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94" r:id="rId3"/>
    <p:sldId id="326" r:id="rId4"/>
    <p:sldId id="321" r:id="rId5"/>
    <p:sldId id="319" r:id="rId6"/>
    <p:sldId id="317" r:id="rId7"/>
    <p:sldId id="318" r:id="rId8"/>
    <p:sldId id="320" r:id="rId9"/>
    <p:sldId id="314" r:id="rId10"/>
    <p:sldId id="313" r:id="rId11"/>
    <p:sldId id="323" r:id="rId12"/>
    <p:sldId id="324" r:id="rId13"/>
    <p:sldId id="325" r:id="rId14"/>
    <p:sldId id="328" r:id="rId15"/>
    <p:sldId id="315" r:id="rId16"/>
    <p:sldId id="329" r:id="rId17"/>
    <p:sldId id="332" r:id="rId18"/>
    <p:sldId id="333" r:id="rId19"/>
    <p:sldId id="334" r:id="rId20"/>
    <p:sldId id="327" r:id="rId21"/>
    <p:sldId id="312" r:id="rId22"/>
    <p:sldId id="322" r:id="rId23"/>
    <p:sldId id="330" r:id="rId24"/>
    <p:sldId id="336" r:id="rId25"/>
    <p:sldId id="337" r:id="rId26"/>
    <p:sldId id="331" r:id="rId27"/>
    <p:sldId id="335" r:id="rId28"/>
    <p:sldId id="316" r:id="rId29"/>
    <p:sldId id="339" r:id="rId30"/>
    <p:sldId id="338" r:id="rId31"/>
    <p:sldId id="340" r:id="rId32"/>
    <p:sldId id="342" r:id="rId33"/>
    <p:sldId id="34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EFF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5" autoAdjust="0"/>
    <p:restoredTop sz="94660"/>
  </p:normalViewPr>
  <p:slideViewPr>
    <p:cSldViewPr>
      <p:cViewPr varScale="1">
        <p:scale>
          <a:sx n="69" d="100"/>
          <a:sy n="69" d="100"/>
        </p:scale>
        <p:origin x="77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42109"/>
          </a:xfrm>
        </p:spPr>
        <p:txBody>
          <a:bodyPr>
            <a:noAutofit/>
          </a:bodyPr>
          <a:lstStyle/>
          <a:p>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37,38-</a:t>
            </a:r>
            <a:r>
              <a:rPr lang="vi-VN" sz="3200" b="1" dirty="0" smtClean="0">
                <a:solidFill>
                  <a:srgbClr val="FF0000"/>
                </a:solidFill>
                <a:latin typeface="Times New Roman" pitchFamily="18" charset="0"/>
                <a:cs typeface="Times New Roman" pitchFamily="18" charset="0"/>
              </a:rPr>
              <a:t>Bài 17</a:t>
            </a:r>
            <a:r>
              <a:rPr lang="en-US" sz="3200" b="1" dirty="0" smtClean="0">
                <a:solidFill>
                  <a:srgbClr val="FF0000"/>
                </a:solidFill>
                <a:latin typeface="Times New Roman" pitchFamily="18" charset="0"/>
                <a:cs typeface="Times New Roman" pitchFamily="18" charset="0"/>
              </a:rPr>
              <a:t>. ĐẤU TRANH BẢO TỒN VÀ PHÁT TRIỂN VĂN HÓA DÂN TỘC</a:t>
            </a:r>
            <a:endParaRPr lang="en-US" sz="3200" b="1" dirty="0">
              <a:solidFill>
                <a:srgbClr val="FF0000"/>
              </a:solidFill>
              <a:latin typeface="Times New Roman" pitchFamily="18" charset="0"/>
              <a:cs typeface="Times New Roman" pitchFamily="18" charset="0"/>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4079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94488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379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2875"/>
            <a:ext cx="9525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0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97536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28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4" name="Picture 3" descr="C:\Users\HP\OneDrive\Desktop\Screenshot_8.png"/>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982200" cy="7315200"/>
          </a:xfrm>
          <a:prstGeom prst="rect">
            <a:avLst/>
          </a:prstGeom>
          <a:noFill/>
          <a:ln>
            <a:noFill/>
          </a:ln>
        </p:spPr>
      </p:pic>
    </p:spTree>
    <p:extLst>
      <p:ext uri="{BB962C8B-B14F-4D97-AF65-F5344CB8AC3E}">
        <p14:creationId xmlns:p14="http://schemas.microsoft.com/office/powerpoint/2010/main" val="109258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4" name="Picture 3" descr="C:\Users\HP\OneDrive\Desktop\Screenshot_8.png"/>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982200" cy="6428509"/>
          </a:xfrm>
          <a:prstGeom prst="rect">
            <a:avLst/>
          </a:prstGeom>
          <a:noFill/>
          <a:ln>
            <a:noFill/>
          </a:ln>
        </p:spPr>
      </p:pic>
      <p:sp>
        <p:nvSpPr>
          <p:cNvPr id="5" name="Tiêu đề 1"/>
          <p:cNvSpPr txBox="1">
            <a:spLocks/>
          </p:cNvSpPr>
          <p:nvPr/>
        </p:nvSpPr>
        <p:spPr>
          <a:xfrm>
            <a:off x="0" y="5576454"/>
            <a:ext cx="4306887" cy="658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Làm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giầy</a:t>
            </a:r>
            <a:endParaRPr lang="en-US" sz="3200" b="1" dirty="0">
              <a:solidFill>
                <a:srgbClr val="FF0000"/>
              </a:solidFill>
              <a:latin typeface="Times New Roman" pitchFamily="18" charset="0"/>
              <a:cs typeface="Times New Roman" pitchFamily="18" charset="0"/>
            </a:endParaRPr>
          </a:p>
        </p:txBody>
      </p:sp>
      <p:sp>
        <p:nvSpPr>
          <p:cNvPr id="6" name="Tiêu đề 1"/>
          <p:cNvSpPr txBox="1">
            <a:spLocks/>
          </p:cNvSpPr>
          <p:nvPr/>
        </p:nvSpPr>
        <p:spPr>
          <a:xfrm>
            <a:off x="4837113" y="5782540"/>
            <a:ext cx="4306887" cy="8347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Nhà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người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Việt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Bắc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thuộc</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843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42109"/>
          </a:xfrm>
        </p:spPr>
        <p:txBody>
          <a:bodyPr>
            <a:noAutofit/>
          </a:bodyPr>
          <a:lstStyle/>
          <a:p>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37,38-</a:t>
            </a:r>
            <a:r>
              <a:rPr lang="vi-VN" sz="3200" b="1" dirty="0">
                <a:solidFill>
                  <a:srgbClr val="FF0000"/>
                </a:solidFill>
                <a:latin typeface="Times New Roman" pitchFamily="18" charset="0"/>
                <a:cs typeface="Times New Roman" pitchFamily="18" charset="0"/>
              </a:rPr>
              <a:t>Bài 17</a:t>
            </a:r>
            <a:r>
              <a:rPr lang="en-US" sz="3200" b="1" dirty="0">
                <a:solidFill>
                  <a:srgbClr val="FF0000"/>
                </a:solidFill>
                <a:latin typeface="Times New Roman" pitchFamily="18" charset="0"/>
                <a:cs typeface="Times New Roman" pitchFamily="18" charset="0"/>
              </a:rPr>
              <a:t>. ĐẤU TRANH BẢO TỒN VÀ PHÁT TRIỂN VĂN HÓA DÂN TỘC</a:t>
            </a:r>
          </a:p>
        </p:txBody>
      </p:sp>
      <p:sp>
        <p:nvSpPr>
          <p:cNvPr id="3" name="Nơi giữ chỗ cho Nội dung 2"/>
          <p:cNvSpPr>
            <a:spLocks noGrp="1"/>
          </p:cNvSpPr>
          <p:nvPr>
            <p:ph idx="1"/>
          </p:nvPr>
        </p:nvSpPr>
        <p:spPr>
          <a:xfrm>
            <a:off x="0" y="955964"/>
            <a:ext cx="9144000" cy="5170199"/>
          </a:xfrm>
        </p:spPr>
        <p:txBody>
          <a:bodyPr>
            <a:normAutofit/>
          </a:bodyPr>
          <a:lstStyle/>
          <a:p>
            <a:pPr marL="0" indent="0">
              <a:buNone/>
            </a:pPr>
            <a:r>
              <a:rPr lang="en-US" sz="2800" b="1" dirty="0" smtClean="0">
                <a:solidFill>
                  <a:srgbClr val="FF0000"/>
                </a:solidFill>
                <a:latin typeface="Times New Roman" pitchFamily="18" charset="0"/>
                <a:cs typeface="Times New Roman" pitchFamily="18" charset="0"/>
              </a:rPr>
              <a:t>I. </a:t>
            </a:r>
            <a:r>
              <a:rPr lang="en-US" sz="2800" b="1" dirty="0" err="1" smtClean="0">
                <a:solidFill>
                  <a:srgbClr val="FF0000"/>
                </a:solidFill>
                <a:latin typeface="Times New Roman" pitchFamily="18" charset="0"/>
                <a:cs typeface="Times New Roman" pitchFamily="18" charset="0"/>
              </a:rPr>
              <a:t>Đấu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tranh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bảo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tồn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dân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tộc</a:t>
            </a:r>
            <a:endParaRPr lang="en-US" sz="28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7319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
        <p:nvSpPr>
          <p:cNvPr id="4" name="Rounded Rectangle 3"/>
          <p:cNvSpPr/>
          <p:nvPr/>
        </p:nvSpPr>
        <p:spPr>
          <a:xfrm>
            <a:off x="1018309" y="990600"/>
            <a:ext cx="6477000" cy="914400"/>
          </a:xfrm>
          <a:prstGeom prst="roundRect">
            <a:avLst/>
          </a:prstGeom>
          <a:solidFill>
            <a:sysClr val="window" lastClr="FFFFFF"/>
          </a:solidFill>
          <a:ln w="25400" cap="flat" cmpd="sng" algn="ctr">
            <a:solidFill>
              <a:srgbClr val="0F6F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00CC"/>
                </a:solidFill>
                <a:effectLst/>
                <a:uLnTx/>
                <a:uFillTx/>
                <a:latin typeface="Times New Roman" pitchFamily="18" charset="0"/>
                <a:ea typeface="+mn-ea"/>
                <a:cs typeface="Times New Roman" pitchFamily="18" charset="0"/>
              </a:rPr>
              <a:t>HS </a:t>
            </a:r>
            <a:r>
              <a:rPr kumimoji="0" lang="en-US" sz="2800" b="1" i="0" u="none" strike="noStrike" kern="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Hoàn</a:t>
            </a:r>
            <a:r>
              <a:rPr kumimoji="0" lang="en-US" sz="2800" b="1" i="0" u="none" strike="noStrike" kern="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thành</a:t>
            </a:r>
            <a:r>
              <a:rPr kumimoji="0" lang="en-US" sz="2800" b="1" i="0" u="none" strike="noStrike" kern="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phiếu</a:t>
            </a:r>
            <a:r>
              <a:rPr kumimoji="0" lang="en-US" sz="2800" b="1" i="0" u="none" strike="noStrike" kern="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học</a:t>
            </a:r>
            <a:r>
              <a:rPr kumimoji="0" lang="en-US" sz="2800" b="1" i="0" u="none" strike="noStrike" kern="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tập</a:t>
            </a:r>
            <a:endParaRPr kumimoji="0" lang="en-US" sz="28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00126283"/>
              </p:ext>
            </p:extLst>
          </p:nvPr>
        </p:nvGraphicFramePr>
        <p:xfrm>
          <a:off x="0" y="2590800"/>
          <a:ext cx="9067800" cy="2209800"/>
        </p:xfrm>
        <a:graphic>
          <a:graphicData uri="http://schemas.openxmlformats.org/drawingml/2006/table">
            <a:tbl>
              <a:tblPr firstRow="1" bandRow="1"/>
              <a:tblGrid>
                <a:gridCol w="9067800">
                  <a:extLst>
                    <a:ext uri="{9D8B030D-6E8A-4147-A177-3AD203B41FA5}">
                      <a16:colId xmlns:a16="http://schemas.microsoft.com/office/drawing/2014/main" val="20000"/>
                    </a:ext>
                  </a:extLst>
                </a:gridCol>
              </a:tblGrid>
              <a:tr h="2209800">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pPr algn="ctr"/>
                      <a:r>
                        <a:rPr lang="en-US" sz="3200" b="1" kern="1200" dirty="0" err="1" smtClean="0">
                          <a:solidFill>
                            <a:srgbClr val="0000CC"/>
                          </a:solidFill>
                          <a:latin typeface="Times New Roman" pitchFamily="18" charset="0"/>
                          <a:ea typeface="+mn-ea"/>
                          <a:cs typeface="Times New Roman" pitchFamily="18" charset="0"/>
                        </a:rPr>
                        <a:t>Kết</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quả</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thảo</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luận</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nhóm</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được</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điền</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vào</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phiếu</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học</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tập</a:t>
                      </a:r>
                      <a:r>
                        <a:rPr lang="en-US" sz="3200" b="1" kern="1200" dirty="0" smtClean="0">
                          <a:solidFill>
                            <a:srgbClr val="0000CC"/>
                          </a:solidFill>
                          <a:latin typeface="Times New Roman" pitchFamily="18" charset="0"/>
                          <a:ea typeface="+mn-ea"/>
                          <a:cs typeface="Times New Roman" pitchFamily="18" charset="0"/>
                        </a:rPr>
                        <a:t>. GV </a:t>
                      </a:r>
                      <a:r>
                        <a:rPr lang="en-US" sz="3200" b="1" kern="1200" dirty="0" err="1" smtClean="0">
                          <a:solidFill>
                            <a:srgbClr val="0000CC"/>
                          </a:solidFill>
                          <a:latin typeface="Times New Roman" pitchFamily="18" charset="0"/>
                          <a:ea typeface="+mn-ea"/>
                          <a:cs typeface="Times New Roman" pitchFamily="18" charset="0"/>
                        </a:rPr>
                        <a:t>quan</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sát</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hỗ</a:t>
                      </a:r>
                      <a:r>
                        <a:rPr lang="en-US" sz="3200" b="1" kern="1200" dirty="0" smtClean="0">
                          <a:solidFill>
                            <a:srgbClr val="0000CC"/>
                          </a:solidFill>
                          <a:latin typeface="Times New Roman" pitchFamily="18" charset="0"/>
                          <a:ea typeface="+mn-ea"/>
                          <a:cs typeface="Times New Roman" pitchFamily="18" charset="0"/>
                        </a:rPr>
                        <a:t> </a:t>
                      </a:r>
                      <a:r>
                        <a:rPr lang="en-US" sz="3200" b="1" kern="1200" dirty="0" err="1" smtClean="0">
                          <a:solidFill>
                            <a:srgbClr val="0000CC"/>
                          </a:solidFill>
                          <a:latin typeface="Times New Roman" pitchFamily="18" charset="0"/>
                          <a:ea typeface="+mn-ea"/>
                          <a:cs typeface="Times New Roman" pitchFamily="18" charset="0"/>
                        </a:rPr>
                        <a:t>trợ</a:t>
                      </a:r>
                      <a:r>
                        <a:rPr lang="en-US" sz="3200" b="1" kern="1200" dirty="0" smtClean="0">
                          <a:solidFill>
                            <a:srgbClr val="0000CC"/>
                          </a:solidFill>
                          <a:latin typeface="Times New Roman" pitchFamily="18" charset="0"/>
                          <a:ea typeface="+mn-ea"/>
                          <a:cs typeface="Times New Roman" pitchFamily="18" charset="0"/>
                        </a:rPr>
                        <a:t>.</a:t>
                      </a:r>
                      <a:endParaRPr lang="en-US" sz="3200" b="1" kern="1200" dirty="0">
                        <a:solidFill>
                          <a:srgbClr val="0000CC"/>
                        </a:solidFill>
                        <a:latin typeface="Times New Roman" pitchFamily="18" charset="0"/>
                        <a:ea typeface="+mn-ea"/>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88979170"/>
              </p:ext>
            </p:extLst>
          </p:nvPr>
        </p:nvGraphicFramePr>
        <p:xfrm>
          <a:off x="-152400" y="838200"/>
          <a:ext cx="9677400" cy="6172200"/>
        </p:xfrm>
        <a:graphic>
          <a:graphicData uri="http://schemas.openxmlformats.org/drawingml/2006/table">
            <a:tbl>
              <a:tblPr firstRow="1" bandRow="1"/>
              <a:tblGrid>
                <a:gridCol w="4574770">
                  <a:extLst>
                    <a:ext uri="{9D8B030D-6E8A-4147-A177-3AD203B41FA5}">
                      <a16:colId xmlns:a16="http://schemas.microsoft.com/office/drawing/2014/main" val="20000"/>
                    </a:ext>
                  </a:extLst>
                </a:gridCol>
                <a:gridCol w="5102630">
                  <a:extLst>
                    <a:ext uri="{9D8B030D-6E8A-4147-A177-3AD203B41FA5}">
                      <a16:colId xmlns:a16="http://schemas.microsoft.com/office/drawing/2014/main" val="20001"/>
                    </a:ext>
                  </a:extLst>
                </a:gridCol>
              </a:tblGrid>
              <a:tr h="3086100">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0000"/>
                          </a:solidFill>
                          <a:latin typeface="Times New Roman" pitchFamily="18" charset="0"/>
                          <a:cs typeface="Times New Roman" pitchFamily="18" charset="0"/>
                        </a:rPr>
                        <a:t>NHÓM 1</a:t>
                      </a:r>
                      <a:r>
                        <a:rPr lang="en-US" sz="1800" b="1" dirty="0" smtClean="0">
                          <a:solidFill>
                            <a:srgbClr val="FF0000"/>
                          </a:solidFill>
                          <a:latin typeface="Times New Roman" pitchFamily="18" charset="0"/>
                          <a:cs typeface="Times New Roman" pitchFamily="18" charset="0"/>
                        </a:rPr>
                        <a:t>/( TỔ)</a:t>
                      </a:r>
                    </a:p>
                    <a:p>
                      <a:pPr marL="0" marR="0" indent="0" algn="l" defTabSz="914400" rtl="0" eaLnBrk="1" fontAlgn="auto" latinLnBrk="0" hangingPunct="1">
                        <a:lnSpc>
                          <a:spcPct val="100000"/>
                        </a:lnSpc>
                        <a:spcBef>
                          <a:spcPts val="0"/>
                        </a:spcBef>
                        <a:spcAft>
                          <a:spcPts val="0"/>
                        </a:spcAft>
                        <a:buClrTx/>
                        <a:buSzTx/>
                        <a:buFontTx/>
                        <a:buNone/>
                        <a:tabLst/>
                        <a:defRPr/>
                      </a:pPr>
                      <a:r>
                        <a:rPr lang="nl-NL" sz="2000" b="1" dirty="0" smtClean="0">
                          <a:solidFill>
                            <a:schemeClr val="tx1"/>
                          </a:solidFill>
                          <a:latin typeface="Times New Roman" pitchFamily="18" charset="0"/>
                          <a:cs typeface="Times New Roman" pitchFamily="18" charset="0"/>
                        </a:rPr>
                        <a:t>1/.Những biểu hiện nào cho thấy chính sách đồng hóa của các triều đại phong kiến phương Bắc đối với nước ta thất bại?</a:t>
                      </a:r>
                      <a:endParaRPr lang="en-US" sz="2000" b="1" dirty="0" smtClean="0">
                        <a:solidFill>
                          <a:schemeClr val="tx1"/>
                        </a:solidFill>
                        <a:latin typeface="Times New Roman" pitchFamily="18" charset="0"/>
                        <a:cs typeface="Times New Roman" pitchFamily="18" charset="0"/>
                      </a:endParaRPr>
                    </a:p>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0000"/>
                          </a:solidFill>
                          <a:latin typeface="Times New Roman" pitchFamily="18" charset="0"/>
                          <a:cs typeface="Times New Roman" pitchFamily="18" charset="0"/>
                        </a:rPr>
                        <a:t>NHÓM  </a:t>
                      </a:r>
                      <a:r>
                        <a:rPr lang="en-US" sz="1800" b="1" dirty="0" smtClean="0">
                          <a:solidFill>
                            <a:srgbClr val="FF0000"/>
                          </a:solidFill>
                          <a:latin typeface="Times New Roman" pitchFamily="18" charset="0"/>
                          <a:cs typeface="Times New Roman" pitchFamily="18" charset="0"/>
                        </a:rPr>
                        <a:t>2/( TỔ)</a:t>
                      </a:r>
                      <a:endParaRPr lang="en-US" sz="18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2000" b="1" dirty="0" smtClean="0">
                          <a:solidFill>
                            <a:schemeClr val="tx1"/>
                          </a:solidFill>
                          <a:latin typeface="Times New Roman" pitchFamily="18" charset="0"/>
                          <a:cs typeface="Times New Roman" pitchFamily="18" charset="0"/>
                        </a:rPr>
                        <a:t>1/.Những biểu hiện nào cho thấy chính sách đồng hóa của các triều đại phong kiến phương Bắc đối với nước ta thất bại?</a:t>
                      </a:r>
                      <a:endParaRPr lang="en-US" sz="2000" b="1" dirty="0" smtClean="0">
                        <a:solidFill>
                          <a:schemeClr val="tx1"/>
                        </a:solidFill>
                        <a:latin typeface="Times New Roman" pitchFamily="18" charset="0"/>
                        <a:cs typeface="Times New Roman" pitchFamily="18" charset="0"/>
                      </a:endParaRPr>
                    </a:p>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3086100">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0000"/>
                          </a:solidFill>
                          <a:latin typeface="Times New Roman" pitchFamily="18" charset="0"/>
                          <a:cs typeface="Times New Roman" pitchFamily="18" charset="0"/>
                        </a:rPr>
                        <a:t>NHÓM 3</a:t>
                      </a:r>
                      <a:r>
                        <a:rPr lang="en-US" sz="1800" b="1" dirty="0" smtClean="0">
                          <a:solidFill>
                            <a:srgbClr val="FF0000"/>
                          </a:solidFill>
                          <a:latin typeface="Times New Roman" pitchFamily="18" charset="0"/>
                          <a:cs typeface="Times New Roman" pitchFamily="18" charset="0"/>
                        </a:rPr>
                        <a:t>/ ( TỔ)</a:t>
                      </a:r>
                      <a:endParaRPr lang="en-US" sz="18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2000" b="1" dirty="0" smtClean="0">
                          <a:solidFill>
                            <a:schemeClr val="tx1"/>
                          </a:solidFill>
                          <a:latin typeface="Times New Roman" pitchFamily="18" charset="0"/>
                          <a:cs typeface="Times New Roman" pitchFamily="18" charset="0"/>
                        </a:rPr>
                        <a:t>2/.Ghi chép của Lê Quý Đôn ( tư liệu H: 17.3 - SGK) có từ thời kì nào trong LSVN ? Hiện nay phong tục này còn không ?( Ảnh)</a:t>
                      </a:r>
                      <a:endParaRPr lang="en-US" sz="2000" b="1" dirty="0" smtClean="0">
                        <a:solidFill>
                          <a:schemeClr val="tx1"/>
                        </a:solidFill>
                        <a:latin typeface="Times New Roman" pitchFamily="18" charset="0"/>
                        <a:cs typeface="Times New Roman" pitchFamily="18" charset="0"/>
                      </a:endParaRPr>
                    </a:p>
                    <a:p>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FF00"/>
                          </a:solidFill>
                          <a:latin typeface="Times New Roman" pitchFamily="18" charset="0"/>
                          <a:cs typeface="Times New Roman" pitchFamily="18" charset="0"/>
                        </a:rPr>
                        <a:t>NHÓM 4</a:t>
                      </a:r>
                      <a:r>
                        <a:rPr lang="en-US" sz="1800" b="1" dirty="0" smtClean="0">
                          <a:solidFill>
                            <a:srgbClr val="FFFF00"/>
                          </a:solidFill>
                          <a:latin typeface="Times New Roman" pitchFamily="18" charset="0"/>
                          <a:cs typeface="Times New Roman" pitchFamily="18" charset="0"/>
                        </a:rPr>
                        <a:t>/ ( TỔ)</a:t>
                      </a:r>
                      <a:endParaRPr lang="en-US" sz="1800" b="1" dirty="0" smtClean="0">
                        <a:solidFill>
                          <a:srgbClr val="FFFF00"/>
                        </a:solidFill>
                      </a:endParaRPr>
                    </a:p>
                    <a:p>
                      <a:r>
                        <a:rPr lang="nl-NL" sz="2000" b="1" dirty="0" smtClean="0">
                          <a:solidFill>
                            <a:schemeClr val="tx1"/>
                          </a:solidFill>
                          <a:latin typeface="Times New Roman" pitchFamily="18" charset="0"/>
                          <a:cs typeface="Times New Roman" pitchFamily="18" charset="0"/>
                        </a:rPr>
                        <a:t>3/.Hãy kể tên một vài phong tục truyền thống còn tồn tại đến ngày nay mà em biết?</a:t>
                      </a:r>
                      <a:endParaRPr lang="en-US"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33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651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34704769"/>
              </p:ext>
            </p:extLst>
          </p:nvPr>
        </p:nvGraphicFramePr>
        <p:xfrm>
          <a:off x="-381000" y="-76200"/>
          <a:ext cx="9753600" cy="6934200"/>
        </p:xfrm>
        <a:graphic>
          <a:graphicData uri="http://schemas.openxmlformats.org/drawingml/2006/table">
            <a:tbl>
              <a:tblPr firstRow="1" bandRow="1"/>
              <a:tblGrid>
                <a:gridCol w="4610791">
                  <a:extLst>
                    <a:ext uri="{9D8B030D-6E8A-4147-A177-3AD203B41FA5}">
                      <a16:colId xmlns:a16="http://schemas.microsoft.com/office/drawing/2014/main" val="20000"/>
                    </a:ext>
                  </a:extLst>
                </a:gridCol>
                <a:gridCol w="5142809">
                  <a:extLst>
                    <a:ext uri="{9D8B030D-6E8A-4147-A177-3AD203B41FA5}">
                      <a16:colId xmlns:a16="http://schemas.microsoft.com/office/drawing/2014/main" val="20001"/>
                    </a:ext>
                  </a:extLst>
                </a:gridCol>
              </a:tblGrid>
              <a:tr h="3246489">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0000"/>
                          </a:solidFill>
                          <a:latin typeface="Times New Roman" pitchFamily="18" charset="0"/>
                          <a:cs typeface="Times New Roman" pitchFamily="18" charset="0"/>
                        </a:rPr>
                        <a:t>NHÓM 1</a:t>
                      </a:r>
                      <a:r>
                        <a:rPr lang="en-US" sz="1800" b="1" dirty="0" smtClean="0">
                          <a:solidFill>
                            <a:srgbClr val="FF0000"/>
                          </a:solidFill>
                          <a:latin typeface="Times New Roman" pitchFamily="18" charset="0"/>
                          <a:cs typeface="Times New Roman" pitchFamily="18" charset="0"/>
                        </a:rPr>
                        <a:t>/( TỔ)</a:t>
                      </a:r>
                    </a:p>
                    <a:p>
                      <a:r>
                        <a:rPr lang="nl-NL" sz="1400" b="1" dirty="0" smtClean="0">
                          <a:solidFill>
                            <a:schemeClr val="tx1"/>
                          </a:solidFill>
                          <a:latin typeface="Times New Roman" pitchFamily="18" charset="0"/>
                          <a:cs typeface="Times New Roman" pitchFamily="18" charset="0"/>
                        </a:rPr>
                        <a:t>1/.</a:t>
                      </a:r>
                      <a:r>
                        <a:rPr lang="nl-NL" sz="1400" b="1" kern="1200" dirty="0" smtClean="0">
                          <a:solidFill>
                            <a:schemeClr val="tx1"/>
                          </a:solidFill>
                          <a:latin typeface="Times New Roman" pitchFamily="18" charset="0"/>
                          <a:ea typeface="+mn-ea"/>
                          <a:cs typeface="Times New Roman" pitchFamily="18" charset="0"/>
                        </a:rPr>
                        <a:t>  Người Việt giữ được phong tục tập quán của mình:</a:t>
                      </a:r>
                    </a:p>
                    <a:p>
                      <a:r>
                        <a:rPr lang="nl-NL" sz="1400" b="1" kern="1200" dirty="0" smtClean="0">
                          <a:solidFill>
                            <a:schemeClr val="tx1"/>
                          </a:solidFill>
                          <a:latin typeface="Times New Roman" pitchFamily="18" charset="0"/>
                          <a:ea typeface="+mn-ea"/>
                          <a:cs typeface="Times New Roman" pitchFamily="18" charset="0"/>
                        </a:rPr>
                        <a:t>+ Sống ở làng quê trong những ngôi nhà giản dị.  </a:t>
                      </a:r>
                      <a:endParaRPr lang="en-US" sz="1400" b="1" kern="1200" dirty="0" smtClean="0">
                        <a:solidFill>
                          <a:schemeClr val="tx1"/>
                        </a:solidFill>
                        <a:latin typeface="Times New Roman" pitchFamily="18" charset="0"/>
                        <a:ea typeface="+mn-ea"/>
                        <a:cs typeface="Times New Roman" pitchFamily="18" charset="0"/>
                      </a:endParaRPr>
                    </a:p>
                    <a:p>
                      <a:r>
                        <a:rPr lang="nl-NL" sz="1400" b="1" kern="1200" dirty="0" smtClean="0">
                          <a:solidFill>
                            <a:schemeClr val="tx1"/>
                          </a:solidFill>
                          <a:latin typeface="Times New Roman" pitchFamily="18" charset="0"/>
                          <a:ea typeface="+mn-ea"/>
                          <a:cs typeface="Times New Roman" pitchFamily="18" charset="0"/>
                        </a:rPr>
                        <a:t>+ Người Việt vẫn nghe - nói, truyền lại cho con cháu tiếng mẹ đẻ.</a:t>
                      </a:r>
                    </a:p>
                    <a:p>
                      <a:pPr marL="0" marR="0" indent="0" algn="l" defTabSz="914400" rtl="0" eaLnBrk="1" fontAlgn="auto" latinLnBrk="0" hangingPunct="1">
                        <a:lnSpc>
                          <a:spcPct val="100000"/>
                        </a:lnSpc>
                        <a:spcBef>
                          <a:spcPts val="0"/>
                        </a:spcBef>
                        <a:spcAft>
                          <a:spcPts val="0"/>
                        </a:spcAft>
                        <a:buClrTx/>
                        <a:buSzTx/>
                        <a:buFontTx/>
                        <a:buNone/>
                        <a:tabLst/>
                        <a:defRPr/>
                      </a:pPr>
                      <a:r>
                        <a:rPr lang="nl-NL" sz="1400" b="1" kern="1200" dirty="0" smtClean="0">
                          <a:solidFill>
                            <a:schemeClr val="tx1"/>
                          </a:solidFill>
                          <a:latin typeface="Times New Roman" pitchFamily="18" charset="0"/>
                          <a:ea typeface="+mn-ea"/>
                          <a:cs typeface="Times New Roman" pitchFamily="18" charset="0"/>
                        </a:rPr>
                        <a:t>+ Những tín ngưỡng truyền thống như thờ cúng tổ tiên, thờ các vị thần tự nhiên tiếp tục được duy trì.</a:t>
                      </a:r>
                      <a:endParaRPr lang="en-US" sz="1400" b="1" kern="1200" dirty="0" smtClean="0">
                        <a:solidFill>
                          <a:schemeClr val="tx1"/>
                        </a:solidFill>
                        <a:latin typeface="Times New Roman" pitchFamily="18" charset="0"/>
                        <a:ea typeface="+mn-ea"/>
                        <a:cs typeface="Times New Roman" pitchFamily="18" charset="0"/>
                      </a:endParaRPr>
                    </a:p>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0000"/>
                          </a:solidFill>
                          <a:latin typeface="Times New Roman" pitchFamily="18" charset="0"/>
                          <a:cs typeface="Times New Roman" pitchFamily="18" charset="0"/>
                        </a:rPr>
                        <a:t>NHÓM  </a:t>
                      </a:r>
                      <a:r>
                        <a:rPr lang="en-US" sz="1800" b="1" dirty="0" smtClean="0">
                          <a:solidFill>
                            <a:srgbClr val="FF0000"/>
                          </a:solidFill>
                          <a:latin typeface="Times New Roman" pitchFamily="18" charset="0"/>
                          <a:cs typeface="Times New Roman" pitchFamily="18" charset="0"/>
                        </a:rPr>
                        <a:t>2/( TỔ)</a:t>
                      </a:r>
                      <a:endParaRPr lang="en-US" sz="1800" b="1" dirty="0" smtClean="0"/>
                    </a:p>
                    <a:p>
                      <a:r>
                        <a:rPr lang="nl-NL" sz="1600" b="1" kern="1200" dirty="0" smtClean="0">
                          <a:solidFill>
                            <a:schemeClr val="tx1"/>
                          </a:solidFill>
                          <a:latin typeface="Times New Roman" pitchFamily="18" charset="0"/>
                          <a:ea typeface="+mn-ea"/>
                          <a:cs typeface="Times New Roman" pitchFamily="18" charset="0"/>
                        </a:rPr>
                        <a:t>1/.+ Phong tục, tập quán Việt vẫn được giữ gìn như tục nhuộm răng, ăn trầu, búi tóc, xăm mình, làm bánh chưng, bánh giầy. </a:t>
                      </a:r>
                      <a:endParaRPr lang="en-US" sz="1600" b="1" kern="1200" dirty="0" smtClean="0">
                        <a:solidFill>
                          <a:schemeClr val="tx1"/>
                        </a:solidFill>
                        <a:latin typeface="Times New Roman" pitchFamily="18" charset="0"/>
                        <a:ea typeface="+mn-ea"/>
                        <a:cs typeface="Times New Roman" pitchFamily="18" charset="0"/>
                      </a:endParaRPr>
                    </a:p>
                    <a:p>
                      <a:r>
                        <a:rPr lang="nl-NL" sz="1600" b="1" kern="1200" dirty="0" smtClean="0">
                          <a:solidFill>
                            <a:schemeClr val="tx1"/>
                          </a:solidFill>
                          <a:latin typeface="Times New Roman" pitchFamily="18" charset="0"/>
                          <a:ea typeface="+mn-ea"/>
                          <a:cs typeface="Times New Roman" pitchFamily="18" charset="0"/>
                        </a:rPr>
                        <a:t>- Những phong tục tập quán trên cho thấy chính sách đồng hóa của các triều đại phong kiến phương Bắc đối với nước ta thất bại.</a:t>
                      </a:r>
                      <a:endParaRPr lang="en-US" sz="1600" b="1" kern="1200" dirty="0" smtClean="0">
                        <a:solidFill>
                          <a:schemeClr val="tx1"/>
                        </a:solidFill>
                        <a:latin typeface="Times New Roman" pitchFamily="18" charset="0"/>
                        <a:ea typeface="+mn-ea"/>
                        <a:cs typeface="Times New Roman" pitchFamily="18" charset="0"/>
                      </a:endParaRPr>
                    </a:p>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3687711">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0000"/>
                          </a:solidFill>
                          <a:latin typeface="Times New Roman" pitchFamily="18" charset="0"/>
                          <a:cs typeface="Times New Roman" pitchFamily="18" charset="0"/>
                        </a:rPr>
                        <a:t>NHÓM 3</a:t>
                      </a:r>
                      <a:r>
                        <a:rPr lang="en-US" sz="1800" b="1" dirty="0" smtClean="0">
                          <a:solidFill>
                            <a:srgbClr val="FF0000"/>
                          </a:solidFill>
                          <a:latin typeface="Times New Roman" pitchFamily="18" charset="0"/>
                          <a:cs typeface="Times New Roman" pitchFamily="18" charset="0"/>
                        </a:rPr>
                        <a:t>/ ( TỔ)</a:t>
                      </a:r>
                      <a:endParaRPr lang="en-US" sz="1800" b="1" dirty="0" smtClean="0"/>
                    </a:p>
                    <a:p>
                      <a:r>
                        <a:rPr lang="nl-NL" sz="1400" b="1" dirty="0" smtClean="0">
                          <a:solidFill>
                            <a:schemeClr val="tx1"/>
                          </a:solidFill>
                          <a:latin typeface="Times New Roman" pitchFamily="18" charset="0"/>
                          <a:cs typeface="Times New Roman" pitchFamily="18" charset="0"/>
                        </a:rPr>
                        <a:t>2/.</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Phong</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tụ</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căn</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trầu</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theo</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ghi</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chép</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của</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Lê</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Qúy</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Đôn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tư</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liệu</a:t>
                      </a:r>
                      <a:r>
                        <a:rPr lang="en-US" sz="1400" b="0" kern="1200" dirty="0" smtClean="0">
                          <a:solidFill>
                            <a:schemeClr val="dk1"/>
                          </a:solidFill>
                          <a:latin typeface="Times New Roman" pitchFamily="18" charset="0"/>
                          <a:ea typeface="+mn-ea"/>
                          <a:cs typeface="Times New Roman" pitchFamily="18" charset="0"/>
                        </a:rPr>
                        <a:t> H:</a:t>
                      </a:r>
                      <a:r>
                        <a:rPr lang="en-US" sz="1400" b="1" kern="1200" dirty="0" smtClean="0">
                          <a:solidFill>
                            <a:schemeClr val="dk1"/>
                          </a:solidFill>
                          <a:latin typeface="Times New Roman" pitchFamily="18" charset="0"/>
                          <a:ea typeface="+mn-ea"/>
                          <a:cs typeface="Times New Roman" pitchFamily="18" charset="0"/>
                        </a:rPr>
                        <a:t> 17.3) </a:t>
                      </a:r>
                      <a:r>
                        <a:rPr lang="en-US" sz="1400" b="1" kern="1200" dirty="0" err="1" smtClean="0">
                          <a:solidFill>
                            <a:schemeClr val="dk1"/>
                          </a:solidFill>
                          <a:latin typeface="Times New Roman" pitchFamily="18" charset="0"/>
                          <a:ea typeface="+mn-ea"/>
                          <a:cs typeface="Times New Roman" pitchFamily="18" charset="0"/>
                        </a:rPr>
                        <a:t>vào</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năm</a:t>
                      </a:r>
                      <a:r>
                        <a:rPr lang="en-US" sz="1400" b="1" kern="1200" dirty="0" smtClean="0">
                          <a:solidFill>
                            <a:schemeClr val="dk1"/>
                          </a:solidFill>
                          <a:latin typeface="Times New Roman" pitchFamily="18" charset="0"/>
                          <a:ea typeface="+mn-ea"/>
                          <a:cs typeface="Times New Roman" pitchFamily="18" charset="0"/>
                        </a:rPr>
                        <a:t> 304 </a:t>
                      </a:r>
                      <a:r>
                        <a:rPr lang="en-US" sz="1400" b="1" kern="1200" dirty="0" err="1" smtClean="0">
                          <a:solidFill>
                            <a:schemeClr val="dk1"/>
                          </a:solidFill>
                          <a:latin typeface="Times New Roman" pitchFamily="18" charset="0"/>
                          <a:ea typeface="+mn-ea"/>
                          <a:cs typeface="Times New Roman" pitchFamily="18" charset="0"/>
                        </a:rPr>
                        <a:t>thuộc</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thế</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kỉ</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thứ</a:t>
                      </a:r>
                      <a:r>
                        <a:rPr lang="en-US" sz="1400" b="0" kern="1200" dirty="0" smtClean="0">
                          <a:solidFill>
                            <a:schemeClr val="dk1"/>
                          </a:solidFill>
                          <a:latin typeface="Times New Roman" pitchFamily="18" charset="0"/>
                          <a:ea typeface="+mn-ea"/>
                          <a:cs typeface="Times New Roman" pitchFamily="18" charset="0"/>
                        </a:rPr>
                        <a:t> </a:t>
                      </a:r>
                      <a:r>
                        <a:rPr lang="en-US" sz="1400" b="1" kern="1200" dirty="0" smtClean="0">
                          <a:solidFill>
                            <a:schemeClr val="dk1"/>
                          </a:solidFill>
                          <a:latin typeface="Times New Roman" pitchFamily="18" charset="0"/>
                          <a:ea typeface="+mn-ea"/>
                          <a:cs typeface="Times New Roman" pitchFamily="18" charset="0"/>
                        </a:rPr>
                        <a:t> IV </a:t>
                      </a:r>
                      <a:r>
                        <a:rPr lang="en-US" sz="1400" b="1" kern="1200" dirty="0" err="1" smtClean="0">
                          <a:solidFill>
                            <a:schemeClr val="dk1"/>
                          </a:solidFill>
                          <a:latin typeface="Times New Roman" pitchFamily="18" charset="0"/>
                          <a:ea typeface="+mn-ea"/>
                          <a:cs typeface="Times New Roman" pitchFamily="18" charset="0"/>
                        </a:rPr>
                        <a:t>trong</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lịch</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sử</a:t>
                      </a:r>
                      <a:r>
                        <a:rPr lang="en-US" sz="1400" b="0"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Việt</a:t>
                      </a:r>
                      <a:r>
                        <a:rPr lang="en-US" sz="1400" b="1" kern="1200" dirty="0" smtClean="0">
                          <a:solidFill>
                            <a:schemeClr val="dk1"/>
                          </a:solidFill>
                          <a:latin typeface="Times New Roman" pitchFamily="18" charset="0"/>
                          <a:ea typeface="+mn-ea"/>
                          <a:cs typeface="Times New Roman" pitchFamily="18" charset="0"/>
                        </a:rPr>
                        <a:t> Nam</a:t>
                      </a:r>
                      <a:r>
                        <a:rPr lang="en-US" sz="1400" b="1" kern="1200" dirty="0" smtClean="0">
                          <a:solidFill>
                            <a:schemeClr val="dk1"/>
                          </a:solidFill>
                          <a:latin typeface="+mn-lt"/>
                          <a:ea typeface="+mn-ea"/>
                          <a:cs typeface="+mn-cs"/>
                        </a:rPr>
                        <a:t>. </a:t>
                      </a:r>
                      <a:endParaRPr lang="en-US" sz="1400" kern="1200" dirty="0" smtClean="0">
                        <a:solidFill>
                          <a:schemeClr val="dk1"/>
                        </a:solidFill>
                        <a:latin typeface="+mn-lt"/>
                        <a:ea typeface="+mn-ea"/>
                        <a:cs typeface="+mn-cs"/>
                      </a:endParaRPr>
                    </a:p>
                    <a:p>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Hiện</a:t>
                      </a:r>
                      <a:r>
                        <a:rPr lang="en-US" sz="1400" b="1" kern="1200" dirty="0" smtClean="0">
                          <a:solidFill>
                            <a:schemeClr val="dk1"/>
                          </a:solidFill>
                          <a:latin typeface="Times New Roman" pitchFamily="18" charset="0"/>
                          <a:ea typeface="+mn-ea"/>
                          <a:cs typeface="Times New Roman" pitchFamily="18" charset="0"/>
                        </a:rPr>
                        <a:t> nay </a:t>
                      </a:r>
                      <a:r>
                        <a:rPr lang="en-US" sz="1400" b="1" kern="1200" dirty="0" err="1" smtClean="0">
                          <a:solidFill>
                            <a:schemeClr val="dk1"/>
                          </a:solidFill>
                          <a:latin typeface="Times New Roman" pitchFamily="18" charset="0"/>
                          <a:ea typeface="+mn-ea"/>
                          <a:cs typeface="Times New Roman" pitchFamily="18" charset="0"/>
                        </a:rPr>
                        <a:t>phong</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tục</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này</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còn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nhưng</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không</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được</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phổ</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biến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chỉ</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các</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cụ</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già</a:t>
                      </a:r>
                      <a:r>
                        <a:rPr lang="en-US" sz="1400" b="1" kern="1200" dirty="0" smtClean="0">
                          <a:solidFill>
                            <a:schemeClr val="dk1"/>
                          </a:solidFill>
                          <a:latin typeface="Times New Roman" pitchFamily="18" charset="0"/>
                          <a:ea typeface="+mn-ea"/>
                          <a:cs typeface="Times New Roman" pitchFamily="18" charset="0"/>
                        </a:rPr>
                        <a:t> ở </a:t>
                      </a:r>
                      <a:r>
                        <a:rPr lang="en-US" sz="1400" b="1" kern="1200" dirty="0" err="1" smtClean="0">
                          <a:solidFill>
                            <a:schemeClr val="dk1"/>
                          </a:solidFill>
                          <a:latin typeface="Times New Roman" pitchFamily="18" charset="0"/>
                          <a:ea typeface="+mn-ea"/>
                          <a:cs typeface="Times New Roman" pitchFamily="18" charset="0"/>
                        </a:rPr>
                        <a:t>một</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số</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vùng</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còn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ăn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trầu</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thế</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nhưng</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trầu</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cau</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vẫn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được</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gìn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giữ</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một</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cách</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trân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trọng</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Điều</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đó</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đã</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ăn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sâu</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vào</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tiềm</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thức</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của</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người</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Việt</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như</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một</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nét</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văn</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hóa</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tốt</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đẹp</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mãi</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lưu</a:t>
                      </a:r>
                      <a:r>
                        <a:rPr lang="en-US" sz="1400" b="1" kern="1200" dirty="0" smtClean="0">
                          <a:solidFill>
                            <a:schemeClr val="dk1"/>
                          </a:solidFill>
                          <a:latin typeface="Times New Roman" pitchFamily="18" charset="0"/>
                          <a:ea typeface="+mn-ea"/>
                          <a:cs typeface="Times New Roman" pitchFamily="18" charset="0"/>
                        </a:rPr>
                        <a:t> </a:t>
                      </a:r>
                      <a:r>
                        <a:rPr lang="en-US" sz="1400" b="1" kern="1200" dirty="0" err="1" smtClean="0">
                          <a:solidFill>
                            <a:schemeClr val="dk1"/>
                          </a:solidFill>
                          <a:latin typeface="Times New Roman" pitchFamily="18" charset="0"/>
                          <a:ea typeface="+mn-ea"/>
                          <a:cs typeface="Times New Roman" pitchFamily="18" charset="0"/>
                        </a:rPr>
                        <a:t>truyền</a:t>
                      </a:r>
                      <a:r>
                        <a:rPr lang="en-US" sz="1400" b="1" kern="1200" dirty="0" smtClean="0">
                          <a:solidFill>
                            <a:schemeClr val="dk1"/>
                          </a:solidFill>
                          <a:latin typeface="Times New Roman" pitchFamily="18" charset="0"/>
                          <a:ea typeface="+mn-ea"/>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onstantia"/>
                        </a:defRPr>
                      </a:lvl1pPr>
                      <a:lvl2pPr marL="457200" algn="l" defTabSz="914400" rtl="0" eaLnBrk="1" latinLnBrk="0" hangingPunct="1">
                        <a:defRPr sz="1800" kern="1200">
                          <a:solidFill>
                            <a:schemeClr val="dk1"/>
                          </a:solidFill>
                          <a:latin typeface="Constantia"/>
                        </a:defRPr>
                      </a:lvl2pPr>
                      <a:lvl3pPr marL="914400" algn="l" defTabSz="914400" rtl="0" eaLnBrk="1" latinLnBrk="0" hangingPunct="1">
                        <a:defRPr sz="1800" kern="1200">
                          <a:solidFill>
                            <a:schemeClr val="dk1"/>
                          </a:solidFill>
                          <a:latin typeface="Constantia"/>
                        </a:defRPr>
                      </a:lvl3pPr>
                      <a:lvl4pPr marL="1371600" algn="l" defTabSz="914400" rtl="0" eaLnBrk="1" latinLnBrk="0" hangingPunct="1">
                        <a:defRPr sz="1800" kern="1200">
                          <a:solidFill>
                            <a:schemeClr val="dk1"/>
                          </a:solidFill>
                          <a:latin typeface="Constantia"/>
                        </a:defRPr>
                      </a:lvl4pPr>
                      <a:lvl5pPr marL="1828800" algn="l" defTabSz="914400" rtl="0" eaLnBrk="1" latinLnBrk="0" hangingPunct="1">
                        <a:defRPr sz="1800" kern="1200">
                          <a:solidFill>
                            <a:schemeClr val="dk1"/>
                          </a:solidFill>
                          <a:latin typeface="Constantia"/>
                        </a:defRPr>
                      </a:lvl5pPr>
                      <a:lvl6pPr marL="2286000" algn="l" defTabSz="914400" rtl="0" eaLnBrk="1" latinLnBrk="0" hangingPunct="1">
                        <a:defRPr sz="1800" kern="1200">
                          <a:solidFill>
                            <a:schemeClr val="dk1"/>
                          </a:solidFill>
                          <a:latin typeface="Constantia"/>
                        </a:defRPr>
                      </a:lvl6pPr>
                      <a:lvl7pPr marL="2743200" algn="l" defTabSz="914400" rtl="0" eaLnBrk="1" latinLnBrk="0" hangingPunct="1">
                        <a:defRPr sz="1800" kern="1200">
                          <a:solidFill>
                            <a:schemeClr val="dk1"/>
                          </a:solidFill>
                          <a:latin typeface="Constantia"/>
                        </a:defRPr>
                      </a:lvl7pPr>
                      <a:lvl8pPr marL="3200400" algn="l" defTabSz="914400" rtl="0" eaLnBrk="1" latinLnBrk="0" hangingPunct="1">
                        <a:defRPr sz="1800" kern="1200">
                          <a:solidFill>
                            <a:schemeClr val="dk1"/>
                          </a:solidFill>
                          <a:latin typeface="Constantia"/>
                        </a:defRPr>
                      </a:lvl8pPr>
                      <a:lvl9pPr marL="3657600" algn="l" defTabSz="914400" rtl="0" eaLnBrk="1" latinLnBrk="0" hangingPunct="1">
                        <a:defRPr sz="1800" kern="1200">
                          <a:solidFill>
                            <a:schemeClr val="dk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dirty="0" smtClean="0">
                          <a:solidFill>
                            <a:srgbClr val="FFFF00"/>
                          </a:solidFill>
                          <a:latin typeface="Times New Roman" pitchFamily="18" charset="0"/>
                          <a:cs typeface="Times New Roman" pitchFamily="18" charset="0"/>
                        </a:rPr>
                        <a:t>NHÓM 4</a:t>
                      </a:r>
                      <a:r>
                        <a:rPr lang="en-US" sz="1800" b="1" dirty="0" smtClean="0">
                          <a:solidFill>
                            <a:srgbClr val="FFFF00"/>
                          </a:solidFill>
                          <a:latin typeface="Times New Roman" pitchFamily="18" charset="0"/>
                          <a:cs typeface="Times New Roman" pitchFamily="18" charset="0"/>
                        </a:rPr>
                        <a:t>/ ( TỔ)</a:t>
                      </a:r>
                      <a:endParaRPr lang="en-US" sz="1800" b="1" dirty="0" smtClean="0">
                        <a:solidFill>
                          <a:srgbClr val="FFFF00"/>
                        </a:solidFill>
                      </a:endParaRPr>
                    </a:p>
                    <a:p>
                      <a:r>
                        <a:rPr lang="nl-NL" sz="1400" b="1" dirty="0" smtClean="0">
                          <a:solidFill>
                            <a:schemeClr val="tx1"/>
                          </a:solidFill>
                          <a:latin typeface="Times New Roman" pitchFamily="18" charset="0"/>
                          <a:cs typeface="Times New Roman" pitchFamily="18" charset="0"/>
                        </a:rPr>
                        <a:t>3/.</a:t>
                      </a:r>
                      <a:r>
                        <a:rPr lang="nl-NL" sz="1400" b="1" kern="1200" dirty="0" smtClean="0">
                          <a:solidFill>
                            <a:schemeClr val="dk1"/>
                          </a:solidFill>
                          <a:latin typeface="Times New Roman" pitchFamily="18" charset="0"/>
                          <a:ea typeface="+mn-ea"/>
                          <a:cs typeface="Times New Roman" pitchFamily="18" charset="0"/>
                        </a:rPr>
                        <a:t> - Tục ăn trầu</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Làm bánh trưng, bánh tét ngày tết</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Thờ cúng tổ tiên.</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Tết Nguyên Đán</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Lễ cúng Thổ Công </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Tết Thanh minh</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Tết Trung Nguyên ( Rằm tháng bảy )</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Tết trung thu ( Rằm tháng Tám )</a:t>
                      </a:r>
                      <a:endParaRPr lang="en-US" sz="1400" b="1" kern="1200" dirty="0" smtClean="0">
                        <a:solidFill>
                          <a:schemeClr val="dk1"/>
                        </a:solidFill>
                        <a:latin typeface="Times New Roman" pitchFamily="18" charset="0"/>
                        <a:ea typeface="+mn-ea"/>
                        <a:cs typeface="Times New Roman" pitchFamily="18" charset="0"/>
                      </a:endParaRPr>
                    </a:p>
                    <a:p>
                      <a:r>
                        <a:rPr lang="nl-NL" sz="1400" b="1" kern="1200" dirty="0" smtClean="0">
                          <a:solidFill>
                            <a:schemeClr val="dk1"/>
                          </a:solidFill>
                          <a:latin typeface="Times New Roman" pitchFamily="18" charset="0"/>
                          <a:ea typeface="+mn-ea"/>
                          <a:cs typeface="Times New Roman" pitchFamily="18" charset="0"/>
                        </a:rPr>
                        <a:t>- Tết Táo Quân....</a:t>
                      </a:r>
                      <a:endParaRPr lang="en-US" sz="1400" b="1" kern="1200" dirty="0" smtClean="0">
                        <a:solidFill>
                          <a:schemeClr val="dk1"/>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33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690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18503719"/>
              </p:ext>
            </p:extLst>
          </p:nvPr>
        </p:nvGraphicFramePr>
        <p:xfrm>
          <a:off x="2362200" y="1981200"/>
          <a:ext cx="3505200" cy="518160"/>
        </p:xfrm>
        <a:graphic>
          <a:graphicData uri="http://schemas.openxmlformats.org/drawingml/2006/table">
            <a:tbl>
              <a:tblPr firstRow="1" bandRow="1"/>
              <a:tblGrid>
                <a:gridCol w="3505200">
                  <a:extLst>
                    <a:ext uri="{9D8B030D-6E8A-4147-A177-3AD203B41FA5}">
                      <a16:colId xmlns:a16="http://schemas.microsoft.com/office/drawing/2014/main" val="20000"/>
                    </a:ext>
                  </a:extLst>
                </a:gridCol>
              </a:tblGrid>
              <a:tr h="370840">
                <a:tc>
                  <a:txBody>
                    <a:bodyPr/>
                    <a:lstStyle>
                      <a:lvl1pPr marL="0" algn="l" defTabSz="914400" rtl="0" eaLnBrk="1" latinLnBrk="0" hangingPunct="1">
                        <a:defRPr sz="1800" b="1" kern="1200">
                          <a:solidFill>
                            <a:schemeClr val="lt1"/>
                          </a:solidFill>
                          <a:latin typeface="Constantia"/>
                        </a:defRPr>
                      </a:lvl1pPr>
                      <a:lvl2pPr marL="457200" algn="l" defTabSz="914400" rtl="0" eaLnBrk="1" latinLnBrk="0" hangingPunct="1">
                        <a:defRPr sz="1800" b="1" kern="1200">
                          <a:solidFill>
                            <a:schemeClr val="lt1"/>
                          </a:solidFill>
                          <a:latin typeface="Constantia"/>
                        </a:defRPr>
                      </a:lvl2pPr>
                      <a:lvl3pPr marL="914400" algn="l" defTabSz="914400" rtl="0" eaLnBrk="1" latinLnBrk="0" hangingPunct="1">
                        <a:defRPr sz="1800" b="1" kern="1200">
                          <a:solidFill>
                            <a:schemeClr val="lt1"/>
                          </a:solidFill>
                          <a:latin typeface="Constantia"/>
                        </a:defRPr>
                      </a:lvl3pPr>
                      <a:lvl4pPr marL="1371600" algn="l" defTabSz="914400" rtl="0" eaLnBrk="1" latinLnBrk="0" hangingPunct="1">
                        <a:defRPr sz="1800" b="1" kern="1200">
                          <a:solidFill>
                            <a:schemeClr val="lt1"/>
                          </a:solidFill>
                          <a:latin typeface="Constantia"/>
                        </a:defRPr>
                      </a:lvl4pPr>
                      <a:lvl5pPr marL="1828800" algn="l" defTabSz="914400" rtl="0" eaLnBrk="1" latinLnBrk="0" hangingPunct="1">
                        <a:defRPr sz="1800" b="1" kern="1200">
                          <a:solidFill>
                            <a:schemeClr val="lt1"/>
                          </a:solidFill>
                          <a:latin typeface="Constantia"/>
                        </a:defRPr>
                      </a:lvl5pPr>
                      <a:lvl6pPr marL="2286000" algn="l" defTabSz="914400" rtl="0" eaLnBrk="1" latinLnBrk="0" hangingPunct="1">
                        <a:defRPr sz="1800" b="1" kern="1200">
                          <a:solidFill>
                            <a:schemeClr val="lt1"/>
                          </a:solidFill>
                          <a:latin typeface="Constantia"/>
                        </a:defRPr>
                      </a:lvl6pPr>
                      <a:lvl7pPr marL="2743200" algn="l" defTabSz="914400" rtl="0" eaLnBrk="1" latinLnBrk="0" hangingPunct="1">
                        <a:defRPr sz="1800" b="1" kern="1200">
                          <a:solidFill>
                            <a:schemeClr val="lt1"/>
                          </a:solidFill>
                          <a:latin typeface="Constantia"/>
                        </a:defRPr>
                      </a:lvl7pPr>
                      <a:lvl8pPr marL="3200400" algn="l" defTabSz="914400" rtl="0" eaLnBrk="1" latinLnBrk="0" hangingPunct="1">
                        <a:defRPr sz="1800" b="1" kern="1200">
                          <a:solidFill>
                            <a:schemeClr val="lt1"/>
                          </a:solidFill>
                          <a:latin typeface="Constantia"/>
                        </a:defRPr>
                      </a:lvl8pPr>
                      <a:lvl9pPr marL="3657600" algn="l" defTabSz="914400" rtl="0" eaLnBrk="1" latinLnBrk="0" hangingPunct="1">
                        <a:defRPr sz="1800" b="1" kern="1200">
                          <a:solidFill>
                            <a:schemeClr val="lt1"/>
                          </a:solidFill>
                          <a:latin typeface="Constanti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err="1" smtClean="0">
                          <a:solidFill>
                            <a:srgbClr val="0000CC"/>
                          </a:solidFill>
                          <a:latin typeface="Times New Roman" pitchFamily="18" charset="0"/>
                          <a:ea typeface="+mn-ea"/>
                          <a:cs typeface="Times New Roman" pitchFamily="18" charset="0"/>
                        </a:rPr>
                        <a:t>Kết</a:t>
                      </a:r>
                      <a:r>
                        <a:rPr lang="en-US" sz="2800" b="1" kern="1200" dirty="0" smtClean="0">
                          <a:solidFill>
                            <a:srgbClr val="0000CC"/>
                          </a:solidFill>
                          <a:latin typeface="Times New Roman" pitchFamily="18" charset="0"/>
                          <a:ea typeface="+mn-ea"/>
                          <a:cs typeface="Times New Roman" pitchFamily="18" charset="0"/>
                        </a:rPr>
                        <a:t> </a:t>
                      </a:r>
                      <a:r>
                        <a:rPr lang="en-US" sz="2800" b="1" kern="1200" dirty="0" err="1" smtClean="0">
                          <a:solidFill>
                            <a:srgbClr val="0000CC"/>
                          </a:solidFill>
                          <a:latin typeface="Times New Roman" pitchFamily="18" charset="0"/>
                          <a:ea typeface="+mn-ea"/>
                          <a:cs typeface="Times New Roman" pitchFamily="18" charset="0"/>
                        </a:rPr>
                        <a:t>luận</a:t>
                      </a:r>
                      <a:r>
                        <a:rPr lang="en-US" sz="2800" b="1" kern="1200" baseline="0" dirty="0" smtClean="0">
                          <a:solidFill>
                            <a:srgbClr val="0000CC"/>
                          </a:solidFill>
                          <a:latin typeface="Times New Roman" pitchFamily="18" charset="0"/>
                          <a:ea typeface="+mn-ea"/>
                          <a:cs typeface="Times New Roman" pitchFamily="18" charset="0"/>
                        </a:rPr>
                        <a:t> </a:t>
                      </a:r>
                      <a:r>
                        <a:rPr lang="en-US" sz="2800" b="1" kern="1200" dirty="0" smtClean="0">
                          <a:solidFill>
                            <a:srgbClr val="0000CC"/>
                          </a:solidFill>
                          <a:latin typeface="Times New Roman" pitchFamily="18" charset="0"/>
                          <a:ea typeface="+mn-ea"/>
                          <a:cs typeface="Times New Roman" pitchFamily="18" charset="0"/>
                        </a:rPr>
                        <a:t>GV:</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1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MỤC TIÊU</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vi-VN" sz="2800" dirty="0">
                <a:solidFill>
                  <a:srgbClr val="0033CC"/>
                </a:solidFill>
                <a:latin typeface="Times New Roman"/>
                <a:ea typeface="Times New Roman"/>
              </a:rPr>
              <a:t>– </a:t>
            </a:r>
            <a:r>
              <a:rPr lang="vi-VN" dirty="0">
                <a:solidFill>
                  <a:srgbClr val="0033CC"/>
                </a:solidFill>
                <a:latin typeface="Times New Roman"/>
                <a:ea typeface="Times New Roman"/>
              </a:rPr>
              <a:t>Giới thiệu được những nét chính của cuộc đấu tranh về văn hoá và bảo vệ bản sắc văn hoá của nhân dân Việt Nam trong thời kì Bắc</a:t>
            </a:r>
            <a:r>
              <a:rPr lang="en-US" dirty="0">
                <a:solidFill>
                  <a:srgbClr val="0033CC"/>
                </a:solidFill>
                <a:latin typeface="Times New Roman"/>
                <a:ea typeface="Times New Roman"/>
              </a:rPr>
              <a:t> </a:t>
            </a:r>
            <a:r>
              <a:rPr lang="vi-VN" dirty="0">
                <a:solidFill>
                  <a:srgbClr val="0033CC"/>
                </a:solidFill>
                <a:latin typeface="Times New Roman"/>
                <a:ea typeface="Times New Roman"/>
              </a:rPr>
              <a:t>thuộc.</a:t>
            </a:r>
            <a:endParaRPr lang="en-US"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70507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
        <p:nvSpPr>
          <p:cNvPr id="4" name="Tiêu đề 1"/>
          <p:cNvSpPr txBox="1">
            <a:spLocks/>
          </p:cNvSpPr>
          <p:nvPr/>
        </p:nvSpPr>
        <p:spPr>
          <a:xfrm>
            <a:off x="6927" y="1177636"/>
            <a:ext cx="9144000" cy="16071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latin typeface="Times New Roman" pitchFamily="18" charset="0"/>
                <a:cs typeface="Times New Roman" pitchFamily="18" charset="0"/>
              </a:rPr>
              <a:t> Những biểu hiện nào cho thấy chính sách đồng hóa của các triều đại phong kiến phương Bắc đối với nước ta đã thất bại?</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574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1"/>
            <a:ext cx="9144000" cy="1607127"/>
          </a:xfrm>
        </p:spPr>
        <p:txBody>
          <a:bodyPr>
            <a:noAutofit/>
          </a:bodyPr>
          <a:lstStyle/>
          <a:p>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Những biểu hiện nào cho thấy chính sách đồng hóa của các triều đại phong kiến phương Bắc đối với nước ta đã thất bại</a:t>
            </a:r>
            <a:r>
              <a:rPr lang="vi-VN"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676400"/>
            <a:ext cx="9144000" cy="4983163"/>
          </a:xfrm>
        </p:spPr>
        <p:txBody>
          <a:bodyPr>
            <a:normAutofit/>
          </a:bodyPr>
          <a:lstStyle/>
          <a:p>
            <a:pPr marL="0" indent="0">
              <a:buNone/>
            </a:pPr>
            <a:r>
              <a:rPr lang="en-US" dirty="0">
                <a:solidFill>
                  <a:srgbClr val="0033CC"/>
                </a:solidFill>
                <a:latin typeface="Times New Roman" pitchFamily="18" charset="0"/>
                <a:cs typeface="Times New Roman" pitchFamily="18" charset="0"/>
              </a:rPr>
              <a:t>-</a:t>
            </a: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Người Việt vẫn nghe – nói, truyền lại cho con cháu tiếng mẹ đẻ</a:t>
            </a:r>
            <a:r>
              <a:rPr lang="vi-VN" dirty="0" smtClean="0">
                <a:solidFill>
                  <a:srgbClr val="0033CC"/>
                </a:solidFill>
                <a:latin typeface="Times New Roman" pitchFamily="18" charset="0"/>
                <a:cs typeface="Times New Roman" pitchFamily="18" charset="0"/>
              </a:rPr>
              <a:t>.</a:t>
            </a:r>
            <a:endParaRPr lang="en-US" dirty="0" smtClean="0">
              <a:solidFill>
                <a:srgbClr val="0033CC"/>
              </a:solidFill>
              <a:latin typeface="Times New Roman" pitchFamily="18" charset="0"/>
              <a:cs typeface="Times New Roman" pitchFamily="18" charset="0"/>
            </a:endParaRPr>
          </a:p>
          <a:p>
            <a:pPr marL="0" indent="0">
              <a:buNone/>
            </a:pPr>
            <a:r>
              <a:rPr lang="en-US" dirty="0">
                <a:solidFill>
                  <a:srgbClr val="0033CC"/>
                </a:solidFill>
                <a:latin typeface="Times New Roman" pitchFamily="18" charset="0"/>
                <a:cs typeface="Times New Roman" pitchFamily="18" charset="0"/>
              </a:rPr>
              <a:t>-</a:t>
            </a: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Những tín ngưỡng truyền thống như tục thờ cúng tổ tiên, thờ các vị thần tự nhiên… tiếp tục được duy trì.</a:t>
            </a:r>
          </a:p>
          <a:p>
            <a:pPr marL="0" indent="0">
              <a:buNone/>
            </a:pPr>
            <a:r>
              <a:rPr lang="en-US" dirty="0">
                <a:solidFill>
                  <a:srgbClr val="0033CC"/>
                </a:solidFill>
                <a:latin typeface="Times New Roman" pitchFamily="18" charset="0"/>
                <a:cs typeface="Times New Roman" pitchFamily="18" charset="0"/>
              </a:rPr>
              <a:t>-</a:t>
            </a: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Các phong tục, tập quán như: nhuộm răng, ăn trầu, búi tóc, xăm mình, làm bánh chưng, bánh giầy vẫn được truyền từ đời này sang đời khác.</a:t>
            </a:r>
            <a:endParaRPr lang="en-US"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23602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0"/>
            <a:ext cx="9137073" cy="1905000"/>
          </a:xfrm>
        </p:spPr>
        <p:txBody>
          <a:bodyPr>
            <a:noAutofit/>
          </a:bodyPr>
          <a:lstStyle/>
          <a:p>
            <a:r>
              <a:rPr lang="en-US" sz="3600" b="1" dirty="0" err="1" smtClean="0">
                <a:solidFill>
                  <a:srgbClr val="FF0000"/>
                </a:solidFill>
                <a:latin typeface="Times New Roman" pitchFamily="18" charset="0"/>
                <a:cs typeface="Times New Roman" pitchFamily="18" charset="0"/>
              </a:rPr>
              <a:t>Tổ</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tiên</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đấu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tranh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tồn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triển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nét</a:t>
            </a:r>
            <a:r>
              <a:rPr lang="en-US" sz="3600" b="1" dirty="0" smtClean="0">
                <a:solidFill>
                  <a:srgbClr val="FF0000"/>
                </a:solidFill>
                <a:latin typeface="Times New Roman" pitchFamily="18" charset="0"/>
                <a:cs typeface="Times New Roman" pitchFamily="18" charset="0"/>
              </a:rPr>
              <a:t>(</a:t>
            </a:r>
            <a:r>
              <a:rPr lang="en-US" sz="3600" b="1" dirty="0" err="1" smtClean="0">
                <a:solidFill>
                  <a:srgbClr val="FF0000"/>
                </a:solidFill>
                <a:latin typeface="Times New Roman" pitchFamily="18" charset="0"/>
                <a:cs typeface="Times New Roman" pitchFamily="18" charset="0"/>
              </a:rPr>
              <a:t>nội</a:t>
            </a:r>
            <a:r>
              <a:rPr lang="en-US" sz="3600" b="1" dirty="0" smtClean="0">
                <a:solidFill>
                  <a:srgbClr val="FF0000"/>
                </a:solidFill>
                <a:latin typeface="Times New Roman" pitchFamily="18" charset="0"/>
                <a:cs typeface="Times New Roman" pitchFamily="18" charset="0"/>
              </a:rPr>
              <a:t> dung)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hóa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chủ</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yếu</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4" y="1828800"/>
            <a:ext cx="9178636" cy="4724400"/>
          </a:xfrm>
        </p:spPr>
        <p:txBody>
          <a:bodyPr/>
          <a:lstStyle/>
          <a:p>
            <a:pPr marL="0" indent="0">
              <a:buNone/>
            </a:pP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Tiếng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nói</a:t>
            </a:r>
            <a:r>
              <a:rPr lang="en-US" sz="2800" b="1" dirty="0" smtClean="0">
                <a:solidFill>
                  <a:srgbClr val="0033CC"/>
                </a:solidFill>
                <a:latin typeface="Times New Roman" pitchFamily="18" charset="0"/>
                <a:cs typeface="Times New Roman" pitchFamily="18" charset="0"/>
              </a:rPr>
              <a:t> ( </a:t>
            </a:r>
            <a:r>
              <a:rPr lang="en-US" sz="2800" b="1" dirty="0" err="1" smtClean="0">
                <a:solidFill>
                  <a:srgbClr val="0033CC"/>
                </a:solidFill>
                <a:latin typeface="Times New Roman" pitchFamily="18" charset="0"/>
                <a:cs typeface="Times New Roman" pitchFamily="18" charset="0"/>
              </a:rPr>
              <a:t>tiếng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Việt</a:t>
            </a:r>
            <a:r>
              <a:rPr lang="en-US" sz="2800" b="1" dirty="0" smtClean="0">
                <a:solidFill>
                  <a:srgbClr val="0033CC"/>
                </a:solidFill>
                <a:latin typeface="Times New Roman" pitchFamily="18" charset="0"/>
                <a:cs typeface="Times New Roman" pitchFamily="18" charset="0"/>
              </a:rPr>
              <a:t> )</a:t>
            </a:r>
          </a:p>
          <a:p>
            <a:pPr marL="0" indent="0">
              <a:buNone/>
            </a:pP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Tín</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ngưỡng</a:t>
            </a:r>
            <a:r>
              <a:rPr lang="en-US" sz="2800" b="1" dirty="0" smtClean="0">
                <a:solidFill>
                  <a:srgbClr val="0033CC"/>
                </a:solidFill>
                <a:latin typeface="Times New Roman" pitchFamily="18" charset="0"/>
                <a:cs typeface="Times New Roman" pitchFamily="18" charset="0"/>
              </a:rPr>
              <a:t> (</a:t>
            </a:r>
            <a:r>
              <a:rPr lang="vi-VN" sz="2800" b="1" dirty="0">
                <a:solidFill>
                  <a:srgbClr val="0033CC"/>
                </a:solidFill>
                <a:latin typeface="Times New Roman" pitchFamily="18" charset="0"/>
                <a:cs typeface="Times New Roman" pitchFamily="18" charset="0"/>
              </a:rPr>
              <a:t>thờ cúng tổ tiên, thờ các vị thần tự </a:t>
            </a:r>
            <a:r>
              <a:rPr lang="vi-VN" sz="2800" b="1" dirty="0" smtClean="0">
                <a:solidFill>
                  <a:srgbClr val="0033CC"/>
                </a:solidFill>
                <a:latin typeface="Times New Roman" pitchFamily="18" charset="0"/>
                <a:cs typeface="Times New Roman" pitchFamily="18" charset="0"/>
              </a:rPr>
              <a:t>nhiên</a:t>
            </a:r>
            <a:r>
              <a:rPr lang="en-US" sz="2800" b="1" dirty="0" smtClean="0">
                <a:solidFill>
                  <a:srgbClr val="0033CC"/>
                </a:solidFill>
                <a:latin typeface="Times New Roman" pitchFamily="18" charset="0"/>
                <a:cs typeface="Times New Roman" pitchFamily="18" charset="0"/>
              </a:rPr>
              <a:t>…)</a:t>
            </a:r>
          </a:p>
          <a:p>
            <a:pPr marL="0" indent="0">
              <a:buNone/>
            </a:pP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Phong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tục</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tập</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quán</a:t>
            </a:r>
            <a:r>
              <a:rPr lang="en-US" sz="2800" b="1" dirty="0" smtClean="0">
                <a:solidFill>
                  <a:srgbClr val="0033CC"/>
                </a:solidFill>
                <a:latin typeface="Times New Roman" pitchFamily="18" charset="0"/>
                <a:cs typeface="Times New Roman" pitchFamily="18" charset="0"/>
              </a:rPr>
              <a:t> (</a:t>
            </a:r>
            <a:r>
              <a:rPr lang="vi-VN" sz="2800" b="1" dirty="0">
                <a:solidFill>
                  <a:srgbClr val="0033CC"/>
                </a:solidFill>
                <a:latin typeface="Times New Roman" pitchFamily="18" charset="0"/>
                <a:cs typeface="Times New Roman" pitchFamily="18" charset="0"/>
              </a:rPr>
              <a:t>nhuộm răng, ăn trầu, búi tóc, xăm mình, làm bánh chưng, bánh </a:t>
            </a:r>
            <a:r>
              <a:rPr lang="vi-VN" sz="2800" b="1" dirty="0" smtClean="0">
                <a:solidFill>
                  <a:srgbClr val="0033CC"/>
                </a:solidFill>
                <a:latin typeface="Times New Roman" pitchFamily="18" charset="0"/>
                <a:cs typeface="Times New Roman" pitchFamily="18" charset="0"/>
              </a:rPr>
              <a:t>giầy</a:t>
            </a:r>
            <a:r>
              <a:rPr lang="en-US" sz="2800" b="1" dirty="0" smtClean="0">
                <a:solidFill>
                  <a:srgbClr val="0033CC"/>
                </a:solidFill>
                <a:latin typeface="Times New Roman" pitchFamily="18" charset="0"/>
                <a:cs typeface="Times New Roman" pitchFamily="18" charset="0"/>
              </a:rPr>
              <a:t> )</a:t>
            </a:r>
            <a:endParaRPr lang="vi-VN" sz="2800" b="1" dirty="0">
              <a:solidFill>
                <a:srgbClr val="0033CC"/>
              </a:solidFill>
              <a:latin typeface="Times New Roman" pitchFamily="18" charset="0"/>
              <a:cs typeface="Times New Roman" pitchFamily="18" charset="0"/>
            </a:endParaRPr>
          </a:p>
          <a:p>
            <a:pPr marL="0" indent="0">
              <a:buNone/>
            </a:pPr>
            <a:endParaRPr lang="en-US" b="1" dirty="0" smtClean="0"/>
          </a:p>
          <a:p>
            <a:endParaRPr lang="en-US" dirty="0"/>
          </a:p>
          <a:p>
            <a:endParaRPr lang="en-US" dirty="0"/>
          </a:p>
        </p:txBody>
      </p:sp>
    </p:spTree>
    <p:extLst>
      <p:ext uri="{BB962C8B-B14F-4D97-AF65-F5344CB8AC3E}">
        <p14:creationId xmlns:p14="http://schemas.microsoft.com/office/powerpoint/2010/main" val="2760023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42109"/>
          </a:xfrm>
        </p:spPr>
        <p:txBody>
          <a:bodyPr>
            <a:noAutofit/>
          </a:bodyPr>
          <a:lstStyle/>
          <a:p>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37,38-</a:t>
            </a:r>
            <a:r>
              <a:rPr lang="vi-VN" sz="3200" b="1" dirty="0">
                <a:solidFill>
                  <a:srgbClr val="FF0000"/>
                </a:solidFill>
                <a:latin typeface="Times New Roman" pitchFamily="18" charset="0"/>
                <a:cs typeface="Times New Roman" pitchFamily="18" charset="0"/>
              </a:rPr>
              <a:t>Bài 17</a:t>
            </a:r>
            <a:r>
              <a:rPr lang="en-US" sz="3200" b="1" dirty="0">
                <a:solidFill>
                  <a:srgbClr val="FF0000"/>
                </a:solidFill>
                <a:latin typeface="Times New Roman" pitchFamily="18" charset="0"/>
                <a:cs typeface="Times New Roman" pitchFamily="18" charset="0"/>
              </a:rPr>
              <a:t>. ĐẤU TRANH BẢO TỒN VÀ PHÁT TRIỂN VĂN HÓA DÂN TỘC</a:t>
            </a:r>
          </a:p>
        </p:txBody>
      </p:sp>
      <p:sp>
        <p:nvSpPr>
          <p:cNvPr id="3" name="Nơi giữ chỗ cho Nội dung 2"/>
          <p:cNvSpPr>
            <a:spLocks noGrp="1"/>
          </p:cNvSpPr>
          <p:nvPr>
            <p:ph idx="1"/>
          </p:nvPr>
        </p:nvSpPr>
        <p:spPr>
          <a:xfrm>
            <a:off x="0" y="955964"/>
            <a:ext cx="9144000" cy="5170199"/>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I. </a:t>
            </a:r>
            <a:r>
              <a:rPr lang="en-US" b="1" dirty="0" err="1" smtClean="0">
                <a:solidFill>
                  <a:srgbClr val="FF0000"/>
                </a:solidFill>
                <a:latin typeface="Times New Roman" pitchFamily="18" charset="0"/>
                <a:cs typeface="Times New Roman" pitchFamily="18" charset="0"/>
              </a:rPr>
              <a:t>Đấu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bảo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tồn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văn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hóa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dân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tộc</a:t>
            </a:r>
            <a:endParaRPr lang="en-US" b="1" dirty="0" smtClean="0">
              <a:solidFill>
                <a:srgbClr val="FF0000"/>
              </a:solidFill>
              <a:latin typeface="Times New Roman" pitchFamily="18" charset="0"/>
              <a:cs typeface="Times New Roman" pitchFamily="18" charset="0"/>
            </a:endParaRPr>
          </a:p>
          <a:p>
            <a:pPr marL="0" lvl="0" indent="0">
              <a:buNone/>
            </a:pPr>
            <a:r>
              <a:rPr lang="en-US" dirty="0">
                <a:solidFill>
                  <a:srgbClr val="0033CC"/>
                </a:solidFill>
                <a:latin typeface="Times New Roman" pitchFamily="18" charset="0"/>
                <a:cs typeface="Times New Roman" pitchFamily="18" charset="0"/>
              </a:rPr>
              <a:t>-</a:t>
            </a:r>
            <a:r>
              <a:rPr lang="vi-VN" dirty="0">
                <a:solidFill>
                  <a:srgbClr val="0033CC"/>
                </a:solidFill>
                <a:latin typeface="Times New Roman" pitchFamily="18" charset="0"/>
                <a:cs typeface="Times New Roman" pitchFamily="18" charset="0"/>
              </a:rPr>
              <a:t> Người Việt vẫn nghe – nói, truyền lại cho con cháu tiếng mẹ đẻ.</a:t>
            </a:r>
            <a:endParaRPr lang="en-US" dirty="0">
              <a:solidFill>
                <a:srgbClr val="0033CC"/>
              </a:solidFill>
              <a:latin typeface="Times New Roman" pitchFamily="18" charset="0"/>
              <a:cs typeface="Times New Roman" pitchFamily="18" charset="0"/>
            </a:endParaRPr>
          </a:p>
          <a:p>
            <a:pPr marL="0" lvl="0" indent="0">
              <a:buNone/>
            </a:pPr>
            <a:r>
              <a:rPr lang="en-US" dirty="0">
                <a:solidFill>
                  <a:srgbClr val="0033CC"/>
                </a:solidFill>
                <a:latin typeface="Times New Roman" pitchFamily="18" charset="0"/>
                <a:cs typeface="Times New Roman" pitchFamily="18" charset="0"/>
              </a:rPr>
              <a:t>-</a:t>
            </a:r>
            <a:r>
              <a:rPr lang="vi-VN" dirty="0">
                <a:solidFill>
                  <a:srgbClr val="0033CC"/>
                </a:solidFill>
                <a:latin typeface="Times New Roman" pitchFamily="18" charset="0"/>
                <a:cs typeface="Times New Roman" pitchFamily="18" charset="0"/>
              </a:rPr>
              <a:t> Những tín ngưỡng truyền thống như tục thờ cúng tổ tiên, thờ các vị thần tự nhiên… tiếp tục được duy trì.</a:t>
            </a:r>
          </a:p>
          <a:p>
            <a:pPr marL="0" lvl="0" indent="0">
              <a:buNone/>
            </a:pPr>
            <a:r>
              <a:rPr lang="en-US" dirty="0">
                <a:solidFill>
                  <a:srgbClr val="0033CC"/>
                </a:solidFill>
                <a:latin typeface="Times New Roman" pitchFamily="18" charset="0"/>
                <a:cs typeface="Times New Roman" pitchFamily="18" charset="0"/>
              </a:rPr>
              <a:t>-</a:t>
            </a:r>
            <a:r>
              <a:rPr lang="vi-VN" dirty="0">
                <a:solidFill>
                  <a:srgbClr val="0033CC"/>
                </a:solidFill>
                <a:latin typeface="Times New Roman" pitchFamily="18" charset="0"/>
                <a:cs typeface="Times New Roman" pitchFamily="18" charset="0"/>
              </a:rPr>
              <a:t> Các phong tục, tập quán như: nhuộm răng, ăn trầu, búi tóc, xăm mình, làm bánh chưng, bánh giầy vẫn được truyền từ đời này sang đời khác.</a:t>
            </a:r>
            <a:endParaRPr lang="en-US" dirty="0">
              <a:solidFill>
                <a:srgbClr val="0033CC"/>
              </a:solidFill>
              <a:latin typeface="Times New Roman" pitchFamily="18" charset="0"/>
              <a:cs typeface="Times New Roman" pitchFamily="18" charset="0"/>
            </a:endParaRPr>
          </a:p>
          <a:p>
            <a:pPr marL="0" indent="0">
              <a:buNone/>
            </a:pPr>
            <a:r>
              <a:rPr lang="en-US" b="1" dirty="0" smtClean="0">
                <a:solidFill>
                  <a:srgbClr val="FF0000"/>
                </a:solidFill>
                <a:latin typeface="Times New Roman" pitchFamily="18" charset="0"/>
                <a:cs typeface="Times New Roman" pitchFamily="18" charset="0"/>
              </a:rPr>
              <a:t>II. </a:t>
            </a:r>
            <a:r>
              <a:rPr lang="en-US" b="1" dirty="0" err="1" smtClean="0">
                <a:solidFill>
                  <a:srgbClr val="FF0000"/>
                </a:solidFill>
                <a:latin typeface="Times New Roman" pitchFamily="18" charset="0"/>
                <a:cs typeface="Times New Roman" pitchFamily="18" charset="0"/>
              </a:rPr>
              <a:t>Phát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triển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văn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hóa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dân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tộc</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45493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
        <p:nvSpPr>
          <p:cNvPr id="4" name="Tiêu đề 1"/>
          <p:cNvSpPr txBox="1">
            <a:spLocks/>
          </p:cNvSpPr>
          <p:nvPr/>
        </p:nvSpPr>
        <p:spPr>
          <a:xfrm>
            <a:off x="6927" y="1177637"/>
            <a:ext cx="9144000" cy="14131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600" b="1" dirty="0" smtClean="0">
                <a:solidFill>
                  <a:srgbClr val="FF0000"/>
                </a:solidFill>
                <a:latin typeface="Times New Roman" pitchFamily="18" charset="0"/>
                <a:cs typeface="Times New Roman" pitchFamily="18" charset="0"/>
              </a:rPr>
              <a:t> Nhân </a:t>
            </a:r>
            <a:r>
              <a:rPr lang="vi-VN" sz="3600" b="1" dirty="0">
                <a:solidFill>
                  <a:srgbClr val="FF0000"/>
                </a:solidFill>
                <a:latin typeface="Times New Roman" pitchFamily="18" charset="0"/>
                <a:cs typeface="Times New Roman" pitchFamily="18" charset="0"/>
              </a:rPr>
              <a:t>dân ta đã làm gì để phát triển văn hóa dân tộc trong hơn ngàn năm Bắc thuộc?</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9294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
        <p:nvSpPr>
          <p:cNvPr id="4" name="Tiêu đề 1"/>
          <p:cNvSpPr txBox="1">
            <a:spLocks/>
          </p:cNvSpPr>
          <p:nvPr/>
        </p:nvSpPr>
        <p:spPr>
          <a:xfrm>
            <a:off x="6927" y="13855"/>
            <a:ext cx="9144000" cy="10321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latin typeface="Times New Roman" pitchFamily="18" charset="0"/>
                <a:cs typeface="Times New Roman" pitchFamily="18" charset="0"/>
              </a:rPr>
              <a:t> Nhân </a:t>
            </a:r>
            <a:r>
              <a:rPr lang="vi-VN" sz="3200" b="1" dirty="0">
                <a:solidFill>
                  <a:srgbClr val="FF0000"/>
                </a:solidFill>
                <a:latin typeface="Times New Roman" pitchFamily="18" charset="0"/>
                <a:cs typeface="Times New Roman" pitchFamily="18" charset="0"/>
              </a:rPr>
              <a:t>dân ta đã làm gì để phát triển văn hóa dân tộc trong hơn ngàn năm Bắc thuộc?</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
        <p:nvSpPr>
          <p:cNvPr id="6" name="Tiêu đề 1"/>
          <p:cNvSpPr txBox="1">
            <a:spLocks/>
          </p:cNvSpPr>
          <p:nvPr/>
        </p:nvSpPr>
        <p:spPr>
          <a:xfrm>
            <a:off x="0" y="1371600"/>
            <a:ext cx="9144000" cy="441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dirty="0" smtClean="0">
                <a:solidFill>
                  <a:srgbClr val="0033CC"/>
                </a:solidFill>
                <a:latin typeface="Times New Roman" pitchFamily="18" charset="0"/>
                <a:cs typeface="Times New Roman" pitchFamily="18" charset="0"/>
              </a:rPr>
              <a:t>- </a:t>
            </a:r>
            <a:r>
              <a:rPr lang="vi-VN" sz="3200" dirty="0" smtClean="0">
                <a:solidFill>
                  <a:srgbClr val="0033CC"/>
                </a:solidFill>
                <a:latin typeface="Times New Roman" pitchFamily="18" charset="0"/>
                <a:cs typeface="Times New Roman" pitchFamily="18" charset="0"/>
              </a:rPr>
              <a:t>Tiếp </a:t>
            </a:r>
            <a:r>
              <a:rPr lang="vi-VN" sz="3200" dirty="0">
                <a:solidFill>
                  <a:srgbClr val="0033CC"/>
                </a:solidFill>
                <a:latin typeface="Times New Roman" pitchFamily="18" charset="0"/>
                <a:cs typeface="Times New Roman" pitchFamily="18" charset="0"/>
              </a:rPr>
              <a:t>thu Phật giáo, Đạo giáo, có sự hoà nhập với tín ngưỡng dân gian.</a:t>
            </a:r>
          </a:p>
          <a:p>
            <a:pPr algn="just"/>
            <a:r>
              <a:rPr lang="en-US" sz="3200" dirty="0" smtClean="0">
                <a:solidFill>
                  <a:srgbClr val="0033CC"/>
                </a:solidFill>
                <a:latin typeface="Times New Roman" pitchFamily="18" charset="0"/>
                <a:cs typeface="Times New Roman" pitchFamily="18" charset="0"/>
              </a:rPr>
              <a:t>-</a:t>
            </a:r>
            <a:r>
              <a:rPr lang="vi-VN" sz="3200" dirty="0" smtClean="0">
                <a:solidFill>
                  <a:srgbClr val="0033CC"/>
                </a:solidFill>
                <a:latin typeface="Times New Roman" pitchFamily="18" charset="0"/>
                <a:cs typeface="Times New Roman" pitchFamily="18" charset="0"/>
              </a:rPr>
              <a:t> </a:t>
            </a:r>
            <a:r>
              <a:rPr lang="vi-VN" sz="3200" dirty="0">
                <a:solidFill>
                  <a:srgbClr val="0033CC"/>
                </a:solidFill>
                <a:latin typeface="Times New Roman" pitchFamily="18" charset="0"/>
                <a:cs typeface="Times New Roman" pitchFamily="18" charset="0"/>
              </a:rPr>
              <a:t>Tiếp thu chữ Hán nhưng vẫn sử dụng tiếng Việt, dùng âm Việt để đọc chữ Hán, tạo cơ sở hình thành vốn từ Hán – Việt.</a:t>
            </a:r>
          </a:p>
          <a:p>
            <a:pPr algn="just"/>
            <a:r>
              <a:rPr lang="en-US" sz="3200" dirty="0" smtClean="0">
                <a:solidFill>
                  <a:srgbClr val="0033CC"/>
                </a:solidFill>
                <a:latin typeface="Times New Roman" pitchFamily="18" charset="0"/>
                <a:cs typeface="Times New Roman" pitchFamily="18" charset="0"/>
              </a:rPr>
              <a:t>-</a:t>
            </a:r>
            <a:r>
              <a:rPr lang="vi-VN" sz="3200" dirty="0" smtClean="0">
                <a:solidFill>
                  <a:srgbClr val="0033CC"/>
                </a:solidFill>
                <a:latin typeface="Times New Roman" pitchFamily="18" charset="0"/>
                <a:cs typeface="Times New Roman" pitchFamily="18" charset="0"/>
              </a:rPr>
              <a:t> </a:t>
            </a:r>
            <a:r>
              <a:rPr lang="vi-VN" sz="3200" dirty="0">
                <a:solidFill>
                  <a:srgbClr val="0033CC"/>
                </a:solidFill>
                <a:latin typeface="Times New Roman" pitchFamily="18" charset="0"/>
                <a:cs typeface="Times New Roman" pitchFamily="18" charset="0"/>
              </a:rPr>
              <a:t>Tiếp thu một số kỹ thuật tiến bộ  của  Trung Quốc như  làm giấy, dệt lụa, kĩ thuật bón phân bắc trong trồng trọt...</a:t>
            </a:r>
          </a:p>
          <a:p>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5144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4" name="Picture 3" descr="C:\Users\HP\OneDrive\Desktop\Screenshot_7.png"/>
          <p:cNvPicPr/>
          <p:nvPr/>
        </p:nvPicPr>
        <p:blipFill>
          <a:blip r:embed="rId2">
            <a:extLst>
              <a:ext uri="{28A0092B-C50C-407E-A947-70E740481C1C}">
                <a14:useLocalDpi xmlns:a14="http://schemas.microsoft.com/office/drawing/2010/main" val="0"/>
              </a:ext>
            </a:extLst>
          </a:blip>
          <a:srcRect/>
          <a:stretch>
            <a:fillRect/>
          </a:stretch>
        </p:blipFill>
        <p:spPr bwMode="auto">
          <a:xfrm>
            <a:off x="0" y="1276350"/>
            <a:ext cx="2971800" cy="3124200"/>
          </a:xfrm>
          <a:prstGeom prst="rect">
            <a:avLst/>
          </a:prstGeom>
          <a:noFill/>
          <a:ln>
            <a:noFill/>
          </a:ln>
        </p:spPr>
      </p:pic>
      <p:pic>
        <p:nvPicPr>
          <p:cNvPr id="5" name="Picture 4" descr="C:\Users\HP\OneDrive\Desktop\Screenshot_11.png"/>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43445"/>
            <a:ext cx="3124200" cy="3048000"/>
          </a:xfrm>
          <a:prstGeom prst="rect">
            <a:avLst/>
          </a:prstGeom>
          <a:noFill/>
          <a:ln>
            <a:noFill/>
          </a:ln>
        </p:spPr>
      </p:pic>
      <p:pic>
        <p:nvPicPr>
          <p:cNvPr id="6" name="Picture 5" descr="C:\Users\HP\OneDrive\Desktop\Screenshot_13.png"/>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00150"/>
            <a:ext cx="3048000" cy="3124200"/>
          </a:xfrm>
          <a:prstGeom prst="rect">
            <a:avLst/>
          </a:prstGeom>
          <a:noFill/>
          <a:ln>
            <a:noFill/>
          </a:ln>
        </p:spPr>
      </p:pic>
      <p:sp>
        <p:nvSpPr>
          <p:cNvPr id="7" name="Tiêu đề 1"/>
          <p:cNvSpPr txBox="1">
            <a:spLocks/>
          </p:cNvSpPr>
          <p:nvPr/>
        </p:nvSpPr>
        <p:spPr>
          <a:xfrm>
            <a:off x="-20781" y="4435186"/>
            <a:ext cx="2535381" cy="658091"/>
          </a:xfrm>
          <a:prstGeom prst="rect">
            <a:avLst/>
          </a:prstGeom>
          <a:ln w="38100">
            <a:solidFill>
              <a:srgbClr val="00B05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Chùa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Dâu</a:t>
            </a:r>
            <a:endParaRPr lang="en-US" sz="3200" b="1" dirty="0">
              <a:solidFill>
                <a:srgbClr val="FF0000"/>
              </a:solidFill>
              <a:latin typeface="Times New Roman" pitchFamily="18" charset="0"/>
              <a:cs typeface="Times New Roman" pitchFamily="18" charset="0"/>
            </a:endParaRPr>
          </a:p>
        </p:txBody>
      </p:sp>
      <p:sp>
        <p:nvSpPr>
          <p:cNvPr id="8" name="Tiêu đề 1"/>
          <p:cNvSpPr txBox="1">
            <a:spLocks/>
          </p:cNvSpPr>
          <p:nvPr/>
        </p:nvSpPr>
        <p:spPr>
          <a:xfrm>
            <a:off x="3048000" y="4400550"/>
            <a:ext cx="3048000" cy="1085850"/>
          </a:xfrm>
          <a:prstGeom prst="rect">
            <a:avLst/>
          </a:prstGeom>
          <a:ln w="38100">
            <a:solidFill>
              <a:srgbClr val="00B05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Chuông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Thanh</a:t>
            </a:r>
            <a:r>
              <a:rPr lang="en-US" sz="3200" b="1" dirty="0" smtClean="0">
                <a:solidFill>
                  <a:srgbClr val="FF0000"/>
                </a:solidFill>
                <a:latin typeface="Times New Roman" pitchFamily="18" charset="0"/>
                <a:cs typeface="Times New Roman" pitchFamily="18" charset="0"/>
              </a:rPr>
              <a:t> Mai</a:t>
            </a:r>
            <a:endParaRPr lang="en-US" sz="3200" b="1" dirty="0">
              <a:solidFill>
                <a:srgbClr val="FF0000"/>
              </a:solidFill>
              <a:latin typeface="Times New Roman" pitchFamily="18" charset="0"/>
              <a:cs typeface="Times New Roman" pitchFamily="18" charset="0"/>
            </a:endParaRPr>
          </a:p>
        </p:txBody>
      </p:sp>
      <p:sp>
        <p:nvSpPr>
          <p:cNvPr id="9" name="Tiêu đề 1"/>
          <p:cNvSpPr txBox="1">
            <a:spLocks/>
          </p:cNvSpPr>
          <p:nvPr/>
        </p:nvSpPr>
        <p:spPr>
          <a:xfrm>
            <a:off x="6477000" y="4388427"/>
            <a:ext cx="2535381" cy="658091"/>
          </a:xfrm>
          <a:prstGeom prst="rect">
            <a:avLst/>
          </a:prstGeom>
          <a:ln w="38100">
            <a:solidFill>
              <a:srgbClr val="00B05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Khay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gốm</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008327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
        <p:nvSpPr>
          <p:cNvPr id="4" name="Rectangle 3"/>
          <p:cNvSpPr/>
          <p:nvPr/>
        </p:nvSpPr>
        <p:spPr>
          <a:xfrm>
            <a:off x="0" y="838200"/>
            <a:ext cx="9144000" cy="1569660"/>
          </a:xfrm>
          <a:prstGeom prst="rect">
            <a:avLst/>
          </a:prstGeom>
        </p:spPr>
        <p:txBody>
          <a:bodyPr wrap="square">
            <a:spAutoFit/>
          </a:bodyPr>
          <a:lstStyle/>
          <a:p>
            <a:pPr lvl="0" algn="ctr">
              <a:defRPr/>
            </a:pPr>
            <a:r>
              <a:rPr lang="nl-NL" sz="3200" b="1" kern="0" dirty="0">
                <a:solidFill>
                  <a:srgbClr val="FF0000"/>
                </a:solidFill>
                <a:latin typeface="Times New Roman" pitchFamily="18" charset="0"/>
                <a:ea typeface="SimSun" pitchFamily="2" charset="-122"/>
                <a:cs typeface="Times New Roman" pitchFamily="18" charset="0"/>
              </a:rPr>
              <a:t>Quan sát </a:t>
            </a:r>
            <a:r>
              <a:rPr lang="nl-NL" sz="3200" b="1" kern="0" dirty="0" smtClean="0">
                <a:solidFill>
                  <a:srgbClr val="FF0000"/>
                </a:solidFill>
                <a:latin typeface="Times New Roman" pitchFamily="18" charset="0"/>
                <a:cs typeface="Times New Roman" pitchFamily="18" charset="0"/>
              </a:rPr>
              <a:t> </a:t>
            </a:r>
            <a:r>
              <a:rPr lang="nl-NL" sz="3200" b="1" kern="0" dirty="0">
                <a:solidFill>
                  <a:srgbClr val="FF0000"/>
                </a:solidFill>
                <a:latin typeface="Times New Roman" pitchFamily="18" charset="0"/>
                <a:cs typeface="Times New Roman" pitchFamily="18" charset="0"/>
              </a:rPr>
              <a:t>H-</a:t>
            </a:r>
            <a:r>
              <a:rPr lang="nl-NL" sz="3200" b="1" kern="0" dirty="0">
                <a:solidFill>
                  <a:srgbClr val="FF0000"/>
                </a:solidFill>
                <a:latin typeface="Times New Roman" pitchFamily="18" charset="0"/>
                <a:ea typeface="SimSun" pitchFamily="2" charset="-122"/>
                <a:cs typeface="Times New Roman" pitchFamily="18" charset="0"/>
              </a:rPr>
              <a:t>17.5 và H- 17.6, em hãy cho biết  yếu tố văn hóa nào du nhập từ bên ngoài đã được nhân dân tiếp thu có chọn lọc ?</a:t>
            </a:r>
            <a:endParaRPr lang="nl-NL" sz="3200" b="1" kern="0" dirty="0">
              <a:solidFill>
                <a:srgbClr val="FF0000"/>
              </a:solidFill>
              <a:latin typeface="Arial" pitchFamily="34" charset="0"/>
              <a:cs typeface="Arial" pitchFamily="34" charset="0"/>
            </a:endParaRPr>
          </a:p>
        </p:txBody>
      </p:sp>
      <p:sp>
        <p:nvSpPr>
          <p:cNvPr id="5" name="Rectangle 4"/>
          <p:cNvSpPr/>
          <p:nvPr/>
        </p:nvSpPr>
        <p:spPr>
          <a:xfrm>
            <a:off x="0" y="2895600"/>
            <a:ext cx="9144000" cy="2062103"/>
          </a:xfrm>
          <a:prstGeom prst="rect">
            <a:avLst/>
          </a:prstGeom>
        </p:spPr>
        <p:txBody>
          <a:bodyPr wrap="square">
            <a:spAutoFit/>
          </a:bodyPr>
          <a:lstStyle/>
          <a:p>
            <a:pPr lvl="0" algn="ctr">
              <a:defRPr/>
            </a:pPr>
            <a:r>
              <a:rPr lang="vi-VN" sz="3200" b="1" kern="0" dirty="0" smtClean="0">
                <a:solidFill>
                  <a:srgbClr val="0033CC"/>
                </a:solidFill>
                <a:latin typeface="Times New Roman" pitchFamily="18" charset="0"/>
                <a:ea typeface="SimSun" pitchFamily="2" charset="-122"/>
                <a:cs typeface="Times New Roman" pitchFamily="18" charset="0"/>
              </a:rPr>
              <a:t>Qua </a:t>
            </a:r>
            <a:r>
              <a:rPr lang="vi-VN" sz="3200" b="1" kern="0" dirty="0">
                <a:solidFill>
                  <a:srgbClr val="0033CC"/>
                </a:solidFill>
                <a:latin typeface="Times New Roman" pitchFamily="18" charset="0"/>
                <a:ea typeface="SimSun" pitchFamily="2" charset="-122"/>
                <a:cs typeface="Times New Roman" pitchFamily="18" charset="0"/>
              </a:rPr>
              <a:t>hai hình :17.5 và H.17.6, yếu tố văn hóa mà nhân dân ta tiếp thu từ bên ngoài như đúc đồng, chạm khắc, làm gốm… </a:t>
            </a:r>
          </a:p>
          <a:p>
            <a:pPr lvl="0" algn="ctr">
              <a:defRPr/>
            </a:pPr>
            <a:r>
              <a:rPr lang="nl-NL" sz="3200" b="1" kern="0" dirty="0" smtClean="0">
                <a:solidFill>
                  <a:srgbClr val="FF0000"/>
                </a:solidFill>
                <a:latin typeface="Times New Roman" pitchFamily="18" charset="0"/>
                <a:ea typeface="SimSun" pitchFamily="2" charset="-122"/>
                <a:cs typeface="Times New Roman" pitchFamily="18" charset="0"/>
              </a:rPr>
              <a:t> </a:t>
            </a:r>
            <a:endParaRPr lang="nl-NL" sz="3200" b="1" kern="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878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42109"/>
          </a:xfrm>
        </p:spPr>
        <p:txBody>
          <a:bodyPr>
            <a:noAutofit/>
          </a:bodyPr>
          <a:lstStyle/>
          <a:p>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37,38-</a:t>
            </a:r>
            <a:r>
              <a:rPr lang="vi-VN" sz="3200" b="1" dirty="0">
                <a:solidFill>
                  <a:srgbClr val="FF0000"/>
                </a:solidFill>
                <a:latin typeface="Times New Roman" pitchFamily="18" charset="0"/>
                <a:cs typeface="Times New Roman" pitchFamily="18" charset="0"/>
              </a:rPr>
              <a:t>Bài 17</a:t>
            </a:r>
            <a:r>
              <a:rPr lang="en-US" sz="3200" b="1" dirty="0">
                <a:solidFill>
                  <a:srgbClr val="FF0000"/>
                </a:solidFill>
                <a:latin typeface="Times New Roman" pitchFamily="18" charset="0"/>
                <a:cs typeface="Times New Roman" pitchFamily="18" charset="0"/>
              </a:rPr>
              <a:t>. ĐẤU TRANH BẢO TỒN VÀ PHÁT TRIỂN VĂN HÓA DÂN TỘC</a:t>
            </a:r>
          </a:p>
        </p:txBody>
      </p:sp>
      <p:sp>
        <p:nvSpPr>
          <p:cNvPr id="3" name="Nơi giữ chỗ cho Nội dung 2"/>
          <p:cNvSpPr>
            <a:spLocks noGrp="1"/>
          </p:cNvSpPr>
          <p:nvPr>
            <p:ph idx="1"/>
          </p:nvPr>
        </p:nvSpPr>
        <p:spPr>
          <a:xfrm>
            <a:off x="0" y="955964"/>
            <a:ext cx="9144000" cy="5170199"/>
          </a:xfrm>
        </p:spPr>
        <p:txBody>
          <a:bodyPr>
            <a:normAutofit/>
          </a:bodyPr>
          <a:lstStyle/>
          <a:p>
            <a:pPr marL="0" indent="0">
              <a:buNone/>
            </a:pPr>
            <a:r>
              <a:rPr lang="en-US" sz="2800" b="1" dirty="0" smtClean="0">
                <a:solidFill>
                  <a:srgbClr val="FF0000"/>
                </a:solidFill>
                <a:latin typeface="Times New Roman" pitchFamily="18" charset="0"/>
                <a:cs typeface="Times New Roman" pitchFamily="18" charset="0"/>
              </a:rPr>
              <a:t>I. </a:t>
            </a:r>
            <a:r>
              <a:rPr lang="en-US" sz="2800" b="1" dirty="0" err="1" smtClean="0">
                <a:solidFill>
                  <a:srgbClr val="FF0000"/>
                </a:solidFill>
                <a:latin typeface="Times New Roman" pitchFamily="18" charset="0"/>
                <a:cs typeface="Times New Roman" pitchFamily="18" charset="0"/>
              </a:rPr>
              <a:t>Đấu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tranh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bảo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tồn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dân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tộc</a:t>
            </a:r>
            <a:endParaRPr lang="en-US" sz="2800" b="1" dirty="0" smtClean="0">
              <a:solidFill>
                <a:srgbClr val="FF0000"/>
              </a:solidFill>
              <a:latin typeface="Times New Roman" pitchFamily="18" charset="0"/>
              <a:cs typeface="Times New Roman" pitchFamily="18" charset="0"/>
            </a:endParaRPr>
          </a:p>
          <a:p>
            <a:pPr marL="0" indent="0">
              <a:buNone/>
            </a:pPr>
            <a:r>
              <a:rPr lang="en-US" sz="2800" b="1" dirty="0" smtClean="0">
                <a:solidFill>
                  <a:srgbClr val="FF0000"/>
                </a:solidFill>
                <a:latin typeface="Times New Roman" pitchFamily="18" charset="0"/>
                <a:cs typeface="Times New Roman" pitchFamily="18" charset="0"/>
              </a:rPr>
              <a:t>II.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dân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tộc</a:t>
            </a:r>
            <a:endParaRPr lang="en-US" sz="2800" b="1" dirty="0" smtClean="0">
              <a:solidFill>
                <a:srgbClr val="FF0000"/>
              </a:solidFill>
              <a:latin typeface="Times New Roman" pitchFamily="18" charset="0"/>
              <a:cs typeface="Times New Roman" pitchFamily="18" charset="0"/>
            </a:endParaRPr>
          </a:p>
          <a:p>
            <a:pPr marL="0" lvl="0" indent="0" algn="just">
              <a:spcBef>
                <a:spcPts val="0"/>
              </a:spcBef>
              <a:buNone/>
            </a:pPr>
            <a:r>
              <a:rPr lang="en-US" dirty="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Tiếp thu Phật giáo, Đạo giáo, có sự hoà nhập với tín ngưỡng dân gian.</a:t>
            </a:r>
          </a:p>
          <a:p>
            <a:pPr marL="0" lvl="0" indent="0" algn="just">
              <a:spcBef>
                <a:spcPts val="0"/>
              </a:spcBef>
              <a:buNone/>
            </a:pPr>
            <a:r>
              <a:rPr lang="en-US" dirty="0">
                <a:solidFill>
                  <a:srgbClr val="0033CC"/>
                </a:solidFill>
                <a:latin typeface="Times New Roman" pitchFamily="18" charset="0"/>
                <a:cs typeface="Times New Roman" pitchFamily="18" charset="0"/>
              </a:rPr>
              <a:t>-</a:t>
            </a:r>
            <a:r>
              <a:rPr lang="vi-VN" dirty="0">
                <a:solidFill>
                  <a:srgbClr val="0033CC"/>
                </a:solidFill>
                <a:latin typeface="Times New Roman" pitchFamily="18" charset="0"/>
                <a:cs typeface="Times New Roman" pitchFamily="18" charset="0"/>
              </a:rPr>
              <a:t> Tiếp thu chữ Hán nhưng vẫn sử dụng tiếng Việt, dùng âm Việt để đọc chữ Hán, tạo cơ sở hình thành vốn từ Hán – Việt.</a:t>
            </a:r>
          </a:p>
          <a:p>
            <a:pPr marL="0" lvl="0" indent="0" algn="just">
              <a:spcBef>
                <a:spcPts val="0"/>
              </a:spcBef>
              <a:buNone/>
            </a:pPr>
            <a:r>
              <a:rPr lang="en-US" dirty="0">
                <a:solidFill>
                  <a:srgbClr val="0033CC"/>
                </a:solidFill>
                <a:latin typeface="Times New Roman" pitchFamily="18" charset="0"/>
                <a:cs typeface="Times New Roman" pitchFamily="18" charset="0"/>
              </a:rPr>
              <a:t>-</a:t>
            </a:r>
            <a:r>
              <a:rPr lang="vi-VN" dirty="0">
                <a:solidFill>
                  <a:srgbClr val="0033CC"/>
                </a:solidFill>
                <a:latin typeface="Times New Roman" pitchFamily="18" charset="0"/>
                <a:cs typeface="Times New Roman" pitchFamily="18" charset="0"/>
              </a:rPr>
              <a:t> Tiếp thu một số kỹ thuật tiến bộ  của  Trung Quốc như  làm giấy, dệt lụa, kĩ thuật bón phân bắc trong trồng trọt...</a:t>
            </a:r>
          </a:p>
          <a:p>
            <a:pPr marL="0" indent="0">
              <a:buNone/>
            </a:pP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9553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LUYỆN TẬP</a:t>
            </a:r>
            <a:endParaRPr lang="en-US" sz="36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6927" y="1177637"/>
            <a:ext cx="9144000" cy="10321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latin typeface="Times New Roman" pitchFamily="18" charset="0"/>
                <a:cs typeface="Times New Roman" pitchFamily="18" charset="0"/>
              </a:rPr>
              <a:t> Nhân</a:t>
            </a:r>
            <a:endParaRPr lang="en-US" sz="3200" b="1" dirty="0">
              <a:solidFill>
                <a:srgbClr val="FF0000"/>
              </a:solidFill>
              <a:latin typeface="Times New Roman" pitchFamily="18" charset="0"/>
              <a:cs typeface="Times New Roman" pitchFamily="18" charset="0"/>
            </a:endParaRPr>
          </a:p>
        </p:txBody>
      </p:sp>
      <p:pic>
        <p:nvPicPr>
          <p:cNvPr id="5" name="Content Placeholder 3" descr="C:\Users\HP\OneDrive\Desktop\Screenshot_7.png"/>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533400"/>
            <a:ext cx="9753600" cy="7543800"/>
          </a:xfrm>
          <a:prstGeom prst="rect">
            <a:avLst/>
          </a:prstGeom>
        </p:spPr>
      </p:pic>
    </p:spTree>
    <p:extLst>
      <p:ext uri="{BB962C8B-B14F-4D97-AF65-F5344CB8AC3E}">
        <p14:creationId xmlns:p14="http://schemas.microsoft.com/office/powerpoint/2010/main" val="27521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42109"/>
          </a:xfrm>
        </p:spPr>
        <p:txBody>
          <a:bodyPr>
            <a:noAutofit/>
          </a:bodyPr>
          <a:lstStyle/>
          <a:p>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37,38-</a:t>
            </a:r>
            <a:r>
              <a:rPr lang="vi-VN" sz="3200" b="1" dirty="0" smtClean="0">
                <a:solidFill>
                  <a:srgbClr val="FF0000"/>
                </a:solidFill>
                <a:latin typeface="Times New Roman" pitchFamily="18" charset="0"/>
                <a:cs typeface="Times New Roman" pitchFamily="18" charset="0"/>
              </a:rPr>
              <a:t>Bài 17</a:t>
            </a:r>
            <a:r>
              <a:rPr lang="en-US" sz="3200" b="1" dirty="0" smtClean="0">
                <a:solidFill>
                  <a:srgbClr val="FF0000"/>
                </a:solidFill>
                <a:latin typeface="Times New Roman" pitchFamily="18" charset="0"/>
                <a:cs typeface="Times New Roman" pitchFamily="18" charset="0"/>
              </a:rPr>
              <a:t>. ĐẤU TRANH BẢO TỒN VÀ PHÁT TRIỂN VĂN HÓA DÂN TỘC</a:t>
            </a:r>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955964"/>
            <a:ext cx="9144000" cy="5170199"/>
          </a:xfrm>
        </p:spPr>
        <p:txBody>
          <a:bodyPr>
            <a:normAutofit/>
          </a:bodyPr>
          <a:lstStyle/>
          <a:p>
            <a:pPr marL="0" indent="0">
              <a:buNone/>
            </a:pPr>
            <a:r>
              <a:rPr lang="en-US" b="1" dirty="0" smtClean="0">
                <a:solidFill>
                  <a:srgbClr val="0033CC"/>
                </a:solidFill>
                <a:latin typeface="Times New Roman" pitchFamily="18" charset="0"/>
                <a:cs typeface="Times New Roman" pitchFamily="18" charset="0"/>
              </a:rPr>
              <a:t>I. </a:t>
            </a:r>
            <a:r>
              <a:rPr lang="en-US" b="1" dirty="0" err="1" smtClean="0">
                <a:solidFill>
                  <a:srgbClr val="0033CC"/>
                </a:solidFill>
                <a:latin typeface="Times New Roman" pitchFamily="18" charset="0"/>
                <a:cs typeface="Times New Roman" pitchFamily="18" charset="0"/>
              </a:rPr>
              <a:t>Đấu</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tranh</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bảo</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tồn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văn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hóa</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dân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tộc</a:t>
            </a:r>
            <a:endParaRPr lang="en-US" b="1" dirty="0" smtClean="0">
              <a:solidFill>
                <a:srgbClr val="0033CC"/>
              </a:solidFill>
              <a:latin typeface="Times New Roman" pitchFamily="18" charset="0"/>
              <a:cs typeface="Times New Roman" pitchFamily="18" charset="0"/>
            </a:endParaRPr>
          </a:p>
          <a:p>
            <a:pPr marL="0" indent="0">
              <a:buNone/>
            </a:pPr>
            <a:r>
              <a:rPr lang="en-US" b="1" dirty="0" smtClean="0">
                <a:solidFill>
                  <a:srgbClr val="0033CC"/>
                </a:solidFill>
                <a:latin typeface="Times New Roman" pitchFamily="18" charset="0"/>
                <a:cs typeface="Times New Roman" pitchFamily="18" charset="0"/>
              </a:rPr>
              <a:t>II. </a:t>
            </a:r>
            <a:r>
              <a:rPr lang="en-US" b="1" dirty="0" err="1" smtClean="0">
                <a:solidFill>
                  <a:srgbClr val="0033CC"/>
                </a:solidFill>
                <a:latin typeface="Times New Roman" pitchFamily="18" charset="0"/>
                <a:cs typeface="Times New Roman" pitchFamily="18" charset="0"/>
              </a:rPr>
              <a:t>Phát</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triển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văn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hóa</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dân</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tộc</a:t>
            </a:r>
            <a:endParaRPr lang="en-US"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23089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LUYỆN TẬP</a:t>
            </a:r>
            <a:endParaRPr lang="en-US" sz="36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6927" y="1177637"/>
            <a:ext cx="9144000" cy="10321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latin typeface="Times New Roman" pitchFamily="18" charset="0"/>
                <a:cs typeface="Times New Roman" pitchFamily="18" charset="0"/>
              </a:rPr>
              <a:t> Nhân</a:t>
            </a:r>
            <a:endParaRPr lang="en-US" sz="3200" b="1" dirty="0">
              <a:solidFill>
                <a:srgbClr val="FF0000"/>
              </a:solidFill>
              <a:latin typeface="Times New Roman" pitchFamily="18" charset="0"/>
              <a:cs typeface="Times New Roman" pitchFamily="18" charset="0"/>
            </a:endParaRP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5800" y="0"/>
            <a:ext cx="10515600" cy="7010400"/>
          </a:xfrm>
          <a:prstGeom prst="rect">
            <a:avLst/>
          </a:prstGeom>
        </p:spPr>
      </p:pic>
    </p:spTree>
    <p:extLst>
      <p:ext uri="{BB962C8B-B14F-4D97-AF65-F5344CB8AC3E}">
        <p14:creationId xmlns:p14="http://schemas.microsoft.com/office/powerpoint/2010/main" val="413226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LUYỆN TẬP</a:t>
            </a:r>
            <a:endParaRPr lang="en-US" sz="3600" b="1" u="sng"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6927" y="1177637"/>
            <a:ext cx="9144000" cy="10321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latin typeface="Times New Roman" pitchFamily="18" charset="0"/>
                <a:cs typeface="Times New Roman" pitchFamily="18" charset="0"/>
              </a:rPr>
              <a:t> Nhân</a:t>
            </a:r>
            <a:endParaRPr lang="en-US" sz="3200" b="1" dirty="0">
              <a:solidFill>
                <a:srgbClr val="FF0000"/>
              </a:solidFill>
              <a:latin typeface="Times New Roman" pitchFamily="18" charset="0"/>
              <a:cs typeface="Times New Roman" pitchFamily="18" charset="0"/>
            </a:endParaRP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28600" y="0"/>
            <a:ext cx="9753600" cy="7010400"/>
          </a:xfrm>
          <a:prstGeom prst="rect">
            <a:avLst/>
          </a:prstGeom>
        </p:spPr>
      </p:pic>
      <p:sp>
        <p:nvSpPr>
          <p:cNvPr id="6" name="Title 1"/>
          <p:cNvSpPr txBox="1">
            <a:spLocks/>
          </p:cNvSpPr>
          <p:nvPr/>
        </p:nvSpPr>
        <p:spPr>
          <a:xfrm>
            <a:off x="1600200" y="6048375"/>
            <a:ext cx="5562601" cy="809625"/>
          </a:xfrm>
          <a:prstGeom prst="rect">
            <a:avLst/>
          </a:prstGeom>
        </p:spPr>
        <p:txBody>
          <a:bodyPr rtlCol="0">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defRPr/>
            </a:pPr>
            <a:r>
              <a:rPr lang="en-US" dirty="0" err="1">
                <a:solidFill>
                  <a:srgbClr val="FF0000"/>
                </a:solidFill>
                <a:latin typeface="Times New Roman" pitchFamily="18" charset="0"/>
                <a:cs typeface="Times New Roman" pitchFamily="18" charset="0"/>
              </a:rPr>
              <a:t>C</a:t>
            </a:r>
            <a:r>
              <a:rPr lang="en-US" dirty="0" err="1" smtClean="0">
                <a:solidFill>
                  <a:srgbClr val="FF0000"/>
                </a:solidFill>
                <a:latin typeface="Times New Roman" pitchFamily="18" charset="0"/>
                <a:cs typeface="Times New Roman" pitchFamily="18" charset="0"/>
              </a:rPr>
              <a:t>hùa</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Trấn</a:t>
            </a:r>
            <a:r>
              <a:rPr lang="en-US" dirty="0" smtClean="0">
                <a:solidFill>
                  <a:srgbClr val="FF0000"/>
                </a:solidFill>
                <a:latin typeface="Times New Roman" pitchFamily="18" charset="0"/>
                <a:cs typeface="Times New Roman" pitchFamily="18" charset="0"/>
              </a:rPr>
              <a:t> Quốc</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696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34636"/>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LUYỆN TẬP</a:t>
            </a:r>
            <a:endParaRPr lang="en-US" sz="3600" b="1" u="sng" dirty="0">
              <a:solidFill>
                <a:srgbClr val="FF0000"/>
              </a:solidFill>
              <a:latin typeface="Times New Roman" pitchFamily="18" charset="0"/>
              <a:cs typeface="Times New Roman" pitchFamily="18" charset="0"/>
            </a:endParaRPr>
          </a:p>
        </p:txBody>
      </p:sp>
      <p:sp>
        <p:nvSpPr>
          <p:cNvPr id="5" name="Rectangle 1"/>
          <p:cNvSpPr>
            <a:spLocks noChangeArrowheads="1"/>
          </p:cNvSpPr>
          <p:nvPr/>
        </p:nvSpPr>
        <p:spPr bwMode="auto">
          <a:xfrm>
            <a:off x="0" y="1620798"/>
            <a:ext cx="9137073"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nl-NL" sz="3200" b="1" u="sng" dirty="0" smtClean="0">
                <a:solidFill>
                  <a:srgbClr val="FF0000"/>
                </a:solidFill>
                <a:latin typeface="Times New Roman" pitchFamily="18" charset="0"/>
                <a:ea typeface="Times New Roman" pitchFamily="18" charset="0"/>
                <a:cs typeface="Times New Roman" pitchFamily="18" charset="0"/>
              </a:rPr>
              <a:t>Câu 1:</a:t>
            </a:r>
            <a:r>
              <a:rPr lang="nl-NL" sz="3200" b="1" dirty="0" smtClean="0">
                <a:solidFill>
                  <a:srgbClr val="FF0000"/>
                </a:solidFill>
                <a:latin typeface="Times New Roman" pitchFamily="18" charset="0"/>
                <a:ea typeface="Times New Roman" pitchFamily="18" charset="0"/>
                <a:cs typeface="Times New Roman" pitchFamily="18" charset="0"/>
              </a:rPr>
              <a:t> </a:t>
            </a:r>
            <a:r>
              <a:rPr kumimoji="0" lang="nl-NL"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Theo em, tại sao khoảng thời gian từ năm 179 TCN đến năm 938 được gọi là thời kì Bắc thuộc ?</a:t>
            </a:r>
          </a:p>
        </p:txBody>
      </p:sp>
    </p:spTree>
    <p:extLst>
      <p:ext uri="{BB962C8B-B14F-4D97-AF65-F5344CB8AC3E}">
        <p14:creationId xmlns:p14="http://schemas.microsoft.com/office/powerpoint/2010/main" val="40257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34636"/>
            <a:ext cx="9137073" cy="609600"/>
          </a:xfrm>
        </p:spPr>
        <p:txBody>
          <a:bodyPr>
            <a:noAutofit/>
          </a:bodyPr>
          <a:lstStyle/>
          <a:p>
            <a:r>
              <a:rPr lang="en-US" sz="3600" b="1" u="sng" dirty="0" smtClean="0">
                <a:solidFill>
                  <a:srgbClr val="FF0000"/>
                </a:solidFill>
                <a:latin typeface="Times New Roman" pitchFamily="18" charset="0"/>
                <a:cs typeface="Times New Roman" pitchFamily="18" charset="0"/>
              </a:rPr>
              <a:t>LUYỆN TẬP</a:t>
            </a:r>
            <a:endParaRPr lang="en-US" sz="3600" b="1" u="sng" dirty="0">
              <a:solidFill>
                <a:srgbClr val="FF0000"/>
              </a:solidFill>
              <a:latin typeface="Times New Roman" pitchFamily="18" charset="0"/>
              <a:cs typeface="Times New Roman" pitchFamily="18" charset="0"/>
            </a:endParaRPr>
          </a:p>
        </p:txBody>
      </p:sp>
      <p:sp>
        <p:nvSpPr>
          <p:cNvPr id="5" name="Rectangle 1"/>
          <p:cNvSpPr>
            <a:spLocks noChangeArrowheads="1"/>
          </p:cNvSpPr>
          <p:nvPr/>
        </p:nvSpPr>
        <p:spPr bwMode="auto">
          <a:xfrm>
            <a:off x="0" y="1374576"/>
            <a:ext cx="9137073"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nl-NL" sz="3200"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Câu</a:t>
            </a:r>
            <a:r>
              <a:rPr kumimoji="0" lang="nl-NL" sz="3200" b="1" i="0" u="sng" strike="noStrike" cap="none" normalizeH="0" dirty="0" smtClean="0">
                <a:ln>
                  <a:noFill/>
                </a:ln>
                <a:solidFill>
                  <a:srgbClr val="FF0000"/>
                </a:solidFill>
                <a:effectLst/>
                <a:latin typeface="Times New Roman" pitchFamily="18" charset="0"/>
                <a:ea typeface="Times New Roman" pitchFamily="18" charset="0"/>
                <a:cs typeface="Times New Roman" pitchFamily="18" charset="0"/>
              </a:rPr>
              <a:t> </a:t>
            </a:r>
            <a:r>
              <a:rPr kumimoji="0" lang="nl-NL" sz="3200" b="1" i="0"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2</a:t>
            </a:r>
            <a:r>
              <a:rPr kumimoji="0" lang="nl-NL"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Những phong tục, tập quán nào được người Việt được bảo tồn suốt thời Bắc thuộc và vẫn lưu giữ trong đời sống văn hoá hằng ngày của chúng ta ngày nay?</a:t>
            </a:r>
            <a:endParaRPr kumimoji="0" lang="nl-NL" sz="3200" b="1" i="0" u="none" strike="noStrike" cap="none" normalizeH="0" baseline="0" dirty="0" smtClean="0">
              <a:ln>
                <a:noFill/>
              </a:ln>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04931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15888" y="7620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0"/>
            <a:ext cx="937577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êu đề 1"/>
          <p:cNvSpPr txBox="1">
            <a:spLocks/>
          </p:cNvSpPr>
          <p:nvPr/>
        </p:nvSpPr>
        <p:spPr>
          <a:xfrm>
            <a:off x="-115887" y="5791200"/>
            <a:ext cx="9320358" cy="1039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Tranh</a:t>
            </a:r>
            <a:r>
              <a:rPr lang="en-US" sz="3200" b="1" dirty="0" smtClean="0">
                <a:solidFill>
                  <a:srgbClr val="FF0000"/>
                </a:solidFill>
                <a:latin typeface="Times New Roman" pitchFamily="18" charset="0"/>
                <a:cs typeface="Times New Roman" pitchFamily="18" charset="0"/>
              </a:rPr>
              <a:t> minh </a:t>
            </a:r>
            <a:r>
              <a:rPr lang="en-US" sz="3200" b="1" dirty="0" err="1" smtClean="0">
                <a:solidFill>
                  <a:srgbClr val="FF0000"/>
                </a:solidFill>
                <a:latin typeface="Times New Roman" pitchFamily="18" charset="0"/>
                <a:cs typeface="Times New Roman" pitchFamily="18" charset="0"/>
              </a:rPr>
              <a:t>họa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truyền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thuyết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Lạc</a:t>
            </a:r>
            <a:r>
              <a:rPr lang="en-US" sz="3200" b="1" dirty="0" smtClean="0">
                <a:solidFill>
                  <a:srgbClr val="FF0000"/>
                </a:solidFill>
                <a:latin typeface="Times New Roman" pitchFamily="18" charset="0"/>
                <a:cs typeface="Times New Roman" pitchFamily="18" charset="0"/>
              </a:rPr>
              <a:t> Long </a:t>
            </a:r>
            <a:r>
              <a:rPr lang="en-US" sz="3200" b="1" dirty="0" err="1" smtClean="0">
                <a:solidFill>
                  <a:srgbClr val="FF0000"/>
                </a:solidFill>
                <a:latin typeface="Times New Roman" pitchFamily="18" charset="0"/>
                <a:cs typeface="Times New Roman" pitchFamily="18" charset="0"/>
              </a:rPr>
              <a:t>Quân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Âu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Cơ</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50398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9375"/>
            <a:ext cx="9455150" cy="625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êu đề 1"/>
          <p:cNvSpPr txBox="1">
            <a:spLocks/>
          </p:cNvSpPr>
          <p:nvPr/>
        </p:nvSpPr>
        <p:spPr>
          <a:xfrm>
            <a:off x="-115887" y="6199909"/>
            <a:ext cx="9320358" cy="658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Giỗ</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a:t>
            </a:r>
            <a:r>
              <a:rPr lang="en-US" sz="3200" b="1" dirty="0" err="1" smtClean="0">
                <a:solidFill>
                  <a:srgbClr val="FF0000"/>
                </a:solidFill>
                <a:latin typeface="Times New Roman" pitchFamily="18" charset="0"/>
                <a:cs typeface="Times New Roman" pitchFamily="18" charset="0"/>
              </a:rPr>
              <a:t>ổ</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Hùng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Vương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Lễ</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hội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Đền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Hùng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5373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97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957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76200"/>
            <a:ext cx="9223376"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84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9798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913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9829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êu đề 1"/>
          <p:cNvSpPr txBox="1">
            <a:spLocks/>
          </p:cNvSpPr>
          <p:nvPr/>
        </p:nvSpPr>
        <p:spPr>
          <a:xfrm>
            <a:off x="-115887" y="6199909"/>
            <a:ext cx="9320358" cy="658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Nấu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chưng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giầy</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84440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1262</Words>
  <Application>Microsoft Office PowerPoint</Application>
  <PresentationFormat>On-screen Show (4:3)</PresentationFormat>
  <Paragraphs>137</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SimSun</vt:lpstr>
      <vt:lpstr>Arial</vt:lpstr>
      <vt:lpstr>Calibri</vt:lpstr>
      <vt:lpstr>Constantia</vt:lpstr>
      <vt:lpstr>Times New Roman</vt:lpstr>
      <vt:lpstr>Office Theme</vt:lpstr>
      <vt:lpstr>Tiết 37,38-Bài 17. ĐẤU TRANH BẢO TỒN VÀ PHÁT TRIỂN VĂN HÓA DÂN TỘC</vt:lpstr>
      <vt:lpstr>MỤC TIÊU</vt:lpstr>
      <vt:lpstr>Tiết 37,38-Bài 17. ĐẤU TRANH BẢO TỒN VÀ PHÁT TRIỂN VĂN HÓA DÂN TỘC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37,38-Bài 17. ĐẤU TRANH BẢO TỒN VÀ PHÁT TRIỂN VĂN HÓA DÂN TỘC</vt:lpstr>
      <vt:lpstr>THẢO LUẬN NHÓM</vt:lpstr>
      <vt:lpstr>THẢO LUẬN NHÓM</vt:lpstr>
      <vt:lpstr>THẢO LUẬN NHÓM</vt:lpstr>
      <vt:lpstr>THẢO LUẬN NHÓM</vt:lpstr>
      <vt:lpstr>THẢO LUẬN NHÓM</vt:lpstr>
      <vt:lpstr> Những biểu hiện nào cho thấy chính sách đồng hóa của các triều đại phong kiến phương Bắc đối với nước ta đã thất bại?</vt:lpstr>
      <vt:lpstr>Tổ tiên người Việt đã đấu tranh bảo tồn và phát triển những nét(nội dung) văn hóa nào là chủ yếu ?</vt:lpstr>
      <vt:lpstr>Tiết 37,38-Bài 17. ĐẤU TRANH BẢO TỒN VÀ PHÁT TRIỂN VĂN HÓA DÂN TỘC</vt:lpstr>
      <vt:lpstr>THẢO LUẬN NHÓM</vt:lpstr>
      <vt:lpstr>PowerPoint Presentation</vt:lpstr>
      <vt:lpstr>PowerPoint Presentation</vt:lpstr>
      <vt:lpstr>THẢO LUẬN NHÓM</vt:lpstr>
      <vt:lpstr>Tiết 37,38-Bài 17. ĐẤU TRANH BẢO TỒN VÀ PHÁT TRIỂN VĂN HÓA DÂN TỘC</vt:lpstr>
      <vt:lpstr>LUYỆN TẬP</vt:lpstr>
      <vt:lpstr>LUYỆN TẬP</vt:lpstr>
      <vt:lpstr>LUYỆN TẬP</vt:lpstr>
      <vt:lpstr>LUYỆN TẬP</vt:lpstr>
      <vt:lpstr>LUYỆN TẬP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21AK22</cp:lastModifiedBy>
  <cp:revision>231</cp:revision>
  <dcterms:created xsi:type="dcterms:W3CDTF">2006-08-16T00:00:00Z</dcterms:created>
  <dcterms:modified xsi:type="dcterms:W3CDTF">2025-02-04T08:45:27Z</dcterms:modified>
</cp:coreProperties>
</file>