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96" r:id="rId3"/>
    <p:sldId id="294" r:id="rId4"/>
    <p:sldId id="299" r:id="rId5"/>
    <p:sldId id="258" r:id="rId6"/>
    <p:sldId id="324" r:id="rId7"/>
    <p:sldId id="303" r:id="rId8"/>
    <p:sldId id="327" r:id="rId9"/>
    <p:sldId id="305" r:id="rId10"/>
    <p:sldId id="311" r:id="rId11"/>
    <p:sldId id="295" r:id="rId12"/>
    <p:sldId id="300" r:id="rId13"/>
    <p:sldId id="297" r:id="rId14"/>
    <p:sldId id="337" r:id="rId15"/>
    <p:sldId id="336" r:id="rId16"/>
    <p:sldId id="334" r:id="rId17"/>
    <p:sldId id="335" r:id="rId18"/>
    <p:sldId id="338" r:id="rId19"/>
    <p:sldId id="332" r:id="rId20"/>
    <p:sldId id="298" r:id="rId21"/>
    <p:sldId id="277" r:id="rId22"/>
    <p:sldId id="289" r:id="rId23"/>
    <p:sldId id="302" r:id="rId24"/>
    <p:sldId id="328" r:id="rId25"/>
    <p:sldId id="301" r:id="rId26"/>
    <p:sldId id="329" r:id="rId27"/>
    <p:sldId id="331" r:id="rId28"/>
    <p:sldId id="307" r:id="rId29"/>
    <p:sldId id="321" r:id="rId30"/>
    <p:sldId id="339" r:id="rId31"/>
    <p:sldId id="315" r:id="rId32"/>
    <p:sldId id="316" r:id="rId33"/>
    <p:sldId id="309" r:id="rId34"/>
    <p:sldId id="330" r:id="rId35"/>
    <p:sldId id="320" r:id="rId36"/>
    <p:sldId id="318" r:id="rId37"/>
    <p:sldId id="333"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5" autoAdjust="0"/>
    <p:restoredTop sz="94660"/>
  </p:normalViewPr>
  <p:slideViewPr>
    <p:cSldViewPr>
      <p:cViewPr varScale="1">
        <p:scale>
          <a:sx n="69" d="100"/>
          <a:sy n="69" d="100"/>
        </p:scale>
        <p:origin x="131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2209800"/>
          </a:xfrm>
        </p:spPr>
        <p:txBody>
          <a:bodyPr>
            <a:noAutofit/>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vi-VN" sz="3200" b="1" dirty="0" smtClean="0">
                <a:solidFill>
                  <a:srgbClr val="FF0000"/>
                </a:solidFill>
                <a:latin typeface="Times New Roman" pitchFamily="18" charset="0"/>
                <a:cs typeface="Times New Roman" pitchFamily="18" charset="0"/>
              </a:rPr>
              <a:t>Tiết </a:t>
            </a:r>
            <a:r>
              <a:rPr lang="vi-VN" sz="3200" b="1" dirty="0" smtClean="0">
                <a:solidFill>
                  <a:srgbClr val="FF0000"/>
                </a:solidFill>
                <a:latin typeface="Times New Roman" pitchFamily="18" charset="0"/>
                <a:cs typeface="Times New Roman" pitchFamily="18" charset="0"/>
              </a:rPr>
              <a:t>33,34- </a:t>
            </a:r>
            <a:r>
              <a:rPr lang="vi-VN" sz="3200" b="1" dirty="0">
                <a:solidFill>
                  <a:srgbClr val="FF0000"/>
                </a:solidFill>
                <a:latin typeface="Times New Roman" pitchFamily="18" charset="0"/>
                <a:cs typeface="Times New Roman" pitchFamily="18" charset="0"/>
              </a:rPr>
              <a:t>BÀI 16. CHÍNH SÁCH CAI TRỊ CỦA PHONG KIẾN PHƯƠNG BẮC VÀ SỰ CHUYỂN BIẾN CỦA VIỆT NAM THỜI KÌ BẮC THUỘC</a:t>
            </a:r>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2800" b="1" dirty="0" err="1" smtClean="0">
                <a:solidFill>
                  <a:srgbClr val="FF0000"/>
                </a:solidFill>
                <a:latin typeface="Times New Roman" pitchFamily="18" charset="0"/>
                <a:cs typeface="Times New Roman" pitchFamily="18" charset="0"/>
              </a:rPr>
              <a:t>Tại</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gộp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với</a:t>
            </a:r>
            <a:r>
              <a:rPr lang="en-US" sz="2800" b="1" dirty="0">
                <a:solidFill>
                  <a:srgbClr val="FF0000"/>
                </a:solidFill>
                <a:latin typeface="Times New Roman" pitchFamily="18" charset="0"/>
                <a:cs typeface="Times New Roman" pitchFamily="18" charset="0"/>
              </a:rPr>
              <a:t> 6 </a:t>
            </a:r>
            <a:r>
              <a:rPr lang="en-US" sz="2800" b="1" dirty="0" err="1">
                <a:solidFill>
                  <a:srgbClr val="FF0000"/>
                </a:solidFill>
                <a:latin typeface="Times New Roman" pitchFamily="18" charset="0"/>
                <a:cs typeface="Times New Roman" pitchFamily="18" charset="0"/>
              </a:rPr>
              <a:t>quận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Quốc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Châu</a:t>
            </a:r>
            <a:r>
              <a:rPr lang="en-US" sz="2800" b="1" dirty="0">
                <a:solidFill>
                  <a:srgbClr val="FF0000"/>
                </a:solidFill>
                <a:latin typeface="Times New Roman" pitchFamily="18" charset="0"/>
                <a:cs typeface="Times New Roman" pitchFamily="18" charset="0"/>
              </a:rPr>
              <a:t>?</a:t>
            </a:r>
          </a:p>
        </p:txBody>
      </p:sp>
      <p:sp>
        <p:nvSpPr>
          <p:cNvPr id="3" name="Nơi giữ chỗ cho Nội dung 2"/>
          <p:cNvSpPr>
            <a:spLocks noGrp="1"/>
          </p:cNvSpPr>
          <p:nvPr>
            <p:ph idx="1"/>
          </p:nvPr>
        </p:nvSpPr>
        <p:spPr>
          <a:xfrm>
            <a:off x="0" y="1143000"/>
            <a:ext cx="9144000" cy="4983163"/>
          </a:xfrm>
        </p:spPr>
        <p:txBody>
          <a:bodyPr>
            <a:normAutofit/>
          </a:bodyPr>
          <a:lstStyle/>
          <a:p>
            <a:pPr marL="0" indent="0">
              <a:buNone/>
            </a:pPr>
            <a:endParaRPr lang="en-US" sz="2800" dirty="0" smtClean="0">
              <a:solidFill>
                <a:srgbClr val="0033CC"/>
              </a:solidFill>
              <a:latin typeface="Times New Roman" pitchFamily="18" charset="0"/>
              <a:cs typeface="Times New Roman" pitchFamily="18" charset="0"/>
            </a:endParaRPr>
          </a:p>
          <a:p>
            <a:pPr marL="0" indent="0">
              <a:buNone/>
            </a:pP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Nhà Hán gộp Âu Lạc với 6 quận của Trung Quốc thành Giao Châu nhằm thực hiện âm mưu sáp nhập lãnh thổ nước ta vào lãnh thổ nhà Hán.</a:t>
            </a:r>
            <a:endParaRPr lang="en-US" sz="28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61293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838200"/>
          </a:xfrm>
        </p:spPr>
        <p:txBody>
          <a:bodyPr>
            <a:noAutofit/>
          </a:bodyPr>
          <a:lstStyle/>
          <a:p>
            <a:r>
              <a:rPr lang="vi-VN" sz="2000" b="1" dirty="0" smtClean="0">
                <a:solidFill>
                  <a:srgbClr val="FF0000"/>
                </a:solidFill>
                <a:latin typeface="Times New Roman" pitchFamily="18" charset="0"/>
                <a:cs typeface="Times New Roman" pitchFamily="18" charset="0"/>
              </a:rPr>
              <a:t>Tiết </a:t>
            </a:r>
            <a:r>
              <a:rPr lang="vi-VN" sz="2000" b="1" dirty="0" smtClean="0">
                <a:solidFill>
                  <a:srgbClr val="FF0000"/>
                </a:solidFill>
                <a:latin typeface="Times New Roman" pitchFamily="18" charset="0"/>
                <a:cs typeface="Times New Roman" pitchFamily="18" charset="0"/>
              </a:rPr>
              <a:t>33,34- </a:t>
            </a:r>
            <a:r>
              <a:rPr lang="vi-VN" sz="2000" b="1" dirty="0">
                <a:solidFill>
                  <a:srgbClr val="FF0000"/>
                </a:solidFill>
                <a:latin typeface="Times New Roman" pitchFamily="18" charset="0"/>
                <a:cs typeface="Times New Roman" pitchFamily="18" charset="0"/>
              </a:rPr>
              <a:t>BÀI 16. CHÍNH SÁCH CAI TRỊ CỦA PHONG KIẾN PHƯƠNG BẮC VÀ SỰ CHUYỂN BIẾN CỦA VIỆT NAM THỜI KÌ BẮC </a:t>
            </a:r>
            <a:r>
              <a:rPr lang="vi-VN" sz="2000" b="1" dirty="0" smtClean="0">
                <a:solidFill>
                  <a:srgbClr val="FF0000"/>
                </a:solidFill>
                <a:latin typeface="Times New Roman" pitchFamily="18" charset="0"/>
                <a:cs typeface="Times New Roman" pitchFamily="18" charset="0"/>
              </a:rPr>
              <a:t>THUỘC</a:t>
            </a:r>
            <a:endParaRPr lang="en-US" sz="2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3854" y="838200"/>
            <a:ext cx="9178636" cy="5791200"/>
          </a:xfrm>
        </p:spPr>
        <p:txBody>
          <a:bodyPr>
            <a:normAutofit fontScale="92500" lnSpcReduction="20000"/>
          </a:bodyPr>
          <a:lstStyle/>
          <a:p>
            <a:pPr marL="0" indent="0">
              <a:buNone/>
            </a:pPr>
            <a:r>
              <a:rPr lang="vi-VN" sz="2800" dirty="0">
                <a:solidFill>
                  <a:srgbClr val="FF0000"/>
                </a:solidFill>
                <a:latin typeface="Times New Roman" pitchFamily="18" charset="0"/>
                <a:cs typeface="Times New Roman" pitchFamily="18" charset="0"/>
              </a:rPr>
              <a:t>I. Chính sách cai trị của các triều đại phong kiến phương Bắc</a:t>
            </a:r>
          </a:p>
          <a:p>
            <a:pPr marL="0" indent="0">
              <a:buNone/>
            </a:pPr>
            <a:r>
              <a:rPr lang="vi-VN" sz="2800" b="1" dirty="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Tổ</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chức</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bộ</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máy</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cai</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trị</a:t>
            </a:r>
            <a:r>
              <a:rPr lang="en-US" sz="2800" b="1" dirty="0" smtClean="0">
                <a:solidFill>
                  <a:srgbClr val="0033CC"/>
                </a:solidFill>
                <a:latin typeface="Times New Roman" pitchFamily="18" charset="0"/>
                <a:cs typeface="Times New Roman" pitchFamily="18" charset="0"/>
              </a:rPr>
              <a:t> (v</a:t>
            </a:r>
            <a:r>
              <a:rPr lang="vi-VN" sz="2800" b="1" dirty="0" smtClean="0">
                <a:solidFill>
                  <a:srgbClr val="0033CC"/>
                </a:solidFill>
                <a:latin typeface="Times New Roman" pitchFamily="18" charset="0"/>
                <a:cs typeface="Times New Roman" pitchFamily="18" charset="0"/>
              </a:rPr>
              <a:t>ề </a:t>
            </a:r>
            <a:r>
              <a:rPr lang="vi-VN" sz="2800" b="1" dirty="0">
                <a:solidFill>
                  <a:srgbClr val="0033CC"/>
                </a:solidFill>
                <a:latin typeface="Times New Roman" pitchFamily="18" charset="0"/>
                <a:cs typeface="Times New Roman" pitchFamily="18" charset="0"/>
              </a:rPr>
              <a:t>chính </a:t>
            </a:r>
            <a:r>
              <a:rPr lang="vi-VN" sz="2800" b="1" dirty="0" smtClean="0">
                <a:solidFill>
                  <a:srgbClr val="0033CC"/>
                </a:solidFill>
                <a:latin typeface="Times New Roman" pitchFamily="18" charset="0"/>
                <a:cs typeface="Times New Roman" pitchFamily="18" charset="0"/>
              </a:rPr>
              <a:t>trị</a:t>
            </a:r>
            <a:r>
              <a:rPr lang="en-US" sz="2800" b="1" dirty="0" smtClean="0">
                <a:solidFill>
                  <a:srgbClr val="0033CC"/>
                </a:solidFill>
                <a:latin typeface="Times New Roman" pitchFamily="18" charset="0"/>
                <a:cs typeface="Times New Roman" pitchFamily="18" charset="0"/>
              </a:rPr>
              <a:t>)</a:t>
            </a:r>
            <a:r>
              <a:rPr lang="vi-VN" sz="2800" b="1" dirty="0" smtClean="0">
                <a:solidFill>
                  <a:srgbClr val="0033CC"/>
                </a:solidFill>
                <a:latin typeface="Times New Roman" pitchFamily="18" charset="0"/>
                <a:cs typeface="Times New Roman" pitchFamily="18" charset="0"/>
              </a:rPr>
              <a:t>: </a:t>
            </a:r>
            <a:endParaRPr lang="vi-VN" sz="2800" b="1" dirty="0">
              <a:solidFill>
                <a:srgbClr val="0033CC"/>
              </a:solidFill>
              <a:latin typeface="Times New Roman" pitchFamily="18" charset="0"/>
              <a:cs typeface="Times New Roman" pitchFamily="18" charset="0"/>
            </a:endParaRPr>
          </a:p>
          <a:p>
            <a:pPr marL="0" indent="0">
              <a:buNone/>
            </a:pPr>
            <a:r>
              <a:rPr lang="vi-VN" sz="2800" dirty="0">
                <a:solidFill>
                  <a:srgbClr val="0033CC"/>
                </a:solidFill>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Sá</a:t>
            </a:r>
            <a:r>
              <a:rPr lang="en-US" sz="2800" dirty="0" smtClean="0">
                <a:solidFill>
                  <a:srgbClr val="0033CC"/>
                </a:solidFill>
                <a:latin typeface="Times New Roman" pitchFamily="18" charset="0"/>
                <a:cs typeface="Times New Roman" pitchFamily="18" charset="0"/>
              </a:rPr>
              <a:t>p</a:t>
            </a: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nhập nước ta thành các châu, quận của Trung </a:t>
            </a:r>
            <a:r>
              <a:rPr lang="vi-VN" sz="2800" dirty="0" smtClean="0">
                <a:solidFill>
                  <a:srgbClr val="0033CC"/>
                </a:solidFill>
                <a:latin typeface="Times New Roman" pitchFamily="18" charset="0"/>
                <a:cs typeface="Times New Roman" pitchFamily="18" charset="0"/>
              </a:rPr>
              <a:t>Quốc</a:t>
            </a:r>
            <a:r>
              <a:rPr lang="en-US" sz="2800" dirty="0" smtClean="0">
                <a:solidFill>
                  <a:srgbClr val="0033CC"/>
                </a:solidFill>
                <a:latin typeface="Times New Roman" pitchFamily="18" charset="0"/>
                <a:cs typeface="Times New Roman" pitchFamily="18" charset="0"/>
              </a:rPr>
              <a:t>.</a:t>
            </a:r>
            <a:endParaRPr lang="vi-VN" sz="2800" dirty="0">
              <a:solidFill>
                <a:srgbClr val="0033CC"/>
              </a:solidFill>
              <a:latin typeface="Times New Roman" pitchFamily="18" charset="0"/>
              <a:cs typeface="Times New Roman" pitchFamily="18" charset="0"/>
            </a:endParaRPr>
          </a:p>
          <a:p>
            <a:pPr marL="0" indent="0">
              <a:buNone/>
            </a:pPr>
            <a:r>
              <a:rPr lang="vi-VN" sz="2800" dirty="0">
                <a:solidFill>
                  <a:srgbClr val="0033CC"/>
                </a:solidFill>
                <a:latin typeface="Times New Roman" pitchFamily="18" charset="0"/>
                <a:cs typeface="Times New Roman" pitchFamily="18" charset="0"/>
              </a:rPr>
              <a:t>+ Tổ chức bộ máy cai </a:t>
            </a:r>
            <a:r>
              <a:rPr lang="vi-VN" sz="2800" dirty="0" smtClean="0">
                <a:solidFill>
                  <a:srgbClr val="0033CC"/>
                </a:solidFill>
                <a:latin typeface="Times New Roman" pitchFamily="18" charset="0"/>
                <a:cs typeface="Times New Roman" pitchFamily="18" charset="0"/>
              </a:rPr>
              <a:t>trị</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đến</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cấp</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huyện</a:t>
            </a:r>
            <a:r>
              <a:rPr lang="en-US" sz="2800" smtClean="0">
                <a:solidFill>
                  <a:srgbClr val="0033CC"/>
                </a:solidFill>
                <a:latin typeface="Times New Roman" pitchFamily="18" charset="0"/>
                <a:cs typeface="Times New Roman" pitchFamily="18" charset="0"/>
              </a:rPr>
              <a:t> .</a:t>
            </a:r>
            <a:endParaRPr lang="vi-VN" sz="2800" dirty="0">
              <a:solidFill>
                <a:srgbClr val="0033CC"/>
              </a:solidFill>
              <a:latin typeface="Times New Roman" pitchFamily="18" charset="0"/>
              <a:cs typeface="Times New Roman" pitchFamily="18" charset="0"/>
            </a:endParaRPr>
          </a:p>
          <a:p>
            <a:pPr marL="0" indent="0">
              <a:buNone/>
            </a:pPr>
            <a:r>
              <a:rPr lang="vi-VN" sz="2800" dirty="0">
                <a:solidFill>
                  <a:srgbClr val="0033CC"/>
                </a:solidFill>
                <a:latin typeface="Times New Roman" pitchFamily="18" charset="0"/>
                <a:cs typeface="Times New Roman" pitchFamily="18" charset="0"/>
              </a:rPr>
              <a:t>+ Chính sách cai trị  hà </a:t>
            </a:r>
            <a:r>
              <a:rPr lang="vi-VN" sz="2800" dirty="0" smtClean="0">
                <a:solidFill>
                  <a:srgbClr val="0033CC"/>
                </a:solidFill>
                <a:latin typeface="Times New Roman" pitchFamily="18" charset="0"/>
                <a:cs typeface="Times New Roman" pitchFamily="18" charset="0"/>
              </a:rPr>
              <a:t>khắc</a:t>
            </a:r>
            <a:r>
              <a:rPr lang="en-US" sz="2800" dirty="0" smtClean="0">
                <a:solidFill>
                  <a:srgbClr val="0033CC"/>
                </a:solidFill>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a:t>
            </a:r>
            <a:endParaRPr lang="vi-VN" sz="2800" dirty="0">
              <a:solidFill>
                <a:srgbClr val="0033CC"/>
              </a:solidFill>
              <a:latin typeface="Times New Roman" pitchFamily="18" charset="0"/>
              <a:cs typeface="Times New Roman" pitchFamily="18" charset="0"/>
            </a:endParaRPr>
          </a:p>
          <a:p>
            <a:pPr marL="0" indent="0">
              <a:buNone/>
            </a:pPr>
            <a:r>
              <a:rPr lang="vi-VN" sz="2800" b="1" dirty="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Chính</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sách</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bóc</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lột</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về</a:t>
            </a:r>
            <a:r>
              <a:rPr lang="vi-VN" sz="2800" b="1" dirty="0" smtClean="0">
                <a:solidFill>
                  <a:srgbClr val="0033CC"/>
                </a:solidFill>
                <a:latin typeface="Times New Roman" pitchFamily="18" charset="0"/>
                <a:cs typeface="Times New Roman" pitchFamily="18" charset="0"/>
              </a:rPr>
              <a:t> </a:t>
            </a:r>
            <a:r>
              <a:rPr lang="vi-VN" sz="2800" b="1" dirty="0">
                <a:solidFill>
                  <a:srgbClr val="0033CC"/>
                </a:solidFill>
                <a:latin typeface="Times New Roman" pitchFamily="18" charset="0"/>
                <a:cs typeface="Times New Roman" pitchFamily="18" charset="0"/>
              </a:rPr>
              <a:t>kinh tế: </a:t>
            </a:r>
          </a:p>
          <a:p>
            <a:pPr marL="0" indent="0">
              <a:buNone/>
            </a:pPr>
            <a:r>
              <a:rPr lang="vi-VN" sz="2800" dirty="0">
                <a:solidFill>
                  <a:srgbClr val="0033CC"/>
                </a:solidFill>
                <a:latin typeface="Times New Roman" pitchFamily="18" charset="0"/>
                <a:cs typeface="Times New Roman" pitchFamily="18" charset="0"/>
              </a:rPr>
              <a:t>+ Chiếm đoạt ruộng đất, lập đồn </a:t>
            </a:r>
            <a:r>
              <a:rPr lang="vi-VN" sz="2800" dirty="0" smtClean="0">
                <a:solidFill>
                  <a:srgbClr val="0033CC"/>
                </a:solidFill>
                <a:latin typeface="Times New Roman" pitchFamily="18" charset="0"/>
                <a:cs typeface="Times New Roman" pitchFamily="18" charset="0"/>
              </a:rPr>
              <a:t>điền</a:t>
            </a:r>
            <a:r>
              <a:rPr lang="en-US" sz="2800" dirty="0" smtClean="0">
                <a:solidFill>
                  <a:srgbClr val="0033CC"/>
                </a:solidFill>
                <a:latin typeface="Times New Roman" pitchFamily="18" charset="0"/>
                <a:cs typeface="Times New Roman" pitchFamily="18" charset="0"/>
              </a:rPr>
              <a:t>,</a:t>
            </a: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ấp trại</a:t>
            </a:r>
          </a:p>
          <a:p>
            <a:pPr marL="0" indent="0">
              <a:buNone/>
            </a:pPr>
            <a:r>
              <a:rPr lang="vi-VN" sz="2800" dirty="0">
                <a:solidFill>
                  <a:srgbClr val="0033CC"/>
                </a:solidFill>
                <a:latin typeface="Times New Roman" pitchFamily="18" charset="0"/>
                <a:cs typeface="Times New Roman" pitchFamily="18" charset="0"/>
              </a:rPr>
              <a:t>+ Bắt dân ta cống nạp sản vật </a:t>
            </a:r>
            <a:r>
              <a:rPr lang="vi-VN" sz="2800" dirty="0" smtClean="0">
                <a:solidFill>
                  <a:srgbClr val="0033CC"/>
                </a:solidFill>
                <a:latin typeface="Times New Roman" pitchFamily="18" charset="0"/>
                <a:cs typeface="Times New Roman" pitchFamily="18" charset="0"/>
              </a:rPr>
              <a:t>quý</a:t>
            </a:r>
            <a:endParaRPr lang="en-US" sz="2800" dirty="0" smtClean="0">
              <a:solidFill>
                <a:srgbClr val="0033CC"/>
              </a:solidFill>
              <a:latin typeface="Times New Roman" pitchFamily="18" charset="0"/>
              <a:cs typeface="Times New Roman" pitchFamily="18" charset="0"/>
            </a:endParaRPr>
          </a:p>
          <a:p>
            <a:pPr marL="0" indent="0">
              <a:buNone/>
            </a:pPr>
            <a:r>
              <a:rPr lang="en-US" sz="2800" dirty="0">
                <a:solidFill>
                  <a:srgbClr val="0033CC"/>
                </a:solidFill>
                <a:latin typeface="Times New Roman" pitchFamily="18" charset="0"/>
                <a:cs typeface="Times New Roman" pitchFamily="18" charset="0"/>
              </a:rPr>
              <a:t>+</a:t>
            </a:r>
            <a:r>
              <a:rPr lang="vi-VN" sz="2800" dirty="0" smtClean="0">
                <a:solidFill>
                  <a:srgbClr val="0033CC"/>
                </a:solidFill>
                <a:latin typeface="Times New Roman" pitchFamily="18" charset="0"/>
                <a:cs typeface="Times New Roman" pitchFamily="18" charset="0"/>
              </a:rPr>
              <a:t> </a:t>
            </a:r>
            <a:r>
              <a:rPr lang="en-US" sz="2800" dirty="0" smtClean="0">
                <a:solidFill>
                  <a:srgbClr val="0033CC"/>
                </a:solidFill>
                <a:latin typeface="Times New Roman" pitchFamily="18" charset="0"/>
                <a:cs typeface="Times New Roman" pitchFamily="18" charset="0"/>
              </a:rPr>
              <a:t>T</a:t>
            </a:r>
            <a:r>
              <a:rPr lang="vi-VN" sz="2800" dirty="0" smtClean="0">
                <a:solidFill>
                  <a:srgbClr val="0033CC"/>
                </a:solidFill>
                <a:latin typeface="Times New Roman" pitchFamily="18" charset="0"/>
                <a:cs typeface="Times New Roman" pitchFamily="18" charset="0"/>
              </a:rPr>
              <a:t>huế </a:t>
            </a:r>
            <a:r>
              <a:rPr lang="vi-VN" sz="2800" dirty="0">
                <a:solidFill>
                  <a:srgbClr val="0033CC"/>
                </a:solidFill>
                <a:latin typeface="Times New Roman" pitchFamily="18" charset="0"/>
                <a:cs typeface="Times New Roman" pitchFamily="18" charset="0"/>
              </a:rPr>
              <a:t>khóa nặng nề;  giữ độc quyền muối và sắt</a:t>
            </a:r>
          </a:p>
          <a:p>
            <a:pPr marL="0" indent="0">
              <a:buNone/>
            </a:pPr>
            <a:r>
              <a:rPr lang="vi-VN" sz="2800" b="1" dirty="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Chính</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sách</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đồng</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hóa</a:t>
            </a:r>
            <a:r>
              <a:rPr lang="vi-VN" sz="2800" b="1" dirty="0" smtClean="0">
                <a:solidFill>
                  <a:srgbClr val="0033CC"/>
                </a:solidFill>
                <a:latin typeface="Times New Roman" pitchFamily="18" charset="0"/>
                <a:cs typeface="Times New Roman" pitchFamily="18" charset="0"/>
              </a:rPr>
              <a:t>:  </a:t>
            </a:r>
            <a:endParaRPr lang="vi-VN" sz="2800" b="1" dirty="0">
              <a:solidFill>
                <a:srgbClr val="0033CC"/>
              </a:solidFill>
              <a:latin typeface="Times New Roman" pitchFamily="18" charset="0"/>
              <a:cs typeface="Times New Roman" pitchFamily="18" charset="0"/>
            </a:endParaRPr>
          </a:p>
          <a:p>
            <a:pPr marL="0" indent="0">
              <a:buNone/>
            </a:pPr>
            <a:r>
              <a:rPr lang="vi-VN" sz="2800" dirty="0">
                <a:solidFill>
                  <a:srgbClr val="0033CC"/>
                </a:solidFill>
                <a:latin typeface="Times New Roman" pitchFamily="18" charset="0"/>
                <a:cs typeface="Times New Roman" pitchFamily="18" charset="0"/>
              </a:rPr>
              <a:t>+ Đưa người Hán sang nước ta sinh </a:t>
            </a:r>
            <a:r>
              <a:rPr lang="vi-VN" sz="2800" dirty="0" smtClean="0">
                <a:solidFill>
                  <a:srgbClr val="0033CC"/>
                </a:solidFill>
                <a:latin typeface="Times New Roman" pitchFamily="18" charset="0"/>
                <a:cs typeface="Times New Roman" pitchFamily="18" charset="0"/>
              </a:rPr>
              <a:t>sống</a:t>
            </a:r>
            <a:r>
              <a:rPr lang="en-US" sz="2800" dirty="0" smtClean="0">
                <a:solidFill>
                  <a:srgbClr val="0033CC"/>
                </a:solidFill>
                <a:latin typeface="Times New Roman" pitchFamily="18" charset="0"/>
                <a:cs typeface="Times New Roman" pitchFamily="18" charset="0"/>
              </a:rPr>
              <a:t>.</a:t>
            </a:r>
            <a:endParaRPr lang="vi-VN" sz="2800" dirty="0">
              <a:solidFill>
                <a:srgbClr val="0033CC"/>
              </a:solidFill>
              <a:latin typeface="Times New Roman" pitchFamily="18" charset="0"/>
              <a:cs typeface="Times New Roman" pitchFamily="18" charset="0"/>
            </a:endParaRPr>
          </a:p>
          <a:p>
            <a:pPr marL="0" indent="0">
              <a:buNone/>
            </a:pPr>
            <a:r>
              <a:rPr lang="vi-VN" sz="2800" dirty="0">
                <a:solidFill>
                  <a:srgbClr val="0033CC"/>
                </a:solidFill>
                <a:latin typeface="Times New Roman" pitchFamily="18" charset="0"/>
                <a:cs typeface="Times New Roman" pitchFamily="18" charset="0"/>
              </a:rPr>
              <a:t>+ Xóa bỏ tập quán của người Việt</a:t>
            </a:r>
          </a:p>
          <a:p>
            <a:pPr marL="0" indent="0">
              <a:buNone/>
            </a:pPr>
            <a:r>
              <a:rPr lang="vi-VN" sz="2800" dirty="0">
                <a:solidFill>
                  <a:srgbClr val="0033CC"/>
                </a:solidFill>
                <a:latin typeface="Times New Roman" pitchFamily="18" charset="0"/>
                <a:cs typeface="Times New Roman" pitchFamily="18" charset="0"/>
              </a:rPr>
              <a:t>+ Bắt dân ta theo  phong tục, tập quán, luật pháp  người Hán.</a:t>
            </a:r>
          </a:p>
          <a:p>
            <a:pPr marL="0" indent="0">
              <a:buNone/>
            </a:pPr>
            <a:r>
              <a:rPr lang="vi-VN" sz="2800" dirty="0">
                <a:solidFill>
                  <a:srgbClr val="0033CC"/>
                </a:solidFill>
                <a:latin typeface="Times New Roman" pitchFamily="18" charset="0"/>
                <a:cs typeface="Times New Roman" pitchFamily="18" charset="0"/>
              </a:rPr>
              <a:t>+ Truyền bá Nho giáo, chữ Hán…</a:t>
            </a: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9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524000"/>
          </a:xfrm>
        </p:spPr>
        <p:txBody>
          <a:bodyPr>
            <a:noAutofit/>
          </a:bodyPr>
          <a:lstStyle/>
          <a:p>
            <a:r>
              <a:rPr lang="vi-VN" sz="2800" b="1" dirty="0" smtClean="0">
                <a:solidFill>
                  <a:srgbClr val="FF0000"/>
                </a:solidFill>
                <a:latin typeface="Times New Roman" pitchFamily="18" charset="0"/>
                <a:cs typeface="Times New Roman" pitchFamily="18" charset="0"/>
              </a:rPr>
              <a:t>Tiết </a:t>
            </a:r>
            <a:r>
              <a:rPr lang="vi-VN" sz="2800" b="1" dirty="0" smtClean="0">
                <a:solidFill>
                  <a:srgbClr val="FF0000"/>
                </a:solidFill>
                <a:latin typeface="Times New Roman" pitchFamily="18" charset="0"/>
                <a:cs typeface="Times New Roman" pitchFamily="18" charset="0"/>
              </a:rPr>
              <a:t>33,34- </a:t>
            </a:r>
            <a:r>
              <a:rPr lang="vi-VN" sz="2800" b="1" dirty="0">
                <a:solidFill>
                  <a:srgbClr val="FF0000"/>
                </a:solidFill>
                <a:latin typeface="Times New Roman" pitchFamily="18" charset="0"/>
                <a:cs typeface="Times New Roman" pitchFamily="18" charset="0"/>
              </a:rPr>
              <a:t>BÀI 16. CHÍNH SÁCH CAI TRỊ CỦA PHONG KIẾN PHƯƠNG BẮC VÀ SỰ CHUYỂN BIẾN CỦA VIỆT NAM THỜI KÌ BẮC </a:t>
            </a:r>
            <a:r>
              <a:rPr lang="vi-VN" sz="2800" b="1" dirty="0" smtClean="0">
                <a:solidFill>
                  <a:srgbClr val="FF0000"/>
                </a:solidFill>
                <a:latin typeface="Times New Roman" pitchFamily="18" charset="0"/>
                <a:cs typeface="Times New Roman" pitchFamily="18" charset="0"/>
              </a:rPr>
              <a:t>THU</a:t>
            </a:r>
            <a:r>
              <a:rPr lang="vi-VN" sz="2000" b="1" dirty="0" smtClean="0">
                <a:solidFill>
                  <a:srgbClr val="FF0000"/>
                </a:solidFill>
                <a:latin typeface="Times New Roman" pitchFamily="18" charset="0"/>
                <a:cs typeface="Times New Roman" pitchFamily="18" charset="0"/>
              </a:rPr>
              <a:t>ỘC</a:t>
            </a:r>
            <a:endParaRPr lang="en-US" sz="2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524000"/>
            <a:ext cx="9178636" cy="5029200"/>
          </a:xfrm>
        </p:spPr>
        <p:txBody>
          <a:bodyPr>
            <a:normAutofit/>
          </a:bodyPr>
          <a:lstStyle/>
          <a:p>
            <a:pPr marL="0" indent="0">
              <a:buNone/>
            </a:pPr>
            <a:r>
              <a:rPr lang="vi-VN" dirty="0">
                <a:solidFill>
                  <a:srgbClr val="FF0000"/>
                </a:solidFill>
                <a:latin typeface="Times New Roman" pitchFamily="18" charset="0"/>
                <a:cs typeface="Times New Roman" pitchFamily="18" charset="0"/>
              </a:rPr>
              <a:t>I. Chính sách cai trị của các triều đại phong kiến phương Bắc</a:t>
            </a:r>
          </a:p>
          <a:p>
            <a:pPr marL="0" indent="0">
              <a:buNone/>
            </a:pPr>
            <a:r>
              <a:rPr lang="vi-VN" dirty="0">
                <a:solidFill>
                  <a:srgbClr val="FF0000"/>
                </a:solidFill>
                <a:latin typeface="Times New Roman" pitchFamily="18" charset="0"/>
                <a:cs typeface="Times New Roman" pitchFamily="18" charset="0"/>
              </a:rPr>
              <a:t>II. Những chuyển biến về kinh tế, văn hóa, xã hội</a:t>
            </a:r>
          </a:p>
          <a:p>
            <a:pPr marL="0" indent="0">
              <a:buNone/>
            </a:pPr>
            <a:endParaRPr lang="vi-VN" sz="2800" dirty="0">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317620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676400"/>
          </a:xfrm>
        </p:spPr>
        <p:txBody>
          <a:bodyPr>
            <a:noAutofit/>
          </a:bodyPr>
          <a:lstStyle/>
          <a:p>
            <a:r>
              <a:rPr lang="vi-VN" sz="2800" b="1" dirty="0" smtClean="0">
                <a:solidFill>
                  <a:srgbClr val="FF0000"/>
                </a:solidFill>
                <a:latin typeface="Times New Roman" pitchFamily="18" charset="0"/>
                <a:cs typeface="Times New Roman" pitchFamily="18" charset="0"/>
              </a:rPr>
              <a:t>Tiết </a:t>
            </a:r>
            <a:r>
              <a:rPr lang="vi-VN" sz="2800" b="1" dirty="0" smtClean="0">
                <a:solidFill>
                  <a:srgbClr val="FF0000"/>
                </a:solidFill>
                <a:latin typeface="Times New Roman" pitchFamily="18" charset="0"/>
                <a:cs typeface="Times New Roman" pitchFamily="18" charset="0"/>
              </a:rPr>
              <a:t>33,34- </a:t>
            </a:r>
            <a:r>
              <a:rPr lang="vi-VN" sz="2800" b="1" dirty="0">
                <a:solidFill>
                  <a:srgbClr val="FF0000"/>
                </a:solidFill>
                <a:latin typeface="Times New Roman" pitchFamily="18" charset="0"/>
                <a:cs typeface="Times New Roman" pitchFamily="18" charset="0"/>
              </a:rPr>
              <a:t>BÀI 16. CHÍNH SÁCH CAI TRỊ CỦA PHONG KIẾN PHƯƠNG BẮC VÀ SỰ CHUYỂN BIẾN CỦA VIỆT NAM THỜI KÌ BẮC </a:t>
            </a:r>
            <a:r>
              <a:rPr lang="vi-VN" sz="2800" b="1" dirty="0" smtClean="0">
                <a:solidFill>
                  <a:srgbClr val="FF0000"/>
                </a:solidFill>
                <a:latin typeface="Times New Roman" pitchFamily="18" charset="0"/>
                <a:cs typeface="Times New Roman" pitchFamily="18" charset="0"/>
              </a:rPr>
              <a:t>THUỘC</a:t>
            </a:r>
            <a:endParaRPr lang="en-US" sz="28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676400"/>
            <a:ext cx="9178636" cy="5867400"/>
          </a:xfrm>
        </p:spPr>
        <p:txBody>
          <a:bodyPr>
            <a:normAutofit/>
          </a:bodyPr>
          <a:lstStyle/>
          <a:p>
            <a:pPr marL="0" indent="0">
              <a:buNone/>
            </a:pPr>
            <a:r>
              <a:rPr lang="vi-VN" dirty="0">
                <a:solidFill>
                  <a:srgbClr val="FF0000"/>
                </a:solidFill>
                <a:latin typeface="Times New Roman" pitchFamily="18" charset="0"/>
                <a:cs typeface="Times New Roman" pitchFamily="18" charset="0"/>
              </a:rPr>
              <a:t>I. Chính sách cai trị của các triều đại phong kiến phương Bắc</a:t>
            </a:r>
          </a:p>
          <a:p>
            <a:pPr marL="0" indent="0">
              <a:buNone/>
            </a:pPr>
            <a:r>
              <a:rPr lang="vi-VN" dirty="0">
                <a:solidFill>
                  <a:srgbClr val="FF0000"/>
                </a:solidFill>
                <a:latin typeface="Times New Roman" pitchFamily="18" charset="0"/>
                <a:cs typeface="Times New Roman" pitchFamily="18" charset="0"/>
              </a:rPr>
              <a:t>II. Những chuyển biến về kinh tế, văn hóa, xã hội</a:t>
            </a:r>
          </a:p>
          <a:p>
            <a:pPr marL="0" indent="0">
              <a:buNone/>
            </a:pPr>
            <a:r>
              <a:rPr lang="vi-VN" dirty="0">
                <a:solidFill>
                  <a:srgbClr val="FF0000"/>
                </a:solidFill>
                <a:latin typeface="Times New Roman" pitchFamily="18" charset="0"/>
                <a:cs typeface="Times New Roman" pitchFamily="18" charset="0"/>
              </a:rPr>
              <a:t>1. Những chuyển biến về kinh tế	</a:t>
            </a:r>
          </a:p>
          <a:p>
            <a:pPr marL="0" indent="0">
              <a:buNone/>
            </a:pPr>
            <a:endParaRPr lang="vi-VN" sz="2800" dirty="0">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66143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963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4360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410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907087" cy="729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175"/>
            <a:ext cx="55641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77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683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245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066800"/>
          </a:xfrm>
        </p:spPr>
        <p:txBody>
          <a:bodyPr>
            <a:normAutofit/>
          </a:bodyPr>
          <a:lstStyle/>
          <a:p>
            <a:r>
              <a:rPr lang="en-US" sz="2800" b="1" dirty="0" err="1" smtClean="0">
                <a:solidFill>
                  <a:srgbClr val="FF0000"/>
                </a:solidFill>
                <a:latin typeface="Times New Roman" pitchFamily="18" charset="0"/>
                <a:cs typeface="Times New Roman" pitchFamily="18" charset="0"/>
              </a:rPr>
              <a:t>Trình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bày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những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chuyển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biến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tế</a:t>
            </a:r>
            <a:r>
              <a:rPr lang="en-US" sz="2800" b="1" dirty="0" smtClean="0">
                <a:solidFill>
                  <a:srgbClr val="FF0000"/>
                </a:solidFill>
                <a:latin typeface="Times New Roman" pitchFamily="18" charset="0"/>
                <a:cs typeface="Times New Roman" pitchFamily="18" charset="0"/>
              </a:rPr>
              <a:t>(</a:t>
            </a:r>
            <a:r>
              <a:rPr lang="en-US" sz="2800" b="1" dirty="0" err="1" smtClean="0">
                <a:solidFill>
                  <a:srgbClr val="FF0000"/>
                </a:solidFill>
                <a:latin typeface="Times New Roman" pitchFamily="18" charset="0"/>
                <a:cs typeface="Times New Roman" pitchFamily="18" charset="0"/>
              </a:rPr>
              <a:t>nông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nghiệp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nghề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thủ</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công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buôn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bán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nước</a:t>
            </a:r>
            <a:r>
              <a:rPr lang="en-US" sz="2800" b="1" dirty="0" smtClean="0">
                <a:solidFill>
                  <a:srgbClr val="FF0000"/>
                </a:solidFill>
                <a:latin typeface="Times New Roman" pitchFamily="18" charset="0"/>
                <a:cs typeface="Times New Roman" pitchFamily="18" charset="0"/>
              </a:rPr>
              <a:t> ta </a:t>
            </a:r>
            <a:r>
              <a:rPr lang="en-US" sz="2800" b="1" dirty="0" err="1" smtClean="0">
                <a:solidFill>
                  <a:srgbClr val="FF0000"/>
                </a:solidFill>
                <a:latin typeface="Times New Roman" pitchFamily="18" charset="0"/>
                <a:cs typeface="Times New Roman" pitchFamily="18" charset="0"/>
              </a:rPr>
              <a:t>thời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kì</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Bắc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thuộc</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65314" y="1143000"/>
            <a:ext cx="9067800" cy="5867400"/>
          </a:xfrm>
        </p:spPr>
        <p:txBody>
          <a:bodyPr>
            <a:normAutofit/>
          </a:bodyPr>
          <a:lstStyle/>
          <a:p>
            <a:pPr marL="0" lvl="0" indent="0">
              <a:buNone/>
            </a:pP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Về</a:t>
            </a:r>
            <a:r>
              <a:rPr lang="en-US" sz="2400" b="1" dirty="0">
                <a:solidFill>
                  <a:srgbClr val="0033CC"/>
                </a:solidFill>
                <a:latin typeface="Times New Roman" pitchFamily="18" charset="0"/>
                <a:cs typeface="Times New Roman" pitchFamily="18" charset="0"/>
              </a:rPr>
              <a:t> n</a:t>
            </a:r>
            <a:r>
              <a:rPr lang="vi-VN" sz="2400" b="1" dirty="0">
                <a:solidFill>
                  <a:srgbClr val="0033CC"/>
                </a:solidFill>
                <a:latin typeface="Times New Roman" pitchFamily="18" charset="0"/>
                <a:cs typeface="Times New Roman" pitchFamily="18" charset="0"/>
              </a:rPr>
              <a:t>ông nghiệp</a:t>
            </a:r>
            <a:r>
              <a:rPr lang="en-US" sz="2400" b="1" dirty="0">
                <a:solidFill>
                  <a:srgbClr val="0033CC"/>
                </a:solidFill>
                <a:latin typeface="Times New Roman" pitchFamily="18" charset="0"/>
                <a:cs typeface="Times New Roman" pitchFamily="18" charset="0"/>
              </a:rPr>
              <a:t>:</a:t>
            </a:r>
          </a:p>
          <a:p>
            <a:pPr marL="0" lvl="0" indent="0">
              <a:buNone/>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Trồng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lúa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nước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vẫn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ngành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chính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một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năm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trồng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hai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vụ</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việc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dùng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cày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sức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kéo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trâu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bò</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đã</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phổ</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biến</a:t>
            </a:r>
            <a:r>
              <a:rPr lang="en-US" sz="2400" dirty="0">
                <a:solidFill>
                  <a:srgbClr val="0033CC"/>
                </a:solidFill>
                <a:latin typeface="Times New Roman" pitchFamily="18" charset="0"/>
                <a:cs typeface="Times New Roman" pitchFamily="18" charset="0"/>
              </a:rPr>
              <a:t>.</a:t>
            </a:r>
          </a:p>
          <a:p>
            <a:pPr marL="0" lvl="0" indent="0">
              <a:buNone/>
            </a:pPr>
            <a:r>
              <a:rPr lang="en-US" sz="2400" dirty="0">
                <a:solidFill>
                  <a:srgbClr val="0033CC"/>
                </a:solidFill>
                <a:latin typeface="Times New Roman" pitchFamily="18" charset="0"/>
                <a:cs typeface="Times New Roman" pitchFamily="18" charset="0"/>
              </a:rPr>
              <a:t>+</a:t>
            </a:r>
            <a:r>
              <a:rPr lang="en-US" sz="2400" dirty="0" err="1">
                <a:solidFill>
                  <a:srgbClr val="0033CC"/>
                </a:solidFill>
                <a:latin typeface="Times New Roman" pitchFamily="18" charset="0"/>
                <a:cs typeface="Times New Roman" pitchFamily="18" charset="0"/>
              </a:rPr>
              <a:t>Biết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đắp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đê</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phòng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lũ</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lụt</a:t>
            </a: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chăn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nuôi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trồng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nhiều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loại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ăn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quả</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dâu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bông</a:t>
            </a:r>
            <a:r>
              <a:rPr lang="en-US" sz="2400" dirty="0">
                <a:solidFill>
                  <a:srgbClr val="0033CC"/>
                </a:solidFill>
                <a:latin typeface="Times New Roman" pitchFamily="18" charset="0"/>
                <a:cs typeface="Times New Roman" pitchFamily="18" charset="0"/>
              </a:rPr>
              <a:t>…</a:t>
            </a:r>
            <a:endParaRPr lang="vi-VN" sz="2400" dirty="0">
              <a:solidFill>
                <a:srgbClr val="0033CC"/>
              </a:solidFill>
              <a:latin typeface="Times New Roman" pitchFamily="18" charset="0"/>
              <a:cs typeface="Times New Roman" pitchFamily="18" charset="0"/>
            </a:endParaRPr>
          </a:p>
          <a:p>
            <a:pPr marL="0" lvl="0" indent="0">
              <a:buNone/>
            </a:pPr>
            <a:r>
              <a:rPr lang="en-US" sz="2400" b="1" dirty="0">
                <a:solidFill>
                  <a:srgbClr val="0033CC"/>
                </a:solidFill>
                <a:latin typeface="Times New Roman" pitchFamily="18" charset="0"/>
                <a:cs typeface="Times New Roman" pitchFamily="18" charset="0"/>
              </a:rPr>
              <a:t>- </a:t>
            </a:r>
            <a:r>
              <a:rPr lang="vi-VN" sz="2400" b="1" dirty="0">
                <a:solidFill>
                  <a:srgbClr val="0033CC"/>
                </a:solidFill>
                <a:latin typeface="Times New Roman" pitchFamily="18" charset="0"/>
                <a:cs typeface="Times New Roman" pitchFamily="18" charset="0"/>
              </a:rPr>
              <a:t>Nghề thủ công</a:t>
            </a:r>
            <a:r>
              <a:rPr lang="en-US" sz="2400" b="1" dirty="0">
                <a:solidFill>
                  <a:srgbClr val="0033CC"/>
                </a:solidFill>
                <a:latin typeface="Times New Roman" pitchFamily="18" charset="0"/>
                <a:cs typeface="Times New Roman" pitchFamily="18" charset="0"/>
              </a:rPr>
              <a:t>:</a:t>
            </a:r>
          </a:p>
          <a:p>
            <a:pPr marL="0" lvl="0" indent="0">
              <a:buNone/>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Một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số</a:t>
            </a:r>
            <a:r>
              <a:rPr lang="en-US" sz="2400" dirty="0">
                <a:solidFill>
                  <a:srgbClr val="0033CC"/>
                </a:solidFill>
                <a:latin typeface="Times New Roman" pitchFamily="18" charset="0"/>
                <a:cs typeface="Times New Roman" pitchFamily="18" charset="0"/>
              </a:rPr>
              <a:t> </a:t>
            </a:r>
            <a:r>
              <a:rPr lang="vi-VN" sz="2400" dirty="0">
                <a:solidFill>
                  <a:srgbClr val="0033CC"/>
                </a:solidFill>
                <a:latin typeface="Times New Roman" pitchFamily="18" charset="0"/>
                <a:cs typeface="Times New Roman" pitchFamily="18" charset="0"/>
              </a:rPr>
              <a:t>nghề thủ công 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như</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làm</a:t>
            </a:r>
            <a:r>
              <a:rPr lang="vi-VN" sz="2400" dirty="0">
                <a:solidFill>
                  <a:srgbClr val="0033CC"/>
                </a:solidFill>
                <a:latin typeface="Times New Roman" pitchFamily="18" charset="0"/>
                <a:cs typeface="Times New Roman" pitchFamily="18" charset="0"/>
              </a:rPr>
              <a:t> giấy, </a:t>
            </a:r>
            <a:r>
              <a:rPr lang="en-US" sz="2400" dirty="0" err="1">
                <a:solidFill>
                  <a:srgbClr val="0033CC"/>
                </a:solidFill>
                <a:latin typeface="Times New Roman" pitchFamily="18" charset="0"/>
                <a:cs typeface="Times New Roman" pitchFamily="18" charset="0"/>
              </a:rPr>
              <a:t>khảm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cừ</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thuộc</a:t>
            </a:r>
            <a:r>
              <a:rPr lang="en-US" sz="2400" dirty="0">
                <a:solidFill>
                  <a:srgbClr val="0033CC"/>
                </a:solidFill>
                <a:latin typeface="Times New Roman" pitchFamily="18" charset="0"/>
                <a:cs typeface="Times New Roman" pitchFamily="18" charset="0"/>
              </a:rPr>
              <a:t> da, </a:t>
            </a:r>
            <a:r>
              <a:rPr lang="en-US" sz="2400" dirty="0" err="1">
                <a:solidFill>
                  <a:srgbClr val="0033CC"/>
                </a:solidFill>
                <a:latin typeface="Times New Roman" pitchFamily="18" charset="0"/>
                <a:cs typeface="Times New Roman" pitchFamily="18" charset="0"/>
              </a:rPr>
              <a:t>đúc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tiền</a:t>
            </a:r>
            <a:r>
              <a:rPr lang="en-US" sz="2400" dirty="0">
                <a:solidFill>
                  <a:srgbClr val="0033CC"/>
                </a:solidFill>
                <a:latin typeface="Times New Roman" pitchFamily="18" charset="0"/>
                <a:cs typeface="Times New Roman" pitchFamily="18" charset="0"/>
              </a:rPr>
              <a:t>…</a:t>
            </a:r>
          </a:p>
          <a:p>
            <a:pPr marL="0" lvl="0" indent="0">
              <a:buNone/>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Kĩ</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thuật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đúc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đồng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Sơn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tiếp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tục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được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kế</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thừa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phát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triển</a:t>
            </a:r>
            <a:r>
              <a:rPr lang="en-US" sz="2400" dirty="0">
                <a:solidFill>
                  <a:srgbClr val="0033CC"/>
                </a:solidFill>
                <a:latin typeface="Times New Roman" pitchFamily="18" charset="0"/>
                <a:cs typeface="Times New Roman" pitchFamily="18" charset="0"/>
              </a:rPr>
              <a:t>.</a:t>
            </a:r>
          </a:p>
          <a:p>
            <a:pPr marL="0" lvl="0" indent="0">
              <a:buNone/>
            </a:pP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Buôn</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bán</a:t>
            </a:r>
            <a:r>
              <a:rPr lang="en-US" sz="2400" b="1"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chợ</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chợ</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phiên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thương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nước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đến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trao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đổi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buôn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bán</a:t>
            </a:r>
            <a:r>
              <a:rPr lang="en-US" sz="2400" dirty="0">
                <a:solidFill>
                  <a:srgbClr val="0033CC"/>
                </a:solidFill>
                <a:latin typeface="Times New Roman" pitchFamily="18" charset="0"/>
                <a:cs typeface="Times New Roman" pitchFamily="18" charset="0"/>
              </a:rPr>
              <a:t>.</a:t>
            </a:r>
            <a:endParaRPr lang="vi-VN" sz="2400" dirty="0">
              <a:solidFill>
                <a:srgbClr val="0033CC"/>
              </a:solidFill>
              <a:latin typeface="Times New Roman" pitchFamily="18" charset="0"/>
              <a:cs typeface="Times New Roman" pitchFamily="18" charset="0"/>
            </a:endParaRPr>
          </a:p>
          <a:p>
            <a:pPr marL="0" lvl="0" indent="0">
              <a:buNone/>
            </a:pPr>
            <a:r>
              <a:rPr lang="vi-VN"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Nhiều</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tuyến</a:t>
            </a:r>
            <a:r>
              <a:rPr lang="vi-VN" sz="2400" b="1" dirty="0">
                <a:solidFill>
                  <a:srgbClr val="0033CC"/>
                </a:solidFill>
                <a:latin typeface="Times New Roman" pitchFamily="18" charset="0"/>
                <a:cs typeface="Times New Roman" pitchFamily="18" charset="0"/>
              </a:rPr>
              <a:t> đường giao thông </a:t>
            </a:r>
            <a:r>
              <a:rPr lang="en-US" sz="2400" dirty="0" err="1">
                <a:solidFill>
                  <a:srgbClr val="0033CC"/>
                </a:solidFill>
                <a:latin typeface="Times New Roman" pitchFamily="18" charset="0"/>
                <a:cs typeface="Times New Roman" pitchFamily="18" charset="0"/>
              </a:rPr>
              <a:t>được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mở</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rộng</a:t>
            </a:r>
            <a:r>
              <a:rPr lang="vi-VN" sz="2400" dirty="0">
                <a:solidFill>
                  <a:srgbClr val="0033CC"/>
                </a:solidFill>
                <a:latin typeface="Times New Roman" pitchFamily="18" charset="0"/>
                <a:cs typeface="Times New Roman" pitchFamily="18" charset="0"/>
              </a:rPr>
              <a:t>.</a:t>
            </a:r>
          </a:p>
          <a:p>
            <a:pPr marL="0" indent="0">
              <a:buNone/>
            </a:pP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2569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838200"/>
          </a:xfrm>
        </p:spPr>
        <p:txBody>
          <a:bodyPr>
            <a:noAutofit/>
          </a:bodyPr>
          <a:lstStyle/>
          <a:p>
            <a:r>
              <a:rPr lang="vi-VN" sz="2000" b="1" dirty="0" smtClean="0">
                <a:solidFill>
                  <a:srgbClr val="FF0000"/>
                </a:solidFill>
                <a:latin typeface="Times New Roman" pitchFamily="18" charset="0"/>
                <a:cs typeface="Times New Roman" pitchFamily="18" charset="0"/>
              </a:rPr>
              <a:t>Tiết </a:t>
            </a:r>
            <a:r>
              <a:rPr lang="vi-VN" sz="2000" b="1" dirty="0" smtClean="0">
                <a:solidFill>
                  <a:srgbClr val="FF0000"/>
                </a:solidFill>
                <a:latin typeface="Times New Roman" pitchFamily="18" charset="0"/>
                <a:cs typeface="Times New Roman" pitchFamily="18" charset="0"/>
              </a:rPr>
              <a:t>33,34- </a:t>
            </a:r>
            <a:r>
              <a:rPr lang="vi-VN" sz="2000" b="1" dirty="0">
                <a:solidFill>
                  <a:srgbClr val="FF0000"/>
                </a:solidFill>
                <a:latin typeface="Times New Roman" pitchFamily="18" charset="0"/>
                <a:cs typeface="Times New Roman" pitchFamily="18" charset="0"/>
              </a:rPr>
              <a:t>BÀI 16. CHÍNH SÁCH CAI TRỊ CỦA PHONG KIẾN PHƯƠNG BẮC VÀ SỰ CHUYỂN BIẾN CỦA VIỆT NAM THỜI KÌ BẮC </a:t>
            </a:r>
            <a:r>
              <a:rPr lang="vi-VN" sz="2000" b="1" dirty="0" smtClean="0">
                <a:solidFill>
                  <a:srgbClr val="FF0000"/>
                </a:solidFill>
                <a:latin typeface="Times New Roman" pitchFamily="18" charset="0"/>
                <a:cs typeface="Times New Roman" pitchFamily="18" charset="0"/>
              </a:rPr>
              <a:t>THUỘC</a:t>
            </a:r>
            <a:endParaRPr lang="en-US" sz="2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3854" y="838200"/>
            <a:ext cx="9178636" cy="5867400"/>
          </a:xfrm>
        </p:spPr>
        <p:txBody>
          <a:bodyPr>
            <a:normAutofit fontScale="85000" lnSpcReduction="10000"/>
          </a:bodyPr>
          <a:lstStyle/>
          <a:p>
            <a:pPr marL="0" indent="0">
              <a:buNone/>
            </a:pPr>
            <a:r>
              <a:rPr lang="vi-VN" sz="2800" dirty="0">
                <a:solidFill>
                  <a:srgbClr val="FF0000"/>
                </a:solidFill>
                <a:latin typeface="Times New Roman" pitchFamily="18" charset="0"/>
                <a:cs typeface="Times New Roman" pitchFamily="18" charset="0"/>
              </a:rPr>
              <a:t>I. Chính sách cai trị của các triều đại phong kiến phương Bắc</a:t>
            </a:r>
          </a:p>
          <a:p>
            <a:pPr marL="0" indent="0">
              <a:buNone/>
            </a:pPr>
            <a:r>
              <a:rPr lang="vi-VN" sz="2800" dirty="0">
                <a:solidFill>
                  <a:srgbClr val="FF0000"/>
                </a:solidFill>
                <a:latin typeface="Times New Roman" pitchFamily="18" charset="0"/>
                <a:cs typeface="Times New Roman" pitchFamily="18" charset="0"/>
              </a:rPr>
              <a:t>II. Những chuyển biến về kinh tế, văn hóa, xã hội</a:t>
            </a:r>
          </a:p>
          <a:p>
            <a:pPr marL="0" indent="0">
              <a:buNone/>
            </a:pPr>
            <a:r>
              <a:rPr lang="vi-VN" sz="2800" dirty="0">
                <a:solidFill>
                  <a:srgbClr val="FF0000"/>
                </a:solidFill>
                <a:latin typeface="Times New Roman" pitchFamily="18" charset="0"/>
                <a:cs typeface="Times New Roman" pitchFamily="18" charset="0"/>
              </a:rPr>
              <a:t>1. Những chuyển biến về kinh tế	</a:t>
            </a:r>
          </a:p>
          <a:p>
            <a:pPr marL="0" indent="0">
              <a:buNone/>
            </a:pP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Về</a:t>
            </a:r>
            <a:r>
              <a:rPr lang="en-US" sz="2800" b="1" dirty="0" smtClean="0">
                <a:solidFill>
                  <a:srgbClr val="0033CC"/>
                </a:solidFill>
                <a:latin typeface="Times New Roman" pitchFamily="18" charset="0"/>
                <a:cs typeface="Times New Roman" pitchFamily="18" charset="0"/>
              </a:rPr>
              <a:t> n</a:t>
            </a:r>
            <a:r>
              <a:rPr lang="vi-VN" sz="2800" b="1" dirty="0" smtClean="0">
                <a:solidFill>
                  <a:srgbClr val="0033CC"/>
                </a:solidFill>
                <a:latin typeface="Times New Roman" pitchFamily="18" charset="0"/>
                <a:cs typeface="Times New Roman" pitchFamily="18" charset="0"/>
              </a:rPr>
              <a:t>ông nghiệp</a:t>
            </a:r>
            <a:r>
              <a:rPr lang="en-US" sz="2800" b="1" dirty="0" smtClean="0">
                <a:solidFill>
                  <a:srgbClr val="0033CC"/>
                </a:solidFill>
                <a:latin typeface="Times New Roman" pitchFamily="18" charset="0"/>
                <a:cs typeface="Times New Roman" pitchFamily="18" charset="0"/>
              </a:rPr>
              <a:t>:</a:t>
            </a:r>
            <a:endParaRPr lang="en-US" sz="2800" b="1" dirty="0">
              <a:solidFill>
                <a:srgbClr val="0033CC"/>
              </a:solidFill>
              <a:latin typeface="Times New Roman" pitchFamily="18" charset="0"/>
              <a:cs typeface="Times New Roman" pitchFamily="18" charset="0"/>
            </a:endParaRPr>
          </a:p>
          <a:p>
            <a:pPr marL="0" indent="0">
              <a:buNone/>
            </a:pP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Trồng</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lúa</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nước</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vẫn</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là</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ngành</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chính</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một</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năm</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trồng</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hai</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vụ</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việc</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dùng</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cày</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và</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sức</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kéo</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trâu</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bò</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đã</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phổ</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biến</a:t>
            </a:r>
            <a:r>
              <a:rPr lang="en-US" sz="2800" dirty="0" smtClean="0">
                <a:solidFill>
                  <a:srgbClr val="0033CC"/>
                </a:solidFill>
                <a:latin typeface="Times New Roman" pitchFamily="18" charset="0"/>
                <a:cs typeface="Times New Roman" pitchFamily="18" charset="0"/>
              </a:rPr>
              <a:t>.</a:t>
            </a:r>
          </a:p>
          <a:p>
            <a:pPr marL="0" indent="0">
              <a:buNone/>
            </a:pPr>
            <a:r>
              <a:rPr lang="en-US" sz="2800" dirty="0" smtClean="0">
                <a:solidFill>
                  <a:srgbClr val="0033CC"/>
                </a:solidFill>
                <a:latin typeface="Times New Roman" pitchFamily="18" charset="0"/>
                <a:cs typeface="Times New Roman" pitchFamily="18" charset="0"/>
              </a:rPr>
              <a:t>+</a:t>
            </a:r>
            <a:r>
              <a:rPr lang="en-US" sz="2800" dirty="0" err="1">
                <a:solidFill>
                  <a:srgbClr val="0033CC"/>
                </a:solidFill>
                <a:latin typeface="Times New Roman" pitchFamily="18" charset="0"/>
                <a:cs typeface="Times New Roman" pitchFamily="18" charset="0"/>
              </a:rPr>
              <a:t>B</a:t>
            </a:r>
            <a:r>
              <a:rPr lang="en-US" sz="2800" dirty="0" err="1" smtClean="0">
                <a:solidFill>
                  <a:srgbClr val="0033CC"/>
                </a:solidFill>
                <a:latin typeface="Times New Roman" pitchFamily="18" charset="0"/>
                <a:cs typeface="Times New Roman" pitchFamily="18" charset="0"/>
              </a:rPr>
              <a:t>iết</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đắp</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đê</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phòng</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lũ</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lụt</a:t>
            </a:r>
            <a:r>
              <a:rPr lang="en-US" sz="2800" dirty="0" smtClean="0">
                <a:solidFill>
                  <a:srgbClr val="0033CC"/>
                </a:solidFill>
                <a:latin typeface="Times New Roman" pitchFamily="18" charset="0"/>
                <a:cs typeface="Times New Roman" pitchFamily="18" charset="0"/>
              </a:rPr>
              <a:t> ; </a:t>
            </a:r>
            <a:r>
              <a:rPr lang="en-US" sz="2800" dirty="0" err="1" smtClean="0">
                <a:solidFill>
                  <a:srgbClr val="0033CC"/>
                </a:solidFill>
                <a:latin typeface="Times New Roman" pitchFamily="18" charset="0"/>
                <a:cs typeface="Times New Roman" pitchFamily="18" charset="0"/>
              </a:rPr>
              <a:t>chăn</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nuôi</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và</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trồng</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nhiều</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loại</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cây</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ăn</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quả</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cây</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dâu</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bông</a:t>
            </a:r>
            <a:r>
              <a:rPr lang="en-US" sz="2800" dirty="0" smtClean="0">
                <a:solidFill>
                  <a:srgbClr val="0033CC"/>
                </a:solidFill>
                <a:latin typeface="Times New Roman" pitchFamily="18" charset="0"/>
                <a:cs typeface="Times New Roman" pitchFamily="18" charset="0"/>
              </a:rPr>
              <a:t>…</a:t>
            </a:r>
            <a:endParaRPr lang="vi-VN" sz="2800" dirty="0">
              <a:solidFill>
                <a:srgbClr val="0033CC"/>
              </a:solidFill>
              <a:latin typeface="Times New Roman" pitchFamily="18" charset="0"/>
              <a:cs typeface="Times New Roman" pitchFamily="18" charset="0"/>
            </a:endParaRPr>
          </a:p>
          <a:p>
            <a:pPr marL="0" indent="0">
              <a:buNone/>
            </a:pPr>
            <a:r>
              <a:rPr lang="en-US" sz="2800" b="1" dirty="0" smtClean="0">
                <a:solidFill>
                  <a:srgbClr val="0033CC"/>
                </a:solidFill>
                <a:latin typeface="Times New Roman" pitchFamily="18" charset="0"/>
                <a:cs typeface="Times New Roman" pitchFamily="18" charset="0"/>
              </a:rPr>
              <a:t>- </a:t>
            </a:r>
            <a:r>
              <a:rPr lang="vi-VN" sz="2800" b="1" dirty="0" smtClean="0">
                <a:solidFill>
                  <a:srgbClr val="0033CC"/>
                </a:solidFill>
                <a:latin typeface="Times New Roman" pitchFamily="18" charset="0"/>
                <a:cs typeface="Times New Roman" pitchFamily="18" charset="0"/>
              </a:rPr>
              <a:t>Nghề </a:t>
            </a:r>
            <a:r>
              <a:rPr lang="vi-VN" sz="2800" b="1" dirty="0">
                <a:solidFill>
                  <a:srgbClr val="0033CC"/>
                </a:solidFill>
                <a:latin typeface="Times New Roman" pitchFamily="18" charset="0"/>
                <a:cs typeface="Times New Roman" pitchFamily="18" charset="0"/>
              </a:rPr>
              <a:t>thủ </a:t>
            </a:r>
            <a:r>
              <a:rPr lang="vi-VN" sz="2800" b="1" dirty="0" smtClean="0">
                <a:solidFill>
                  <a:srgbClr val="0033CC"/>
                </a:solidFill>
                <a:latin typeface="Times New Roman" pitchFamily="18" charset="0"/>
                <a:cs typeface="Times New Roman" pitchFamily="18" charset="0"/>
              </a:rPr>
              <a:t>công</a:t>
            </a:r>
            <a:r>
              <a:rPr lang="en-US" sz="2800" b="1" dirty="0" smtClean="0">
                <a:solidFill>
                  <a:srgbClr val="0033CC"/>
                </a:solidFill>
                <a:latin typeface="Times New Roman" pitchFamily="18" charset="0"/>
                <a:cs typeface="Times New Roman" pitchFamily="18" charset="0"/>
              </a:rPr>
              <a:t>:</a:t>
            </a:r>
          </a:p>
          <a:p>
            <a:pPr marL="0" indent="0">
              <a:buNone/>
            </a:pP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Một</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số</a:t>
            </a:r>
            <a:r>
              <a:rPr lang="en-US" sz="2800" dirty="0" smtClean="0">
                <a:solidFill>
                  <a:srgbClr val="0033CC"/>
                </a:solidFill>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nghề </a:t>
            </a:r>
            <a:r>
              <a:rPr lang="vi-VN" sz="2800" dirty="0">
                <a:solidFill>
                  <a:srgbClr val="0033CC"/>
                </a:solidFill>
                <a:latin typeface="Times New Roman" pitchFamily="18" charset="0"/>
                <a:cs typeface="Times New Roman" pitchFamily="18" charset="0"/>
              </a:rPr>
              <a:t>thủ công </a:t>
            </a:r>
            <a:r>
              <a:rPr lang="vi-VN" sz="2800" dirty="0" smtClean="0">
                <a:solidFill>
                  <a:srgbClr val="0033CC"/>
                </a:solidFill>
                <a:latin typeface="Times New Roman" pitchFamily="18" charset="0"/>
                <a:cs typeface="Times New Roman" pitchFamily="18" charset="0"/>
              </a:rPr>
              <a:t>mới</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như</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làm</a:t>
            </a: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giấy, </a:t>
            </a:r>
            <a:r>
              <a:rPr lang="en-US" sz="2800" dirty="0" err="1" smtClean="0">
                <a:solidFill>
                  <a:srgbClr val="0033CC"/>
                </a:solidFill>
                <a:latin typeface="Times New Roman" pitchFamily="18" charset="0"/>
                <a:cs typeface="Times New Roman" pitchFamily="18" charset="0"/>
              </a:rPr>
              <a:t>khảm</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xà</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cừ</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thuộc</a:t>
            </a:r>
            <a:r>
              <a:rPr lang="en-US" sz="2800" dirty="0" smtClean="0">
                <a:solidFill>
                  <a:srgbClr val="0033CC"/>
                </a:solidFill>
                <a:latin typeface="Times New Roman" pitchFamily="18" charset="0"/>
                <a:cs typeface="Times New Roman" pitchFamily="18" charset="0"/>
              </a:rPr>
              <a:t> da, </a:t>
            </a:r>
            <a:r>
              <a:rPr lang="en-US" sz="2800" dirty="0" err="1" smtClean="0">
                <a:solidFill>
                  <a:srgbClr val="0033CC"/>
                </a:solidFill>
                <a:latin typeface="Times New Roman" pitchFamily="18" charset="0"/>
                <a:cs typeface="Times New Roman" pitchFamily="18" charset="0"/>
              </a:rPr>
              <a:t>đúc</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tiền</a:t>
            </a:r>
            <a:r>
              <a:rPr lang="en-US" sz="2800" dirty="0" smtClean="0">
                <a:solidFill>
                  <a:srgbClr val="0033CC"/>
                </a:solidFill>
                <a:latin typeface="Times New Roman" pitchFamily="18" charset="0"/>
                <a:cs typeface="Times New Roman" pitchFamily="18" charset="0"/>
              </a:rPr>
              <a:t>…</a:t>
            </a:r>
          </a:p>
          <a:p>
            <a:pPr marL="0" indent="0">
              <a:buNone/>
            </a:pP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Kĩ</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thuật</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đúc</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đồng</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thời</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Đông</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Sơn</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tiếp</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tục</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được</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kế</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thừa</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và</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phát</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triển</a:t>
            </a:r>
            <a:r>
              <a:rPr lang="en-US" sz="2800" dirty="0" smtClean="0">
                <a:solidFill>
                  <a:srgbClr val="0033CC"/>
                </a:solidFill>
                <a:latin typeface="Times New Roman" pitchFamily="18" charset="0"/>
                <a:cs typeface="Times New Roman" pitchFamily="18" charset="0"/>
              </a:rPr>
              <a:t>.</a:t>
            </a:r>
          </a:p>
          <a:p>
            <a:pPr marL="0" indent="0">
              <a:buNone/>
            </a:pP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Buôn</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bán</a:t>
            </a:r>
            <a:r>
              <a:rPr lang="en-US" sz="2800" b="1"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trong</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các</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chợ</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làng</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chợ</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phiên</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thương</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nhân</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các</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nước</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đến</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trao</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đổi</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buôn</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bán</a:t>
            </a:r>
            <a:r>
              <a:rPr lang="en-US" sz="2800" dirty="0" smtClean="0">
                <a:solidFill>
                  <a:srgbClr val="0033CC"/>
                </a:solidFill>
                <a:latin typeface="Times New Roman" pitchFamily="18" charset="0"/>
                <a:cs typeface="Times New Roman" pitchFamily="18" charset="0"/>
              </a:rPr>
              <a:t>.</a:t>
            </a:r>
            <a:endParaRPr lang="vi-VN" sz="2800" dirty="0">
              <a:solidFill>
                <a:srgbClr val="0033CC"/>
              </a:solidFill>
              <a:latin typeface="Times New Roman" pitchFamily="18" charset="0"/>
              <a:cs typeface="Times New Roman" pitchFamily="18" charset="0"/>
            </a:endParaRPr>
          </a:p>
          <a:p>
            <a:pPr marL="0" indent="0">
              <a:buNone/>
            </a:pPr>
            <a:r>
              <a:rPr lang="vi-VN" sz="2800" b="1" dirty="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Nhiều</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tuyến</a:t>
            </a:r>
            <a:r>
              <a:rPr lang="vi-VN" sz="2800" b="1" dirty="0" smtClean="0">
                <a:solidFill>
                  <a:srgbClr val="0033CC"/>
                </a:solidFill>
                <a:latin typeface="Times New Roman" pitchFamily="18" charset="0"/>
                <a:cs typeface="Times New Roman" pitchFamily="18" charset="0"/>
              </a:rPr>
              <a:t> </a:t>
            </a:r>
            <a:r>
              <a:rPr lang="vi-VN" sz="2800" b="1" dirty="0">
                <a:solidFill>
                  <a:srgbClr val="0033CC"/>
                </a:solidFill>
                <a:latin typeface="Times New Roman" pitchFamily="18" charset="0"/>
                <a:cs typeface="Times New Roman" pitchFamily="18" charset="0"/>
              </a:rPr>
              <a:t>đường giao thông </a:t>
            </a:r>
            <a:r>
              <a:rPr lang="en-US" sz="2800" dirty="0" err="1" smtClean="0">
                <a:solidFill>
                  <a:srgbClr val="0033CC"/>
                </a:solidFill>
                <a:latin typeface="Times New Roman" pitchFamily="18" charset="0"/>
                <a:cs typeface="Times New Roman" pitchFamily="18" charset="0"/>
              </a:rPr>
              <a:t>được</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mở</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rộng</a:t>
            </a:r>
            <a:r>
              <a:rPr lang="vi-VN" sz="2800" dirty="0" smtClean="0">
                <a:solidFill>
                  <a:srgbClr val="0033CC"/>
                </a:solidFill>
                <a:latin typeface="Times New Roman" pitchFamily="18" charset="0"/>
                <a:cs typeface="Times New Roman" pitchFamily="18" charset="0"/>
              </a:rPr>
              <a:t>.</a:t>
            </a:r>
            <a:endParaRPr lang="vi-VN" sz="2800" dirty="0">
              <a:solidFill>
                <a:srgbClr val="0033CC"/>
              </a:solidFill>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23782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447800"/>
          </a:xfrm>
        </p:spPr>
        <p:txBody>
          <a:bodyPr>
            <a:noAutofit/>
          </a:bodyPr>
          <a:lstStyle/>
          <a:p>
            <a:r>
              <a:rPr lang="vi-VN" sz="2800" b="1" dirty="0" smtClean="0">
                <a:solidFill>
                  <a:srgbClr val="FF0000"/>
                </a:solidFill>
                <a:latin typeface="Times New Roman" pitchFamily="18" charset="0"/>
                <a:cs typeface="Times New Roman" pitchFamily="18" charset="0"/>
              </a:rPr>
              <a:t>Tiết </a:t>
            </a:r>
            <a:r>
              <a:rPr lang="vi-VN" sz="2800" b="1" dirty="0" smtClean="0">
                <a:solidFill>
                  <a:srgbClr val="FF0000"/>
                </a:solidFill>
                <a:latin typeface="Times New Roman" pitchFamily="18" charset="0"/>
                <a:cs typeface="Times New Roman" pitchFamily="18" charset="0"/>
              </a:rPr>
              <a:t>33,34- </a:t>
            </a:r>
            <a:r>
              <a:rPr lang="vi-VN" sz="2800" b="1" dirty="0">
                <a:solidFill>
                  <a:srgbClr val="FF0000"/>
                </a:solidFill>
                <a:latin typeface="Times New Roman" pitchFamily="18" charset="0"/>
                <a:cs typeface="Times New Roman" pitchFamily="18" charset="0"/>
              </a:rPr>
              <a:t>BÀI 16. CHÍNH SÁCH CAI TRỊ CỦA PHONG KIẾN PHƯƠNG BẮC VÀ SỰ CHUYỂN BIẾN CỦA VIỆT NAM THỜI KÌ BẮC </a:t>
            </a:r>
            <a:r>
              <a:rPr lang="vi-VN" sz="2800" b="1" dirty="0" smtClean="0">
                <a:solidFill>
                  <a:srgbClr val="FF0000"/>
                </a:solidFill>
                <a:latin typeface="Times New Roman" pitchFamily="18" charset="0"/>
                <a:cs typeface="Times New Roman" pitchFamily="18" charset="0"/>
              </a:rPr>
              <a:t>THUỘC</a:t>
            </a:r>
            <a:endParaRPr lang="en-US" sz="28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55418" y="1447800"/>
            <a:ext cx="9178636" cy="5029200"/>
          </a:xfrm>
        </p:spPr>
        <p:txBody>
          <a:bodyPr>
            <a:normAutofit/>
          </a:bodyPr>
          <a:lstStyle/>
          <a:p>
            <a:pPr marL="0" indent="0">
              <a:buNone/>
            </a:pPr>
            <a:r>
              <a:rPr lang="vi-VN" sz="2800" dirty="0">
                <a:solidFill>
                  <a:srgbClr val="0033CC"/>
                </a:solidFill>
                <a:latin typeface="Times New Roman" pitchFamily="18" charset="0"/>
                <a:cs typeface="Times New Roman" pitchFamily="18" charset="0"/>
              </a:rPr>
              <a:t>I. Chính sách cai trị của các triều đại phong kiến phương Bắc</a:t>
            </a:r>
          </a:p>
          <a:p>
            <a:pPr marL="0" indent="0">
              <a:buNone/>
            </a:pPr>
            <a:r>
              <a:rPr lang="vi-VN" sz="2800" dirty="0">
                <a:solidFill>
                  <a:srgbClr val="0033CC"/>
                </a:solidFill>
                <a:latin typeface="Times New Roman" pitchFamily="18" charset="0"/>
                <a:cs typeface="Times New Roman" pitchFamily="18" charset="0"/>
              </a:rPr>
              <a:t>II. Những chuyển biến về kinh tế, văn hóa, xã hội</a:t>
            </a:r>
          </a:p>
          <a:p>
            <a:pPr marL="0" indent="0">
              <a:buNone/>
            </a:pPr>
            <a:endParaRPr lang="vi-VN" sz="2800" dirty="0">
              <a:solidFill>
                <a:srgbClr val="0033CC"/>
              </a:solidFill>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99160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524000"/>
          </a:xfrm>
        </p:spPr>
        <p:txBody>
          <a:bodyPr>
            <a:noAutofit/>
          </a:bodyPr>
          <a:lstStyle/>
          <a:p>
            <a:r>
              <a:rPr lang="vi-VN" sz="2800" b="1" dirty="0" smtClean="0">
                <a:solidFill>
                  <a:srgbClr val="FF0000"/>
                </a:solidFill>
                <a:latin typeface="Times New Roman" pitchFamily="18" charset="0"/>
                <a:cs typeface="Times New Roman" pitchFamily="18" charset="0"/>
              </a:rPr>
              <a:t>Tiết </a:t>
            </a:r>
            <a:r>
              <a:rPr lang="vi-VN" sz="2800" b="1" dirty="0" smtClean="0">
                <a:solidFill>
                  <a:srgbClr val="FF0000"/>
                </a:solidFill>
                <a:latin typeface="Times New Roman" pitchFamily="18" charset="0"/>
                <a:cs typeface="Times New Roman" pitchFamily="18" charset="0"/>
              </a:rPr>
              <a:t>33,34- </a:t>
            </a:r>
            <a:r>
              <a:rPr lang="vi-VN" sz="2800" b="1" dirty="0">
                <a:solidFill>
                  <a:srgbClr val="FF0000"/>
                </a:solidFill>
                <a:latin typeface="Times New Roman" pitchFamily="18" charset="0"/>
                <a:cs typeface="Times New Roman" pitchFamily="18" charset="0"/>
              </a:rPr>
              <a:t>BÀI 16. CHÍNH SÁCH CAI TRỊ CỦA PHONG KIẾN PHƯƠNG BẮC VÀ SỰ CHUYỂN BIẾN CỦA VIỆT NAM THỜI KÌ BẮC </a:t>
            </a:r>
            <a:r>
              <a:rPr lang="vi-VN" sz="2800" b="1" dirty="0" smtClean="0">
                <a:solidFill>
                  <a:srgbClr val="FF0000"/>
                </a:solidFill>
                <a:latin typeface="Times New Roman" pitchFamily="18" charset="0"/>
                <a:cs typeface="Times New Roman" pitchFamily="18" charset="0"/>
              </a:rPr>
              <a:t>THUỘC</a:t>
            </a:r>
            <a:endParaRPr lang="en-US" sz="28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6927" y="1676400"/>
            <a:ext cx="9178636" cy="5943600"/>
          </a:xfrm>
        </p:spPr>
        <p:txBody>
          <a:bodyPr>
            <a:normAutofit/>
          </a:bodyPr>
          <a:lstStyle/>
          <a:p>
            <a:pPr marL="0" indent="0">
              <a:buNone/>
            </a:pPr>
            <a:r>
              <a:rPr lang="vi-VN" dirty="0" smtClean="0">
                <a:solidFill>
                  <a:srgbClr val="FF0000"/>
                </a:solidFill>
                <a:latin typeface="Times New Roman" pitchFamily="18" charset="0"/>
                <a:cs typeface="Times New Roman" pitchFamily="18" charset="0"/>
              </a:rPr>
              <a:t>II</a:t>
            </a:r>
            <a:r>
              <a:rPr lang="vi-VN" dirty="0">
                <a:solidFill>
                  <a:srgbClr val="FF0000"/>
                </a:solidFill>
                <a:latin typeface="Times New Roman" pitchFamily="18" charset="0"/>
                <a:cs typeface="Times New Roman" pitchFamily="18" charset="0"/>
              </a:rPr>
              <a:t>. Những chuyển biến về kinh tế, văn hóa, xã hội</a:t>
            </a:r>
          </a:p>
          <a:p>
            <a:pPr marL="0" indent="0">
              <a:buNone/>
            </a:pPr>
            <a:r>
              <a:rPr lang="vi-VN" dirty="0">
                <a:solidFill>
                  <a:srgbClr val="FF0000"/>
                </a:solidFill>
                <a:latin typeface="Times New Roman" pitchFamily="18" charset="0"/>
                <a:cs typeface="Times New Roman" pitchFamily="18" charset="0"/>
              </a:rPr>
              <a:t>1. Những chuyển biến về kinh tế	</a:t>
            </a:r>
          </a:p>
          <a:p>
            <a:pPr marL="0" indent="0">
              <a:buNone/>
            </a:pPr>
            <a:r>
              <a:rPr lang="vi-VN" dirty="0">
                <a:solidFill>
                  <a:srgbClr val="FF0000"/>
                </a:solidFill>
                <a:latin typeface="Times New Roman" pitchFamily="18" charset="0"/>
                <a:cs typeface="Times New Roman" pitchFamily="18" charset="0"/>
              </a:rPr>
              <a:t>2. Những chuyển biến về xã </a:t>
            </a:r>
            <a:r>
              <a:rPr lang="vi-VN" dirty="0" smtClean="0">
                <a:solidFill>
                  <a:srgbClr val="FF0000"/>
                </a:solidFill>
                <a:latin typeface="Times New Roman" pitchFamily="18" charset="0"/>
                <a:cs typeface="Times New Roman" pitchFamily="18" charset="0"/>
              </a:rPr>
              <a:t>hội</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văn</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hóa</a:t>
            </a:r>
            <a:endParaRPr lang="vi-VN" dirty="0">
              <a:solidFill>
                <a:srgbClr val="FF0000"/>
              </a:solidFill>
              <a:latin typeface="Times New Roman" pitchFamily="18" charset="0"/>
              <a:cs typeface="Times New Roman" pitchFamily="18" charset="0"/>
            </a:endParaRPr>
          </a:p>
          <a:p>
            <a:pPr marL="0" indent="0">
              <a:buNone/>
            </a:pPr>
            <a:endParaRPr lang="en-US" sz="2600" dirty="0" smtClean="0">
              <a:solidFill>
                <a:srgbClr val="0033CC"/>
              </a:solidFill>
              <a:latin typeface="Times New Roman" pitchFamily="18" charset="0"/>
              <a:cs typeface="Times New Roman" pitchFamily="18" charset="0"/>
            </a:endParaRPr>
          </a:p>
          <a:p>
            <a:pPr>
              <a:buFontTx/>
              <a:buChar char="-"/>
            </a:pPr>
            <a:endParaRPr lang="en-US" sz="2600" dirty="0">
              <a:solidFill>
                <a:srgbClr val="0033CC"/>
              </a:solidFill>
              <a:latin typeface="Times New Roman" pitchFamily="18" charset="0"/>
              <a:cs typeface="Times New Roman" pitchFamily="18" charset="0"/>
            </a:endParaRPr>
          </a:p>
          <a:p>
            <a:pPr>
              <a:buFontTx/>
              <a:buChar char="-"/>
            </a:pPr>
            <a:endParaRPr lang="en-US" sz="2600" dirty="0" smtClean="0">
              <a:solidFill>
                <a:srgbClr val="0033CC"/>
              </a:solidFill>
              <a:latin typeface="Times New Roman" pitchFamily="18" charset="0"/>
              <a:cs typeface="Times New Roman" pitchFamily="18" charset="0"/>
            </a:endParaRPr>
          </a:p>
          <a:p>
            <a:pPr>
              <a:buFontTx/>
              <a:buChar char="-"/>
            </a:pPr>
            <a:endParaRPr lang="vi-VN" sz="2600" dirty="0">
              <a:solidFill>
                <a:srgbClr val="0033CC"/>
              </a:solidFill>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41058204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1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762000"/>
          </a:xfrm>
        </p:spPr>
        <p:txBody>
          <a:bodyPr>
            <a:noAutofit/>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3200" b="1" dirty="0" err="1" smtClean="0">
                <a:solidFill>
                  <a:srgbClr val="FF0000"/>
                </a:solidFill>
                <a:latin typeface="Times New Roman" pitchFamily="18" charset="0"/>
                <a:cs typeface="Times New Roman" pitchFamily="18" charset="0"/>
              </a:rPr>
              <a:t>Trình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bày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những</a:t>
            </a:r>
            <a:r>
              <a:rPr lang="en-US" sz="3200" b="1" dirty="0" smtClean="0">
                <a:solidFill>
                  <a:srgbClr val="FF0000"/>
                </a:solidFill>
                <a:latin typeface="Times New Roman" pitchFamily="18" charset="0"/>
                <a:cs typeface="Times New Roman" pitchFamily="18" charset="0"/>
              </a:rPr>
              <a:t> c</a:t>
            </a:r>
            <a:r>
              <a:rPr lang="vi-VN" sz="3200" b="1" dirty="0" smtClean="0">
                <a:solidFill>
                  <a:srgbClr val="FF0000"/>
                </a:solidFill>
                <a:latin typeface="Times New Roman" pitchFamily="18" charset="0"/>
                <a:cs typeface="Times New Roman" pitchFamily="18" charset="0"/>
              </a:rPr>
              <a:t>huyển </a:t>
            </a:r>
            <a:r>
              <a:rPr lang="vi-VN" sz="3200" b="1" dirty="0">
                <a:solidFill>
                  <a:srgbClr val="FF0000"/>
                </a:solidFill>
                <a:latin typeface="Times New Roman" pitchFamily="18" charset="0"/>
                <a:cs typeface="Times New Roman" pitchFamily="18" charset="0"/>
              </a:rPr>
              <a:t>biến về </a:t>
            </a:r>
            <a:r>
              <a:rPr lang="en-US" sz="3200" b="1" dirty="0" err="1" smtClean="0">
                <a:solidFill>
                  <a:srgbClr val="FF0000"/>
                </a:solidFill>
                <a:latin typeface="Times New Roman" pitchFamily="18" charset="0"/>
                <a:cs typeface="Times New Roman" pitchFamily="18" charset="0"/>
              </a:rPr>
              <a:t>xã</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hội</a:t>
            </a:r>
            <a:r>
              <a:rPr lang="en-US" sz="3200" b="1" dirty="0" smtClean="0">
                <a:solidFill>
                  <a:srgbClr val="FF0000"/>
                </a:solidFill>
                <a:latin typeface="Times New Roman" pitchFamily="18" charset="0"/>
                <a:cs typeface="Times New Roman" pitchFamily="18" charset="0"/>
              </a:rPr>
              <a:t>.</a:t>
            </a:r>
            <a:r>
              <a:rPr lang="vi-VN" sz="3200" b="1" dirty="0">
                <a:solidFill>
                  <a:srgbClr val="FF0000"/>
                </a:solidFill>
                <a:latin typeface="Times New Roman" pitchFamily="18" charset="0"/>
                <a:cs typeface="Times New Roman" pitchFamily="18" charset="0"/>
              </a:rPr>
              <a:t/>
            </a:r>
            <a:br>
              <a:rPr lang="vi-VN" sz="3200" b="1" dirty="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066800"/>
            <a:ext cx="9178636" cy="5486400"/>
          </a:xfrm>
        </p:spPr>
        <p:txBody>
          <a:bodyPr/>
          <a:lstStyle/>
          <a:p>
            <a:pPr marL="0" lvl="0" indent="0">
              <a:buNone/>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xã</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hội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tầng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lớp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quan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hộ</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địa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Hán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Hào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trưởng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Việt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dân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xã</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dân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lệ</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thuộc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nô</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tì</a:t>
            </a:r>
            <a:r>
              <a:rPr lang="en-US" sz="2400" dirty="0">
                <a:solidFill>
                  <a:srgbClr val="0033CC"/>
                </a:solidFill>
                <a:latin typeface="Times New Roman" pitchFamily="18" charset="0"/>
                <a:cs typeface="Times New Roman" pitchFamily="18" charset="0"/>
              </a:rPr>
              <a:t> .</a:t>
            </a:r>
          </a:p>
          <a:p>
            <a:pPr marL="0" lvl="0" indent="0">
              <a:buNone/>
            </a:pPr>
            <a:r>
              <a:rPr lang="vi-VN" sz="2400" dirty="0">
                <a:solidFill>
                  <a:srgbClr val="0033CC"/>
                </a:solidFill>
                <a:latin typeface="Times New Roman" pitchFamily="18" charset="0"/>
                <a:cs typeface="Times New Roman" pitchFamily="18" charset="0"/>
              </a:rPr>
              <a:t>+ Tầng lớp trên của xã hội là Lạc </a:t>
            </a:r>
            <a:r>
              <a:rPr lang="en-US" sz="2400" dirty="0">
                <a:solidFill>
                  <a:srgbClr val="0033CC"/>
                </a:solidFill>
                <a:latin typeface="Times New Roman" pitchFamily="18" charset="0"/>
                <a:cs typeface="Times New Roman" pitchFamily="18" charset="0"/>
              </a:rPr>
              <a:t>t</a:t>
            </a:r>
            <a:r>
              <a:rPr lang="vi-VN" sz="2400" dirty="0">
                <a:solidFill>
                  <a:srgbClr val="0033CC"/>
                </a:solidFill>
                <a:latin typeface="Times New Roman" pitchFamily="18" charset="0"/>
                <a:cs typeface="Times New Roman" pitchFamily="18" charset="0"/>
              </a:rPr>
              <a:t>ướng, Lạc </a:t>
            </a:r>
            <a:r>
              <a:rPr lang="en-US" sz="2400" dirty="0">
                <a:solidFill>
                  <a:srgbClr val="0033CC"/>
                </a:solidFill>
                <a:latin typeface="Times New Roman" pitchFamily="18" charset="0"/>
                <a:cs typeface="Times New Roman" pitchFamily="18" charset="0"/>
              </a:rPr>
              <a:t>h</a:t>
            </a:r>
            <a:r>
              <a:rPr lang="vi-VN" sz="2400" dirty="0">
                <a:solidFill>
                  <a:srgbClr val="0033CC"/>
                </a:solidFill>
                <a:latin typeface="Times New Roman" pitchFamily="18" charset="0"/>
                <a:cs typeface="Times New Roman" pitchFamily="18" charset="0"/>
              </a:rPr>
              <a:t>ầu và sau này là </a:t>
            </a:r>
            <a:r>
              <a:rPr lang="en-US" sz="2400" dirty="0">
                <a:solidFill>
                  <a:srgbClr val="0033CC"/>
                </a:solidFill>
                <a:latin typeface="Times New Roman" pitchFamily="18" charset="0"/>
                <a:cs typeface="Times New Roman" pitchFamily="18" charset="0"/>
              </a:rPr>
              <a:t>H</a:t>
            </a:r>
            <a:r>
              <a:rPr lang="vi-VN" sz="2400" dirty="0">
                <a:solidFill>
                  <a:srgbClr val="0033CC"/>
                </a:solidFill>
                <a:latin typeface="Times New Roman" pitchFamily="18" charset="0"/>
                <a:cs typeface="Times New Roman" pitchFamily="18" charset="0"/>
              </a:rPr>
              <a:t>ào trưởng người Việt có thế lực về kinh tế và uy tín trong nhân dân nhưng vẫn bị chính quyền đô hộ chèn ép.</a:t>
            </a:r>
          </a:p>
          <a:p>
            <a:pPr marL="0" lvl="0" indent="0">
              <a:buNone/>
            </a:pPr>
            <a:r>
              <a:rPr lang="vi-VN" sz="2400" dirty="0">
                <a:solidFill>
                  <a:srgbClr val="0033CC"/>
                </a:solidFill>
                <a:latin typeface="Times New Roman" pitchFamily="18" charset="0"/>
                <a:cs typeface="Times New Roman" pitchFamily="18" charset="0"/>
              </a:rPr>
              <a:t>+ Nông dân công xã bị ảnh hưởng nặng nề bởi chính sách cướp đoạt ruộng đất và tô thuế, nhiều người bị phá sản trở thành nông dân lệ thuộc hoặc nô tì.</a:t>
            </a:r>
          </a:p>
          <a:p>
            <a:pPr marL="0" indent="0">
              <a:buNone/>
            </a:pPr>
            <a:endParaRPr lang="en-US" dirty="0"/>
          </a:p>
          <a:p>
            <a:endParaRPr lang="en-US" dirty="0"/>
          </a:p>
        </p:txBody>
      </p:sp>
    </p:spTree>
    <p:extLst>
      <p:ext uri="{BB962C8B-B14F-4D97-AF65-F5344CB8AC3E}">
        <p14:creationId xmlns:p14="http://schemas.microsoft.com/office/powerpoint/2010/main" val="1238620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676400"/>
          </a:xfrm>
        </p:spPr>
        <p:txBody>
          <a:bodyPr>
            <a:noAutofit/>
          </a:bodyPr>
          <a:lstStyle/>
          <a:p>
            <a:r>
              <a:rPr lang="en-US" sz="3200" b="1" dirty="0" err="1" smtClean="0">
                <a:solidFill>
                  <a:srgbClr val="FF0000"/>
                </a:solidFill>
                <a:latin typeface="Times New Roman" pitchFamily="18" charset="0"/>
                <a:cs typeface="Times New Roman" pitchFamily="18" charset="0"/>
              </a:rPr>
              <a:t>Mâu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thuẫn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bao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trùm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trong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xã</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hội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nước</a:t>
            </a:r>
            <a:r>
              <a:rPr lang="en-US" sz="3200" b="1" dirty="0" smtClean="0">
                <a:solidFill>
                  <a:srgbClr val="FF0000"/>
                </a:solidFill>
                <a:latin typeface="Times New Roman" pitchFamily="18" charset="0"/>
                <a:cs typeface="Times New Roman" pitchFamily="18" charset="0"/>
              </a:rPr>
              <a:t> ta </a:t>
            </a:r>
            <a:r>
              <a:rPr lang="en-US" sz="3200" b="1" dirty="0" err="1" smtClean="0">
                <a:solidFill>
                  <a:srgbClr val="FF0000"/>
                </a:solidFill>
                <a:latin typeface="Times New Roman" pitchFamily="18" charset="0"/>
                <a:cs typeface="Times New Roman" pitchFamily="18" charset="0"/>
              </a:rPr>
              <a:t>thời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Bắc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thuộc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gì</a:t>
            </a:r>
            <a:r>
              <a:rPr lang="en-US" sz="32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752600"/>
            <a:ext cx="9178636" cy="4876800"/>
          </a:xfrm>
        </p:spPr>
        <p:txBody>
          <a:bodyPr/>
          <a:lstStyle/>
          <a:p>
            <a:pPr marL="0" indent="0">
              <a:buNone/>
            </a:pPr>
            <a:r>
              <a:rPr lang="vi-VN" sz="2800" b="1" dirty="0" smtClean="0">
                <a:solidFill>
                  <a:srgbClr val="0033CC"/>
                </a:solidFill>
                <a:latin typeface="Times New Roman" pitchFamily="18" charset="0"/>
                <a:cs typeface="Times New Roman" pitchFamily="18" charset="0"/>
              </a:rPr>
              <a:t>- </a:t>
            </a:r>
            <a:r>
              <a:rPr lang="vi-VN" sz="2800" b="1" dirty="0">
                <a:solidFill>
                  <a:srgbClr val="0033CC"/>
                </a:solidFill>
                <a:latin typeface="Times New Roman" pitchFamily="18" charset="0"/>
                <a:cs typeface="Times New Roman" pitchFamily="18" charset="0"/>
              </a:rPr>
              <a:t>Mâu thuẫn bao trùm trong xã hội là mâu thuẫn giữa nhân dân ta với chính quyền cai trị phương Bắc.</a:t>
            </a:r>
          </a:p>
          <a:p>
            <a:pPr marL="0" indent="0">
              <a:buNone/>
            </a:pPr>
            <a:endParaRPr lang="en-US" sz="2800" b="1"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21645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838200"/>
          </a:xfrm>
        </p:spPr>
        <p:txBody>
          <a:bodyPr>
            <a:noAutofit/>
          </a:bodyPr>
          <a:lstStyle/>
          <a:p>
            <a:r>
              <a:rPr lang="vi-VN" sz="2000" b="1" dirty="0" smtClean="0">
                <a:solidFill>
                  <a:srgbClr val="FF0000"/>
                </a:solidFill>
                <a:latin typeface="Times New Roman" pitchFamily="18" charset="0"/>
                <a:cs typeface="Times New Roman" pitchFamily="18" charset="0"/>
              </a:rPr>
              <a:t>Tiết </a:t>
            </a:r>
            <a:r>
              <a:rPr lang="vi-VN" sz="2000" b="1" dirty="0" smtClean="0">
                <a:solidFill>
                  <a:srgbClr val="FF0000"/>
                </a:solidFill>
                <a:latin typeface="Times New Roman" pitchFamily="18" charset="0"/>
                <a:cs typeface="Times New Roman" pitchFamily="18" charset="0"/>
              </a:rPr>
              <a:t>33,34- </a:t>
            </a:r>
            <a:r>
              <a:rPr lang="vi-VN" sz="2000" b="1" dirty="0">
                <a:solidFill>
                  <a:srgbClr val="FF0000"/>
                </a:solidFill>
                <a:latin typeface="Times New Roman" pitchFamily="18" charset="0"/>
                <a:cs typeface="Times New Roman" pitchFamily="18" charset="0"/>
              </a:rPr>
              <a:t>BÀI 16. CHÍNH SÁCH CAI TRỊ CỦA PHONG KIẾN PHƯƠNG BẮC VÀ SỰ CHUYỂN BIẾN CỦA VIỆT NAM THỜI KÌ BẮC </a:t>
            </a:r>
            <a:r>
              <a:rPr lang="vi-VN" sz="2000" b="1" dirty="0" smtClean="0">
                <a:solidFill>
                  <a:srgbClr val="FF0000"/>
                </a:solidFill>
                <a:latin typeface="Times New Roman" pitchFamily="18" charset="0"/>
                <a:cs typeface="Times New Roman" pitchFamily="18" charset="0"/>
              </a:rPr>
              <a:t>THUỘC</a:t>
            </a:r>
            <a:endParaRPr lang="en-US" sz="2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3854" y="838200"/>
            <a:ext cx="9178636" cy="5943600"/>
          </a:xfrm>
        </p:spPr>
        <p:txBody>
          <a:bodyPr>
            <a:normAutofit/>
          </a:bodyPr>
          <a:lstStyle/>
          <a:p>
            <a:pPr marL="0" indent="0">
              <a:buNone/>
            </a:pPr>
            <a:r>
              <a:rPr lang="vi-VN" sz="2400" dirty="0" smtClean="0">
                <a:solidFill>
                  <a:srgbClr val="FF0000"/>
                </a:solidFill>
                <a:latin typeface="Times New Roman" pitchFamily="18" charset="0"/>
                <a:cs typeface="Times New Roman" pitchFamily="18" charset="0"/>
              </a:rPr>
              <a:t>II</a:t>
            </a:r>
            <a:r>
              <a:rPr lang="vi-VN" sz="2400" dirty="0">
                <a:solidFill>
                  <a:srgbClr val="FF0000"/>
                </a:solidFill>
                <a:latin typeface="Times New Roman" pitchFamily="18" charset="0"/>
                <a:cs typeface="Times New Roman" pitchFamily="18" charset="0"/>
              </a:rPr>
              <a:t>. Những chuyển biến về kinh tế, văn hóa, xã hội</a:t>
            </a:r>
          </a:p>
          <a:p>
            <a:pPr marL="0" indent="0">
              <a:buNone/>
            </a:pPr>
            <a:r>
              <a:rPr lang="vi-VN" sz="2400" dirty="0">
                <a:solidFill>
                  <a:srgbClr val="FF0000"/>
                </a:solidFill>
                <a:latin typeface="Times New Roman" pitchFamily="18" charset="0"/>
                <a:cs typeface="Times New Roman" pitchFamily="18" charset="0"/>
              </a:rPr>
              <a:t>1. Những chuyển biến về kinh tế	</a:t>
            </a:r>
          </a:p>
          <a:p>
            <a:pPr marL="0" indent="0">
              <a:buNone/>
            </a:pPr>
            <a:r>
              <a:rPr lang="vi-VN" sz="2400" dirty="0">
                <a:solidFill>
                  <a:srgbClr val="FF0000"/>
                </a:solidFill>
                <a:latin typeface="Times New Roman" pitchFamily="18" charset="0"/>
                <a:cs typeface="Times New Roman" pitchFamily="18" charset="0"/>
              </a:rPr>
              <a:t>2. Những chuyển biến về xã </a:t>
            </a:r>
            <a:r>
              <a:rPr lang="vi-VN" sz="2400" dirty="0" smtClean="0">
                <a:solidFill>
                  <a:srgbClr val="FF0000"/>
                </a:solidFill>
                <a:latin typeface="Times New Roman" pitchFamily="18" charset="0"/>
                <a:cs typeface="Times New Roman" pitchFamily="18" charset="0"/>
              </a:rPr>
              <a:t>hội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văn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hóa</a:t>
            </a:r>
            <a:endParaRPr lang="vi-VN" sz="2400" dirty="0">
              <a:solidFill>
                <a:srgbClr val="FF0000"/>
              </a:solidFill>
              <a:latin typeface="Times New Roman" pitchFamily="18" charset="0"/>
              <a:cs typeface="Times New Roman" pitchFamily="18" charset="0"/>
            </a:endParaRPr>
          </a:p>
          <a:p>
            <a:pPr marL="0" indent="0">
              <a:buNone/>
            </a:pP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Về</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xã</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hội</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có</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các</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tầng</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lớp</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quan</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lại</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đô</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hộ</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địa</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chủ</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Hán</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Hào</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trưởng</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Việt</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nông</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dân</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công</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xã</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nông</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dân</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lệ</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thuộc</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nô</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tì</a:t>
            </a:r>
            <a:r>
              <a:rPr lang="en-US" sz="2600" dirty="0" smtClean="0">
                <a:solidFill>
                  <a:srgbClr val="0033CC"/>
                </a:solidFill>
                <a:latin typeface="Times New Roman" pitchFamily="18" charset="0"/>
                <a:cs typeface="Times New Roman" pitchFamily="18" charset="0"/>
              </a:rPr>
              <a:t> .</a:t>
            </a:r>
          </a:p>
          <a:p>
            <a:pPr marL="0" indent="0">
              <a:buNone/>
            </a:pPr>
            <a:r>
              <a:rPr lang="vi-VN" sz="2600" dirty="0" smtClean="0">
                <a:solidFill>
                  <a:srgbClr val="0033CC"/>
                </a:solidFill>
                <a:latin typeface="Times New Roman" pitchFamily="18" charset="0"/>
                <a:cs typeface="Times New Roman" pitchFamily="18" charset="0"/>
              </a:rPr>
              <a:t>+ </a:t>
            </a:r>
            <a:r>
              <a:rPr lang="vi-VN" sz="2600" dirty="0">
                <a:solidFill>
                  <a:srgbClr val="0033CC"/>
                </a:solidFill>
                <a:latin typeface="Times New Roman" pitchFamily="18" charset="0"/>
                <a:cs typeface="Times New Roman" pitchFamily="18" charset="0"/>
              </a:rPr>
              <a:t>Tầng lớp trên của xã hội là Lạc </a:t>
            </a:r>
            <a:r>
              <a:rPr lang="en-US" sz="2600" dirty="0" smtClean="0">
                <a:solidFill>
                  <a:srgbClr val="0033CC"/>
                </a:solidFill>
                <a:latin typeface="Times New Roman" pitchFamily="18" charset="0"/>
                <a:cs typeface="Times New Roman" pitchFamily="18" charset="0"/>
              </a:rPr>
              <a:t>t</a:t>
            </a:r>
            <a:r>
              <a:rPr lang="vi-VN" sz="2600" dirty="0" smtClean="0">
                <a:solidFill>
                  <a:srgbClr val="0033CC"/>
                </a:solidFill>
                <a:latin typeface="Times New Roman" pitchFamily="18" charset="0"/>
                <a:cs typeface="Times New Roman" pitchFamily="18" charset="0"/>
              </a:rPr>
              <a:t>ướng</a:t>
            </a:r>
            <a:r>
              <a:rPr lang="vi-VN" sz="2600" dirty="0">
                <a:solidFill>
                  <a:srgbClr val="0033CC"/>
                </a:solidFill>
                <a:latin typeface="Times New Roman" pitchFamily="18" charset="0"/>
                <a:cs typeface="Times New Roman" pitchFamily="18" charset="0"/>
              </a:rPr>
              <a:t>, Lạc </a:t>
            </a:r>
            <a:r>
              <a:rPr lang="en-US" sz="2600" dirty="0" smtClean="0">
                <a:solidFill>
                  <a:srgbClr val="0033CC"/>
                </a:solidFill>
                <a:latin typeface="Times New Roman" pitchFamily="18" charset="0"/>
                <a:cs typeface="Times New Roman" pitchFamily="18" charset="0"/>
              </a:rPr>
              <a:t>h</a:t>
            </a:r>
            <a:r>
              <a:rPr lang="vi-VN" sz="2600" dirty="0" smtClean="0">
                <a:solidFill>
                  <a:srgbClr val="0033CC"/>
                </a:solidFill>
                <a:latin typeface="Times New Roman" pitchFamily="18" charset="0"/>
                <a:cs typeface="Times New Roman" pitchFamily="18" charset="0"/>
              </a:rPr>
              <a:t>ầu </a:t>
            </a:r>
            <a:r>
              <a:rPr lang="vi-VN" sz="2600" dirty="0">
                <a:solidFill>
                  <a:srgbClr val="0033CC"/>
                </a:solidFill>
                <a:latin typeface="Times New Roman" pitchFamily="18" charset="0"/>
                <a:cs typeface="Times New Roman" pitchFamily="18" charset="0"/>
              </a:rPr>
              <a:t>và sau này là </a:t>
            </a:r>
            <a:r>
              <a:rPr lang="en-US" sz="2600" dirty="0" smtClean="0">
                <a:solidFill>
                  <a:srgbClr val="0033CC"/>
                </a:solidFill>
                <a:latin typeface="Times New Roman" pitchFamily="18" charset="0"/>
                <a:cs typeface="Times New Roman" pitchFamily="18" charset="0"/>
              </a:rPr>
              <a:t>H</a:t>
            </a:r>
            <a:r>
              <a:rPr lang="vi-VN" sz="2600" dirty="0" smtClean="0">
                <a:solidFill>
                  <a:srgbClr val="0033CC"/>
                </a:solidFill>
                <a:latin typeface="Times New Roman" pitchFamily="18" charset="0"/>
                <a:cs typeface="Times New Roman" pitchFamily="18" charset="0"/>
              </a:rPr>
              <a:t>ào </a:t>
            </a:r>
            <a:r>
              <a:rPr lang="vi-VN" sz="2600" dirty="0">
                <a:solidFill>
                  <a:srgbClr val="0033CC"/>
                </a:solidFill>
                <a:latin typeface="Times New Roman" pitchFamily="18" charset="0"/>
                <a:cs typeface="Times New Roman" pitchFamily="18" charset="0"/>
              </a:rPr>
              <a:t>trưởng người Việt có thế lực về kinh tế và uy tín trong nhân dân nhưng vẫn bị chính quyền đô hộ chèn ép.</a:t>
            </a:r>
          </a:p>
          <a:p>
            <a:pPr marL="0" indent="0">
              <a:buNone/>
            </a:pPr>
            <a:r>
              <a:rPr lang="vi-VN" sz="2600" dirty="0">
                <a:solidFill>
                  <a:srgbClr val="0033CC"/>
                </a:solidFill>
                <a:latin typeface="Times New Roman" pitchFamily="18" charset="0"/>
                <a:cs typeface="Times New Roman" pitchFamily="18" charset="0"/>
              </a:rPr>
              <a:t>+ Nông dân công xã bị ảnh hưởng nặng nề bởi chính sách cướp đoạt ruộng đất và tô thuế, nhiều người bị phá sản trở thành nông dân lệ thuộc hoặc nô tì.</a:t>
            </a:r>
          </a:p>
          <a:p>
            <a:pPr marL="0" indent="0">
              <a:buNone/>
            </a:pPr>
            <a:r>
              <a:rPr lang="en-US" sz="2600" dirty="0" smtClean="0">
                <a:solidFill>
                  <a:srgbClr val="0033CC"/>
                </a:solidFill>
                <a:latin typeface="Times New Roman" pitchFamily="18" charset="0"/>
                <a:cs typeface="Times New Roman" pitchFamily="18" charset="0"/>
              </a:rPr>
              <a:t>- </a:t>
            </a:r>
            <a:r>
              <a:rPr lang="vi-VN" sz="2600" dirty="0" smtClean="0">
                <a:solidFill>
                  <a:srgbClr val="0033CC"/>
                </a:solidFill>
                <a:latin typeface="Times New Roman" pitchFamily="18" charset="0"/>
                <a:cs typeface="Times New Roman" pitchFamily="18" charset="0"/>
              </a:rPr>
              <a:t>Mâu </a:t>
            </a:r>
            <a:r>
              <a:rPr lang="vi-VN" sz="2600" dirty="0">
                <a:solidFill>
                  <a:srgbClr val="0033CC"/>
                </a:solidFill>
                <a:latin typeface="Times New Roman" pitchFamily="18" charset="0"/>
                <a:cs typeface="Times New Roman" pitchFamily="18" charset="0"/>
              </a:rPr>
              <a:t>thuẫn bao trùm trong xã hội là mâu thuẫn giữa nhân dân ta với chính quyền cai trị phương Bắc</a:t>
            </a:r>
            <a:r>
              <a:rPr lang="vi-VN" sz="2600" dirty="0" smtClean="0">
                <a:solidFill>
                  <a:srgbClr val="0033CC"/>
                </a:solidFill>
                <a:latin typeface="Times New Roman" pitchFamily="18" charset="0"/>
                <a:cs typeface="Times New Roman" pitchFamily="18" charset="0"/>
              </a:rPr>
              <a:t>.</a:t>
            </a:r>
            <a:endParaRPr lang="en-US" sz="2600" dirty="0" smtClean="0">
              <a:solidFill>
                <a:srgbClr val="0033CC"/>
              </a:solidFill>
              <a:latin typeface="Times New Roman" pitchFamily="18" charset="0"/>
              <a:cs typeface="Times New Roman" pitchFamily="18" charset="0"/>
            </a:endParaRPr>
          </a:p>
          <a:p>
            <a:pPr marL="0" indent="0">
              <a:buNone/>
            </a:pPr>
            <a:endParaRPr lang="en-US" sz="2600" dirty="0" smtClean="0">
              <a:solidFill>
                <a:srgbClr val="0033CC"/>
              </a:solidFill>
              <a:latin typeface="Times New Roman" pitchFamily="18" charset="0"/>
              <a:cs typeface="Times New Roman" pitchFamily="18" charset="0"/>
            </a:endParaRPr>
          </a:p>
          <a:p>
            <a:pPr>
              <a:buFontTx/>
              <a:buChar char="-"/>
            </a:pPr>
            <a:endParaRPr lang="en-US" sz="2600" dirty="0">
              <a:solidFill>
                <a:srgbClr val="0033CC"/>
              </a:solidFill>
              <a:latin typeface="Times New Roman" pitchFamily="18" charset="0"/>
              <a:cs typeface="Times New Roman" pitchFamily="18" charset="0"/>
            </a:endParaRPr>
          </a:p>
          <a:p>
            <a:pPr>
              <a:buFontTx/>
              <a:buChar char="-"/>
            </a:pPr>
            <a:endParaRPr lang="en-US" sz="2600" dirty="0" smtClean="0">
              <a:solidFill>
                <a:srgbClr val="0033CC"/>
              </a:solidFill>
              <a:latin typeface="Times New Roman" pitchFamily="18" charset="0"/>
              <a:cs typeface="Times New Roman" pitchFamily="18" charset="0"/>
            </a:endParaRPr>
          </a:p>
          <a:p>
            <a:pPr>
              <a:buFontTx/>
              <a:buChar char="-"/>
            </a:pPr>
            <a:endParaRPr lang="vi-VN" sz="2600" dirty="0">
              <a:solidFill>
                <a:srgbClr val="0033CC"/>
              </a:solidFill>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402078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762000"/>
          </a:xfrm>
        </p:spPr>
        <p:txBody>
          <a:bodyPr>
            <a:noAutofit/>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3200" b="1" dirty="0" err="1" smtClean="0">
                <a:solidFill>
                  <a:srgbClr val="FF0000"/>
                </a:solidFill>
                <a:latin typeface="Times New Roman" pitchFamily="18" charset="0"/>
                <a:cs typeface="Times New Roman" pitchFamily="18" charset="0"/>
              </a:rPr>
              <a:t>Trình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bày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những</a:t>
            </a:r>
            <a:r>
              <a:rPr lang="en-US" sz="3200" b="1" dirty="0" smtClean="0">
                <a:solidFill>
                  <a:srgbClr val="FF0000"/>
                </a:solidFill>
                <a:latin typeface="Times New Roman" pitchFamily="18" charset="0"/>
                <a:cs typeface="Times New Roman" pitchFamily="18" charset="0"/>
              </a:rPr>
              <a:t> c</a:t>
            </a:r>
            <a:r>
              <a:rPr lang="vi-VN" sz="3200" b="1" dirty="0" smtClean="0">
                <a:solidFill>
                  <a:srgbClr val="FF0000"/>
                </a:solidFill>
                <a:latin typeface="Times New Roman" pitchFamily="18" charset="0"/>
                <a:cs typeface="Times New Roman" pitchFamily="18" charset="0"/>
              </a:rPr>
              <a:t>huyển </a:t>
            </a:r>
            <a:r>
              <a:rPr lang="vi-VN" sz="3200" b="1" dirty="0">
                <a:solidFill>
                  <a:srgbClr val="FF0000"/>
                </a:solidFill>
                <a:latin typeface="Times New Roman" pitchFamily="18" charset="0"/>
                <a:cs typeface="Times New Roman" pitchFamily="18" charset="0"/>
              </a:rPr>
              <a:t>biến về văn </a:t>
            </a:r>
            <a:r>
              <a:rPr lang="vi-VN" sz="3200" b="1" dirty="0" smtClean="0">
                <a:solidFill>
                  <a:srgbClr val="FF0000"/>
                </a:solidFill>
                <a:latin typeface="Times New Roman" pitchFamily="18" charset="0"/>
                <a:cs typeface="Times New Roman" pitchFamily="18" charset="0"/>
              </a:rPr>
              <a:t>hóa</a:t>
            </a:r>
            <a:r>
              <a:rPr lang="vi-VN" sz="3200" b="1" dirty="0">
                <a:solidFill>
                  <a:srgbClr val="FF0000"/>
                </a:solidFill>
                <a:latin typeface="Times New Roman" pitchFamily="18" charset="0"/>
                <a:cs typeface="Times New Roman" pitchFamily="18" charset="0"/>
              </a:rPr>
              <a:t/>
            </a:r>
            <a:br>
              <a:rPr lang="vi-VN" sz="3200" b="1" dirty="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066800"/>
            <a:ext cx="9178636" cy="5486400"/>
          </a:xfrm>
        </p:spPr>
        <p:txBody>
          <a:bodyPr/>
          <a:lstStyle/>
          <a:p>
            <a:pPr marL="0" lvl="0" indent="0">
              <a:lnSpc>
                <a:spcPct val="150000"/>
              </a:lnSpc>
              <a:buNone/>
            </a:pPr>
            <a:r>
              <a:rPr lang="vi-VN" sz="2400" dirty="0">
                <a:solidFill>
                  <a:srgbClr val="0033CC"/>
                </a:solidFill>
                <a:latin typeface="Times New Roman" pitchFamily="18" charset="0"/>
                <a:cs typeface="Times New Roman" pitchFamily="18" charset="0"/>
              </a:rPr>
              <a:t>- Một số thành tựu của nền văn hóa Trung Quốc được du nhập vào Việt Nam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như</a:t>
            </a:r>
            <a:r>
              <a:rPr lang="vi-VN" sz="2400" dirty="0">
                <a:solidFill>
                  <a:srgbClr val="0033CC"/>
                </a:solidFill>
                <a:latin typeface="Times New Roman" pitchFamily="18" charset="0"/>
                <a:cs typeface="Times New Roman" pitchFamily="18" charset="0"/>
              </a:rPr>
              <a:t> chữ Hán, Nho giáo</a:t>
            </a:r>
            <a:r>
              <a:rPr lang="vi-VN" sz="2400" dirty="0" smtClean="0">
                <a:solidFill>
                  <a:srgbClr val="0033CC"/>
                </a:solidFill>
                <a:latin typeface="Times New Roman" pitchFamily="18" charset="0"/>
                <a:cs typeface="Times New Roman" pitchFamily="18" charset="0"/>
              </a:rPr>
              <a:t>,</a:t>
            </a:r>
            <a:r>
              <a:rPr lang="en-US" sz="2400" dirty="0" smtClean="0">
                <a:solidFill>
                  <a:srgbClr val="0033CC"/>
                </a:solidFill>
                <a:latin typeface="Times New Roman" pitchFamily="18" charset="0"/>
                <a:cs typeface="Times New Roman" pitchFamily="18" charset="0"/>
              </a:rPr>
              <a:t> </a:t>
            </a:r>
            <a:r>
              <a:rPr lang="en-US" sz="2400" dirty="0" err="1" smtClean="0">
                <a:solidFill>
                  <a:srgbClr val="0033CC"/>
                </a:solidFill>
                <a:latin typeface="Times New Roman" pitchFamily="18" charset="0"/>
                <a:cs typeface="Times New Roman" pitchFamily="18" charset="0"/>
              </a:rPr>
              <a:t>tư</a:t>
            </a:r>
            <a:r>
              <a:rPr lang="en-US" sz="2400" dirty="0" smtClean="0">
                <a:solidFill>
                  <a:srgbClr val="0033CC"/>
                </a:solidFill>
                <a:latin typeface="Times New Roman" pitchFamily="18" charset="0"/>
                <a:cs typeface="Times New Roman" pitchFamily="18" charset="0"/>
              </a:rPr>
              <a:t> </a:t>
            </a:r>
            <a:r>
              <a:rPr lang="en-US" sz="2400" dirty="0" err="1" smtClean="0">
                <a:solidFill>
                  <a:srgbClr val="0033CC"/>
                </a:solidFill>
                <a:latin typeface="Times New Roman" pitchFamily="18" charset="0"/>
                <a:cs typeface="Times New Roman" pitchFamily="18" charset="0"/>
              </a:rPr>
              <a:t>tưởng</a:t>
            </a:r>
            <a:r>
              <a:rPr lang="en-US" sz="2400" dirty="0" smtClean="0">
                <a:solidFill>
                  <a:srgbClr val="0033CC"/>
                </a:solidFill>
                <a:latin typeface="Times New Roman" pitchFamily="18" charset="0"/>
                <a:cs typeface="Times New Roman" pitchFamily="18" charset="0"/>
              </a:rPr>
              <a:t>, </a:t>
            </a:r>
            <a:r>
              <a:rPr lang="vi-VN" sz="2400" dirty="0" smtClean="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công</a:t>
            </a:r>
            <a:r>
              <a:rPr lang="en-US" sz="2400" dirty="0">
                <a:solidFill>
                  <a:srgbClr val="0033CC"/>
                </a:solidFill>
                <a:latin typeface="Times New Roman" pitchFamily="18" charset="0"/>
                <a:cs typeface="Times New Roman" pitchFamily="18" charset="0"/>
              </a:rPr>
              <a:t>….</a:t>
            </a:r>
            <a:endParaRPr lang="vi-VN" sz="2400" dirty="0">
              <a:solidFill>
                <a:srgbClr val="0033CC"/>
              </a:solidFill>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352527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838200"/>
          </a:xfrm>
        </p:spPr>
        <p:txBody>
          <a:bodyPr>
            <a:noAutofit/>
          </a:bodyPr>
          <a:lstStyle/>
          <a:p>
            <a:r>
              <a:rPr lang="vi-VN" sz="2000" b="1" dirty="0" smtClean="0">
                <a:solidFill>
                  <a:srgbClr val="FF0000"/>
                </a:solidFill>
                <a:latin typeface="Times New Roman" pitchFamily="18" charset="0"/>
                <a:cs typeface="Times New Roman" pitchFamily="18" charset="0"/>
              </a:rPr>
              <a:t>Tiết </a:t>
            </a:r>
            <a:r>
              <a:rPr lang="vi-VN" sz="2000" b="1" dirty="0" smtClean="0">
                <a:solidFill>
                  <a:srgbClr val="FF0000"/>
                </a:solidFill>
                <a:latin typeface="Times New Roman" pitchFamily="18" charset="0"/>
                <a:cs typeface="Times New Roman" pitchFamily="18" charset="0"/>
              </a:rPr>
              <a:t>,33,34- </a:t>
            </a:r>
            <a:r>
              <a:rPr lang="vi-VN" sz="2000" b="1" dirty="0">
                <a:solidFill>
                  <a:srgbClr val="FF0000"/>
                </a:solidFill>
                <a:latin typeface="Times New Roman" pitchFamily="18" charset="0"/>
                <a:cs typeface="Times New Roman" pitchFamily="18" charset="0"/>
              </a:rPr>
              <a:t>BÀI 16. CHÍNH SÁCH CAI TRỊ CỦA PHONG KIẾN PHƯƠNG BẮC VÀ SỰ CHUYỂN BIẾN CỦA VIỆT NAM THỜI KÌ BẮC </a:t>
            </a:r>
            <a:r>
              <a:rPr lang="vi-VN" sz="2000" b="1" dirty="0" smtClean="0">
                <a:solidFill>
                  <a:srgbClr val="FF0000"/>
                </a:solidFill>
                <a:latin typeface="Times New Roman" pitchFamily="18" charset="0"/>
                <a:cs typeface="Times New Roman" pitchFamily="18" charset="0"/>
              </a:rPr>
              <a:t>THUỘC</a:t>
            </a:r>
            <a:endParaRPr lang="en-US" sz="2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3854" y="838200"/>
            <a:ext cx="9178636" cy="5943600"/>
          </a:xfrm>
        </p:spPr>
        <p:txBody>
          <a:bodyPr>
            <a:normAutofit fontScale="92500" lnSpcReduction="10000"/>
          </a:bodyPr>
          <a:lstStyle/>
          <a:p>
            <a:pPr marL="0" indent="0">
              <a:buNone/>
            </a:pPr>
            <a:r>
              <a:rPr lang="vi-VN" sz="2400" dirty="0" smtClean="0">
                <a:solidFill>
                  <a:srgbClr val="FF0000"/>
                </a:solidFill>
                <a:latin typeface="Times New Roman" pitchFamily="18" charset="0"/>
                <a:cs typeface="Times New Roman" pitchFamily="18" charset="0"/>
              </a:rPr>
              <a:t>II</a:t>
            </a:r>
            <a:r>
              <a:rPr lang="vi-VN" sz="2400" dirty="0">
                <a:solidFill>
                  <a:srgbClr val="FF0000"/>
                </a:solidFill>
                <a:latin typeface="Times New Roman" pitchFamily="18" charset="0"/>
                <a:cs typeface="Times New Roman" pitchFamily="18" charset="0"/>
              </a:rPr>
              <a:t>. Những chuyển biến về kinh tế, văn hóa, xã hội</a:t>
            </a:r>
          </a:p>
          <a:p>
            <a:pPr marL="0" indent="0">
              <a:buNone/>
            </a:pPr>
            <a:r>
              <a:rPr lang="vi-VN" sz="2400" dirty="0">
                <a:solidFill>
                  <a:srgbClr val="FF0000"/>
                </a:solidFill>
                <a:latin typeface="Times New Roman" pitchFamily="18" charset="0"/>
                <a:cs typeface="Times New Roman" pitchFamily="18" charset="0"/>
              </a:rPr>
              <a:t>1. Những chuyển biến về kinh tế	</a:t>
            </a:r>
          </a:p>
          <a:p>
            <a:pPr marL="0" indent="0">
              <a:buNone/>
            </a:pPr>
            <a:r>
              <a:rPr lang="vi-VN" sz="2400" dirty="0">
                <a:solidFill>
                  <a:srgbClr val="FF0000"/>
                </a:solidFill>
                <a:latin typeface="Times New Roman" pitchFamily="18" charset="0"/>
                <a:cs typeface="Times New Roman" pitchFamily="18" charset="0"/>
              </a:rPr>
              <a:t>2. Những chuyển biến về xã </a:t>
            </a:r>
            <a:r>
              <a:rPr lang="vi-VN" sz="2400" dirty="0" smtClean="0">
                <a:solidFill>
                  <a:srgbClr val="FF0000"/>
                </a:solidFill>
                <a:latin typeface="Times New Roman" pitchFamily="18" charset="0"/>
                <a:cs typeface="Times New Roman" pitchFamily="18" charset="0"/>
              </a:rPr>
              <a:t>hội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văn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hóa</a:t>
            </a:r>
            <a:endParaRPr lang="vi-VN" sz="2400" dirty="0">
              <a:solidFill>
                <a:srgbClr val="FF0000"/>
              </a:solidFill>
              <a:latin typeface="Times New Roman" pitchFamily="18" charset="0"/>
              <a:cs typeface="Times New Roman" pitchFamily="18" charset="0"/>
            </a:endParaRPr>
          </a:p>
          <a:p>
            <a:pPr marL="0" indent="0">
              <a:buNone/>
            </a:pP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Về</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xã</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hội</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có</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các</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tầng</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lớp</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quan</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lại</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đô</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hộ</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địa</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chủ</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Hán</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Hào</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trưởng</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Việt</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nông</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dân</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công</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xã</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nông</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dân</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lệ</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thuộc</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nô</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tì</a:t>
            </a:r>
            <a:r>
              <a:rPr lang="en-US" sz="2600" dirty="0" smtClean="0">
                <a:solidFill>
                  <a:srgbClr val="0033CC"/>
                </a:solidFill>
                <a:latin typeface="Times New Roman" pitchFamily="18" charset="0"/>
                <a:cs typeface="Times New Roman" pitchFamily="18" charset="0"/>
              </a:rPr>
              <a:t> .</a:t>
            </a:r>
          </a:p>
          <a:p>
            <a:pPr marL="0" indent="0">
              <a:buNone/>
            </a:pPr>
            <a:r>
              <a:rPr lang="vi-VN" sz="2600" dirty="0" smtClean="0">
                <a:solidFill>
                  <a:srgbClr val="0033CC"/>
                </a:solidFill>
                <a:latin typeface="Times New Roman" pitchFamily="18" charset="0"/>
                <a:cs typeface="Times New Roman" pitchFamily="18" charset="0"/>
              </a:rPr>
              <a:t>+ </a:t>
            </a:r>
            <a:r>
              <a:rPr lang="vi-VN" sz="2600" dirty="0">
                <a:solidFill>
                  <a:srgbClr val="0033CC"/>
                </a:solidFill>
                <a:latin typeface="Times New Roman" pitchFamily="18" charset="0"/>
                <a:cs typeface="Times New Roman" pitchFamily="18" charset="0"/>
              </a:rPr>
              <a:t>Tầng lớp trên của xã hội là Lạc </a:t>
            </a:r>
            <a:r>
              <a:rPr lang="en-US" sz="2600" dirty="0" smtClean="0">
                <a:solidFill>
                  <a:srgbClr val="0033CC"/>
                </a:solidFill>
                <a:latin typeface="Times New Roman" pitchFamily="18" charset="0"/>
                <a:cs typeface="Times New Roman" pitchFamily="18" charset="0"/>
              </a:rPr>
              <a:t>t</a:t>
            </a:r>
            <a:r>
              <a:rPr lang="vi-VN" sz="2600" dirty="0" smtClean="0">
                <a:solidFill>
                  <a:srgbClr val="0033CC"/>
                </a:solidFill>
                <a:latin typeface="Times New Roman" pitchFamily="18" charset="0"/>
                <a:cs typeface="Times New Roman" pitchFamily="18" charset="0"/>
              </a:rPr>
              <a:t>ướng</a:t>
            </a:r>
            <a:r>
              <a:rPr lang="vi-VN" sz="2600" dirty="0">
                <a:solidFill>
                  <a:srgbClr val="0033CC"/>
                </a:solidFill>
                <a:latin typeface="Times New Roman" pitchFamily="18" charset="0"/>
                <a:cs typeface="Times New Roman" pitchFamily="18" charset="0"/>
              </a:rPr>
              <a:t>, Lạc </a:t>
            </a:r>
            <a:r>
              <a:rPr lang="en-US" sz="2600" dirty="0" smtClean="0">
                <a:solidFill>
                  <a:srgbClr val="0033CC"/>
                </a:solidFill>
                <a:latin typeface="Times New Roman" pitchFamily="18" charset="0"/>
                <a:cs typeface="Times New Roman" pitchFamily="18" charset="0"/>
              </a:rPr>
              <a:t>h</a:t>
            </a:r>
            <a:r>
              <a:rPr lang="vi-VN" sz="2600" dirty="0" smtClean="0">
                <a:solidFill>
                  <a:srgbClr val="0033CC"/>
                </a:solidFill>
                <a:latin typeface="Times New Roman" pitchFamily="18" charset="0"/>
                <a:cs typeface="Times New Roman" pitchFamily="18" charset="0"/>
              </a:rPr>
              <a:t>ầu </a:t>
            </a:r>
            <a:r>
              <a:rPr lang="vi-VN" sz="2600" dirty="0">
                <a:solidFill>
                  <a:srgbClr val="0033CC"/>
                </a:solidFill>
                <a:latin typeface="Times New Roman" pitchFamily="18" charset="0"/>
                <a:cs typeface="Times New Roman" pitchFamily="18" charset="0"/>
              </a:rPr>
              <a:t>và sau này là </a:t>
            </a:r>
            <a:r>
              <a:rPr lang="en-US" sz="2600" dirty="0" smtClean="0">
                <a:solidFill>
                  <a:srgbClr val="0033CC"/>
                </a:solidFill>
                <a:latin typeface="Times New Roman" pitchFamily="18" charset="0"/>
                <a:cs typeface="Times New Roman" pitchFamily="18" charset="0"/>
              </a:rPr>
              <a:t>H</a:t>
            </a:r>
            <a:r>
              <a:rPr lang="vi-VN" sz="2600" dirty="0" smtClean="0">
                <a:solidFill>
                  <a:srgbClr val="0033CC"/>
                </a:solidFill>
                <a:latin typeface="Times New Roman" pitchFamily="18" charset="0"/>
                <a:cs typeface="Times New Roman" pitchFamily="18" charset="0"/>
              </a:rPr>
              <a:t>ào </a:t>
            </a:r>
            <a:r>
              <a:rPr lang="vi-VN" sz="2600" dirty="0">
                <a:solidFill>
                  <a:srgbClr val="0033CC"/>
                </a:solidFill>
                <a:latin typeface="Times New Roman" pitchFamily="18" charset="0"/>
                <a:cs typeface="Times New Roman" pitchFamily="18" charset="0"/>
              </a:rPr>
              <a:t>trưởng người Việt có thế lực về kinh tế và uy tín trong nhân dân nhưng vẫn bị chính quyền đô hộ chèn ép.</a:t>
            </a:r>
          </a:p>
          <a:p>
            <a:pPr marL="0" indent="0">
              <a:buNone/>
            </a:pPr>
            <a:r>
              <a:rPr lang="vi-VN" sz="2600" dirty="0">
                <a:solidFill>
                  <a:srgbClr val="0033CC"/>
                </a:solidFill>
                <a:latin typeface="Times New Roman" pitchFamily="18" charset="0"/>
                <a:cs typeface="Times New Roman" pitchFamily="18" charset="0"/>
              </a:rPr>
              <a:t>+ Nông dân công xã bị ảnh hưởng nặng nề bởi chính sách cướp đoạt ruộng đất và tô thuế, nhiều người bị phá sản trở thành nông dân lệ thuộc hoặc nô tì.</a:t>
            </a:r>
          </a:p>
          <a:p>
            <a:pPr marL="0" indent="0">
              <a:buNone/>
            </a:pPr>
            <a:r>
              <a:rPr lang="en-US" sz="2600" dirty="0" smtClean="0">
                <a:solidFill>
                  <a:srgbClr val="0033CC"/>
                </a:solidFill>
                <a:latin typeface="Times New Roman" pitchFamily="18" charset="0"/>
                <a:cs typeface="Times New Roman" pitchFamily="18" charset="0"/>
              </a:rPr>
              <a:t>- </a:t>
            </a:r>
            <a:r>
              <a:rPr lang="vi-VN" sz="2600" dirty="0" smtClean="0">
                <a:solidFill>
                  <a:srgbClr val="0033CC"/>
                </a:solidFill>
                <a:latin typeface="Times New Roman" pitchFamily="18" charset="0"/>
                <a:cs typeface="Times New Roman" pitchFamily="18" charset="0"/>
              </a:rPr>
              <a:t>Mâu </a:t>
            </a:r>
            <a:r>
              <a:rPr lang="vi-VN" sz="2600" dirty="0">
                <a:solidFill>
                  <a:srgbClr val="0033CC"/>
                </a:solidFill>
                <a:latin typeface="Times New Roman" pitchFamily="18" charset="0"/>
                <a:cs typeface="Times New Roman" pitchFamily="18" charset="0"/>
              </a:rPr>
              <a:t>thuẫn bao trùm trong xã hội là mâu thuẫn giữa nhân dân ta với chính quyền cai trị phương Bắc</a:t>
            </a:r>
            <a:r>
              <a:rPr lang="vi-VN" sz="2600" dirty="0" smtClean="0">
                <a:solidFill>
                  <a:srgbClr val="0033CC"/>
                </a:solidFill>
                <a:latin typeface="Times New Roman" pitchFamily="18" charset="0"/>
                <a:cs typeface="Times New Roman" pitchFamily="18" charset="0"/>
              </a:rPr>
              <a:t>.</a:t>
            </a:r>
            <a:endParaRPr lang="en-US" sz="2600" dirty="0" smtClean="0">
              <a:solidFill>
                <a:srgbClr val="0033CC"/>
              </a:solidFill>
              <a:latin typeface="Times New Roman" pitchFamily="18" charset="0"/>
              <a:cs typeface="Times New Roman" pitchFamily="18" charset="0"/>
            </a:endParaRPr>
          </a:p>
          <a:p>
            <a:pPr marL="0" indent="0">
              <a:buNone/>
            </a:pPr>
            <a:r>
              <a:rPr lang="vi-VN" sz="2600" dirty="0">
                <a:solidFill>
                  <a:srgbClr val="0033CC"/>
                </a:solidFill>
                <a:latin typeface="Times New Roman" pitchFamily="18" charset="0"/>
                <a:cs typeface="Times New Roman" pitchFamily="18" charset="0"/>
              </a:rPr>
              <a:t>* </a:t>
            </a:r>
            <a:r>
              <a:rPr lang="en-US" sz="2600" dirty="0">
                <a:solidFill>
                  <a:srgbClr val="0033CC"/>
                </a:solidFill>
                <a:latin typeface="Times New Roman" pitchFamily="18" charset="0"/>
                <a:cs typeface="Times New Roman" pitchFamily="18" charset="0"/>
              </a:rPr>
              <a:t>V</a:t>
            </a:r>
            <a:r>
              <a:rPr lang="vi-VN" sz="2600" dirty="0" smtClean="0">
                <a:solidFill>
                  <a:srgbClr val="0033CC"/>
                </a:solidFill>
                <a:latin typeface="Times New Roman" pitchFamily="18" charset="0"/>
                <a:cs typeface="Times New Roman" pitchFamily="18" charset="0"/>
              </a:rPr>
              <a:t>ề </a:t>
            </a:r>
            <a:r>
              <a:rPr lang="vi-VN" sz="2600" dirty="0">
                <a:solidFill>
                  <a:srgbClr val="0033CC"/>
                </a:solidFill>
                <a:latin typeface="Times New Roman" pitchFamily="18" charset="0"/>
                <a:cs typeface="Times New Roman" pitchFamily="18" charset="0"/>
              </a:rPr>
              <a:t>văn hóa:</a:t>
            </a:r>
          </a:p>
          <a:p>
            <a:pPr marL="0" indent="0">
              <a:buNone/>
            </a:pPr>
            <a:r>
              <a:rPr lang="vi-VN" sz="2600" dirty="0">
                <a:solidFill>
                  <a:srgbClr val="0033CC"/>
                </a:solidFill>
                <a:latin typeface="Times New Roman" pitchFamily="18" charset="0"/>
                <a:cs typeface="Times New Roman" pitchFamily="18" charset="0"/>
              </a:rPr>
              <a:t>- Một số thành tựu của nền văn hóa Trung Quốc được du nhập vào Việt </a:t>
            </a:r>
            <a:r>
              <a:rPr lang="vi-VN" sz="2600" dirty="0" smtClean="0">
                <a:solidFill>
                  <a:srgbClr val="0033CC"/>
                </a:solidFill>
                <a:latin typeface="Times New Roman" pitchFamily="18" charset="0"/>
                <a:cs typeface="Times New Roman" pitchFamily="18" charset="0"/>
              </a:rPr>
              <a:t>Nam</a:t>
            </a:r>
            <a:r>
              <a:rPr lang="en-US" sz="2600" dirty="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như</a:t>
            </a:r>
            <a:r>
              <a:rPr lang="vi-VN" sz="2600" dirty="0" smtClean="0">
                <a:solidFill>
                  <a:srgbClr val="0033CC"/>
                </a:solidFill>
                <a:latin typeface="Times New Roman" pitchFamily="18" charset="0"/>
                <a:cs typeface="Times New Roman" pitchFamily="18" charset="0"/>
              </a:rPr>
              <a:t> </a:t>
            </a:r>
            <a:r>
              <a:rPr lang="vi-VN" sz="2600" dirty="0">
                <a:solidFill>
                  <a:srgbClr val="0033CC"/>
                </a:solidFill>
                <a:latin typeface="Times New Roman" pitchFamily="18" charset="0"/>
                <a:cs typeface="Times New Roman" pitchFamily="18" charset="0"/>
              </a:rPr>
              <a:t>chữ Hán, Nho giáo, </a:t>
            </a:r>
            <a:r>
              <a:rPr lang="en-US" sz="2600" dirty="0" err="1" smtClean="0">
                <a:solidFill>
                  <a:srgbClr val="0033CC"/>
                </a:solidFill>
                <a:latin typeface="Times New Roman" pitchFamily="18" charset="0"/>
                <a:cs typeface="Times New Roman" pitchFamily="18" charset="0"/>
              </a:rPr>
              <a:t>tư</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tưởng</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các</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nghề</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thủ</a:t>
            </a:r>
            <a:r>
              <a:rPr lang="en-US" sz="2600" dirty="0" smtClean="0">
                <a:solidFill>
                  <a:srgbClr val="0033CC"/>
                </a:solidFill>
                <a:latin typeface="Times New Roman" pitchFamily="18" charset="0"/>
                <a:cs typeface="Times New Roman" pitchFamily="18" charset="0"/>
              </a:rPr>
              <a:t> </a:t>
            </a:r>
            <a:r>
              <a:rPr lang="en-US" sz="2600" dirty="0" err="1" smtClean="0">
                <a:solidFill>
                  <a:srgbClr val="0033CC"/>
                </a:solidFill>
                <a:latin typeface="Times New Roman" pitchFamily="18" charset="0"/>
                <a:cs typeface="Times New Roman" pitchFamily="18" charset="0"/>
              </a:rPr>
              <a:t>công</a:t>
            </a:r>
            <a:r>
              <a:rPr lang="en-US" sz="2600" dirty="0" smtClean="0">
                <a:solidFill>
                  <a:srgbClr val="0033CC"/>
                </a:solidFill>
                <a:latin typeface="Times New Roman" pitchFamily="18" charset="0"/>
                <a:cs typeface="Times New Roman" pitchFamily="18" charset="0"/>
              </a:rPr>
              <a:t>….</a:t>
            </a:r>
            <a:endParaRPr lang="vi-VN" sz="2600" dirty="0">
              <a:solidFill>
                <a:srgbClr val="0033CC"/>
              </a:solidFill>
              <a:latin typeface="Times New Roman" pitchFamily="18" charset="0"/>
              <a:cs typeface="Times New Roman" pitchFamily="18" charset="0"/>
            </a:endParaRPr>
          </a:p>
          <a:p>
            <a:pPr marL="0" indent="0">
              <a:buNone/>
            </a:pPr>
            <a:endParaRPr lang="en-US" sz="2600" dirty="0" smtClean="0">
              <a:solidFill>
                <a:srgbClr val="0033CC"/>
              </a:solidFill>
              <a:latin typeface="Times New Roman" pitchFamily="18" charset="0"/>
              <a:cs typeface="Times New Roman" pitchFamily="18" charset="0"/>
            </a:endParaRPr>
          </a:p>
          <a:p>
            <a:pPr>
              <a:buFontTx/>
              <a:buChar char="-"/>
            </a:pPr>
            <a:endParaRPr lang="en-US" sz="2600" dirty="0">
              <a:solidFill>
                <a:srgbClr val="0033CC"/>
              </a:solidFill>
              <a:latin typeface="Times New Roman" pitchFamily="18" charset="0"/>
              <a:cs typeface="Times New Roman" pitchFamily="18" charset="0"/>
            </a:endParaRPr>
          </a:p>
          <a:p>
            <a:pPr>
              <a:buFontTx/>
              <a:buChar char="-"/>
            </a:pPr>
            <a:endParaRPr lang="en-US" sz="2600" dirty="0" smtClean="0">
              <a:solidFill>
                <a:srgbClr val="0033CC"/>
              </a:solidFill>
              <a:latin typeface="Times New Roman" pitchFamily="18" charset="0"/>
              <a:cs typeface="Times New Roman" pitchFamily="18" charset="0"/>
            </a:endParaRPr>
          </a:p>
          <a:p>
            <a:pPr>
              <a:buFontTx/>
              <a:buChar char="-"/>
            </a:pPr>
            <a:endParaRPr lang="vi-VN" sz="2600" dirty="0">
              <a:solidFill>
                <a:srgbClr val="0033CC"/>
              </a:solidFill>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41245556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524000"/>
          </a:xfrm>
        </p:spPr>
        <p:txBody>
          <a:bodyPr>
            <a:normAutofit fontScale="90000"/>
          </a:bodyPr>
          <a:lstStyle/>
          <a:p>
            <a:pPr algn="l"/>
            <a:r>
              <a:rPr lang="en-US" sz="2800" b="1" dirty="0" smtClean="0">
                <a:solidFill>
                  <a:srgbClr val="FF0000"/>
                </a:solidFill>
                <a:latin typeface="Times New Roman" pitchFamily="18" charset="0"/>
                <a:cs typeface="Times New Roman" pitchFamily="18" charset="0"/>
              </a:rPr>
              <a:t/>
            </a:r>
            <a:br>
              <a:rPr lang="en-US" sz="2800" b="1" dirty="0" smtClean="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
            </a:r>
            <a:br>
              <a:rPr lang="en-US" sz="2800" b="1" dirty="0">
                <a:solidFill>
                  <a:srgbClr val="FF0000"/>
                </a:solidFill>
                <a:latin typeface="Times New Roman" pitchFamily="18" charset="0"/>
                <a:cs typeface="Times New Roman" pitchFamily="18" charset="0"/>
              </a:rPr>
            </a:br>
            <a:r>
              <a:rPr lang="en-US" sz="2800" b="1" dirty="0" smtClean="0">
                <a:solidFill>
                  <a:srgbClr val="FF0000"/>
                </a:solidFill>
                <a:latin typeface="Times New Roman" pitchFamily="18" charset="0"/>
                <a:cs typeface="Times New Roman" pitchFamily="18" charset="0"/>
              </a:rPr>
              <a:t>LUYỆN TẬP 1.</a:t>
            </a:r>
            <a:br>
              <a:rPr lang="en-US" sz="2800" b="1" dirty="0" smtClean="0">
                <a:solidFill>
                  <a:srgbClr val="FF0000"/>
                </a:solidFill>
                <a:latin typeface="Times New Roman" pitchFamily="18" charset="0"/>
                <a:cs typeface="Times New Roman" pitchFamily="18" charset="0"/>
              </a:rPr>
            </a:br>
            <a:r>
              <a:rPr lang="vi-VN" sz="2800" b="1" dirty="0" smtClean="0">
                <a:solidFill>
                  <a:srgbClr val="FF0000"/>
                </a:solidFill>
                <a:latin typeface="Times New Roman" pitchFamily="18" charset="0"/>
                <a:cs typeface="Times New Roman" pitchFamily="18" charset="0"/>
              </a:rPr>
              <a:t>Vẽ </a:t>
            </a:r>
            <a:r>
              <a:rPr lang="vi-VN" sz="2800" b="1" dirty="0">
                <a:solidFill>
                  <a:srgbClr val="FF0000"/>
                </a:solidFill>
                <a:latin typeface="Times New Roman" pitchFamily="18" charset="0"/>
                <a:cs typeface="Times New Roman" pitchFamily="18" charset="0"/>
              </a:rPr>
              <a:t>sơ đồ tư duy về chính sách cai trị của phong kiến phương Bắc đối với Giao Châu- An Nam trong thời Bắc thuộc theo gợi ý bên dưới.</a:t>
            </a:r>
            <a:br>
              <a:rPr lang="vi-VN" sz="2800" b="1" dirty="0">
                <a:solidFill>
                  <a:srgbClr val="FF0000"/>
                </a:solidFill>
                <a:latin typeface="Times New Roman" pitchFamily="18" charset="0"/>
                <a:cs typeface="Times New Roman" pitchFamily="18" charset="0"/>
              </a:rPr>
            </a:br>
            <a:r>
              <a:rPr lang="vi-VN" sz="2800" b="1" dirty="0">
                <a:solidFill>
                  <a:srgbClr val="FF0000"/>
                </a:solidFill>
                <a:latin typeface="Times New Roman" pitchFamily="18" charset="0"/>
                <a:cs typeface="Times New Roman" pitchFamily="18" charset="0"/>
              </a:rPr>
              <a:t/>
            </a:r>
            <a:br>
              <a:rPr lang="vi-VN" sz="2800" b="1" dirty="0">
                <a:solidFill>
                  <a:srgbClr val="FF0000"/>
                </a:solidFill>
                <a:latin typeface="Times New Roman" pitchFamily="18" charset="0"/>
                <a:cs typeface="Times New Roman" pitchFamily="18" charset="0"/>
              </a:rPr>
            </a:br>
            <a:endParaRPr lang="en-US" sz="2800" b="1" dirty="0">
              <a:solidFill>
                <a:srgbClr val="FF0000"/>
              </a:solidFill>
              <a:latin typeface="Times New Roman" pitchFamily="18" charset="0"/>
              <a:cs typeface="Times New Roman"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5820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524000"/>
          </a:xfrm>
        </p:spPr>
        <p:txBody>
          <a:bodyPr>
            <a:normAutofit fontScale="90000"/>
          </a:bodyPr>
          <a:lstStyle/>
          <a:p>
            <a:pPr algn="l"/>
            <a:r>
              <a:rPr lang="en-US" sz="2800" b="1" dirty="0" smtClean="0">
                <a:solidFill>
                  <a:srgbClr val="FF0000"/>
                </a:solidFill>
                <a:latin typeface="Times New Roman" pitchFamily="18" charset="0"/>
                <a:cs typeface="Times New Roman" pitchFamily="18" charset="0"/>
              </a:rPr>
              <a:t/>
            </a:r>
            <a:br>
              <a:rPr lang="en-US" sz="2800" b="1" dirty="0" smtClean="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
            </a:r>
            <a:br>
              <a:rPr lang="en-US" sz="2800" b="1" dirty="0">
                <a:solidFill>
                  <a:srgbClr val="FF0000"/>
                </a:solidFill>
                <a:latin typeface="Times New Roman" pitchFamily="18" charset="0"/>
                <a:cs typeface="Times New Roman" pitchFamily="18" charset="0"/>
              </a:rPr>
            </a:br>
            <a:r>
              <a:rPr lang="en-US" sz="2800" b="1" dirty="0" smtClean="0">
                <a:solidFill>
                  <a:srgbClr val="FF0000"/>
                </a:solidFill>
                <a:latin typeface="Times New Roman" pitchFamily="18" charset="0"/>
                <a:cs typeface="Times New Roman" pitchFamily="18" charset="0"/>
              </a:rPr>
              <a:t>LUYỆN TẬP 1.</a:t>
            </a:r>
            <a:br>
              <a:rPr lang="en-US" sz="2800" b="1" dirty="0" smtClean="0">
                <a:solidFill>
                  <a:srgbClr val="FF0000"/>
                </a:solidFill>
                <a:latin typeface="Times New Roman" pitchFamily="18" charset="0"/>
                <a:cs typeface="Times New Roman" pitchFamily="18" charset="0"/>
              </a:rPr>
            </a:br>
            <a:r>
              <a:rPr lang="vi-VN" sz="2800" b="1" dirty="0" smtClean="0">
                <a:solidFill>
                  <a:srgbClr val="FF0000"/>
                </a:solidFill>
                <a:latin typeface="Times New Roman" pitchFamily="18" charset="0"/>
                <a:cs typeface="Times New Roman" pitchFamily="18" charset="0"/>
              </a:rPr>
              <a:t>Vẽ </a:t>
            </a:r>
            <a:r>
              <a:rPr lang="vi-VN" sz="2800" b="1" dirty="0">
                <a:solidFill>
                  <a:srgbClr val="FF0000"/>
                </a:solidFill>
                <a:latin typeface="Times New Roman" pitchFamily="18" charset="0"/>
                <a:cs typeface="Times New Roman" pitchFamily="18" charset="0"/>
              </a:rPr>
              <a:t>sơ đồ tư duy về chính sách cai trị của phong kiến phương Bắc đối với Giao Châu- An Nam trong thời Bắc thuộc theo gợi ý bên dưới.</a:t>
            </a:r>
            <a:br>
              <a:rPr lang="vi-VN" sz="2800" b="1" dirty="0">
                <a:solidFill>
                  <a:srgbClr val="FF0000"/>
                </a:solidFill>
                <a:latin typeface="Times New Roman" pitchFamily="18" charset="0"/>
                <a:cs typeface="Times New Roman" pitchFamily="18" charset="0"/>
              </a:rPr>
            </a:br>
            <a:r>
              <a:rPr lang="vi-VN" sz="2800" b="1" dirty="0">
                <a:solidFill>
                  <a:srgbClr val="FF0000"/>
                </a:solidFill>
                <a:latin typeface="Times New Roman" pitchFamily="18" charset="0"/>
                <a:cs typeface="Times New Roman" pitchFamily="18" charset="0"/>
              </a:rPr>
              <a:t/>
            </a:r>
            <a:br>
              <a:rPr lang="vi-VN" sz="2800" b="1" dirty="0">
                <a:solidFill>
                  <a:srgbClr val="FF0000"/>
                </a:solidFill>
                <a:latin typeface="Times New Roman" pitchFamily="18" charset="0"/>
                <a:cs typeface="Times New Roman" pitchFamily="18" charset="0"/>
              </a:rPr>
            </a:br>
            <a:endParaRPr lang="en-US" sz="2800" b="1" dirty="0">
              <a:solidFill>
                <a:srgbClr val="FF0000"/>
              </a:solidFill>
              <a:latin typeface="Times New Roman" pitchFamily="18" charset="0"/>
              <a:cs typeface="Times New Roman" pitchFamily="18"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096294"/>
            <a:ext cx="9144000" cy="491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624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447800"/>
          </a:xfrm>
        </p:spPr>
        <p:txBody>
          <a:bodyPr>
            <a:normAutofit fontScale="90000"/>
          </a:bodyPr>
          <a:lstStyle/>
          <a:p>
            <a:pPr algn="l"/>
            <a:r>
              <a:rPr lang="vi-VN" sz="2800" b="1" dirty="0">
                <a:solidFill>
                  <a:srgbClr val="FF0000"/>
                </a:solidFill>
                <a:latin typeface="Times New Roman" pitchFamily="18" charset="0"/>
                <a:cs typeface="Times New Roman" pitchFamily="18" charset="0"/>
              </a:rPr>
              <a:t>Luyện tập 2 </a:t>
            </a:r>
            <a:r>
              <a:rPr lang="en-US" sz="2800" b="1" dirty="0">
                <a:solidFill>
                  <a:srgbClr val="FF0000"/>
                </a:solidFill>
                <a:latin typeface="Times New Roman" pitchFamily="18" charset="0"/>
                <a:cs typeface="Times New Roman" pitchFamily="18" charset="0"/>
              </a:rPr>
              <a:t/>
            </a:r>
            <a:br>
              <a:rPr lang="en-US" sz="2800" b="1" dirty="0">
                <a:solidFill>
                  <a:srgbClr val="FF0000"/>
                </a:solidFill>
                <a:latin typeface="Times New Roman" pitchFamily="18" charset="0"/>
                <a:cs typeface="Times New Roman" pitchFamily="18" charset="0"/>
              </a:rPr>
            </a:br>
            <a:r>
              <a:rPr lang="vi-VN" sz="2800" b="1" dirty="0" smtClean="0">
                <a:solidFill>
                  <a:srgbClr val="FF0000"/>
                </a:solidFill>
                <a:latin typeface="Times New Roman" pitchFamily="18" charset="0"/>
                <a:cs typeface="Times New Roman" pitchFamily="18" charset="0"/>
              </a:rPr>
              <a:t>Em </a:t>
            </a:r>
            <a:r>
              <a:rPr lang="vi-VN" sz="2800" b="1" dirty="0">
                <a:solidFill>
                  <a:srgbClr val="FF0000"/>
                </a:solidFill>
                <a:latin typeface="Times New Roman" pitchFamily="18" charset="0"/>
                <a:cs typeface="Times New Roman" pitchFamily="18" charset="0"/>
              </a:rPr>
              <a:t>hãy xác định những chuyển biến mới về kinh tế, xã hội, văn hóa của nước ta trong thời Bắc thuộc theo bảng sau:</a:t>
            </a:r>
            <a:endParaRPr lang="en-US" sz="28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6622473"/>
            <a:ext cx="8229600" cy="228600"/>
          </a:xfrm>
        </p:spPr>
        <p:txBody>
          <a:bodyPr>
            <a:normAutofit fontScale="32500" lnSpcReduction="20000"/>
          </a:bodyPr>
          <a:lstStyle/>
          <a:p>
            <a:pPr marL="0" indent="0">
              <a:buNone/>
            </a:pP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2674283593"/>
              </p:ext>
            </p:extLst>
          </p:nvPr>
        </p:nvGraphicFramePr>
        <p:xfrm>
          <a:off x="228597" y="1600201"/>
          <a:ext cx="8763002" cy="4062047"/>
        </p:xfrm>
        <a:graphic>
          <a:graphicData uri="http://schemas.openxmlformats.org/drawingml/2006/table">
            <a:tbl>
              <a:tblPr/>
              <a:tblGrid>
                <a:gridCol w="1334739">
                  <a:extLst>
                    <a:ext uri="{9D8B030D-6E8A-4147-A177-3AD203B41FA5}">
                      <a16:colId xmlns:a16="http://schemas.microsoft.com/office/drawing/2014/main" val="20000"/>
                    </a:ext>
                  </a:extLst>
                </a:gridCol>
                <a:gridCol w="2493471">
                  <a:extLst>
                    <a:ext uri="{9D8B030D-6E8A-4147-A177-3AD203B41FA5}">
                      <a16:colId xmlns:a16="http://schemas.microsoft.com/office/drawing/2014/main" val="20001"/>
                    </a:ext>
                  </a:extLst>
                </a:gridCol>
                <a:gridCol w="2493471">
                  <a:extLst>
                    <a:ext uri="{9D8B030D-6E8A-4147-A177-3AD203B41FA5}">
                      <a16:colId xmlns:a16="http://schemas.microsoft.com/office/drawing/2014/main" val="20002"/>
                    </a:ext>
                  </a:extLst>
                </a:gridCol>
                <a:gridCol w="2441321">
                  <a:extLst>
                    <a:ext uri="{9D8B030D-6E8A-4147-A177-3AD203B41FA5}">
                      <a16:colId xmlns:a16="http://schemas.microsoft.com/office/drawing/2014/main" val="20003"/>
                    </a:ext>
                  </a:extLst>
                </a:gridCol>
              </a:tblGrid>
              <a:tr h="189913">
                <a:tc>
                  <a:txBody>
                    <a:bodyPr/>
                    <a:lstStyle/>
                    <a:p>
                      <a:pPr algn="ctr" fontAlgn="t"/>
                      <a:r>
                        <a:rPr lang="en-US" sz="2400" b="1" dirty="0" err="1">
                          <a:solidFill>
                            <a:srgbClr val="FF0000"/>
                          </a:solidFill>
                          <a:effectLst/>
                        </a:rPr>
                        <a:t>Lĩnh</a:t>
                      </a:r>
                      <a:r>
                        <a:rPr lang="en-US" sz="2400" b="1" dirty="0">
                          <a:solidFill>
                            <a:srgbClr val="FF0000"/>
                          </a:solidFill>
                          <a:effectLst/>
                        </a:rPr>
                        <a:t> </a:t>
                      </a:r>
                      <a:r>
                        <a:rPr lang="en-US" sz="2400" b="1" dirty="0" err="1">
                          <a:solidFill>
                            <a:srgbClr val="FF0000"/>
                          </a:solidFill>
                          <a:effectLst/>
                        </a:rPr>
                        <a:t>vực</a:t>
                      </a:r>
                      <a:endParaRPr lang="en-US" sz="2400" dirty="0">
                        <a:solidFill>
                          <a:srgbClr val="FF0000"/>
                        </a:solidFill>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en-US" sz="2400" b="1" dirty="0" err="1" smtClean="0">
                          <a:solidFill>
                            <a:srgbClr val="FF0000"/>
                          </a:solidFill>
                          <a:effectLst/>
                        </a:rPr>
                        <a:t>Kinh</a:t>
                      </a:r>
                      <a:r>
                        <a:rPr lang="en-US" sz="2400" b="1" baseline="0" dirty="0" smtClean="0">
                          <a:solidFill>
                            <a:srgbClr val="FF0000"/>
                          </a:solidFill>
                          <a:effectLst/>
                        </a:rPr>
                        <a:t> </a:t>
                      </a:r>
                      <a:r>
                        <a:rPr lang="en-US" sz="2400" b="1" baseline="0" dirty="0" err="1" smtClean="0">
                          <a:solidFill>
                            <a:srgbClr val="FF0000"/>
                          </a:solidFill>
                          <a:effectLst/>
                        </a:rPr>
                        <a:t>tế</a:t>
                      </a:r>
                      <a:endParaRPr lang="en-US" sz="2400" dirty="0">
                        <a:solidFill>
                          <a:srgbClr val="FF0000"/>
                        </a:solidFill>
                        <a:effectLst/>
                      </a:endParaRP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en-US" sz="2400" b="1" dirty="0" err="1" smtClean="0">
                          <a:solidFill>
                            <a:srgbClr val="FF0000"/>
                          </a:solidFill>
                          <a:effectLst/>
                        </a:rPr>
                        <a:t>Xã</a:t>
                      </a:r>
                      <a:r>
                        <a:rPr lang="en-US" sz="2400" b="1" baseline="0" dirty="0" smtClean="0">
                          <a:solidFill>
                            <a:srgbClr val="FF0000"/>
                          </a:solidFill>
                          <a:effectLst/>
                        </a:rPr>
                        <a:t> </a:t>
                      </a:r>
                      <a:r>
                        <a:rPr lang="en-US" sz="2400" b="1" baseline="0" dirty="0" err="1" smtClean="0">
                          <a:solidFill>
                            <a:srgbClr val="FF0000"/>
                          </a:solidFill>
                          <a:effectLst/>
                        </a:rPr>
                        <a:t>hội</a:t>
                      </a:r>
                      <a:endParaRPr lang="en-US" sz="2400" dirty="0">
                        <a:solidFill>
                          <a:srgbClr val="FF0000"/>
                        </a:solidFill>
                        <a:effectLst/>
                      </a:endParaRP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en-US" sz="2400" b="1" dirty="0" err="1" smtClean="0">
                          <a:solidFill>
                            <a:srgbClr val="FF0000"/>
                          </a:solidFill>
                          <a:effectLst/>
                        </a:rPr>
                        <a:t>Văn</a:t>
                      </a:r>
                      <a:r>
                        <a:rPr lang="en-US" sz="2400" b="1" baseline="0" dirty="0" smtClean="0">
                          <a:solidFill>
                            <a:srgbClr val="FF0000"/>
                          </a:solidFill>
                          <a:effectLst/>
                        </a:rPr>
                        <a:t> </a:t>
                      </a:r>
                      <a:r>
                        <a:rPr lang="en-US" sz="2400" b="1" baseline="0" dirty="0" err="1" smtClean="0">
                          <a:solidFill>
                            <a:srgbClr val="FF0000"/>
                          </a:solidFill>
                          <a:effectLst/>
                        </a:rPr>
                        <a:t>hóa</a:t>
                      </a:r>
                      <a:endParaRPr lang="vi-VN" sz="2400" dirty="0">
                        <a:solidFill>
                          <a:srgbClr val="FF0000"/>
                        </a:solidFill>
                        <a:effectLst/>
                      </a:endParaRP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3696287">
                <a:tc>
                  <a:txBody>
                    <a:bodyPr/>
                    <a:lstStyle/>
                    <a:p>
                      <a:pPr algn="just" fontAlgn="t"/>
                      <a:r>
                        <a:rPr lang="en-US" sz="2400" b="1" dirty="0" err="1">
                          <a:solidFill>
                            <a:srgbClr val="FF0000"/>
                          </a:solidFill>
                          <a:effectLst/>
                        </a:rPr>
                        <a:t>Chuyển</a:t>
                      </a:r>
                      <a:r>
                        <a:rPr lang="en-US" sz="2400" b="1" dirty="0">
                          <a:solidFill>
                            <a:srgbClr val="FF0000"/>
                          </a:solidFill>
                          <a:effectLst/>
                        </a:rPr>
                        <a:t> </a:t>
                      </a:r>
                      <a:r>
                        <a:rPr lang="en-US" sz="2400" b="1" dirty="0" err="1">
                          <a:solidFill>
                            <a:srgbClr val="FF0000"/>
                          </a:solidFill>
                          <a:effectLst/>
                        </a:rPr>
                        <a:t>biến</a:t>
                      </a:r>
                      <a:endParaRPr lang="en-US" sz="2400" b="1" dirty="0">
                        <a:solidFill>
                          <a:srgbClr val="FF0000"/>
                        </a:solidFill>
                        <a:effectLst/>
                      </a:endParaRP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1600" dirty="0">
                        <a:solidFill>
                          <a:srgbClr val="FF0000"/>
                        </a:solidFill>
                        <a:effectLst/>
                      </a:endParaRP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1600" dirty="0">
                        <a:solidFill>
                          <a:srgbClr val="FF0000"/>
                        </a:solidFill>
                        <a:effectLst/>
                      </a:endParaRP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1600" dirty="0">
                        <a:solidFill>
                          <a:srgbClr val="FF0000"/>
                        </a:solidFill>
                        <a:effectLst/>
                      </a:endParaRP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150423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MỤC TIÊU</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lnSpc>
                <a:spcPct val="150000"/>
              </a:lnSpc>
              <a:buNone/>
            </a:pPr>
            <a:r>
              <a:rPr lang="vi-VN" sz="2800" dirty="0">
                <a:solidFill>
                  <a:srgbClr val="0033CC"/>
                </a:solidFill>
                <a:latin typeface="Times New Roman" pitchFamily="18" charset="0"/>
                <a:cs typeface="Times New Roman" pitchFamily="18" charset="0"/>
              </a:rPr>
              <a:t>-Nêu được một số chính sách cai trị của phong kiến phương Bắc trong thời kì Bắc thuộc.</a:t>
            </a:r>
          </a:p>
          <a:p>
            <a:pPr marL="0" indent="0">
              <a:buNone/>
            </a:pPr>
            <a:r>
              <a:rPr lang="vi-VN" sz="2800" dirty="0">
                <a:solidFill>
                  <a:srgbClr val="0033CC"/>
                </a:solidFill>
                <a:latin typeface="Times New Roman" pitchFamily="18" charset="0"/>
                <a:cs typeface="Times New Roman" pitchFamily="18" charset="0"/>
              </a:rPr>
              <a:t>-Nhận biết được một số chuyển biến quan trọng về kinh tế, xã hội, văn hóa ở Việt Nam trong thời Bắc thuộc.</a:t>
            </a:r>
          </a:p>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47050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447800"/>
          </a:xfrm>
        </p:spPr>
        <p:txBody>
          <a:bodyPr>
            <a:normAutofit fontScale="90000"/>
          </a:bodyPr>
          <a:lstStyle/>
          <a:p>
            <a:pPr algn="l"/>
            <a:r>
              <a:rPr lang="vi-VN" sz="2800" b="1" dirty="0">
                <a:solidFill>
                  <a:srgbClr val="FF0000"/>
                </a:solidFill>
                <a:latin typeface="Times New Roman" pitchFamily="18" charset="0"/>
                <a:cs typeface="Times New Roman" pitchFamily="18" charset="0"/>
              </a:rPr>
              <a:t>Luyện tập 2 </a:t>
            </a:r>
            <a:r>
              <a:rPr lang="en-US" sz="2800" b="1" dirty="0">
                <a:solidFill>
                  <a:srgbClr val="FF0000"/>
                </a:solidFill>
                <a:latin typeface="Times New Roman" pitchFamily="18" charset="0"/>
                <a:cs typeface="Times New Roman" pitchFamily="18" charset="0"/>
              </a:rPr>
              <a:t/>
            </a:r>
            <a:br>
              <a:rPr lang="en-US" sz="2800" b="1" dirty="0">
                <a:solidFill>
                  <a:srgbClr val="FF0000"/>
                </a:solidFill>
                <a:latin typeface="Times New Roman" pitchFamily="18" charset="0"/>
                <a:cs typeface="Times New Roman" pitchFamily="18" charset="0"/>
              </a:rPr>
            </a:br>
            <a:r>
              <a:rPr lang="vi-VN" sz="2800" b="1" dirty="0" smtClean="0">
                <a:solidFill>
                  <a:srgbClr val="FF0000"/>
                </a:solidFill>
                <a:latin typeface="Times New Roman" pitchFamily="18" charset="0"/>
                <a:cs typeface="Times New Roman" pitchFamily="18" charset="0"/>
              </a:rPr>
              <a:t>Em </a:t>
            </a:r>
            <a:r>
              <a:rPr lang="vi-VN" sz="2800" b="1" dirty="0">
                <a:solidFill>
                  <a:srgbClr val="FF0000"/>
                </a:solidFill>
                <a:latin typeface="Times New Roman" pitchFamily="18" charset="0"/>
                <a:cs typeface="Times New Roman" pitchFamily="18" charset="0"/>
              </a:rPr>
              <a:t>hãy xác định những chuyển biến mới về kinh tế, xã hội, văn hóa của nước ta trong thời Bắc thuộc theo bảng sau:</a:t>
            </a:r>
            <a:endParaRPr lang="en-US" sz="2800" b="1" dirty="0">
              <a:solidFill>
                <a:srgbClr val="FF000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5519760"/>
              </p:ext>
            </p:extLst>
          </p:nvPr>
        </p:nvGraphicFramePr>
        <p:xfrm>
          <a:off x="228600" y="1600200"/>
          <a:ext cx="8229600" cy="311404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370840">
                <a:tc>
                  <a:txBody>
                    <a:bodyPr/>
                    <a:lstStyle/>
                    <a:p>
                      <a:r>
                        <a:rPr lang="en-US" dirty="0" smtClean="0"/>
                        <a:t>LĨNH</a:t>
                      </a:r>
                      <a:r>
                        <a:rPr lang="en-US" baseline="0" dirty="0" smtClean="0"/>
                        <a:t> VỰC</a:t>
                      </a:r>
                      <a:endParaRPr lang="en-US" dirty="0"/>
                    </a:p>
                  </a:txBody>
                  <a:tcPr/>
                </a:tc>
                <a:tc>
                  <a:txBody>
                    <a:bodyPr/>
                    <a:lstStyle/>
                    <a:p>
                      <a:r>
                        <a:rPr lang="en-US" dirty="0" smtClean="0"/>
                        <a:t>CHUYỂN</a:t>
                      </a:r>
                      <a:r>
                        <a:rPr lang="en-US" baseline="0" dirty="0" smtClean="0"/>
                        <a:t> BIẾN</a:t>
                      </a:r>
                      <a:endParaRPr lang="en-US" dirty="0"/>
                    </a:p>
                  </a:txBody>
                  <a:tcPr/>
                </a:tc>
                <a:extLst>
                  <a:ext uri="{0D108BD9-81ED-4DB2-BD59-A6C34878D82A}">
                    <a16:rowId xmlns:a16="http://schemas.microsoft.com/office/drawing/2014/main" val="10000"/>
                  </a:ext>
                </a:extLst>
              </a:tr>
              <a:tr h="370840">
                <a:tc>
                  <a:txBody>
                    <a:bodyPr/>
                    <a:lstStyle/>
                    <a:p>
                      <a:r>
                        <a:rPr lang="en-US" b="1" dirty="0" smtClean="0">
                          <a:solidFill>
                            <a:srgbClr val="0033CC"/>
                          </a:solidFill>
                        </a:rPr>
                        <a:t>KINH TẾ</a:t>
                      </a:r>
                      <a:endParaRPr lang="en-US" b="1" dirty="0">
                        <a:solidFill>
                          <a:srgbClr val="0033CC"/>
                        </a:solidFill>
                      </a:endParaRPr>
                    </a:p>
                  </a:txBody>
                  <a:tcPr>
                    <a:solidFill>
                      <a:srgbClr val="92D050"/>
                    </a:solidFill>
                  </a:tcPr>
                </a:tc>
                <a:tc>
                  <a:txBody>
                    <a:bodyPr/>
                    <a:lstStyle/>
                    <a:p>
                      <a:endParaRPr lang="en-US" dirty="0" smtClean="0"/>
                    </a:p>
                    <a:p>
                      <a:endParaRPr lang="en-US" dirty="0" smtClean="0"/>
                    </a:p>
                    <a:p>
                      <a:endParaRPr lang="en-US" dirty="0"/>
                    </a:p>
                  </a:txBody>
                  <a:tcPr>
                    <a:solidFill>
                      <a:srgbClr val="92D050"/>
                    </a:solidFill>
                  </a:tcPr>
                </a:tc>
                <a:extLst>
                  <a:ext uri="{0D108BD9-81ED-4DB2-BD59-A6C34878D82A}">
                    <a16:rowId xmlns:a16="http://schemas.microsoft.com/office/drawing/2014/main" val="10001"/>
                  </a:ext>
                </a:extLst>
              </a:tr>
              <a:tr h="370840">
                <a:tc>
                  <a:txBody>
                    <a:bodyPr/>
                    <a:lstStyle/>
                    <a:p>
                      <a:r>
                        <a:rPr lang="en-US" b="1" dirty="0" smtClean="0">
                          <a:solidFill>
                            <a:srgbClr val="0033CC"/>
                          </a:solidFill>
                        </a:rPr>
                        <a:t>XÃ</a:t>
                      </a:r>
                      <a:r>
                        <a:rPr lang="en-US" b="1" baseline="0" dirty="0" smtClean="0">
                          <a:solidFill>
                            <a:srgbClr val="0033CC"/>
                          </a:solidFill>
                        </a:rPr>
                        <a:t> HỘI</a:t>
                      </a:r>
                      <a:endParaRPr lang="en-US" b="1" dirty="0">
                        <a:solidFill>
                          <a:srgbClr val="0033CC"/>
                        </a:solidFill>
                      </a:endParaRPr>
                    </a:p>
                  </a:txBody>
                  <a:tcPr>
                    <a:solidFill>
                      <a:schemeClr val="accent6">
                        <a:lumMod val="20000"/>
                        <a:lumOff val="80000"/>
                      </a:schemeClr>
                    </a:solidFill>
                  </a:tcPr>
                </a:tc>
                <a:tc>
                  <a:txBody>
                    <a:bodyPr/>
                    <a:lstStyle/>
                    <a:p>
                      <a:endParaRPr lang="en-US" dirty="0" smtClean="0"/>
                    </a:p>
                    <a:p>
                      <a:endParaRPr lang="en-US" dirty="0" smtClean="0"/>
                    </a:p>
                    <a:p>
                      <a:endParaRPr lang="en-US" dirty="0"/>
                    </a:p>
                  </a:txBody>
                  <a:tcPr>
                    <a:solidFill>
                      <a:schemeClr val="accent6">
                        <a:lumMod val="20000"/>
                        <a:lumOff val="80000"/>
                      </a:schemeClr>
                    </a:solidFill>
                  </a:tcPr>
                </a:tc>
                <a:extLst>
                  <a:ext uri="{0D108BD9-81ED-4DB2-BD59-A6C34878D82A}">
                    <a16:rowId xmlns:a16="http://schemas.microsoft.com/office/drawing/2014/main" val="10002"/>
                  </a:ext>
                </a:extLst>
              </a:tr>
              <a:tr h="370840">
                <a:tc>
                  <a:txBody>
                    <a:bodyPr/>
                    <a:lstStyle/>
                    <a:p>
                      <a:r>
                        <a:rPr lang="en-US" b="1" dirty="0" smtClean="0">
                          <a:solidFill>
                            <a:srgbClr val="0033CC"/>
                          </a:solidFill>
                        </a:rPr>
                        <a:t>VĂN</a:t>
                      </a:r>
                      <a:r>
                        <a:rPr lang="en-US" b="1" baseline="0" dirty="0" smtClean="0">
                          <a:solidFill>
                            <a:srgbClr val="0033CC"/>
                          </a:solidFill>
                        </a:rPr>
                        <a:t> HÓA</a:t>
                      </a:r>
                      <a:endParaRPr lang="en-US" b="1" dirty="0">
                        <a:solidFill>
                          <a:srgbClr val="0033CC"/>
                        </a:solidFill>
                      </a:endParaRPr>
                    </a:p>
                  </a:txBody>
                  <a:tcPr>
                    <a:solidFill>
                      <a:srgbClr val="FFFF00"/>
                    </a:solidFill>
                  </a:tcPr>
                </a:tc>
                <a:tc>
                  <a:txBody>
                    <a:bodyPr/>
                    <a:lstStyle/>
                    <a:p>
                      <a:endParaRPr lang="en-US" dirty="0" smtClean="0"/>
                    </a:p>
                    <a:p>
                      <a:endParaRPr lang="en-US" dirty="0" smtClean="0"/>
                    </a:p>
                    <a:p>
                      <a:endParaRPr lang="en-US" dirty="0"/>
                    </a:p>
                  </a:txBody>
                  <a:tcPr>
                    <a:solidFill>
                      <a:srgbClr val="FFFF0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961607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600200"/>
          </a:xfrm>
        </p:spPr>
        <p:txBody>
          <a:bodyPr>
            <a:normAutofit/>
          </a:bodyPr>
          <a:lstStyle/>
          <a:p>
            <a:r>
              <a:rPr lang="en-US" sz="2800" b="1" dirty="0" smtClean="0">
                <a:solidFill>
                  <a:srgbClr val="FF0000"/>
                </a:solidFill>
                <a:latin typeface="Times New Roman" pitchFamily="18" charset="0"/>
                <a:cs typeface="Times New Roman" pitchFamily="18" charset="0"/>
              </a:rPr>
              <a:t>LUYỆN TẬP 3</a:t>
            </a:r>
            <a:br>
              <a:rPr lang="en-US" sz="2800" b="1" dirty="0" smtClean="0">
                <a:solidFill>
                  <a:srgbClr val="FF0000"/>
                </a:solidFill>
                <a:latin typeface="Times New Roman" pitchFamily="18" charset="0"/>
                <a:cs typeface="Times New Roman" pitchFamily="18" charset="0"/>
              </a:rPr>
            </a:br>
            <a:r>
              <a:rPr lang="vi-VN" sz="2800" b="1" dirty="0" smtClean="0">
                <a:solidFill>
                  <a:srgbClr val="FF0000"/>
                </a:solidFill>
                <a:latin typeface="Times New Roman" pitchFamily="18" charset="0"/>
                <a:cs typeface="Times New Roman" pitchFamily="18" charset="0"/>
              </a:rPr>
              <a:t>Tại </a:t>
            </a:r>
            <a:r>
              <a:rPr lang="vi-VN" sz="2800" b="1" dirty="0">
                <a:solidFill>
                  <a:srgbClr val="FF0000"/>
                </a:solidFill>
                <a:latin typeface="Times New Roman" pitchFamily="18" charset="0"/>
                <a:cs typeface="Times New Roman" pitchFamily="18" charset="0"/>
              </a:rPr>
              <a:t>sao chính quyền phong kiến phương Bắc thực hiện chính sách đồng hóa</a:t>
            </a:r>
            <a:endParaRPr lang="en-US" sz="28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676400"/>
            <a:ext cx="9144000" cy="4983163"/>
          </a:xfrm>
        </p:spPr>
        <p:txBody>
          <a:bodyPr>
            <a:normAutofit/>
          </a:bodyPr>
          <a:lstStyle/>
          <a:p>
            <a:pPr marL="0" indent="0">
              <a:buNone/>
            </a:pPr>
            <a:r>
              <a:rPr lang="vi-VN" sz="2800" dirty="0">
                <a:solidFill>
                  <a:srgbClr val="0033CC"/>
                </a:solidFill>
                <a:latin typeface="Times New Roman" pitchFamily="18" charset="0"/>
                <a:cs typeface="Times New Roman" pitchFamily="18" charset="0"/>
              </a:rPr>
              <a:t>- Chính quyền phong kiến phương Bắc thực hiện chính sách đồng hóa dân tộc Việt nhằm mục đích: </a:t>
            </a:r>
            <a:r>
              <a:rPr lang="vi-VN" sz="2800" dirty="0" smtClean="0">
                <a:solidFill>
                  <a:srgbClr val="0033CC"/>
                </a:solidFill>
                <a:latin typeface="Times New Roman" pitchFamily="18" charset="0"/>
                <a:cs typeface="Times New Roman" pitchFamily="18" charset="0"/>
              </a:rPr>
              <a:t>khiến </a:t>
            </a:r>
            <a:r>
              <a:rPr lang="vi-VN" sz="2800" dirty="0">
                <a:solidFill>
                  <a:srgbClr val="0033CC"/>
                </a:solidFill>
                <a:latin typeface="Times New Roman" pitchFamily="18" charset="0"/>
                <a:cs typeface="Times New Roman" pitchFamily="18" charset="0"/>
              </a:rPr>
              <a:t>người Việt lãng quên nguồn gốc tổ tiên; lãng quên bản sắc văn hóa dân tộc của mình mà học theo các phong tục – tập quán của người Hán; từ đó làm thui chột ý chí đấu tranh của người Việt.</a:t>
            </a:r>
            <a:endParaRPr lang="en-US" sz="28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85935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600200"/>
          </a:xfrm>
        </p:spPr>
        <p:txBody>
          <a:bodyPr>
            <a:normAutofit/>
          </a:bodyPr>
          <a:lstStyle/>
          <a:p>
            <a:pPr algn="l"/>
            <a:r>
              <a:rPr lang="en-US" sz="2800" b="1" dirty="0" smtClean="0">
                <a:solidFill>
                  <a:srgbClr val="FF0000"/>
                </a:solidFill>
                <a:latin typeface="Times New Roman" pitchFamily="18" charset="0"/>
                <a:cs typeface="Times New Roman" pitchFamily="18" charset="0"/>
              </a:rPr>
              <a:t>LUYỆN TẬP 4.</a:t>
            </a:r>
            <a:br>
              <a:rPr lang="en-US" sz="2800" b="1" dirty="0" smtClean="0">
                <a:solidFill>
                  <a:srgbClr val="FF0000"/>
                </a:solidFill>
                <a:latin typeface="Times New Roman" pitchFamily="18" charset="0"/>
                <a:cs typeface="Times New Roman" pitchFamily="18" charset="0"/>
              </a:rPr>
            </a:br>
            <a:r>
              <a:rPr lang="vi-VN" sz="2800" b="1" dirty="0" smtClean="0">
                <a:solidFill>
                  <a:srgbClr val="FF0000"/>
                </a:solidFill>
                <a:latin typeface="Times New Roman" pitchFamily="18" charset="0"/>
                <a:cs typeface="Times New Roman" pitchFamily="18" charset="0"/>
              </a:rPr>
              <a:t>Em </a:t>
            </a:r>
            <a:r>
              <a:rPr lang="vi-VN" sz="2800" b="1" dirty="0">
                <a:solidFill>
                  <a:srgbClr val="FF0000"/>
                </a:solidFill>
                <a:latin typeface="Times New Roman" pitchFamily="18" charset="0"/>
                <a:cs typeface="Times New Roman" pitchFamily="18" charset="0"/>
              </a:rPr>
              <a:t>hãy xác định những chuyển biến của nông nghiệp nước ta trong thời Bắc thuộc</a:t>
            </a:r>
            <a:endParaRPr lang="en-US" sz="28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600200"/>
            <a:ext cx="9144000" cy="4983163"/>
          </a:xfrm>
        </p:spPr>
        <p:txBody>
          <a:bodyPr>
            <a:normAutofit/>
          </a:bodyPr>
          <a:lstStyle/>
          <a:p>
            <a:pPr marL="0" indent="0">
              <a:buNone/>
            </a:pPr>
            <a:r>
              <a:rPr lang="vi-VN" sz="2800" dirty="0">
                <a:solidFill>
                  <a:srgbClr val="0033CC"/>
                </a:solidFill>
                <a:latin typeface="Times New Roman" pitchFamily="18" charset="0"/>
                <a:cs typeface="Times New Roman" pitchFamily="18" charset="0"/>
              </a:rPr>
              <a:t>- Những chuyển biến của nông nghiệp nước ta trong thời Bắc thuộc:</a:t>
            </a:r>
          </a:p>
          <a:p>
            <a:pPr marL="0" indent="0">
              <a:buNone/>
            </a:pP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Trồng lúa vẫn là ngành chính, ngoài ra người dân còn chăn nuôi và trồng nhiều loại cây khác như: cây ăn quả, cây dâu, cây bông…</a:t>
            </a:r>
          </a:p>
          <a:p>
            <a:pPr marL="0" indent="0">
              <a:buNone/>
            </a:pP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Việc dùng cày và sử dụng sức kéo trâu bò đã phổ biến</a:t>
            </a:r>
          </a:p>
          <a:p>
            <a:pPr marL="0" indent="0">
              <a:buNone/>
            </a:pP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Người dân biết đắp đê phòng lũ lụt.</a:t>
            </a:r>
            <a:endParaRPr lang="en-US" sz="28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264896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600200"/>
          </a:xfrm>
        </p:spPr>
        <p:txBody>
          <a:bodyPr>
            <a:normAutofit fontScale="90000"/>
          </a:bodyPr>
          <a:lstStyle/>
          <a:p>
            <a:pPr algn="l"/>
            <a:r>
              <a:rPr lang="en-US" sz="2800" b="1" dirty="0" smtClean="0">
                <a:solidFill>
                  <a:srgbClr val="FF0000"/>
                </a:solidFill>
                <a:latin typeface="Times New Roman" pitchFamily="18" charset="0"/>
                <a:cs typeface="Times New Roman" pitchFamily="18" charset="0"/>
              </a:rPr>
              <a:t/>
            </a:r>
            <a:br>
              <a:rPr lang="en-US" sz="2800" b="1" dirty="0" smtClean="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
            </a:r>
            <a:br>
              <a:rPr lang="en-US" sz="2800" b="1" dirty="0">
                <a:solidFill>
                  <a:srgbClr val="FF0000"/>
                </a:solidFill>
                <a:latin typeface="Times New Roman" pitchFamily="18" charset="0"/>
                <a:cs typeface="Times New Roman" pitchFamily="18" charset="0"/>
              </a:rPr>
            </a:br>
            <a:r>
              <a:rPr lang="en-US" sz="2800" b="1" dirty="0" smtClean="0">
                <a:solidFill>
                  <a:srgbClr val="FF0000"/>
                </a:solidFill>
                <a:latin typeface="Times New Roman" pitchFamily="18" charset="0"/>
                <a:cs typeface="Times New Roman" pitchFamily="18" charset="0"/>
              </a:rPr>
              <a:t>VẬN DỤNG 3.</a:t>
            </a:r>
            <a:br>
              <a:rPr lang="en-US" sz="2800" b="1" dirty="0" smtClean="0">
                <a:solidFill>
                  <a:srgbClr val="FF0000"/>
                </a:solidFill>
                <a:latin typeface="Times New Roman" pitchFamily="18" charset="0"/>
                <a:cs typeface="Times New Roman" pitchFamily="18" charset="0"/>
              </a:rPr>
            </a:br>
            <a:r>
              <a:rPr lang="vi-VN" sz="2800" b="1" dirty="0" smtClean="0">
                <a:solidFill>
                  <a:srgbClr val="FF0000"/>
                </a:solidFill>
                <a:latin typeface="Times New Roman" pitchFamily="18" charset="0"/>
                <a:cs typeface="Times New Roman" pitchFamily="18" charset="0"/>
              </a:rPr>
              <a:t>Em </a:t>
            </a:r>
            <a:r>
              <a:rPr lang="vi-VN" sz="2800" b="1" dirty="0">
                <a:solidFill>
                  <a:srgbClr val="FF0000"/>
                </a:solidFill>
                <a:latin typeface="Times New Roman" pitchFamily="18" charset="0"/>
                <a:cs typeface="Times New Roman" pitchFamily="18" charset="0"/>
              </a:rPr>
              <a:t>hãy hoàn thành bảng dưới đây để rút ra những hậu quả từ chính sách cai trị của các triều đại phong kiến phương Bắc đối với nước ta.</a:t>
            </a:r>
            <a:br>
              <a:rPr lang="vi-VN" sz="2800" b="1" dirty="0">
                <a:solidFill>
                  <a:srgbClr val="FF0000"/>
                </a:solidFill>
                <a:latin typeface="Times New Roman" pitchFamily="18" charset="0"/>
                <a:cs typeface="Times New Roman" pitchFamily="18" charset="0"/>
              </a:rPr>
            </a:br>
            <a:r>
              <a:rPr lang="vi-VN" sz="2800" b="1" dirty="0">
                <a:solidFill>
                  <a:srgbClr val="FF0000"/>
                </a:solidFill>
                <a:latin typeface="Times New Roman" pitchFamily="18" charset="0"/>
                <a:cs typeface="Times New Roman" pitchFamily="18" charset="0"/>
              </a:rPr>
              <a:t/>
            </a:r>
            <a:br>
              <a:rPr lang="vi-VN" sz="2800" b="1" dirty="0">
                <a:solidFill>
                  <a:srgbClr val="FF0000"/>
                </a:solidFill>
                <a:latin typeface="Times New Roman" pitchFamily="18" charset="0"/>
                <a:cs typeface="Times New Roman" pitchFamily="18" charset="0"/>
              </a:rPr>
            </a:br>
            <a:endParaRPr lang="en-US" sz="2800" b="1" dirty="0">
              <a:solidFill>
                <a:srgbClr val="FF0000"/>
              </a:solidFill>
              <a:latin typeface="Times New Roman" pitchFamily="18" charset="0"/>
              <a:cs typeface="Times New Roman" pitchFamily="18" charset="0"/>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072480"/>
            <a:ext cx="9220200" cy="478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27905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600200"/>
          </a:xfrm>
        </p:spPr>
        <p:txBody>
          <a:bodyPr>
            <a:normAutofit fontScale="90000"/>
          </a:bodyPr>
          <a:lstStyle/>
          <a:p>
            <a:pPr algn="l"/>
            <a:r>
              <a:rPr lang="en-US" sz="2800" b="1" dirty="0" smtClean="0">
                <a:solidFill>
                  <a:srgbClr val="FF0000"/>
                </a:solidFill>
                <a:latin typeface="Times New Roman" pitchFamily="18" charset="0"/>
                <a:cs typeface="Times New Roman" pitchFamily="18" charset="0"/>
              </a:rPr>
              <a:t/>
            </a:r>
            <a:br>
              <a:rPr lang="en-US" sz="2800" b="1" dirty="0" smtClean="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
            </a:r>
            <a:br>
              <a:rPr lang="en-US" sz="2800" b="1" dirty="0">
                <a:solidFill>
                  <a:srgbClr val="FF0000"/>
                </a:solidFill>
                <a:latin typeface="Times New Roman" pitchFamily="18" charset="0"/>
                <a:cs typeface="Times New Roman" pitchFamily="18" charset="0"/>
              </a:rPr>
            </a:br>
            <a:r>
              <a:rPr lang="en-US" sz="2800" b="1" dirty="0" smtClean="0">
                <a:solidFill>
                  <a:srgbClr val="FF0000"/>
                </a:solidFill>
                <a:latin typeface="Times New Roman" pitchFamily="18" charset="0"/>
                <a:cs typeface="Times New Roman" pitchFamily="18" charset="0"/>
              </a:rPr>
              <a:t>VẬN DỤNG 3.</a:t>
            </a:r>
            <a:br>
              <a:rPr lang="en-US" sz="2800" b="1" dirty="0" smtClean="0">
                <a:solidFill>
                  <a:srgbClr val="FF0000"/>
                </a:solidFill>
                <a:latin typeface="Times New Roman" pitchFamily="18" charset="0"/>
                <a:cs typeface="Times New Roman" pitchFamily="18" charset="0"/>
              </a:rPr>
            </a:br>
            <a:r>
              <a:rPr lang="vi-VN" sz="2800" b="1" dirty="0" smtClean="0">
                <a:solidFill>
                  <a:srgbClr val="FF0000"/>
                </a:solidFill>
                <a:latin typeface="Times New Roman" pitchFamily="18" charset="0"/>
                <a:cs typeface="Times New Roman" pitchFamily="18" charset="0"/>
              </a:rPr>
              <a:t>Em </a:t>
            </a:r>
            <a:r>
              <a:rPr lang="vi-VN" sz="2800" b="1" dirty="0">
                <a:solidFill>
                  <a:srgbClr val="FF0000"/>
                </a:solidFill>
                <a:latin typeface="Times New Roman" pitchFamily="18" charset="0"/>
                <a:cs typeface="Times New Roman" pitchFamily="18" charset="0"/>
              </a:rPr>
              <a:t>hãy hoàn thành bảng dưới đây để rút ra những hậu quả từ chính sách cai trị của các triều đại phong kiến phương Bắc đối với nước ta.</a:t>
            </a:r>
            <a:br>
              <a:rPr lang="vi-VN" sz="2800" b="1" dirty="0">
                <a:solidFill>
                  <a:srgbClr val="FF0000"/>
                </a:solidFill>
                <a:latin typeface="Times New Roman" pitchFamily="18" charset="0"/>
                <a:cs typeface="Times New Roman" pitchFamily="18" charset="0"/>
              </a:rPr>
            </a:br>
            <a:r>
              <a:rPr lang="vi-VN" sz="2800" b="1" dirty="0">
                <a:solidFill>
                  <a:srgbClr val="FF0000"/>
                </a:solidFill>
                <a:latin typeface="Times New Roman" pitchFamily="18" charset="0"/>
                <a:cs typeface="Times New Roman" pitchFamily="18" charset="0"/>
              </a:rPr>
              <a:t/>
            </a:r>
            <a:br>
              <a:rPr lang="vi-VN" sz="2800" b="1" dirty="0">
                <a:solidFill>
                  <a:srgbClr val="FF0000"/>
                </a:solidFill>
                <a:latin typeface="Times New Roman" pitchFamily="18" charset="0"/>
                <a:cs typeface="Times New Roman" pitchFamily="18" charset="0"/>
              </a:rPr>
            </a:br>
            <a:endParaRPr lang="en-US" sz="28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0" y="6629400"/>
            <a:ext cx="9144000" cy="228600"/>
          </a:xfrm>
        </p:spPr>
        <p:txBody>
          <a:bodyPr>
            <a:normAutofit fontScale="32500" lnSpcReduction="20000"/>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76400"/>
            <a:ext cx="8915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81479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447800"/>
          </a:xfrm>
        </p:spPr>
        <p:txBody>
          <a:bodyPr>
            <a:normAutofit/>
          </a:bodyPr>
          <a:lstStyle/>
          <a:p>
            <a:r>
              <a:rPr lang="en-US" sz="2800" b="1" dirty="0" smtClean="0">
                <a:solidFill>
                  <a:srgbClr val="FF0000"/>
                </a:solidFill>
                <a:latin typeface="Times New Roman" pitchFamily="18" charset="0"/>
                <a:cs typeface="Times New Roman" pitchFamily="18" charset="0"/>
              </a:rPr>
              <a:t>LUYỆN TẬP:</a:t>
            </a:r>
            <a:br>
              <a:rPr lang="en-US" sz="2800" b="1" dirty="0" smtClean="0">
                <a:solidFill>
                  <a:srgbClr val="FF0000"/>
                </a:solidFill>
                <a:latin typeface="Times New Roman" pitchFamily="18" charset="0"/>
                <a:cs typeface="Times New Roman" pitchFamily="18" charset="0"/>
              </a:rPr>
            </a:br>
            <a:r>
              <a:rPr lang="vi-VN" sz="2800" b="1" dirty="0" smtClean="0">
                <a:solidFill>
                  <a:srgbClr val="FF0000"/>
                </a:solidFill>
                <a:latin typeface="Times New Roman" pitchFamily="18" charset="0"/>
                <a:cs typeface="Times New Roman" pitchFamily="18" charset="0"/>
              </a:rPr>
              <a:t>Theo </a:t>
            </a:r>
            <a:r>
              <a:rPr lang="vi-VN" sz="2800" b="1" dirty="0">
                <a:solidFill>
                  <a:srgbClr val="FF0000"/>
                </a:solidFill>
                <a:latin typeface="Times New Roman" pitchFamily="18" charset="0"/>
                <a:cs typeface="Times New Roman" pitchFamily="18" charset="0"/>
              </a:rPr>
              <a:t>em, tầng lớp nào trong xã hội sẽ lãnh đạo các cuộc khởi nghĩa</a:t>
            </a:r>
            <a:endParaRPr lang="en-US" sz="28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447800"/>
            <a:ext cx="9144000" cy="4983163"/>
          </a:xfrm>
        </p:spPr>
        <p:txBody>
          <a:bodyPr>
            <a:normAutofit/>
          </a:bodyPr>
          <a:lstStyle/>
          <a:p>
            <a:pPr marL="0" indent="0">
              <a:lnSpc>
                <a:spcPct val="150000"/>
              </a:lnSpc>
              <a:buNone/>
            </a:pPr>
            <a:r>
              <a:rPr lang="vi-VN" sz="2800" dirty="0">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Theo em, tầng lớp hào trưởng bản địa hình thành từ bộ phận quý tộc trong xã hội Âu Lạc cũ sẽ là thủ lĩnh của những cuộc đấu tranh giành độc lập của người Việt. Vì: các hào trưởng là những người có uy tín và vị thế quan trọng trong xã hội do đó, họ sẽ dễ dàng huy động, liên kết các tầng lớp nhân dân khác tham gia vào cuộc đấu tranh chống ngoại xâm.</a:t>
            </a:r>
            <a:endParaRPr lang="en-US" sz="28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42493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r>
              <a:rPr lang="vi-VN" sz="2800" b="1" dirty="0">
                <a:solidFill>
                  <a:srgbClr val="FF0000"/>
                </a:solidFill>
                <a:latin typeface="Times New Roman" pitchFamily="18" charset="0"/>
                <a:cs typeface="Times New Roman" pitchFamily="18" charset="0"/>
              </a:rPr>
              <a:t>Việc đồ đồng Đông Sơn vẫn phát triển ở nhiều nơi trên đất nước ta trong thời Bắc thuộc</a:t>
            </a:r>
            <a:endParaRPr lang="en-US" sz="28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6286" y="1295400"/>
            <a:ext cx="9144000" cy="4983163"/>
          </a:xfrm>
        </p:spPr>
        <p:txBody>
          <a:bodyPr>
            <a:normAutofit/>
          </a:bodyPr>
          <a:lstStyle/>
          <a:p>
            <a:pPr marL="0" indent="0">
              <a:lnSpc>
                <a:spcPct val="150000"/>
              </a:lnSpc>
              <a:buNone/>
            </a:pPr>
            <a:r>
              <a:rPr lang="vi-VN" sz="2800" dirty="0">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Việc </a:t>
            </a:r>
            <a:r>
              <a:rPr lang="vi-VN" sz="2800" dirty="0">
                <a:solidFill>
                  <a:srgbClr val="0033CC"/>
                </a:solidFill>
                <a:latin typeface="Times New Roman" pitchFamily="18" charset="0"/>
                <a:cs typeface="Times New Roman" pitchFamily="18" charset="0"/>
              </a:rPr>
              <a:t>đồ đồng Đông Sơn vẫn phát triển ở nhiều nơi trên đất nước ta trong thời Bắc thuộc đã cho thấy sức sống bền bỉ của nền văn hóa Đông Sơn cổ truyền, minh chứng cho cuộc đấu tranh bảo vệ nền văn hóa cổ truyền của dân tộc.</a:t>
            </a:r>
            <a:endParaRPr lang="en-US" sz="28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43793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1671746" y="952342"/>
          <a:ext cx="5800507" cy="5364480"/>
        </p:xfrm>
        <a:graphic>
          <a:graphicData uri="http://schemas.openxmlformats.org/drawingml/2006/table">
            <a:tbl>
              <a:tblPr/>
              <a:tblGrid>
                <a:gridCol w="883506">
                  <a:extLst>
                    <a:ext uri="{9D8B030D-6E8A-4147-A177-3AD203B41FA5}">
                      <a16:colId xmlns:a16="http://schemas.microsoft.com/office/drawing/2014/main" val="20000"/>
                    </a:ext>
                  </a:extLst>
                </a:gridCol>
                <a:gridCol w="1650507">
                  <a:extLst>
                    <a:ext uri="{9D8B030D-6E8A-4147-A177-3AD203B41FA5}">
                      <a16:colId xmlns:a16="http://schemas.microsoft.com/office/drawing/2014/main" val="20001"/>
                    </a:ext>
                  </a:extLst>
                </a:gridCol>
                <a:gridCol w="1650507">
                  <a:extLst>
                    <a:ext uri="{9D8B030D-6E8A-4147-A177-3AD203B41FA5}">
                      <a16:colId xmlns:a16="http://schemas.microsoft.com/office/drawing/2014/main" val="20002"/>
                    </a:ext>
                  </a:extLst>
                </a:gridCol>
                <a:gridCol w="1615987">
                  <a:extLst>
                    <a:ext uri="{9D8B030D-6E8A-4147-A177-3AD203B41FA5}">
                      <a16:colId xmlns:a16="http://schemas.microsoft.com/office/drawing/2014/main" val="20003"/>
                    </a:ext>
                  </a:extLst>
                </a:gridCol>
              </a:tblGrid>
              <a:tr h="237293">
                <a:tc>
                  <a:txBody>
                    <a:bodyPr/>
                    <a:lstStyle/>
                    <a:p>
                      <a:pPr algn="ctr" fontAlgn="t"/>
                      <a:r>
                        <a:rPr lang="en-US" sz="1600" b="1" dirty="0" err="1">
                          <a:solidFill>
                            <a:srgbClr val="000000"/>
                          </a:solidFill>
                          <a:effectLst/>
                        </a:rPr>
                        <a:t>Lĩnh</a:t>
                      </a:r>
                      <a:r>
                        <a:rPr lang="en-US" sz="1600" b="1" dirty="0">
                          <a:solidFill>
                            <a:srgbClr val="000000"/>
                          </a:solidFill>
                          <a:effectLst/>
                        </a:rPr>
                        <a:t> </a:t>
                      </a:r>
                      <a:r>
                        <a:rPr lang="en-US" sz="1600" b="1" dirty="0" err="1">
                          <a:solidFill>
                            <a:srgbClr val="000000"/>
                          </a:solidFill>
                          <a:effectLst/>
                        </a:rPr>
                        <a:t>vực</a:t>
                      </a:r>
                      <a:endParaRPr lang="en-US" sz="1600" dirty="0">
                        <a:solidFill>
                          <a:srgbClr val="000000"/>
                        </a:solidFill>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1">
                          <a:solidFill>
                            <a:srgbClr val="000000"/>
                          </a:solidFill>
                          <a:effectLst/>
                        </a:rPr>
                        <a:t>Chính trị</a:t>
                      </a:r>
                      <a:endParaRPr lang="en-US" sz="1600">
                        <a:solidFill>
                          <a:srgbClr val="000000"/>
                        </a:solidFill>
                        <a:effectLst/>
                      </a:endParaRP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1">
                          <a:solidFill>
                            <a:srgbClr val="000000"/>
                          </a:solidFill>
                          <a:effectLst/>
                        </a:rPr>
                        <a:t>Kinh tế</a:t>
                      </a:r>
                      <a:endParaRPr lang="en-US" sz="1600">
                        <a:solidFill>
                          <a:srgbClr val="000000"/>
                        </a:solidFill>
                        <a:effectLst/>
                      </a:endParaRP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vi-VN" sz="1600" b="1">
                          <a:solidFill>
                            <a:srgbClr val="000000"/>
                          </a:solidFill>
                          <a:effectLst/>
                        </a:rPr>
                        <a:t>Văn hóa</a:t>
                      </a:r>
                      <a:endParaRPr lang="vi-VN" sz="1600">
                        <a:solidFill>
                          <a:srgbClr val="000000"/>
                        </a:solidFill>
                        <a:effectLst/>
                      </a:endParaRP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745869">
                <a:tc>
                  <a:txBody>
                    <a:bodyPr/>
                    <a:lstStyle/>
                    <a:p>
                      <a:pPr algn="just" fontAlgn="t"/>
                      <a:r>
                        <a:rPr lang="en-US" sz="1600">
                          <a:solidFill>
                            <a:srgbClr val="000000"/>
                          </a:solidFill>
                          <a:effectLst/>
                        </a:rPr>
                        <a:t>Chuyển biến</a:t>
                      </a: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1600" dirty="0">
                          <a:solidFill>
                            <a:srgbClr val="000000"/>
                          </a:solidFill>
                          <a:effectLst/>
                        </a:rPr>
                        <a:t>- Lãnh thổ nước ta bị sáp nhập vào lãnh thổ Trung Quốc.</a:t>
                      </a:r>
                    </a:p>
                    <a:p>
                      <a:pPr algn="just" fontAlgn="t"/>
                      <a:r>
                        <a:rPr lang="vi-VN" sz="1600" dirty="0">
                          <a:solidFill>
                            <a:srgbClr val="000000"/>
                          </a:solidFill>
                          <a:effectLst/>
                        </a:rPr>
                        <a:t>- Các triều đại phong kiến phương Bắc thi hành chính sách cai trị hà khắc, khiến đời sống nhân dân cực khổ.</a:t>
                      </a:r>
                    </a:p>
                    <a:p>
                      <a:pPr algn="just" fontAlgn="t"/>
                      <a:r>
                        <a:rPr lang="vi-VN" sz="1600" dirty="0">
                          <a:solidFill>
                            <a:srgbClr val="000000"/>
                          </a:solidFill>
                          <a:effectLst/>
                        </a:rPr>
                        <a:t>- Mâu thuẫn xã hội dâng cao, nhiều cuộc đấu tranh chống lại chính quyền đô hộ của nhân dân ta đã nổ ra.</a:t>
                      </a: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1600">
                          <a:solidFill>
                            <a:srgbClr val="000000"/>
                          </a:solidFill>
                          <a:effectLst/>
                        </a:rPr>
                        <a:t>- Nông nghiệp có sự chuyển biến mới về phương thức canh tác. Ví dụ: sử dụng phổ biến công cụ bằng sắt, sức kéo của trâu bò …</a:t>
                      </a:r>
                    </a:p>
                    <a:p>
                      <a:pPr algn="just" fontAlgn="t"/>
                      <a:r>
                        <a:rPr lang="vi-VN" sz="1600">
                          <a:solidFill>
                            <a:srgbClr val="000000"/>
                          </a:solidFill>
                          <a:effectLst/>
                        </a:rPr>
                        <a:t>- Nghề thủ công truyền thống tiếp tục phát triển với kĩ thuật cao hơn.</a:t>
                      </a:r>
                    </a:p>
                    <a:p>
                      <a:pPr algn="just" fontAlgn="t"/>
                      <a:r>
                        <a:rPr lang="vi-VN" sz="1600">
                          <a:solidFill>
                            <a:srgbClr val="000000"/>
                          </a:solidFill>
                          <a:effectLst/>
                        </a:rPr>
                        <a:t>- Xuất hiện nghề thủ công mới: giấy, thủy tinh…</a:t>
                      </a:r>
                    </a:p>
                    <a:p>
                      <a:pPr algn="just" fontAlgn="t"/>
                      <a:r>
                        <a:rPr lang="vi-VN" sz="1600">
                          <a:solidFill>
                            <a:srgbClr val="000000"/>
                          </a:solidFill>
                          <a:effectLst/>
                        </a:rPr>
                        <a:t>- Một số đường giao thông thủy, bộ được hình thành.</a:t>
                      </a: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1600" dirty="0">
                          <a:solidFill>
                            <a:srgbClr val="000000"/>
                          </a:solidFill>
                          <a:effectLst/>
                        </a:rPr>
                        <a:t>- Một số thành tựu của nền văn hóa Trung Quốc được du nhập vào Việt Nam. Ví dụ: chữ Hán, Nho giáo, phong tục – tập quán…</a:t>
                      </a:r>
                    </a:p>
                    <a:p>
                      <a:pPr algn="just" fontAlgn="t"/>
                      <a:r>
                        <a:rPr lang="vi-VN" sz="1600" dirty="0">
                          <a:solidFill>
                            <a:srgbClr val="000000"/>
                          </a:solidFill>
                          <a:effectLst/>
                        </a:rPr>
                        <a:t>- Người Việt tiếp thu có chọn lọc văn hóa Trung Quốc để phát triển văn Việt; đấu tranh để bào tồn bản sắc văn hóa dân </a:t>
                      </a:r>
                      <a:r>
                        <a:rPr lang="vi-VN" sz="1600" dirty="0" smtClean="0">
                          <a:solidFill>
                            <a:srgbClr val="000000"/>
                          </a:solidFill>
                          <a:effectLst/>
                        </a:rPr>
                        <a:t>tộc…</a:t>
                      </a:r>
                      <a:endParaRPr lang="vi-VN" sz="1600" dirty="0">
                        <a:solidFill>
                          <a:srgbClr val="000000"/>
                        </a:solidFill>
                        <a:effectLst/>
                      </a:endParaRPr>
                    </a:p>
                  </a:txBody>
                  <a:tcPr marL="59323" marR="593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3764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0781" y="76200"/>
            <a:ext cx="9137073" cy="1828800"/>
          </a:xfrm>
        </p:spPr>
        <p:txBody>
          <a:bodyPr>
            <a:noAutofit/>
          </a:bodyPr>
          <a:lstStyle/>
          <a:p>
            <a:r>
              <a:rPr lang="vi-VN" sz="3200" b="1" dirty="0" smtClean="0">
                <a:solidFill>
                  <a:srgbClr val="FF0000"/>
                </a:solidFill>
                <a:latin typeface="Times New Roman" pitchFamily="18" charset="0"/>
                <a:cs typeface="Times New Roman" pitchFamily="18" charset="0"/>
              </a:rPr>
              <a:t>Tiết </a:t>
            </a:r>
            <a:r>
              <a:rPr lang="vi-VN" sz="3200" b="1" dirty="0" smtClean="0">
                <a:solidFill>
                  <a:srgbClr val="FF0000"/>
                </a:solidFill>
                <a:latin typeface="Times New Roman" pitchFamily="18" charset="0"/>
                <a:cs typeface="Times New Roman" pitchFamily="18" charset="0"/>
              </a:rPr>
              <a:t>33,34- </a:t>
            </a:r>
            <a:r>
              <a:rPr lang="vi-VN" sz="3200" b="1" dirty="0">
                <a:solidFill>
                  <a:srgbClr val="FF0000"/>
                </a:solidFill>
                <a:latin typeface="Times New Roman" pitchFamily="18" charset="0"/>
                <a:cs typeface="Times New Roman" pitchFamily="18" charset="0"/>
              </a:rPr>
              <a:t>BÀI 16. CHÍNH SÁCH CAI TRỊ CỦA PHONG KIẾN PHƯƠNG BẮC VÀ SỰ CHUYỂN BIẾN CỦA VIỆT NAM THỜI KÌ BẮC </a:t>
            </a:r>
            <a:r>
              <a:rPr lang="vi-VN" sz="3200" b="1" dirty="0" smtClean="0">
                <a:solidFill>
                  <a:srgbClr val="FF0000"/>
                </a:solidFill>
                <a:latin typeface="Times New Roman" pitchFamily="18" charset="0"/>
                <a:cs typeface="Times New Roman" pitchFamily="18" charset="0"/>
              </a:rPr>
              <a:t>THUỘC</a:t>
            </a:r>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2133600"/>
            <a:ext cx="9178636" cy="5029200"/>
          </a:xfrm>
        </p:spPr>
        <p:txBody>
          <a:bodyPr>
            <a:normAutofit/>
          </a:bodyPr>
          <a:lstStyle/>
          <a:p>
            <a:pPr marL="0" indent="0">
              <a:buNone/>
            </a:pPr>
            <a:r>
              <a:rPr lang="vi-VN" b="1" dirty="0">
                <a:solidFill>
                  <a:srgbClr val="FF0000"/>
                </a:solidFill>
                <a:latin typeface="Times New Roman" pitchFamily="18" charset="0"/>
                <a:cs typeface="Times New Roman" pitchFamily="18" charset="0"/>
              </a:rPr>
              <a:t>I. Chính sách cai trị của các triều đại phong kiến phương Bắc</a:t>
            </a: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61882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2800" b="1" dirty="0" err="1" smtClean="0">
                <a:solidFill>
                  <a:srgbClr val="FF0000"/>
                </a:solidFill>
                <a:latin typeface="Times New Roman" pitchFamily="18" charset="0"/>
                <a:cs typeface="Times New Roman" pitchFamily="18" charset="0"/>
              </a:rPr>
              <a:t>Sơ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đồ</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tổ</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chức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chính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quyền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từ</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thời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thuộc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Hán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thuộc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Đường</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96181"/>
            <a:ext cx="9144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208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97536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52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38800" y="0"/>
            <a:ext cx="3505200" cy="68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5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370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371600"/>
          </a:xfrm>
        </p:spPr>
        <p:txBody>
          <a:bodyPr>
            <a:normAutofit fontScale="90000"/>
          </a:bodyPr>
          <a:lstStyle/>
          <a:p>
            <a:pPr algn="l"/>
            <a:r>
              <a:rPr lang="en-US" sz="2800" b="1" dirty="0" smtClean="0">
                <a:solidFill>
                  <a:srgbClr val="FF0000"/>
                </a:solidFill>
                <a:latin typeface="Times New Roman" pitchFamily="18" charset="0"/>
                <a:cs typeface="Times New Roman" pitchFamily="18" charset="0"/>
              </a:rPr>
              <a:t/>
            </a:r>
            <a:br>
              <a:rPr lang="en-US" sz="2800" b="1" dirty="0" smtClean="0">
                <a:solidFill>
                  <a:srgbClr val="FF0000"/>
                </a:solidFill>
                <a:latin typeface="Times New Roman" pitchFamily="18" charset="0"/>
                <a:cs typeface="Times New Roman" pitchFamily="18" charset="0"/>
              </a:rPr>
            </a:br>
            <a:r>
              <a:rPr lang="vi-VN" sz="2800" b="1" dirty="0" smtClean="0">
                <a:solidFill>
                  <a:srgbClr val="FF0000"/>
                </a:solidFill>
                <a:latin typeface="Times New Roman" pitchFamily="18" charset="0"/>
                <a:cs typeface="Times New Roman" pitchFamily="18" charset="0"/>
              </a:rPr>
              <a:t>Đọc </a:t>
            </a:r>
            <a:r>
              <a:rPr lang="vi-VN" sz="2800" b="1" dirty="0">
                <a:solidFill>
                  <a:srgbClr val="FF0000"/>
                </a:solidFill>
                <a:latin typeface="Times New Roman" pitchFamily="18" charset="0"/>
                <a:cs typeface="Times New Roman" pitchFamily="18" charset="0"/>
              </a:rPr>
              <a:t>thông tin trong bài, quan sát sơ đồ 16.1,16.2 và hình 16.3, em hãy cho biết chính quyền đô hộ phương Bắc đã thi hành chính sách cai trị gì đối với nước ta?</a:t>
            </a:r>
            <a:br>
              <a:rPr lang="vi-VN" sz="2800" b="1" dirty="0">
                <a:solidFill>
                  <a:srgbClr val="FF0000"/>
                </a:solidFill>
                <a:latin typeface="Times New Roman" pitchFamily="18" charset="0"/>
                <a:cs typeface="Times New Roman" pitchFamily="18" charset="0"/>
              </a:rPr>
            </a:br>
            <a:endParaRPr lang="en-US" sz="28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524000"/>
            <a:ext cx="9144000" cy="4983163"/>
          </a:xfrm>
        </p:spPr>
        <p:txBody>
          <a:bodyPr>
            <a:normAutofit fontScale="85000" lnSpcReduction="20000"/>
          </a:bodyPr>
          <a:lstStyle/>
          <a:p>
            <a:pPr marL="0" indent="0">
              <a:buNone/>
            </a:pPr>
            <a:r>
              <a:rPr lang="vi-VN" sz="2800" b="1" dirty="0">
                <a:solidFill>
                  <a:srgbClr val="0033CC"/>
                </a:solidFill>
                <a:latin typeface="Times New Roman" pitchFamily="18" charset="0"/>
                <a:cs typeface="Times New Roman" pitchFamily="18" charset="0"/>
              </a:rPr>
              <a:t>-  Chính sách về chính trị: </a:t>
            </a:r>
          </a:p>
          <a:p>
            <a:pPr marL="0" indent="0">
              <a:buNone/>
            </a:pP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Chia Âu Lạc thành 3 quận ( Giao Chỉ, Cửu Chân và Nhật Nam) gộp chung với 6 quận của Trung Quốc thành Giao </a:t>
            </a:r>
            <a:r>
              <a:rPr lang="vi-VN" sz="2800" dirty="0" smtClean="0">
                <a:solidFill>
                  <a:srgbClr val="0033CC"/>
                </a:solidFill>
                <a:latin typeface="Times New Roman" pitchFamily="18" charset="0"/>
                <a:cs typeface="Times New Roman" pitchFamily="18" charset="0"/>
              </a:rPr>
              <a:t>Châu</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thời</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thuộc</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Đường</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đổi</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Giao</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Châu</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thành</a:t>
            </a:r>
            <a:r>
              <a:rPr lang="en-US" sz="2800" dirty="0" smtClean="0">
                <a:solidFill>
                  <a:srgbClr val="0033CC"/>
                </a:solidFill>
                <a:latin typeface="Times New Roman" pitchFamily="18" charset="0"/>
                <a:cs typeface="Times New Roman" pitchFamily="18" charset="0"/>
              </a:rPr>
              <a:t> An Nam </a:t>
            </a:r>
            <a:r>
              <a:rPr lang="en-US" sz="2800" dirty="0" err="1" smtClean="0">
                <a:solidFill>
                  <a:srgbClr val="0033CC"/>
                </a:solidFill>
                <a:latin typeface="Times New Roman" pitchFamily="18" charset="0"/>
                <a:cs typeface="Times New Roman" pitchFamily="18" charset="0"/>
              </a:rPr>
              <a:t>đô</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hộ</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phủ</a:t>
            </a:r>
            <a:r>
              <a:rPr lang="en-US" sz="2800" dirty="0" smtClean="0">
                <a:solidFill>
                  <a:srgbClr val="0033CC"/>
                </a:solidFill>
                <a:latin typeface="Times New Roman" pitchFamily="18" charset="0"/>
                <a:cs typeface="Times New Roman" pitchFamily="18" charset="0"/>
              </a:rPr>
              <a:t>.</a:t>
            </a:r>
            <a:endParaRPr lang="vi-VN" sz="2800" dirty="0">
              <a:solidFill>
                <a:srgbClr val="0033CC"/>
              </a:solidFill>
              <a:latin typeface="Times New Roman" pitchFamily="18" charset="0"/>
              <a:cs typeface="Times New Roman" pitchFamily="18" charset="0"/>
            </a:endParaRPr>
          </a:p>
          <a:p>
            <a:pPr marL="0" indent="0">
              <a:buNone/>
            </a:pPr>
            <a:r>
              <a:rPr lang="vi-VN" sz="2800" dirty="0">
                <a:solidFill>
                  <a:srgbClr val="0033CC"/>
                </a:solidFill>
                <a:latin typeface="Times New Roman" pitchFamily="18" charset="0"/>
                <a:cs typeface="Times New Roman" pitchFamily="18" charset="0"/>
              </a:rPr>
              <a:t>+ Tổ chức bộ máy cai </a:t>
            </a:r>
            <a:r>
              <a:rPr lang="vi-VN" sz="2800" dirty="0" smtClean="0">
                <a:solidFill>
                  <a:srgbClr val="0033CC"/>
                </a:solidFill>
                <a:latin typeface="Times New Roman" pitchFamily="18" charset="0"/>
                <a:cs typeface="Times New Roman" pitchFamily="18" charset="0"/>
              </a:rPr>
              <a:t>trị</a:t>
            </a:r>
            <a:r>
              <a:rPr lang="en-US" sz="2800" dirty="0">
                <a:solidFill>
                  <a:srgbClr val="0033CC"/>
                </a:solidFill>
                <a:latin typeface="Times New Roman" pitchFamily="18" charset="0"/>
                <a:cs typeface="Times New Roman" pitchFamily="18" charset="0"/>
              </a:rPr>
              <a:t> </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đến</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cấp</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huyện</a:t>
            </a:r>
            <a:r>
              <a:rPr lang="en-US" sz="2800" dirty="0" smtClean="0">
                <a:solidFill>
                  <a:srgbClr val="0033CC"/>
                </a:solidFill>
                <a:latin typeface="Times New Roman" pitchFamily="18" charset="0"/>
                <a:cs typeface="Times New Roman" pitchFamily="18" charset="0"/>
              </a:rPr>
              <a:t>.</a:t>
            </a:r>
            <a:endParaRPr lang="vi-VN" sz="2800" dirty="0">
              <a:solidFill>
                <a:srgbClr val="0033CC"/>
              </a:solidFill>
              <a:latin typeface="Times New Roman" pitchFamily="18" charset="0"/>
              <a:cs typeface="Times New Roman" pitchFamily="18" charset="0"/>
            </a:endParaRPr>
          </a:p>
          <a:p>
            <a:pPr marL="0" indent="0">
              <a:buNone/>
            </a:pPr>
            <a:r>
              <a:rPr lang="vi-VN" sz="2800" dirty="0">
                <a:solidFill>
                  <a:srgbClr val="0033CC"/>
                </a:solidFill>
                <a:latin typeface="Times New Roman" pitchFamily="18" charset="0"/>
                <a:cs typeface="Times New Roman" pitchFamily="18" charset="0"/>
              </a:rPr>
              <a:t>+ Chính sách cai trị  hà khắc .</a:t>
            </a:r>
          </a:p>
          <a:p>
            <a:pPr marL="0" indent="0">
              <a:buNone/>
            </a:pPr>
            <a:endParaRPr lang="vi-VN" sz="2800" dirty="0">
              <a:solidFill>
                <a:srgbClr val="0033CC"/>
              </a:solidFill>
              <a:latin typeface="Times New Roman" pitchFamily="18" charset="0"/>
              <a:cs typeface="Times New Roman" pitchFamily="18" charset="0"/>
            </a:endParaRPr>
          </a:p>
          <a:p>
            <a:pPr marL="0" indent="0">
              <a:buNone/>
            </a:pPr>
            <a:r>
              <a:rPr lang="vi-VN" sz="2800" b="1" dirty="0">
                <a:solidFill>
                  <a:srgbClr val="0033CC"/>
                </a:solidFill>
                <a:latin typeface="Times New Roman" pitchFamily="18" charset="0"/>
                <a:cs typeface="Times New Roman" pitchFamily="18" charset="0"/>
              </a:rPr>
              <a:t>- Chính sách bóc lột về kinh tế: </a:t>
            </a:r>
            <a:r>
              <a:rPr lang="vi-VN" sz="2800" dirty="0">
                <a:solidFill>
                  <a:srgbClr val="0033CC"/>
                </a:solidFill>
                <a:latin typeface="Times New Roman" pitchFamily="18" charset="0"/>
                <a:cs typeface="Times New Roman" pitchFamily="18" charset="0"/>
              </a:rPr>
              <a:t>Thi hành chính sách bóc lột, cống nạp nặng </a:t>
            </a:r>
            <a:r>
              <a:rPr lang="vi-VN" sz="2800" dirty="0" smtClean="0">
                <a:solidFill>
                  <a:srgbClr val="0033CC"/>
                </a:solidFill>
                <a:latin typeface="Times New Roman" pitchFamily="18" charset="0"/>
                <a:cs typeface="Times New Roman" pitchFamily="18" charset="0"/>
              </a:rPr>
              <a:t>nề</a:t>
            </a:r>
            <a:r>
              <a:rPr lang="en-US" sz="2800" dirty="0" smtClean="0">
                <a:solidFill>
                  <a:srgbClr val="0033CC"/>
                </a:solidFill>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chiếm </a:t>
            </a:r>
            <a:r>
              <a:rPr lang="vi-VN" sz="2800" dirty="0">
                <a:solidFill>
                  <a:srgbClr val="0033CC"/>
                </a:solidFill>
                <a:latin typeface="Times New Roman" pitchFamily="18" charset="0"/>
                <a:cs typeface="Times New Roman" pitchFamily="18" charset="0"/>
              </a:rPr>
              <a:t>đoạt ruộng </a:t>
            </a:r>
            <a:r>
              <a:rPr lang="vi-VN" sz="2800" dirty="0" smtClean="0">
                <a:solidFill>
                  <a:srgbClr val="0033CC"/>
                </a:solidFill>
                <a:latin typeface="Times New Roman" pitchFamily="18" charset="0"/>
                <a:cs typeface="Times New Roman" pitchFamily="18" charset="0"/>
              </a:rPr>
              <a:t>đất</a:t>
            </a:r>
            <a:r>
              <a:rPr lang="en-US" sz="2800" dirty="0" smtClean="0">
                <a:solidFill>
                  <a:srgbClr val="0033CC"/>
                </a:solidFill>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độc quyền </a:t>
            </a:r>
            <a:r>
              <a:rPr lang="vi-VN" sz="2800" dirty="0" smtClean="0">
                <a:solidFill>
                  <a:srgbClr val="0033CC"/>
                </a:solidFill>
                <a:latin typeface="Times New Roman" pitchFamily="18" charset="0"/>
                <a:cs typeface="Times New Roman" pitchFamily="18" charset="0"/>
              </a:rPr>
              <a:t>sắt</a:t>
            </a:r>
            <a:r>
              <a:rPr lang="en-US" sz="2800" dirty="0" smtClean="0">
                <a:solidFill>
                  <a:srgbClr val="0033CC"/>
                </a:solidFill>
                <a:latin typeface="Times New Roman" pitchFamily="18" charset="0"/>
                <a:cs typeface="Times New Roman" pitchFamily="18" charset="0"/>
              </a:rPr>
              <a:t> </a:t>
            </a:r>
            <a:r>
              <a:rPr lang="en-US" sz="2800" dirty="0" err="1" smtClean="0">
                <a:solidFill>
                  <a:srgbClr val="0033CC"/>
                </a:solidFill>
                <a:latin typeface="Times New Roman" pitchFamily="18" charset="0"/>
                <a:cs typeface="Times New Roman" pitchFamily="18" charset="0"/>
              </a:rPr>
              <a:t>và</a:t>
            </a:r>
            <a:r>
              <a:rPr lang="vi-VN" sz="2800" dirty="0" smtClean="0">
                <a:solidFill>
                  <a:srgbClr val="0033CC"/>
                </a:solidFill>
                <a:latin typeface="Times New Roman" pitchFamily="18" charset="0"/>
                <a:cs typeface="Times New Roman" pitchFamily="18" charset="0"/>
              </a:rPr>
              <a:t> muối</a:t>
            </a:r>
            <a:r>
              <a:rPr lang="en-US" sz="2800" dirty="0" smtClean="0">
                <a:solidFill>
                  <a:srgbClr val="0033CC"/>
                </a:solidFill>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bắt hàng ngàn thợ thủ công giỏi đem về </a:t>
            </a:r>
            <a:r>
              <a:rPr lang="vi-VN" sz="2800" dirty="0" smtClean="0">
                <a:solidFill>
                  <a:srgbClr val="0033CC"/>
                </a:solidFill>
                <a:latin typeface="Times New Roman" pitchFamily="18" charset="0"/>
                <a:cs typeface="Times New Roman" pitchFamily="18" charset="0"/>
              </a:rPr>
              <a:t>nước</a:t>
            </a:r>
            <a:r>
              <a:rPr lang="en-US" sz="2800" dirty="0" smtClean="0">
                <a:solidFill>
                  <a:srgbClr val="0033CC"/>
                </a:solidFill>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đặt thêm thuế </a:t>
            </a:r>
            <a:r>
              <a:rPr lang="en-US" sz="2800" dirty="0" smtClean="0">
                <a:solidFill>
                  <a:srgbClr val="0033CC"/>
                </a:solidFill>
                <a:latin typeface="Times New Roman" pitchFamily="18" charset="0"/>
                <a:cs typeface="Times New Roman" pitchFamily="18" charset="0"/>
              </a:rPr>
              <a:t>,</a:t>
            </a:r>
            <a:r>
              <a:rPr lang="vi-VN" sz="2800" dirty="0" smtClean="0">
                <a:solidFill>
                  <a:srgbClr val="0033CC"/>
                </a:solidFill>
                <a:latin typeface="Times New Roman" pitchFamily="18" charset="0"/>
                <a:cs typeface="Times New Roman" pitchFamily="18" charset="0"/>
              </a:rPr>
              <a:t>lao </a:t>
            </a:r>
            <a:r>
              <a:rPr lang="vi-VN" sz="2800" dirty="0">
                <a:solidFill>
                  <a:srgbClr val="0033CC"/>
                </a:solidFill>
                <a:latin typeface="Times New Roman" pitchFamily="18" charset="0"/>
                <a:cs typeface="Times New Roman" pitchFamily="18" charset="0"/>
              </a:rPr>
              <a:t>dịch nặng </a:t>
            </a:r>
            <a:r>
              <a:rPr lang="vi-VN" sz="2800" dirty="0" smtClean="0">
                <a:solidFill>
                  <a:srgbClr val="0033CC"/>
                </a:solidFill>
                <a:latin typeface="Times New Roman" pitchFamily="18" charset="0"/>
                <a:cs typeface="Times New Roman" pitchFamily="18" charset="0"/>
              </a:rPr>
              <a:t>nề</a:t>
            </a:r>
            <a:r>
              <a:rPr lang="en-US" sz="2800" dirty="0" smtClean="0">
                <a:solidFill>
                  <a:srgbClr val="0033CC"/>
                </a:solidFill>
                <a:latin typeface="Times New Roman" pitchFamily="18" charset="0"/>
                <a:cs typeface="Times New Roman" pitchFamily="18" charset="0"/>
              </a:rPr>
              <a:t>.</a:t>
            </a:r>
            <a:endParaRPr lang="vi-VN" sz="2800" dirty="0">
              <a:solidFill>
                <a:srgbClr val="0033CC"/>
              </a:solidFill>
              <a:latin typeface="Times New Roman" pitchFamily="18" charset="0"/>
              <a:cs typeface="Times New Roman" pitchFamily="18" charset="0"/>
            </a:endParaRPr>
          </a:p>
          <a:p>
            <a:pPr marL="0" indent="0">
              <a:buNone/>
            </a:pPr>
            <a:endParaRPr lang="vi-VN" sz="2800" dirty="0">
              <a:solidFill>
                <a:srgbClr val="0033CC"/>
              </a:solidFill>
              <a:latin typeface="Times New Roman" pitchFamily="18" charset="0"/>
              <a:cs typeface="Times New Roman" pitchFamily="18" charset="0"/>
            </a:endParaRPr>
          </a:p>
          <a:p>
            <a:pPr marL="0" indent="0">
              <a:buNone/>
            </a:pPr>
            <a:r>
              <a:rPr lang="vi-VN" sz="2800" b="1" dirty="0">
                <a:solidFill>
                  <a:srgbClr val="0033CC"/>
                </a:solidFill>
                <a:latin typeface="Times New Roman" pitchFamily="18" charset="0"/>
                <a:cs typeface="Times New Roman" pitchFamily="18" charset="0"/>
              </a:rPr>
              <a:t>- Chính sách đồng hóa về văn hóa: </a:t>
            </a:r>
            <a:r>
              <a:rPr lang="vi-VN" sz="2800" dirty="0">
                <a:solidFill>
                  <a:srgbClr val="0033CC"/>
                </a:solidFill>
                <a:latin typeface="Times New Roman" pitchFamily="18" charset="0"/>
                <a:cs typeface="Times New Roman" pitchFamily="18" charset="0"/>
              </a:rPr>
              <a:t>đưa người Hán sang sinh sống lâu dài cũng người </a:t>
            </a:r>
            <a:r>
              <a:rPr lang="vi-VN" sz="2800" dirty="0" smtClean="0">
                <a:solidFill>
                  <a:srgbClr val="0033CC"/>
                </a:solidFill>
                <a:latin typeface="Times New Roman" pitchFamily="18" charset="0"/>
                <a:cs typeface="Times New Roman" pitchFamily="18" charset="0"/>
              </a:rPr>
              <a:t>Việt</a:t>
            </a:r>
            <a:r>
              <a:rPr lang="en-US" sz="2800" dirty="0" smtClean="0">
                <a:solidFill>
                  <a:srgbClr val="0033CC"/>
                </a:solidFill>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xóa bỏ tập tục lâu đời, ép dân ta theo phong tục tập quán của </a:t>
            </a:r>
            <a:r>
              <a:rPr lang="vi-VN" sz="2800" dirty="0" smtClean="0">
                <a:solidFill>
                  <a:srgbClr val="0033CC"/>
                </a:solidFill>
                <a:latin typeface="Times New Roman" pitchFamily="18" charset="0"/>
                <a:cs typeface="Times New Roman" pitchFamily="18" charset="0"/>
              </a:rPr>
              <a:t>họ</a:t>
            </a:r>
            <a:r>
              <a:rPr lang="en-US" sz="2800" dirty="0" smtClean="0">
                <a:solidFill>
                  <a:srgbClr val="0033CC"/>
                </a:solidFill>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Nho </a:t>
            </a:r>
            <a:r>
              <a:rPr lang="vi-VN" sz="2800" dirty="0" smtClean="0">
                <a:solidFill>
                  <a:srgbClr val="0033CC"/>
                </a:solidFill>
                <a:latin typeface="Times New Roman" pitchFamily="18" charset="0"/>
                <a:cs typeface="Times New Roman" pitchFamily="18" charset="0"/>
              </a:rPr>
              <a:t>gi</a:t>
            </a:r>
            <a:r>
              <a:rPr lang="en-US" sz="2800" dirty="0" err="1" smtClean="0">
                <a:solidFill>
                  <a:srgbClr val="0033CC"/>
                </a:solidFill>
                <a:latin typeface="Times New Roman" pitchFamily="18" charset="0"/>
                <a:cs typeface="Times New Roman" pitchFamily="18" charset="0"/>
              </a:rPr>
              <a:t>áo</a:t>
            </a: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chữ Hán du nhập vào nước </a:t>
            </a:r>
            <a:r>
              <a:rPr lang="vi-VN" sz="2800" dirty="0" smtClean="0">
                <a:solidFill>
                  <a:srgbClr val="0033CC"/>
                </a:solidFill>
                <a:latin typeface="Times New Roman" pitchFamily="18" charset="0"/>
                <a:cs typeface="Times New Roman" pitchFamily="18" charset="0"/>
              </a:rPr>
              <a:t>ta</a:t>
            </a:r>
            <a:r>
              <a:rPr lang="en-US" sz="2800" dirty="0" smtClean="0">
                <a:solidFill>
                  <a:srgbClr val="0033CC"/>
                </a:solidFill>
                <a:latin typeface="Times New Roman" pitchFamily="18" charset="0"/>
                <a:cs typeface="Times New Roman" pitchFamily="18" charset="0"/>
              </a:rPr>
              <a:t>.</a:t>
            </a:r>
            <a:endParaRPr lang="vi-VN" sz="2800" dirty="0">
              <a:solidFill>
                <a:srgbClr val="0033CC"/>
              </a:solidFill>
              <a:latin typeface="Times New Roman" pitchFamily="18" charset="0"/>
              <a:cs typeface="Times New Roman" pitchFamily="18" charset="0"/>
            </a:endParaRPr>
          </a:p>
          <a:p>
            <a:pPr marL="0" indent="0">
              <a:buNone/>
            </a:pPr>
            <a:endParaRPr lang="vi-VN" sz="28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293282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heckerboard(across)">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TotalTime>
  <Words>1757</Words>
  <Application>Microsoft Office PowerPoint</Application>
  <PresentationFormat>On-screen Show (4:3)</PresentationFormat>
  <Paragraphs>181</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Times New Roman</vt:lpstr>
      <vt:lpstr>Office Theme</vt:lpstr>
      <vt:lpstr> Tiết 33,34- BÀI 16. CHÍNH SÁCH CAI TRỊ CỦA PHONG KIẾN PHƯƠNG BẮC VÀ SỰ CHUYỂN BIẾN CỦA VIỆT NAM THỜI KÌ BẮC THUỘC </vt:lpstr>
      <vt:lpstr>Tiết 33,34- BÀI 16. CHÍNH SÁCH CAI TRỊ CỦA PHONG KIẾN PHƯƠNG BẮC VÀ SỰ CHUYỂN BIẾN CỦA VIỆT NAM THỜI KÌ BẮC THUỘC</vt:lpstr>
      <vt:lpstr>MỤC TIÊU</vt:lpstr>
      <vt:lpstr>Tiết 33,34- BÀI 16. CHÍNH SÁCH CAI TRỊ CỦA PHONG KIẾN PHƯƠNG BẮC VÀ SỰ CHUYỂN BIẾN CỦA VIỆT NAM THỜI KÌ BẮC THUỘC</vt:lpstr>
      <vt:lpstr>Sơ đồ tổ chức chính quyền từ thời thuộc Hán và thuộc Đường.</vt:lpstr>
      <vt:lpstr>PowerPoint Presentation</vt:lpstr>
      <vt:lpstr>PowerPoint Presentation</vt:lpstr>
      <vt:lpstr>PowerPoint Presentation</vt:lpstr>
      <vt:lpstr> Đọc thông tin trong bài, quan sát sơ đồ 16.1,16.2 và hình 16.3, em hãy cho biết chính quyền đô hộ phương Bắc đã thi hành chính sách cai trị gì đối với nước ta? </vt:lpstr>
      <vt:lpstr>Tại sao nhà Hán gộp Âu Lạc với 6 quận của Trung Quốc thành Giao Châu?</vt:lpstr>
      <vt:lpstr>Tiết 33,34- BÀI 16. CHÍNH SÁCH CAI TRỊ CỦA PHONG KIẾN PHƯƠNG BẮC VÀ SỰ CHUYỂN BIẾN CỦA VIỆT NAM THỜI KÌ BẮC THUỘC</vt:lpstr>
      <vt:lpstr>Tiết 33,34- BÀI 16. CHÍNH SÁCH CAI TRỊ CỦA PHONG KIẾN PHƯƠNG BẮC VÀ SỰ CHUYỂN BIẾN CỦA VIỆT NAM THỜI KÌ BẮC THUỘC</vt:lpstr>
      <vt:lpstr>Tiết 33,34- BÀI 16. CHÍNH SÁCH CAI TRỊ CỦA PHONG KIẾN PHƯƠNG BẮC VÀ SỰ CHUYỂN BIẾN CỦA VIỆT NAM THỜI KÌ BẮC THUỘC</vt:lpstr>
      <vt:lpstr>PowerPoint Presentation</vt:lpstr>
      <vt:lpstr>PowerPoint Presentation</vt:lpstr>
      <vt:lpstr>PowerPoint Presentation</vt:lpstr>
      <vt:lpstr>PowerPoint Presentation</vt:lpstr>
      <vt:lpstr>Trình bày những chuyển biến về kinh tế(nông nghiệp, nghề thủ công, buôn bán) của nước ta thời kì Bắc thuộc.</vt:lpstr>
      <vt:lpstr>Tiết 33,34- BÀI 16. CHÍNH SÁCH CAI TRỊ CỦA PHONG KIẾN PHƯƠNG BẮC VÀ SỰ CHUYỂN BIẾN CỦA VIỆT NAM THỜI KÌ BẮC THUỘC</vt:lpstr>
      <vt:lpstr>Tiết 33,34- BÀI 16. CHÍNH SÁCH CAI TRỊ CỦA PHONG KIẾN PHƯƠNG BẮC VÀ SỰ CHUYỂN BIẾN CỦA VIỆT NAM THỜI KÌ BẮC THUỘC</vt:lpstr>
      <vt:lpstr>PowerPoint Presentation</vt:lpstr>
      <vt:lpstr> Trình bày những chuyển biến về xã hội. </vt:lpstr>
      <vt:lpstr>Mâu thuẫn bao trùm trong xã hội nước ta thời Bắc thuộc là gì ?</vt:lpstr>
      <vt:lpstr>Tiết 33,34- BÀI 16. CHÍNH SÁCH CAI TRỊ CỦA PHONG KIẾN PHƯƠNG BẮC VÀ SỰ CHUYỂN BIẾN CỦA VIỆT NAM THỜI KÌ BẮC THUỘC</vt:lpstr>
      <vt:lpstr> Trình bày những chuyển biến về văn hóa </vt:lpstr>
      <vt:lpstr>Tiết ,33,34- BÀI 16. CHÍNH SÁCH CAI TRỊ CỦA PHONG KIẾN PHƯƠNG BẮC VÀ SỰ CHUYỂN BIẾN CỦA VIỆT NAM THỜI KÌ BẮC THUỘC</vt:lpstr>
      <vt:lpstr>  LUYỆN TẬP 1. Vẽ sơ đồ tư duy về chính sách cai trị của phong kiến phương Bắc đối với Giao Châu- An Nam trong thời Bắc thuộc theo gợi ý bên dưới.  </vt:lpstr>
      <vt:lpstr>  LUYỆN TẬP 1. Vẽ sơ đồ tư duy về chính sách cai trị của phong kiến phương Bắc đối với Giao Châu- An Nam trong thời Bắc thuộc theo gợi ý bên dưới.  </vt:lpstr>
      <vt:lpstr>Luyện tập 2  Em hãy xác định những chuyển biến mới về kinh tế, xã hội, văn hóa của nước ta trong thời Bắc thuộc theo bảng sau:</vt:lpstr>
      <vt:lpstr>Luyện tập 2  Em hãy xác định những chuyển biến mới về kinh tế, xã hội, văn hóa của nước ta trong thời Bắc thuộc theo bảng sau:</vt:lpstr>
      <vt:lpstr>LUYỆN TẬP 3 Tại sao chính quyền phong kiến phương Bắc thực hiện chính sách đồng hóa</vt:lpstr>
      <vt:lpstr>LUYỆN TẬP 4. Em hãy xác định những chuyển biến của nông nghiệp nước ta trong thời Bắc thuộc</vt:lpstr>
      <vt:lpstr>  VẬN DỤNG 3. Em hãy hoàn thành bảng dưới đây để rút ra những hậu quả từ chính sách cai trị của các triều đại phong kiến phương Bắc đối với nước ta.  </vt:lpstr>
      <vt:lpstr>  VẬN DỤNG 3. Em hãy hoàn thành bảng dưới đây để rút ra những hậu quả từ chính sách cai trị của các triều đại phong kiến phương Bắc đối với nước ta.  </vt:lpstr>
      <vt:lpstr>LUYỆN TẬP: Theo em, tầng lớp nào trong xã hội sẽ lãnh đạo các cuộc khởi nghĩa</vt:lpstr>
      <vt:lpstr>Việc đồ đồng Đông Sơn vẫn phát triển ở nhiều nơi trên đất nước ta trong thời Bắc thuộc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 9 </dc:title>
  <dc:creator>MyComputer</dc:creator>
  <cp:lastModifiedBy>21AK22</cp:lastModifiedBy>
  <cp:revision>252</cp:revision>
  <dcterms:created xsi:type="dcterms:W3CDTF">2006-08-16T00:00:00Z</dcterms:created>
  <dcterms:modified xsi:type="dcterms:W3CDTF">2024-12-16T08:29:38Z</dcterms:modified>
</cp:coreProperties>
</file>