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9" r:id="rId2"/>
    <p:sldId id="336" r:id="rId3"/>
    <p:sldId id="341" r:id="rId4"/>
    <p:sldId id="289" r:id="rId5"/>
    <p:sldId id="326" r:id="rId6"/>
    <p:sldId id="312" r:id="rId7"/>
    <p:sldId id="351" r:id="rId8"/>
    <p:sldId id="339" r:id="rId9"/>
    <p:sldId id="332" r:id="rId10"/>
    <p:sldId id="321" r:id="rId11"/>
    <p:sldId id="369" r:id="rId12"/>
    <p:sldId id="316" r:id="rId13"/>
    <p:sldId id="356" r:id="rId14"/>
    <p:sldId id="365" r:id="rId15"/>
    <p:sldId id="323" r:id="rId16"/>
    <p:sldId id="350" r:id="rId17"/>
    <p:sldId id="357" r:id="rId18"/>
    <p:sldId id="358" r:id="rId19"/>
    <p:sldId id="331" r:id="rId20"/>
    <p:sldId id="371" r:id="rId21"/>
    <p:sldId id="353" r:id="rId22"/>
    <p:sldId id="324" r:id="rId23"/>
    <p:sldId id="330" r:id="rId24"/>
    <p:sldId id="362" r:id="rId25"/>
    <p:sldId id="352" r:id="rId26"/>
    <p:sldId id="337" r:id="rId27"/>
    <p:sldId id="363" r:id="rId28"/>
    <p:sldId id="355" r:id="rId29"/>
    <p:sldId id="381" r:id="rId30"/>
    <p:sldId id="380" r:id="rId31"/>
    <p:sldId id="313" r:id="rId32"/>
    <p:sldId id="376" r:id="rId33"/>
    <p:sldId id="374" r:id="rId34"/>
    <p:sldId id="373" r:id="rId35"/>
    <p:sldId id="367" r:id="rId36"/>
    <p:sldId id="318" r:id="rId37"/>
    <p:sldId id="375" r:id="rId38"/>
    <p:sldId id="368" r:id="rId39"/>
    <p:sldId id="379" r:id="rId40"/>
    <p:sldId id="315" r:id="rId41"/>
    <p:sldId id="366" r:id="rId42"/>
    <p:sldId id="345" r:id="rId43"/>
    <p:sldId id="370" r:id="rId44"/>
    <p:sldId id="372" r:id="rId45"/>
    <p:sldId id="319" r:id="rId46"/>
    <p:sldId id="285" r:id="rId47"/>
    <p:sldId id="320" r:id="rId48"/>
    <p:sldId id="377" r:id="rId49"/>
    <p:sldId id="340" r:id="rId50"/>
    <p:sldId id="344" r:id="rId51"/>
    <p:sldId id="378"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71" autoAdjust="0"/>
    <p:restoredTop sz="92895" autoAdjust="0"/>
  </p:normalViewPr>
  <p:slideViewPr>
    <p:cSldViewPr>
      <p:cViewPr varScale="1">
        <p:scale>
          <a:sx n="68" d="100"/>
          <a:sy n="68" d="100"/>
        </p:scale>
        <p:origin x="133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534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3819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22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5" name="Picture 4" descr="Soạn, giải bài tập Lịch Sử lớp 6 hay nhất - Chân trời sáng tạo"/>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448799" cy="6858000"/>
          </a:xfrm>
          <a:prstGeom prst="rect">
            <a:avLst/>
          </a:prstGeom>
          <a:noFill/>
          <a:ln>
            <a:noFill/>
          </a:ln>
        </p:spPr>
      </p:pic>
      <p:sp>
        <p:nvSpPr>
          <p:cNvPr id="6" name="TextBox 5"/>
          <p:cNvSpPr txBox="1"/>
          <p:nvPr/>
        </p:nvSpPr>
        <p:spPr>
          <a:xfrm>
            <a:off x="-152399" y="5105400"/>
            <a:ext cx="9448798" cy="1754326"/>
          </a:xfrm>
          <a:prstGeom prst="rect">
            <a:avLst/>
          </a:prstGeom>
          <a:solidFill>
            <a:schemeClr val="bg1"/>
          </a:solidFill>
        </p:spPr>
        <p:txBody>
          <a:bodyPr wrap="square" rtlCol="0">
            <a:spAutoFit/>
          </a:bodyPr>
          <a:lstStyle/>
          <a:p>
            <a:endParaRPr lang="en-US" dirty="0" smtClean="0"/>
          </a:p>
          <a:p>
            <a:r>
              <a:rPr lang="en-US" dirty="0" smtClean="0"/>
              <a:t>                                                                                                                                                                              </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40803419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90600"/>
          </a:xfrm>
        </p:spPr>
        <p:txBody>
          <a:bodyPr>
            <a:noAutofit/>
          </a:bodyPr>
          <a:lstStyle/>
          <a:p>
            <a:r>
              <a:rPr lang="en-US" sz="3600" b="1" dirty="0" err="1" smtClean="0">
                <a:solidFill>
                  <a:srgbClr val="FF0000"/>
                </a:solidFill>
                <a:latin typeface="Times New Roman" pitchFamily="18" charset="0"/>
                <a:cs typeface="Times New Roman" pitchFamily="18" charset="0"/>
              </a:rPr>
              <a:t>Nêu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kinh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tế</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chủ</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công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cụ</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người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Việt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cổ</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Văn</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L</a:t>
            </a:r>
            <a:r>
              <a:rPr lang="en-US" sz="3600" b="1" dirty="0" smtClean="0">
                <a:solidFill>
                  <a:srgbClr val="FF0000"/>
                </a:solidFill>
                <a:latin typeface="Times New Roman" pitchFamily="18" charset="0"/>
                <a:cs typeface="Times New Roman" pitchFamily="18" charset="0"/>
              </a:rPr>
              <a:t>ang </a:t>
            </a:r>
            <a:r>
              <a:rPr lang="en-US" sz="3600" b="1" dirty="0" err="1" smtClean="0">
                <a:solidFill>
                  <a:srgbClr val="FF0000"/>
                </a:solidFill>
                <a:latin typeface="Times New Roman" pitchFamily="18" charset="0"/>
                <a:cs typeface="Times New Roman" pitchFamily="18" charset="0"/>
              </a:rPr>
              <a:t>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Lạc</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056144"/>
            <a:ext cx="9144000" cy="6248400"/>
          </a:xfrm>
        </p:spPr>
        <p:txBody>
          <a:bodyPr>
            <a:normAutofit/>
          </a:bodyPr>
          <a:lstStyle/>
          <a:p>
            <a:pPr marL="0" lvl="0" indent="0">
              <a:lnSpc>
                <a:spcPct val="150000"/>
              </a:lnSpc>
              <a:buNone/>
            </a:pPr>
            <a:r>
              <a:rPr lang="vi-VN" b="1" dirty="0" smtClean="0">
                <a:solidFill>
                  <a:srgbClr val="0033CC"/>
                </a:solidFill>
                <a:latin typeface="Times New Roman" pitchFamily="18" charset="0"/>
                <a:cs typeface="Times New Roman" pitchFamily="18" charset="0"/>
              </a:rPr>
              <a:t>- </a:t>
            </a:r>
            <a:r>
              <a:rPr lang="vi-VN" b="1" dirty="0">
                <a:solidFill>
                  <a:srgbClr val="0033CC"/>
                </a:solidFill>
                <a:latin typeface="Times New Roman" pitchFamily="18" charset="0"/>
                <a:cs typeface="Times New Roman" pitchFamily="18" charset="0"/>
              </a:rPr>
              <a:t>Ngành nghề sản xuất chủ yếu là </a:t>
            </a:r>
            <a:r>
              <a:rPr lang="en-US" b="1" dirty="0" err="1" smtClean="0">
                <a:solidFill>
                  <a:srgbClr val="0033CC"/>
                </a:solidFill>
                <a:latin typeface="Times New Roman" pitchFamily="18" charset="0"/>
                <a:cs typeface="Times New Roman" pitchFamily="18" charset="0"/>
              </a:rPr>
              <a:t>nông</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nghiệp</a:t>
            </a:r>
            <a:r>
              <a:rPr lang="en-US" b="1" dirty="0" smtClean="0">
                <a:solidFill>
                  <a:srgbClr val="0033CC"/>
                </a:solidFill>
                <a:latin typeface="Times New Roman" pitchFamily="18" charset="0"/>
                <a:cs typeface="Times New Roman" pitchFamily="18" charset="0"/>
              </a:rPr>
              <a:t> </a:t>
            </a:r>
            <a:r>
              <a:rPr lang="vi-VN" b="1" dirty="0" smtClean="0">
                <a:solidFill>
                  <a:srgbClr val="0033CC"/>
                </a:solidFill>
                <a:latin typeface="Times New Roman" pitchFamily="18" charset="0"/>
                <a:cs typeface="Times New Roman" pitchFamily="18" charset="0"/>
              </a:rPr>
              <a:t>trồng </a:t>
            </a:r>
            <a:r>
              <a:rPr lang="vi-VN" b="1" dirty="0">
                <a:solidFill>
                  <a:srgbClr val="0033CC"/>
                </a:solidFill>
                <a:latin typeface="Times New Roman" pitchFamily="18" charset="0"/>
                <a:cs typeface="Times New Roman" pitchFamily="18" charset="0"/>
              </a:rPr>
              <a:t>lúa </a:t>
            </a:r>
            <a:r>
              <a:rPr lang="vi-VN" b="1" dirty="0" smtClean="0">
                <a:solidFill>
                  <a:srgbClr val="0033CC"/>
                </a:solidFill>
                <a:latin typeface="Times New Roman" pitchFamily="18" charset="0"/>
                <a:cs typeface="Times New Roman" pitchFamily="18" charset="0"/>
              </a:rPr>
              <a:t>nước</a:t>
            </a:r>
            <a:r>
              <a:rPr lang="en-US" b="1" dirty="0" smtClean="0">
                <a:solidFill>
                  <a:srgbClr val="0033CC"/>
                </a:solidFill>
                <a:latin typeface="Times New Roman" pitchFamily="18" charset="0"/>
                <a:cs typeface="Times New Roman" pitchFamily="18" charset="0"/>
              </a:rPr>
              <a:t>.</a:t>
            </a:r>
          </a:p>
          <a:p>
            <a:pPr marL="0" lvl="0" indent="0">
              <a:lnSpc>
                <a:spcPct val="150000"/>
              </a:lnSpc>
              <a:buNone/>
            </a:pPr>
            <a:r>
              <a:rPr lang="en-US" b="1" dirty="0">
                <a:solidFill>
                  <a:srgbClr val="0033CC"/>
                </a:solidFill>
                <a:latin typeface="Times New Roman" pitchFamily="18" charset="0"/>
                <a:cs typeface="Times New Roman" pitchFamily="18" charset="0"/>
              </a:rPr>
              <a:t>-</a:t>
            </a:r>
            <a:r>
              <a:rPr lang="vi-VN" b="1" dirty="0" smtClean="0">
                <a:solidFill>
                  <a:srgbClr val="0033CC"/>
                </a:solidFill>
                <a:latin typeface="Times New Roman" pitchFamily="18" charset="0"/>
                <a:cs typeface="Times New Roman" pitchFamily="18" charset="0"/>
              </a:rPr>
              <a:t> </a:t>
            </a:r>
            <a:r>
              <a:rPr lang="en-US" b="1" dirty="0">
                <a:solidFill>
                  <a:srgbClr val="0033CC"/>
                </a:solidFill>
                <a:latin typeface="Times New Roman" pitchFamily="18" charset="0"/>
                <a:cs typeface="Times New Roman" pitchFamily="18" charset="0"/>
              </a:rPr>
              <a:t>C</a:t>
            </a:r>
            <a:r>
              <a:rPr lang="vi-VN" b="1" dirty="0" smtClean="0">
                <a:solidFill>
                  <a:srgbClr val="0033CC"/>
                </a:solidFill>
                <a:latin typeface="Times New Roman" pitchFamily="18" charset="0"/>
                <a:cs typeface="Times New Roman" pitchFamily="18" charset="0"/>
              </a:rPr>
              <a:t>ông </a:t>
            </a:r>
            <a:r>
              <a:rPr lang="vi-VN" b="1" dirty="0">
                <a:solidFill>
                  <a:srgbClr val="0033CC"/>
                </a:solidFill>
                <a:latin typeface="Times New Roman" pitchFamily="18" charset="0"/>
                <a:cs typeface="Times New Roman" pitchFamily="18" charset="0"/>
              </a:rPr>
              <a:t>cụ sản xuất bằng </a:t>
            </a:r>
            <a:r>
              <a:rPr lang="vi-VN" b="1" dirty="0" smtClean="0">
                <a:solidFill>
                  <a:srgbClr val="0033CC"/>
                </a:solidFill>
                <a:latin typeface="Times New Roman" pitchFamily="18" charset="0"/>
                <a:cs typeface="Times New Roman" pitchFamily="18" charset="0"/>
              </a:rPr>
              <a:t>đồng</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như</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lưỡi</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cày</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lưỡi</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hái</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cuốc</a:t>
            </a:r>
            <a:r>
              <a:rPr lang="en-US" b="1" dirty="0" smtClean="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rìu</a:t>
            </a:r>
            <a:r>
              <a:rPr lang="en-US" b="1" dirty="0" smtClean="0">
                <a:solidFill>
                  <a:srgbClr val="0033CC"/>
                </a:solidFill>
                <a:latin typeface="Times New Roman" pitchFamily="18" charset="0"/>
                <a:cs typeface="Times New Roman" pitchFamily="18" charset="0"/>
              </a:rPr>
              <a:t>…</a:t>
            </a:r>
            <a:r>
              <a:rPr lang="vi-VN" b="1" dirty="0" smtClean="0">
                <a:solidFill>
                  <a:srgbClr val="0033CC"/>
                </a:solidFill>
                <a:latin typeface="Times New Roman" pitchFamily="18" charset="0"/>
                <a:cs typeface="Times New Roman" pitchFamily="18" charset="0"/>
              </a:rPr>
              <a:t>.</a:t>
            </a:r>
            <a:endParaRPr lang="vi-VN" b="1" dirty="0">
              <a:solidFill>
                <a:srgbClr val="0033CC"/>
              </a:solidFill>
              <a:latin typeface="Times New Roman" pitchFamily="18" charset="0"/>
              <a:cs typeface="Times New Roman" pitchFamily="18" charset="0"/>
            </a:endParaRPr>
          </a:p>
          <a:p>
            <a:pPr marL="0" indent="0">
              <a:buNone/>
            </a:pPr>
            <a:endParaRPr lang="vi-VN" sz="2800" b="1"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Tree>
    <p:extLst>
      <p:ext uri="{BB962C8B-B14F-4D97-AF65-F5344CB8AC3E}">
        <p14:creationId xmlns:p14="http://schemas.microsoft.com/office/powerpoint/2010/main" val="211442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447800"/>
          </a:xfrm>
        </p:spPr>
        <p:txBody>
          <a:bodyPr>
            <a:noAutofit/>
          </a:bodyPr>
          <a:lstStyle/>
          <a:p>
            <a:r>
              <a:rPr lang="en-US" sz="3600" b="1" dirty="0" err="1" smtClean="0">
                <a:solidFill>
                  <a:srgbClr val="FF0000"/>
                </a:solidFill>
                <a:latin typeface="Times New Roman" pitchFamily="18" charset="0"/>
                <a:cs typeface="Times New Roman" pitchFamily="18" charset="0"/>
              </a:rPr>
              <a:t>Nêu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nghề</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thủ</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công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nghề</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sản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xuất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khác</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321191"/>
            <a:ext cx="9144000" cy="6248400"/>
          </a:xfrm>
        </p:spPr>
        <p:txBody>
          <a:bodyPr>
            <a:normAutofit/>
          </a:bodyPr>
          <a:lstStyle/>
          <a:p>
            <a:pPr marL="0" lvl="0" indent="0">
              <a:lnSpc>
                <a:spcPct val="150000"/>
              </a:lnSpc>
              <a:buNone/>
            </a:pPr>
            <a:r>
              <a:rPr lang="vi-VN" sz="3600" b="1" dirty="0" smtClean="0">
                <a:solidFill>
                  <a:srgbClr val="0033CC"/>
                </a:solidFill>
                <a:latin typeface="Times New Roman" pitchFamily="18" charset="0"/>
                <a:cs typeface="Times New Roman" pitchFamily="18" charset="0"/>
              </a:rPr>
              <a:t>-</a:t>
            </a:r>
            <a:r>
              <a:rPr lang="en-US" sz="3600" b="1" dirty="0" smtClean="0">
                <a:solidFill>
                  <a:srgbClr val="0033CC"/>
                </a:solidFill>
                <a:latin typeface="Times New Roman" pitchFamily="18" charset="0"/>
                <a:cs typeface="Times New Roman" pitchFamily="18" charset="0"/>
              </a:rPr>
              <a:t> </a:t>
            </a:r>
            <a:r>
              <a:rPr lang="vi-VN" sz="3600" b="1" dirty="0" smtClean="0">
                <a:solidFill>
                  <a:srgbClr val="0033CC"/>
                </a:solidFill>
                <a:latin typeface="Times New Roman" pitchFamily="18" charset="0"/>
                <a:cs typeface="Times New Roman" pitchFamily="18" charset="0"/>
              </a:rPr>
              <a:t>Các </a:t>
            </a:r>
            <a:r>
              <a:rPr lang="vi-VN" sz="3600" b="1" dirty="0">
                <a:solidFill>
                  <a:srgbClr val="0033CC"/>
                </a:solidFill>
                <a:latin typeface="Times New Roman" pitchFamily="18" charset="0"/>
                <a:cs typeface="Times New Roman" pitchFamily="18" charset="0"/>
              </a:rPr>
              <a:t>nghề thủ công như làm đồ gốm, dệt vải, làm nhà, đóng thuyền phát triển.</a:t>
            </a:r>
          </a:p>
          <a:p>
            <a:pPr marL="0" lvl="0" indent="0">
              <a:lnSpc>
                <a:spcPct val="150000"/>
              </a:lnSpc>
              <a:buNone/>
            </a:pPr>
            <a:r>
              <a:rPr lang="vi-VN" sz="3600" b="1" dirty="0">
                <a:solidFill>
                  <a:srgbClr val="0033CC"/>
                </a:solidFill>
                <a:latin typeface="Times New Roman" pitchFamily="18" charset="0"/>
                <a:cs typeface="Times New Roman" pitchFamily="18" charset="0"/>
              </a:rPr>
              <a:t>- Nghề luyện kim phát triển cao như đúc đồng, rèn sắt.</a:t>
            </a:r>
          </a:p>
          <a:p>
            <a:pPr marL="0" lvl="0" indent="0">
              <a:lnSpc>
                <a:spcPct val="150000"/>
              </a:lnSpc>
              <a:buNone/>
            </a:pPr>
            <a:r>
              <a:rPr lang="vi-VN" sz="3600" b="1" dirty="0">
                <a:solidFill>
                  <a:srgbClr val="0033CC"/>
                </a:solidFill>
                <a:latin typeface="Times New Roman" pitchFamily="18" charset="0"/>
                <a:cs typeface="Times New Roman" pitchFamily="18" charset="0"/>
              </a:rPr>
              <a:t>- Biết  trồng dâu  nuôi tằm, trồng hoa màu, chăn nuôi, đánh bắt cá,....</a:t>
            </a:r>
          </a:p>
          <a:p>
            <a:pPr marL="0" lvl="0" indent="0">
              <a:buNone/>
            </a:pPr>
            <a:endParaRPr lang="vi-VN" sz="2400" dirty="0">
              <a:solidFill>
                <a:srgbClr val="0033CC"/>
              </a:solidFill>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Tree>
    <p:extLst>
      <p:ext uri="{BB962C8B-B14F-4D97-AF65-F5344CB8AC3E}">
        <p14:creationId xmlns:p14="http://schemas.microsoft.com/office/powerpoint/2010/main" val="366498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6" name="TextBox 5"/>
          <p:cNvSpPr txBox="1"/>
          <p:nvPr/>
        </p:nvSpPr>
        <p:spPr>
          <a:xfrm>
            <a:off x="4060288" y="3212682"/>
            <a:ext cx="2569112" cy="3693319"/>
          </a:xfrm>
          <a:prstGeom prst="rect">
            <a:avLst/>
          </a:prstGeom>
          <a:solidFill>
            <a:schemeClr val="bg1"/>
          </a:solidFill>
        </p:spPr>
        <p:txBody>
          <a:bodyPr wrap="square" rtlCol="0">
            <a:spAutoFit/>
          </a:bodyPr>
          <a:lstStyle/>
          <a:p>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                                       </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3175"/>
            <a:ext cx="4099199" cy="7017306"/>
          </a:xfrm>
          <a:prstGeom prst="rect">
            <a:avLst/>
          </a:prstGeom>
          <a:solidFill>
            <a:schemeClr val="bg1"/>
          </a:solidFill>
        </p:spPr>
        <p:txBody>
          <a:bodyPr wrap="none" rtlCol="0">
            <a:spAutoFit/>
          </a:bodyPr>
          <a:lstStyle/>
          <a:p>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1022900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4098" name="Picture 2" descr="Bài 13 : Đời sống vật chất và tinh thần của cư dân Văn Lang - Hoc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1981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688" y="-2345"/>
            <a:ext cx="4038600" cy="6740307"/>
          </a:xfrm>
          <a:prstGeom prst="rect">
            <a:avLst/>
          </a:prstGeom>
          <a:solidFill>
            <a:schemeClr val="bg1"/>
          </a:solidFill>
        </p:spPr>
        <p:txBody>
          <a:bodyPr wrap="square" rtlCol="0">
            <a:spAutoFit/>
          </a:bodyPr>
          <a:lstStyle/>
          <a:p>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                                                                   </a:t>
            </a:r>
            <a:endParaRPr lang="en-US" dirty="0"/>
          </a:p>
        </p:txBody>
      </p:sp>
      <p:sp>
        <p:nvSpPr>
          <p:cNvPr id="6" name="TextBox 5"/>
          <p:cNvSpPr txBox="1"/>
          <p:nvPr/>
        </p:nvSpPr>
        <p:spPr>
          <a:xfrm>
            <a:off x="4060288" y="3212682"/>
            <a:ext cx="2569112" cy="3693319"/>
          </a:xfrm>
          <a:prstGeom prst="rect">
            <a:avLst/>
          </a:prstGeom>
          <a:solidFill>
            <a:schemeClr val="bg1"/>
          </a:solidFill>
        </p:spPr>
        <p:txBody>
          <a:bodyPr wrap="square" rtlCol="0">
            <a:spAutoFit/>
          </a:bodyPr>
          <a:lstStyle/>
          <a:p>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                                       </a:t>
            </a:r>
            <a:endParaRPr lang="en-US" dirty="0"/>
          </a:p>
        </p:txBody>
      </p:sp>
    </p:spTree>
    <p:extLst>
      <p:ext uri="{BB962C8B-B14F-4D97-AF65-F5344CB8AC3E}">
        <p14:creationId xmlns:p14="http://schemas.microsoft.com/office/powerpoint/2010/main" val="61428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152400"/>
            <a:ext cx="9144000" cy="990600"/>
          </a:xfrm>
        </p:spPr>
        <p:txBody>
          <a:bodyPr>
            <a:normAutofit fontScale="90000"/>
          </a:bodyPr>
          <a:lstStyle/>
          <a:p>
            <a:r>
              <a:rPr lang="en-US" sz="3200" b="1" dirty="0">
                <a:solidFill>
                  <a:srgbClr val="FF0000"/>
                </a:solidFill>
                <a:latin typeface="Times New Roman" pitchFamily="18" charset="0"/>
                <a:cs typeface="Times New Roman" pitchFamily="18" charset="0"/>
              </a:rPr>
              <a:t/>
            </a:r>
            <a:br>
              <a:rPr lang="en-US" sz="3200" b="1" dirty="0">
                <a:solidFill>
                  <a:srgbClr val="FF0000"/>
                </a:solidFill>
                <a:latin typeface="Times New Roman" pitchFamily="18" charset="0"/>
                <a:cs typeface="Times New Roman" pitchFamily="18" charset="0"/>
              </a:rPr>
            </a:br>
            <a:r>
              <a:rPr lang="vi-VN" sz="4000" b="1" dirty="0" smtClean="0">
                <a:solidFill>
                  <a:srgbClr val="FF0000"/>
                </a:solidFill>
                <a:latin typeface="Times New Roman" pitchFamily="18" charset="0"/>
                <a:cs typeface="Times New Roman" pitchFamily="18" charset="0"/>
              </a:rPr>
              <a:t>Cư </a:t>
            </a:r>
            <a:r>
              <a:rPr lang="vi-VN" sz="4000" b="1" dirty="0">
                <a:solidFill>
                  <a:srgbClr val="FF0000"/>
                </a:solidFill>
                <a:latin typeface="Times New Roman" pitchFamily="18" charset="0"/>
                <a:cs typeface="Times New Roman" pitchFamily="18" charset="0"/>
              </a:rPr>
              <a:t>dân Văn Lang, Âu Lạc sử dụng chiếc muôi đồng và </a:t>
            </a:r>
            <a:r>
              <a:rPr lang="vi-VN" sz="4000" b="1" dirty="0" smtClean="0">
                <a:solidFill>
                  <a:srgbClr val="FF0000"/>
                </a:solidFill>
                <a:latin typeface="Times New Roman" pitchFamily="18" charset="0"/>
                <a:cs typeface="Times New Roman" pitchFamily="18" charset="0"/>
              </a:rPr>
              <a:t>thạp </a:t>
            </a:r>
            <a:r>
              <a:rPr lang="vi-VN" sz="4000" b="1" dirty="0">
                <a:solidFill>
                  <a:srgbClr val="FF0000"/>
                </a:solidFill>
                <a:latin typeface="Times New Roman" pitchFamily="18" charset="0"/>
                <a:cs typeface="Times New Roman" pitchFamily="18" charset="0"/>
              </a:rPr>
              <a:t>đồng để làm gì?</a:t>
            </a:r>
            <a:br>
              <a:rPr lang="vi-VN" sz="4000" b="1" dirty="0">
                <a:solidFill>
                  <a:srgbClr val="FF0000"/>
                </a:solidFill>
                <a:latin typeface="Times New Roman" pitchFamily="18" charset="0"/>
                <a:cs typeface="Times New Roman" pitchFamily="18" charset="0"/>
              </a:rPr>
            </a:br>
            <a:endParaRPr lang="en-US" sz="4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219200"/>
            <a:ext cx="9144000" cy="6248400"/>
          </a:xfrm>
        </p:spPr>
        <p:txBody>
          <a:bodyPr>
            <a:normAutofit/>
          </a:bodyPr>
          <a:lstStyle/>
          <a:p>
            <a:pPr marL="0" marR="0" indent="0">
              <a:lnSpc>
                <a:spcPct val="115000"/>
              </a:lnSpc>
              <a:spcBef>
                <a:spcPts val="0"/>
              </a:spcBef>
              <a:spcAft>
                <a:spcPts val="0"/>
              </a:spcAft>
              <a:buNone/>
            </a:pPr>
            <a:endParaRPr lang="en-US" sz="1800" dirty="0">
              <a:solidFill>
                <a:srgbClr val="0033CC"/>
              </a:solidFill>
              <a:latin typeface="Times New Roman"/>
              <a:ea typeface="Times New Roman"/>
              <a:cs typeface="Times New Roman"/>
            </a:endParaRPr>
          </a:p>
          <a:p>
            <a:pPr marL="0" marR="0">
              <a:lnSpc>
                <a:spcPct val="150000"/>
              </a:lnSpc>
              <a:spcBef>
                <a:spcPts val="0"/>
              </a:spcBef>
              <a:spcAft>
                <a:spcPts val="0"/>
              </a:spcAft>
            </a:pPr>
            <a:r>
              <a:rPr lang="en-US" sz="3600" b="1" dirty="0" err="1" smtClean="0">
                <a:solidFill>
                  <a:srgbClr val="0033CC"/>
                </a:solidFill>
                <a:latin typeface="Times New Roman"/>
                <a:ea typeface="Times New Roman"/>
                <a:cs typeface="Times New Roman"/>
              </a:rPr>
              <a:t>Mục</a:t>
            </a:r>
            <a:r>
              <a:rPr lang="en-US" sz="3600" b="1" dirty="0" smtClean="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đích</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sử</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dụng</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chiếc</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muôi</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đồng</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và</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thạp</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đồng</a:t>
            </a:r>
            <a:r>
              <a:rPr lang="en-US" sz="3600" b="1" dirty="0">
                <a:solidFill>
                  <a:srgbClr val="0033CC"/>
                </a:solidFill>
                <a:latin typeface="Times New Roman"/>
                <a:ea typeface="Times New Roman"/>
                <a:cs typeface="Times New Roman"/>
              </a:rPr>
              <a:t>:</a:t>
            </a:r>
            <a:endParaRPr lang="en-US" sz="3600" b="1" dirty="0">
              <a:solidFill>
                <a:srgbClr val="0033CC"/>
              </a:solidFill>
              <a:ea typeface="Times New Roman"/>
              <a:cs typeface="Times New Roman"/>
            </a:endParaRPr>
          </a:p>
          <a:p>
            <a:pPr marL="0" marR="0" indent="0">
              <a:lnSpc>
                <a:spcPct val="150000"/>
              </a:lnSpc>
              <a:spcBef>
                <a:spcPts val="0"/>
              </a:spcBef>
              <a:spcAft>
                <a:spcPts val="0"/>
              </a:spcAft>
              <a:buNone/>
            </a:pP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Chiếc</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muôi</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đồng</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để</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múc</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cơm</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canh</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mắm</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thức</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ăn</a:t>
            </a:r>
            <a:r>
              <a:rPr lang="en-US" sz="3600" b="1" dirty="0">
                <a:solidFill>
                  <a:srgbClr val="0033CC"/>
                </a:solidFill>
                <a:latin typeface="Times New Roman"/>
                <a:ea typeface="Times New Roman"/>
                <a:cs typeface="Times New Roman"/>
              </a:rPr>
              <a:t>…</a:t>
            </a:r>
            <a:endParaRPr lang="en-US" sz="3600" b="1" dirty="0">
              <a:solidFill>
                <a:srgbClr val="0033CC"/>
              </a:solidFill>
              <a:ea typeface="Times New Roman"/>
              <a:cs typeface="Times New Roman"/>
            </a:endParaRPr>
          </a:p>
          <a:p>
            <a:pPr marL="0" marR="0" indent="0">
              <a:lnSpc>
                <a:spcPct val="150000"/>
              </a:lnSpc>
              <a:spcBef>
                <a:spcPts val="0"/>
              </a:spcBef>
              <a:spcAft>
                <a:spcPts val="0"/>
              </a:spcAft>
              <a:buNone/>
            </a:pP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Thạp</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đồng</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có</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thể</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được</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sử</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dụng</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để</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đựng</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lúa</a:t>
            </a:r>
            <a:r>
              <a:rPr lang="en-US" sz="3600" b="1" dirty="0">
                <a:solidFill>
                  <a:srgbClr val="0033CC"/>
                </a:solidFill>
                <a:latin typeface="Times New Roman"/>
                <a:ea typeface="Times New Roman"/>
                <a:cs typeface="Times New Roman"/>
              </a:rPr>
              <a:t>/ </a:t>
            </a:r>
            <a:r>
              <a:rPr lang="en-US" sz="3600" b="1" dirty="0" err="1">
                <a:solidFill>
                  <a:srgbClr val="0033CC"/>
                </a:solidFill>
                <a:latin typeface="Times New Roman"/>
                <a:ea typeface="Times New Roman"/>
                <a:cs typeface="Times New Roman"/>
              </a:rPr>
              <a:t>nước</a:t>
            </a:r>
            <a:r>
              <a:rPr lang="en-US" sz="3600" b="1" dirty="0">
                <a:solidFill>
                  <a:srgbClr val="0033CC"/>
                </a:solidFill>
                <a:latin typeface="Times New Roman"/>
                <a:ea typeface="Times New Roman"/>
                <a:cs typeface="Times New Roman"/>
              </a:rPr>
              <a:t>…</a:t>
            </a:r>
            <a:endParaRPr lang="en-US" sz="3600" b="1" dirty="0">
              <a:solidFill>
                <a:srgbClr val="0033CC"/>
              </a:solidFill>
              <a:ea typeface="Times New Roman"/>
              <a:cs typeface="Times New Roman"/>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Tree>
    <p:extLst>
      <p:ext uri="{BB962C8B-B14F-4D97-AF65-F5344CB8AC3E}">
        <p14:creationId xmlns:p14="http://schemas.microsoft.com/office/powerpoint/2010/main" val="48472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066800"/>
          </a:xfrm>
        </p:spPr>
        <p:txBody>
          <a:bodyPr>
            <a:noAutofit/>
          </a:bodyPr>
          <a:lstStyle/>
          <a:p>
            <a:r>
              <a:rPr lang="vi-VN" sz="2400" b="1" dirty="0">
                <a:solidFill>
                  <a:srgbClr val="FF0000"/>
                </a:solidFill>
                <a:latin typeface="Times New Roman" pitchFamily="18" charset="0"/>
                <a:cs typeface="Times New Roman" pitchFamily="18" charset="0"/>
              </a:rPr>
              <a:t>Tiết </a:t>
            </a:r>
            <a:r>
              <a:rPr lang="vi-VN" sz="2400" b="1" dirty="0" smtClean="0">
                <a:solidFill>
                  <a:srgbClr val="FF0000"/>
                </a:solidFill>
                <a:latin typeface="Times New Roman" pitchFamily="18" charset="0"/>
                <a:cs typeface="Times New Roman" pitchFamily="18" charset="0"/>
              </a:rPr>
              <a:t>31</a:t>
            </a:r>
            <a:r>
              <a:rPr lang="en-US" sz="2400" b="1" dirty="0" smtClean="0">
                <a:solidFill>
                  <a:srgbClr val="FF0000"/>
                </a:solidFill>
                <a:latin typeface="Times New Roman" pitchFamily="18" charset="0"/>
                <a:cs typeface="Times New Roman" pitchFamily="18" charset="0"/>
              </a:rPr>
              <a:t>,32</a:t>
            </a:r>
            <a:r>
              <a:rPr lang="vi-VN" sz="2400" b="1" dirty="0" smtClean="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 BÀI 15. ĐỜI SỐNG CỦA NGƯỜI VIỆT THỜI KÌ VĂN LANG, ÂU LẠC</a:t>
            </a:r>
            <a:endParaRPr lang="en-US" sz="24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914400"/>
            <a:ext cx="9178636" cy="6096000"/>
          </a:xfrm>
        </p:spPr>
        <p:txBody>
          <a:bodyPr>
            <a:normAutofit/>
          </a:bodyPr>
          <a:lstStyle/>
          <a:p>
            <a:pPr marL="0" indent="0">
              <a:buNone/>
            </a:pPr>
            <a:r>
              <a:rPr lang="en-US" b="1" dirty="0" smtClean="0">
                <a:solidFill>
                  <a:srgbClr val="FF0000"/>
                </a:solidFill>
                <a:latin typeface="Times New Roman" pitchFamily="18" charset="0"/>
                <a:cs typeface="Times New Roman" pitchFamily="18" charset="0"/>
              </a:rPr>
              <a:t>I. </a:t>
            </a:r>
            <a:r>
              <a:rPr lang="en-US" b="1" dirty="0" err="1" smtClean="0">
                <a:solidFill>
                  <a:srgbClr val="FF0000"/>
                </a:solidFill>
                <a:latin typeface="Times New Roman" pitchFamily="18" charset="0"/>
                <a:cs typeface="Times New Roman" pitchFamily="18" charset="0"/>
              </a:rPr>
              <a:t>Đời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sống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vật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chất</a:t>
            </a:r>
            <a:endParaRPr lang="en-US" b="1" dirty="0" smtClean="0">
              <a:solidFill>
                <a:srgbClr val="FF0000"/>
              </a:solidFill>
              <a:latin typeface="Times New Roman" pitchFamily="18" charset="0"/>
              <a:cs typeface="Times New Roman" pitchFamily="18" charset="0"/>
            </a:endParaRPr>
          </a:p>
          <a:p>
            <a:pPr marL="0" indent="0">
              <a:buNone/>
            </a:pPr>
            <a:r>
              <a:rPr lang="vi-VN" dirty="0" smtClean="0">
                <a:solidFill>
                  <a:srgbClr val="0033CC"/>
                </a:solidFill>
                <a:latin typeface="Times New Roman" pitchFamily="18" charset="0"/>
                <a:cs typeface="Times New Roman" pitchFamily="18" charset="0"/>
              </a:rPr>
              <a:t>- </a:t>
            </a:r>
            <a:r>
              <a:rPr lang="vi-VN" dirty="0">
                <a:solidFill>
                  <a:srgbClr val="0033CC"/>
                </a:solidFill>
                <a:latin typeface="Times New Roman" pitchFamily="18" charset="0"/>
                <a:cs typeface="Times New Roman" pitchFamily="18" charset="0"/>
              </a:rPr>
              <a:t>Ngành nghề sản xuất chủ yếu là trồng lúa nước, công cụ sản xuất bằng </a:t>
            </a:r>
            <a:r>
              <a:rPr lang="vi-VN" dirty="0" smtClean="0">
                <a:solidFill>
                  <a:srgbClr val="0033CC"/>
                </a:solidFill>
                <a:latin typeface="Times New Roman" pitchFamily="18" charset="0"/>
                <a:cs typeface="Times New Roman" pitchFamily="18" charset="0"/>
              </a:rPr>
              <a:t>đồng.</a:t>
            </a:r>
            <a:endParaRPr lang="vi-VN" dirty="0">
              <a:solidFill>
                <a:srgbClr val="0033CC"/>
              </a:solidFill>
              <a:latin typeface="Times New Roman" pitchFamily="18" charset="0"/>
              <a:cs typeface="Times New Roman" pitchFamily="18" charset="0"/>
            </a:endParaRPr>
          </a:p>
          <a:p>
            <a:pPr marL="0" indent="0">
              <a:buNone/>
            </a:pPr>
            <a:r>
              <a:rPr lang="vi-VN" dirty="0">
                <a:solidFill>
                  <a:srgbClr val="0033CC"/>
                </a:solidFill>
                <a:latin typeface="Times New Roman" pitchFamily="18" charset="0"/>
                <a:cs typeface="Times New Roman" pitchFamily="18" charset="0"/>
              </a:rPr>
              <a:t>- Các nghề thủ công như làm đồ gốm, dệt vải, làm nhà, đóng thuyền phát triển.</a:t>
            </a:r>
          </a:p>
          <a:p>
            <a:pPr marL="0" indent="0">
              <a:buNone/>
            </a:pPr>
            <a:r>
              <a:rPr lang="vi-VN" dirty="0">
                <a:solidFill>
                  <a:srgbClr val="0033CC"/>
                </a:solidFill>
                <a:latin typeface="Times New Roman" pitchFamily="18" charset="0"/>
                <a:cs typeface="Times New Roman" pitchFamily="18" charset="0"/>
              </a:rPr>
              <a:t>- Nghề luyện kim phát triển cao như đúc đồng, rèn sắt.</a:t>
            </a:r>
          </a:p>
          <a:p>
            <a:pPr marL="0" indent="0">
              <a:buNone/>
            </a:pPr>
            <a:r>
              <a:rPr lang="vi-VN" dirty="0">
                <a:solidFill>
                  <a:srgbClr val="0033CC"/>
                </a:solidFill>
                <a:latin typeface="Times New Roman" pitchFamily="18" charset="0"/>
                <a:cs typeface="Times New Roman" pitchFamily="18" charset="0"/>
              </a:rPr>
              <a:t>- Biết  trồng dâu  nuôi tằm, trồng hoa màu, chăn nuôi, đánh bắt cá,....</a:t>
            </a:r>
          </a:p>
          <a:p>
            <a:pPr marL="0" indent="0">
              <a:buNone/>
            </a:pPr>
            <a:r>
              <a:rPr lang="vi-VN" dirty="0">
                <a:solidFill>
                  <a:srgbClr val="0033CC"/>
                </a:solidFill>
                <a:latin typeface="Times New Roman" pitchFamily="18" charset="0"/>
                <a:cs typeface="Times New Roman" pitchFamily="18" charset="0"/>
              </a:rPr>
              <a:t>- Biết dùng muôi, thạp, bình gốm….</a:t>
            </a:r>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303820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452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01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928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372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880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3074" name="Picture 2" descr="Bài 13 : Đời sống vật chất và tinh thần của cư dân Văn Lang - Hoc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698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8455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0"/>
            <a:ext cx="9144000" cy="6629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9791699"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153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327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08778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333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600200"/>
          </a:xfrm>
        </p:spPr>
        <p:txBody>
          <a:bodyPr>
            <a:noAutofit/>
          </a:bodyPr>
          <a:lstStyle/>
          <a:p>
            <a:r>
              <a:rPr lang="en-US" sz="3600" b="1" dirty="0" err="1" smtClean="0">
                <a:solidFill>
                  <a:srgbClr val="FF0000"/>
                </a:solidFill>
                <a:latin typeface="Times New Roman" pitchFamily="18" charset="0"/>
                <a:cs typeface="Times New Roman" pitchFamily="18" charset="0"/>
              </a:rPr>
              <a:t>Đời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sống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vật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chất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cụ</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thể</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về</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ăn</a:t>
            </a:r>
            <a:r>
              <a:rPr lang="en-US" sz="3600" b="1" dirty="0" smtClean="0">
                <a:solidFill>
                  <a:srgbClr val="FF0000"/>
                </a:solidFill>
                <a:latin typeface="Times New Roman" pitchFamily="18" charset="0"/>
                <a:cs typeface="Times New Roman" pitchFamily="18" charset="0"/>
              </a:rPr>
              <a:t>, ở, </a:t>
            </a:r>
            <a:r>
              <a:rPr lang="en-US" sz="3600" b="1" dirty="0" err="1" smtClean="0">
                <a:solidFill>
                  <a:srgbClr val="FF0000"/>
                </a:solidFill>
                <a:latin typeface="Times New Roman" pitchFamily="18" charset="0"/>
                <a:cs typeface="Times New Roman" pitchFamily="18" charset="0"/>
              </a:rPr>
              <a:t>đi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mặc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người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Việt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Văn</a:t>
            </a:r>
            <a:r>
              <a:rPr lang="en-US" sz="3600" b="1" dirty="0" smtClean="0">
                <a:solidFill>
                  <a:srgbClr val="FF0000"/>
                </a:solidFill>
                <a:latin typeface="Times New Roman" pitchFamily="18" charset="0"/>
                <a:cs typeface="Times New Roman" pitchFamily="18" charset="0"/>
              </a:rPr>
              <a:t> Lang, </a:t>
            </a:r>
            <a:r>
              <a:rPr lang="en-US" sz="3600" b="1" dirty="0" err="1" smtClean="0">
                <a:solidFill>
                  <a:srgbClr val="FF0000"/>
                </a:solidFill>
                <a:latin typeface="Times New Roman" pitchFamily="18" charset="0"/>
                <a:cs typeface="Times New Roman" pitchFamily="18" charset="0"/>
              </a:rPr>
              <a:t>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như</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thế</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nào</a:t>
            </a:r>
            <a:r>
              <a:rPr lang="en-US" sz="3600" b="1" dirty="0" smtClean="0">
                <a:solidFill>
                  <a:srgbClr val="FF0000"/>
                </a:solidFill>
                <a:latin typeface="Times New Roman" pitchFamily="18" charset="0"/>
                <a:cs typeface="Times New Roman" pitchFamily="18" charset="0"/>
              </a:rPr>
              <a:t> ? </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57807" y="1594009"/>
            <a:ext cx="9144000" cy="5492591"/>
          </a:xfrm>
        </p:spPr>
        <p:txBody>
          <a:bodyPr>
            <a:normAutofit/>
          </a:bodyPr>
          <a:lstStyle/>
          <a:p>
            <a:pPr marL="0" lvl="0" indent="0">
              <a:lnSpc>
                <a:spcPct val="150000"/>
              </a:lnSpc>
              <a:buNone/>
            </a:pPr>
            <a:r>
              <a:rPr lang="en-US" sz="3600" b="1" dirty="0" smtClean="0">
                <a:solidFill>
                  <a:srgbClr val="0033CC"/>
                </a:solidFill>
                <a:latin typeface="Times New Roman" pitchFamily="18" charset="0"/>
                <a:cs typeface="Times New Roman" pitchFamily="18" charset="0"/>
              </a:rPr>
              <a:t>- </a:t>
            </a:r>
            <a:r>
              <a:rPr lang="vi-VN" sz="3600" b="1" dirty="0" smtClean="0">
                <a:solidFill>
                  <a:srgbClr val="0033CC"/>
                </a:solidFill>
                <a:latin typeface="Times New Roman" pitchFamily="18" charset="0"/>
                <a:cs typeface="Times New Roman" pitchFamily="18" charset="0"/>
              </a:rPr>
              <a:t>Thức </a:t>
            </a:r>
            <a:r>
              <a:rPr lang="vi-VN" sz="3600" b="1" dirty="0">
                <a:solidFill>
                  <a:srgbClr val="0033CC"/>
                </a:solidFill>
                <a:latin typeface="Times New Roman" pitchFamily="18" charset="0"/>
                <a:cs typeface="Times New Roman" pitchFamily="18" charset="0"/>
              </a:rPr>
              <a:t>ăn chính là cơm nếp, cơm tẻ…; ngày lễ ngày tết có bánh chưng, bánh giầy</a:t>
            </a:r>
            <a:r>
              <a:rPr lang="vi-VN" sz="3600" b="1" dirty="0" smtClean="0">
                <a:solidFill>
                  <a:srgbClr val="0033CC"/>
                </a:solidFill>
                <a:latin typeface="Times New Roman" pitchFamily="18" charset="0"/>
                <a:cs typeface="Times New Roman" pitchFamily="18" charset="0"/>
              </a:rPr>
              <a:t>.</a:t>
            </a:r>
            <a:endParaRPr lang="en-US" sz="3600" b="1" dirty="0" smtClean="0">
              <a:solidFill>
                <a:srgbClr val="0033CC"/>
              </a:solidFill>
              <a:latin typeface="Times New Roman" pitchFamily="18" charset="0"/>
              <a:cs typeface="Times New Roman" pitchFamily="18" charset="0"/>
            </a:endParaRPr>
          </a:p>
          <a:p>
            <a:pPr marL="0" lvl="0" indent="0">
              <a:lnSpc>
                <a:spcPct val="150000"/>
              </a:lnSpc>
              <a:buNone/>
            </a:pPr>
            <a:r>
              <a:rPr lang="vi-VN" sz="3600" b="1" dirty="0">
                <a:solidFill>
                  <a:srgbClr val="0033CC"/>
                </a:solidFill>
                <a:latin typeface="Times New Roman" pitchFamily="18" charset="0"/>
                <a:cs typeface="Times New Roman" pitchFamily="18" charset="0"/>
              </a:rPr>
              <a:t>- Ở nhà </a:t>
            </a:r>
            <a:r>
              <a:rPr lang="vi-VN" sz="3600" b="1" dirty="0" smtClean="0">
                <a:solidFill>
                  <a:srgbClr val="0033CC"/>
                </a:solidFill>
                <a:latin typeface="Times New Roman" pitchFamily="18" charset="0"/>
                <a:cs typeface="Times New Roman" pitchFamily="18" charset="0"/>
              </a:rPr>
              <a:t>sàn</a:t>
            </a:r>
            <a:endParaRPr lang="vi-VN" sz="3600" b="1" dirty="0">
              <a:solidFill>
                <a:srgbClr val="0033CC"/>
              </a:solidFill>
              <a:latin typeface="Times New Roman" pitchFamily="18" charset="0"/>
              <a:cs typeface="Times New Roman" pitchFamily="18" charset="0"/>
            </a:endParaRPr>
          </a:p>
          <a:p>
            <a:pPr marL="0" lvl="0" indent="0">
              <a:lnSpc>
                <a:spcPct val="150000"/>
              </a:lnSpc>
              <a:buNone/>
            </a:pPr>
            <a:r>
              <a:rPr lang="vi-VN" sz="3600" b="1" dirty="0">
                <a:solidFill>
                  <a:srgbClr val="0033CC"/>
                </a:solidFill>
                <a:latin typeface="Times New Roman" pitchFamily="18" charset="0"/>
                <a:cs typeface="Times New Roman" pitchFamily="18" charset="0"/>
              </a:rPr>
              <a:t>- Đi lại chủ yếu bằng thuyền</a:t>
            </a:r>
          </a:p>
          <a:p>
            <a:pPr marL="0" lvl="0" indent="0">
              <a:lnSpc>
                <a:spcPct val="150000"/>
              </a:lnSpc>
              <a:buNone/>
            </a:pPr>
            <a:r>
              <a:rPr lang="vi-VN" sz="3600" b="1" dirty="0">
                <a:solidFill>
                  <a:srgbClr val="0033CC"/>
                </a:solidFill>
                <a:latin typeface="Times New Roman" pitchFamily="18" charset="0"/>
                <a:cs typeface="Times New Roman" pitchFamily="18" charset="0"/>
              </a:rPr>
              <a:t>- Ngày thường, nam đóng khố, nữ mặc </a:t>
            </a:r>
            <a:r>
              <a:rPr lang="vi-VN" sz="3600" b="1" dirty="0" smtClean="0">
                <a:solidFill>
                  <a:srgbClr val="0033CC"/>
                </a:solidFill>
                <a:latin typeface="Times New Roman" pitchFamily="18" charset="0"/>
                <a:cs typeface="Times New Roman" pitchFamily="18" charset="0"/>
              </a:rPr>
              <a:t>váy </a:t>
            </a:r>
            <a:endParaRPr lang="vi-VN" sz="3600" b="1" dirty="0">
              <a:solidFill>
                <a:srgbClr val="0033CC"/>
              </a:solidFill>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Tree>
    <p:extLst>
      <p:ext uri="{BB962C8B-B14F-4D97-AF65-F5344CB8AC3E}">
        <p14:creationId xmlns:p14="http://schemas.microsoft.com/office/powerpoint/2010/main" val="523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066800"/>
          </a:xfrm>
        </p:spPr>
        <p:txBody>
          <a:bodyPr>
            <a:noAutofit/>
          </a:bodyPr>
          <a:lstStyle/>
          <a:p>
            <a:r>
              <a:rPr lang="vi-VN" sz="2400" b="1" dirty="0">
                <a:solidFill>
                  <a:srgbClr val="FF0000"/>
                </a:solidFill>
                <a:latin typeface="Times New Roman" pitchFamily="18" charset="0"/>
                <a:cs typeface="Times New Roman" pitchFamily="18" charset="0"/>
              </a:rPr>
              <a:t>Tiết </a:t>
            </a:r>
            <a:r>
              <a:rPr lang="vi-VN" sz="2400" b="1" dirty="0" smtClean="0">
                <a:solidFill>
                  <a:srgbClr val="FF0000"/>
                </a:solidFill>
                <a:latin typeface="Times New Roman" pitchFamily="18" charset="0"/>
                <a:cs typeface="Times New Roman" pitchFamily="18" charset="0"/>
              </a:rPr>
              <a:t>31</a:t>
            </a:r>
            <a:r>
              <a:rPr lang="en-US" sz="2400" b="1" dirty="0" smtClean="0">
                <a:solidFill>
                  <a:srgbClr val="FF0000"/>
                </a:solidFill>
                <a:latin typeface="Times New Roman" pitchFamily="18" charset="0"/>
                <a:cs typeface="Times New Roman" pitchFamily="18" charset="0"/>
              </a:rPr>
              <a:t>,32</a:t>
            </a:r>
            <a:r>
              <a:rPr lang="vi-VN" sz="2400" b="1" dirty="0" smtClean="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 BÀI 15. ĐỜI SỐNG CỦA NGƯỜI VIỆT THỜI KÌ VĂN LANG, ÂU LẠC</a:t>
            </a:r>
            <a:endParaRPr lang="en-US" sz="24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762000"/>
            <a:ext cx="9178636" cy="6096000"/>
          </a:xfrm>
        </p:spPr>
        <p:txBody>
          <a:bodyPr>
            <a:normAutofit/>
          </a:bodyPr>
          <a:lstStyle/>
          <a:p>
            <a:pPr marL="0" indent="0">
              <a:buNone/>
            </a:pPr>
            <a:r>
              <a:rPr lang="en-US" sz="3600" b="1" dirty="0" smtClean="0">
                <a:solidFill>
                  <a:srgbClr val="FF0000"/>
                </a:solidFill>
                <a:latin typeface="Times New Roman" pitchFamily="18" charset="0"/>
                <a:cs typeface="Times New Roman" pitchFamily="18" charset="0"/>
              </a:rPr>
              <a:t>I. </a:t>
            </a:r>
            <a:r>
              <a:rPr lang="en-US" sz="3600" b="1" dirty="0" err="1" smtClean="0">
                <a:solidFill>
                  <a:srgbClr val="FF0000"/>
                </a:solidFill>
                <a:latin typeface="Times New Roman" pitchFamily="18" charset="0"/>
                <a:cs typeface="Times New Roman" pitchFamily="18" charset="0"/>
              </a:rPr>
              <a:t>Đời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sống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vật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chất</a:t>
            </a:r>
            <a:endParaRPr lang="en-US" sz="3600" b="1" dirty="0" smtClean="0">
              <a:solidFill>
                <a:srgbClr val="FF0000"/>
              </a:solidFill>
              <a:latin typeface="Times New Roman" pitchFamily="18" charset="0"/>
              <a:cs typeface="Times New Roman" pitchFamily="18" charset="0"/>
            </a:endParaRPr>
          </a:p>
          <a:p>
            <a:pPr marL="0" indent="0">
              <a:buNone/>
            </a:pPr>
            <a:r>
              <a:rPr lang="en-US" sz="3600" dirty="0" smtClean="0">
                <a:solidFill>
                  <a:srgbClr val="0033CC"/>
                </a:solidFill>
                <a:latin typeface="Times New Roman" pitchFamily="18" charset="0"/>
                <a:cs typeface="Times New Roman" pitchFamily="18" charset="0"/>
              </a:rPr>
              <a:t>…………………..</a:t>
            </a:r>
          </a:p>
          <a:p>
            <a:pPr marL="0" indent="0">
              <a:buNone/>
            </a:pPr>
            <a:r>
              <a:rPr lang="en-US" sz="3600" dirty="0" smtClean="0">
                <a:solidFill>
                  <a:srgbClr val="0033CC"/>
                </a:solidFill>
                <a:latin typeface="Times New Roman" pitchFamily="18" charset="0"/>
                <a:cs typeface="Times New Roman" pitchFamily="18" charset="0"/>
              </a:rPr>
              <a:t>- </a:t>
            </a:r>
            <a:r>
              <a:rPr lang="vi-VN" sz="3600" dirty="0" smtClean="0">
                <a:solidFill>
                  <a:srgbClr val="0033CC"/>
                </a:solidFill>
                <a:latin typeface="Times New Roman" pitchFamily="18" charset="0"/>
                <a:cs typeface="Times New Roman" pitchFamily="18" charset="0"/>
              </a:rPr>
              <a:t>Thức </a:t>
            </a:r>
            <a:r>
              <a:rPr lang="vi-VN" sz="3600" dirty="0">
                <a:solidFill>
                  <a:srgbClr val="0033CC"/>
                </a:solidFill>
                <a:latin typeface="Times New Roman" pitchFamily="18" charset="0"/>
                <a:cs typeface="Times New Roman" pitchFamily="18" charset="0"/>
              </a:rPr>
              <a:t>ăn chính là cơm nếp, cơm tẻ…; ngày lễ ngày tết có bánh chưng, bánh giầy</a:t>
            </a:r>
            <a:r>
              <a:rPr lang="vi-VN" sz="3600" dirty="0" smtClean="0">
                <a:solidFill>
                  <a:srgbClr val="0033CC"/>
                </a:solidFill>
                <a:latin typeface="Times New Roman" pitchFamily="18" charset="0"/>
                <a:cs typeface="Times New Roman" pitchFamily="18" charset="0"/>
              </a:rPr>
              <a:t>.</a:t>
            </a:r>
            <a:endParaRPr lang="en-US" sz="3600" dirty="0" smtClean="0">
              <a:solidFill>
                <a:srgbClr val="0033CC"/>
              </a:solidFill>
              <a:latin typeface="Times New Roman" pitchFamily="18" charset="0"/>
              <a:cs typeface="Times New Roman" pitchFamily="18" charset="0"/>
            </a:endParaRPr>
          </a:p>
          <a:p>
            <a:pPr marL="0" lvl="0" indent="0">
              <a:buNone/>
            </a:pPr>
            <a:r>
              <a:rPr lang="vi-VN" sz="3600" dirty="0">
                <a:solidFill>
                  <a:srgbClr val="0033CC"/>
                </a:solidFill>
                <a:latin typeface="Times New Roman" pitchFamily="18" charset="0"/>
                <a:cs typeface="Times New Roman" pitchFamily="18" charset="0"/>
              </a:rPr>
              <a:t>- Ở nhà </a:t>
            </a:r>
            <a:r>
              <a:rPr lang="vi-VN" sz="3600" dirty="0" smtClean="0">
                <a:solidFill>
                  <a:srgbClr val="0033CC"/>
                </a:solidFill>
                <a:latin typeface="Times New Roman" pitchFamily="18" charset="0"/>
                <a:cs typeface="Times New Roman" pitchFamily="18" charset="0"/>
              </a:rPr>
              <a:t>sàn</a:t>
            </a:r>
            <a:endParaRPr lang="vi-VN" sz="3600" dirty="0">
              <a:solidFill>
                <a:srgbClr val="0033CC"/>
              </a:solidFill>
              <a:latin typeface="Times New Roman" pitchFamily="18" charset="0"/>
              <a:cs typeface="Times New Roman" pitchFamily="18" charset="0"/>
            </a:endParaRPr>
          </a:p>
          <a:p>
            <a:pPr marL="0" indent="0">
              <a:buNone/>
            </a:pPr>
            <a:r>
              <a:rPr lang="vi-VN" sz="3600" dirty="0">
                <a:solidFill>
                  <a:srgbClr val="0033CC"/>
                </a:solidFill>
                <a:latin typeface="Times New Roman" pitchFamily="18" charset="0"/>
                <a:cs typeface="Times New Roman" pitchFamily="18" charset="0"/>
              </a:rPr>
              <a:t>- Đi lại chủ yếu bằng thuyền</a:t>
            </a:r>
          </a:p>
          <a:p>
            <a:pPr marL="0" indent="0">
              <a:buNone/>
            </a:pPr>
            <a:r>
              <a:rPr lang="vi-VN" sz="3600" dirty="0">
                <a:solidFill>
                  <a:srgbClr val="0033CC"/>
                </a:solidFill>
                <a:latin typeface="Times New Roman" pitchFamily="18" charset="0"/>
                <a:cs typeface="Times New Roman" pitchFamily="18" charset="0"/>
              </a:rPr>
              <a:t>- Ngày thường, nam đóng khố, nữ mặc váy….. </a:t>
            </a:r>
            <a:endParaRPr lang="en-US" sz="3600" dirty="0" smtClean="0"/>
          </a:p>
          <a:p>
            <a:endParaRPr lang="en-US" dirty="0"/>
          </a:p>
          <a:p>
            <a:endParaRPr lang="en-US" dirty="0"/>
          </a:p>
        </p:txBody>
      </p:sp>
    </p:spTree>
    <p:extLst>
      <p:ext uri="{BB962C8B-B14F-4D97-AF65-F5344CB8AC3E}">
        <p14:creationId xmlns:p14="http://schemas.microsoft.com/office/powerpoint/2010/main" val="35597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066800"/>
          </a:xfrm>
        </p:spPr>
        <p:txBody>
          <a:bodyPr>
            <a:noAutofit/>
          </a:bodyPr>
          <a:lstStyle/>
          <a:p>
            <a:r>
              <a:rPr lang="vi-VN" sz="2400" b="1" dirty="0">
                <a:solidFill>
                  <a:srgbClr val="FF0000"/>
                </a:solidFill>
                <a:latin typeface="Times New Roman" pitchFamily="18" charset="0"/>
                <a:cs typeface="Times New Roman" pitchFamily="18" charset="0"/>
              </a:rPr>
              <a:t>Tiết </a:t>
            </a:r>
            <a:r>
              <a:rPr lang="vi-VN" sz="2400" b="1" dirty="0" smtClean="0">
                <a:solidFill>
                  <a:srgbClr val="FF0000"/>
                </a:solidFill>
                <a:latin typeface="Times New Roman" pitchFamily="18" charset="0"/>
                <a:cs typeface="Times New Roman" pitchFamily="18" charset="0"/>
              </a:rPr>
              <a:t>31</a:t>
            </a:r>
            <a:r>
              <a:rPr lang="en-US" sz="2400" b="1" dirty="0" smtClean="0">
                <a:solidFill>
                  <a:srgbClr val="FF0000"/>
                </a:solidFill>
                <a:latin typeface="Times New Roman" pitchFamily="18" charset="0"/>
                <a:cs typeface="Times New Roman" pitchFamily="18" charset="0"/>
              </a:rPr>
              <a:t>,32</a:t>
            </a:r>
            <a:r>
              <a:rPr lang="vi-VN" sz="2400" b="1" dirty="0" smtClean="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 BÀI 15. ĐỜI SỐNG CỦA NGƯỜI VIỆT THỜI KÌ VĂN LANG, ÂU LẠC</a:t>
            </a:r>
            <a:endParaRPr lang="en-US" sz="24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762000"/>
            <a:ext cx="9178636" cy="6096000"/>
          </a:xfrm>
        </p:spPr>
        <p:txBody>
          <a:bodyPr>
            <a:normAutofit/>
          </a:bodyPr>
          <a:lstStyle/>
          <a:p>
            <a:pPr marL="0" indent="0">
              <a:buNone/>
            </a:pPr>
            <a:r>
              <a:rPr lang="en-US" sz="2600" b="1" dirty="0" smtClean="0">
                <a:solidFill>
                  <a:srgbClr val="FF0000"/>
                </a:solidFill>
                <a:latin typeface="Times New Roman" pitchFamily="18" charset="0"/>
                <a:cs typeface="Times New Roman" pitchFamily="18" charset="0"/>
              </a:rPr>
              <a:t>I. </a:t>
            </a:r>
            <a:r>
              <a:rPr lang="en-US" sz="2600" b="1" dirty="0" err="1" smtClean="0">
                <a:solidFill>
                  <a:srgbClr val="FF0000"/>
                </a:solidFill>
                <a:latin typeface="Times New Roman" pitchFamily="18" charset="0"/>
                <a:cs typeface="Times New Roman" pitchFamily="18" charset="0"/>
              </a:rPr>
              <a:t>Đời</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sống</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vật</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chất</a:t>
            </a:r>
            <a:endParaRPr lang="en-US" sz="2600" b="1" dirty="0" smtClean="0">
              <a:solidFill>
                <a:srgbClr val="FF0000"/>
              </a:solidFill>
              <a:latin typeface="Times New Roman" pitchFamily="18" charset="0"/>
              <a:cs typeface="Times New Roman" pitchFamily="18" charset="0"/>
            </a:endParaRPr>
          </a:p>
          <a:p>
            <a:pPr marL="0" indent="0">
              <a:buNone/>
            </a:pPr>
            <a:r>
              <a:rPr lang="vi-VN" sz="2400" dirty="0" smtClean="0">
                <a:solidFill>
                  <a:srgbClr val="0033CC"/>
                </a:solidFill>
                <a:latin typeface="Times New Roman" pitchFamily="18" charset="0"/>
                <a:cs typeface="Times New Roman" pitchFamily="18" charset="0"/>
              </a:rPr>
              <a:t>- </a:t>
            </a:r>
            <a:r>
              <a:rPr lang="vi-VN" sz="2400" dirty="0">
                <a:solidFill>
                  <a:srgbClr val="0033CC"/>
                </a:solidFill>
                <a:latin typeface="Times New Roman" pitchFamily="18" charset="0"/>
                <a:cs typeface="Times New Roman" pitchFamily="18" charset="0"/>
              </a:rPr>
              <a:t>Ngành nghề sản xuất chủ yếu là trồng lúa nước, công cụ sản xuất bằng </a:t>
            </a:r>
            <a:r>
              <a:rPr lang="vi-VN" sz="2400" dirty="0" smtClean="0">
                <a:solidFill>
                  <a:srgbClr val="0033CC"/>
                </a:solidFill>
                <a:latin typeface="Times New Roman" pitchFamily="18" charset="0"/>
                <a:cs typeface="Times New Roman" pitchFamily="18" charset="0"/>
              </a:rPr>
              <a:t>đồng.</a:t>
            </a:r>
            <a:endParaRPr lang="vi-VN" sz="2400" dirty="0">
              <a:solidFill>
                <a:srgbClr val="0033CC"/>
              </a:solidFill>
              <a:latin typeface="Times New Roman" pitchFamily="18" charset="0"/>
              <a:cs typeface="Times New Roman" pitchFamily="18" charset="0"/>
            </a:endParaRPr>
          </a:p>
          <a:p>
            <a:pPr marL="0" indent="0">
              <a:buNone/>
            </a:pPr>
            <a:r>
              <a:rPr lang="vi-VN" sz="2400" dirty="0">
                <a:solidFill>
                  <a:srgbClr val="0033CC"/>
                </a:solidFill>
                <a:latin typeface="Times New Roman" pitchFamily="18" charset="0"/>
                <a:cs typeface="Times New Roman" pitchFamily="18" charset="0"/>
              </a:rPr>
              <a:t>- Các nghề thủ công như làm đồ gốm, dệt vải, làm nhà, đóng thuyền phát triển.</a:t>
            </a:r>
          </a:p>
          <a:p>
            <a:pPr marL="0" indent="0">
              <a:buNone/>
            </a:pPr>
            <a:r>
              <a:rPr lang="vi-VN" sz="2400" dirty="0">
                <a:solidFill>
                  <a:srgbClr val="0033CC"/>
                </a:solidFill>
                <a:latin typeface="Times New Roman" pitchFamily="18" charset="0"/>
                <a:cs typeface="Times New Roman" pitchFamily="18" charset="0"/>
              </a:rPr>
              <a:t>- Nghề luyện kim phát triển cao như đúc đồng, rèn sắt.</a:t>
            </a:r>
          </a:p>
          <a:p>
            <a:pPr marL="0" indent="0">
              <a:buNone/>
            </a:pPr>
            <a:r>
              <a:rPr lang="vi-VN" sz="2400" dirty="0">
                <a:solidFill>
                  <a:srgbClr val="0033CC"/>
                </a:solidFill>
                <a:latin typeface="Times New Roman" pitchFamily="18" charset="0"/>
                <a:cs typeface="Times New Roman" pitchFamily="18" charset="0"/>
              </a:rPr>
              <a:t>- Biết  trồng dâu  nuôi tằm, trồng hoa màu, chăn nuôi, đánh bắt cá,....</a:t>
            </a:r>
          </a:p>
          <a:p>
            <a:pPr marL="0" indent="0">
              <a:buNone/>
            </a:pPr>
            <a:r>
              <a:rPr lang="vi-VN" sz="2400" dirty="0">
                <a:solidFill>
                  <a:srgbClr val="0033CC"/>
                </a:solidFill>
                <a:latin typeface="Times New Roman" pitchFamily="18" charset="0"/>
                <a:cs typeface="Times New Roman" pitchFamily="18" charset="0"/>
              </a:rPr>
              <a:t>- Biết dùng muôi, thạp, bình gốm….</a:t>
            </a:r>
          </a:p>
          <a:p>
            <a:pPr marL="0" indent="0">
              <a:buNone/>
            </a:pPr>
            <a:r>
              <a:rPr lang="en-US" sz="2400" dirty="0" smtClean="0">
                <a:solidFill>
                  <a:srgbClr val="0033CC"/>
                </a:solidFill>
                <a:latin typeface="Times New Roman" pitchFamily="18" charset="0"/>
                <a:cs typeface="Times New Roman" pitchFamily="18" charset="0"/>
              </a:rPr>
              <a:t>- </a:t>
            </a:r>
            <a:r>
              <a:rPr lang="vi-VN" sz="2400" dirty="0" smtClean="0">
                <a:solidFill>
                  <a:srgbClr val="0033CC"/>
                </a:solidFill>
                <a:latin typeface="Times New Roman" pitchFamily="18" charset="0"/>
                <a:cs typeface="Times New Roman" pitchFamily="18" charset="0"/>
              </a:rPr>
              <a:t>Thức </a:t>
            </a:r>
            <a:r>
              <a:rPr lang="vi-VN" sz="2400" dirty="0">
                <a:solidFill>
                  <a:srgbClr val="0033CC"/>
                </a:solidFill>
                <a:latin typeface="Times New Roman" pitchFamily="18" charset="0"/>
                <a:cs typeface="Times New Roman" pitchFamily="18" charset="0"/>
              </a:rPr>
              <a:t>ăn chính là cơm nếp, cơm tẻ…; ngày lễ ngày tết có bánh chưng, bánh giầy</a:t>
            </a:r>
            <a:r>
              <a:rPr lang="vi-VN" sz="2400" dirty="0" smtClean="0">
                <a:solidFill>
                  <a:srgbClr val="0033CC"/>
                </a:solidFill>
                <a:latin typeface="Times New Roman" pitchFamily="18" charset="0"/>
                <a:cs typeface="Times New Roman" pitchFamily="18" charset="0"/>
              </a:rPr>
              <a:t>.</a:t>
            </a:r>
            <a:endParaRPr lang="en-US" sz="2400" dirty="0" smtClean="0">
              <a:solidFill>
                <a:srgbClr val="0033CC"/>
              </a:solidFill>
              <a:latin typeface="Times New Roman" pitchFamily="18" charset="0"/>
              <a:cs typeface="Times New Roman" pitchFamily="18" charset="0"/>
            </a:endParaRPr>
          </a:p>
          <a:p>
            <a:pPr marL="0" lvl="0" indent="0">
              <a:buNone/>
            </a:pPr>
            <a:r>
              <a:rPr lang="vi-VN" sz="2400" dirty="0">
                <a:solidFill>
                  <a:srgbClr val="0033CC"/>
                </a:solidFill>
                <a:latin typeface="Times New Roman" pitchFamily="18" charset="0"/>
                <a:cs typeface="Times New Roman" pitchFamily="18" charset="0"/>
              </a:rPr>
              <a:t>- Ở nhà </a:t>
            </a:r>
            <a:r>
              <a:rPr lang="vi-VN" sz="2400" dirty="0" smtClean="0">
                <a:solidFill>
                  <a:srgbClr val="0033CC"/>
                </a:solidFill>
                <a:latin typeface="Times New Roman" pitchFamily="18" charset="0"/>
                <a:cs typeface="Times New Roman" pitchFamily="18" charset="0"/>
              </a:rPr>
              <a:t>sàn</a:t>
            </a:r>
            <a:endParaRPr lang="vi-VN" sz="2400" dirty="0">
              <a:solidFill>
                <a:srgbClr val="0033CC"/>
              </a:solidFill>
              <a:latin typeface="Times New Roman" pitchFamily="18" charset="0"/>
              <a:cs typeface="Times New Roman" pitchFamily="18" charset="0"/>
            </a:endParaRPr>
          </a:p>
          <a:p>
            <a:pPr marL="0" indent="0">
              <a:buNone/>
            </a:pPr>
            <a:r>
              <a:rPr lang="vi-VN" sz="2400" dirty="0">
                <a:solidFill>
                  <a:srgbClr val="0033CC"/>
                </a:solidFill>
                <a:latin typeface="Times New Roman" pitchFamily="18" charset="0"/>
                <a:cs typeface="Times New Roman" pitchFamily="18" charset="0"/>
              </a:rPr>
              <a:t>- Đi lại chủ yếu bằng thuyền</a:t>
            </a:r>
          </a:p>
          <a:p>
            <a:pPr marL="0" indent="0">
              <a:buNone/>
            </a:pPr>
            <a:r>
              <a:rPr lang="vi-VN" sz="2400" dirty="0">
                <a:solidFill>
                  <a:srgbClr val="0033CC"/>
                </a:solidFill>
                <a:latin typeface="Times New Roman" pitchFamily="18" charset="0"/>
                <a:cs typeface="Times New Roman" pitchFamily="18" charset="0"/>
              </a:rPr>
              <a:t>- Ngày thường, nam đóng khố, nữ mặc váy….. </a:t>
            </a:r>
            <a:endParaRPr lang="en-US" dirty="0" smtClean="0"/>
          </a:p>
          <a:p>
            <a:endParaRPr lang="en-US" dirty="0"/>
          </a:p>
          <a:p>
            <a:endParaRPr lang="en-US" dirty="0"/>
          </a:p>
        </p:txBody>
      </p:sp>
    </p:spTree>
    <p:extLst>
      <p:ext uri="{BB962C8B-B14F-4D97-AF65-F5344CB8AC3E}">
        <p14:creationId xmlns:p14="http://schemas.microsoft.com/office/powerpoint/2010/main" val="372528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276225" y="4572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2964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32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066800"/>
          </a:xfrm>
        </p:spPr>
        <p:txBody>
          <a:bodyPr>
            <a:noAutofit/>
          </a:bodyPr>
          <a:lstStyle/>
          <a:p>
            <a:r>
              <a:rPr lang="vi-VN" sz="2400" b="1" dirty="0">
                <a:solidFill>
                  <a:srgbClr val="FF0000"/>
                </a:solidFill>
                <a:latin typeface="Times New Roman" pitchFamily="18" charset="0"/>
                <a:cs typeface="Times New Roman" pitchFamily="18" charset="0"/>
              </a:rPr>
              <a:t>Tiết </a:t>
            </a:r>
            <a:r>
              <a:rPr lang="vi-VN" sz="2400" b="1" dirty="0" smtClean="0">
                <a:solidFill>
                  <a:srgbClr val="FF0000"/>
                </a:solidFill>
                <a:latin typeface="Times New Roman" pitchFamily="18" charset="0"/>
                <a:cs typeface="Times New Roman" pitchFamily="18" charset="0"/>
              </a:rPr>
              <a:t>31</a:t>
            </a:r>
            <a:r>
              <a:rPr lang="en-US" sz="2400" b="1" dirty="0" smtClean="0">
                <a:solidFill>
                  <a:srgbClr val="FF0000"/>
                </a:solidFill>
                <a:latin typeface="Times New Roman" pitchFamily="18" charset="0"/>
                <a:cs typeface="Times New Roman" pitchFamily="18" charset="0"/>
              </a:rPr>
              <a:t>,32</a:t>
            </a:r>
            <a:r>
              <a:rPr lang="vi-VN" sz="2400" b="1" dirty="0" smtClean="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 BÀI 15. ĐỜI SỐNG CỦA NGƯỜI VIỆT THỜI KÌ VĂN LANG, ÂU LẠC</a:t>
            </a:r>
            <a:endParaRPr lang="en-US" sz="24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762000"/>
            <a:ext cx="9178636" cy="6096000"/>
          </a:xfrm>
        </p:spPr>
        <p:txBody>
          <a:bodyPr>
            <a:normAutofit/>
          </a:bodyPr>
          <a:lstStyle/>
          <a:p>
            <a:pPr marL="0" indent="0">
              <a:buNone/>
            </a:pPr>
            <a:r>
              <a:rPr lang="en-US" sz="2600" b="1" dirty="0" smtClean="0">
                <a:solidFill>
                  <a:srgbClr val="FF0000"/>
                </a:solidFill>
                <a:latin typeface="Times New Roman" pitchFamily="18" charset="0"/>
                <a:cs typeface="Times New Roman" pitchFamily="18" charset="0"/>
              </a:rPr>
              <a:t>I. </a:t>
            </a:r>
            <a:r>
              <a:rPr lang="en-US" sz="2600" b="1" dirty="0" err="1" smtClean="0">
                <a:solidFill>
                  <a:srgbClr val="FF0000"/>
                </a:solidFill>
                <a:latin typeface="Times New Roman" pitchFamily="18" charset="0"/>
                <a:cs typeface="Times New Roman" pitchFamily="18" charset="0"/>
              </a:rPr>
              <a:t>Đời</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sống</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vật</a:t>
            </a:r>
            <a:r>
              <a:rPr lang="en-US" sz="2600" b="1" dirty="0" smtClean="0">
                <a:solidFill>
                  <a:srgbClr val="FF0000"/>
                </a:solidFill>
                <a:latin typeface="Times New Roman" pitchFamily="18" charset="0"/>
                <a:cs typeface="Times New Roman" pitchFamily="18" charset="0"/>
              </a:rPr>
              <a:t> </a:t>
            </a:r>
            <a:r>
              <a:rPr lang="en-US" sz="2600" b="1" dirty="0" err="1" smtClean="0">
                <a:solidFill>
                  <a:srgbClr val="FF0000"/>
                </a:solidFill>
                <a:latin typeface="Times New Roman" pitchFamily="18" charset="0"/>
                <a:cs typeface="Times New Roman" pitchFamily="18" charset="0"/>
              </a:rPr>
              <a:t>chất</a:t>
            </a:r>
            <a:endParaRPr lang="en-US" sz="2600" b="1" dirty="0" smtClean="0">
              <a:solidFill>
                <a:srgbClr val="FF0000"/>
              </a:solidFill>
              <a:latin typeface="Times New Roman" pitchFamily="18" charset="0"/>
              <a:cs typeface="Times New Roman" pitchFamily="18" charset="0"/>
            </a:endParaRPr>
          </a:p>
          <a:p>
            <a:pPr marL="0" indent="0">
              <a:buNone/>
            </a:pPr>
            <a:r>
              <a:rPr lang="en-US" smtClean="0">
                <a:solidFill>
                  <a:srgbClr val="0033CC"/>
                </a:solidFill>
                <a:latin typeface="Times New Roman" pitchFamily="18" charset="0"/>
                <a:cs typeface="Times New Roman" pitchFamily="18" charset="0"/>
              </a:rPr>
              <a:t>……</a:t>
            </a:r>
          </a:p>
          <a:p>
            <a:pPr marL="0" indent="0">
              <a:buNone/>
            </a:pP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Thức </a:t>
            </a:r>
            <a:r>
              <a:rPr lang="vi-VN" dirty="0">
                <a:solidFill>
                  <a:srgbClr val="0033CC"/>
                </a:solidFill>
                <a:latin typeface="Times New Roman" pitchFamily="18" charset="0"/>
                <a:cs typeface="Times New Roman" pitchFamily="18" charset="0"/>
              </a:rPr>
              <a:t>ăn chính là cơm nếp, cơm tẻ…; ngày lễ ngày tết có bánh chưng, bánh giầy</a:t>
            </a:r>
            <a:r>
              <a:rPr lang="vi-VN" dirty="0" smtClean="0">
                <a:solidFill>
                  <a:srgbClr val="0033CC"/>
                </a:solidFill>
                <a:latin typeface="Times New Roman" pitchFamily="18" charset="0"/>
                <a:cs typeface="Times New Roman" pitchFamily="18" charset="0"/>
              </a:rPr>
              <a:t>.</a:t>
            </a:r>
            <a:endParaRPr lang="en-US" dirty="0" smtClean="0">
              <a:solidFill>
                <a:srgbClr val="0033CC"/>
              </a:solidFill>
              <a:latin typeface="Times New Roman" pitchFamily="18" charset="0"/>
              <a:cs typeface="Times New Roman" pitchFamily="18" charset="0"/>
            </a:endParaRPr>
          </a:p>
          <a:p>
            <a:pPr marL="0" lvl="0" indent="0">
              <a:buNone/>
            </a:pPr>
            <a:r>
              <a:rPr lang="vi-VN" dirty="0">
                <a:solidFill>
                  <a:srgbClr val="0033CC"/>
                </a:solidFill>
                <a:latin typeface="Times New Roman" pitchFamily="18" charset="0"/>
                <a:cs typeface="Times New Roman" pitchFamily="18" charset="0"/>
              </a:rPr>
              <a:t>- Ở nhà </a:t>
            </a:r>
            <a:r>
              <a:rPr lang="vi-VN" dirty="0" smtClean="0">
                <a:solidFill>
                  <a:srgbClr val="0033CC"/>
                </a:solidFill>
                <a:latin typeface="Times New Roman" pitchFamily="18" charset="0"/>
                <a:cs typeface="Times New Roman" pitchFamily="18" charset="0"/>
              </a:rPr>
              <a:t>sàn</a:t>
            </a:r>
            <a:endParaRPr lang="vi-VN" dirty="0">
              <a:solidFill>
                <a:srgbClr val="0033CC"/>
              </a:solidFill>
              <a:latin typeface="Times New Roman" pitchFamily="18" charset="0"/>
              <a:cs typeface="Times New Roman" pitchFamily="18" charset="0"/>
            </a:endParaRPr>
          </a:p>
          <a:p>
            <a:pPr marL="0" indent="0">
              <a:buNone/>
            </a:pPr>
            <a:r>
              <a:rPr lang="vi-VN" dirty="0">
                <a:solidFill>
                  <a:srgbClr val="0033CC"/>
                </a:solidFill>
                <a:latin typeface="Times New Roman" pitchFamily="18" charset="0"/>
                <a:cs typeface="Times New Roman" pitchFamily="18" charset="0"/>
              </a:rPr>
              <a:t>- Đi lại chủ yếu bằng thuyền</a:t>
            </a:r>
          </a:p>
          <a:p>
            <a:pPr marL="0" indent="0">
              <a:buNone/>
            </a:pPr>
            <a:r>
              <a:rPr lang="vi-VN" dirty="0">
                <a:solidFill>
                  <a:srgbClr val="0033CC"/>
                </a:solidFill>
                <a:latin typeface="Times New Roman" pitchFamily="18" charset="0"/>
                <a:cs typeface="Times New Roman" pitchFamily="18" charset="0"/>
              </a:rPr>
              <a:t>- Ngày thường, nam đóng khố, nữ mặc váy….. khi có lễ hội họ đội mũ cắm lông chim, nữ mặc áo và váy xòe, đeo trang sức, nam mặc khố dài.</a:t>
            </a:r>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399424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066800"/>
          </a:xfrm>
        </p:spPr>
        <p:txBody>
          <a:bodyPr>
            <a:noAutofit/>
          </a:bodyPr>
          <a:lstStyle/>
          <a:p>
            <a:r>
              <a:rPr lang="vi-VN" sz="3200" b="1" dirty="0">
                <a:solidFill>
                  <a:srgbClr val="FF0000"/>
                </a:solidFill>
                <a:latin typeface="Times New Roman" pitchFamily="18" charset="0"/>
                <a:cs typeface="Times New Roman" pitchFamily="18" charset="0"/>
              </a:rPr>
              <a:t>Tiết </a:t>
            </a:r>
            <a:r>
              <a:rPr lang="vi-VN" sz="3200" b="1" dirty="0" smtClean="0">
                <a:solidFill>
                  <a:srgbClr val="FF0000"/>
                </a:solidFill>
                <a:latin typeface="Times New Roman" pitchFamily="18" charset="0"/>
                <a:cs typeface="Times New Roman" pitchFamily="18" charset="0"/>
              </a:rPr>
              <a:t>31</a:t>
            </a:r>
            <a:r>
              <a:rPr lang="en-US" sz="3200" b="1" dirty="0" smtClean="0">
                <a:solidFill>
                  <a:srgbClr val="FF0000"/>
                </a:solidFill>
                <a:latin typeface="Times New Roman" pitchFamily="18" charset="0"/>
                <a:cs typeface="Times New Roman" pitchFamily="18" charset="0"/>
              </a:rPr>
              <a:t>,32</a:t>
            </a:r>
            <a:r>
              <a:rPr lang="vi-VN" sz="3200" b="1" dirty="0" smtClean="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 BÀI 15. ĐỜI SỐNG CỦA NGƯỜI VIỆT THỜI KÌ VĂN LANG, ÂU LẠC</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14400"/>
            <a:ext cx="9178636" cy="5486400"/>
          </a:xfrm>
        </p:spPr>
        <p:txBody>
          <a:bodyPr/>
          <a:lstStyle/>
          <a:p>
            <a:pPr marL="0" indent="0">
              <a:buNone/>
            </a:pPr>
            <a:r>
              <a:rPr lang="en-US" sz="2400" b="1" dirty="0" smtClean="0">
                <a:solidFill>
                  <a:srgbClr val="FF0000"/>
                </a:solidFill>
                <a:latin typeface="Times New Roman" pitchFamily="18" charset="0"/>
                <a:cs typeface="Times New Roman" pitchFamily="18" charset="0"/>
              </a:rPr>
              <a:t>I. </a:t>
            </a:r>
            <a:r>
              <a:rPr lang="en-US" sz="2400" b="1" dirty="0" err="1" smtClean="0">
                <a:solidFill>
                  <a:srgbClr val="FF0000"/>
                </a:solidFill>
                <a:latin typeface="Times New Roman" pitchFamily="18" charset="0"/>
                <a:cs typeface="Times New Roman" pitchFamily="18" charset="0"/>
              </a:rPr>
              <a:t>Đời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vật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chất</a:t>
            </a:r>
            <a:endParaRPr lang="en-US" sz="2400" b="1" dirty="0" smtClean="0">
              <a:solidFill>
                <a:srgbClr val="FF0000"/>
              </a:solidFill>
              <a:latin typeface="Times New Roman" pitchFamily="18" charset="0"/>
              <a:cs typeface="Times New Roman" pitchFamily="18" charset="0"/>
            </a:endParaRPr>
          </a:p>
          <a:p>
            <a:pPr marL="0" indent="0">
              <a:buNone/>
            </a:pPr>
            <a:r>
              <a:rPr lang="vi-VN" sz="2400" b="1" dirty="0" smtClean="0">
                <a:solidFill>
                  <a:srgbClr val="FF0000"/>
                </a:solidFill>
                <a:latin typeface="Times New Roman" pitchFamily="18" charset="0"/>
                <a:cs typeface="Times New Roman" pitchFamily="18" charset="0"/>
              </a:rPr>
              <a:t>II.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Đời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thần</a:t>
            </a:r>
            <a:endParaRPr lang="en-US" sz="2400" b="1" dirty="0" smtClean="0">
              <a:solidFill>
                <a:srgbClr val="FF0000"/>
              </a:solidFill>
              <a:latin typeface="Times New Roman" pitchFamily="18" charset="0"/>
              <a:cs typeface="Times New Roman" pitchFamily="18" charset="0"/>
            </a:endParaRPr>
          </a:p>
          <a:p>
            <a:pPr marL="0" indent="0">
              <a:buNone/>
            </a:pPr>
            <a:endParaRPr lang="en-US" sz="24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403770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534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5890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525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287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0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754380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5682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4539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964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1283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100584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2174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67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066800"/>
          </a:xfrm>
        </p:spPr>
        <p:txBody>
          <a:bodyPr>
            <a:noAutofit/>
          </a:bodyPr>
          <a:lstStyle/>
          <a:p>
            <a:r>
              <a:rPr lang="vi-VN" sz="3200" b="1" dirty="0">
                <a:solidFill>
                  <a:srgbClr val="FF0000"/>
                </a:solidFill>
                <a:latin typeface="Times New Roman" pitchFamily="18" charset="0"/>
                <a:cs typeface="Times New Roman" pitchFamily="18" charset="0"/>
              </a:rPr>
              <a:t>Tiết </a:t>
            </a:r>
            <a:r>
              <a:rPr lang="vi-VN" sz="3200" b="1" dirty="0" smtClean="0">
                <a:solidFill>
                  <a:srgbClr val="FF0000"/>
                </a:solidFill>
                <a:latin typeface="Times New Roman" pitchFamily="18" charset="0"/>
                <a:cs typeface="Times New Roman" pitchFamily="18" charset="0"/>
              </a:rPr>
              <a:t>31</a:t>
            </a:r>
            <a:r>
              <a:rPr lang="en-US" sz="3200" b="1" dirty="0" smtClean="0">
                <a:solidFill>
                  <a:srgbClr val="FF0000"/>
                </a:solidFill>
                <a:latin typeface="Times New Roman" pitchFamily="18" charset="0"/>
                <a:cs typeface="Times New Roman" pitchFamily="18" charset="0"/>
              </a:rPr>
              <a:t>,32 </a:t>
            </a:r>
            <a:r>
              <a:rPr lang="vi-VN" sz="3200" b="1" dirty="0" smtClean="0">
                <a:solidFill>
                  <a:srgbClr val="FF0000"/>
                </a:solidFill>
                <a:latin typeface="Times New Roman" pitchFamily="18" charset="0"/>
                <a:cs typeface="Times New Roman" pitchFamily="18" charset="0"/>
              </a:rPr>
              <a:t> </a:t>
            </a:r>
            <a:r>
              <a:rPr lang="vi-VN" sz="3200" b="1" dirty="0" smtClean="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BÀI 15. ĐỜI SỐNG CỦA NGƯỜI VIỆT THỜI KÌ VĂN LANG, ÂU LẠC</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14400"/>
            <a:ext cx="9178636" cy="5486400"/>
          </a:xfrm>
        </p:spPr>
        <p:txBody>
          <a:bodyPr/>
          <a:lstStyle/>
          <a:p>
            <a:pPr marL="0" indent="0">
              <a:buNone/>
            </a:pPr>
            <a:endParaRPr lang="en-US" sz="2800" b="1" dirty="0" smtClean="0">
              <a:solidFill>
                <a:srgbClr val="FF0000"/>
              </a:solidFill>
              <a:latin typeface="Times New Roman" pitchFamily="18" charset="0"/>
              <a:cs typeface="Times New Roman" pitchFamily="18" charset="0"/>
            </a:endParaRPr>
          </a:p>
          <a:p>
            <a:pPr marL="0" indent="0">
              <a:buNone/>
            </a:pPr>
            <a:r>
              <a:rPr lang="en-US" sz="2800" b="1" dirty="0" smtClean="0">
                <a:solidFill>
                  <a:srgbClr val="0033CC"/>
                </a:solidFill>
                <a:latin typeface="Times New Roman" pitchFamily="18" charset="0"/>
                <a:cs typeface="Times New Roman" pitchFamily="18" charset="0"/>
              </a:rPr>
              <a:t>I. </a:t>
            </a:r>
            <a:r>
              <a:rPr lang="en-US" sz="2800" b="1" dirty="0" err="1" smtClean="0">
                <a:solidFill>
                  <a:srgbClr val="0033CC"/>
                </a:solidFill>
                <a:latin typeface="Times New Roman" pitchFamily="18" charset="0"/>
                <a:cs typeface="Times New Roman" pitchFamily="18" charset="0"/>
              </a:rPr>
              <a:t>Đời</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sống</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vật</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chất</a:t>
            </a:r>
            <a:endParaRPr lang="en-US" sz="2800" b="1" dirty="0" smtClean="0">
              <a:solidFill>
                <a:srgbClr val="0033CC"/>
              </a:solidFill>
              <a:latin typeface="Times New Roman" pitchFamily="18" charset="0"/>
              <a:cs typeface="Times New Roman" pitchFamily="18" charset="0"/>
            </a:endParaRPr>
          </a:p>
          <a:p>
            <a:pPr marL="0" indent="0">
              <a:buNone/>
            </a:pPr>
            <a:endParaRPr lang="en-US" sz="2800" b="1" dirty="0" smtClean="0">
              <a:solidFill>
                <a:srgbClr val="0033CC"/>
              </a:solidFill>
              <a:latin typeface="Times New Roman" pitchFamily="18" charset="0"/>
              <a:cs typeface="Times New Roman" pitchFamily="18" charset="0"/>
            </a:endParaRPr>
          </a:p>
          <a:p>
            <a:pPr marL="0" indent="0">
              <a:buNone/>
            </a:pPr>
            <a:r>
              <a:rPr lang="vi-VN" sz="2800" b="1" dirty="0" smtClean="0">
                <a:solidFill>
                  <a:srgbClr val="0033CC"/>
                </a:solidFill>
                <a:latin typeface="Times New Roman" pitchFamily="18" charset="0"/>
                <a:cs typeface="Times New Roman" pitchFamily="18" charset="0"/>
              </a:rPr>
              <a:t>II.</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Đời</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sống</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tinh</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thần</a:t>
            </a:r>
            <a:endParaRPr lang="en-US" sz="2800" b="1" dirty="0" smtClean="0">
              <a:solidFill>
                <a:srgbClr val="0033CC"/>
              </a:solidFill>
              <a:latin typeface="Times New Roman" pitchFamily="18" charset="0"/>
              <a:cs typeface="Times New Roman" pitchFamily="18" charset="0"/>
            </a:endParaRPr>
          </a:p>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23862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447800"/>
          </a:xfrm>
        </p:spPr>
        <p:txBody>
          <a:bodyPr>
            <a:normAutofit fontScale="90000"/>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vi-VN" sz="3600" b="1" dirty="0" smtClean="0">
                <a:solidFill>
                  <a:srgbClr val="FF0000"/>
                </a:solidFill>
                <a:latin typeface="Times New Roman" pitchFamily="18" charset="0"/>
                <a:cs typeface="Times New Roman" pitchFamily="18" charset="0"/>
              </a:rPr>
              <a:t>Dựa vào tư liệu 15.8, 15.9 và thông tin trong bài học, em hãy cho biết những điểm nổi bật trong đời sống tinh thần của cư dân Văn Lang, Âu Lạc.</a:t>
            </a:r>
            <a:br>
              <a:rPr lang="vi-VN" sz="3600" b="1" dirty="0" smtClean="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0510" y="1898809"/>
            <a:ext cx="9144000" cy="4959191"/>
          </a:xfrm>
        </p:spPr>
        <p:txBody>
          <a:bodyPr>
            <a:normAutofit/>
          </a:bodyPr>
          <a:lstStyle/>
          <a:p>
            <a:r>
              <a:rPr lang="vi-VN" sz="2800" dirty="0" smtClean="0">
                <a:solidFill>
                  <a:srgbClr val="0033CC"/>
                </a:solidFill>
                <a:latin typeface="Times New Roman" pitchFamily="18" charset="0"/>
                <a:cs typeface="Times New Roman" pitchFamily="18" charset="0"/>
              </a:rPr>
              <a:t>Cư </a:t>
            </a:r>
            <a:r>
              <a:rPr lang="vi-VN" sz="2800" dirty="0">
                <a:solidFill>
                  <a:srgbClr val="0033CC"/>
                </a:solidFill>
                <a:latin typeface="Times New Roman" pitchFamily="18" charset="0"/>
                <a:cs typeface="Times New Roman" pitchFamily="18" charset="0"/>
              </a:rPr>
              <a:t>dân Văn Lang, Âu Lạc có tục thờ cúng tổ tiên, thờ các bị thần trong tự nhiên như thần Sông, thần Núi, thần Mặt Trời,… Người chết được chôn cất trong thạp, bình, mộ thuyền,…</a:t>
            </a:r>
          </a:p>
          <a:p>
            <a:r>
              <a:rPr lang="vi-VN" sz="2800" dirty="0">
                <a:solidFill>
                  <a:srgbClr val="0033CC"/>
                </a:solidFill>
                <a:latin typeface="Times New Roman" pitchFamily="18" charset="0"/>
                <a:cs typeface="Times New Roman" pitchFamily="18" charset="0"/>
              </a:rPr>
              <a:t>Họ có khiếu thẩm mĩ như nhuộm răng, xăm mình. Họ xăm mình không chỉ để tránh bị thủy quái làm hại mà còn lại một cách làm đẹp, phong tục này còn được duy trì đến ngày nay.</a:t>
            </a:r>
          </a:p>
          <a:p>
            <a:r>
              <a:rPr lang="vi-VN" sz="2800" dirty="0">
                <a:solidFill>
                  <a:srgbClr val="0033CC"/>
                </a:solidFill>
                <a:latin typeface="Times New Roman" pitchFamily="18" charset="0"/>
                <a:cs typeface="Times New Roman" pitchFamily="18" charset="0"/>
              </a:rPr>
              <a:t>Đời sống tinh thần của cư dân Văn Lang, Âu Lạc giản dị, chất phác, hòa hợp với tự nhiên. Trong những ngày lễ hội họ thường tổ chức vui chơi, đấu vật, đua thuyền</a:t>
            </a:r>
            <a:r>
              <a:rPr lang="vi-VN" sz="2800" dirty="0" smtClean="0">
                <a:solidFill>
                  <a:srgbClr val="0033CC"/>
                </a:solidFill>
                <a:latin typeface="Times New Roman" pitchFamily="18" charset="0"/>
                <a:cs typeface="Times New Roman" pitchFamily="18" charset="0"/>
              </a:rPr>
              <a:t>,…</a:t>
            </a:r>
            <a:endParaRPr lang="vi-VN" sz="2800" dirty="0">
              <a:solidFill>
                <a:srgbClr val="0033CC"/>
              </a:solidFill>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Tree>
    <p:extLst>
      <p:ext uri="{BB962C8B-B14F-4D97-AF65-F5344CB8AC3E}">
        <p14:creationId xmlns:p14="http://schemas.microsoft.com/office/powerpoint/2010/main" val="396219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066800"/>
          </a:xfrm>
        </p:spPr>
        <p:txBody>
          <a:bodyPr>
            <a:noAutofit/>
          </a:bodyPr>
          <a:lstStyle/>
          <a:p>
            <a:r>
              <a:rPr lang="vi-VN" sz="3200" b="1" dirty="0">
                <a:solidFill>
                  <a:srgbClr val="FF0000"/>
                </a:solidFill>
                <a:latin typeface="Times New Roman" pitchFamily="18" charset="0"/>
                <a:cs typeface="Times New Roman" pitchFamily="18" charset="0"/>
              </a:rPr>
              <a:t>Tiết </a:t>
            </a:r>
            <a:r>
              <a:rPr lang="vi-VN" sz="3200" b="1" dirty="0" smtClean="0">
                <a:solidFill>
                  <a:srgbClr val="FF0000"/>
                </a:solidFill>
                <a:latin typeface="Times New Roman" pitchFamily="18" charset="0"/>
                <a:cs typeface="Times New Roman" pitchFamily="18" charset="0"/>
              </a:rPr>
              <a:t>31</a:t>
            </a:r>
            <a:r>
              <a:rPr lang="en-US" sz="3200" b="1" smtClean="0">
                <a:solidFill>
                  <a:srgbClr val="FF0000"/>
                </a:solidFill>
                <a:latin typeface="Times New Roman" pitchFamily="18" charset="0"/>
                <a:cs typeface="Times New Roman" pitchFamily="18" charset="0"/>
              </a:rPr>
              <a:t>,32</a:t>
            </a:r>
            <a:r>
              <a:rPr lang="vi-VN" sz="3200" b="1" smtClean="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 BÀI 15. ĐỜI SỐNG CỦA NGƯỜI VIỆT THỜI KÌ VĂN LANG, ÂU LẠC</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14400"/>
            <a:ext cx="9178636" cy="5486400"/>
          </a:xfrm>
        </p:spPr>
        <p:txBody>
          <a:bodyPr/>
          <a:lstStyle/>
          <a:p>
            <a:pPr marL="0" indent="0">
              <a:buNone/>
            </a:pPr>
            <a:r>
              <a:rPr lang="en-US" sz="2400" b="1" dirty="0" smtClean="0">
                <a:solidFill>
                  <a:srgbClr val="FF0000"/>
                </a:solidFill>
                <a:latin typeface="Times New Roman" pitchFamily="18" charset="0"/>
                <a:cs typeface="Times New Roman" pitchFamily="18" charset="0"/>
              </a:rPr>
              <a:t>I. </a:t>
            </a:r>
            <a:r>
              <a:rPr lang="en-US" sz="2400" b="1" dirty="0" err="1" smtClean="0">
                <a:solidFill>
                  <a:srgbClr val="FF0000"/>
                </a:solidFill>
                <a:latin typeface="Times New Roman" pitchFamily="18" charset="0"/>
                <a:cs typeface="Times New Roman" pitchFamily="18" charset="0"/>
              </a:rPr>
              <a:t>Đời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vật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chất</a:t>
            </a:r>
            <a:endParaRPr lang="en-US" sz="2400" b="1" dirty="0" smtClean="0">
              <a:solidFill>
                <a:srgbClr val="FF0000"/>
              </a:solidFill>
              <a:latin typeface="Times New Roman" pitchFamily="18" charset="0"/>
              <a:cs typeface="Times New Roman" pitchFamily="18" charset="0"/>
            </a:endParaRPr>
          </a:p>
          <a:p>
            <a:pPr marL="0" indent="0">
              <a:buNone/>
            </a:pPr>
            <a:r>
              <a:rPr lang="vi-VN" sz="2400" b="1" dirty="0" smtClean="0">
                <a:solidFill>
                  <a:srgbClr val="FF0000"/>
                </a:solidFill>
                <a:latin typeface="Times New Roman" pitchFamily="18" charset="0"/>
                <a:cs typeface="Times New Roman" pitchFamily="18" charset="0"/>
              </a:rPr>
              <a:t>II.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Đời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thần</a:t>
            </a:r>
            <a:endParaRPr lang="en-US" sz="2400" b="1" dirty="0" smtClean="0">
              <a:solidFill>
                <a:srgbClr val="FF0000"/>
              </a:solidFill>
              <a:latin typeface="Times New Roman" pitchFamily="18" charset="0"/>
              <a:cs typeface="Times New Roman" pitchFamily="18" charset="0"/>
            </a:endParaRPr>
          </a:p>
          <a:p>
            <a:pPr marL="0" indent="0">
              <a:buNone/>
            </a:pPr>
            <a:r>
              <a:rPr lang="vi-VN" dirty="0">
                <a:solidFill>
                  <a:srgbClr val="0033CC"/>
                </a:solidFill>
                <a:latin typeface="Times New Roman" pitchFamily="18" charset="0"/>
                <a:cs typeface="Times New Roman" pitchFamily="18" charset="0"/>
              </a:rPr>
              <a:t>- Về tín ngưỡng: Có tục thờ cúng tổ tiên; thờ các vị thần  như  thần Núi, thần Sông, thần  Mặt Trời…</a:t>
            </a:r>
          </a:p>
          <a:p>
            <a:pPr marL="0" indent="0">
              <a:buNone/>
            </a:pPr>
            <a:r>
              <a:rPr lang="vi-VN" dirty="0" smtClean="0">
                <a:solidFill>
                  <a:srgbClr val="0033CC"/>
                </a:solidFill>
                <a:latin typeface="Times New Roman" pitchFamily="18" charset="0"/>
                <a:cs typeface="Times New Roman" pitchFamily="18" charset="0"/>
              </a:rPr>
              <a:t>- </a:t>
            </a:r>
            <a:r>
              <a:rPr lang="vi-VN" dirty="0">
                <a:solidFill>
                  <a:srgbClr val="0033CC"/>
                </a:solidFill>
                <a:latin typeface="Times New Roman" pitchFamily="18" charset="0"/>
                <a:cs typeface="Times New Roman" pitchFamily="18" charset="0"/>
              </a:rPr>
              <a:t>Về phong tục – tập quán:  có tục xăm mình, nhuộm răng đen, ăn trầu, làm bánh chưng, bánh giầy.</a:t>
            </a:r>
          </a:p>
          <a:p>
            <a:pPr marL="0" indent="0">
              <a:buNone/>
            </a:pPr>
            <a:r>
              <a:rPr lang="vi-VN" dirty="0">
                <a:solidFill>
                  <a:srgbClr val="0033CC"/>
                </a:solidFill>
                <a:latin typeface="Times New Roman" pitchFamily="18" charset="0"/>
                <a:cs typeface="Times New Roman" pitchFamily="18" charset="0"/>
              </a:rPr>
              <a:t>- Trong những ngày lễ hội, họ thường tổ chức vui chơi, đấu vật, đua thuyền, nhảy múa, ca hát, …</a:t>
            </a:r>
          </a:p>
          <a:p>
            <a:pPr marL="0" indent="0">
              <a:buNone/>
            </a:pPr>
            <a:endParaRPr lang="en-US" sz="2400" dirty="0" smtClean="0">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413730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663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4488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8698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753600" cy="723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579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752600"/>
          </a:xfrm>
        </p:spPr>
        <p:txBody>
          <a:bodyPr>
            <a:normAutofit fontScale="90000"/>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4000" b="1" dirty="0" smtClean="0">
                <a:solidFill>
                  <a:srgbClr val="FF0000"/>
                </a:solidFill>
                <a:latin typeface="Times New Roman" pitchFamily="18" charset="0"/>
                <a:cs typeface="Times New Roman" pitchFamily="18" charset="0"/>
              </a:rPr>
              <a:t>LUYỆN TẬP: </a:t>
            </a:r>
            <a:br>
              <a:rPr lang="en-US" sz="4000" b="1" dirty="0" smtClean="0">
                <a:solidFill>
                  <a:srgbClr val="FF0000"/>
                </a:solidFill>
                <a:latin typeface="Times New Roman" pitchFamily="18" charset="0"/>
                <a:cs typeface="Times New Roman" pitchFamily="18" charset="0"/>
              </a:rPr>
            </a:br>
            <a:r>
              <a:rPr lang="en-US" sz="4000" b="1" dirty="0" smtClean="0">
                <a:solidFill>
                  <a:srgbClr val="FF0000"/>
                </a:solidFill>
                <a:latin typeface="Times New Roman" pitchFamily="18" charset="0"/>
                <a:cs typeface="Times New Roman" pitchFamily="18" charset="0"/>
              </a:rPr>
              <a:t>T</a:t>
            </a:r>
            <a:r>
              <a:rPr lang="vi-VN" sz="4000" b="1" dirty="0" smtClean="0">
                <a:solidFill>
                  <a:srgbClr val="FF0000"/>
                </a:solidFill>
                <a:latin typeface="Times New Roman" pitchFamily="18" charset="0"/>
                <a:cs typeface="Times New Roman" pitchFamily="18" charset="0"/>
              </a:rPr>
              <a:t>hời </a:t>
            </a:r>
            <a:r>
              <a:rPr lang="vi-VN" sz="4000" b="1" dirty="0">
                <a:solidFill>
                  <a:srgbClr val="FF0000"/>
                </a:solidFill>
                <a:latin typeface="Times New Roman" pitchFamily="18" charset="0"/>
                <a:cs typeface="Times New Roman" pitchFamily="18" charset="0"/>
              </a:rPr>
              <a:t>Văn Lang, Âu Lạc, người Việt có phong tục gì nổi bật?</a:t>
            </a:r>
            <a:br>
              <a:rPr lang="vi-VN" sz="4000" b="1" dirty="0">
                <a:solidFill>
                  <a:srgbClr val="FF0000"/>
                </a:solidFill>
                <a:latin typeface="Times New Roman" pitchFamily="18" charset="0"/>
                <a:cs typeface="Times New Roman" pitchFamily="18" charset="0"/>
              </a:rPr>
            </a:br>
            <a:endParaRPr lang="en-US" sz="4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828800"/>
            <a:ext cx="9144000" cy="6248400"/>
          </a:xfrm>
        </p:spPr>
        <p:txBody>
          <a:bodyPr>
            <a:normAutofit/>
          </a:bodyPr>
          <a:lstStyle/>
          <a:p>
            <a:pPr marL="0" indent="0">
              <a:lnSpc>
                <a:spcPct val="150000"/>
              </a:lnSpc>
              <a:buNone/>
            </a:pPr>
            <a:r>
              <a:rPr lang="en-US" sz="2800" b="1" dirty="0" smtClean="0">
                <a:solidFill>
                  <a:srgbClr val="0033CC"/>
                </a:solidFill>
                <a:latin typeface="Times New Roman" pitchFamily="18" charset="0"/>
                <a:cs typeface="Times New Roman" pitchFamily="18" charset="0"/>
              </a:rPr>
              <a:t>- </a:t>
            </a:r>
            <a:r>
              <a:rPr lang="vi-VN" sz="2800" b="1" dirty="0" smtClean="0">
                <a:solidFill>
                  <a:srgbClr val="0033CC"/>
                </a:solidFill>
                <a:latin typeface="Times New Roman" pitchFamily="18" charset="0"/>
                <a:cs typeface="Times New Roman" pitchFamily="18" charset="0"/>
              </a:rPr>
              <a:t>Thời </a:t>
            </a:r>
            <a:r>
              <a:rPr lang="vi-VN" sz="2800" b="1" dirty="0">
                <a:solidFill>
                  <a:srgbClr val="0033CC"/>
                </a:solidFill>
                <a:latin typeface="Times New Roman" pitchFamily="18" charset="0"/>
                <a:cs typeface="Times New Roman" pitchFamily="18" charset="0"/>
              </a:rPr>
              <a:t>Văn Lang, Âu Lạc, người Việt có những phong tục nổi bật</a:t>
            </a:r>
            <a:r>
              <a:rPr lang="vi-VN" sz="2800" b="1" dirty="0" smtClean="0">
                <a:solidFill>
                  <a:srgbClr val="0033CC"/>
                </a:solidFill>
                <a:latin typeface="Times New Roman" pitchFamily="18" charset="0"/>
                <a:cs typeface="Times New Roman" pitchFamily="18" charset="0"/>
              </a:rPr>
              <a:t>:</a:t>
            </a:r>
            <a:r>
              <a:rPr lang="en-US" sz="2800" b="1" dirty="0" smtClean="0">
                <a:solidFill>
                  <a:srgbClr val="0033CC"/>
                </a:solidFill>
                <a:latin typeface="Times New Roman" pitchFamily="18" charset="0"/>
                <a:cs typeface="Times New Roman" pitchFamily="18" charset="0"/>
              </a:rPr>
              <a:t> </a:t>
            </a:r>
          </a:p>
          <a:p>
            <a:pPr marL="0" indent="0">
              <a:lnSpc>
                <a:spcPct val="150000"/>
              </a:lnSpc>
              <a:buNone/>
            </a:pPr>
            <a:r>
              <a:rPr lang="en-US" sz="2800" b="1" dirty="0">
                <a:solidFill>
                  <a:srgbClr val="0033CC"/>
                </a:solidFill>
                <a:latin typeface="Times New Roman" pitchFamily="18" charset="0"/>
                <a:cs typeface="Times New Roman" pitchFamily="18" charset="0"/>
              </a:rPr>
              <a:t>+</a:t>
            </a:r>
            <a:r>
              <a:rPr lang="vi-VN" sz="2800" b="1" dirty="0" smtClean="0">
                <a:solidFill>
                  <a:srgbClr val="0033CC"/>
                </a:solidFill>
                <a:latin typeface="Times New Roman" pitchFamily="18" charset="0"/>
                <a:cs typeface="Times New Roman" pitchFamily="18" charset="0"/>
              </a:rPr>
              <a:t> </a:t>
            </a:r>
            <a:r>
              <a:rPr lang="en-US" sz="2800" b="1" dirty="0" smtClean="0">
                <a:solidFill>
                  <a:srgbClr val="0033CC"/>
                </a:solidFill>
                <a:latin typeface="Times New Roman" pitchFamily="18" charset="0"/>
                <a:cs typeface="Times New Roman" pitchFamily="18" charset="0"/>
              </a:rPr>
              <a:t>N</a:t>
            </a:r>
            <a:r>
              <a:rPr lang="vi-VN" sz="2800" b="1" dirty="0" smtClean="0">
                <a:solidFill>
                  <a:srgbClr val="0033CC"/>
                </a:solidFill>
                <a:latin typeface="Times New Roman" pitchFamily="18" charset="0"/>
                <a:cs typeface="Times New Roman" pitchFamily="18" charset="0"/>
              </a:rPr>
              <a:t>huộm </a:t>
            </a:r>
            <a:r>
              <a:rPr lang="vi-VN" sz="2800" b="1" dirty="0">
                <a:solidFill>
                  <a:srgbClr val="0033CC"/>
                </a:solidFill>
                <a:latin typeface="Times New Roman" pitchFamily="18" charset="0"/>
                <a:cs typeface="Times New Roman" pitchFamily="18" charset="0"/>
              </a:rPr>
              <a:t>răng đen, xăm mình, thờ cúng tổ tiên, chôn cất, tổ chức lễ hội vui chơi,...</a:t>
            </a: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7" name="Rectangle 6"/>
          <p:cNvSpPr/>
          <p:nvPr/>
        </p:nvSpPr>
        <p:spPr>
          <a:xfrm>
            <a:off x="381000" y="4180344"/>
            <a:ext cx="9067800" cy="923330"/>
          </a:xfrm>
          <a:prstGeom prst="rect">
            <a:avLst/>
          </a:prstGeom>
        </p:spPr>
        <p:txBody>
          <a:bodyPr wrap="square">
            <a:spAutoFit/>
          </a:bodyPr>
          <a:lstStyle/>
          <a:p>
            <a:endParaRPr lang="vi-VN" dirty="0"/>
          </a:p>
          <a:p>
            <a:endParaRPr lang="vi-VN" dirty="0"/>
          </a:p>
          <a:p>
            <a:endParaRPr lang="vi-VN" dirty="0"/>
          </a:p>
        </p:txBody>
      </p:sp>
    </p:spTree>
    <p:extLst>
      <p:ext uri="{BB962C8B-B14F-4D97-AF65-F5344CB8AC3E}">
        <p14:creationId xmlns:p14="http://schemas.microsoft.com/office/powerpoint/2010/main" val="184598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524000"/>
          </a:xfrm>
        </p:spPr>
        <p:txBody>
          <a:bodyPr>
            <a:noAutofit/>
          </a:bodyPr>
          <a:lstStyle/>
          <a:p>
            <a:r>
              <a:rPr lang="en-US" sz="3600" b="1" dirty="0" smtClean="0">
                <a:solidFill>
                  <a:srgbClr val="FF0000"/>
                </a:solidFill>
                <a:latin typeface="Times New Roman" pitchFamily="18" charset="0"/>
                <a:cs typeface="Times New Roman" pitchFamily="18" charset="0"/>
              </a:rPr>
              <a:t/>
            </a:r>
            <a:br>
              <a:rPr lang="en-US" sz="3600" b="1" dirty="0" smtClean="0">
                <a:solidFill>
                  <a:srgbClr val="FF0000"/>
                </a:solidFill>
                <a:latin typeface="Times New Roman" pitchFamily="18" charset="0"/>
                <a:cs typeface="Times New Roman" pitchFamily="18" charset="0"/>
              </a:rPr>
            </a:br>
            <a:r>
              <a:rPr lang="en-US" sz="3600" b="1" dirty="0" smtClean="0">
                <a:solidFill>
                  <a:srgbClr val="FF0000"/>
                </a:solidFill>
                <a:latin typeface="Times New Roman" pitchFamily="18" charset="0"/>
                <a:cs typeface="Times New Roman" pitchFamily="18" charset="0"/>
              </a:rPr>
              <a:t>LUYỆN TẬP: </a:t>
            </a:r>
            <a:br>
              <a:rPr lang="en-US" sz="3600" b="1" dirty="0" smtClean="0">
                <a:solidFill>
                  <a:srgbClr val="FF0000"/>
                </a:solidFill>
                <a:latin typeface="Times New Roman" pitchFamily="18" charset="0"/>
                <a:cs typeface="Times New Roman" pitchFamily="18" charset="0"/>
              </a:rPr>
            </a:br>
            <a:r>
              <a:rPr lang="vi-VN" sz="3600" b="1" dirty="0" smtClean="0">
                <a:solidFill>
                  <a:srgbClr val="FF0000"/>
                </a:solidFill>
                <a:latin typeface="Times New Roman" pitchFamily="18" charset="0"/>
                <a:cs typeface="Times New Roman" pitchFamily="18" charset="0"/>
              </a:rPr>
              <a:t>Vì </a:t>
            </a:r>
            <a:r>
              <a:rPr lang="vi-VN" sz="3600" b="1" dirty="0">
                <a:solidFill>
                  <a:srgbClr val="FF0000"/>
                </a:solidFill>
                <a:latin typeface="Times New Roman" pitchFamily="18" charset="0"/>
                <a:cs typeface="Times New Roman" pitchFamily="18" charset="0"/>
              </a:rPr>
              <a:t>sao người Văn Lang, Âu Lạc thường ở nhà sàn?</a:t>
            </a:r>
            <a:br>
              <a:rPr lang="vi-VN" sz="3600" b="1" dirty="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2628" y="1874837"/>
            <a:ext cx="9144000" cy="4983163"/>
          </a:xfrm>
        </p:spPr>
        <p:txBody>
          <a:bodyPr>
            <a:normAutofit/>
          </a:bodyPr>
          <a:lstStyle/>
          <a:p>
            <a:pPr marL="0" indent="0">
              <a:lnSpc>
                <a:spcPct val="150000"/>
              </a:lnSpc>
              <a:buNone/>
            </a:pPr>
            <a:r>
              <a:rPr lang="en-US" sz="2800" b="1" dirty="0" smtClean="0">
                <a:solidFill>
                  <a:srgbClr val="0033CC"/>
                </a:solidFill>
                <a:latin typeface="Times New Roman" pitchFamily="18" charset="0"/>
                <a:cs typeface="Times New Roman" pitchFamily="18" charset="0"/>
              </a:rPr>
              <a:t>-</a:t>
            </a:r>
            <a:r>
              <a:rPr lang="vi-VN" sz="2800" b="1" dirty="0">
                <a:solidFill>
                  <a:srgbClr val="0033CC"/>
                </a:solidFill>
                <a:latin typeface="Times New Roman" pitchFamily="18" charset="0"/>
                <a:cs typeface="Times New Roman" pitchFamily="18" charset="0"/>
              </a:rPr>
              <a:t> Cư dân Văn </a:t>
            </a:r>
            <a:r>
              <a:rPr lang="vi-VN" sz="2800" b="1" dirty="0" smtClean="0">
                <a:solidFill>
                  <a:srgbClr val="0033CC"/>
                </a:solidFill>
                <a:latin typeface="Times New Roman" pitchFamily="18" charset="0"/>
                <a:cs typeface="Times New Roman" pitchFamily="18" charset="0"/>
              </a:rPr>
              <a:t>Lang</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Âu</a:t>
            </a:r>
            <a:r>
              <a:rPr lang="en-US" sz="2800" b="1" dirty="0" smtClean="0">
                <a:solidFill>
                  <a:srgbClr val="0033CC"/>
                </a:solidFill>
                <a:latin typeface="Times New Roman" pitchFamily="18" charset="0"/>
                <a:cs typeface="Times New Roman" pitchFamily="18" charset="0"/>
              </a:rPr>
              <a:t> </a:t>
            </a:r>
            <a:r>
              <a:rPr lang="en-US" sz="2800" b="1" dirty="0" err="1" smtClean="0">
                <a:solidFill>
                  <a:srgbClr val="0033CC"/>
                </a:solidFill>
                <a:latin typeface="Times New Roman" pitchFamily="18" charset="0"/>
                <a:cs typeface="Times New Roman" pitchFamily="18" charset="0"/>
              </a:rPr>
              <a:t>Lạc</a:t>
            </a:r>
            <a:r>
              <a:rPr lang="en-US" sz="2800" b="1" dirty="0" smtClean="0">
                <a:solidFill>
                  <a:srgbClr val="0033CC"/>
                </a:solidFill>
                <a:latin typeface="Times New Roman" pitchFamily="18" charset="0"/>
                <a:cs typeface="Times New Roman" pitchFamily="18" charset="0"/>
              </a:rPr>
              <a:t> </a:t>
            </a:r>
            <a:r>
              <a:rPr lang="vi-VN" sz="2800" b="1" dirty="0" smtClean="0">
                <a:solidFill>
                  <a:srgbClr val="0033CC"/>
                </a:solidFill>
                <a:latin typeface="Times New Roman" pitchFamily="18" charset="0"/>
                <a:cs typeface="Times New Roman" pitchFamily="18" charset="0"/>
              </a:rPr>
              <a:t> </a:t>
            </a:r>
            <a:r>
              <a:rPr lang="vi-VN" sz="2800" b="1" dirty="0">
                <a:solidFill>
                  <a:srgbClr val="0033CC"/>
                </a:solidFill>
                <a:latin typeface="Times New Roman" pitchFamily="18" charset="0"/>
                <a:cs typeface="Times New Roman" pitchFamily="18" charset="0"/>
              </a:rPr>
              <a:t>ở nhà sàn để tránh thú dữ, thời tiết ẩm, ngoài ra ở dưới nhà sàn còn nuôi các loài vật như trâu, bò,…</a:t>
            </a:r>
          </a:p>
          <a:p>
            <a:pPr marL="0" indent="0">
              <a:buNone/>
            </a:pP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66744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09800"/>
          </a:xfrm>
        </p:spPr>
        <p:txBody>
          <a:bodyPr>
            <a:normAutofit fontScale="90000"/>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4000" b="1" dirty="0" smtClean="0">
                <a:solidFill>
                  <a:srgbClr val="FF0000"/>
                </a:solidFill>
                <a:latin typeface="Times New Roman" pitchFamily="18" charset="0"/>
                <a:cs typeface="Times New Roman" pitchFamily="18" charset="0"/>
              </a:rPr>
              <a:t>LUYỆN TẬP: </a:t>
            </a:r>
            <a:br>
              <a:rPr lang="en-US" sz="4000" b="1" dirty="0" smtClean="0">
                <a:solidFill>
                  <a:srgbClr val="FF0000"/>
                </a:solidFill>
                <a:latin typeface="Times New Roman" pitchFamily="18" charset="0"/>
                <a:cs typeface="Times New Roman" pitchFamily="18" charset="0"/>
              </a:rPr>
            </a:br>
            <a:r>
              <a:rPr lang="vi-VN" sz="4000" b="1" dirty="0" smtClean="0">
                <a:solidFill>
                  <a:srgbClr val="FF0000"/>
                </a:solidFill>
                <a:latin typeface="Times New Roman" pitchFamily="18" charset="0"/>
                <a:cs typeface="Times New Roman" pitchFamily="18" charset="0"/>
              </a:rPr>
              <a:t>Những </a:t>
            </a:r>
            <a:r>
              <a:rPr lang="vi-VN" sz="4000" b="1" dirty="0">
                <a:solidFill>
                  <a:srgbClr val="FF0000"/>
                </a:solidFill>
                <a:latin typeface="Times New Roman" pitchFamily="18" charset="0"/>
                <a:cs typeface="Times New Roman" pitchFamily="18" charset="0"/>
              </a:rPr>
              <a:t>phong tục nào trong văn hóa Việt Nam hiện nay được kế thừa từ thời Văn Lang, Âu </a:t>
            </a:r>
            <a:r>
              <a:rPr lang="vi-VN" sz="4000" b="1" dirty="0" smtClean="0">
                <a:solidFill>
                  <a:srgbClr val="FF0000"/>
                </a:solidFill>
                <a:latin typeface="Times New Roman" pitchFamily="18" charset="0"/>
                <a:cs typeface="Times New Roman" pitchFamily="18" charset="0"/>
              </a:rPr>
              <a:t>Lạc</a:t>
            </a:r>
            <a:r>
              <a:rPr lang="en-US" sz="4000" b="1" dirty="0" smtClean="0">
                <a:solidFill>
                  <a:srgbClr val="FF0000"/>
                </a:solidFill>
                <a:latin typeface="Times New Roman" pitchFamily="18" charset="0"/>
                <a:cs typeface="Times New Roman" pitchFamily="18" charset="0"/>
              </a:rPr>
              <a:t> </a:t>
            </a:r>
            <a:r>
              <a:rPr lang="vi-VN" sz="4000" b="1" dirty="0" smtClean="0">
                <a:solidFill>
                  <a:srgbClr val="FF0000"/>
                </a:solidFill>
                <a:latin typeface="Times New Roman" pitchFamily="18" charset="0"/>
                <a:cs typeface="Times New Roman" pitchFamily="18" charset="0"/>
              </a:rPr>
              <a:t>?</a:t>
            </a:r>
            <a:r>
              <a:rPr lang="vi-VN" sz="4000" b="1" dirty="0">
                <a:solidFill>
                  <a:srgbClr val="FF0000"/>
                </a:solidFill>
                <a:latin typeface="Times New Roman" pitchFamily="18" charset="0"/>
                <a:cs typeface="Times New Roman" pitchFamily="18" charset="0"/>
              </a:rPr>
              <a:t/>
            </a:r>
            <a:br>
              <a:rPr lang="vi-VN" sz="4000" b="1" dirty="0">
                <a:solidFill>
                  <a:srgbClr val="FF0000"/>
                </a:solidFill>
                <a:latin typeface="Times New Roman" pitchFamily="18" charset="0"/>
                <a:cs typeface="Times New Roman" pitchFamily="18" charset="0"/>
              </a:rPr>
            </a:br>
            <a:endParaRPr lang="en-US" sz="4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2286000"/>
            <a:ext cx="9144000" cy="4572000"/>
          </a:xfrm>
        </p:spPr>
        <p:txBody>
          <a:bodyPr>
            <a:normAutofit/>
          </a:bodyPr>
          <a:lstStyle/>
          <a:p>
            <a:pPr marL="0" indent="0">
              <a:lnSpc>
                <a:spcPct val="150000"/>
              </a:lnSpc>
              <a:buNone/>
            </a:pPr>
            <a:r>
              <a:rPr lang="en-US" sz="2800" b="1" dirty="0" smtClean="0">
                <a:solidFill>
                  <a:srgbClr val="0033CC"/>
                </a:solidFill>
                <a:latin typeface="Times New Roman" pitchFamily="18" charset="0"/>
                <a:cs typeface="Times New Roman" pitchFamily="18" charset="0"/>
              </a:rPr>
              <a:t>-  </a:t>
            </a:r>
            <a:r>
              <a:rPr lang="vi-VN" sz="2800" b="1" dirty="0" smtClean="0">
                <a:solidFill>
                  <a:srgbClr val="0033CC"/>
                </a:solidFill>
                <a:latin typeface="Times New Roman" pitchFamily="18" charset="0"/>
                <a:cs typeface="Times New Roman" pitchFamily="18" charset="0"/>
              </a:rPr>
              <a:t>Những </a:t>
            </a:r>
            <a:r>
              <a:rPr lang="vi-VN" sz="2800" b="1" dirty="0">
                <a:solidFill>
                  <a:srgbClr val="0033CC"/>
                </a:solidFill>
                <a:latin typeface="Times New Roman" pitchFamily="18" charset="0"/>
                <a:cs typeface="Times New Roman" pitchFamily="18" charset="0"/>
              </a:rPr>
              <a:t>phong tục như thời cúng tổ tiên, các vị </a:t>
            </a:r>
            <a:r>
              <a:rPr lang="vi-VN" sz="2800" b="1" dirty="0" smtClean="0">
                <a:solidFill>
                  <a:srgbClr val="0033CC"/>
                </a:solidFill>
                <a:latin typeface="Times New Roman" pitchFamily="18" charset="0"/>
                <a:cs typeface="Times New Roman" pitchFamily="18" charset="0"/>
              </a:rPr>
              <a:t>thần</a:t>
            </a:r>
            <a:r>
              <a:rPr lang="en-US" sz="2800" b="1" dirty="0" smtClean="0">
                <a:solidFill>
                  <a:srgbClr val="0033CC"/>
                </a:solidFill>
                <a:latin typeface="Times New Roman" pitchFamily="18" charset="0"/>
                <a:cs typeface="Times New Roman" pitchFamily="18" charset="0"/>
              </a:rPr>
              <a:t>…</a:t>
            </a:r>
          </a:p>
          <a:p>
            <a:pPr>
              <a:lnSpc>
                <a:spcPct val="150000"/>
              </a:lnSpc>
              <a:buFontTx/>
              <a:buChar char="-"/>
            </a:pPr>
            <a:r>
              <a:rPr lang="en-US" sz="2800" b="1" dirty="0">
                <a:solidFill>
                  <a:srgbClr val="0033CC"/>
                </a:solidFill>
                <a:latin typeface="Times New Roman" pitchFamily="18" charset="0"/>
                <a:cs typeface="Times New Roman" pitchFamily="18" charset="0"/>
              </a:rPr>
              <a:t>T</a:t>
            </a:r>
            <a:r>
              <a:rPr lang="vi-VN" sz="2800" b="1" dirty="0" smtClean="0">
                <a:solidFill>
                  <a:srgbClr val="0033CC"/>
                </a:solidFill>
                <a:latin typeface="Times New Roman" pitchFamily="18" charset="0"/>
                <a:cs typeface="Times New Roman" pitchFamily="18" charset="0"/>
              </a:rPr>
              <a:t>ổ </a:t>
            </a:r>
            <a:r>
              <a:rPr lang="vi-VN" sz="2800" b="1" dirty="0">
                <a:solidFill>
                  <a:srgbClr val="0033CC"/>
                </a:solidFill>
                <a:latin typeface="Times New Roman" pitchFamily="18" charset="0"/>
                <a:cs typeface="Times New Roman" pitchFamily="18" charset="0"/>
              </a:rPr>
              <a:t>chức lễ hội vui chơi, đấu vật, nhảy múa, ca hát bên khèn,sáo, trống chiêng,..., </a:t>
            </a:r>
            <a:endParaRPr lang="en-US" sz="2800" b="1" dirty="0" smtClean="0">
              <a:solidFill>
                <a:srgbClr val="0033CC"/>
              </a:solidFill>
              <a:latin typeface="Times New Roman" pitchFamily="18" charset="0"/>
              <a:cs typeface="Times New Roman" pitchFamily="18" charset="0"/>
            </a:endParaRPr>
          </a:p>
          <a:p>
            <a:pPr>
              <a:lnSpc>
                <a:spcPct val="150000"/>
              </a:lnSpc>
              <a:buFontTx/>
              <a:buChar char="-"/>
            </a:pPr>
            <a:r>
              <a:rPr lang="en-US" sz="2800" b="1" dirty="0">
                <a:solidFill>
                  <a:srgbClr val="0033CC"/>
                </a:solidFill>
                <a:latin typeface="Times New Roman" pitchFamily="18" charset="0"/>
                <a:cs typeface="Times New Roman" pitchFamily="18" charset="0"/>
              </a:rPr>
              <a:t>G</a:t>
            </a:r>
            <a:r>
              <a:rPr lang="vi-VN" sz="2800" b="1" dirty="0" smtClean="0">
                <a:solidFill>
                  <a:srgbClr val="0033CC"/>
                </a:solidFill>
                <a:latin typeface="Times New Roman" pitchFamily="18" charset="0"/>
                <a:cs typeface="Times New Roman" pitchFamily="18" charset="0"/>
              </a:rPr>
              <a:t>ói </a:t>
            </a:r>
            <a:r>
              <a:rPr lang="vi-VN" sz="2800" b="1" dirty="0">
                <a:solidFill>
                  <a:srgbClr val="0033CC"/>
                </a:solidFill>
                <a:latin typeface="Times New Roman" pitchFamily="18" charset="0"/>
                <a:cs typeface="Times New Roman" pitchFamily="18" charset="0"/>
              </a:rPr>
              <a:t>bánh trưng bánh giày ngày </a:t>
            </a:r>
            <a:r>
              <a:rPr lang="vi-VN" sz="2800" b="1" dirty="0" smtClean="0">
                <a:solidFill>
                  <a:srgbClr val="0033CC"/>
                </a:solidFill>
                <a:latin typeface="Times New Roman" pitchFamily="18" charset="0"/>
                <a:cs typeface="Times New Roman" pitchFamily="18" charset="0"/>
              </a:rPr>
              <a:t>tết</a:t>
            </a:r>
            <a:r>
              <a:rPr lang="en-US" sz="2800" b="1" dirty="0" smtClean="0">
                <a:solidFill>
                  <a:srgbClr val="0033CC"/>
                </a:solidFill>
                <a:latin typeface="Times New Roman" pitchFamily="18" charset="0"/>
                <a:cs typeface="Times New Roman" pitchFamily="18" charset="0"/>
              </a:rPr>
              <a:t>.</a:t>
            </a:r>
            <a:endParaRPr lang="vi-VN" sz="2800" b="1" dirty="0">
              <a:solidFill>
                <a:srgbClr val="0033CC"/>
              </a:solidFill>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5" name="Rectangle 4"/>
          <p:cNvSpPr/>
          <p:nvPr/>
        </p:nvSpPr>
        <p:spPr>
          <a:xfrm>
            <a:off x="504735" y="3276600"/>
            <a:ext cx="8229600" cy="1477328"/>
          </a:xfrm>
          <a:prstGeom prst="rect">
            <a:avLst/>
          </a:prstGeom>
        </p:spPr>
        <p:txBody>
          <a:bodyPr wrap="square">
            <a:spAutoFit/>
          </a:bodyPr>
          <a:lstStyle/>
          <a:p>
            <a:endParaRPr lang="vi-VN" dirty="0"/>
          </a:p>
          <a:p>
            <a:endParaRPr lang="vi-VN" dirty="0"/>
          </a:p>
          <a:p>
            <a:endParaRPr lang="vi-VN" dirty="0"/>
          </a:p>
          <a:p>
            <a:endParaRPr lang="vi-VN" dirty="0"/>
          </a:p>
          <a:p>
            <a:endParaRPr lang="vi-VN" dirty="0"/>
          </a:p>
        </p:txBody>
      </p:sp>
    </p:spTree>
    <p:extLst>
      <p:ext uri="{BB962C8B-B14F-4D97-AF65-F5344CB8AC3E}">
        <p14:creationId xmlns:p14="http://schemas.microsoft.com/office/powerpoint/2010/main" val="43712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057400"/>
          </a:xfrm>
        </p:spPr>
        <p:txBody>
          <a:bodyPr>
            <a:noAutofit/>
          </a:bodyPr>
          <a:lstStyle/>
          <a:p>
            <a:r>
              <a:rPr lang="en-US" sz="3600" b="1" dirty="0" smtClean="0">
                <a:solidFill>
                  <a:srgbClr val="FF0000"/>
                </a:solidFill>
                <a:latin typeface="Times New Roman" pitchFamily="18" charset="0"/>
                <a:cs typeface="Times New Roman" pitchFamily="18" charset="0"/>
              </a:rPr>
              <a:t/>
            </a:r>
            <a:br>
              <a:rPr lang="en-US" sz="3600" b="1" dirty="0" smtClean="0">
                <a:solidFill>
                  <a:srgbClr val="FF0000"/>
                </a:solidFill>
                <a:latin typeface="Times New Roman" pitchFamily="18" charset="0"/>
                <a:cs typeface="Times New Roman" pitchFamily="18" charset="0"/>
              </a:rPr>
            </a:br>
            <a:r>
              <a:rPr lang="vi-VN" sz="3600" b="1" dirty="0" smtClean="0">
                <a:solidFill>
                  <a:srgbClr val="FF0000"/>
                </a:solidFill>
                <a:latin typeface="Times New Roman" pitchFamily="18" charset="0"/>
                <a:cs typeface="Times New Roman" pitchFamily="18" charset="0"/>
              </a:rPr>
              <a:t>Vận dụng</a:t>
            </a:r>
            <a:r>
              <a:rPr lang="en-US" sz="3600" b="1" dirty="0" smtClean="0">
                <a:solidFill>
                  <a:srgbClr val="FF0000"/>
                </a:solidFill>
                <a:latin typeface="Times New Roman" pitchFamily="18" charset="0"/>
                <a:cs typeface="Times New Roman" pitchFamily="18" charset="0"/>
              </a:rPr>
              <a:t>: </a:t>
            </a:r>
            <a:r>
              <a:rPr lang="vi-VN" sz="3600" b="1" dirty="0" smtClean="0">
                <a:solidFill>
                  <a:srgbClr val="FF0000"/>
                </a:solidFill>
                <a:latin typeface="Times New Roman" pitchFamily="18" charset="0"/>
                <a:cs typeface="Times New Roman" pitchFamily="18" charset="0"/>
              </a:rPr>
              <a:t>Em </a:t>
            </a:r>
            <a:r>
              <a:rPr lang="vi-VN" sz="3600" b="1" dirty="0">
                <a:solidFill>
                  <a:srgbClr val="FF0000"/>
                </a:solidFill>
                <a:latin typeface="Times New Roman" pitchFamily="18" charset="0"/>
                <a:cs typeface="Times New Roman" pitchFamily="18" charset="0"/>
              </a:rPr>
              <a:t>hãy kể tên một số truyền thuyết gắn liền với đời sống vật chất, tinh thần của cư dân Văn Lang, Âu Lạc</a:t>
            </a:r>
            <a:r>
              <a:rPr lang="vi-VN" sz="3600" b="1" dirty="0" smtClean="0">
                <a:solidFill>
                  <a:srgbClr val="FF0000"/>
                </a:solidFill>
                <a:latin typeface="Times New Roman" pitchFamily="18" charset="0"/>
                <a:cs typeface="Times New Roman" pitchFamily="18" charset="0"/>
              </a:rPr>
              <a:t>?</a:t>
            </a:r>
            <a:r>
              <a:rPr lang="en-US" sz="3600" b="1" dirty="0" smtClean="0">
                <a:solidFill>
                  <a:srgbClr val="FF0000"/>
                </a:solidFill>
                <a:latin typeface="Times New Roman" pitchFamily="18" charset="0"/>
                <a:cs typeface="Times New Roman" pitchFamily="18" charset="0"/>
              </a:rPr>
              <a:t/>
            </a:r>
            <a:br>
              <a:rPr lang="en-US" sz="3600" b="1" dirty="0" smtClean="0">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981200"/>
            <a:ext cx="9144000" cy="4983163"/>
          </a:xfrm>
        </p:spPr>
        <p:txBody>
          <a:bodyPr>
            <a:normAutofit/>
          </a:bodyPr>
          <a:lstStyle/>
          <a:p>
            <a:pPr marL="0" indent="0">
              <a:buNone/>
            </a:pPr>
            <a:r>
              <a:rPr lang="vi-VN" sz="2800" dirty="0">
                <a:solidFill>
                  <a:srgbClr val="0033CC"/>
                </a:solidFill>
                <a:latin typeface="Times New Roman" pitchFamily="18" charset="0"/>
                <a:cs typeface="Times New Roman" pitchFamily="18" charset="0"/>
              </a:rPr>
              <a:t>- Một số truyền thuyết, sự tích… gắn liền với đời sống vật chất, tinh thần của cư dân Văn Lang, Âu Lạc là:</a:t>
            </a:r>
          </a:p>
          <a:p>
            <a:pPr marL="0" indent="0">
              <a:buNone/>
            </a:pPr>
            <a:r>
              <a:rPr lang="vi-VN" sz="2800" dirty="0">
                <a:solidFill>
                  <a:srgbClr val="0033CC"/>
                </a:solidFill>
                <a:latin typeface="Times New Roman" pitchFamily="18" charset="0"/>
                <a:cs typeface="Times New Roman" pitchFamily="18" charset="0"/>
              </a:rPr>
              <a:t>+ Truyền thuyết “Con rồng cháu tiên”</a:t>
            </a:r>
          </a:p>
          <a:p>
            <a:pPr marL="0" indent="0">
              <a:buNone/>
            </a:pPr>
            <a:r>
              <a:rPr lang="vi-VN" sz="2800" dirty="0">
                <a:solidFill>
                  <a:srgbClr val="0033CC"/>
                </a:solidFill>
                <a:latin typeface="Times New Roman" pitchFamily="18" charset="0"/>
                <a:cs typeface="Times New Roman" pitchFamily="18" charset="0"/>
              </a:rPr>
              <a:t>+ Truyền thuyết “Sơn Tinh – Thủy Tinh”</a:t>
            </a:r>
          </a:p>
          <a:p>
            <a:pPr marL="0" indent="0">
              <a:buNone/>
            </a:pPr>
            <a:r>
              <a:rPr lang="vi-VN" sz="2800" dirty="0">
                <a:solidFill>
                  <a:srgbClr val="0033CC"/>
                </a:solidFill>
                <a:latin typeface="Times New Roman" pitchFamily="18" charset="0"/>
                <a:cs typeface="Times New Roman" pitchFamily="18" charset="0"/>
              </a:rPr>
              <a:t>+ Truyền thuyết “Thánh Gióng”</a:t>
            </a:r>
          </a:p>
          <a:p>
            <a:pPr marL="0" indent="0">
              <a:buNone/>
            </a:pPr>
            <a:r>
              <a:rPr lang="vi-VN" sz="2800" dirty="0">
                <a:solidFill>
                  <a:srgbClr val="0033CC"/>
                </a:solidFill>
                <a:latin typeface="Times New Roman" pitchFamily="18" charset="0"/>
                <a:cs typeface="Times New Roman" pitchFamily="18" charset="0"/>
              </a:rPr>
              <a:t>+ Sự </a:t>
            </a:r>
            <a:r>
              <a:rPr lang="en-US" sz="2800" dirty="0" err="1" smtClean="0">
                <a:solidFill>
                  <a:srgbClr val="0033CC"/>
                </a:solidFill>
                <a:latin typeface="Times New Roman" pitchFamily="18" charset="0"/>
                <a:cs typeface="Times New Roman" pitchFamily="18" charset="0"/>
              </a:rPr>
              <a:t>tích</a:t>
            </a:r>
            <a:r>
              <a:rPr lang="en-US" sz="2800" dirty="0" smtClean="0">
                <a:solidFill>
                  <a:srgbClr val="0033CC"/>
                </a:solidFill>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“bánh chưng, bánh giày”</a:t>
            </a:r>
          </a:p>
          <a:p>
            <a:pPr marL="0" indent="0">
              <a:buNone/>
            </a:pPr>
            <a:r>
              <a:rPr lang="vi-VN" sz="2800" dirty="0">
                <a:solidFill>
                  <a:srgbClr val="0033CC"/>
                </a:solidFill>
                <a:latin typeface="Times New Roman" pitchFamily="18" charset="0"/>
                <a:cs typeface="Times New Roman" pitchFamily="18" charset="0"/>
              </a:rPr>
              <a:t>+ Sự tích “trầu cau”</a:t>
            </a:r>
          </a:p>
          <a:p>
            <a:pPr marL="0" indent="0">
              <a:buNone/>
            </a:pP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08878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860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58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6146" name="Picture 2" descr="Bài 15 Đời sống của người Việt thời kì Văn Lang, Âu Lạc trang 77 Lịch sử 6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9215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8568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10242" name="Picture 2" descr="TRẮC NGHIỆM BÀI 13 MÔN LỊCH SỬ 6: ĐỜI SỐNG VẬT CHẤT VÀ TINH THẦN CỦA CƯ DÂN  VĂN L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43200"/>
            <a:ext cx="9525001" cy="937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124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37073" cy="1066800"/>
          </a:xfrm>
        </p:spPr>
        <p:txBody>
          <a:bodyPr>
            <a:noAutofit/>
          </a:bodyPr>
          <a:lstStyle/>
          <a:p>
            <a:r>
              <a:rPr lang="vi-VN" sz="3200" b="1" dirty="0">
                <a:solidFill>
                  <a:srgbClr val="FF0000"/>
                </a:solidFill>
                <a:latin typeface="Times New Roman" pitchFamily="18" charset="0"/>
                <a:cs typeface="Times New Roman" pitchFamily="18" charset="0"/>
              </a:rPr>
              <a:t>Tiết </a:t>
            </a:r>
            <a:r>
              <a:rPr lang="vi-VN" sz="3200" b="1" dirty="0" smtClean="0">
                <a:solidFill>
                  <a:srgbClr val="FF0000"/>
                </a:solidFill>
                <a:latin typeface="Times New Roman" pitchFamily="18" charset="0"/>
                <a:cs typeface="Times New Roman" pitchFamily="18" charset="0"/>
              </a:rPr>
              <a:t>31</a:t>
            </a:r>
            <a:r>
              <a:rPr lang="en-US" sz="3200" b="1" dirty="0" smtClean="0">
                <a:solidFill>
                  <a:srgbClr val="FF0000"/>
                </a:solidFill>
                <a:latin typeface="Times New Roman" pitchFamily="18" charset="0"/>
                <a:cs typeface="Times New Roman" pitchFamily="18" charset="0"/>
              </a:rPr>
              <a:t>,32</a:t>
            </a:r>
            <a:r>
              <a:rPr lang="vi-VN" sz="3200" b="1" dirty="0" smtClean="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 BÀI 15. ĐỜI SỐNG CỦA NGƯỜI VIỆT THỜI KÌ VĂN LANG, ÂU LẠC</a:t>
            </a:r>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066800"/>
            <a:ext cx="9178636" cy="5943600"/>
          </a:xfrm>
        </p:spPr>
        <p:txBody>
          <a:bodyPr>
            <a:normAutofit/>
          </a:bodyPr>
          <a:lstStyle/>
          <a:p>
            <a:pPr marL="0" indent="0">
              <a:buNone/>
            </a:pPr>
            <a:r>
              <a:rPr lang="en-US" b="1" dirty="0" smtClean="0">
                <a:solidFill>
                  <a:srgbClr val="FF0000"/>
                </a:solidFill>
                <a:latin typeface="Times New Roman" pitchFamily="18" charset="0"/>
                <a:cs typeface="Times New Roman" pitchFamily="18" charset="0"/>
              </a:rPr>
              <a:t>I. </a:t>
            </a:r>
            <a:r>
              <a:rPr lang="en-US" b="1" dirty="0" err="1" smtClean="0">
                <a:solidFill>
                  <a:srgbClr val="FF0000"/>
                </a:solidFill>
                <a:latin typeface="Times New Roman" pitchFamily="18" charset="0"/>
                <a:cs typeface="Times New Roman" pitchFamily="18" charset="0"/>
              </a:rPr>
              <a:t>Đời</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sống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vật</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chất</a:t>
            </a:r>
            <a:endParaRPr lang="en-US" b="1" dirty="0" smtClean="0">
              <a:solidFill>
                <a:srgbClr val="FF0000"/>
              </a:solidFill>
              <a:latin typeface="Times New Roman" pitchFamily="18" charset="0"/>
              <a:cs typeface="Times New Roman" pitchFamily="18" charset="0"/>
            </a:endParaRPr>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23354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31748" name="Picture 4" descr="267. 🌟 Phát triển trồng lúa nước thời đại Hùng Vương – Lược Sử Tộc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6179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5170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228600"/>
          </a:xfrm>
        </p:spPr>
        <p:txBody>
          <a:bodyPr>
            <a:normAutofit fontScale="90000"/>
          </a:bodyPr>
          <a:lstStyle/>
          <a:p>
            <a:endParaRPr lang="en-US" sz="3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381000"/>
            <a:ext cx="9144000" cy="6248400"/>
          </a:xfrm>
        </p:spPr>
        <p:txBody>
          <a:bodyPr>
            <a:normAutofit/>
          </a:bodyPr>
          <a:lstStyle/>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a:p>
            <a:pPr marL="0" indent="0">
              <a:buNone/>
            </a:pPr>
            <a:endParaRPr lang="vi-VN" sz="2800" dirty="0">
              <a:latin typeface="Times New Roman" pitchFamily="18" charset="0"/>
              <a:cs typeface="Times New Roman" pitchFamily="18" charset="0"/>
            </a:endParaRPr>
          </a:p>
        </p:txBody>
      </p:sp>
      <p:sp>
        <p:nvSpPr>
          <p:cNvPr id="4" name="Rectangle 3"/>
          <p:cNvSpPr/>
          <p:nvPr/>
        </p:nvSpPr>
        <p:spPr>
          <a:xfrm>
            <a:off x="2438400" y="3718679"/>
            <a:ext cx="4572000" cy="923330"/>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448800" cy="708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48496" y="-118403"/>
            <a:ext cx="5905104" cy="7294305"/>
          </a:xfrm>
          <a:prstGeom prst="rect">
            <a:avLst/>
          </a:prstGeom>
          <a:solidFill>
            <a:schemeClr val="bg1"/>
          </a:solidFill>
        </p:spPr>
        <p:txBody>
          <a:bodyPr wrap="square" rtlCol="0">
            <a:spAutoFit/>
          </a:bodyPr>
          <a:lstStyle/>
          <a:p>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1151350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TotalTime>
  <Words>1157</Words>
  <Application>Microsoft Office PowerPoint</Application>
  <PresentationFormat>On-screen Show (4:3)</PresentationFormat>
  <Paragraphs>278</Paragraphs>
  <Slides>51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OpenSans</vt:lpstr>
      <vt:lpstr>Times New Roman</vt:lpstr>
      <vt:lpstr>Office Theme</vt:lpstr>
      <vt:lpstr>PowerPoint Presentation</vt:lpstr>
      <vt:lpstr>PowerPoint Presentation</vt:lpstr>
      <vt:lpstr>PowerPoint Presentation</vt:lpstr>
      <vt:lpstr>Tiết 31,32  - BÀI 15. ĐỜI SỐNG CỦA NGƯỜI VIỆT THỜI KÌ VĂN LANG, ÂU LẠC</vt:lpstr>
      <vt:lpstr>PowerPoint Presentation</vt:lpstr>
      <vt:lpstr>Tiết 31,32  - BÀI 15. ĐỜI SỐNG CỦA NGƯỜI VIỆT THỜI KÌ VĂN LANG, ÂU LẠC</vt:lpstr>
      <vt:lpstr>PowerPoint Presentation</vt:lpstr>
      <vt:lpstr>PowerPoint Presentation</vt:lpstr>
      <vt:lpstr>PowerPoint Presentation</vt:lpstr>
      <vt:lpstr>PowerPoint Presentation</vt:lpstr>
      <vt:lpstr>PowerPoint Presentation</vt:lpstr>
      <vt:lpstr>Nêu ngành kinh tế chủ yếu và công cụ của người Việt cổ thời Văn Lang Âu Lạc.</vt:lpstr>
      <vt:lpstr>Nêu các nghề thủ công và các nghề sản xuất khác. </vt:lpstr>
      <vt:lpstr>PowerPoint Presentation</vt:lpstr>
      <vt:lpstr>PowerPoint Presentation</vt:lpstr>
      <vt:lpstr>PowerPoint Presentation</vt:lpstr>
      <vt:lpstr> Cư dân Văn Lang, Âu Lạc sử dụng chiếc muôi đồng và thạp đồng để làm gì? </vt:lpstr>
      <vt:lpstr>Tiết 31,32  - BÀI 15. ĐỜI SỐNG CỦA NGƯỜI VIỆT THỜI KÌ VĂN LANG, ÂU LẠC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Đời sống vật chất cụ thể về ăn, ở, đi lại, mặc của người Việt thời Văn Lang, Âu Lạc như thế nào ? </vt:lpstr>
      <vt:lpstr>Tiết 31,32  - BÀI 15. ĐỜI SỐNG CỦA NGƯỜI VIỆT THỜI KÌ VĂN LANG, ÂU LẠC</vt:lpstr>
      <vt:lpstr>Tiết 31,32  - BÀI 15. ĐỜI SỐNG CỦA NGƯỜI VIỆT THỜI KÌ VĂN LANG, ÂU LẠC</vt:lpstr>
      <vt:lpstr>Tiết 31,32  - BÀI 15. ĐỜI SỐNG CỦA NGƯỜI VIỆT THỜI KÌ VĂN LANG, ÂU LẠC</vt:lpstr>
      <vt:lpstr>Tiết 31,32  - BÀI 15. ĐỜI SỐNG CỦA NGƯỜI VIỆT THỜI KÌ VĂN LANG, ÂU LẠC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Dựa vào tư liệu 15.8, 15.9 và thông tin trong bài học, em hãy cho biết những điểm nổi bật trong đời sống tinh thần của cư dân Văn Lang, Âu Lạc. </vt:lpstr>
      <vt:lpstr>Tiết 31,32  - BÀI 15. ĐỜI SỐNG CỦA NGƯỜI VIỆT THỜI KÌ VĂN LANG, ÂU LẠC</vt:lpstr>
      <vt:lpstr>PowerPoint Presentation</vt:lpstr>
      <vt:lpstr>PowerPoint Presentation</vt:lpstr>
      <vt:lpstr>PowerPoint Presentation</vt:lpstr>
      <vt:lpstr> LUYỆN TẬP:  Thời Văn Lang, Âu Lạc, người Việt có phong tục gì nổi bật? </vt:lpstr>
      <vt:lpstr> LUYỆN TẬP:  Vì sao người Văn Lang, Âu Lạc thường ở nhà sàn? </vt:lpstr>
      <vt:lpstr> LUYỆN TẬP:  Những phong tục nào trong văn hóa Việt Nam hiện nay được kế thừa từ thời Văn Lang, Âu Lạc ? </vt:lpstr>
      <vt:lpstr> Vận dụng: Em hãy kể tên một số truyền thuyết gắn liền với đời sống vật chất, tinh thần của cư dân Văn Lang, Âu Lạc?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 9 </dc:title>
  <dc:creator>MyComputer</dc:creator>
  <cp:lastModifiedBy>21AK22</cp:lastModifiedBy>
  <cp:revision>318</cp:revision>
  <dcterms:created xsi:type="dcterms:W3CDTF">2006-08-16T00:00:00Z</dcterms:created>
  <dcterms:modified xsi:type="dcterms:W3CDTF">2024-12-16T08:25:33Z</dcterms:modified>
</cp:coreProperties>
</file>