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63" r:id="rId2"/>
    <p:sldId id="260" r:id="rId3"/>
    <p:sldId id="261" r:id="rId4"/>
    <p:sldId id="362" r:id="rId5"/>
    <p:sldId id="262" r:id="rId6"/>
    <p:sldId id="263" r:id="rId7"/>
    <p:sldId id="256" r:id="rId8"/>
    <p:sldId id="338" r:id="rId9"/>
    <p:sldId id="339" r:id="rId10"/>
    <p:sldId id="257" r:id="rId11"/>
    <p:sldId id="346" r:id="rId12"/>
    <p:sldId id="344" r:id="rId13"/>
    <p:sldId id="360" r:id="rId14"/>
    <p:sldId id="361" r:id="rId15"/>
    <p:sldId id="359" r:id="rId16"/>
    <p:sldId id="259" r:id="rId17"/>
    <p:sldId id="364" r:id="rId18"/>
    <p:sldId id="345" r:id="rId19"/>
    <p:sldId id="348" r:id="rId20"/>
    <p:sldId id="349" r:id="rId21"/>
    <p:sldId id="354" r:id="rId22"/>
    <p:sldId id="350" r:id="rId23"/>
    <p:sldId id="355" r:id="rId24"/>
    <p:sldId id="370" r:id="rId25"/>
    <p:sldId id="264" r:id="rId26"/>
    <p:sldId id="352" r:id="rId27"/>
    <p:sldId id="353" r:id="rId28"/>
    <p:sldId id="371" r:id="rId29"/>
    <p:sldId id="372" r:id="rId30"/>
    <p:sldId id="327" r:id="rId31"/>
    <p:sldId id="373" r:id="rId32"/>
    <p:sldId id="374" r:id="rId33"/>
    <p:sldId id="375" r:id="rId34"/>
    <p:sldId id="376" r:id="rId35"/>
    <p:sldId id="377" r:id="rId36"/>
    <p:sldId id="378" r:id="rId37"/>
    <p:sldId id="369" r:id="rId38"/>
    <p:sldId id="3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380AC-FD3A-4F76-9F6E-B07C064EFEEB}"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D7B26-617C-46FA-AB89-10369C3E2D11}" type="slidenum">
              <a:rPr lang="en-US" smtClean="0"/>
              <a:t>‹#›</a:t>
            </a:fld>
            <a:endParaRPr lang="en-US"/>
          </a:p>
        </p:txBody>
      </p:sp>
    </p:spTree>
    <p:extLst>
      <p:ext uri="{BB962C8B-B14F-4D97-AF65-F5344CB8AC3E}">
        <p14:creationId xmlns:p14="http://schemas.microsoft.com/office/powerpoint/2010/main" val="4233800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78;g9ff089b121_0_5:notes">
            <a:extLst>
              <a:ext uri="{FF2B5EF4-FFF2-40B4-BE49-F238E27FC236}">
                <a16:creationId xmlns:a16="http://schemas.microsoft.com/office/drawing/2014/main" id="{7FE10766-706A-7EA8-C29A-2AFFB3436E41}"/>
              </a:ext>
            </a:extLst>
          </p:cNvPr>
          <p:cNvSpPr>
            <a:spLocks noGrp="1" noRot="1" noChangeAspect="1" noTextEdit="1"/>
          </p:cNvSpPr>
          <p:nvPr>
            <p:ph type="sldImg" idx="2"/>
          </p:nvPr>
        </p:nvSpPr>
        <p:spPr>
          <a:noFill/>
          <a:ln>
            <a:headEnd/>
            <a:tailEnd/>
          </a:ln>
        </p:spPr>
      </p:sp>
      <p:sp>
        <p:nvSpPr>
          <p:cNvPr id="51203" name="Google Shape;279;g9ff089b121_0_5:notes">
            <a:extLst>
              <a:ext uri="{FF2B5EF4-FFF2-40B4-BE49-F238E27FC236}">
                <a16:creationId xmlns:a16="http://schemas.microsoft.com/office/drawing/2014/main" id="{E3E75B44-0B93-2294-4EEB-83E8720A0943}"/>
              </a:ext>
            </a:extLst>
          </p:cNvPr>
          <p:cNvSpPr txBox="1">
            <a:spLocks noGrp="1"/>
          </p:cNvSpPr>
          <p:nvPr>
            <p:ph type="body" idx="1"/>
          </p:nvPr>
        </p:nvSpPr>
        <p:spPr/>
        <p:txBody>
          <a:bodyPr/>
          <a:lstStyle/>
          <a:p>
            <a:pPr marL="0" indent="0" eaLnBrk="1" hangingPunct="1">
              <a:buSzPts val="1100"/>
            </a:pPr>
            <a:endParaRPr lang="vi-VN" altLang="vi-VN"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278;g9ff089b121_0_5:notes">
            <a:extLst>
              <a:ext uri="{FF2B5EF4-FFF2-40B4-BE49-F238E27FC236}">
                <a16:creationId xmlns:a16="http://schemas.microsoft.com/office/drawing/2014/main" id="{23C07346-E89B-0DE1-ADCB-0AD84B13E282}"/>
              </a:ext>
            </a:extLst>
          </p:cNvPr>
          <p:cNvSpPr>
            <a:spLocks noGrp="1" noRot="1" noChangeAspect="1" noTextEdit="1"/>
          </p:cNvSpPr>
          <p:nvPr>
            <p:ph type="sldImg" idx="2"/>
          </p:nvPr>
        </p:nvSpPr>
        <p:spPr>
          <a:noFill/>
          <a:ln>
            <a:headEnd/>
            <a:tailEnd/>
          </a:ln>
        </p:spPr>
      </p:sp>
      <p:sp>
        <p:nvSpPr>
          <p:cNvPr id="46083" name="Google Shape;279;g9ff089b121_0_5:notes">
            <a:extLst>
              <a:ext uri="{FF2B5EF4-FFF2-40B4-BE49-F238E27FC236}">
                <a16:creationId xmlns:a16="http://schemas.microsoft.com/office/drawing/2014/main" id="{8DE2AB55-F4C8-E430-CEFD-57866D2465C2}"/>
              </a:ext>
            </a:extLst>
          </p:cNvPr>
          <p:cNvSpPr txBox="1">
            <a:spLocks noGrp="1"/>
          </p:cNvSpPr>
          <p:nvPr>
            <p:ph type="body" idx="1"/>
          </p:nvPr>
        </p:nvSpPr>
        <p:spPr/>
        <p:txBody>
          <a:bodyPr/>
          <a:lstStyle/>
          <a:p>
            <a:pPr marL="0" indent="0" eaLnBrk="1" hangingPunct="1">
              <a:buSzPts val="1100"/>
            </a:pPr>
            <a:endParaRPr lang="vi-VN" altLang="vi-VN" sz="110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278;g9ff089b121_0_5:notes">
            <a:extLst>
              <a:ext uri="{FF2B5EF4-FFF2-40B4-BE49-F238E27FC236}">
                <a16:creationId xmlns:a16="http://schemas.microsoft.com/office/drawing/2014/main" id="{11FFFDBA-0BF8-3C1A-24ED-860D661833D4}"/>
              </a:ext>
            </a:extLst>
          </p:cNvPr>
          <p:cNvSpPr>
            <a:spLocks noGrp="1" noRot="1" noChangeAspect="1" noTextEdit="1"/>
          </p:cNvSpPr>
          <p:nvPr>
            <p:ph type="sldImg" idx="2"/>
          </p:nvPr>
        </p:nvSpPr>
        <p:spPr>
          <a:noFill/>
          <a:ln>
            <a:headEnd/>
            <a:tailEnd/>
          </a:ln>
        </p:spPr>
      </p:sp>
      <p:sp>
        <p:nvSpPr>
          <p:cNvPr id="48131" name="Google Shape;279;g9ff089b121_0_5:notes">
            <a:extLst>
              <a:ext uri="{FF2B5EF4-FFF2-40B4-BE49-F238E27FC236}">
                <a16:creationId xmlns:a16="http://schemas.microsoft.com/office/drawing/2014/main" id="{B186FFA5-A46D-67F3-ADBC-719B0EB2B25C}"/>
              </a:ext>
            </a:extLst>
          </p:cNvPr>
          <p:cNvSpPr txBox="1">
            <a:spLocks noGrp="1"/>
          </p:cNvSpPr>
          <p:nvPr>
            <p:ph type="body" idx="1"/>
          </p:nvPr>
        </p:nvSpPr>
        <p:spPr/>
        <p:txBody>
          <a:bodyPr/>
          <a:lstStyle/>
          <a:p>
            <a:pPr marL="0" indent="0" eaLnBrk="1" hangingPunct="1">
              <a:buSzPts val="1100"/>
            </a:pPr>
            <a:endParaRPr lang="vi-VN" altLang="vi-VN" sz="110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278;g9ff089b121_0_5:notes">
            <a:extLst>
              <a:ext uri="{FF2B5EF4-FFF2-40B4-BE49-F238E27FC236}">
                <a16:creationId xmlns:a16="http://schemas.microsoft.com/office/drawing/2014/main" id="{E2EBC778-72D0-8FDE-5715-72B1ADA022C4}"/>
              </a:ext>
            </a:extLst>
          </p:cNvPr>
          <p:cNvSpPr>
            <a:spLocks noGrp="1" noRot="1" noChangeAspect="1" noTextEdit="1"/>
          </p:cNvSpPr>
          <p:nvPr>
            <p:ph type="sldImg" idx="2"/>
          </p:nvPr>
        </p:nvSpPr>
        <p:spPr>
          <a:noFill/>
          <a:ln>
            <a:headEnd/>
            <a:tailEnd/>
          </a:ln>
        </p:spPr>
      </p:sp>
      <p:sp>
        <p:nvSpPr>
          <p:cNvPr id="59395" name="Google Shape;279;g9ff089b121_0_5:notes">
            <a:extLst>
              <a:ext uri="{FF2B5EF4-FFF2-40B4-BE49-F238E27FC236}">
                <a16:creationId xmlns:a16="http://schemas.microsoft.com/office/drawing/2014/main" id="{0322B411-C233-4971-DFCD-C46F564070EA}"/>
              </a:ext>
            </a:extLst>
          </p:cNvPr>
          <p:cNvSpPr txBox="1">
            <a:spLocks noGrp="1"/>
          </p:cNvSpPr>
          <p:nvPr>
            <p:ph type="body" idx="1"/>
          </p:nvPr>
        </p:nvSpPr>
        <p:spPr/>
        <p:txBody>
          <a:bodyPr/>
          <a:lstStyle/>
          <a:p>
            <a:pPr marL="0" indent="0" eaLnBrk="1" hangingPunct="1">
              <a:buSzPts val="1100"/>
            </a:pPr>
            <a:endParaRPr lang="vi-VN" altLang="vi-VN"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F852-DEC1-C249-0FEB-8786D75AC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01769-FE90-2AB5-2674-0B678733CE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D5AA5-8619-9F4A-5C5C-E107B54C5D48}"/>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5" name="Footer Placeholder 4">
            <a:extLst>
              <a:ext uri="{FF2B5EF4-FFF2-40B4-BE49-F238E27FC236}">
                <a16:creationId xmlns:a16="http://schemas.microsoft.com/office/drawing/2014/main" id="{FA8E3207-95E8-BD4A-ECBE-4159BA523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226DB-EC26-FB4F-2691-C51D825FBE78}"/>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100138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0A53-6338-7459-AC5E-4796C7D993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24C2A2-68D2-226F-62D2-DA9E56D88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91FB5-C93D-685F-D729-C91289EB8092}"/>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5" name="Footer Placeholder 4">
            <a:extLst>
              <a:ext uri="{FF2B5EF4-FFF2-40B4-BE49-F238E27FC236}">
                <a16:creationId xmlns:a16="http://schemas.microsoft.com/office/drawing/2014/main" id="{946DE10A-F515-1647-8340-199414D53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82EAD-4849-380D-B221-6628A7305514}"/>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140139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1A286-0E24-4CE1-5CF2-FC3B53DFDE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960DEC-2C7C-AE59-643E-79FF3D2D30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C5ED0-5BE5-A919-B3EC-7C89FC3F454B}"/>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5" name="Footer Placeholder 4">
            <a:extLst>
              <a:ext uri="{FF2B5EF4-FFF2-40B4-BE49-F238E27FC236}">
                <a16:creationId xmlns:a16="http://schemas.microsoft.com/office/drawing/2014/main" id="{C560358D-820F-4110-48DB-3622E4763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53417-A7FD-8D9C-2D02-80651A9044B3}"/>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233311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875B-69C7-014D-8F3C-96200E97E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0BA398-8369-8361-5B0B-1DFB7246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50CE1-422F-3613-0112-77016227C05C}"/>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5" name="Footer Placeholder 4">
            <a:extLst>
              <a:ext uri="{FF2B5EF4-FFF2-40B4-BE49-F238E27FC236}">
                <a16:creationId xmlns:a16="http://schemas.microsoft.com/office/drawing/2014/main" id="{ADF9CAF6-B906-F877-D864-34F11A6D3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B9194-8DCE-52ED-1C1A-F08D8F325E61}"/>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401816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0E89-7808-3C5E-CC9E-9305443930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8A8E90-74EC-89CC-CD32-F70F100EE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98BCB-7527-5D29-3D71-06B4D88D5552}"/>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5" name="Footer Placeholder 4">
            <a:extLst>
              <a:ext uri="{FF2B5EF4-FFF2-40B4-BE49-F238E27FC236}">
                <a16:creationId xmlns:a16="http://schemas.microsoft.com/office/drawing/2014/main" id="{66704530-BD3B-A278-6594-E7F8BF621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A22CA-2742-CDFE-255A-D43921DF3968}"/>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158460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FE18-EEC2-1404-7B7B-180E2F43B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A8307-0814-3C5C-0C2B-6F3F78338D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B44374-DFE7-2CC0-6D3D-29B4B3AF5B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9EA6A4-7B2A-BC9C-DB03-8F476C3E4AAA}"/>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6" name="Footer Placeholder 5">
            <a:extLst>
              <a:ext uri="{FF2B5EF4-FFF2-40B4-BE49-F238E27FC236}">
                <a16:creationId xmlns:a16="http://schemas.microsoft.com/office/drawing/2014/main" id="{D1959227-EAD0-6673-527F-26C7F0B88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6061B-0D11-9103-B342-652DC28B76A4}"/>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275497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D02F-AAE6-3AFC-B149-A82285BD8F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5695A-57DA-2689-CAE4-4AF4CADE1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7BED8-756C-B965-504D-5F5C24E82C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3697D9-A70C-805B-4A89-2636B9520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D0459-28C0-9E54-9015-63C5CB1FDC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0AEF87-FFEF-BBFB-C1B4-E7FBFD2D4551}"/>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8" name="Footer Placeholder 7">
            <a:extLst>
              <a:ext uri="{FF2B5EF4-FFF2-40B4-BE49-F238E27FC236}">
                <a16:creationId xmlns:a16="http://schemas.microsoft.com/office/drawing/2014/main" id="{9616AD6F-CBFA-2CC5-9141-957D171567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7B10B-87D4-6CCD-A364-32F8D6180F0F}"/>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248815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C1BB-F6EF-E686-8FDD-989E30126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CD101C-D62A-BF8D-0517-D7F463E79111}"/>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4" name="Footer Placeholder 3">
            <a:extLst>
              <a:ext uri="{FF2B5EF4-FFF2-40B4-BE49-F238E27FC236}">
                <a16:creationId xmlns:a16="http://schemas.microsoft.com/office/drawing/2014/main" id="{0B3049A4-3461-0BAE-3E4D-85F2CD45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A16D9-6FC4-E446-7D20-B17074F45F33}"/>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45961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0AE2B-0997-EE58-A5BF-DF7E3CFB01E5}"/>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3" name="Footer Placeholder 2">
            <a:extLst>
              <a:ext uri="{FF2B5EF4-FFF2-40B4-BE49-F238E27FC236}">
                <a16:creationId xmlns:a16="http://schemas.microsoft.com/office/drawing/2014/main" id="{DC0DBD94-D96A-242A-1971-78EC06C4E9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7C1F92-F391-5AD7-B7E8-1B5A1A82431D}"/>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249624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674E-87BF-7EE4-4D2B-36CCEAD43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CB344-F673-CCC8-C668-5610A0E00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F5D47-2205-3C21-B31F-F9DEBD465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DC2EF-2381-D656-F524-5B4926127C23}"/>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6" name="Footer Placeholder 5">
            <a:extLst>
              <a:ext uri="{FF2B5EF4-FFF2-40B4-BE49-F238E27FC236}">
                <a16:creationId xmlns:a16="http://schemas.microsoft.com/office/drawing/2014/main" id="{6DE54E40-635B-537A-29D0-8CCDE98064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8A5A0-5975-6076-4259-64C8C59B0017}"/>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428984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9D1E-3C3E-BC76-9EAC-1FEB5174A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036421-6ADF-FDC9-FB7F-113EB197D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2C7191-AAD3-B56B-F081-6B29F0AF4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C2FBE-F45A-0915-55AD-61FEEDD81F46}"/>
              </a:ext>
            </a:extLst>
          </p:cNvPr>
          <p:cNvSpPr>
            <a:spLocks noGrp="1"/>
          </p:cNvSpPr>
          <p:nvPr>
            <p:ph type="dt" sz="half" idx="10"/>
          </p:nvPr>
        </p:nvSpPr>
        <p:spPr/>
        <p:txBody>
          <a:bodyPr/>
          <a:lstStyle/>
          <a:p>
            <a:fld id="{343311C8-A97A-4C30-AC12-069CA87E9969}" type="datetimeFigureOut">
              <a:rPr lang="en-US" smtClean="0"/>
              <a:t>11/27/2023</a:t>
            </a:fld>
            <a:endParaRPr lang="en-US"/>
          </a:p>
        </p:txBody>
      </p:sp>
      <p:sp>
        <p:nvSpPr>
          <p:cNvPr id="6" name="Footer Placeholder 5">
            <a:extLst>
              <a:ext uri="{FF2B5EF4-FFF2-40B4-BE49-F238E27FC236}">
                <a16:creationId xmlns:a16="http://schemas.microsoft.com/office/drawing/2014/main" id="{C2FE1FFD-60FE-6EF1-713D-8E36F4257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36D51-C8F3-77B4-6BC0-6BD0E6EBDA2D}"/>
              </a:ext>
            </a:extLst>
          </p:cNvPr>
          <p:cNvSpPr>
            <a:spLocks noGrp="1"/>
          </p:cNvSpPr>
          <p:nvPr>
            <p:ph type="sldNum" sz="quarter" idx="12"/>
          </p:nvPr>
        </p:nvSpPr>
        <p:spPr/>
        <p:txBody>
          <a:bodyPr/>
          <a:lstStyle/>
          <a:p>
            <a:fld id="{0A573BAC-C19B-408C-89E7-BE981917A1CF}" type="slidenum">
              <a:rPr lang="en-US" smtClean="0"/>
              <a:t>‹#›</a:t>
            </a:fld>
            <a:endParaRPr lang="en-US"/>
          </a:p>
        </p:txBody>
      </p:sp>
    </p:spTree>
    <p:extLst>
      <p:ext uri="{BB962C8B-B14F-4D97-AF65-F5344CB8AC3E}">
        <p14:creationId xmlns:p14="http://schemas.microsoft.com/office/powerpoint/2010/main" val="122009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5185D-2A63-7B9B-CB62-BA2D41F83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65CC5C-0018-CBB6-CE3B-5F8A4036A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43556-DD46-3C29-E5AA-1C993D979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311C8-A97A-4C30-AC12-069CA87E9969}" type="datetimeFigureOut">
              <a:rPr lang="en-US" smtClean="0"/>
              <a:t>11/27/2023</a:t>
            </a:fld>
            <a:endParaRPr lang="en-US"/>
          </a:p>
        </p:txBody>
      </p:sp>
      <p:sp>
        <p:nvSpPr>
          <p:cNvPr id="5" name="Footer Placeholder 4">
            <a:extLst>
              <a:ext uri="{FF2B5EF4-FFF2-40B4-BE49-F238E27FC236}">
                <a16:creationId xmlns:a16="http://schemas.microsoft.com/office/drawing/2014/main" id="{9889A5A9-9954-529E-7C37-F7A1AD5B4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A34D6-8D40-5331-826F-2660FA995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73BAC-C19B-408C-89E7-BE981917A1CF}" type="slidenum">
              <a:rPr lang="en-US" smtClean="0"/>
              <a:t>‹#›</a:t>
            </a:fld>
            <a:endParaRPr lang="en-US"/>
          </a:p>
        </p:txBody>
      </p:sp>
    </p:spTree>
    <p:extLst>
      <p:ext uri="{BB962C8B-B14F-4D97-AF65-F5344CB8AC3E}">
        <p14:creationId xmlns:p14="http://schemas.microsoft.com/office/powerpoint/2010/main" val="87597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424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du lịch Vườn quốc gia Cúc Phương - Vntrip.vn">
            <a:extLst>
              <a:ext uri="{FF2B5EF4-FFF2-40B4-BE49-F238E27FC236}">
                <a16:creationId xmlns:a16="http://schemas.microsoft.com/office/drawing/2014/main" id="{D19F4959-5A0D-368E-3477-8BB19A13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86" y="0"/>
            <a:ext cx="6154614" cy="5770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nét đẹp hoang sơ tại rừng tràm Trà Sư - An Giang">
            <a:extLst>
              <a:ext uri="{FF2B5EF4-FFF2-40B4-BE49-F238E27FC236}">
                <a16:creationId xmlns:a16="http://schemas.microsoft.com/office/drawing/2014/main" id="{A8EC7C41-CFAD-C5C5-67B1-B8519EE28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138" y="95982"/>
            <a:ext cx="6154614" cy="5674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FCEEBE-757B-90E8-E270-4909FB96A92D}"/>
              </a:ext>
            </a:extLst>
          </p:cNvPr>
          <p:cNvSpPr txBox="1"/>
          <p:nvPr/>
        </p:nvSpPr>
        <p:spPr>
          <a:xfrm>
            <a:off x="6853908" y="5921295"/>
            <a:ext cx="5241074" cy="584775"/>
          </a:xfrm>
          <a:prstGeom prst="rect">
            <a:avLst/>
          </a:prstGeom>
          <a:noFill/>
        </p:spPr>
        <p:txBody>
          <a:bodyPr wrap="square" rtlCol="0">
            <a:spAutoFit/>
          </a:bodyPr>
          <a:lstStyle/>
          <a:p>
            <a:r>
              <a:rPr lang="en-US" sz="3200" b="1" dirty="0" err="1"/>
              <a:t>Rừng</a:t>
            </a:r>
            <a:r>
              <a:rPr lang="en-US" sz="3200" b="1" dirty="0"/>
              <a:t> </a:t>
            </a:r>
            <a:r>
              <a:rPr lang="en-US" sz="3200" b="1" dirty="0" err="1"/>
              <a:t>Tràm</a:t>
            </a:r>
            <a:r>
              <a:rPr lang="en-US" sz="3200" b="1" dirty="0"/>
              <a:t> </a:t>
            </a:r>
            <a:r>
              <a:rPr lang="en-US" sz="3200" b="1" dirty="0" err="1"/>
              <a:t>Trà</a:t>
            </a:r>
            <a:r>
              <a:rPr lang="en-US" sz="3200" b="1" dirty="0"/>
              <a:t> </a:t>
            </a:r>
            <a:r>
              <a:rPr lang="en-US" sz="3200" b="1" dirty="0" err="1"/>
              <a:t>Sư</a:t>
            </a:r>
            <a:r>
              <a:rPr lang="en-US" sz="3200" b="1" dirty="0"/>
              <a:t> ở An Giang</a:t>
            </a:r>
          </a:p>
        </p:txBody>
      </p:sp>
      <p:sp>
        <p:nvSpPr>
          <p:cNvPr id="3" name="TextBox 2">
            <a:extLst>
              <a:ext uri="{FF2B5EF4-FFF2-40B4-BE49-F238E27FC236}">
                <a16:creationId xmlns:a16="http://schemas.microsoft.com/office/drawing/2014/main" id="{E65AA1F3-F4CD-97E3-5E1F-BFC60C73EB2E}"/>
              </a:ext>
            </a:extLst>
          </p:cNvPr>
          <p:cNvSpPr txBox="1"/>
          <p:nvPr/>
        </p:nvSpPr>
        <p:spPr>
          <a:xfrm>
            <a:off x="356838" y="5921296"/>
            <a:ext cx="5464098" cy="584775"/>
          </a:xfrm>
          <a:prstGeom prst="rect">
            <a:avLst/>
          </a:prstGeom>
          <a:noFill/>
        </p:spPr>
        <p:txBody>
          <a:bodyPr wrap="square" rtlCol="0">
            <a:spAutoFit/>
          </a:bodyPr>
          <a:lstStyle/>
          <a:p>
            <a:r>
              <a:rPr lang="en-US" sz="3200" b="1" dirty="0" err="1"/>
              <a:t>Rừng</a:t>
            </a:r>
            <a:r>
              <a:rPr lang="en-US" sz="3200" b="1" dirty="0"/>
              <a:t> </a:t>
            </a:r>
            <a:r>
              <a:rPr lang="en-US" sz="3200" b="1" dirty="0" err="1"/>
              <a:t>Cúc</a:t>
            </a:r>
            <a:r>
              <a:rPr lang="en-US" sz="3200" b="1" dirty="0"/>
              <a:t> </a:t>
            </a:r>
            <a:r>
              <a:rPr lang="en-US" sz="3200" b="1" dirty="0" err="1"/>
              <a:t>Phương</a:t>
            </a:r>
            <a:r>
              <a:rPr lang="en-US" sz="3200" b="1" dirty="0"/>
              <a:t> ở Ninh Bình</a:t>
            </a:r>
          </a:p>
        </p:txBody>
      </p:sp>
    </p:spTree>
    <p:extLst>
      <p:ext uri="{BB962C8B-B14F-4D97-AF65-F5344CB8AC3E}">
        <p14:creationId xmlns:p14="http://schemas.microsoft.com/office/powerpoint/2010/main" val="4183154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9">
            <a:extLst>
              <a:ext uri="{FF2B5EF4-FFF2-40B4-BE49-F238E27FC236}">
                <a16:creationId xmlns:a16="http://schemas.microsoft.com/office/drawing/2014/main" id="{45A670B1-F6FA-EB1A-663B-0444ADFA6470}"/>
              </a:ext>
            </a:extLst>
          </p:cNvPr>
          <p:cNvSpPr/>
          <p:nvPr/>
        </p:nvSpPr>
        <p:spPr>
          <a:xfrm>
            <a:off x="6011334" y="3742268"/>
            <a:ext cx="370417" cy="37041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400" dirty="0"/>
          </a:p>
        </p:txBody>
      </p:sp>
      <p:sp>
        <p:nvSpPr>
          <p:cNvPr id="33" name="Rectangle 16">
            <a:extLst>
              <a:ext uri="{FF2B5EF4-FFF2-40B4-BE49-F238E27FC236}">
                <a16:creationId xmlns:a16="http://schemas.microsoft.com/office/drawing/2014/main" id="{0A0AF846-DFF5-A26B-D821-3DA245C455B1}"/>
              </a:ext>
            </a:extLst>
          </p:cNvPr>
          <p:cNvSpPr/>
          <p:nvPr/>
        </p:nvSpPr>
        <p:spPr>
          <a:xfrm>
            <a:off x="6392334" y="1871134"/>
            <a:ext cx="393700" cy="260351"/>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400" dirty="0"/>
          </a:p>
        </p:txBody>
      </p:sp>
      <p:sp>
        <p:nvSpPr>
          <p:cNvPr id="34" name="Block Arc 10">
            <a:extLst>
              <a:ext uri="{FF2B5EF4-FFF2-40B4-BE49-F238E27FC236}">
                <a16:creationId xmlns:a16="http://schemas.microsoft.com/office/drawing/2014/main" id="{AF3E8575-72B2-B840-5EA9-A9500BEFE507}"/>
              </a:ext>
            </a:extLst>
          </p:cNvPr>
          <p:cNvSpPr/>
          <p:nvPr/>
        </p:nvSpPr>
        <p:spPr>
          <a:xfrm>
            <a:off x="6542617" y="4923367"/>
            <a:ext cx="431800" cy="292100"/>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400" dirty="0">
              <a:solidFill>
                <a:schemeClr val="tx1"/>
              </a:solidFill>
            </a:endParaRPr>
          </a:p>
        </p:txBody>
      </p:sp>
      <p:sp>
        <p:nvSpPr>
          <p:cNvPr id="35" name="Round Same Side Corner Rectangle 36">
            <a:extLst>
              <a:ext uri="{FF2B5EF4-FFF2-40B4-BE49-F238E27FC236}">
                <a16:creationId xmlns:a16="http://schemas.microsoft.com/office/drawing/2014/main" id="{A9D661D4-CFDF-939D-FA99-E3D6CC948680}"/>
              </a:ext>
            </a:extLst>
          </p:cNvPr>
          <p:cNvSpPr>
            <a:spLocks noChangeAspect="1"/>
          </p:cNvSpPr>
          <p:nvPr/>
        </p:nvSpPr>
        <p:spPr>
          <a:xfrm>
            <a:off x="7112000" y="662517"/>
            <a:ext cx="397933" cy="313267"/>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400" dirty="0"/>
          </a:p>
        </p:txBody>
      </p:sp>
      <p:sp>
        <p:nvSpPr>
          <p:cNvPr id="36" name="Oval 21">
            <a:extLst>
              <a:ext uri="{FF2B5EF4-FFF2-40B4-BE49-F238E27FC236}">
                <a16:creationId xmlns:a16="http://schemas.microsoft.com/office/drawing/2014/main" id="{CE485DC1-72BF-3F11-2F09-CB082BA1C1B2}"/>
              </a:ext>
            </a:extLst>
          </p:cNvPr>
          <p:cNvSpPr>
            <a:spLocks noChangeAspect="1"/>
          </p:cNvSpPr>
          <p:nvPr/>
        </p:nvSpPr>
        <p:spPr>
          <a:xfrm>
            <a:off x="5852585" y="2667001"/>
            <a:ext cx="383116" cy="38523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400" dirty="0"/>
          </a:p>
        </p:txBody>
      </p:sp>
      <p:sp>
        <p:nvSpPr>
          <p:cNvPr id="64" name="Text Placeholder 2">
            <a:extLst>
              <a:ext uri="{FF2B5EF4-FFF2-40B4-BE49-F238E27FC236}">
                <a16:creationId xmlns:a16="http://schemas.microsoft.com/office/drawing/2014/main" id="{7DD63251-80D4-8A04-EA2B-408E7764D14D}"/>
              </a:ext>
            </a:extLst>
          </p:cNvPr>
          <p:cNvSpPr txBox="1">
            <a:spLocks/>
          </p:cNvSpPr>
          <p:nvPr/>
        </p:nvSpPr>
        <p:spPr bwMode="auto">
          <a:xfrm>
            <a:off x="7890933" y="383117"/>
            <a:ext cx="2889251" cy="28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858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58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58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58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58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5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latinLnBrk="1" hangingPunct="1">
              <a:spcBef>
                <a:spcPct val="20000"/>
              </a:spcBef>
              <a:buFont typeface="Arial" panose="020B0604020202020204" pitchFamily="34" charset="0"/>
              <a:buNone/>
            </a:pPr>
            <a:r>
              <a:rPr lang="en-US" altLang="ko-KR" sz="1200" b="1" dirty="0">
                <a:solidFill>
                  <a:schemeClr val="bg1"/>
                </a:solidFill>
                <a:ea typeface="Arial Unicode MS" pitchFamily="34" charset="-128"/>
              </a:rPr>
              <a:t>Modern PowerPoint Presentation</a:t>
            </a:r>
          </a:p>
        </p:txBody>
      </p:sp>
      <p:sp>
        <p:nvSpPr>
          <p:cNvPr id="142374" name="Rectangle 38">
            <a:extLst>
              <a:ext uri="{FF2B5EF4-FFF2-40B4-BE49-F238E27FC236}">
                <a16:creationId xmlns:a16="http://schemas.microsoft.com/office/drawing/2014/main" id="{2F0F14A3-0093-7699-6667-4ECD027C9C69}"/>
              </a:ext>
            </a:extLst>
          </p:cNvPr>
          <p:cNvSpPr>
            <a:spLocks noChangeArrowheads="1"/>
          </p:cNvSpPr>
          <p:nvPr/>
        </p:nvSpPr>
        <p:spPr bwMode="auto">
          <a:xfrm>
            <a:off x="958296" y="260007"/>
            <a:ext cx="8243411" cy="646331"/>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600" dirty="0">
                <a:latin typeface="Times New Roman" panose="02020603050405020304" pitchFamily="18" charset="0"/>
                <a:cs typeface="Times New Roman" panose="02020603050405020304" pitchFamily="18" charset="0"/>
              </a:rPr>
              <a:t>+ Cung cấp ô-xy, giữ không khí trong lành</a:t>
            </a:r>
            <a:r>
              <a:rPr lang="vi-VN" altLang="vi-VN" sz="2800" dirty="0">
                <a:latin typeface="Times New Roman" panose="02020603050405020304" pitchFamily="18" charset="0"/>
                <a:cs typeface="Times New Roman" panose="02020603050405020304" pitchFamily="18" charset="0"/>
              </a:rPr>
              <a:t>. </a:t>
            </a:r>
          </a:p>
        </p:txBody>
      </p:sp>
      <p:sp>
        <p:nvSpPr>
          <p:cNvPr id="142375" name="Rectangle 39">
            <a:extLst>
              <a:ext uri="{FF2B5EF4-FFF2-40B4-BE49-F238E27FC236}">
                <a16:creationId xmlns:a16="http://schemas.microsoft.com/office/drawing/2014/main" id="{E2D875E5-D5FE-D025-E05F-0F76E7416A51}"/>
              </a:ext>
            </a:extLst>
          </p:cNvPr>
          <p:cNvSpPr>
            <a:spLocks noChangeArrowheads="1"/>
          </p:cNvSpPr>
          <p:nvPr/>
        </p:nvSpPr>
        <p:spPr bwMode="auto">
          <a:xfrm>
            <a:off x="444501" y="977612"/>
            <a:ext cx="11297733" cy="5847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 Điều tiết nước, phòng chống lũ lụt, xói mòn và sạt lở đất. </a:t>
            </a:r>
          </a:p>
        </p:txBody>
      </p:sp>
      <p:sp>
        <p:nvSpPr>
          <p:cNvPr id="142376" name="Rectangle 40">
            <a:extLst>
              <a:ext uri="{FF2B5EF4-FFF2-40B4-BE49-F238E27FC236}">
                <a16:creationId xmlns:a16="http://schemas.microsoft.com/office/drawing/2014/main" id="{B8F2353A-C628-4D17-5BF7-AFCF12D30EA2}"/>
              </a:ext>
            </a:extLst>
          </p:cNvPr>
          <p:cNvSpPr>
            <a:spLocks noChangeArrowheads="1"/>
          </p:cNvSpPr>
          <p:nvPr/>
        </p:nvSpPr>
        <p:spPr bwMode="auto">
          <a:xfrm>
            <a:off x="408284" y="1725799"/>
            <a:ext cx="11576515" cy="5847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 Bảo vệ độ phì nhiêu và bồi dưỡng tiềm năng của tài nguyên đất. </a:t>
            </a:r>
          </a:p>
        </p:txBody>
      </p:sp>
      <p:sp>
        <p:nvSpPr>
          <p:cNvPr id="142377" name="Rectangle 41">
            <a:extLst>
              <a:ext uri="{FF2B5EF4-FFF2-40B4-BE49-F238E27FC236}">
                <a16:creationId xmlns:a16="http://schemas.microsoft.com/office/drawing/2014/main" id="{BD173284-6A7B-803D-ED5E-A8C3214ECDB2}"/>
              </a:ext>
            </a:extLst>
          </p:cNvPr>
          <p:cNvSpPr>
            <a:spLocks noChangeArrowheads="1"/>
          </p:cNvSpPr>
          <p:nvPr/>
        </p:nvSpPr>
        <p:spPr bwMode="auto">
          <a:xfrm>
            <a:off x="408284" y="2438768"/>
            <a:ext cx="11540299" cy="1077218"/>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 Cung cấp nguồn gỗ, củi,… cho các hoạt động phát triển kinh tế của con người. </a:t>
            </a:r>
          </a:p>
        </p:txBody>
      </p:sp>
      <p:sp>
        <p:nvSpPr>
          <p:cNvPr id="142380" name="Rectangle 44">
            <a:extLst>
              <a:ext uri="{FF2B5EF4-FFF2-40B4-BE49-F238E27FC236}">
                <a16:creationId xmlns:a16="http://schemas.microsoft.com/office/drawing/2014/main" id="{26F50E80-4EF5-6D8C-A0C3-F260E1D04625}"/>
              </a:ext>
            </a:extLst>
          </p:cNvPr>
          <p:cNvSpPr>
            <a:spLocks noChangeArrowheads="1"/>
          </p:cNvSpPr>
          <p:nvPr/>
        </p:nvSpPr>
        <p:spPr bwMode="auto">
          <a:xfrm>
            <a:off x="444500" y="3644180"/>
            <a:ext cx="11339215" cy="1569660"/>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 Các loài động, thực vật trong rừng cũng là một nguồn cung cấp thực phẩm, dược phẩm có giá trị cao và cung cấp nguồn gen quý để nghiên cứu khoa học,… </a:t>
            </a:r>
          </a:p>
        </p:txBody>
      </p:sp>
      <p:sp>
        <p:nvSpPr>
          <p:cNvPr id="142381" name="Rectangle 45">
            <a:extLst>
              <a:ext uri="{FF2B5EF4-FFF2-40B4-BE49-F238E27FC236}">
                <a16:creationId xmlns:a16="http://schemas.microsoft.com/office/drawing/2014/main" id="{99D09E9C-4EB2-A957-5277-04A16EEAB1D3}"/>
              </a:ext>
            </a:extLst>
          </p:cNvPr>
          <p:cNvSpPr>
            <a:spLocks noChangeArrowheads="1"/>
          </p:cNvSpPr>
          <p:nvPr/>
        </p:nvSpPr>
        <p:spPr bwMode="auto">
          <a:xfrm>
            <a:off x="372068" y="5356444"/>
            <a:ext cx="11576515" cy="1077218"/>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Tài nguyên rừng cũng góp phần phát triển hoạt động du lịch sinh thái, du lịch thám hiểm,… của con người</a:t>
            </a:r>
            <a:r>
              <a:rPr lang="vi-VN" altLang="vi-VN" sz="20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par>
                                <p:cTn id="11" presetID="3"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linds(horizont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142374" grpId="0" animBg="1"/>
      <p:bldP spid="142375" grpId="0" animBg="1"/>
      <p:bldP spid="142376" grpId="0" animBg="1"/>
      <p:bldP spid="142377" grpId="0" animBg="1"/>
      <p:bldP spid="142380" grpId="0" animBg="1"/>
      <p:bldP spid="1423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54B0A9D5-9CBF-57F3-E1DA-28890E7D8C51}"/>
              </a:ext>
            </a:extLst>
          </p:cNvPr>
          <p:cNvSpPr>
            <a:spLocks noChangeArrowheads="1"/>
          </p:cNvSpPr>
          <p:nvPr/>
        </p:nvSpPr>
        <p:spPr bwMode="auto">
          <a:xfrm>
            <a:off x="1725084" y="243417"/>
            <a:ext cx="8923020" cy="379656"/>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r>
              <a:rPr lang="vi-VN" altLang="vi-VN" sz="1867" b="1">
                <a:solidFill>
                  <a:srgbClr val="3333CC"/>
                </a:solidFill>
                <a:latin typeface="Times New Roman" panose="02020603050405020304" pitchFamily="18" charset="0"/>
                <a:cs typeface="Times New Roman" panose="02020603050405020304" pitchFamily="18" charset="0"/>
              </a:rPr>
              <a:t>SỰ CẦN THIẾT PHẢI BẢO VỆ MÔI TRƯỜNG VÀ TÀI NGUYÊN THIÊN NHIÊN </a:t>
            </a:r>
          </a:p>
        </p:txBody>
      </p:sp>
      <p:sp>
        <p:nvSpPr>
          <p:cNvPr id="139268" name="Rectangle 4">
            <a:extLst>
              <a:ext uri="{FF2B5EF4-FFF2-40B4-BE49-F238E27FC236}">
                <a16:creationId xmlns:a16="http://schemas.microsoft.com/office/drawing/2014/main" id="{4807CE98-43E3-F93A-639E-AE53C52DF9FF}"/>
              </a:ext>
            </a:extLst>
          </p:cNvPr>
          <p:cNvSpPr>
            <a:spLocks noChangeArrowheads="1"/>
          </p:cNvSpPr>
          <p:nvPr/>
        </p:nvSpPr>
        <p:spPr bwMode="auto">
          <a:xfrm>
            <a:off x="421218" y="1157817"/>
            <a:ext cx="3170767" cy="138499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800" b="1" dirty="0">
                <a:latin typeface="Times New Roman" panose="02020603050405020304" pitchFamily="18" charset="0"/>
                <a:cs typeface="Times New Roman" panose="02020603050405020304" pitchFamily="18" charset="0"/>
              </a:rPr>
              <a:t>Vai trò của môi trường và tài nguyên thiên nhiên</a:t>
            </a:r>
            <a:endParaRPr lang="vi-VN" altLang="vi-VN" sz="2800" dirty="0">
              <a:latin typeface="Times New Roman" panose="02020603050405020304" pitchFamily="18" charset="0"/>
              <a:cs typeface="Times New Roman" panose="02020603050405020304" pitchFamily="18" charset="0"/>
            </a:endParaRPr>
          </a:p>
        </p:txBody>
      </p:sp>
      <p:sp>
        <p:nvSpPr>
          <p:cNvPr id="139269" name="Rectangle 5">
            <a:extLst>
              <a:ext uri="{FF2B5EF4-FFF2-40B4-BE49-F238E27FC236}">
                <a16:creationId xmlns:a16="http://schemas.microsoft.com/office/drawing/2014/main" id="{C8ADDF1D-2955-58E3-C757-17E9720287D7}"/>
              </a:ext>
            </a:extLst>
          </p:cNvPr>
          <p:cNvSpPr>
            <a:spLocks noChangeArrowheads="1"/>
          </p:cNvSpPr>
          <p:nvPr/>
        </p:nvSpPr>
        <p:spPr bwMode="auto">
          <a:xfrm>
            <a:off x="7217627" y="1175114"/>
            <a:ext cx="3860800" cy="138499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vi-VN" altLang="vi-VN" sz="2800" b="1" dirty="0">
                <a:latin typeface="Times New Roman" panose="02020603050405020304" pitchFamily="18" charset="0"/>
                <a:cs typeface="Times New Roman" panose="02020603050405020304" pitchFamily="18" charset="0"/>
              </a:rPr>
              <a:t>Ý nghĩa của bảo vệ môi trường và tài nguyên thiên nhiên</a:t>
            </a:r>
            <a:endParaRPr lang="vi-VN" altLang="vi-VN" sz="2800" dirty="0">
              <a:latin typeface="Times New Roman" panose="02020603050405020304" pitchFamily="18" charset="0"/>
              <a:cs typeface="Times New Roman" panose="02020603050405020304" pitchFamily="18" charset="0"/>
            </a:endParaRPr>
          </a:p>
        </p:txBody>
      </p:sp>
      <p:sp>
        <p:nvSpPr>
          <p:cNvPr id="139277" name="Rectangle 13">
            <a:extLst>
              <a:ext uri="{FF2B5EF4-FFF2-40B4-BE49-F238E27FC236}">
                <a16:creationId xmlns:a16="http://schemas.microsoft.com/office/drawing/2014/main" id="{1A6474FF-F847-AF1B-CB19-7755ACA8CCE6}"/>
              </a:ext>
            </a:extLst>
          </p:cNvPr>
          <p:cNvSpPr>
            <a:spLocks noChangeArrowheads="1"/>
          </p:cNvSpPr>
          <p:nvPr/>
        </p:nvSpPr>
        <p:spPr bwMode="auto">
          <a:xfrm>
            <a:off x="421217" y="2857500"/>
            <a:ext cx="5003800" cy="3816429"/>
          </a:xfrm>
          <a:prstGeom prst="rect">
            <a:avLst/>
          </a:prstGeom>
          <a:noFill/>
          <a:ln w="9525">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en-US" altLang="vi-VN" sz="3000" dirty="0">
                <a:latin typeface="Times New Roman" panose="02020603050405020304" pitchFamily="18" charset="0"/>
                <a:cs typeface="Times New Roman" panose="02020603050405020304" pitchFamily="18" charset="0"/>
              </a:rPr>
              <a:t>- </a:t>
            </a:r>
            <a:r>
              <a:rPr lang="vi-VN" altLang="vi-VN" sz="3000" dirty="0">
                <a:latin typeface="Times New Roman" panose="02020603050405020304" pitchFamily="18" charset="0"/>
                <a:cs typeface="Times New Roman" panose="02020603050405020304" pitchFamily="18" charset="0"/>
              </a:rPr>
              <a:t>Môi trường và tài nguyên thiên nhiên có tầm quan trọng đặc biệt đối với đời sống của con người, là cơ sở để phát triển kinh tế, văn hóa, xã hội tạo cho con người phương tiện sinh sống, phát triển trí tuệ, đạo đức</a:t>
            </a:r>
            <a:r>
              <a:rPr lang="vi-VN" altLang="vi-VN" sz="3200" dirty="0">
                <a:latin typeface="Times New Roman" panose="02020603050405020304" pitchFamily="18" charset="0"/>
                <a:cs typeface="Times New Roman" panose="02020603050405020304" pitchFamily="18" charset="0"/>
              </a:rPr>
              <a:t>, tinh thần.</a:t>
            </a:r>
          </a:p>
        </p:txBody>
      </p:sp>
      <p:sp>
        <p:nvSpPr>
          <p:cNvPr id="139278" name="Rectangle 14">
            <a:extLst>
              <a:ext uri="{FF2B5EF4-FFF2-40B4-BE49-F238E27FC236}">
                <a16:creationId xmlns:a16="http://schemas.microsoft.com/office/drawing/2014/main" id="{9E931626-F8BA-9712-49F1-DC8A2F8FE99D}"/>
              </a:ext>
            </a:extLst>
          </p:cNvPr>
          <p:cNvSpPr>
            <a:spLocks noChangeArrowheads="1"/>
          </p:cNvSpPr>
          <p:nvPr/>
        </p:nvSpPr>
        <p:spPr bwMode="auto">
          <a:xfrm>
            <a:off x="6030385" y="2857500"/>
            <a:ext cx="5507567" cy="3785652"/>
          </a:xfrm>
          <a:prstGeom prst="rect">
            <a:avLst/>
          </a:prstGeom>
          <a:noFill/>
          <a:ln w="9525">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en-US" altLang="vi-VN" sz="3000" dirty="0">
                <a:latin typeface="Times New Roman" panose="02020603050405020304" pitchFamily="18" charset="0"/>
                <a:cs typeface="Times New Roman" panose="02020603050405020304" pitchFamily="18" charset="0"/>
              </a:rPr>
              <a:t>- </a:t>
            </a:r>
            <a:r>
              <a:rPr lang="vi-VN" altLang="vi-VN" sz="3000" dirty="0">
                <a:latin typeface="Times New Roman" panose="02020603050405020304" pitchFamily="18" charset="0"/>
                <a:cs typeface="Times New Roman" panose="02020603050405020304" pitchFamily="18" charset="0"/>
              </a:rPr>
              <a:t>Bảo vệ môi trường sẽ giúp cho môi trường trong lành, sạch đẹp, bảo đảm cân bằng sinh thái, ngăn chặn, khắc phục các hậu quả xấu do con người và thiên nhiên gây ra. Bảo vệ tài nguyên thiên nhiên sẽ giúp cho nguồn tài nguyên thiên nhiên không bị cạn kiệt</a:t>
            </a:r>
          </a:p>
        </p:txBody>
      </p:sp>
      <p:sp>
        <p:nvSpPr>
          <p:cNvPr id="139279" name="Line 15">
            <a:extLst>
              <a:ext uri="{FF2B5EF4-FFF2-40B4-BE49-F238E27FC236}">
                <a16:creationId xmlns:a16="http://schemas.microsoft.com/office/drawing/2014/main" id="{BF453B6F-1DBE-074C-8BF9-FDCF1BF4AC1F}"/>
              </a:ext>
            </a:extLst>
          </p:cNvPr>
          <p:cNvSpPr>
            <a:spLocks noChangeShapeType="1"/>
          </p:cNvSpPr>
          <p:nvPr/>
        </p:nvSpPr>
        <p:spPr bwMode="auto">
          <a:xfrm>
            <a:off x="1725084" y="2271185"/>
            <a:ext cx="0" cy="5863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39280" name="Line 16">
            <a:extLst>
              <a:ext uri="{FF2B5EF4-FFF2-40B4-BE49-F238E27FC236}">
                <a16:creationId xmlns:a16="http://schemas.microsoft.com/office/drawing/2014/main" id="{FF9F190C-6ED8-4211-CB83-6746AC285B6A}"/>
              </a:ext>
            </a:extLst>
          </p:cNvPr>
          <p:cNvSpPr>
            <a:spLocks noChangeShapeType="1"/>
          </p:cNvSpPr>
          <p:nvPr/>
        </p:nvSpPr>
        <p:spPr bwMode="auto">
          <a:xfrm>
            <a:off x="9148027" y="2378463"/>
            <a:ext cx="0" cy="5863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blinds(horizontal)">
                                      <p:cBhvr>
                                        <p:cTn id="7" dur="500"/>
                                        <p:tgtEl>
                                          <p:spTgt spid="139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8"/>
                                        </p:tgtEl>
                                        <p:attrNameLst>
                                          <p:attrName>style.visibility</p:attrName>
                                        </p:attrNameLst>
                                      </p:cBhvr>
                                      <p:to>
                                        <p:strVal val="visible"/>
                                      </p:to>
                                    </p:set>
                                    <p:animEffect transition="in" filter="blinds(horizontal)">
                                      <p:cBhvr>
                                        <p:cTn id="12" dur="500"/>
                                        <p:tgtEl>
                                          <p:spTgt spid="139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77"/>
                                        </p:tgtEl>
                                        <p:attrNameLst>
                                          <p:attrName>style.visibility</p:attrName>
                                        </p:attrNameLst>
                                      </p:cBhvr>
                                      <p:to>
                                        <p:strVal val="visible"/>
                                      </p:to>
                                    </p:set>
                                    <p:animEffect transition="in" filter="blinds(horizontal)">
                                      <p:cBhvr>
                                        <p:cTn id="17" dur="500"/>
                                        <p:tgtEl>
                                          <p:spTgt spid="139277"/>
                                        </p:tgtEl>
                                      </p:cBhvr>
                                    </p:animEffect>
                                  </p:childTnLst>
                                </p:cTn>
                              </p:par>
                              <p:par>
                                <p:cTn id="18" presetID="3" presetClass="entr" presetSubtype="10" fill="hold" nodeType="withEffect">
                                  <p:stCondLst>
                                    <p:cond delay="0"/>
                                  </p:stCondLst>
                                  <p:childTnLst>
                                    <p:set>
                                      <p:cBhvr>
                                        <p:cTn id="19" dur="1" fill="hold">
                                          <p:stCondLst>
                                            <p:cond delay="0"/>
                                          </p:stCondLst>
                                        </p:cTn>
                                        <p:tgtEl>
                                          <p:spTgt spid="139279"/>
                                        </p:tgtEl>
                                        <p:attrNameLst>
                                          <p:attrName>style.visibility</p:attrName>
                                        </p:attrNameLst>
                                      </p:cBhvr>
                                      <p:to>
                                        <p:strVal val="visible"/>
                                      </p:to>
                                    </p:set>
                                    <p:animEffect transition="in" filter="blinds(horizontal)">
                                      <p:cBhvr>
                                        <p:cTn id="20" dur="500"/>
                                        <p:tgtEl>
                                          <p:spTgt spid="1392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39269"/>
                                        </p:tgtEl>
                                        <p:attrNameLst>
                                          <p:attrName>style.visibility</p:attrName>
                                        </p:attrNameLst>
                                      </p:cBhvr>
                                      <p:to>
                                        <p:strVal val="visible"/>
                                      </p:to>
                                    </p:set>
                                    <p:animEffect transition="in" filter="blinds(horizontal)">
                                      <p:cBhvr>
                                        <p:cTn id="25" dur="500"/>
                                        <p:tgtEl>
                                          <p:spTgt spid="13926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39278"/>
                                        </p:tgtEl>
                                        <p:attrNameLst>
                                          <p:attrName>style.visibility</p:attrName>
                                        </p:attrNameLst>
                                      </p:cBhvr>
                                      <p:to>
                                        <p:strVal val="visible"/>
                                      </p:to>
                                    </p:set>
                                    <p:animEffect transition="in" filter="blinds(horizontal)">
                                      <p:cBhvr>
                                        <p:cTn id="30" dur="500"/>
                                        <p:tgtEl>
                                          <p:spTgt spid="139278"/>
                                        </p:tgtEl>
                                      </p:cBhvr>
                                    </p:animEffect>
                                  </p:childTnLst>
                                </p:cTn>
                              </p:par>
                              <p:par>
                                <p:cTn id="31" presetID="3" presetClass="entr" presetSubtype="10" fill="hold" nodeType="withEffect">
                                  <p:stCondLst>
                                    <p:cond delay="0"/>
                                  </p:stCondLst>
                                  <p:childTnLst>
                                    <p:set>
                                      <p:cBhvr>
                                        <p:cTn id="32" dur="1" fill="hold">
                                          <p:stCondLst>
                                            <p:cond delay="0"/>
                                          </p:stCondLst>
                                        </p:cTn>
                                        <p:tgtEl>
                                          <p:spTgt spid="139280"/>
                                        </p:tgtEl>
                                        <p:attrNameLst>
                                          <p:attrName>style.visibility</p:attrName>
                                        </p:attrNameLst>
                                      </p:cBhvr>
                                      <p:to>
                                        <p:strVal val="visible"/>
                                      </p:to>
                                    </p:set>
                                    <p:animEffect transition="in" filter="blinds(horizontal)">
                                      <p:cBhvr>
                                        <p:cTn id="33" dur="500"/>
                                        <p:tgtEl>
                                          <p:spTgt spid="139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nimBg="1"/>
      <p:bldP spid="139268" grpId="0" animBg="1"/>
      <p:bldP spid="139269" grpId="0" animBg="1"/>
      <p:bldP spid="139277" grpId="0" animBg="1"/>
      <p:bldP spid="1392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944033-A671-5C04-4431-17563F7654D5}"/>
              </a:ext>
            </a:extLst>
          </p:cNvPr>
          <p:cNvSpPr txBox="1"/>
          <p:nvPr/>
        </p:nvSpPr>
        <p:spPr>
          <a:xfrm>
            <a:off x="429555" y="1287503"/>
            <a:ext cx="11489007" cy="1200329"/>
          </a:xfrm>
          <a:prstGeom prst="rect">
            <a:avLst/>
          </a:prstGeom>
          <a:noFill/>
        </p:spPr>
        <p:txBody>
          <a:bodyPr wrap="square">
            <a:spAutoFit/>
          </a:bodyPr>
          <a:lstStyle/>
          <a:p>
            <a:r>
              <a:rPr lang="en-US" altLang="vi-VN" sz="36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  </a:t>
            </a:r>
            <a:r>
              <a:rPr kumimoji="0" lang="vi-VN"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Muốn phát triển kinh tế thì phải chấp nhận môi trường bị ô nhiễm.</a:t>
            </a:r>
            <a:endParaRPr lang="en-US" sz="3600" dirty="0"/>
          </a:p>
        </p:txBody>
      </p:sp>
      <p:sp>
        <p:nvSpPr>
          <p:cNvPr id="8" name="TextBox 7">
            <a:extLst>
              <a:ext uri="{FF2B5EF4-FFF2-40B4-BE49-F238E27FC236}">
                <a16:creationId xmlns:a16="http://schemas.microsoft.com/office/drawing/2014/main" id="{08F30CDE-1E38-9A8B-8CE1-5BF2570375EE}"/>
              </a:ext>
            </a:extLst>
          </p:cNvPr>
          <p:cNvSpPr txBox="1"/>
          <p:nvPr/>
        </p:nvSpPr>
        <p:spPr>
          <a:xfrm>
            <a:off x="593104" y="2407225"/>
            <a:ext cx="11169341" cy="1200329"/>
          </a:xfrm>
          <a:prstGeom prst="rect">
            <a:avLst/>
          </a:prstGeom>
          <a:noFill/>
        </p:spPr>
        <p:txBody>
          <a:bodyPr wrap="square">
            <a:spAutoFit/>
          </a:bodyPr>
          <a:lstStyle/>
          <a:p>
            <a:r>
              <a:rPr kumimoji="0" lang="en-US"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b)  </a:t>
            </a:r>
            <a:r>
              <a:rPr kumimoji="0" lang="vi-VN"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Sử dụng túi vải, giấy, một số loại lá,... để gói, đựng sản phẩm thay cho túi ni-lông là góp phần bảo vệ môi trường.</a:t>
            </a:r>
            <a:endParaRPr lang="en-US" sz="3600" dirty="0"/>
          </a:p>
        </p:txBody>
      </p:sp>
      <p:sp>
        <p:nvSpPr>
          <p:cNvPr id="10" name="TextBox 9">
            <a:extLst>
              <a:ext uri="{FF2B5EF4-FFF2-40B4-BE49-F238E27FC236}">
                <a16:creationId xmlns:a16="http://schemas.microsoft.com/office/drawing/2014/main" id="{B52897AC-7446-7A1F-511A-4B188160A97C}"/>
              </a:ext>
            </a:extLst>
          </p:cNvPr>
          <p:cNvSpPr txBox="1"/>
          <p:nvPr/>
        </p:nvSpPr>
        <p:spPr>
          <a:xfrm>
            <a:off x="593104" y="3621060"/>
            <a:ext cx="10780440" cy="1200329"/>
          </a:xfrm>
          <a:prstGeom prst="rect">
            <a:avLst/>
          </a:prstGeom>
          <a:noFill/>
        </p:spPr>
        <p:txBody>
          <a:bodyPr wrap="square">
            <a:spAutoFit/>
          </a:bodyPr>
          <a:lstStyle/>
          <a:p>
            <a:r>
              <a:rPr kumimoji="0" lang="en-US"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c) </a:t>
            </a:r>
            <a:r>
              <a:rPr kumimoji="0" lang="vi-VN"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Để bảo vệ cây trồng thì phải phun thuốc trừ sâu hoá học diệt trừ hết các loại côn trùng.</a:t>
            </a:r>
            <a:endParaRPr lang="en-US" sz="3600" dirty="0"/>
          </a:p>
        </p:txBody>
      </p:sp>
      <p:sp>
        <p:nvSpPr>
          <p:cNvPr id="12" name="TextBox 11">
            <a:extLst>
              <a:ext uri="{FF2B5EF4-FFF2-40B4-BE49-F238E27FC236}">
                <a16:creationId xmlns:a16="http://schemas.microsoft.com/office/drawing/2014/main" id="{CD18864C-84F6-2179-57C9-61D345D02D4D}"/>
              </a:ext>
            </a:extLst>
          </p:cNvPr>
          <p:cNvSpPr txBox="1"/>
          <p:nvPr/>
        </p:nvSpPr>
        <p:spPr>
          <a:xfrm>
            <a:off x="593104" y="4911134"/>
            <a:ext cx="10780439" cy="1754326"/>
          </a:xfrm>
          <a:prstGeom prst="rect">
            <a:avLst/>
          </a:prstGeom>
          <a:noFill/>
        </p:spPr>
        <p:txBody>
          <a:bodyPr wrap="square">
            <a:spAutoFit/>
          </a:bodyPr>
          <a:lstStyle/>
          <a:p>
            <a:r>
              <a:rPr kumimoji="0" lang="en-US"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d)</a:t>
            </a:r>
            <a:r>
              <a:rPr kumimoji="0" lang="vi-VN"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Giáo dục, tuyên truyền, xây dựng ý thức trách nhiệm về bảo vệ môi trường chỉ là nhiệm vụ riêng của cán bộ quản lí môi trường</a:t>
            </a:r>
            <a:endParaRPr lang="en-US" sz="3600" dirty="0"/>
          </a:p>
        </p:txBody>
      </p:sp>
      <p:sp>
        <p:nvSpPr>
          <p:cNvPr id="13" name="Rectangle 6">
            <a:extLst>
              <a:ext uri="{FF2B5EF4-FFF2-40B4-BE49-F238E27FC236}">
                <a16:creationId xmlns:a16="http://schemas.microsoft.com/office/drawing/2014/main" id="{E3233F51-0C04-3F8C-3369-4FB06C2BD875}"/>
              </a:ext>
            </a:extLst>
          </p:cNvPr>
          <p:cNvSpPr>
            <a:spLocks noChangeArrowheads="1"/>
          </p:cNvSpPr>
          <p:nvPr/>
        </p:nvSpPr>
        <p:spPr bwMode="auto">
          <a:xfrm>
            <a:off x="593104" y="192540"/>
            <a:ext cx="11169341"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en-US" altLang="vi-VN" sz="2667" b="1" dirty="0" err="1">
                <a:solidFill>
                  <a:srgbClr val="3333CC"/>
                </a:solidFill>
                <a:latin typeface="Times New Roman" panose="02020603050405020304" pitchFamily="18" charset="0"/>
                <a:cs typeface="Times New Roman" panose="02020603050405020304" pitchFamily="18" charset="0"/>
              </a:rPr>
              <a:t>Bài</a:t>
            </a:r>
            <a:r>
              <a:rPr lang="vi-VN" altLang="vi-VN" sz="2667" b="1" dirty="0">
                <a:solidFill>
                  <a:srgbClr val="3333CC"/>
                </a:solidFill>
                <a:latin typeface="Times New Roman" panose="02020603050405020304" pitchFamily="18" charset="0"/>
                <a:cs typeface="Times New Roman" panose="02020603050405020304" pitchFamily="18" charset="0"/>
              </a:rPr>
              <a:t> 1 : </a:t>
            </a:r>
            <a:r>
              <a:rPr lang="vi-VN" altLang="vi-VN" sz="3600" b="1" dirty="0">
                <a:solidFill>
                  <a:srgbClr val="3333CC"/>
                </a:solidFill>
                <a:latin typeface="Times New Roman" panose="02020603050405020304" pitchFamily="18" charset="0"/>
                <a:cs typeface="Times New Roman" panose="02020603050405020304" pitchFamily="18" charset="0"/>
              </a:rPr>
              <a:t>Em đồng tình hay không đồng tình với ý kiến nào dưới đây</a:t>
            </a:r>
            <a:r>
              <a:rPr lang="en-US" altLang="vi-VN" sz="3600" b="1" dirty="0">
                <a:solidFill>
                  <a:srgbClr val="3333CC"/>
                </a:solidFill>
                <a:latin typeface="Times New Roman" panose="02020603050405020304" pitchFamily="18" charset="0"/>
                <a:cs typeface="Times New Roman" panose="02020603050405020304" pitchFamily="18" charset="0"/>
              </a:rPr>
              <a:t> </a:t>
            </a:r>
            <a:r>
              <a:rPr lang="vi-VN" altLang="vi-VN" sz="3600" b="1" dirty="0">
                <a:solidFill>
                  <a:srgbClr val="3333CC"/>
                </a:solidFill>
                <a:latin typeface="Times New Roman" panose="02020603050405020304" pitchFamily="18" charset="0"/>
                <a:cs typeface="Times New Roman" panose="02020603050405020304" pitchFamily="18" charset="0"/>
              </a:rPr>
              <a:t>? Vì sao? </a:t>
            </a:r>
          </a:p>
        </p:txBody>
      </p:sp>
    </p:spTree>
    <p:extLst>
      <p:ext uri="{BB962C8B-B14F-4D97-AF65-F5344CB8AC3E}">
        <p14:creationId xmlns:p14="http://schemas.microsoft.com/office/powerpoint/2010/main" val="4112628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8A3F5-1348-33C3-9609-ED6D45F8F21A}"/>
              </a:ext>
            </a:extLst>
          </p:cNvPr>
          <p:cNvSpPr txBox="1"/>
          <p:nvPr/>
        </p:nvSpPr>
        <p:spPr>
          <a:xfrm>
            <a:off x="613318" y="468351"/>
            <a:ext cx="10738624" cy="4524315"/>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huống</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D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.Anh 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D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măc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ngồi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D </a:t>
            </a:r>
            <a:r>
              <a:rPr lang="en-US" sz="3600" dirty="0" err="1">
                <a:latin typeface="Times New Roman" panose="02020603050405020304" pitchFamily="18" charset="0"/>
                <a:cs typeface="Times New Roman" panose="02020603050405020304" pitchFamily="18" charset="0"/>
              </a:rPr>
              <a:t>vẫn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Anh D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T?</a:t>
            </a:r>
          </a:p>
          <a:p>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D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191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Google Shape;237;p46">
            <a:extLst>
              <a:ext uri="{FF2B5EF4-FFF2-40B4-BE49-F238E27FC236}">
                <a16:creationId xmlns:a16="http://schemas.microsoft.com/office/drawing/2014/main" id="{A38200AA-03DB-E66E-50E9-D4ECE1DBF7C7}"/>
              </a:ext>
            </a:extLst>
          </p:cNvPr>
          <p:cNvSpPr txBox="1">
            <a:spLocks/>
          </p:cNvSpPr>
          <p:nvPr/>
        </p:nvSpPr>
        <p:spPr bwMode="auto">
          <a:xfrm>
            <a:off x="745067" y="381001"/>
            <a:ext cx="713317"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chemeClr val="accent1"/>
              </a:buClr>
              <a:buSzPts val="5900"/>
              <a:buFont typeface="Raleway Thin" pitchFamily="2" charset="0"/>
              <a:buNone/>
            </a:pPr>
            <a:endParaRPr lang="vi-VN" altLang="vi-VN" sz="4000" b="1" dirty="0">
              <a:solidFill>
                <a:schemeClr val="tx1"/>
              </a:solidFill>
              <a:latin typeface="Times New Roman" panose="02020603050405020304" pitchFamily="18" charset="0"/>
              <a:cs typeface="Times New Roman" panose="02020603050405020304" pitchFamily="18" charset="0"/>
              <a:sym typeface="Raleway Thin" pitchFamily="2" charset="0"/>
            </a:endParaRPr>
          </a:p>
        </p:txBody>
      </p:sp>
      <p:sp>
        <p:nvSpPr>
          <p:cNvPr id="50180" name="Google Shape;241;p46">
            <a:extLst>
              <a:ext uri="{FF2B5EF4-FFF2-40B4-BE49-F238E27FC236}">
                <a16:creationId xmlns:a16="http://schemas.microsoft.com/office/drawing/2014/main" id="{64694842-2183-50BB-844F-CC4B290A44A0}"/>
              </a:ext>
            </a:extLst>
          </p:cNvPr>
          <p:cNvSpPr>
            <a:spLocks noChangeArrowheads="1"/>
          </p:cNvSpPr>
          <p:nvPr/>
        </p:nvSpPr>
        <p:spPr bwMode="auto">
          <a:xfrm>
            <a:off x="117369" y="166067"/>
            <a:ext cx="2679700" cy="567267"/>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endParaRPr lang="vi-VN" altLang="vi-VN" sz="1867"/>
          </a:p>
        </p:txBody>
      </p:sp>
      <p:sp>
        <p:nvSpPr>
          <p:cNvPr id="50181" name="Google Shape;243;p46">
            <a:extLst>
              <a:ext uri="{FF2B5EF4-FFF2-40B4-BE49-F238E27FC236}">
                <a16:creationId xmlns:a16="http://schemas.microsoft.com/office/drawing/2014/main" id="{AE346F17-F64B-0045-F7F7-06E2DAEB62BD}"/>
              </a:ext>
            </a:extLst>
          </p:cNvPr>
          <p:cNvSpPr txBox="1">
            <a:spLocks noGrp="1" noChangeArrowheads="1"/>
          </p:cNvSpPr>
          <p:nvPr>
            <p:ph type="subTitle" idx="4294967295"/>
          </p:nvPr>
        </p:nvSpPr>
        <p:spPr bwMode="auto">
          <a:xfrm rot="21598713">
            <a:off x="117476" y="165584"/>
            <a:ext cx="2575983" cy="567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p>
            <a:pPr marL="0" indent="0" algn="ctr">
              <a:buClr>
                <a:schemeClr val="accent1"/>
              </a:buClr>
              <a:buSzPts val="2100"/>
              <a:buNone/>
            </a:pPr>
            <a:r>
              <a:rPr lang="vi-VN" altLang="vi-VN" sz="3333" b="1" dirty="0">
                <a:solidFill>
                  <a:srgbClr val="F4F1DE"/>
                </a:solidFill>
                <a:latin typeface="Times New Roman" panose="02020603050405020304" pitchFamily="18" charset="0"/>
                <a:cs typeface="Times New Roman" panose="02020603050405020304" pitchFamily="18" charset="0"/>
                <a:sym typeface="Raleway Thin" pitchFamily="2" charset="0"/>
              </a:rPr>
              <a:t>LUYỆN TẬP</a:t>
            </a:r>
          </a:p>
        </p:txBody>
      </p:sp>
      <p:sp>
        <p:nvSpPr>
          <p:cNvPr id="50182" name="Rectangle 6">
            <a:extLst>
              <a:ext uri="{FF2B5EF4-FFF2-40B4-BE49-F238E27FC236}">
                <a16:creationId xmlns:a16="http://schemas.microsoft.com/office/drawing/2014/main" id="{D19F2512-83AC-0DAF-7A76-CACDC98648F7}"/>
              </a:ext>
            </a:extLst>
          </p:cNvPr>
          <p:cNvSpPr>
            <a:spLocks noChangeArrowheads="1"/>
          </p:cNvSpPr>
          <p:nvPr/>
        </p:nvSpPr>
        <p:spPr bwMode="auto">
          <a:xfrm>
            <a:off x="546410" y="635970"/>
            <a:ext cx="11169341"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en-US" altLang="vi-VN" sz="2667" b="1" dirty="0" err="1">
                <a:solidFill>
                  <a:srgbClr val="3333CC"/>
                </a:solidFill>
                <a:latin typeface="Times New Roman" panose="02020603050405020304" pitchFamily="18" charset="0"/>
                <a:cs typeface="Times New Roman" panose="02020603050405020304" pitchFamily="18" charset="0"/>
              </a:rPr>
              <a:t>Bài</a:t>
            </a:r>
            <a:r>
              <a:rPr lang="vi-VN" altLang="vi-VN" sz="2667" b="1" dirty="0">
                <a:solidFill>
                  <a:srgbClr val="3333CC"/>
                </a:solidFill>
                <a:latin typeface="Times New Roman" panose="02020603050405020304" pitchFamily="18" charset="0"/>
                <a:cs typeface="Times New Roman" panose="02020603050405020304" pitchFamily="18" charset="0"/>
              </a:rPr>
              <a:t> 1 : </a:t>
            </a:r>
            <a:r>
              <a:rPr lang="vi-VN" altLang="vi-VN" sz="3600" b="1" dirty="0">
                <a:solidFill>
                  <a:srgbClr val="3333CC"/>
                </a:solidFill>
                <a:latin typeface="Times New Roman" panose="02020603050405020304" pitchFamily="18" charset="0"/>
                <a:cs typeface="Times New Roman" panose="02020603050405020304" pitchFamily="18" charset="0"/>
              </a:rPr>
              <a:t>Em đồng tình hay không đồng tình với ý kiến nào dưới đây</a:t>
            </a:r>
            <a:r>
              <a:rPr lang="en-US" altLang="vi-VN" sz="3600" b="1" dirty="0">
                <a:solidFill>
                  <a:srgbClr val="3333CC"/>
                </a:solidFill>
                <a:latin typeface="Times New Roman" panose="02020603050405020304" pitchFamily="18" charset="0"/>
                <a:cs typeface="Times New Roman" panose="02020603050405020304" pitchFamily="18" charset="0"/>
              </a:rPr>
              <a:t> </a:t>
            </a:r>
            <a:r>
              <a:rPr lang="vi-VN" altLang="vi-VN" sz="3600" b="1" dirty="0">
                <a:solidFill>
                  <a:srgbClr val="3333CC"/>
                </a:solidFill>
                <a:latin typeface="Times New Roman" panose="02020603050405020304" pitchFamily="18" charset="0"/>
                <a:cs typeface="Times New Roman" panose="02020603050405020304" pitchFamily="18" charset="0"/>
              </a:rPr>
              <a:t>? Vì sao? </a:t>
            </a:r>
          </a:p>
        </p:txBody>
      </p:sp>
      <p:graphicFrame>
        <p:nvGraphicFramePr>
          <p:cNvPr id="162901" name="Group 85">
            <a:extLst>
              <a:ext uri="{FF2B5EF4-FFF2-40B4-BE49-F238E27FC236}">
                <a16:creationId xmlns:a16="http://schemas.microsoft.com/office/drawing/2014/main" id="{DD9D5BD7-67AA-76C6-E1C5-60E9BF52D336}"/>
              </a:ext>
            </a:extLst>
          </p:cNvPr>
          <p:cNvGraphicFramePr>
            <a:graphicFrameLocks noGrp="1"/>
          </p:cNvGraphicFramePr>
          <p:nvPr>
            <p:extLst>
              <p:ext uri="{D42A27DB-BD31-4B8C-83A1-F6EECF244321}">
                <p14:modId xmlns:p14="http://schemas.microsoft.com/office/powerpoint/2010/main" val="22723577"/>
              </p:ext>
            </p:extLst>
          </p:nvPr>
        </p:nvGraphicFramePr>
        <p:xfrm>
          <a:off x="312234" y="2095500"/>
          <a:ext cx="11613067" cy="4449612"/>
        </p:xfrm>
        <a:graphic>
          <a:graphicData uri="http://schemas.openxmlformats.org/drawingml/2006/table">
            <a:tbl>
              <a:tblPr/>
              <a:tblGrid>
                <a:gridCol w="3756000">
                  <a:extLst>
                    <a:ext uri="{9D8B030D-6E8A-4147-A177-3AD203B41FA5}">
                      <a16:colId xmlns:a16="http://schemas.microsoft.com/office/drawing/2014/main" val="20000"/>
                    </a:ext>
                  </a:extLst>
                </a:gridCol>
                <a:gridCol w="7857067">
                  <a:extLst>
                    <a:ext uri="{9D8B030D-6E8A-4147-A177-3AD203B41FA5}">
                      <a16:colId xmlns:a16="http://schemas.microsoft.com/office/drawing/2014/main" val="20001"/>
                    </a:ext>
                  </a:extLst>
                </a:gridCol>
              </a:tblGrid>
              <a:tr h="914283">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 Muốn phát triển kinh tế thì phải chấp nhận môi trường bị ô nhiễm.</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Không đồng tình. Vì: để đảm bảo sự phát triển bền vững của kinh tế đất nước, chúng ta cần phải quan tâm bảo vệ môi trường và sử dụng hợp lí, tiết kiệm các nguồn tài nguyên thiên nhiên.</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914283">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b) Sử dụng túi vải, giấy, một số loại lá,... để gói, đựng sản phẩm thay cho túi ni-lông là góp phần bảo vệ môi trường.</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a:t>
                      </a:r>
                      <a:r>
                        <a:rPr kumimoji="0" lang="vi-VN" altLang="vi-VN" sz="1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Đồng ý. Vì: khi xả thải ra môi trường, phải mất thời gian rất lâu thì túi ni-lông mới có thể phân hủy, do đó, việc thường xuyên sử dụng túi ni-lông, đồ nhựa dùng một lần (ống hút, thìa, đĩa nhựa,…) góp phần làm trầm trọng tình trạng ô nhiễm.</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442603">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c) Để bảo vệ cây trồng thì phải phun thuốc trừ sâu hoá học diệt trừ hết các loại côn trùng.</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a:t>
                      </a:r>
                      <a:r>
                        <a:rPr kumimoji="0" lang="vi-VN" altLang="vi-VN" sz="1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Không đồng tình. Vì: sử dụng quá nhiều thuốc trừ sâu hóa học có thể gây hại đến cây trồng, khiến cây trồng bị nhiễm độc, từ đó, gián tiếp ảnh hưởng đến sức khỏe của con người và gây ô nhiễm môi trường, suy thoái tài nguyên đất. Để bảo vệ cây trồng, đồng thời giúp giảm tình trạng ô nhiễm, thoái hóa đất, chúng ta có thể lựa chọn sử dụng các chế phẩm sinh học.</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1178443">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d) Giáo dục, tuyên truyền, xây dựng ý thức trách nhiệm về bảo vệ môi trường chỉ là nhiệm vụ riêng của cán bộ quản lí môi trường.</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CC"/>
                    </a:solidFill>
                  </a:tcPr>
                </a:tc>
                <a:tc>
                  <a:txBody>
                    <a:bodyPr/>
                    <a:lstStyle>
                      <a:lvl1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pPr>
                      <a:r>
                        <a:rPr kumimoji="0" lang="vi-VN" altLang="vi-VN" sz="1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Không đồng tình. Vì: Giáo dục, tuyên truyền, xây dựng ý thức trách nhiệm về bảo vệ môi trường là trách nhiệm của mọi công dân.</a:t>
                      </a:r>
                    </a:p>
                  </a:txBody>
                  <a:tcPr marL="121920" marR="121920" marT="60901" marB="60901"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533504F3-EC6D-A55E-420E-336B97638437}"/>
              </a:ext>
            </a:extLst>
          </p:cNvPr>
          <p:cNvSpPr>
            <a:spLocks noChangeArrowheads="1"/>
          </p:cNvSpPr>
          <p:nvPr/>
        </p:nvSpPr>
        <p:spPr bwMode="auto">
          <a:xfrm>
            <a:off x="4093633" y="2178052"/>
            <a:ext cx="7704667" cy="831849"/>
          </a:xfrm>
          <a:prstGeom prst="rect">
            <a:avLst/>
          </a:prstGeom>
          <a:solidFill>
            <a:srgbClr val="FFFF99"/>
          </a:solidFill>
          <a:ln>
            <a:noFill/>
          </a:ln>
        </p:spPr>
        <p:txBody>
          <a:bodyPr anchor="ctr"/>
          <a:lstStyle/>
          <a:p>
            <a:pPr algn="ctr">
              <a:buClr>
                <a:srgbClr val="000000"/>
              </a:buClr>
              <a:defRPr/>
            </a:pPr>
            <a:endParaRPr lang="x-none" sz="2400" kern="0">
              <a:solidFill>
                <a:schemeClr val="lt1"/>
              </a:solidFill>
              <a:sym typeface="Arial"/>
            </a:endParaRPr>
          </a:p>
        </p:txBody>
      </p:sp>
      <p:sp>
        <p:nvSpPr>
          <p:cNvPr id="2" name="Rectangle 9">
            <a:extLst>
              <a:ext uri="{FF2B5EF4-FFF2-40B4-BE49-F238E27FC236}">
                <a16:creationId xmlns:a16="http://schemas.microsoft.com/office/drawing/2014/main" id="{48EB4442-C6A4-57D5-CD16-750EFB9CAB4B}"/>
              </a:ext>
            </a:extLst>
          </p:cNvPr>
          <p:cNvSpPr>
            <a:spLocks noChangeArrowheads="1"/>
          </p:cNvSpPr>
          <p:nvPr/>
        </p:nvSpPr>
        <p:spPr bwMode="auto">
          <a:xfrm>
            <a:off x="4106333" y="3092452"/>
            <a:ext cx="7704667" cy="831849"/>
          </a:xfrm>
          <a:prstGeom prst="rect">
            <a:avLst/>
          </a:prstGeom>
          <a:solidFill>
            <a:srgbClr val="CCFFCC"/>
          </a:solidFill>
          <a:ln>
            <a:noFill/>
          </a:ln>
        </p:spPr>
        <p:txBody>
          <a:bodyPr anchor="ctr"/>
          <a:lstStyle/>
          <a:p>
            <a:pPr algn="ctr">
              <a:buClr>
                <a:srgbClr val="000000"/>
              </a:buClr>
              <a:defRPr/>
            </a:pPr>
            <a:endParaRPr lang="x-none" sz="2400" kern="0">
              <a:solidFill>
                <a:schemeClr val="lt1"/>
              </a:solidFill>
              <a:sym typeface="Arial"/>
            </a:endParaRPr>
          </a:p>
        </p:txBody>
      </p:sp>
      <p:sp>
        <p:nvSpPr>
          <p:cNvPr id="3" name="Rectangle 9">
            <a:extLst>
              <a:ext uri="{FF2B5EF4-FFF2-40B4-BE49-F238E27FC236}">
                <a16:creationId xmlns:a16="http://schemas.microsoft.com/office/drawing/2014/main" id="{27A9D16D-B550-F127-11C1-529BB06B26CC}"/>
              </a:ext>
            </a:extLst>
          </p:cNvPr>
          <p:cNvSpPr>
            <a:spLocks noChangeArrowheads="1"/>
          </p:cNvSpPr>
          <p:nvPr/>
        </p:nvSpPr>
        <p:spPr bwMode="auto">
          <a:xfrm>
            <a:off x="4119033" y="4006851"/>
            <a:ext cx="7704667" cy="1361016"/>
          </a:xfrm>
          <a:prstGeom prst="rect">
            <a:avLst/>
          </a:prstGeom>
          <a:solidFill>
            <a:srgbClr val="FFCC99"/>
          </a:solidFill>
          <a:ln>
            <a:noFill/>
          </a:ln>
        </p:spPr>
        <p:txBody>
          <a:bodyPr anchor="ctr"/>
          <a:lstStyle/>
          <a:p>
            <a:pPr algn="ctr">
              <a:buClr>
                <a:srgbClr val="000000"/>
              </a:buClr>
              <a:defRPr/>
            </a:pPr>
            <a:endParaRPr lang="x-none" sz="2400" kern="0">
              <a:solidFill>
                <a:schemeClr val="lt1"/>
              </a:solidFill>
              <a:sym typeface="Arial"/>
            </a:endParaRPr>
          </a:p>
        </p:txBody>
      </p:sp>
      <p:sp>
        <p:nvSpPr>
          <p:cNvPr id="4" name="Rectangle 9">
            <a:extLst>
              <a:ext uri="{FF2B5EF4-FFF2-40B4-BE49-F238E27FC236}">
                <a16:creationId xmlns:a16="http://schemas.microsoft.com/office/drawing/2014/main" id="{FA0322F3-23E5-32EC-2ED1-C72CD7E72EC3}"/>
              </a:ext>
            </a:extLst>
          </p:cNvPr>
          <p:cNvSpPr>
            <a:spLocks noChangeArrowheads="1"/>
          </p:cNvSpPr>
          <p:nvPr/>
        </p:nvSpPr>
        <p:spPr bwMode="auto">
          <a:xfrm>
            <a:off x="4119033" y="4006851"/>
            <a:ext cx="7704667" cy="1361016"/>
          </a:xfrm>
          <a:prstGeom prst="rect">
            <a:avLst/>
          </a:prstGeom>
          <a:solidFill>
            <a:srgbClr val="FFCC99"/>
          </a:solidFill>
          <a:ln>
            <a:noFill/>
          </a:ln>
        </p:spPr>
        <p:txBody>
          <a:bodyPr anchor="ctr"/>
          <a:lstStyle/>
          <a:p>
            <a:pPr algn="ctr">
              <a:buClr>
                <a:srgbClr val="000000"/>
              </a:buClr>
              <a:defRPr/>
            </a:pPr>
            <a:endParaRPr lang="x-none" sz="2400" kern="0">
              <a:solidFill>
                <a:schemeClr val="lt1"/>
              </a:solidFill>
              <a:sym typeface="Arial"/>
            </a:endParaRPr>
          </a:p>
        </p:txBody>
      </p:sp>
      <p:sp>
        <p:nvSpPr>
          <p:cNvPr id="5" name="Rectangle 9">
            <a:extLst>
              <a:ext uri="{FF2B5EF4-FFF2-40B4-BE49-F238E27FC236}">
                <a16:creationId xmlns:a16="http://schemas.microsoft.com/office/drawing/2014/main" id="{7E52F258-6E94-9150-5A4F-9E13CFA6929E}"/>
              </a:ext>
            </a:extLst>
          </p:cNvPr>
          <p:cNvSpPr>
            <a:spLocks noChangeArrowheads="1"/>
          </p:cNvSpPr>
          <p:nvPr/>
        </p:nvSpPr>
        <p:spPr bwMode="auto">
          <a:xfrm>
            <a:off x="4119033" y="5444067"/>
            <a:ext cx="7704667" cy="982133"/>
          </a:xfrm>
          <a:prstGeom prst="rect">
            <a:avLst/>
          </a:prstGeom>
          <a:solidFill>
            <a:srgbClr val="FF99CC"/>
          </a:solidFill>
          <a:ln>
            <a:noFill/>
          </a:ln>
        </p:spPr>
        <p:txBody>
          <a:bodyPr anchor="ctr"/>
          <a:lstStyle/>
          <a:p>
            <a:pPr algn="ctr">
              <a:buClr>
                <a:srgbClr val="000000"/>
              </a:buClr>
              <a:defRPr/>
            </a:pPr>
            <a:endParaRPr lang="x-none" sz="2400" kern="0">
              <a:solidFill>
                <a:schemeClr val="lt1"/>
              </a:solidFill>
              <a:sym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ừng cây xanh ngát">
            <a:extLst>
              <a:ext uri="{FF2B5EF4-FFF2-40B4-BE49-F238E27FC236}">
                <a16:creationId xmlns:a16="http://schemas.microsoft.com/office/drawing/2014/main" id="{F5A5D036-A53D-AB4A-AD5F-D9A8B52EA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9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0C10E-6AA4-526D-FDB2-8FD7D2FDC8C7}"/>
              </a:ext>
            </a:extLst>
          </p:cNvPr>
          <p:cNvSpPr txBox="1"/>
          <p:nvPr/>
        </p:nvSpPr>
        <p:spPr>
          <a:xfrm>
            <a:off x="514350" y="443984"/>
            <a:ext cx="10934700" cy="1200329"/>
          </a:xfrm>
          <a:prstGeom prst="rect">
            <a:avLst/>
          </a:prstGeom>
          <a:noFill/>
        </p:spPr>
        <p:txBody>
          <a:bodyPr wrap="square">
            <a:spAutoFit/>
          </a:bodyPr>
          <a:lstStyle/>
          <a:p>
            <a:pPr algn="justLow" eaLnBrk="1" hangingPunct="1">
              <a:buClr>
                <a:srgbClr val="000000"/>
              </a:buClr>
              <a:buFont typeface="Arial" panose="020B0604020202020204" pitchFamily="34" charset="0"/>
              <a:buNone/>
            </a:pPr>
            <a:r>
              <a:rPr lang="vi-VN" altLang="vi-VN" sz="3600" b="1" dirty="0">
                <a:solidFill>
                  <a:srgbClr val="3333CC"/>
                </a:solidFill>
                <a:latin typeface="Times New Roman" panose="02020603050405020304" pitchFamily="18" charset="0"/>
                <a:cs typeface="Times New Roman" panose="02020603050405020304" pitchFamily="18" charset="0"/>
              </a:rPr>
              <a:t>2. Quy định cơ bản của pháp luật về bảo vệ môi trường</a:t>
            </a:r>
            <a:r>
              <a:rPr lang="en-US" altLang="vi-VN" sz="3600" b="1" dirty="0">
                <a:solidFill>
                  <a:srgbClr val="3333CC"/>
                </a:solidFill>
                <a:latin typeface="Times New Roman" panose="02020603050405020304" pitchFamily="18" charset="0"/>
                <a:cs typeface="Times New Roman" panose="02020603050405020304" pitchFamily="18" charset="0"/>
              </a:rPr>
              <a:t> </a:t>
            </a:r>
            <a:r>
              <a:rPr lang="en-US" altLang="vi-VN" sz="3600" b="1" dirty="0" err="1">
                <a:solidFill>
                  <a:srgbClr val="3333CC"/>
                </a:solidFill>
                <a:latin typeface="Times New Roman" panose="02020603050405020304" pitchFamily="18" charset="0"/>
                <a:cs typeface="Times New Roman" panose="02020603050405020304" pitchFamily="18" charset="0"/>
              </a:rPr>
              <a:t>và</a:t>
            </a:r>
            <a:r>
              <a:rPr lang="en-US" altLang="vi-VN" sz="3600" b="1" dirty="0">
                <a:solidFill>
                  <a:srgbClr val="3333CC"/>
                </a:solidFill>
                <a:latin typeface="Times New Roman" panose="02020603050405020304" pitchFamily="18" charset="0"/>
                <a:cs typeface="Times New Roman" panose="02020603050405020304" pitchFamily="18" charset="0"/>
              </a:rPr>
              <a:t> </a:t>
            </a:r>
            <a:r>
              <a:rPr lang="en-US" altLang="vi-VN" sz="3600" b="1" dirty="0" err="1">
                <a:solidFill>
                  <a:srgbClr val="3333CC"/>
                </a:solidFill>
                <a:latin typeface="Times New Roman" panose="02020603050405020304" pitchFamily="18" charset="0"/>
                <a:cs typeface="Times New Roman" panose="02020603050405020304" pitchFamily="18" charset="0"/>
              </a:rPr>
              <a:t>tài</a:t>
            </a:r>
            <a:r>
              <a:rPr lang="en-US" altLang="vi-VN" sz="3600" b="1" dirty="0">
                <a:solidFill>
                  <a:srgbClr val="3333CC"/>
                </a:solidFill>
                <a:latin typeface="Times New Roman" panose="02020603050405020304" pitchFamily="18" charset="0"/>
                <a:cs typeface="Times New Roman" panose="02020603050405020304" pitchFamily="18" charset="0"/>
              </a:rPr>
              <a:t> </a:t>
            </a:r>
            <a:r>
              <a:rPr lang="en-US" altLang="vi-VN" sz="3600" b="1" dirty="0" err="1">
                <a:solidFill>
                  <a:srgbClr val="3333CC"/>
                </a:solidFill>
                <a:latin typeface="Times New Roman" panose="02020603050405020304" pitchFamily="18" charset="0"/>
                <a:cs typeface="Times New Roman" panose="02020603050405020304" pitchFamily="18" charset="0"/>
              </a:rPr>
              <a:t>nguyên</a:t>
            </a:r>
            <a:r>
              <a:rPr lang="en-US" altLang="vi-VN" sz="3600" b="1" dirty="0">
                <a:solidFill>
                  <a:srgbClr val="3333CC"/>
                </a:solidFill>
                <a:latin typeface="Times New Roman" panose="02020603050405020304" pitchFamily="18" charset="0"/>
                <a:cs typeface="Times New Roman" panose="02020603050405020304" pitchFamily="18" charset="0"/>
              </a:rPr>
              <a:t> </a:t>
            </a:r>
            <a:r>
              <a:rPr lang="en-US" altLang="vi-VN" sz="3600" b="1" dirty="0" err="1">
                <a:solidFill>
                  <a:srgbClr val="3333CC"/>
                </a:solidFill>
                <a:latin typeface="Times New Roman" panose="02020603050405020304" pitchFamily="18" charset="0"/>
                <a:cs typeface="Times New Roman" panose="02020603050405020304" pitchFamily="18" charset="0"/>
              </a:rPr>
              <a:t>thiên</a:t>
            </a:r>
            <a:r>
              <a:rPr lang="en-US" altLang="vi-VN" sz="3600" b="1" dirty="0">
                <a:solidFill>
                  <a:srgbClr val="3333CC"/>
                </a:solidFill>
                <a:latin typeface="Times New Roman" panose="02020603050405020304" pitchFamily="18" charset="0"/>
                <a:cs typeface="Times New Roman" panose="02020603050405020304" pitchFamily="18" charset="0"/>
              </a:rPr>
              <a:t> </a:t>
            </a:r>
            <a:r>
              <a:rPr lang="en-US" altLang="vi-VN" sz="3600" b="1" dirty="0" err="1">
                <a:solidFill>
                  <a:srgbClr val="3333CC"/>
                </a:solidFill>
                <a:latin typeface="Times New Roman" panose="02020603050405020304" pitchFamily="18" charset="0"/>
                <a:cs typeface="Times New Roman" panose="02020603050405020304" pitchFamily="18" charset="0"/>
              </a:rPr>
              <a:t>nhiên</a:t>
            </a:r>
            <a:r>
              <a:rPr lang="en-US" altLang="vi-VN" sz="3600" b="1" dirty="0">
                <a:solidFill>
                  <a:srgbClr val="3333CC"/>
                </a:solidFill>
                <a:latin typeface="Times New Roman" panose="02020603050405020304" pitchFamily="18" charset="0"/>
                <a:cs typeface="Times New Roman" panose="02020603050405020304" pitchFamily="18" charset="0"/>
              </a:rPr>
              <a:t>.</a:t>
            </a:r>
            <a:endParaRPr lang="vi-VN" altLang="vi-VN" sz="3600"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42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C60008B-32C9-F58F-A1DF-451083B35943}"/>
              </a:ext>
            </a:extLst>
          </p:cNvPr>
          <p:cNvSpPr>
            <a:spLocks noChangeArrowheads="1"/>
          </p:cNvSpPr>
          <p:nvPr/>
        </p:nvSpPr>
        <p:spPr bwMode="auto">
          <a:xfrm>
            <a:off x="476251" y="61268"/>
            <a:ext cx="9728200"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400" b="1" dirty="0">
                <a:solidFill>
                  <a:srgbClr val="3333CC"/>
                </a:solidFill>
                <a:latin typeface="Times New Roman" panose="02020603050405020304" pitchFamily="18" charset="0"/>
                <a:cs typeface="Times New Roman" panose="02020603050405020304" pitchFamily="18" charset="0"/>
              </a:rPr>
              <a:t>2. Quy định cơ bản của pháp luật về bảo vệ môi trường</a:t>
            </a:r>
            <a:endParaRPr lang="vi-VN" altLang="vi-VN" sz="2400" dirty="0">
              <a:solidFill>
                <a:srgbClr val="3333CC"/>
              </a:solidFill>
              <a:latin typeface="Times New Roman" panose="02020603050405020304" pitchFamily="18" charset="0"/>
              <a:cs typeface="Times New Roman" panose="02020603050405020304" pitchFamily="18" charset="0"/>
            </a:endParaRPr>
          </a:p>
        </p:txBody>
      </p:sp>
      <p:pic>
        <p:nvPicPr>
          <p:cNvPr id="138243" name="Picture 3">
            <a:extLst>
              <a:ext uri="{FF2B5EF4-FFF2-40B4-BE49-F238E27FC236}">
                <a16:creationId xmlns:a16="http://schemas.microsoft.com/office/drawing/2014/main" id="{3AE60131-8203-0E84-35C7-7593AA516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34" y="505885"/>
            <a:ext cx="11628967" cy="44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a:extLst>
              <a:ext uri="{FF2B5EF4-FFF2-40B4-BE49-F238E27FC236}">
                <a16:creationId xmlns:a16="http://schemas.microsoft.com/office/drawing/2014/main" id="{096623D5-3CB7-A298-CE0B-69C4596B1E7E}"/>
              </a:ext>
            </a:extLst>
          </p:cNvPr>
          <p:cNvSpPr>
            <a:spLocks noChangeArrowheads="1"/>
          </p:cNvSpPr>
          <p:nvPr/>
        </p:nvSpPr>
        <p:spPr bwMode="auto">
          <a:xfrm>
            <a:off x="296333" y="4975937"/>
            <a:ext cx="11338984" cy="138499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800">
                <a:latin typeface="Times New Roman" panose="02020603050405020304" pitchFamily="18" charset="0"/>
                <a:cs typeface="Times New Roman" panose="02020603050405020304" pitchFamily="18" charset="0"/>
              </a:rPr>
              <a:t>Căn cứ vào các quy định của pháp luật, em hãy cho biết trong các bức tranh trên, chủ thể nào thực hiện đúng, chủ thể nào vi phạm các quy định của pháp luật về bảo vệ môi trường. Vì sao</a:t>
            </a:r>
            <a:r>
              <a:rPr lang="en-US" altLang="vi-VN" sz="2800">
                <a:latin typeface="Times New Roman" panose="02020603050405020304" pitchFamily="18" charset="0"/>
                <a:cs typeface="Times New Roman" panose="02020603050405020304" pitchFamily="18" charset="0"/>
              </a:rPr>
              <a:t> </a:t>
            </a:r>
            <a:r>
              <a:rPr lang="vi-VN" altLang="vi-VN" sz="280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blinds(horizontal)">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8243"/>
                                        </p:tgtEl>
                                        <p:attrNameLst>
                                          <p:attrName>style.visibility</p:attrName>
                                        </p:attrNameLst>
                                      </p:cBhvr>
                                      <p:to>
                                        <p:strVal val="visible"/>
                                      </p:to>
                                    </p:set>
                                    <p:animEffect transition="in" filter="blinds(horizontal)">
                                      <p:cBhvr>
                                        <p:cTn id="12" dur="500"/>
                                        <p:tgtEl>
                                          <p:spTgt spid="1382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8244"/>
                                        </p:tgtEl>
                                        <p:attrNameLst>
                                          <p:attrName>style.visibility</p:attrName>
                                        </p:attrNameLst>
                                      </p:cBhvr>
                                      <p:to>
                                        <p:strVal val="visible"/>
                                      </p:to>
                                    </p:set>
                                    <p:animEffect transition="in" filter="blinds(horizontal)">
                                      <p:cBhvr>
                                        <p:cTn id="17" dur="5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382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5BF5BE04-0D0E-B375-B2FE-51F1201E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34" y="177800"/>
            <a:ext cx="1162896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5">
            <a:extLst>
              <a:ext uri="{FF2B5EF4-FFF2-40B4-BE49-F238E27FC236}">
                <a16:creationId xmlns:a16="http://schemas.microsoft.com/office/drawing/2014/main" id="{D8A02FAF-B782-EA67-A2EC-5B3814F3587C}"/>
              </a:ext>
            </a:extLst>
          </p:cNvPr>
          <p:cNvSpPr>
            <a:spLocks noChangeArrowheads="1"/>
          </p:cNvSpPr>
          <p:nvPr/>
        </p:nvSpPr>
        <p:spPr bwMode="auto">
          <a:xfrm>
            <a:off x="522818" y="4036943"/>
            <a:ext cx="3388783" cy="2185598"/>
          </a:xfrm>
          <a:prstGeom prst="rect">
            <a:avLst/>
          </a:prstGeom>
          <a:solidFill>
            <a:srgbClr val="FFCC99"/>
          </a:soli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267">
                <a:latin typeface="Times New Roman" panose="02020603050405020304" pitchFamily="18" charset="0"/>
                <a:cs typeface="Times New Roman" panose="02020603050405020304" pitchFamily="18" charset="0"/>
              </a:rPr>
              <a:t>Phân loại và vứt rác đúng nơi quy định =&gt; đây là hành động đúng với quy định của pháp luật. Chúng ta cần khuyến khích và học tập theo hành động này. </a:t>
            </a:r>
          </a:p>
        </p:txBody>
      </p:sp>
      <p:sp>
        <p:nvSpPr>
          <p:cNvPr id="144390" name="Rectangle 6">
            <a:extLst>
              <a:ext uri="{FF2B5EF4-FFF2-40B4-BE49-F238E27FC236}">
                <a16:creationId xmlns:a16="http://schemas.microsoft.com/office/drawing/2014/main" id="{ACF3ED9E-B433-C31C-2B28-98D9C1A203CF}"/>
              </a:ext>
            </a:extLst>
          </p:cNvPr>
          <p:cNvSpPr>
            <a:spLocks noChangeArrowheads="1"/>
          </p:cNvSpPr>
          <p:nvPr/>
        </p:nvSpPr>
        <p:spPr bwMode="auto">
          <a:xfrm>
            <a:off x="4301068" y="4036943"/>
            <a:ext cx="3661833" cy="218559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267">
                <a:latin typeface="Times New Roman" panose="02020603050405020304" pitchFamily="18" charset="0"/>
                <a:cs typeface="Times New Roman" panose="02020603050405020304" pitchFamily="18" charset="0"/>
              </a:rPr>
              <a:t>Đổ chất thải chưa qua xử lí ra môi trường =&gt; vi phạm Luật bảo vệ môi trường năm 2020. Đây là hình vi đáng lên án và cần phải xử lí nghiêm theo quy định của pháp luật </a:t>
            </a:r>
          </a:p>
        </p:txBody>
      </p:sp>
      <p:sp>
        <p:nvSpPr>
          <p:cNvPr id="144391" name="Rectangle 7">
            <a:extLst>
              <a:ext uri="{FF2B5EF4-FFF2-40B4-BE49-F238E27FC236}">
                <a16:creationId xmlns:a16="http://schemas.microsoft.com/office/drawing/2014/main" id="{5199E03B-908A-46BC-6D48-5356F60427A2}"/>
              </a:ext>
            </a:extLst>
          </p:cNvPr>
          <p:cNvSpPr>
            <a:spLocks noChangeArrowheads="1"/>
          </p:cNvSpPr>
          <p:nvPr/>
        </p:nvSpPr>
        <p:spPr bwMode="auto">
          <a:xfrm>
            <a:off x="8250768" y="4106794"/>
            <a:ext cx="3661833" cy="218559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267">
                <a:latin typeface="Times New Roman" panose="02020603050405020304" pitchFamily="18" charset="0"/>
                <a:cs typeface="Times New Roman" panose="02020603050405020304" pitchFamily="18" charset="0"/>
              </a:rPr>
              <a:t>Xe tải làm rơi, chất thải ra môi trường =&gt; vi phạm Luật bảo vệ môi trường năm 2020. Đây là hình vi đáng lên án và cần phải xử lí nghiêm theo quy định của pháp luật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blinds(horizontal)">
                                      <p:cBhvr>
                                        <p:cTn id="7" dur="500"/>
                                        <p:tgtEl>
                                          <p:spTgt spid="144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blinds(horizontal)">
                                      <p:cBhvr>
                                        <p:cTn id="12" dur="500"/>
                                        <p:tgtEl>
                                          <p:spTgt spid="1443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4391"/>
                                        </p:tgtEl>
                                        <p:attrNameLst>
                                          <p:attrName>style.visibility</p:attrName>
                                        </p:attrNameLst>
                                      </p:cBhvr>
                                      <p:to>
                                        <p:strVal val="visible"/>
                                      </p:to>
                                    </p:set>
                                    <p:animEffect transition="in" filter="blinds(horizontal)">
                                      <p:cBhvr>
                                        <p:cTn id="17" dur="500"/>
                                        <p:tgtEl>
                                          <p:spTgt spid="144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nimBg="1"/>
      <p:bldP spid="144390" grpId="0" animBg="1"/>
      <p:bldP spid="1443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Estero Salado a Estero Salvado: 07/2013">
            <a:extLst>
              <a:ext uri="{FF2B5EF4-FFF2-40B4-BE49-F238E27FC236}">
                <a16:creationId xmlns:a16="http://schemas.microsoft.com/office/drawing/2014/main" id="{F328412B-5777-AC23-11AB-A75FC9950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73" y="100361"/>
            <a:ext cx="5787483" cy="4739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huella ecológica de los productos electrónicos – Tiempo de actuar">
            <a:extLst>
              <a:ext uri="{FF2B5EF4-FFF2-40B4-BE49-F238E27FC236}">
                <a16:creationId xmlns:a16="http://schemas.microsoft.com/office/drawing/2014/main" id="{75033FA1-E8BE-2562-C841-D449B9032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645" y="100361"/>
            <a:ext cx="5787481" cy="4739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BAFE51-AB0B-4A22-FA47-0D68AD1739D6}"/>
              </a:ext>
            </a:extLst>
          </p:cNvPr>
          <p:cNvSpPr txBox="1"/>
          <p:nvPr/>
        </p:nvSpPr>
        <p:spPr>
          <a:xfrm>
            <a:off x="2263698" y="5430644"/>
            <a:ext cx="9556595"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9590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AutoShape 3">
            <a:extLst>
              <a:ext uri="{FF2B5EF4-FFF2-40B4-BE49-F238E27FC236}">
                <a16:creationId xmlns:a16="http://schemas.microsoft.com/office/drawing/2014/main" id="{AEB5ABE4-2C13-D42D-12A3-60BD1F7F5AFC}"/>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vi-VN" altLang="vi-VN" sz="1867"/>
          </a:p>
        </p:txBody>
      </p:sp>
      <p:sp>
        <p:nvSpPr>
          <p:cNvPr id="149508" name="Rectangle 4">
            <a:extLst>
              <a:ext uri="{FF2B5EF4-FFF2-40B4-BE49-F238E27FC236}">
                <a16:creationId xmlns:a16="http://schemas.microsoft.com/office/drawing/2014/main" id="{CB50EDBC-78EF-50EF-1536-CC06DC8913FD}"/>
              </a:ext>
            </a:extLst>
          </p:cNvPr>
          <p:cNvSpPr>
            <a:spLocks noChangeArrowheads="1"/>
          </p:cNvSpPr>
          <p:nvPr/>
        </p:nvSpPr>
        <p:spPr bwMode="auto">
          <a:xfrm>
            <a:off x="476251" y="61268"/>
            <a:ext cx="10668000"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400" b="1">
                <a:solidFill>
                  <a:srgbClr val="FF0000"/>
                </a:solidFill>
                <a:latin typeface="Times New Roman" panose="02020603050405020304" pitchFamily="18" charset="0"/>
                <a:cs typeface="Times New Roman" panose="02020603050405020304" pitchFamily="18" charset="0"/>
              </a:rPr>
              <a:t>2. Quy định cơ bản của pháp luật về bảo vệ tài nguyên thiên nhiên</a:t>
            </a:r>
            <a:endParaRPr lang="vi-VN" altLang="vi-VN" sz="2400">
              <a:solidFill>
                <a:srgbClr val="FF0000"/>
              </a:solidFill>
              <a:latin typeface="Times New Roman" panose="02020603050405020304" pitchFamily="18" charset="0"/>
              <a:cs typeface="Times New Roman" panose="02020603050405020304" pitchFamily="18" charset="0"/>
            </a:endParaRPr>
          </a:p>
        </p:txBody>
      </p:sp>
      <p:sp>
        <p:nvSpPr>
          <p:cNvPr id="149511" name="Rectangle 7">
            <a:extLst>
              <a:ext uri="{FF2B5EF4-FFF2-40B4-BE49-F238E27FC236}">
                <a16:creationId xmlns:a16="http://schemas.microsoft.com/office/drawing/2014/main" id="{614B878A-B1F9-453C-F296-88999B944340}"/>
              </a:ext>
            </a:extLst>
          </p:cNvPr>
          <p:cNvSpPr>
            <a:spLocks noChangeArrowheads="1"/>
          </p:cNvSpPr>
          <p:nvPr/>
        </p:nvSpPr>
        <p:spPr bwMode="auto">
          <a:xfrm>
            <a:off x="294216" y="708172"/>
            <a:ext cx="11603567" cy="35394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vi-VN" altLang="vi-VN" sz="2800" dirty="0">
                <a:latin typeface="Times New Roman" panose="02020603050405020304" pitchFamily="18" charset="0"/>
                <a:cs typeface="Times New Roman" panose="02020603050405020304" pitchFamily="18" charset="0"/>
              </a:rPr>
              <a:t>Từ khi công ty T về khu vực làng chài X khai thác cát trái phép, môi trường nơi đây bị ảnh hưởng nghiêm trọng, cuộc sống của người dẫn gặp nhiều khó khăn Tài nguyên cát nơi đây ngày một cạn kiệt sông bị lệch dòng chảy, xói mòn, sạt lở, gây sút lún, diện tích canh tác và nuôi trồng </a:t>
            </a:r>
            <a:r>
              <a:rPr lang="vi-VN" altLang="vi-VN" sz="2800" dirty="0" err="1">
                <a:latin typeface="Times New Roman" panose="02020603050405020304" pitchFamily="18" charset="0"/>
                <a:cs typeface="Times New Roman" panose="02020603050405020304" pitchFamily="18" charset="0"/>
              </a:rPr>
              <a:t>thuỷ</a:t>
            </a:r>
            <a:r>
              <a:rPr lang="vi-VN" altLang="vi-VN" sz="2800" dirty="0">
                <a:latin typeface="Times New Roman" panose="02020603050405020304" pitchFamily="18" charset="0"/>
                <a:cs typeface="Times New Roman" panose="02020603050405020304" pitchFamily="18" charset="0"/>
              </a:rPr>
              <a:t> sản bị thu hẹp. Đêm </a:t>
            </a:r>
            <a:r>
              <a:rPr lang="vi-VN" altLang="vi-VN" sz="2800" dirty="0" err="1">
                <a:latin typeface="Times New Roman" panose="02020603050405020304" pitchFamily="18" charset="0"/>
                <a:cs typeface="Times New Roman" panose="02020603050405020304" pitchFamily="18" charset="0"/>
              </a:rPr>
              <a:t>đêm</a:t>
            </a:r>
            <a:r>
              <a:rPr lang="vi-VN" altLang="vi-VN" sz="2800" dirty="0">
                <a:latin typeface="Times New Roman" panose="02020603050405020304" pitchFamily="18" charset="0"/>
                <a:cs typeface="Times New Roman" panose="02020603050405020304" pitchFamily="18" charset="0"/>
              </a:rPr>
              <a:t>, tiếng ồn lớn từ máy khai thác cát khiến nhiều người bị mất ngủ, Trước thực trạng đó. Hải và một số người dân trong làng chài đã tố cáo hành vi của Công ty T. Chính quyền đã xử lí sai phạm của Công ty T theo đúng quy định của pháp luật. </a:t>
            </a:r>
          </a:p>
        </p:txBody>
      </p:sp>
      <p:sp>
        <p:nvSpPr>
          <p:cNvPr id="149512" name="Rectangle 8">
            <a:extLst>
              <a:ext uri="{FF2B5EF4-FFF2-40B4-BE49-F238E27FC236}">
                <a16:creationId xmlns:a16="http://schemas.microsoft.com/office/drawing/2014/main" id="{1DA609D7-A6E7-441F-670E-DB98E8B6E805}"/>
              </a:ext>
            </a:extLst>
          </p:cNvPr>
          <p:cNvSpPr>
            <a:spLocks noChangeArrowheads="1"/>
          </p:cNvSpPr>
          <p:nvPr/>
        </p:nvSpPr>
        <p:spPr bwMode="auto">
          <a:xfrm>
            <a:off x="309034" y="4774173"/>
            <a:ext cx="6568017" cy="1733488"/>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133">
                <a:latin typeface="Times New Roman" panose="02020603050405020304" pitchFamily="18" charset="0"/>
                <a:cs typeface="Times New Roman" panose="02020603050405020304" pitchFamily="18" charset="0"/>
              </a:rPr>
              <a:t>+ Công ty T đã thực hiện hoạt động khai thác cát trái phép khiến môi trường sống của người dân làng chài X bị ảnh hưởng nghiêm trọng. Đây là hành vi vi phạm quy định của pháp luật (khoản 5 điều 9 Luật Tài nguyên nước năm 2012, sửa đổi bổ sung năm 2018). </a:t>
            </a:r>
          </a:p>
        </p:txBody>
      </p:sp>
      <p:sp>
        <p:nvSpPr>
          <p:cNvPr id="149513" name="Rectangle 9">
            <a:extLst>
              <a:ext uri="{FF2B5EF4-FFF2-40B4-BE49-F238E27FC236}">
                <a16:creationId xmlns:a16="http://schemas.microsoft.com/office/drawing/2014/main" id="{C2271EB3-4D2D-3C4C-F302-91FF0DBF1EF7}"/>
              </a:ext>
            </a:extLst>
          </p:cNvPr>
          <p:cNvSpPr>
            <a:spLocks noChangeArrowheads="1"/>
          </p:cNvSpPr>
          <p:nvPr/>
        </p:nvSpPr>
        <p:spPr bwMode="auto">
          <a:xfrm>
            <a:off x="7368117" y="4603708"/>
            <a:ext cx="4544483" cy="2061718"/>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133">
                <a:latin typeface="Times New Roman" panose="02020603050405020304" pitchFamily="18" charset="0"/>
                <a:cs typeface="Times New Roman" panose="02020603050405020304" pitchFamily="18" charset="0"/>
              </a:rPr>
              <a:t>+ Hải và người dân làng chài X đã thu thập chứng cứ và tố cáo những sai phạm của công ty T. Hành vi của anh Hải và người dân trong làng chài là đúng pháp luật, đáng được khuyến khích. </a:t>
            </a:r>
          </a:p>
        </p:txBody>
      </p:sp>
      <p:sp>
        <p:nvSpPr>
          <p:cNvPr id="149514" name="Line 10">
            <a:extLst>
              <a:ext uri="{FF2B5EF4-FFF2-40B4-BE49-F238E27FC236}">
                <a16:creationId xmlns:a16="http://schemas.microsoft.com/office/drawing/2014/main" id="{E3D1E873-6FA3-C725-A90A-6E4292151D5B}"/>
              </a:ext>
            </a:extLst>
          </p:cNvPr>
          <p:cNvSpPr>
            <a:spLocks noChangeShapeType="1"/>
          </p:cNvSpPr>
          <p:nvPr/>
        </p:nvSpPr>
        <p:spPr bwMode="auto">
          <a:xfrm flipH="1">
            <a:off x="2844800" y="4256618"/>
            <a:ext cx="2794000" cy="3323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49515" name="Line 11">
            <a:extLst>
              <a:ext uri="{FF2B5EF4-FFF2-40B4-BE49-F238E27FC236}">
                <a16:creationId xmlns:a16="http://schemas.microsoft.com/office/drawing/2014/main" id="{4B96F73D-4DE7-2569-09E6-F7E4EF5E8C2D}"/>
              </a:ext>
            </a:extLst>
          </p:cNvPr>
          <p:cNvSpPr>
            <a:spLocks noChangeShapeType="1"/>
          </p:cNvSpPr>
          <p:nvPr/>
        </p:nvSpPr>
        <p:spPr bwMode="auto">
          <a:xfrm>
            <a:off x="5638800" y="4256618"/>
            <a:ext cx="4191000" cy="3323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blinds(horizontal)">
                                      <p:cBhvr>
                                        <p:cTn id="7" dur="500"/>
                                        <p:tgtEl>
                                          <p:spTgt spid="149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9507"/>
                                        </p:tgtEl>
                                        <p:attrNameLst>
                                          <p:attrName>style.visibility</p:attrName>
                                        </p:attrNameLst>
                                      </p:cBhvr>
                                      <p:to>
                                        <p:strVal val="visible"/>
                                      </p:to>
                                    </p:set>
                                    <p:animEffect transition="in" filter="blinds(horizontal)">
                                      <p:cBhvr>
                                        <p:cTn id="12" dur="500"/>
                                        <p:tgtEl>
                                          <p:spTgt spid="149507"/>
                                        </p:tgtEl>
                                      </p:cBhvr>
                                    </p:animEffect>
                                  </p:childTnLst>
                                </p:cTn>
                              </p:par>
                              <p:par>
                                <p:cTn id="13" presetID="3" presetClass="entr" presetSubtype="10" fill="hold" nodeType="withEffect">
                                  <p:stCondLst>
                                    <p:cond delay="0"/>
                                  </p:stCondLst>
                                  <p:childTnLst>
                                    <p:set>
                                      <p:cBhvr>
                                        <p:cTn id="14" dur="1" fill="hold">
                                          <p:stCondLst>
                                            <p:cond delay="0"/>
                                          </p:stCondLst>
                                        </p:cTn>
                                        <p:tgtEl>
                                          <p:spTgt spid="149511"/>
                                        </p:tgtEl>
                                        <p:attrNameLst>
                                          <p:attrName>style.visibility</p:attrName>
                                        </p:attrNameLst>
                                      </p:cBhvr>
                                      <p:to>
                                        <p:strVal val="visible"/>
                                      </p:to>
                                    </p:set>
                                    <p:animEffect transition="in" filter="blinds(horizontal)">
                                      <p:cBhvr>
                                        <p:cTn id="15" dur="500"/>
                                        <p:tgtEl>
                                          <p:spTgt spid="1495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49514"/>
                                        </p:tgtEl>
                                        <p:attrNameLst>
                                          <p:attrName>style.visibility</p:attrName>
                                        </p:attrNameLst>
                                      </p:cBhvr>
                                      <p:to>
                                        <p:strVal val="visible"/>
                                      </p:to>
                                    </p:set>
                                    <p:animEffect transition="in" filter="blinds(horizontal)">
                                      <p:cBhvr>
                                        <p:cTn id="20" dur="500"/>
                                        <p:tgtEl>
                                          <p:spTgt spid="149514"/>
                                        </p:tgtEl>
                                      </p:cBhvr>
                                    </p:animEffect>
                                  </p:childTnLst>
                                </p:cTn>
                              </p:par>
                              <p:par>
                                <p:cTn id="21" presetID="3" presetClass="entr" presetSubtype="10" fill="hold" nodeType="withEffect">
                                  <p:stCondLst>
                                    <p:cond delay="0"/>
                                  </p:stCondLst>
                                  <p:childTnLst>
                                    <p:set>
                                      <p:cBhvr>
                                        <p:cTn id="22" dur="1" fill="hold">
                                          <p:stCondLst>
                                            <p:cond delay="0"/>
                                          </p:stCondLst>
                                        </p:cTn>
                                        <p:tgtEl>
                                          <p:spTgt spid="149512"/>
                                        </p:tgtEl>
                                        <p:attrNameLst>
                                          <p:attrName>style.visibility</p:attrName>
                                        </p:attrNameLst>
                                      </p:cBhvr>
                                      <p:to>
                                        <p:strVal val="visible"/>
                                      </p:to>
                                    </p:set>
                                    <p:animEffect transition="in" filter="blinds(horizontal)">
                                      <p:cBhvr>
                                        <p:cTn id="23" dur="500"/>
                                        <p:tgtEl>
                                          <p:spTgt spid="1495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49515"/>
                                        </p:tgtEl>
                                        <p:attrNameLst>
                                          <p:attrName>style.visibility</p:attrName>
                                        </p:attrNameLst>
                                      </p:cBhvr>
                                      <p:to>
                                        <p:strVal val="visible"/>
                                      </p:to>
                                    </p:set>
                                    <p:animEffect transition="in" filter="blinds(horizontal)">
                                      <p:cBhvr>
                                        <p:cTn id="28" dur="500"/>
                                        <p:tgtEl>
                                          <p:spTgt spid="149515"/>
                                        </p:tgtEl>
                                      </p:cBhvr>
                                    </p:animEffect>
                                  </p:childTnLst>
                                </p:cTn>
                              </p:par>
                              <p:par>
                                <p:cTn id="29" presetID="3" presetClass="entr" presetSubtype="10" fill="hold" nodeType="withEffect">
                                  <p:stCondLst>
                                    <p:cond delay="0"/>
                                  </p:stCondLst>
                                  <p:childTnLst>
                                    <p:set>
                                      <p:cBhvr>
                                        <p:cTn id="30" dur="1" fill="hold">
                                          <p:stCondLst>
                                            <p:cond delay="0"/>
                                          </p:stCondLst>
                                        </p:cTn>
                                        <p:tgtEl>
                                          <p:spTgt spid="149513"/>
                                        </p:tgtEl>
                                        <p:attrNameLst>
                                          <p:attrName>style.visibility</p:attrName>
                                        </p:attrNameLst>
                                      </p:cBhvr>
                                      <p:to>
                                        <p:strVal val="visible"/>
                                      </p:to>
                                    </p:set>
                                    <p:animEffect transition="in" filter="blinds(horizontal)">
                                      <p:cBhvr>
                                        <p:cTn id="31" dur="500"/>
                                        <p:tgtEl>
                                          <p:spTgt spid="149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11" grpId="0" animBg="1"/>
      <p:bldP spid="149512" grpId="0" animBg="1"/>
      <p:bldP spid="1495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E41F012A-0C3C-28F8-7646-91D0A07EF3EF}"/>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vi-VN" altLang="vi-VN" sz="1867"/>
          </a:p>
        </p:txBody>
      </p:sp>
      <p:sp>
        <p:nvSpPr>
          <p:cNvPr id="150532" name="Rectangle 4">
            <a:extLst>
              <a:ext uri="{FF2B5EF4-FFF2-40B4-BE49-F238E27FC236}">
                <a16:creationId xmlns:a16="http://schemas.microsoft.com/office/drawing/2014/main" id="{CC99AC30-2EEF-AA23-A7A1-4F36F41BD346}"/>
              </a:ext>
            </a:extLst>
          </p:cNvPr>
          <p:cNvSpPr>
            <a:spLocks noChangeArrowheads="1"/>
          </p:cNvSpPr>
          <p:nvPr/>
        </p:nvSpPr>
        <p:spPr bwMode="auto">
          <a:xfrm>
            <a:off x="1511301" y="446869"/>
            <a:ext cx="10401300" cy="74879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133">
                <a:latin typeface="Times New Roman" panose="02020603050405020304" pitchFamily="18" charset="0"/>
                <a:cs typeface="Times New Roman" panose="02020603050405020304" pitchFamily="18" charset="0"/>
              </a:rPr>
              <a:t>Dựa vào thông tin 1, em hãy cho biết các chủ thể ở hai bức tranh đã thực hiện đúng hay chưa đúng các quy định của pháp luật về bảo vệ tài nguyên thiên nhiên. Vì sao? </a:t>
            </a:r>
          </a:p>
        </p:txBody>
      </p:sp>
      <p:pic>
        <p:nvPicPr>
          <p:cNvPr id="150533" name="Picture 5">
            <a:extLst>
              <a:ext uri="{FF2B5EF4-FFF2-40B4-BE49-F238E27FC236}">
                <a16:creationId xmlns:a16="http://schemas.microsoft.com/office/drawing/2014/main" id="{A78CF839-8CDB-958A-A6FC-4E8D168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34" y="262468"/>
            <a:ext cx="1045633"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6">
            <a:extLst>
              <a:ext uri="{FF2B5EF4-FFF2-40B4-BE49-F238E27FC236}">
                <a16:creationId xmlns:a16="http://schemas.microsoft.com/office/drawing/2014/main" id="{6B9144CD-19C8-1490-F541-08615725E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34" y="1466851"/>
            <a:ext cx="11603567" cy="34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Rectangle 7">
            <a:extLst>
              <a:ext uri="{FF2B5EF4-FFF2-40B4-BE49-F238E27FC236}">
                <a16:creationId xmlns:a16="http://schemas.microsoft.com/office/drawing/2014/main" id="{B38F478A-72B2-E977-55CF-3FBB07CCDFAE}"/>
              </a:ext>
            </a:extLst>
          </p:cNvPr>
          <p:cNvSpPr>
            <a:spLocks noChangeArrowheads="1"/>
          </p:cNvSpPr>
          <p:nvPr/>
        </p:nvSpPr>
        <p:spPr bwMode="auto">
          <a:xfrm>
            <a:off x="512234" y="5071640"/>
            <a:ext cx="5380567" cy="14052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133">
                <a:latin typeface="Times New Roman" panose="02020603050405020304" pitchFamily="18" charset="0"/>
                <a:cs typeface="Times New Roman" panose="02020603050405020304" pitchFamily="18" charset="0"/>
              </a:rPr>
              <a:t>Các nhân vật trong ảnh đã thực hiện hoạt động trồng và chăm sóc cây xanh. Đây là hành động phù hợp với quy định của pháp luật, chúng ta cần khuyến khích và học tập theo. </a:t>
            </a:r>
          </a:p>
        </p:txBody>
      </p:sp>
      <p:sp>
        <p:nvSpPr>
          <p:cNvPr id="150536" name="Rectangle 8">
            <a:extLst>
              <a:ext uri="{FF2B5EF4-FFF2-40B4-BE49-F238E27FC236}">
                <a16:creationId xmlns:a16="http://schemas.microsoft.com/office/drawing/2014/main" id="{F2ABE17A-5381-83FF-7B59-CE0CDCE2050D}"/>
              </a:ext>
            </a:extLst>
          </p:cNvPr>
          <p:cNvSpPr>
            <a:spLocks noChangeArrowheads="1"/>
          </p:cNvSpPr>
          <p:nvPr/>
        </p:nvSpPr>
        <p:spPr bwMode="auto">
          <a:xfrm>
            <a:off x="6299201" y="4901173"/>
            <a:ext cx="5397500" cy="17334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133">
                <a:latin typeface="Times New Roman" panose="02020603050405020304" pitchFamily="18" charset="0"/>
                <a:cs typeface="Times New Roman" panose="02020603050405020304" pitchFamily="18" charset="0"/>
              </a:rPr>
              <a:t>Nhân vật trong bức ảnh đang thực hiện hành vi săn bắt thú rừng. Hành vi này đã vi phạm khoản 3 điều 9 Luật lâm nghiệp năm 2017. Đây là hành vi đáng lên án và bị xử lí theo quy định của pháp luật.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blinds(horizontal)">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0532"/>
                                        </p:tgtEl>
                                        <p:attrNameLst>
                                          <p:attrName>style.visibility</p:attrName>
                                        </p:attrNameLst>
                                      </p:cBhvr>
                                      <p:to>
                                        <p:strVal val="visible"/>
                                      </p:to>
                                    </p:set>
                                    <p:animEffect transition="in" filter="blinds(horizontal)">
                                      <p:cBhvr>
                                        <p:cTn id="12" dur="500"/>
                                        <p:tgtEl>
                                          <p:spTgt spid="150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0534"/>
                                        </p:tgtEl>
                                        <p:attrNameLst>
                                          <p:attrName>style.visibility</p:attrName>
                                        </p:attrNameLst>
                                      </p:cBhvr>
                                      <p:to>
                                        <p:strVal val="visible"/>
                                      </p:to>
                                    </p:set>
                                    <p:animEffect transition="in" filter="blinds(horizontal)">
                                      <p:cBhvr>
                                        <p:cTn id="17" dur="500"/>
                                        <p:tgtEl>
                                          <p:spTgt spid="150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50535"/>
                                        </p:tgtEl>
                                        <p:attrNameLst>
                                          <p:attrName>style.visibility</p:attrName>
                                        </p:attrNameLst>
                                      </p:cBhvr>
                                      <p:to>
                                        <p:strVal val="visible"/>
                                      </p:to>
                                    </p:set>
                                    <p:animEffect transition="in" filter="blinds(horizontal)">
                                      <p:cBhvr>
                                        <p:cTn id="22" dur="500"/>
                                        <p:tgtEl>
                                          <p:spTgt spid="1505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50536"/>
                                        </p:tgtEl>
                                        <p:attrNameLst>
                                          <p:attrName>style.visibility</p:attrName>
                                        </p:attrNameLst>
                                      </p:cBhvr>
                                      <p:to>
                                        <p:strVal val="visible"/>
                                      </p:to>
                                    </p:set>
                                    <p:animEffect transition="in" filter="blinds(horizontal)">
                                      <p:cBhvr>
                                        <p:cTn id="27" dur="500"/>
                                        <p:tgtEl>
                                          <p:spTgt spid="15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p:bldP spid="150535" grpId="0" animBg="1"/>
      <p:bldP spid="1505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7DC3FE2-DE2B-4D99-B5F3-2E7432904AB6}"/>
              </a:ext>
            </a:extLst>
          </p:cNvPr>
          <p:cNvSpPr>
            <a:spLocks noChangeArrowheads="1"/>
          </p:cNvSpPr>
          <p:nvPr/>
        </p:nvSpPr>
        <p:spPr bwMode="auto">
          <a:xfrm>
            <a:off x="1498601" y="193218"/>
            <a:ext cx="10401300" cy="9131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667" b="1">
                <a:solidFill>
                  <a:srgbClr val="3333CC"/>
                </a:solidFill>
                <a:latin typeface="Times New Roman" panose="02020603050405020304" pitchFamily="18" charset="0"/>
                <a:cs typeface="Times New Roman" panose="02020603050405020304" pitchFamily="18" charset="0"/>
              </a:rPr>
              <a:t>b) Hãy kể thêm một số quy định của pháp luật về bảo vệ tài nguyên thiên nhiên mà em biết. </a:t>
            </a:r>
          </a:p>
        </p:txBody>
      </p:sp>
      <p:pic>
        <p:nvPicPr>
          <p:cNvPr id="148483" name="Picture 3">
            <a:extLst>
              <a:ext uri="{FF2B5EF4-FFF2-40B4-BE49-F238E27FC236}">
                <a16:creationId xmlns:a16="http://schemas.microsoft.com/office/drawing/2014/main" id="{1AC5A92F-374C-C2B3-40B7-5C8F5434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20652"/>
            <a:ext cx="1045633"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5" descr="Luật Thủy sản">
            <a:extLst>
              <a:ext uri="{FF2B5EF4-FFF2-40B4-BE49-F238E27FC236}">
                <a16:creationId xmlns:a16="http://schemas.microsoft.com/office/drawing/2014/main" id="{7066583E-9A13-9963-E68A-F1B2E832C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17" y="1382184"/>
            <a:ext cx="3604683" cy="520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6">
            <a:extLst>
              <a:ext uri="{FF2B5EF4-FFF2-40B4-BE49-F238E27FC236}">
                <a16:creationId xmlns:a16="http://schemas.microsoft.com/office/drawing/2014/main" id="{5D923603-B9A0-42B4-77D7-FC2E08B08538}"/>
              </a:ext>
            </a:extLst>
          </p:cNvPr>
          <p:cNvSpPr>
            <a:spLocks noChangeArrowheads="1"/>
          </p:cNvSpPr>
          <p:nvPr/>
        </p:nvSpPr>
        <p:spPr bwMode="auto">
          <a:xfrm>
            <a:off x="4315885" y="2352143"/>
            <a:ext cx="7164916" cy="3169714"/>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333">
                <a:latin typeface="Times New Roman" panose="02020603050405020304" pitchFamily="18" charset="0"/>
                <a:cs typeface="Times New Roman" panose="02020603050405020304" pitchFamily="18" charset="0"/>
              </a:rPr>
              <a:t>Nghiêm cấm thực hiện hành vi: sử dụng chất, hóa chất cấm, chất độc, chất nổ, xung điện, dòng điện, phương pháp, phương tiện, ngư cụ khai thác có tính chất hủy diệt, tận diệt để khai thác nguồn lợi thủy sản</a:t>
            </a:r>
            <a:r>
              <a:rPr lang="vi-VN" altLang="vi-VN" sz="3333"/>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blinds(horizontal)">
                                      <p:cBhvr>
                                        <p:cTn id="7" dur="500"/>
                                        <p:tgtEl>
                                          <p:spTgt spid="148482"/>
                                        </p:tgtEl>
                                      </p:cBhvr>
                                    </p:animEffect>
                                  </p:childTnLst>
                                </p:cTn>
                              </p:par>
                              <p:par>
                                <p:cTn id="8" presetID="3" presetClass="entr" presetSubtype="10" fill="hold" nodeType="withEffect">
                                  <p:stCondLst>
                                    <p:cond delay="0"/>
                                  </p:stCondLst>
                                  <p:childTnLst>
                                    <p:set>
                                      <p:cBhvr>
                                        <p:cTn id="9" dur="1" fill="hold">
                                          <p:stCondLst>
                                            <p:cond delay="0"/>
                                          </p:stCondLst>
                                        </p:cTn>
                                        <p:tgtEl>
                                          <p:spTgt spid="148483"/>
                                        </p:tgtEl>
                                        <p:attrNameLst>
                                          <p:attrName>style.visibility</p:attrName>
                                        </p:attrNameLst>
                                      </p:cBhvr>
                                      <p:to>
                                        <p:strVal val="visible"/>
                                      </p:to>
                                    </p:set>
                                    <p:animEffect transition="in" filter="blinds(horizontal)">
                                      <p:cBhvr>
                                        <p:cTn id="10" dur="500"/>
                                        <p:tgtEl>
                                          <p:spTgt spid="148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48485"/>
                                        </p:tgtEl>
                                        <p:attrNameLst>
                                          <p:attrName>style.visibility</p:attrName>
                                        </p:attrNameLst>
                                      </p:cBhvr>
                                      <p:to>
                                        <p:strVal val="visible"/>
                                      </p:to>
                                    </p:set>
                                    <p:animEffect transition="in" filter="blinds(horizontal)">
                                      <p:cBhvr>
                                        <p:cTn id="15" dur="500"/>
                                        <p:tgtEl>
                                          <p:spTgt spid="14848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48486"/>
                                        </p:tgtEl>
                                        <p:attrNameLst>
                                          <p:attrName>style.visibility</p:attrName>
                                        </p:attrNameLst>
                                      </p:cBhvr>
                                      <p:to>
                                        <p:strVal val="visible"/>
                                      </p:to>
                                    </p:set>
                                    <p:animEffect transition="in" filter="blinds(horizontal)">
                                      <p:cBhvr>
                                        <p:cTn id="20" dur="500"/>
                                        <p:tgtEl>
                                          <p:spTgt spid="148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nimBg="1"/>
      <p:bldP spid="1484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4D38617-E91F-4645-6B85-0CE8BE720438}"/>
              </a:ext>
            </a:extLst>
          </p:cNvPr>
          <p:cNvSpPr>
            <a:spLocks noChangeArrowheads="1"/>
          </p:cNvSpPr>
          <p:nvPr/>
        </p:nvSpPr>
        <p:spPr bwMode="auto">
          <a:xfrm>
            <a:off x="1498601" y="193218"/>
            <a:ext cx="10401300" cy="9131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667" b="1">
                <a:solidFill>
                  <a:srgbClr val="3333CC"/>
                </a:solidFill>
                <a:latin typeface="Times New Roman" panose="02020603050405020304" pitchFamily="18" charset="0"/>
                <a:cs typeface="Times New Roman" panose="02020603050405020304" pitchFamily="18" charset="0"/>
              </a:rPr>
              <a:t>b) Hãy kể thêm một số quy định của pháp luật về bảo vệ tài nguyên thiên nhiên mà em biết. </a:t>
            </a:r>
          </a:p>
        </p:txBody>
      </p:sp>
      <p:pic>
        <p:nvPicPr>
          <p:cNvPr id="32771" name="Picture 3">
            <a:extLst>
              <a:ext uri="{FF2B5EF4-FFF2-40B4-BE49-F238E27FC236}">
                <a16:creationId xmlns:a16="http://schemas.microsoft.com/office/drawing/2014/main" id="{BCDEAB21-2563-4529-1DD2-0C4C0300F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20652"/>
            <a:ext cx="1045633"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Rectangle 5">
            <a:extLst>
              <a:ext uri="{FF2B5EF4-FFF2-40B4-BE49-F238E27FC236}">
                <a16:creationId xmlns:a16="http://schemas.microsoft.com/office/drawing/2014/main" id="{1C5B8904-F792-C70A-5685-996469F23B36}"/>
              </a:ext>
            </a:extLst>
          </p:cNvPr>
          <p:cNvSpPr>
            <a:spLocks noChangeArrowheads="1"/>
          </p:cNvSpPr>
          <p:nvPr/>
        </p:nvSpPr>
        <p:spPr bwMode="auto">
          <a:xfrm>
            <a:off x="4315885" y="2352143"/>
            <a:ext cx="7164916" cy="3169714"/>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333">
                <a:latin typeface="Times New Roman" panose="02020603050405020304" pitchFamily="18" charset="0"/>
                <a:cs typeface="Times New Roman" panose="02020603050405020304" pitchFamily="18" charset="0"/>
              </a:rPr>
              <a:t>Luật Lâm nghiệp năm 2017 nghiêm cấm thực hiện hành vi: vi phạm quy định về phòng cháy và chữa cháy rừng; phòng, trừ sinh vật gây hại rừng; quản lí các loài ngoại lai xâm hại; dịch vụ môi trường rừng. </a:t>
            </a:r>
          </a:p>
        </p:txBody>
      </p:sp>
      <p:pic>
        <p:nvPicPr>
          <p:cNvPr id="151559" name="Picture 7" descr="Luật Lâm nghiệp 2017: Luật số 16/2017/QH14 của Quốc hội">
            <a:extLst>
              <a:ext uri="{FF2B5EF4-FFF2-40B4-BE49-F238E27FC236}">
                <a16:creationId xmlns:a16="http://schemas.microsoft.com/office/drawing/2014/main" id="{DC7E9187-A456-1402-1712-CB43BBEA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1377952"/>
            <a:ext cx="3520017" cy="517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1559"/>
                                        </p:tgtEl>
                                        <p:attrNameLst>
                                          <p:attrName>style.visibility</p:attrName>
                                        </p:attrNameLst>
                                      </p:cBhvr>
                                      <p:to>
                                        <p:strVal val="visible"/>
                                      </p:to>
                                    </p:set>
                                    <p:animEffect transition="in" filter="blinds(horizontal)">
                                      <p:cBhvr>
                                        <p:cTn id="7" dur="500"/>
                                        <p:tgtEl>
                                          <p:spTgt spid="151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blinds(horizontal)">
                                      <p:cBhvr>
                                        <p:cTn id="1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15A3246-0451-D310-415E-6AF2CCD634BA}"/>
              </a:ext>
            </a:extLst>
          </p:cNvPr>
          <p:cNvSpPr>
            <a:spLocks noChangeArrowheads="1"/>
          </p:cNvSpPr>
          <p:nvPr/>
        </p:nvSpPr>
        <p:spPr bwMode="auto">
          <a:xfrm>
            <a:off x="1498601" y="193218"/>
            <a:ext cx="10401300" cy="9131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667" b="1">
                <a:solidFill>
                  <a:srgbClr val="FF0000"/>
                </a:solidFill>
                <a:latin typeface="Times New Roman" panose="02020603050405020304" pitchFamily="18" charset="0"/>
                <a:cs typeface="Times New Roman" panose="02020603050405020304" pitchFamily="18" charset="0"/>
              </a:rPr>
              <a:t>b) Hãy kể thêm một số quy định của pháp luật về bảo vệ tài nguyên thiên nhiên mà em biết. </a:t>
            </a:r>
          </a:p>
        </p:txBody>
      </p:sp>
      <p:pic>
        <p:nvPicPr>
          <p:cNvPr id="33795" name="Picture 3">
            <a:extLst>
              <a:ext uri="{FF2B5EF4-FFF2-40B4-BE49-F238E27FC236}">
                <a16:creationId xmlns:a16="http://schemas.microsoft.com/office/drawing/2014/main" id="{57C9141E-3205-FFC7-CFBD-E4D88657F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20652"/>
            <a:ext cx="1045633"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Rectangle 4">
            <a:extLst>
              <a:ext uri="{FF2B5EF4-FFF2-40B4-BE49-F238E27FC236}">
                <a16:creationId xmlns:a16="http://schemas.microsoft.com/office/drawing/2014/main" id="{60117AA9-2555-2890-B080-5C82176D3125}"/>
              </a:ext>
            </a:extLst>
          </p:cNvPr>
          <p:cNvSpPr>
            <a:spLocks noChangeArrowheads="1"/>
          </p:cNvSpPr>
          <p:nvPr/>
        </p:nvSpPr>
        <p:spPr bwMode="auto">
          <a:xfrm>
            <a:off x="4315885" y="3121488"/>
            <a:ext cx="7164916" cy="1631024"/>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333">
                <a:latin typeface="Times New Roman" panose="02020603050405020304" pitchFamily="18" charset="0"/>
                <a:cs typeface="Times New Roman" panose="02020603050405020304" pitchFamily="18" charset="0"/>
              </a:rPr>
              <a:t>Luật Khoáng sản 2010 nghiêm cấm thực hiện hành vi: lợi dụng thăm dò để khai thác khoáng sản. </a:t>
            </a:r>
          </a:p>
        </p:txBody>
      </p:sp>
      <p:pic>
        <p:nvPicPr>
          <p:cNvPr id="178181" name="Picture 5" descr="Sách Luật Khoáng Sản (Có Hiệu Lực Từ Ngày 1-7-2011)">
            <a:extLst>
              <a:ext uri="{FF2B5EF4-FFF2-40B4-BE49-F238E27FC236}">
                <a16:creationId xmlns:a16="http://schemas.microsoft.com/office/drawing/2014/main" id="{912EAA48-58F2-F48E-8C3C-CBA9A2A5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1" y="1428751"/>
            <a:ext cx="3517900" cy="511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a:extLst>
              <a:ext uri="{FF2B5EF4-FFF2-40B4-BE49-F238E27FC236}">
                <a16:creationId xmlns:a16="http://schemas.microsoft.com/office/drawing/2014/main" id="{EF8DE0B1-E6C1-58CA-52B2-3A0813800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20652"/>
            <a:ext cx="1045633" cy="1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blinds(horizontal)">
                                      <p:cBhvr>
                                        <p:cTn id="7" dur="500"/>
                                        <p:tgtEl>
                                          <p:spTgt spid="1781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8180"/>
                                        </p:tgtEl>
                                        <p:attrNameLst>
                                          <p:attrName>style.visibility</p:attrName>
                                        </p:attrNameLst>
                                      </p:cBhvr>
                                      <p:to>
                                        <p:strVal val="visible"/>
                                      </p:to>
                                    </p:set>
                                    <p:animEffect transition="in" filter="blinds(horizontal)">
                                      <p:cBhvr>
                                        <p:cTn id="12" dur="500"/>
                                        <p:tgtEl>
                                          <p:spTgt spid="17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A490F0-8489-347C-0077-0DDFECFAAD58}"/>
              </a:ext>
            </a:extLst>
          </p:cNvPr>
          <p:cNvSpPr txBox="1"/>
          <p:nvPr/>
        </p:nvSpPr>
        <p:spPr>
          <a:xfrm>
            <a:off x="761999" y="248335"/>
            <a:ext cx="10696575" cy="1200329"/>
          </a:xfrm>
          <a:prstGeom prst="rect">
            <a:avLst/>
          </a:prstGeom>
          <a:noFill/>
        </p:spPr>
        <p:txBody>
          <a:bodyPr wrap="square">
            <a:spAutoFit/>
          </a:bodyPr>
          <a:lstStyle/>
          <a:p>
            <a:pPr eaLnBrk="1" hangingPunct="1">
              <a:buClr>
                <a:srgbClr val="000000"/>
              </a:buClr>
              <a:buFont typeface="Arial" panose="020B0604020202020204" pitchFamily="34" charset="0"/>
              <a:buNone/>
            </a:pPr>
            <a:r>
              <a:rPr lang="vi-VN" altLang="vi-VN" sz="3600" b="1" u="sng" dirty="0">
                <a:solidFill>
                  <a:srgbClr val="3333CC"/>
                </a:solidFill>
                <a:latin typeface="Times New Roman" panose="02020603050405020304" pitchFamily="18" charset="0"/>
                <a:cs typeface="Times New Roman" panose="02020603050405020304" pitchFamily="18" charset="0"/>
              </a:rPr>
              <a:t>3. Một số biện pháp bảo vệ môi trường và tài nguyên thiên nhiên</a:t>
            </a:r>
            <a:r>
              <a:rPr lang="vi-VN" altLang="vi-VN" sz="3600" u="sng" dirty="0">
                <a:solidFill>
                  <a:srgbClr val="3333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800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A2A3859-6724-88EA-427B-5B8B4C182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07952"/>
            <a:ext cx="842433"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6A4B6514-2B1D-B2D1-09E6-76726B1E9A32}"/>
              </a:ext>
            </a:extLst>
          </p:cNvPr>
          <p:cNvSpPr>
            <a:spLocks noChangeArrowheads="1"/>
          </p:cNvSpPr>
          <p:nvPr/>
        </p:nvSpPr>
        <p:spPr bwMode="auto">
          <a:xfrm>
            <a:off x="1126068" y="142418"/>
            <a:ext cx="10403417" cy="9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667" b="1">
                <a:solidFill>
                  <a:srgbClr val="3333CC"/>
                </a:solidFill>
                <a:latin typeface="Times New Roman" panose="02020603050405020304" pitchFamily="18" charset="0"/>
                <a:cs typeface="Times New Roman" panose="02020603050405020304" pitchFamily="18" charset="0"/>
              </a:rPr>
              <a:t>b) Hãy kể thêm một số biện pháp khác để bảo vệ môi trường và tài nguyên thiên nhiên. </a:t>
            </a:r>
          </a:p>
        </p:txBody>
      </p:sp>
      <p:sp>
        <p:nvSpPr>
          <p:cNvPr id="37892" name="AutoShape 5" descr="Là Học Sinh, Sinh Viên Em Cần Làm Gì Để Bảo Vệ Môi Trường">
            <a:extLst>
              <a:ext uri="{FF2B5EF4-FFF2-40B4-BE49-F238E27FC236}">
                <a16:creationId xmlns:a16="http://schemas.microsoft.com/office/drawing/2014/main" id="{1478FB71-AF40-CEBE-AA9E-7C773A481774}"/>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vi-VN" altLang="vi-VN" sz="1867"/>
          </a:p>
        </p:txBody>
      </p:sp>
      <p:pic>
        <p:nvPicPr>
          <p:cNvPr id="37893" name="Picture 6">
            <a:extLst>
              <a:ext uri="{FF2B5EF4-FFF2-40B4-BE49-F238E27FC236}">
                <a16:creationId xmlns:a16="http://schemas.microsoft.com/office/drawing/2014/main" id="{CC062DD3-1417-8784-CB31-DA4BA270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1" y="1140885"/>
            <a:ext cx="9131300" cy="54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a:extLst>
              <a:ext uri="{FF2B5EF4-FFF2-40B4-BE49-F238E27FC236}">
                <a16:creationId xmlns:a16="http://schemas.microsoft.com/office/drawing/2014/main" id="{67CE1217-1340-D279-5EE6-8B359C0A3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07952"/>
            <a:ext cx="842433"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4C6A623-7D96-C9FC-7450-599C134E9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07952"/>
            <a:ext cx="842433"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26BB2F24-46F4-79E0-5BA5-7A6289EE7EE8}"/>
              </a:ext>
            </a:extLst>
          </p:cNvPr>
          <p:cNvSpPr>
            <a:spLocks noChangeArrowheads="1"/>
          </p:cNvSpPr>
          <p:nvPr/>
        </p:nvSpPr>
        <p:spPr bwMode="auto">
          <a:xfrm>
            <a:off x="1113367" y="128486"/>
            <a:ext cx="107611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400" b="1">
                <a:latin typeface="Times New Roman" panose="02020603050405020304" pitchFamily="18" charset="0"/>
                <a:cs typeface="Times New Roman" panose="02020603050405020304" pitchFamily="18" charset="0"/>
              </a:rPr>
              <a:t>c) Địa phương em đã có những việc làm nào để bảo vệ môi trường và tài nguyên thiên nhiên</a:t>
            </a:r>
            <a:r>
              <a:rPr lang="en-US" altLang="vi-VN" sz="2400" b="1">
                <a:latin typeface="Times New Roman" panose="02020603050405020304" pitchFamily="18" charset="0"/>
                <a:cs typeface="Times New Roman" panose="02020603050405020304" pitchFamily="18" charset="0"/>
              </a:rPr>
              <a:t> </a:t>
            </a:r>
            <a:r>
              <a:rPr lang="vi-VN" altLang="vi-VN" sz="2400" b="1">
                <a:latin typeface="Times New Roman" panose="02020603050405020304" pitchFamily="18" charset="0"/>
                <a:cs typeface="Times New Roman" panose="02020603050405020304" pitchFamily="18" charset="0"/>
              </a:rPr>
              <a:t>? </a:t>
            </a:r>
          </a:p>
        </p:txBody>
      </p:sp>
      <p:pic>
        <p:nvPicPr>
          <p:cNvPr id="38916" name="Picture 4">
            <a:extLst>
              <a:ext uri="{FF2B5EF4-FFF2-40B4-BE49-F238E27FC236}">
                <a16:creationId xmlns:a16="http://schemas.microsoft.com/office/drawing/2014/main" id="{8704B4A6-2100-EC35-0B95-37AFE5F3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167" y="1113368"/>
            <a:ext cx="8813800" cy="542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ounded Rectangle 4">
            <a:extLst>
              <a:ext uri="{FF2B5EF4-FFF2-40B4-BE49-F238E27FC236}">
                <a16:creationId xmlns:a16="http://schemas.microsoft.com/office/drawing/2014/main" id="{0DFE5F4F-7C6F-E33B-5089-7C5C2B07757B}"/>
              </a:ext>
            </a:extLst>
          </p:cNvPr>
          <p:cNvSpPr>
            <a:spLocks noChangeArrowheads="1"/>
          </p:cNvSpPr>
          <p:nvPr/>
        </p:nvSpPr>
        <p:spPr bwMode="auto">
          <a:xfrm>
            <a:off x="992718" y="1159933"/>
            <a:ext cx="2152649" cy="5190067"/>
          </a:xfrm>
          <a:prstGeom prst="roundRect">
            <a:avLst>
              <a:gd name="adj" fmla="val 7736"/>
            </a:avLst>
          </a:prstGeom>
          <a:solidFill>
            <a:schemeClr val="bg1"/>
          </a:solidFill>
          <a:ln w="25400">
            <a:solidFill>
              <a:schemeClr val="accent1"/>
            </a:solidFill>
            <a:round/>
            <a:headEnd/>
            <a:tailEnd/>
          </a:ln>
        </p:spPr>
        <p:txBody>
          <a:bodyPr lIns="91440" tIns="45720" rIns="91440" bIns="45720"/>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ko-KR" altLang="en-US" sz="2667">
              <a:solidFill>
                <a:schemeClr val="tx1"/>
              </a:solidFill>
              <a:ea typeface="Arial Unicode MS" pitchFamily="34" charset="-128"/>
            </a:endParaRPr>
          </a:p>
        </p:txBody>
      </p:sp>
      <p:sp>
        <p:nvSpPr>
          <p:cNvPr id="7" name="Right Arrow 6">
            <a:extLst>
              <a:ext uri="{FF2B5EF4-FFF2-40B4-BE49-F238E27FC236}">
                <a16:creationId xmlns:a16="http://schemas.microsoft.com/office/drawing/2014/main" id="{BE84BB49-1B0C-4BE0-BDAB-4E6FB1C54C8D}"/>
              </a:ext>
            </a:extLst>
          </p:cNvPr>
          <p:cNvSpPr>
            <a:spLocks noChangeArrowheads="1"/>
          </p:cNvSpPr>
          <p:nvPr/>
        </p:nvSpPr>
        <p:spPr bwMode="auto">
          <a:xfrm>
            <a:off x="992718" y="1341967"/>
            <a:ext cx="1477433" cy="863600"/>
          </a:xfrm>
          <a:prstGeom prst="rightArrow">
            <a:avLst>
              <a:gd name="adj1" fmla="val 65120"/>
              <a:gd name="adj2" fmla="val 83615"/>
            </a:avLst>
          </a:prstGeom>
          <a:solidFill>
            <a:schemeClr val="accent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91440" tIns="45720" rIns="91440" bIns="45720" anchor="ct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ko-KR" altLang="en-US" sz="2667">
              <a:solidFill>
                <a:srgbClr val="FFFFFF"/>
              </a:solidFill>
              <a:ea typeface="Arial Unicode MS" pitchFamily="34" charset="-128"/>
            </a:endParaRPr>
          </a:p>
        </p:txBody>
      </p:sp>
      <p:sp>
        <p:nvSpPr>
          <p:cNvPr id="179204" name="TextBox 7">
            <a:extLst>
              <a:ext uri="{FF2B5EF4-FFF2-40B4-BE49-F238E27FC236}">
                <a16:creationId xmlns:a16="http://schemas.microsoft.com/office/drawing/2014/main" id="{2075BE4E-CBB4-A7D2-AF75-1376208075B6}"/>
              </a:ext>
            </a:extLst>
          </p:cNvPr>
          <p:cNvSpPr txBox="1">
            <a:spLocks noChangeArrowheads="1"/>
          </p:cNvSpPr>
          <p:nvPr/>
        </p:nvSpPr>
        <p:spPr bwMode="auto">
          <a:xfrm>
            <a:off x="1325034" y="151765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ko-KR" sz="2800" b="1">
                <a:solidFill>
                  <a:schemeClr val="tx1"/>
                </a:solidFill>
                <a:latin typeface="Times New Roman" panose="02020603050405020304" pitchFamily="18" charset="0"/>
                <a:ea typeface="Arial Unicode MS" pitchFamily="34" charset="-128"/>
                <a:cs typeface="Times New Roman" panose="02020603050405020304" pitchFamily="18" charset="0"/>
              </a:rPr>
              <a:t>01</a:t>
            </a:r>
            <a:endParaRPr lang="ko-KR" altLang="en-US" sz="2800" b="1">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179205" name="Rounded Rectangle 64">
            <a:extLst>
              <a:ext uri="{FF2B5EF4-FFF2-40B4-BE49-F238E27FC236}">
                <a16:creationId xmlns:a16="http://schemas.microsoft.com/office/drawing/2014/main" id="{531B2C79-78EE-444D-B269-B3CC1A060FFC}"/>
              </a:ext>
            </a:extLst>
          </p:cNvPr>
          <p:cNvSpPr>
            <a:spLocks noChangeArrowheads="1"/>
          </p:cNvSpPr>
          <p:nvPr/>
        </p:nvSpPr>
        <p:spPr bwMode="auto">
          <a:xfrm>
            <a:off x="3672418" y="1159933"/>
            <a:ext cx="2152649" cy="5190067"/>
          </a:xfrm>
          <a:prstGeom prst="roundRect">
            <a:avLst>
              <a:gd name="adj" fmla="val 7736"/>
            </a:avLst>
          </a:prstGeom>
          <a:solidFill>
            <a:schemeClr val="bg1"/>
          </a:solidFill>
          <a:ln w="25400">
            <a:solidFill>
              <a:schemeClr val="accent2"/>
            </a:solidFill>
            <a:round/>
            <a:headEnd/>
            <a:tailEnd/>
          </a:ln>
        </p:spPr>
        <p:txBody>
          <a:bodyPr lIns="91440" tIns="45720" rIns="91440" bIns="45720"/>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ko-KR" altLang="en-US" sz="2667">
              <a:solidFill>
                <a:schemeClr val="tx1"/>
              </a:solidFill>
              <a:ea typeface="Arial Unicode MS" pitchFamily="34" charset="-128"/>
            </a:endParaRPr>
          </a:p>
        </p:txBody>
      </p:sp>
      <p:sp>
        <p:nvSpPr>
          <p:cNvPr id="13" name="Right Arrow 66">
            <a:extLst>
              <a:ext uri="{FF2B5EF4-FFF2-40B4-BE49-F238E27FC236}">
                <a16:creationId xmlns:a16="http://schemas.microsoft.com/office/drawing/2014/main" id="{678A3DEF-FF9B-E402-8920-684E756A226B}"/>
              </a:ext>
            </a:extLst>
          </p:cNvPr>
          <p:cNvSpPr>
            <a:spLocks noChangeArrowheads="1"/>
          </p:cNvSpPr>
          <p:nvPr/>
        </p:nvSpPr>
        <p:spPr bwMode="auto">
          <a:xfrm>
            <a:off x="3672418" y="1341967"/>
            <a:ext cx="1477433" cy="863600"/>
          </a:xfrm>
          <a:prstGeom prst="rightArrow">
            <a:avLst>
              <a:gd name="adj1" fmla="val 65120"/>
              <a:gd name="adj2" fmla="val 84605"/>
            </a:avLst>
          </a:prstGeom>
          <a:solidFill>
            <a:schemeClr val="accent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91440" tIns="45720" rIns="91440" bIns="45720" anchor="ct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ko-KR" altLang="en-US" sz="2667">
              <a:solidFill>
                <a:srgbClr val="FFFFFF"/>
              </a:solidFill>
              <a:ea typeface="Arial Unicode MS" pitchFamily="34" charset="-128"/>
            </a:endParaRPr>
          </a:p>
        </p:txBody>
      </p:sp>
      <p:sp>
        <p:nvSpPr>
          <p:cNvPr id="179207" name="TextBox 13">
            <a:extLst>
              <a:ext uri="{FF2B5EF4-FFF2-40B4-BE49-F238E27FC236}">
                <a16:creationId xmlns:a16="http://schemas.microsoft.com/office/drawing/2014/main" id="{661B13AA-1653-7FB1-50AA-1FC77DED2D70}"/>
              </a:ext>
            </a:extLst>
          </p:cNvPr>
          <p:cNvSpPr txBox="1">
            <a:spLocks noChangeArrowheads="1"/>
          </p:cNvSpPr>
          <p:nvPr/>
        </p:nvSpPr>
        <p:spPr bwMode="auto">
          <a:xfrm>
            <a:off x="3985685" y="151765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ko-KR" sz="2800" b="1">
                <a:solidFill>
                  <a:schemeClr val="tx1"/>
                </a:solidFill>
                <a:latin typeface="Times New Roman" panose="02020603050405020304" pitchFamily="18" charset="0"/>
                <a:ea typeface="Arial Unicode MS" pitchFamily="34" charset="-128"/>
                <a:cs typeface="Times New Roman" panose="02020603050405020304" pitchFamily="18" charset="0"/>
              </a:rPr>
              <a:t>02</a:t>
            </a:r>
            <a:endParaRPr lang="ko-KR" altLang="en-US" sz="2800" b="1">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15" name="Rounded Rectangle 71">
            <a:extLst>
              <a:ext uri="{FF2B5EF4-FFF2-40B4-BE49-F238E27FC236}">
                <a16:creationId xmlns:a16="http://schemas.microsoft.com/office/drawing/2014/main" id="{F26A6FD7-133A-3A69-C64A-E84E46EA9BEC}"/>
              </a:ext>
            </a:extLst>
          </p:cNvPr>
          <p:cNvSpPr>
            <a:spLocks noChangeArrowheads="1"/>
          </p:cNvSpPr>
          <p:nvPr/>
        </p:nvSpPr>
        <p:spPr bwMode="auto">
          <a:xfrm>
            <a:off x="6354233" y="1159933"/>
            <a:ext cx="2152651" cy="5190067"/>
          </a:xfrm>
          <a:prstGeom prst="roundRect">
            <a:avLst>
              <a:gd name="adj" fmla="val 7736"/>
            </a:avLst>
          </a:prstGeom>
          <a:solidFill>
            <a:schemeClr val="bg1"/>
          </a:solidFill>
          <a:ln w="25400">
            <a:solidFill>
              <a:srgbClr val="98DC56"/>
            </a:solidFill>
            <a:round/>
            <a:headEnd/>
            <a:tailEnd/>
          </a:ln>
        </p:spPr>
        <p:txBody>
          <a:bodyPr lIns="91440" tIns="45720" rIns="91440" bIns="45720"/>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ko-KR" altLang="en-US" sz="2667">
              <a:solidFill>
                <a:schemeClr val="tx1"/>
              </a:solidFill>
              <a:ea typeface="Arial Unicode MS" pitchFamily="34" charset="-128"/>
            </a:endParaRPr>
          </a:p>
        </p:txBody>
      </p:sp>
      <p:sp>
        <p:nvSpPr>
          <p:cNvPr id="19" name="Right Arrow 73">
            <a:extLst>
              <a:ext uri="{FF2B5EF4-FFF2-40B4-BE49-F238E27FC236}">
                <a16:creationId xmlns:a16="http://schemas.microsoft.com/office/drawing/2014/main" id="{7C11CDB5-4C31-F6D5-C76C-30B4540E05E1}"/>
              </a:ext>
            </a:extLst>
          </p:cNvPr>
          <p:cNvSpPr>
            <a:spLocks noChangeArrowheads="1"/>
          </p:cNvSpPr>
          <p:nvPr/>
        </p:nvSpPr>
        <p:spPr bwMode="auto">
          <a:xfrm>
            <a:off x="6354234" y="1341967"/>
            <a:ext cx="1477433" cy="863600"/>
          </a:xfrm>
          <a:prstGeom prst="rightArrow">
            <a:avLst>
              <a:gd name="adj1" fmla="val 65120"/>
              <a:gd name="adj2" fmla="val 84605"/>
            </a:avLst>
          </a:prstGeom>
          <a:solidFill>
            <a:srgbClr val="98DC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91440" tIns="45720" rIns="91440" bIns="45720" anchor="ct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ko-KR" altLang="en-US" sz="2667">
              <a:solidFill>
                <a:srgbClr val="FFFFFF"/>
              </a:solidFill>
              <a:ea typeface="Arial Unicode MS" pitchFamily="34" charset="-128"/>
            </a:endParaRPr>
          </a:p>
        </p:txBody>
      </p:sp>
      <p:sp>
        <p:nvSpPr>
          <p:cNvPr id="179210" name="TextBox 19">
            <a:extLst>
              <a:ext uri="{FF2B5EF4-FFF2-40B4-BE49-F238E27FC236}">
                <a16:creationId xmlns:a16="http://schemas.microsoft.com/office/drawing/2014/main" id="{25A97292-E95F-35D7-F836-58BE87348DD7}"/>
              </a:ext>
            </a:extLst>
          </p:cNvPr>
          <p:cNvSpPr txBox="1">
            <a:spLocks noChangeArrowheads="1"/>
          </p:cNvSpPr>
          <p:nvPr/>
        </p:nvSpPr>
        <p:spPr bwMode="auto">
          <a:xfrm>
            <a:off x="6646334" y="151765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ko-KR" sz="2800" b="1">
                <a:solidFill>
                  <a:srgbClr val="FF0000"/>
                </a:solidFill>
                <a:latin typeface="Times New Roman" panose="02020603050405020304" pitchFamily="18" charset="0"/>
                <a:ea typeface="Arial Unicode MS" pitchFamily="34" charset="-128"/>
                <a:cs typeface="Times New Roman" panose="02020603050405020304" pitchFamily="18" charset="0"/>
              </a:rPr>
              <a:t>03</a:t>
            </a:r>
            <a:endParaRPr lang="ko-KR" altLang="en-US" sz="2800" b="1">
              <a:solidFill>
                <a:srgbClr val="FF0000"/>
              </a:solidFill>
              <a:latin typeface="Times New Roman" panose="02020603050405020304" pitchFamily="18" charset="0"/>
              <a:ea typeface="Arial Unicode MS" pitchFamily="34" charset="-128"/>
              <a:cs typeface="Times New Roman" panose="02020603050405020304" pitchFamily="18" charset="0"/>
            </a:endParaRPr>
          </a:p>
        </p:txBody>
      </p:sp>
      <p:sp>
        <p:nvSpPr>
          <p:cNvPr id="21" name="Rounded Rectangle 78">
            <a:extLst>
              <a:ext uri="{FF2B5EF4-FFF2-40B4-BE49-F238E27FC236}">
                <a16:creationId xmlns:a16="http://schemas.microsoft.com/office/drawing/2014/main" id="{0C1C4A70-1E00-D978-52AF-DF2970BF52F7}"/>
              </a:ext>
            </a:extLst>
          </p:cNvPr>
          <p:cNvSpPr>
            <a:spLocks noChangeArrowheads="1"/>
          </p:cNvSpPr>
          <p:nvPr/>
        </p:nvSpPr>
        <p:spPr bwMode="auto">
          <a:xfrm>
            <a:off x="9033933" y="1159933"/>
            <a:ext cx="2152651" cy="5190067"/>
          </a:xfrm>
          <a:prstGeom prst="roundRect">
            <a:avLst>
              <a:gd name="adj" fmla="val 7736"/>
            </a:avLst>
          </a:prstGeom>
          <a:solidFill>
            <a:schemeClr val="bg1"/>
          </a:solidFill>
          <a:ln w="25400">
            <a:solidFill>
              <a:srgbClr val="5EBEE4"/>
            </a:solidFill>
            <a:round/>
            <a:headEnd/>
            <a:tailEnd/>
          </a:ln>
        </p:spPr>
        <p:txBody>
          <a:bodyPr lIns="91440" tIns="45720" rIns="91440" bIns="45720"/>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ko-KR" altLang="en-US" sz="2667">
              <a:solidFill>
                <a:schemeClr val="tx1"/>
              </a:solidFill>
              <a:ea typeface="Arial Unicode MS" pitchFamily="34" charset="-128"/>
            </a:endParaRPr>
          </a:p>
        </p:txBody>
      </p:sp>
      <p:sp>
        <p:nvSpPr>
          <p:cNvPr id="25" name="Right Arrow 80">
            <a:extLst>
              <a:ext uri="{FF2B5EF4-FFF2-40B4-BE49-F238E27FC236}">
                <a16:creationId xmlns:a16="http://schemas.microsoft.com/office/drawing/2014/main" id="{8509B2B2-186D-1CAD-A566-7C933C3AA064}"/>
              </a:ext>
            </a:extLst>
          </p:cNvPr>
          <p:cNvSpPr>
            <a:spLocks noChangeArrowheads="1"/>
          </p:cNvSpPr>
          <p:nvPr/>
        </p:nvSpPr>
        <p:spPr bwMode="auto">
          <a:xfrm>
            <a:off x="9033934" y="1341967"/>
            <a:ext cx="1477433" cy="863600"/>
          </a:xfrm>
          <a:prstGeom prst="rightArrow">
            <a:avLst>
              <a:gd name="adj1" fmla="val 65120"/>
              <a:gd name="adj2" fmla="val 84605"/>
            </a:avLst>
          </a:prstGeom>
          <a:solidFill>
            <a:srgbClr val="5EBEE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91440" tIns="45720" rIns="91440" bIns="45720" anchor="ct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ko-KR" altLang="en-US" sz="2667">
              <a:solidFill>
                <a:srgbClr val="FFFFFF"/>
              </a:solidFill>
              <a:ea typeface="Arial Unicode MS" pitchFamily="34" charset="-128"/>
            </a:endParaRPr>
          </a:p>
        </p:txBody>
      </p:sp>
      <p:sp>
        <p:nvSpPr>
          <p:cNvPr id="179213" name="TextBox 25">
            <a:extLst>
              <a:ext uri="{FF2B5EF4-FFF2-40B4-BE49-F238E27FC236}">
                <a16:creationId xmlns:a16="http://schemas.microsoft.com/office/drawing/2014/main" id="{A501C3C1-FD4F-31B2-6346-CDF684BC46C7}"/>
              </a:ext>
            </a:extLst>
          </p:cNvPr>
          <p:cNvSpPr txBox="1">
            <a:spLocks noChangeArrowheads="1"/>
          </p:cNvSpPr>
          <p:nvPr/>
        </p:nvSpPr>
        <p:spPr bwMode="auto">
          <a:xfrm>
            <a:off x="9306985" y="151765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defTabSz="6842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171450" defTabSz="6842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ko-KR" sz="2800" b="1">
                <a:solidFill>
                  <a:schemeClr val="tx1"/>
                </a:solidFill>
                <a:latin typeface="Times New Roman" panose="02020603050405020304" pitchFamily="18" charset="0"/>
                <a:ea typeface="Arial Unicode MS" pitchFamily="34" charset="-128"/>
                <a:cs typeface="Times New Roman" panose="02020603050405020304" pitchFamily="18" charset="0"/>
              </a:rPr>
              <a:t>04</a:t>
            </a:r>
            <a:endParaRPr lang="ko-KR" altLang="en-US" sz="2800" b="1">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179214" name="Rectangle 14">
            <a:extLst>
              <a:ext uri="{FF2B5EF4-FFF2-40B4-BE49-F238E27FC236}">
                <a16:creationId xmlns:a16="http://schemas.microsoft.com/office/drawing/2014/main" id="{F665AD8C-027E-6925-478F-60A4C897371E}"/>
              </a:ext>
            </a:extLst>
          </p:cNvPr>
          <p:cNvSpPr>
            <a:spLocks noChangeArrowheads="1"/>
          </p:cNvSpPr>
          <p:nvPr/>
        </p:nvSpPr>
        <p:spPr bwMode="auto">
          <a:xfrm>
            <a:off x="330201" y="179918"/>
            <a:ext cx="117463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400" b="1">
                <a:solidFill>
                  <a:schemeClr val="tx1"/>
                </a:solidFill>
                <a:latin typeface="Times New Roman" panose="02020603050405020304" pitchFamily="18" charset="0"/>
                <a:cs typeface="Times New Roman" panose="02020603050405020304" pitchFamily="18" charset="0"/>
              </a:rPr>
              <a:t>MỘT SỐ BIỆN PHÁP ĐỂ BẢO VỆ MÔI TRƯỜNG VÀ TÀI NGUYÊN THIÊN NHIÊN</a:t>
            </a:r>
          </a:p>
        </p:txBody>
      </p:sp>
      <p:sp>
        <p:nvSpPr>
          <p:cNvPr id="179215" name="Rectangle 15">
            <a:extLst>
              <a:ext uri="{FF2B5EF4-FFF2-40B4-BE49-F238E27FC236}">
                <a16:creationId xmlns:a16="http://schemas.microsoft.com/office/drawing/2014/main" id="{B8BA4707-4F8E-3578-FEC6-8F3A00E7427E}"/>
              </a:ext>
            </a:extLst>
          </p:cNvPr>
          <p:cNvSpPr>
            <a:spLocks noChangeArrowheads="1"/>
          </p:cNvSpPr>
          <p:nvPr/>
        </p:nvSpPr>
        <p:spPr bwMode="auto">
          <a:xfrm>
            <a:off x="1005417" y="2728156"/>
            <a:ext cx="2209800" cy="288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r>
              <a:rPr lang="vi-VN" altLang="vi-VN" sz="2267">
                <a:latin typeface="Times New Roman" panose="02020603050405020304" pitchFamily="18" charset="0"/>
                <a:cs typeface="Times New Roman" panose="02020603050405020304" pitchFamily="18" charset="0"/>
              </a:rPr>
              <a:t>Nâng cao ý thức bảo vệ môi trường và tài nguyên thiên nhiên gắn nhiệm vụ bảo vệ môi trường với phát triển bền vững  </a:t>
            </a:r>
          </a:p>
        </p:txBody>
      </p:sp>
      <p:sp>
        <p:nvSpPr>
          <p:cNvPr id="179216" name="Rectangle 16">
            <a:extLst>
              <a:ext uri="{FF2B5EF4-FFF2-40B4-BE49-F238E27FC236}">
                <a16:creationId xmlns:a16="http://schemas.microsoft.com/office/drawing/2014/main" id="{43AF3A79-B3AA-55E9-9345-1C9BE9575CF7}"/>
              </a:ext>
            </a:extLst>
          </p:cNvPr>
          <p:cNvSpPr>
            <a:spLocks noChangeArrowheads="1"/>
          </p:cNvSpPr>
          <p:nvPr/>
        </p:nvSpPr>
        <p:spPr bwMode="auto">
          <a:xfrm>
            <a:off x="3680885" y="2578101"/>
            <a:ext cx="2152649" cy="2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267">
                <a:latin typeface="Times New Roman" panose="02020603050405020304" pitchFamily="18" charset="0"/>
                <a:cs typeface="Times New Roman" panose="02020603050405020304" pitchFamily="18" charset="0"/>
              </a:rPr>
              <a:t>Đẩy mạnh công tác tuyên truyền giáo dục pháp luật về bảo vệ môi trường và tài nguyên thiên nhiên</a:t>
            </a:r>
          </a:p>
        </p:txBody>
      </p:sp>
      <p:sp>
        <p:nvSpPr>
          <p:cNvPr id="179217" name="Rectangle 17">
            <a:extLst>
              <a:ext uri="{FF2B5EF4-FFF2-40B4-BE49-F238E27FC236}">
                <a16:creationId xmlns:a16="http://schemas.microsoft.com/office/drawing/2014/main" id="{B5BC4532-AA9D-FC1D-90CD-591FA67C8513}"/>
              </a:ext>
            </a:extLst>
          </p:cNvPr>
          <p:cNvSpPr>
            <a:spLocks noChangeArrowheads="1"/>
          </p:cNvSpPr>
          <p:nvPr/>
        </p:nvSpPr>
        <p:spPr bwMode="auto">
          <a:xfrm>
            <a:off x="6362700" y="2383367"/>
            <a:ext cx="2144184" cy="2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267">
                <a:latin typeface="Times New Roman" panose="02020603050405020304" pitchFamily="18" charset="0"/>
                <a:cs typeface="Times New Roman" panose="02020603050405020304" pitchFamily="18" charset="0"/>
              </a:rPr>
              <a:t>Khai thác hợp lí và sử dụng hiệu quả tài nguyên thiên nhiên gắn với bảo vệ môi trường và cân bằng sinh thái</a:t>
            </a:r>
          </a:p>
        </p:txBody>
      </p:sp>
      <p:sp>
        <p:nvSpPr>
          <p:cNvPr id="179218" name="Rectangle 18">
            <a:extLst>
              <a:ext uri="{FF2B5EF4-FFF2-40B4-BE49-F238E27FC236}">
                <a16:creationId xmlns:a16="http://schemas.microsoft.com/office/drawing/2014/main" id="{54968D95-3D82-6605-629D-741320E38CC1}"/>
              </a:ext>
            </a:extLst>
          </p:cNvPr>
          <p:cNvSpPr>
            <a:spLocks noChangeArrowheads="1"/>
          </p:cNvSpPr>
          <p:nvPr/>
        </p:nvSpPr>
        <p:spPr bwMode="auto">
          <a:xfrm>
            <a:off x="9036051" y="2578101"/>
            <a:ext cx="2150533" cy="288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267">
                <a:latin typeface="Times New Roman" panose="02020603050405020304" pitchFamily="18" charset="0"/>
                <a:cs typeface="Times New Roman" panose="02020603050405020304" pitchFamily="18" charset="0"/>
              </a:rPr>
              <a:t>Phát huy vai trò của cá nhân, cộng đồng trong giám sát hoạt động bảo vệ môi trường và tài nguyên thiên nhiên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9214"/>
                                        </p:tgtEl>
                                        <p:attrNameLst>
                                          <p:attrName>style.visibility</p:attrName>
                                        </p:attrNameLst>
                                      </p:cBhvr>
                                      <p:to>
                                        <p:strVal val="visible"/>
                                      </p:to>
                                    </p:set>
                                    <p:animEffect transition="in" filter="blinds(horizontal)">
                                      <p:cBhvr>
                                        <p:cTn id="7" dur="500"/>
                                        <p:tgtEl>
                                          <p:spTgt spid="1792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9202"/>
                                        </p:tgtEl>
                                        <p:attrNameLst>
                                          <p:attrName>style.visibility</p:attrName>
                                        </p:attrNameLst>
                                      </p:cBhvr>
                                      <p:to>
                                        <p:strVal val="visible"/>
                                      </p:to>
                                    </p:set>
                                    <p:animEffect transition="in" filter="blinds(horizontal)">
                                      <p:cBhvr>
                                        <p:cTn id="12" dur="500"/>
                                        <p:tgtEl>
                                          <p:spTgt spid="179202"/>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79204"/>
                                        </p:tgtEl>
                                        <p:attrNameLst>
                                          <p:attrName>style.visibility</p:attrName>
                                        </p:attrNameLst>
                                      </p:cBhvr>
                                      <p:to>
                                        <p:strVal val="visible"/>
                                      </p:to>
                                    </p:set>
                                    <p:animEffect transition="in" filter="blinds(horizontal)">
                                      <p:cBhvr>
                                        <p:cTn id="18" dur="500"/>
                                        <p:tgtEl>
                                          <p:spTgt spid="179204"/>
                                        </p:tgtEl>
                                      </p:cBhvr>
                                    </p:animEffect>
                                  </p:childTnLst>
                                </p:cTn>
                              </p:par>
                              <p:par>
                                <p:cTn id="19" presetID="3" presetClass="entr" presetSubtype="10" fill="hold" nodeType="withEffect">
                                  <p:stCondLst>
                                    <p:cond delay="0"/>
                                  </p:stCondLst>
                                  <p:childTnLst>
                                    <p:set>
                                      <p:cBhvr>
                                        <p:cTn id="20" dur="1" fill="hold">
                                          <p:stCondLst>
                                            <p:cond delay="0"/>
                                          </p:stCondLst>
                                        </p:cTn>
                                        <p:tgtEl>
                                          <p:spTgt spid="179215"/>
                                        </p:tgtEl>
                                        <p:attrNameLst>
                                          <p:attrName>style.visibility</p:attrName>
                                        </p:attrNameLst>
                                      </p:cBhvr>
                                      <p:to>
                                        <p:strVal val="visible"/>
                                      </p:to>
                                    </p:set>
                                    <p:animEffect transition="in" filter="blinds(horizontal)">
                                      <p:cBhvr>
                                        <p:cTn id="21" dur="500"/>
                                        <p:tgtEl>
                                          <p:spTgt spid="1792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79205"/>
                                        </p:tgtEl>
                                        <p:attrNameLst>
                                          <p:attrName>style.visibility</p:attrName>
                                        </p:attrNameLst>
                                      </p:cBhvr>
                                      <p:to>
                                        <p:strVal val="visible"/>
                                      </p:to>
                                    </p:set>
                                    <p:animEffect transition="in" filter="blinds(horizontal)">
                                      <p:cBhvr>
                                        <p:cTn id="26" dur="500"/>
                                        <p:tgtEl>
                                          <p:spTgt spid="179205"/>
                                        </p:tgtEl>
                                      </p:cBhvr>
                                    </p:animEffect>
                                  </p:childTnLst>
                                </p:cTn>
                              </p:par>
                              <p:par>
                                <p:cTn id="27" presetID="3"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par>
                                <p:cTn id="30" presetID="3" presetClass="entr" presetSubtype="10" fill="hold" nodeType="withEffect">
                                  <p:stCondLst>
                                    <p:cond delay="0"/>
                                  </p:stCondLst>
                                  <p:childTnLst>
                                    <p:set>
                                      <p:cBhvr>
                                        <p:cTn id="31" dur="1" fill="hold">
                                          <p:stCondLst>
                                            <p:cond delay="0"/>
                                          </p:stCondLst>
                                        </p:cTn>
                                        <p:tgtEl>
                                          <p:spTgt spid="179207"/>
                                        </p:tgtEl>
                                        <p:attrNameLst>
                                          <p:attrName>style.visibility</p:attrName>
                                        </p:attrNameLst>
                                      </p:cBhvr>
                                      <p:to>
                                        <p:strVal val="visible"/>
                                      </p:to>
                                    </p:set>
                                    <p:animEffect transition="in" filter="blinds(horizontal)">
                                      <p:cBhvr>
                                        <p:cTn id="32" dur="500"/>
                                        <p:tgtEl>
                                          <p:spTgt spid="179207"/>
                                        </p:tgtEl>
                                      </p:cBhvr>
                                    </p:animEffect>
                                  </p:childTnLst>
                                </p:cTn>
                              </p:par>
                              <p:par>
                                <p:cTn id="33" presetID="3" presetClass="entr" presetSubtype="10" fill="hold" nodeType="withEffect">
                                  <p:stCondLst>
                                    <p:cond delay="0"/>
                                  </p:stCondLst>
                                  <p:childTnLst>
                                    <p:set>
                                      <p:cBhvr>
                                        <p:cTn id="34" dur="1" fill="hold">
                                          <p:stCondLst>
                                            <p:cond delay="0"/>
                                          </p:stCondLst>
                                        </p:cTn>
                                        <p:tgtEl>
                                          <p:spTgt spid="179216"/>
                                        </p:tgtEl>
                                        <p:attrNameLst>
                                          <p:attrName>style.visibility</p:attrName>
                                        </p:attrNameLst>
                                      </p:cBhvr>
                                      <p:to>
                                        <p:strVal val="visible"/>
                                      </p:to>
                                    </p:set>
                                    <p:animEffect transition="in" filter="blinds(horizontal)">
                                      <p:cBhvr>
                                        <p:cTn id="35" dur="500"/>
                                        <p:tgtEl>
                                          <p:spTgt spid="1792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par>
                                <p:cTn id="41" presetID="3" presetClass="entr" presetSubtype="1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par>
                                <p:cTn id="44" presetID="3" presetClass="entr" presetSubtype="10" fill="hold" nodeType="withEffect">
                                  <p:stCondLst>
                                    <p:cond delay="0"/>
                                  </p:stCondLst>
                                  <p:childTnLst>
                                    <p:set>
                                      <p:cBhvr>
                                        <p:cTn id="45" dur="1" fill="hold">
                                          <p:stCondLst>
                                            <p:cond delay="0"/>
                                          </p:stCondLst>
                                        </p:cTn>
                                        <p:tgtEl>
                                          <p:spTgt spid="179210"/>
                                        </p:tgtEl>
                                        <p:attrNameLst>
                                          <p:attrName>style.visibility</p:attrName>
                                        </p:attrNameLst>
                                      </p:cBhvr>
                                      <p:to>
                                        <p:strVal val="visible"/>
                                      </p:to>
                                    </p:set>
                                    <p:animEffect transition="in" filter="blinds(horizontal)">
                                      <p:cBhvr>
                                        <p:cTn id="46" dur="500"/>
                                        <p:tgtEl>
                                          <p:spTgt spid="179210"/>
                                        </p:tgtEl>
                                      </p:cBhvr>
                                    </p:animEffect>
                                  </p:childTnLst>
                                </p:cTn>
                              </p:par>
                              <p:par>
                                <p:cTn id="47" presetID="3" presetClass="entr" presetSubtype="10" fill="hold" nodeType="withEffect">
                                  <p:stCondLst>
                                    <p:cond delay="0"/>
                                  </p:stCondLst>
                                  <p:childTnLst>
                                    <p:set>
                                      <p:cBhvr>
                                        <p:cTn id="48" dur="1" fill="hold">
                                          <p:stCondLst>
                                            <p:cond delay="0"/>
                                          </p:stCondLst>
                                        </p:cTn>
                                        <p:tgtEl>
                                          <p:spTgt spid="179217"/>
                                        </p:tgtEl>
                                        <p:attrNameLst>
                                          <p:attrName>style.visibility</p:attrName>
                                        </p:attrNameLst>
                                      </p:cBhvr>
                                      <p:to>
                                        <p:strVal val="visible"/>
                                      </p:to>
                                    </p:set>
                                    <p:animEffect transition="in" filter="blinds(horizontal)">
                                      <p:cBhvr>
                                        <p:cTn id="49" dur="500"/>
                                        <p:tgtEl>
                                          <p:spTgt spid="17921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linds(horizontal)">
                                      <p:cBhvr>
                                        <p:cTn id="54" dur="500"/>
                                        <p:tgtEl>
                                          <p:spTgt spid="21"/>
                                        </p:tgtEl>
                                      </p:cBhvr>
                                    </p:animEffect>
                                  </p:childTnLst>
                                </p:cTn>
                              </p:par>
                              <p:par>
                                <p:cTn id="55" presetID="3" presetClass="entr" presetSubtype="1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linds(horizontal)">
                                      <p:cBhvr>
                                        <p:cTn id="57" dur="500"/>
                                        <p:tgtEl>
                                          <p:spTgt spid="25"/>
                                        </p:tgtEl>
                                      </p:cBhvr>
                                    </p:animEffect>
                                  </p:childTnLst>
                                </p:cTn>
                              </p:par>
                              <p:par>
                                <p:cTn id="58" presetID="3" presetClass="entr" presetSubtype="10" fill="hold" nodeType="withEffect">
                                  <p:stCondLst>
                                    <p:cond delay="0"/>
                                  </p:stCondLst>
                                  <p:childTnLst>
                                    <p:set>
                                      <p:cBhvr>
                                        <p:cTn id="59" dur="1" fill="hold">
                                          <p:stCondLst>
                                            <p:cond delay="0"/>
                                          </p:stCondLst>
                                        </p:cTn>
                                        <p:tgtEl>
                                          <p:spTgt spid="179213"/>
                                        </p:tgtEl>
                                        <p:attrNameLst>
                                          <p:attrName>style.visibility</p:attrName>
                                        </p:attrNameLst>
                                      </p:cBhvr>
                                      <p:to>
                                        <p:strVal val="visible"/>
                                      </p:to>
                                    </p:set>
                                    <p:animEffect transition="in" filter="blinds(horizontal)">
                                      <p:cBhvr>
                                        <p:cTn id="60" dur="500"/>
                                        <p:tgtEl>
                                          <p:spTgt spid="179213"/>
                                        </p:tgtEl>
                                      </p:cBhvr>
                                    </p:animEffect>
                                  </p:childTnLst>
                                </p:cTn>
                              </p:par>
                              <p:par>
                                <p:cTn id="61" presetID="3" presetClass="entr" presetSubtype="10" fill="hold" nodeType="withEffect">
                                  <p:stCondLst>
                                    <p:cond delay="0"/>
                                  </p:stCondLst>
                                  <p:childTnLst>
                                    <p:set>
                                      <p:cBhvr>
                                        <p:cTn id="62" dur="1" fill="hold">
                                          <p:stCondLst>
                                            <p:cond delay="0"/>
                                          </p:stCondLst>
                                        </p:cTn>
                                        <p:tgtEl>
                                          <p:spTgt spid="179218"/>
                                        </p:tgtEl>
                                        <p:attrNameLst>
                                          <p:attrName>style.visibility</p:attrName>
                                        </p:attrNameLst>
                                      </p:cBhvr>
                                      <p:to>
                                        <p:strVal val="visible"/>
                                      </p:to>
                                    </p:set>
                                    <p:animEffect transition="in" filter="blinds(horizontal)">
                                      <p:cBhvr>
                                        <p:cTn id="63" dur="500"/>
                                        <p:tgtEl>
                                          <p:spTgt spid="17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animBg="1"/>
      <p:bldP spid="7" grpId="0" animBg="1"/>
      <p:bldP spid="179204" grpId="0"/>
      <p:bldP spid="179205" grpId="0" animBg="1"/>
      <p:bldP spid="13" grpId="0" animBg="1"/>
      <p:bldP spid="179207" grpId="0"/>
      <p:bldP spid="15" grpId="0" animBg="1"/>
      <p:bldP spid="19" grpId="0" animBg="1"/>
      <p:bldP spid="179210" grpId="0"/>
      <p:bldP spid="21" grpId="0" animBg="1"/>
      <p:bldP spid="25" grpId="0" animBg="1"/>
      <p:bldP spid="179213" grpId="0"/>
      <p:bldP spid="179214" grpId="0"/>
      <p:bldP spid="179215" grpId="0"/>
      <p:bldP spid="179216" grpId="0"/>
      <p:bldP spid="179217" grpId="0"/>
      <p:bldP spid="1792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7811E-05E4-1AC6-B4DF-CB1A3E7DB207}"/>
              </a:ext>
            </a:extLst>
          </p:cNvPr>
          <p:cNvSpPr txBox="1"/>
          <p:nvPr/>
        </p:nvSpPr>
        <p:spPr>
          <a:xfrm>
            <a:off x="685799" y="200710"/>
            <a:ext cx="10372725" cy="1200329"/>
          </a:xfrm>
          <a:prstGeom prst="rect">
            <a:avLst/>
          </a:prstGeom>
          <a:noFill/>
        </p:spPr>
        <p:txBody>
          <a:bodyPr wrap="square">
            <a:spAutoFit/>
          </a:bodyPr>
          <a:lstStyle/>
          <a:p>
            <a:pPr algn="justLow" eaLnBrk="1" hangingPunct="1">
              <a:buClr>
                <a:srgbClr val="000000"/>
              </a:buClr>
              <a:buFont typeface="Arial" panose="020B0604020202020204" pitchFamily="34" charset="0"/>
              <a:buNone/>
            </a:pPr>
            <a:r>
              <a:rPr lang="vi-VN" altLang="vi-VN" sz="3600" b="1" dirty="0">
                <a:solidFill>
                  <a:srgbClr val="FF0000"/>
                </a:solidFill>
                <a:latin typeface="Times New Roman" panose="02020603050405020304" pitchFamily="18" charset="0"/>
                <a:cs typeface="Times New Roman" panose="02020603050405020304" pitchFamily="18" charset="0"/>
              </a:rPr>
              <a:t>4. Trách nhiệm của học sinh trong việc bảo vệ môi trường và tài nguyên thiên nhiên </a:t>
            </a:r>
          </a:p>
        </p:txBody>
      </p:sp>
    </p:spTree>
    <p:extLst>
      <p:ext uri="{BB962C8B-B14F-4D97-AF65-F5344CB8AC3E}">
        <p14:creationId xmlns:p14="http://schemas.microsoft.com/office/powerpoint/2010/main" val="809346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1A2F70-E3FD-CB93-02BD-DE32E2F7FEC7}"/>
              </a:ext>
            </a:extLst>
          </p:cNvPr>
          <p:cNvSpPr txBox="1"/>
          <p:nvPr/>
        </p:nvSpPr>
        <p:spPr>
          <a:xfrm>
            <a:off x="936702" y="468351"/>
            <a:ext cx="10671718"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45991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32544DFF-95E6-3D38-BFA8-792ADFEB4BC9}"/>
              </a:ext>
            </a:extLst>
          </p:cNvPr>
          <p:cNvSpPr>
            <a:spLocks noChangeArrowheads="1"/>
          </p:cNvSpPr>
          <p:nvPr/>
        </p:nvSpPr>
        <p:spPr bwMode="auto">
          <a:xfrm>
            <a:off x="1176867" y="139069"/>
            <a:ext cx="106595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400" b="1">
                <a:latin typeface="Times New Roman" panose="02020603050405020304" pitchFamily="18" charset="0"/>
                <a:cs typeface="Times New Roman" panose="02020603050405020304" pitchFamily="18" charset="0"/>
              </a:rPr>
              <a:t>b) Em đã có những hành động và việc làm nào để bảo vệ môi trường và tài nguyên thiên nhiên</a:t>
            </a:r>
            <a:r>
              <a:rPr lang="en-US" altLang="vi-VN" sz="2400" b="1">
                <a:latin typeface="Times New Roman" panose="02020603050405020304" pitchFamily="18" charset="0"/>
                <a:cs typeface="Times New Roman" panose="02020603050405020304" pitchFamily="18" charset="0"/>
              </a:rPr>
              <a:t> </a:t>
            </a:r>
            <a:r>
              <a:rPr lang="vi-VN" altLang="vi-VN" sz="2400" b="1">
                <a:latin typeface="Times New Roman" panose="02020603050405020304" pitchFamily="18" charset="0"/>
                <a:cs typeface="Times New Roman" panose="02020603050405020304" pitchFamily="18" charset="0"/>
              </a:rPr>
              <a:t>? </a:t>
            </a:r>
          </a:p>
        </p:txBody>
      </p:sp>
      <p:pic>
        <p:nvPicPr>
          <p:cNvPr id="122883" name="Picture 3">
            <a:extLst>
              <a:ext uri="{FF2B5EF4-FFF2-40B4-BE49-F238E27FC236}">
                <a16:creationId xmlns:a16="http://schemas.microsoft.com/office/drawing/2014/main" id="{3C09983D-00D5-0239-AB88-E7E9A7D64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1" y="118534"/>
            <a:ext cx="842433"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a:extLst>
              <a:ext uri="{FF2B5EF4-FFF2-40B4-BE49-F238E27FC236}">
                <a16:creationId xmlns:a16="http://schemas.microsoft.com/office/drawing/2014/main" id="{545F9EC4-B4BC-6B30-9C28-DC4891703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678518"/>
            <a:ext cx="5545667" cy="370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8" descr="Sở Giáo Dục Và Đào Tạo Vĩnh Phúc">
            <a:extLst>
              <a:ext uri="{FF2B5EF4-FFF2-40B4-BE49-F238E27FC236}">
                <a16:creationId xmlns:a16="http://schemas.microsoft.com/office/drawing/2014/main" id="{1B23C642-32A9-BD05-1190-E43B22482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801" y="1678518"/>
            <a:ext cx="5761567" cy="37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blinds(horizontal)">
                                      <p:cBhvr>
                                        <p:cTn id="7" dur="500"/>
                                        <p:tgtEl>
                                          <p:spTgt spid="122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2882"/>
                                        </p:tgtEl>
                                        <p:attrNameLst>
                                          <p:attrName>style.visibility</p:attrName>
                                        </p:attrNameLst>
                                      </p:cBhvr>
                                      <p:to>
                                        <p:strVal val="visible"/>
                                      </p:to>
                                    </p:set>
                                    <p:animEffect transition="in" filter="blinds(horizontal)">
                                      <p:cBhvr>
                                        <p:cTn id="12" dur="500"/>
                                        <p:tgtEl>
                                          <p:spTgt spid="1228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2886"/>
                                        </p:tgtEl>
                                        <p:attrNameLst>
                                          <p:attrName>style.visibility</p:attrName>
                                        </p:attrNameLst>
                                      </p:cBhvr>
                                      <p:to>
                                        <p:strVal val="visible"/>
                                      </p:to>
                                    </p:set>
                                    <p:animEffect transition="in" filter="blinds(horizontal)">
                                      <p:cBhvr>
                                        <p:cTn id="17" dur="500"/>
                                        <p:tgtEl>
                                          <p:spTgt spid="1228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blinds(horizontal)">
                                      <p:cBhvr>
                                        <p:cTn id="22" dur="5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65493D1-CFF2-0FB3-396E-CF9778DE4EAE}"/>
              </a:ext>
            </a:extLst>
          </p:cNvPr>
          <p:cNvSpPr>
            <a:spLocks noChangeArrowheads="1"/>
          </p:cNvSpPr>
          <p:nvPr/>
        </p:nvSpPr>
        <p:spPr bwMode="auto">
          <a:xfrm>
            <a:off x="1176867" y="159522"/>
            <a:ext cx="10659533"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267" b="1">
                <a:latin typeface="Times New Roman" panose="02020603050405020304" pitchFamily="18" charset="0"/>
                <a:cs typeface="Times New Roman" panose="02020603050405020304" pitchFamily="18" charset="0"/>
              </a:rPr>
              <a:t>b) Em đã có những hành động và việc làm nào để bảo vệ môi trường và tài nguyên thiên nhiên</a:t>
            </a:r>
            <a:r>
              <a:rPr lang="en-US" altLang="vi-VN" sz="2267" b="1">
                <a:latin typeface="Times New Roman" panose="02020603050405020304" pitchFamily="18" charset="0"/>
                <a:cs typeface="Times New Roman" panose="02020603050405020304" pitchFamily="18" charset="0"/>
              </a:rPr>
              <a:t> </a:t>
            </a:r>
            <a:r>
              <a:rPr lang="vi-VN" altLang="vi-VN" sz="2267" b="1">
                <a:latin typeface="Times New Roman" panose="02020603050405020304" pitchFamily="18" charset="0"/>
                <a:cs typeface="Times New Roman" panose="02020603050405020304" pitchFamily="18" charset="0"/>
              </a:rPr>
              <a:t>? </a:t>
            </a:r>
          </a:p>
        </p:txBody>
      </p:sp>
      <p:pic>
        <p:nvPicPr>
          <p:cNvPr id="47107" name="Picture 3">
            <a:extLst>
              <a:ext uri="{FF2B5EF4-FFF2-40B4-BE49-F238E27FC236}">
                <a16:creationId xmlns:a16="http://schemas.microsoft.com/office/drawing/2014/main" id="{A3B331C3-BCEF-DF35-D155-59B939649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1" y="118534"/>
            <a:ext cx="842433"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AutoShape 4" descr="Là Học Sinh, Sinh Viên Em Cần Làm Gì Để Bảo Vệ Môi Trường">
            <a:extLst>
              <a:ext uri="{FF2B5EF4-FFF2-40B4-BE49-F238E27FC236}">
                <a16:creationId xmlns:a16="http://schemas.microsoft.com/office/drawing/2014/main" id="{6428EF83-F3A9-8985-0A29-DC51B0FEC72F}"/>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vi-VN" altLang="vi-VN" sz="1867"/>
          </a:p>
        </p:txBody>
      </p:sp>
      <p:pic>
        <p:nvPicPr>
          <p:cNvPr id="163847" name="Picture 7" descr="Chính trị | Cổng thông tin điện tử Đảng Bộ tỉnh Bà Rịa - Vũng Tàu">
            <a:extLst>
              <a:ext uri="{FF2B5EF4-FFF2-40B4-BE49-F238E27FC236}">
                <a16:creationId xmlns:a16="http://schemas.microsoft.com/office/drawing/2014/main" id="{BF4EA549-9A09-C51F-8130-DCBBF5C91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434" y="1202267"/>
            <a:ext cx="9512300" cy="531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linds(horizontal)">
                                      <p:cBhvr>
                                        <p:cTn id="7" dur="500"/>
                                        <p:tgtEl>
                                          <p:spTgt spid="163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ích cực bảo vệ môi trường Phú Yên thật xanh và thật sạch - Cục Quản lý tài  nguyên nước">
            <a:extLst>
              <a:ext uri="{FF2B5EF4-FFF2-40B4-BE49-F238E27FC236}">
                <a16:creationId xmlns:a16="http://schemas.microsoft.com/office/drawing/2014/main" id="{7497EB72-43A1-836B-0EB6-24635D347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6226"/>
            <a:ext cx="11477625" cy="633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27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ích cực bảo vệ môi trường Phú Yên thật xanh và thật sạch">
            <a:extLst>
              <a:ext uri="{FF2B5EF4-FFF2-40B4-BE49-F238E27FC236}">
                <a16:creationId xmlns:a16="http://schemas.microsoft.com/office/drawing/2014/main" id="{7DC78834-EAD5-9193-D3D9-363E742AE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342901"/>
            <a:ext cx="10791825" cy="629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20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ảo vệ môi trường: WWF giúp cải thiện môi trường tại danh thắng Hòn Yến -  Ảnh thời sự trong nước - KH-CN Môi trường - Thông tấn xã Việt Nam (TTXVN)">
            <a:extLst>
              <a:ext uri="{FF2B5EF4-FFF2-40B4-BE49-F238E27FC236}">
                <a16:creationId xmlns:a16="http://schemas.microsoft.com/office/drawing/2014/main" id="{2D23EAF3-D730-F800-9813-A8D9758E7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09575"/>
            <a:ext cx="11039475" cy="626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978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àng trăm bạn trẻ ở Phú Yên tham gia nhặt rác bảo vệ môi trường">
            <a:extLst>
              <a:ext uri="{FF2B5EF4-FFF2-40B4-BE49-F238E27FC236}">
                <a16:creationId xmlns:a16="http://schemas.microsoft.com/office/drawing/2014/main" id="{D08346B8-9C18-6D96-ACC4-1EB04A2FC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1" y="257175"/>
            <a:ext cx="10772774"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754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cách phân loại rác - Tập 287">
            <a:hlinkClick r:id="" action="ppaction://media"/>
            <a:extLst>
              <a:ext uri="{FF2B5EF4-FFF2-40B4-BE49-F238E27FC236}">
                <a16:creationId xmlns:a16="http://schemas.microsoft.com/office/drawing/2014/main" id="{250A941E-D6E0-0398-8F42-DFB9F3E699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1525" y="485775"/>
            <a:ext cx="10915650" cy="6086475"/>
          </a:xfrm>
          <a:prstGeom prst="rect">
            <a:avLst/>
          </a:prstGeom>
        </p:spPr>
      </p:pic>
    </p:spTree>
    <p:extLst>
      <p:ext uri="{BB962C8B-B14F-4D97-AF65-F5344CB8AC3E}">
        <p14:creationId xmlns:p14="http://schemas.microsoft.com/office/powerpoint/2010/main" val="45765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00D8953-DDC2-043D-A110-280926A49C27}"/>
              </a:ext>
            </a:extLst>
          </p:cNvPr>
          <p:cNvSpPr>
            <a:spLocks noChangeArrowheads="1"/>
          </p:cNvSpPr>
          <p:nvPr/>
        </p:nvSpPr>
        <p:spPr bwMode="auto">
          <a:xfrm>
            <a:off x="133352" y="-6908"/>
            <a:ext cx="11459633" cy="5027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667" b="1">
                <a:solidFill>
                  <a:srgbClr val="FF0000"/>
                </a:solidFill>
                <a:latin typeface="Times New Roman" panose="02020603050405020304" pitchFamily="18" charset="0"/>
                <a:cs typeface="Times New Roman" panose="02020603050405020304" pitchFamily="18" charset="0"/>
              </a:rPr>
              <a:t>Luyện tập 3 : Em hãy đọc tình huống dưới đây và trả lời câu hỏi: </a:t>
            </a:r>
          </a:p>
        </p:txBody>
      </p:sp>
      <p:sp>
        <p:nvSpPr>
          <p:cNvPr id="58371" name="Rectangle 3">
            <a:extLst>
              <a:ext uri="{FF2B5EF4-FFF2-40B4-BE49-F238E27FC236}">
                <a16:creationId xmlns:a16="http://schemas.microsoft.com/office/drawing/2014/main" id="{D74058D3-B12D-FEC8-1C02-F8EACDC56D1E}"/>
              </a:ext>
            </a:extLst>
          </p:cNvPr>
          <p:cNvSpPr>
            <a:spLocks noChangeArrowheads="1"/>
          </p:cNvSpPr>
          <p:nvPr/>
        </p:nvSpPr>
        <p:spPr bwMode="auto">
          <a:xfrm>
            <a:off x="243418" y="652835"/>
            <a:ext cx="11592983" cy="2144498"/>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r>
              <a:rPr lang="vi-VN" altLang="vi-VN" sz="2667">
                <a:latin typeface="Times New Roman" panose="02020603050405020304" pitchFamily="18" charset="0"/>
                <a:cs typeface="Times New Roman" panose="02020603050405020304" pitchFamily="18" charset="0"/>
              </a:rPr>
              <a:t>Hưởng ứng Ngày Môi trường thế giới (ngày 5 - 6), Uỷ ban nhân dân xã T đã phát động cuộc thi “Sáng kiến tiết kiệm tài nguyên thiên nhiên". Mỗi xóm sẽ chọn một sáng kiến xuất sắc để tham gia dự thi.</a:t>
            </a:r>
            <a:endParaRPr lang="vi-VN" altLang="vi-VN" sz="2667" i="1">
              <a:latin typeface="Times New Roman" panose="02020603050405020304" pitchFamily="18" charset="0"/>
              <a:cs typeface="Times New Roman" panose="02020603050405020304" pitchFamily="18" charset="0"/>
            </a:endParaRPr>
          </a:p>
          <a:p>
            <a:pPr algn="just" eaLnBrk="1" hangingPunct="1"/>
            <a:r>
              <a:rPr lang="vi-VN" altLang="vi-VN" sz="2667" i="1">
                <a:latin typeface="Times New Roman" panose="02020603050405020304" pitchFamily="18" charset="0"/>
                <a:cs typeface="Times New Roman" panose="02020603050405020304" pitchFamily="18" charset="0"/>
              </a:rPr>
              <a:t>Nếu là người dân trong xã T, em và gia đình sẽ đề xuất sáng kiến tiết kiệm tài nguyên nào</a:t>
            </a:r>
            <a:r>
              <a:rPr lang="en-US" altLang="vi-VN" sz="2667" i="1">
                <a:latin typeface="Times New Roman" panose="02020603050405020304" pitchFamily="18" charset="0"/>
                <a:cs typeface="Times New Roman" panose="02020603050405020304" pitchFamily="18" charset="0"/>
              </a:rPr>
              <a:t> </a:t>
            </a:r>
            <a:r>
              <a:rPr lang="vi-VN" altLang="vi-VN" sz="2667" i="1">
                <a:latin typeface="Times New Roman" panose="02020603050405020304" pitchFamily="18" charset="0"/>
                <a:cs typeface="Times New Roman" panose="02020603050405020304" pitchFamily="18" charset="0"/>
              </a:rPr>
              <a:t>? Vì sao</a:t>
            </a:r>
            <a:r>
              <a:rPr lang="en-US" altLang="vi-VN" sz="2667" i="1">
                <a:latin typeface="Times New Roman" panose="02020603050405020304" pitchFamily="18" charset="0"/>
                <a:cs typeface="Times New Roman" panose="02020603050405020304" pitchFamily="18" charset="0"/>
              </a:rPr>
              <a:t> </a:t>
            </a:r>
            <a:r>
              <a:rPr lang="vi-VN" altLang="vi-VN" sz="2667" i="1">
                <a:latin typeface="Times New Roman" panose="02020603050405020304" pitchFamily="18" charset="0"/>
                <a:cs typeface="Times New Roman" panose="02020603050405020304" pitchFamily="18" charset="0"/>
              </a:rPr>
              <a:t>?</a:t>
            </a:r>
          </a:p>
        </p:txBody>
      </p:sp>
      <p:sp>
        <p:nvSpPr>
          <p:cNvPr id="176150" name="Rectangle 22">
            <a:extLst>
              <a:ext uri="{FF2B5EF4-FFF2-40B4-BE49-F238E27FC236}">
                <a16:creationId xmlns:a16="http://schemas.microsoft.com/office/drawing/2014/main" id="{BACFCC4C-20A5-476C-9014-4AD6431F4E0E}"/>
              </a:ext>
            </a:extLst>
          </p:cNvPr>
          <p:cNvSpPr>
            <a:spLocks noChangeArrowheads="1"/>
          </p:cNvSpPr>
          <p:nvPr/>
        </p:nvSpPr>
        <p:spPr bwMode="auto">
          <a:xfrm>
            <a:off x="4334933" y="2557434"/>
            <a:ext cx="5090584" cy="502766"/>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vi-VN" altLang="vi-VN" sz="2667">
                <a:latin typeface="Times New Roman" panose="02020603050405020304" pitchFamily="18" charset="0"/>
                <a:cs typeface="Times New Roman" panose="02020603050405020304" pitchFamily="18" charset="0"/>
              </a:rPr>
              <a:t>Tiết kiệm tài nguyên nước </a:t>
            </a:r>
          </a:p>
        </p:txBody>
      </p:sp>
      <p:sp>
        <p:nvSpPr>
          <p:cNvPr id="176151" name="Rectangle 23">
            <a:extLst>
              <a:ext uri="{FF2B5EF4-FFF2-40B4-BE49-F238E27FC236}">
                <a16:creationId xmlns:a16="http://schemas.microsoft.com/office/drawing/2014/main" id="{9D33BC2E-6D03-CA5B-45F5-355CCDA95118}"/>
              </a:ext>
            </a:extLst>
          </p:cNvPr>
          <p:cNvSpPr>
            <a:spLocks noChangeArrowheads="1"/>
          </p:cNvSpPr>
          <p:nvPr/>
        </p:nvSpPr>
        <p:spPr bwMode="auto">
          <a:xfrm>
            <a:off x="243417" y="3980893"/>
            <a:ext cx="3581400" cy="24310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533">
                <a:latin typeface="Times New Roman" panose="02020603050405020304" pitchFamily="18" charset="0"/>
                <a:cs typeface="Times New Roman" panose="02020603050405020304" pitchFamily="18" charset="0"/>
              </a:rPr>
              <a:t>+ Nước là tài nguyên quý giá, rất cần thiết cho sự sống của con người và các loài sinh vật, nhưng nước không phải là vô tận. </a:t>
            </a:r>
          </a:p>
        </p:txBody>
      </p:sp>
      <p:sp>
        <p:nvSpPr>
          <p:cNvPr id="176152" name="Rectangle 24">
            <a:extLst>
              <a:ext uri="{FF2B5EF4-FFF2-40B4-BE49-F238E27FC236}">
                <a16:creationId xmlns:a16="http://schemas.microsoft.com/office/drawing/2014/main" id="{C5D20C1D-CA39-5674-BCAF-4E109B4455C6}"/>
              </a:ext>
            </a:extLst>
          </p:cNvPr>
          <p:cNvSpPr>
            <a:spLocks noChangeArrowheads="1"/>
          </p:cNvSpPr>
          <p:nvPr/>
        </p:nvSpPr>
        <p:spPr bwMode="auto">
          <a:xfrm>
            <a:off x="4868334" y="4194836"/>
            <a:ext cx="3014133" cy="204126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533">
                <a:latin typeface="Times New Roman" panose="02020603050405020304" pitchFamily="18" charset="0"/>
                <a:cs typeface="Times New Roman" panose="02020603050405020304" pitchFamily="18" charset="0"/>
              </a:rPr>
              <a:t>+ Việc tiết kiệm nước còn giúp ngăn ngừa cạn kiệt nguồn nước ngầm và góp phần bảo vệ môi trường. </a:t>
            </a:r>
          </a:p>
        </p:txBody>
      </p:sp>
      <p:sp>
        <p:nvSpPr>
          <p:cNvPr id="176153" name="Rectangle 25">
            <a:extLst>
              <a:ext uri="{FF2B5EF4-FFF2-40B4-BE49-F238E27FC236}">
                <a16:creationId xmlns:a16="http://schemas.microsoft.com/office/drawing/2014/main" id="{54C44055-B078-69DA-9273-EE7271EF980C}"/>
              </a:ext>
            </a:extLst>
          </p:cNvPr>
          <p:cNvSpPr>
            <a:spLocks noChangeArrowheads="1"/>
          </p:cNvSpPr>
          <p:nvPr/>
        </p:nvSpPr>
        <p:spPr bwMode="auto">
          <a:xfrm>
            <a:off x="9137651" y="4169436"/>
            <a:ext cx="2698749" cy="2041264"/>
          </a:xfrm>
          <a:prstGeom prst="rect">
            <a:avLst/>
          </a:prstGeom>
          <a:noFill/>
          <a:ln w="9525">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533">
                <a:latin typeface="Times New Roman" panose="02020603050405020304" pitchFamily="18" charset="0"/>
                <a:cs typeface="Times New Roman" panose="02020603050405020304" pitchFamily="18" charset="0"/>
              </a:rPr>
              <a:t>+ Hàng triệu người trên thế giới đang phải đối mặt với tình trạng thiếu nước sinh hoạt. </a:t>
            </a:r>
          </a:p>
        </p:txBody>
      </p:sp>
      <p:sp>
        <p:nvSpPr>
          <p:cNvPr id="176154" name="Line 26">
            <a:extLst>
              <a:ext uri="{FF2B5EF4-FFF2-40B4-BE49-F238E27FC236}">
                <a16:creationId xmlns:a16="http://schemas.microsoft.com/office/drawing/2014/main" id="{A27334B9-F20B-3D8A-EC2E-1B1D8BFE3E3E}"/>
              </a:ext>
            </a:extLst>
          </p:cNvPr>
          <p:cNvSpPr>
            <a:spLocks noChangeShapeType="1"/>
          </p:cNvSpPr>
          <p:nvPr/>
        </p:nvSpPr>
        <p:spPr bwMode="auto">
          <a:xfrm flipH="1">
            <a:off x="2082801" y="3073401"/>
            <a:ext cx="4533900" cy="89323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76155" name="Line 27">
            <a:extLst>
              <a:ext uri="{FF2B5EF4-FFF2-40B4-BE49-F238E27FC236}">
                <a16:creationId xmlns:a16="http://schemas.microsoft.com/office/drawing/2014/main" id="{03D3F7CA-9B4F-C3A9-03EC-1C5258F1FA5A}"/>
              </a:ext>
            </a:extLst>
          </p:cNvPr>
          <p:cNvSpPr>
            <a:spLocks noChangeShapeType="1"/>
          </p:cNvSpPr>
          <p:nvPr/>
        </p:nvSpPr>
        <p:spPr bwMode="auto">
          <a:xfrm>
            <a:off x="6616700" y="3073401"/>
            <a:ext cx="0" cy="918633"/>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76156" name="Line 28">
            <a:extLst>
              <a:ext uri="{FF2B5EF4-FFF2-40B4-BE49-F238E27FC236}">
                <a16:creationId xmlns:a16="http://schemas.microsoft.com/office/drawing/2014/main" id="{197A2388-AB72-7BA1-03E5-C32C132291BD}"/>
              </a:ext>
            </a:extLst>
          </p:cNvPr>
          <p:cNvSpPr>
            <a:spLocks noChangeShapeType="1"/>
          </p:cNvSpPr>
          <p:nvPr/>
        </p:nvSpPr>
        <p:spPr bwMode="auto">
          <a:xfrm>
            <a:off x="6616701" y="3073401"/>
            <a:ext cx="4273551" cy="893233"/>
          </a:xfrm>
          <a:prstGeom prst="line">
            <a:avLst/>
          </a:prstGeom>
          <a:noFill/>
          <a:ln w="9525">
            <a:solidFill>
              <a:srgbClr val="99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50"/>
                                        </p:tgtEl>
                                        <p:attrNameLst>
                                          <p:attrName>style.visibility</p:attrName>
                                        </p:attrNameLst>
                                      </p:cBhvr>
                                      <p:to>
                                        <p:strVal val="visible"/>
                                      </p:to>
                                    </p:set>
                                    <p:animEffect transition="in" filter="blinds(horizontal)">
                                      <p:cBhvr>
                                        <p:cTn id="7" dur="500"/>
                                        <p:tgtEl>
                                          <p:spTgt spid="176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6154"/>
                                        </p:tgtEl>
                                        <p:attrNameLst>
                                          <p:attrName>style.visibility</p:attrName>
                                        </p:attrNameLst>
                                      </p:cBhvr>
                                      <p:to>
                                        <p:strVal val="visible"/>
                                      </p:to>
                                    </p:set>
                                    <p:animEffect transition="in" filter="blinds(horizontal)">
                                      <p:cBhvr>
                                        <p:cTn id="12" dur="500"/>
                                        <p:tgtEl>
                                          <p:spTgt spid="176154"/>
                                        </p:tgtEl>
                                      </p:cBhvr>
                                    </p:animEffect>
                                  </p:childTnLst>
                                </p:cTn>
                              </p:par>
                              <p:par>
                                <p:cTn id="13" presetID="3" presetClass="entr" presetSubtype="10" fill="hold" nodeType="withEffect">
                                  <p:stCondLst>
                                    <p:cond delay="0"/>
                                  </p:stCondLst>
                                  <p:childTnLst>
                                    <p:set>
                                      <p:cBhvr>
                                        <p:cTn id="14" dur="1" fill="hold">
                                          <p:stCondLst>
                                            <p:cond delay="0"/>
                                          </p:stCondLst>
                                        </p:cTn>
                                        <p:tgtEl>
                                          <p:spTgt spid="176151"/>
                                        </p:tgtEl>
                                        <p:attrNameLst>
                                          <p:attrName>style.visibility</p:attrName>
                                        </p:attrNameLst>
                                      </p:cBhvr>
                                      <p:to>
                                        <p:strVal val="visible"/>
                                      </p:to>
                                    </p:set>
                                    <p:animEffect transition="in" filter="blinds(horizontal)">
                                      <p:cBhvr>
                                        <p:cTn id="15" dur="500"/>
                                        <p:tgtEl>
                                          <p:spTgt spid="17615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76155"/>
                                        </p:tgtEl>
                                        <p:attrNameLst>
                                          <p:attrName>style.visibility</p:attrName>
                                        </p:attrNameLst>
                                      </p:cBhvr>
                                      <p:to>
                                        <p:strVal val="visible"/>
                                      </p:to>
                                    </p:set>
                                    <p:animEffect transition="in" filter="blinds(horizontal)">
                                      <p:cBhvr>
                                        <p:cTn id="20" dur="500"/>
                                        <p:tgtEl>
                                          <p:spTgt spid="176155"/>
                                        </p:tgtEl>
                                      </p:cBhvr>
                                    </p:animEffect>
                                  </p:childTnLst>
                                </p:cTn>
                              </p:par>
                              <p:par>
                                <p:cTn id="21" presetID="3" presetClass="entr" presetSubtype="10" fill="hold" nodeType="withEffect">
                                  <p:stCondLst>
                                    <p:cond delay="0"/>
                                  </p:stCondLst>
                                  <p:childTnLst>
                                    <p:set>
                                      <p:cBhvr>
                                        <p:cTn id="22" dur="1" fill="hold">
                                          <p:stCondLst>
                                            <p:cond delay="0"/>
                                          </p:stCondLst>
                                        </p:cTn>
                                        <p:tgtEl>
                                          <p:spTgt spid="176152"/>
                                        </p:tgtEl>
                                        <p:attrNameLst>
                                          <p:attrName>style.visibility</p:attrName>
                                        </p:attrNameLst>
                                      </p:cBhvr>
                                      <p:to>
                                        <p:strVal val="visible"/>
                                      </p:to>
                                    </p:set>
                                    <p:animEffect transition="in" filter="blinds(horizontal)">
                                      <p:cBhvr>
                                        <p:cTn id="23" dur="500"/>
                                        <p:tgtEl>
                                          <p:spTgt spid="1761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76156"/>
                                        </p:tgtEl>
                                        <p:attrNameLst>
                                          <p:attrName>style.visibility</p:attrName>
                                        </p:attrNameLst>
                                      </p:cBhvr>
                                      <p:to>
                                        <p:strVal val="visible"/>
                                      </p:to>
                                    </p:set>
                                    <p:animEffect transition="in" filter="blinds(horizontal)">
                                      <p:cBhvr>
                                        <p:cTn id="28" dur="500"/>
                                        <p:tgtEl>
                                          <p:spTgt spid="176156"/>
                                        </p:tgtEl>
                                      </p:cBhvr>
                                    </p:animEffect>
                                  </p:childTnLst>
                                </p:cTn>
                              </p:par>
                              <p:par>
                                <p:cTn id="29" presetID="3" presetClass="entr" presetSubtype="10" fill="hold" nodeType="withEffect">
                                  <p:stCondLst>
                                    <p:cond delay="0"/>
                                  </p:stCondLst>
                                  <p:childTnLst>
                                    <p:set>
                                      <p:cBhvr>
                                        <p:cTn id="30" dur="1" fill="hold">
                                          <p:stCondLst>
                                            <p:cond delay="0"/>
                                          </p:stCondLst>
                                        </p:cTn>
                                        <p:tgtEl>
                                          <p:spTgt spid="176153"/>
                                        </p:tgtEl>
                                        <p:attrNameLst>
                                          <p:attrName>style.visibility</p:attrName>
                                        </p:attrNameLst>
                                      </p:cBhvr>
                                      <p:to>
                                        <p:strVal val="visible"/>
                                      </p:to>
                                    </p:set>
                                    <p:animEffect transition="in" filter="blinds(horizontal)">
                                      <p:cBhvr>
                                        <p:cTn id="31" dur="500"/>
                                        <p:tgtEl>
                                          <p:spTgt spid="17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0" grpId="0" animBg="1"/>
      <p:bldP spid="176151" grpId="0" animBg="1"/>
      <p:bldP spid="176152" grpId="0" animBg="1"/>
      <p:bldP spid="1761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Sống Mầm Non Phần 5 - Bỏ Rác Đúng Nơi Quy Định - Giáo Dục Mầm Non">
            <a:hlinkClick r:id="" action="ppaction://media"/>
            <a:extLst>
              <a:ext uri="{FF2B5EF4-FFF2-40B4-BE49-F238E27FC236}">
                <a16:creationId xmlns:a16="http://schemas.microsoft.com/office/drawing/2014/main" id="{7F6D68BD-FCF3-4851-96F5-60525A5376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249" y="476249"/>
            <a:ext cx="10448925" cy="5762625"/>
          </a:xfrm>
          <a:prstGeom prst="rect">
            <a:avLst/>
          </a:prstGeom>
        </p:spPr>
      </p:pic>
    </p:spTree>
    <p:extLst>
      <p:ext uri="{BB962C8B-B14F-4D97-AF65-F5344CB8AC3E}">
        <p14:creationId xmlns:p14="http://schemas.microsoft.com/office/powerpoint/2010/main" val="37813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52174-2591-BD55-4C63-E77F69DA3254}"/>
              </a:ext>
            </a:extLst>
          </p:cNvPr>
          <p:cNvSpPr txBox="1"/>
          <p:nvPr/>
        </p:nvSpPr>
        <p:spPr>
          <a:xfrm>
            <a:off x="713678" y="444372"/>
            <a:ext cx="11006254" cy="4611647"/>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589280" algn="l"/>
              </a:tabLst>
            </a:pPr>
            <a:r>
              <a:rPr lang="en-US" sz="3600" kern="0" dirty="0" err="1">
                <a:solidFill>
                  <a:srgbClr val="000000"/>
                </a:solidFill>
                <a:effectLst/>
                <a:latin typeface="Arial" panose="020B0604020202020204" pitchFamily="34" charset="0"/>
                <a:ea typeface="Times New Roman" panose="02020603050405020304" pitchFamily="18" charset="0"/>
              </a:rPr>
              <a:t>Giờ</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Trái</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Đất</a:t>
            </a:r>
            <a:r>
              <a:rPr lang="en-US" sz="3600" kern="0" dirty="0">
                <a:solidFill>
                  <a:srgbClr val="000000"/>
                </a:solidFill>
                <a:effectLst/>
                <a:latin typeface="Arial" panose="020B0604020202020204" pitchFamily="34" charset="0"/>
                <a:ea typeface="Times New Roman" panose="02020603050405020304" pitchFamily="18" charset="0"/>
              </a:rPr>
              <a:t> 60+ (</a:t>
            </a:r>
            <a:r>
              <a:rPr lang="en-US" sz="3600" kern="0" dirty="0" err="1">
                <a:solidFill>
                  <a:srgbClr val="000000"/>
                </a:solidFill>
                <a:effectLst/>
                <a:latin typeface="Arial" panose="020B0604020202020204" pitchFamily="34" charset="0"/>
                <a:ea typeface="Times New Roman" panose="02020603050405020304" pitchFamily="18" charset="0"/>
              </a:rPr>
              <a:t>hoạt</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động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được</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nhiều</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nước</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tham</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gia</a:t>
            </a:r>
            <a:r>
              <a:rPr lang="en-US" sz="3600" kern="0" dirty="0">
                <a:solidFill>
                  <a:srgbClr val="000000"/>
                </a:solidFill>
                <a:effectLst/>
                <a:latin typeface="Arial" panose="020B0604020202020204" pitchFamily="34" charset="0"/>
                <a:ea typeface="Times New Roman" panose="02020603050405020304" pitchFamily="18" charset="0"/>
              </a:rPr>
              <a:t>);</a:t>
            </a:r>
            <a:endParaRPr lang="en-US" sz="3600" kern="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589280" algn="l"/>
              </a:tabLst>
            </a:pPr>
            <a:r>
              <a:rPr lang="en-US" sz="3600" kern="0" dirty="0" err="1">
                <a:solidFill>
                  <a:srgbClr val="000000"/>
                </a:solidFill>
                <a:effectLst/>
                <a:latin typeface="Arial" panose="020B0604020202020204" pitchFamily="34" charset="0"/>
                <a:ea typeface="Times New Roman" panose="02020603050405020304" pitchFamily="18" charset="0"/>
              </a:rPr>
              <a:t>Chương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trình</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Chủ</a:t>
            </a:r>
            <a:r>
              <a:rPr lang="en-US" sz="3600" kern="0" dirty="0">
                <a:solidFill>
                  <a:srgbClr val="000000"/>
                </a:solidFill>
                <a:effectLst/>
                <a:latin typeface="Arial" panose="020B0604020202020204" pitchFamily="34" charset="0"/>
                <a:ea typeface="Times New Roman" panose="02020603050405020304" pitchFamily="18" charset="0"/>
              </a:rPr>
              <a:t> Nhật </a:t>
            </a:r>
            <a:r>
              <a:rPr lang="en-US" sz="3600" kern="0" dirty="0" err="1">
                <a:solidFill>
                  <a:srgbClr val="000000"/>
                </a:solidFill>
                <a:effectLst/>
                <a:latin typeface="Arial" panose="020B0604020202020204" pitchFamily="34" charset="0"/>
                <a:ea typeface="Times New Roman" panose="02020603050405020304" pitchFamily="18" charset="0"/>
              </a:rPr>
              <a:t>Xanh</a:t>
            </a:r>
            <a:r>
              <a:rPr lang="en-US" sz="3600" kern="0" dirty="0">
                <a:solidFill>
                  <a:srgbClr val="000000"/>
                </a:solidFill>
                <a:effectLst/>
                <a:latin typeface="Arial" panose="020B0604020202020204" pitchFamily="34" charset="0"/>
                <a:ea typeface="Times New Roman" panose="02020603050405020304" pitchFamily="18" charset="0"/>
              </a:rPr>
              <a:t>;</a:t>
            </a:r>
            <a:endParaRPr lang="en-US" sz="3600" kern="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589280" algn="l"/>
              </a:tabLst>
            </a:pPr>
            <a:r>
              <a:rPr lang="en-US" sz="3600" kern="0" dirty="0" err="1">
                <a:solidFill>
                  <a:srgbClr val="000000"/>
                </a:solidFill>
                <a:effectLst/>
                <a:latin typeface="Arial" panose="020B0604020202020204" pitchFamily="34" charset="0"/>
                <a:ea typeface="Times New Roman" panose="02020603050405020304" pitchFamily="18" charset="0"/>
              </a:rPr>
              <a:t>Hoạt</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động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dọn</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dẹp</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vệ</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sinh</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tại</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địa</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phương</a:t>
            </a:r>
            <a:r>
              <a:rPr lang="en-US" sz="3600" kern="0" dirty="0">
                <a:solidFill>
                  <a:srgbClr val="000000"/>
                </a:solidFill>
                <a:effectLst/>
                <a:latin typeface="Arial" panose="020B0604020202020204" pitchFamily="34" charset="0"/>
                <a:ea typeface="Times New Roman" panose="02020603050405020304" pitchFamily="18" charset="0"/>
              </a:rPr>
              <a:t>;</a:t>
            </a:r>
            <a:endParaRPr lang="en-US" sz="3600" kern="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589280" algn="l"/>
              </a:tabLst>
            </a:pPr>
            <a:r>
              <a:rPr lang="en-US" sz="3600" kern="0" dirty="0" err="1">
                <a:solidFill>
                  <a:srgbClr val="000000"/>
                </a:solidFill>
                <a:effectLst/>
                <a:latin typeface="Arial" panose="020B0604020202020204" pitchFamily="34" charset="0"/>
                <a:ea typeface="Times New Roman" panose="02020603050405020304" pitchFamily="18" charset="0"/>
              </a:rPr>
              <a:t>Hoạt</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động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trồng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cây</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xanh</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tại</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địa</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phương</a:t>
            </a:r>
            <a:r>
              <a:rPr lang="en-US" sz="3600" kern="0" dirty="0">
                <a:solidFill>
                  <a:srgbClr val="000000"/>
                </a:solidFill>
                <a:effectLst/>
                <a:latin typeface="Arial" panose="020B0604020202020204" pitchFamily="34" charset="0"/>
                <a:ea typeface="Times New Roman" panose="02020603050405020304" pitchFamily="18" charset="0"/>
              </a:rPr>
              <a:t>;</a:t>
            </a:r>
            <a:endParaRPr lang="en-US" sz="3600" kern="1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589280" algn="l"/>
              </a:tabLst>
            </a:pPr>
            <a:r>
              <a:rPr lang="en-US" sz="3600" kern="0" dirty="0" err="1">
                <a:solidFill>
                  <a:srgbClr val="000000"/>
                </a:solidFill>
                <a:effectLst/>
                <a:latin typeface="Arial" panose="020B0604020202020204" pitchFamily="34" charset="0"/>
                <a:ea typeface="Times New Roman" panose="02020603050405020304" pitchFamily="18" charset="0"/>
              </a:rPr>
              <a:t>Tham</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gia</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cuộc</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thi</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tìm</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hiểu</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kiến</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thức</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về</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sử</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dụng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năng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lượng</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tiết</a:t>
            </a:r>
            <a:r>
              <a:rPr lang="en-US" sz="3600" kern="0" dirty="0">
                <a:solidFill>
                  <a:srgbClr val="000000"/>
                </a:solidFill>
                <a:effectLst/>
                <a:latin typeface="Arial" panose="020B0604020202020204" pitchFamily="34" charset="0"/>
                <a:ea typeface="Times New Roman" panose="02020603050405020304" pitchFamily="18" charset="0"/>
              </a:rPr>
              <a:t> </a:t>
            </a:r>
            <a:r>
              <a:rPr lang="en-US" sz="3600" kern="0" dirty="0" err="1">
                <a:solidFill>
                  <a:srgbClr val="000000"/>
                </a:solidFill>
                <a:effectLst/>
                <a:latin typeface="Arial" panose="020B0604020202020204" pitchFamily="34" charset="0"/>
                <a:ea typeface="Times New Roman" panose="02020603050405020304" pitchFamily="18" charset="0"/>
              </a:rPr>
              <a:t>kiệm</a:t>
            </a:r>
            <a:endParaRPr lang="en-US" sz="3600" kern="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95184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4BF69D-1061-35EA-808E-20ADC095695A}"/>
              </a:ext>
            </a:extLst>
          </p:cNvPr>
          <p:cNvSpPr txBox="1"/>
          <p:nvPr/>
        </p:nvSpPr>
        <p:spPr>
          <a:xfrm>
            <a:off x="669073" y="342333"/>
            <a:ext cx="11062010" cy="1200329"/>
          </a:xfrm>
          <a:prstGeom prst="rect">
            <a:avLst/>
          </a:prstGeom>
          <a:noFill/>
        </p:spPr>
        <p:txBody>
          <a:bodyPr wrap="square">
            <a:spAutoFit/>
          </a:bodyPr>
          <a:lstStyle/>
          <a:p>
            <a:r>
              <a:rPr lang="en-US"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T </a:t>
            </a:r>
            <a:r>
              <a:rPr lang="en-US" altLang="vi-VN" sz="3600" b="1" dirty="0" err="1">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iết</a:t>
            </a:r>
            <a:r>
              <a:rPr lang="en-US"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 11,</a:t>
            </a:r>
            <a:r>
              <a:rPr lang="vi-VN"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BÀI 5:</a:t>
            </a:r>
            <a:r>
              <a:rPr lang="en-US"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 </a:t>
            </a:r>
            <a:r>
              <a:rPr lang="vi-VN"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BẢO VỆ MÔI TRƯỜNG</a:t>
            </a:r>
            <a:r>
              <a:rPr lang="en-US"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 </a:t>
            </a:r>
            <a:r>
              <a:rPr lang="vi-VN"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VÀ TÀI</a:t>
            </a:r>
            <a:endParaRPr lang="en-US"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endParaRPr>
          </a:p>
          <a:p>
            <a:r>
              <a:rPr lang="en-US"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                                 </a:t>
            </a:r>
            <a:r>
              <a:rPr lang="vi-VN" altLang="vi-VN" sz="3600" b="1" dirty="0">
                <a:solidFill>
                  <a:srgbClr val="FF0000"/>
                </a:solidFill>
                <a:latin typeface="Times New Roman" panose="02020603050405020304" pitchFamily="18" charset="0"/>
                <a:ea typeface="Arial Unicode MS" pitchFamily="34" charset="-128"/>
                <a:cs typeface="Times New Roman" panose="02020603050405020304" pitchFamily="18" charset="0"/>
                <a:sym typeface="Raleway Thin" pitchFamily="2" charset="0"/>
              </a:rPr>
              <a:t> NGYÊN THIÊN NHIÊN</a:t>
            </a:r>
            <a:endParaRPr lang="en-US" sz="3600" dirty="0"/>
          </a:p>
        </p:txBody>
      </p:sp>
      <p:sp>
        <p:nvSpPr>
          <p:cNvPr id="8" name="TextBox 7">
            <a:extLst>
              <a:ext uri="{FF2B5EF4-FFF2-40B4-BE49-F238E27FC236}">
                <a16:creationId xmlns:a16="http://schemas.microsoft.com/office/drawing/2014/main" id="{F2A83B4B-E311-A146-C6E9-395E84E7C81A}"/>
              </a:ext>
            </a:extLst>
          </p:cNvPr>
          <p:cNvSpPr txBox="1"/>
          <p:nvPr/>
        </p:nvSpPr>
        <p:spPr>
          <a:xfrm>
            <a:off x="669072" y="1711933"/>
            <a:ext cx="10783229" cy="1200329"/>
          </a:xfrm>
          <a:prstGeom prst="rect">
            <a:avLst/>
          </a:prstGeom>
          <a:noFill/>
        </p:spPr>
        <p:txBody>
          <a:bodyPr wrap="square">
            <a:spAutoFit/>
          </a:bodyPr>
          <a:lstStyle/>
          <a:p>
            <a:pPr algn="justLow" eaLnBrk="1" hangingPunct="1">
              <a:buClr>
                <a:srgbClr val="000000"/>
              </a:buClr>
              <a:buFont typeface="Arial" panose="020B0604020202020204" pitchFamily="34" charset="0"/>
              <a:buNone/>
            </a:pPr>
            <a:r>
              <a:rPr lang="vi-VN" altLang="vi-VN" sz="3600" b="1" u="sng" dirty="0">
                <a:solidFill>
                  <a:srgbClr val="3333CC"/>
                </a:solidFill>
                <a:latin typeface="Times New Roman" panose="02020603050405020304" pitchFamily="18" charset="0"/>
                <a:cs typeface="Times New Roman" panose="02020603050405020304" pitchFamily="18" charset="0"/>
              </a:rPr>
              <a:t>1. Sự cần thiết phải bảo vệ môi trường và tài nguyên thiên nhiên</a:t>
            </a:r>
            <a:r>
              <a:rPr lang="en-US" altLang="vi-VN" sz="3600" b="1" u="sng" dirty="0">
                <a:solidFill>
                  <a:srgbClr val="3333CC"/>
                </a:solidFill>
                <a:latin typeface="Times New Roman" panose="02020603050405020304" pitchFamily="18" charset="0"/>
                <a:cs typeface="Times New Roman" panose="02020603050405020304" pitchFamily="18" charset="0"/>
              </a:rPr>
              <a:t>.</a:t>
            </a:r>
            <a:r>
              <a:rPr lang="vi-VN" altLang="vi-VN" sz="3600" u="sng" dirty="0">
                <a:solidFill>
                  <a:srgbClr val="3333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9049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F28935-76AC-34F9-1D02-1CFA9C46C6AA}"/>
              </a:ext>
            </a:extLst>
          </p:cNvPr>
          <p:cNvSpPr txBox="1"/>
          <p:nvPr/>
        </p:nvSpPr>
        <p:spPr>
          <a:xfrm>
            <a:off x="2955073" y="646771"/>
            <a:ext cx="7359805"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THẢO LUẬN NHÓM</a:t>
            </a:r>
          </a:p>
        </p:txBody>
      </p:sp>
      <p:sp>
        <p:nvSpPr>
          <p:cNvPr id="6" name="TextBox 5">
            <a:extLst>
              <a:ext uri="{FF2B5EF4-FFF2-40B4-BE49-F238E27FC236}">
                <a16:creationId xmlns:a16="http://schemas.microsoft.com/office/drawing/2014/main" id="{BE4E92B8-350D-B60D-32E0-9CCA3810972D}"/>
              </a:ext>
            </a:extLst>
          </p:cNvPr>
          <p:cNvSpPr txBox="1"/>
          <p:nvPr/>
        </p:nvSpPr>
        <p:spPr>
          <a:xfrm>
            <a:off x="832624" y="1293102"/>
            <a:ext cx="10526751" cy="4801314"/>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1,2: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a:t>
            </a:r>
            <a:r>
              <a:rPr lang="en-US" sz="3600" dirty="0" err="1">
                <a:latin typeface="Times New Roman" panose="02020603050405020304" pitchFamily="18" charset="0"/>
                <a:cs typeface="Times New Roman" panose="02020603050405020304" pitchFamily="18" charset="0"/>
              </a:rPr>
              <a:t>sgk</a:t>
            </a:r>
            <a:r>
              <a:rPr lang="en-US" sz="3600" dirty="0">
                <a:latin typeface="Times New Roman" panose="02020603050405020304" pitchFamily="18" charset="0"/>
                <a:cs typeface="Times New Roman" panose="02020603050405020304" pitchFamily="18" charset="0"/>
              </a:rPr>
              <a:t>)</a:t>
            </a:r>
          </a:p>
          <a:p>
            <a:r>
              <a:rPr lang="en-US" sz="3600" dirty="0" err="1">
                <a:solidFill>
                  <a:srgbClr val="0070C0"/>
                </a:solidFill>
                <a:latin typeface="Times New Roman" panose="02020603050405020304" pitchFamily="18" charset="0"/>
                <a:cs typeface="Times New Roman" panose="02020603050405020304" pitchFamily="18" charset="0"/>
              </a:rPr>
              <a:t>Môi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trường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bị</a:t>
            </a:r>
            <a:r>
              <a:rPr lang="en-US" sz="3600" dirty="0">
                <a:solidFill>
                  <a:srgbClr val="0070C0"/>
                </a:solidFill>
                <a:latin typeface="Times New Roman" panose="02020603050405020304" pitchFamily="18" charset="0"/>
                <a:cs typeface="Times New Roman" panose="02020603050405020304" pitchFamily="18" charset="0"/>
              </a:rPr>
              <a:t> ô </a:t>
            </a:r>
            <a:r>
              <a:rPr lang="en-US" sz="3600" dirty="0" err="1">
                <a:solidFill>
                  <a:srgbClr val="0070C0"/>
                </a:solidFill>
                <a:latin typeface="Times New Roman" panose="02020603050405020304" pitchFamily="18" charset="0"/>
                <a:cs typeface="Times New Roman" panose="02020603050405020304" pitchFamily="18" charset="0"/>
              </a:rPr>
              <a:t>nhiễm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ảnh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hưởng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tới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động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thực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vật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cs typeface="Times New Roman" panose="02020603050405020304" pitchFamily="18" charset="0"/>
              </a:rPr>
              <a:t> con </a:t>
            </a:r>
            <a:r>
              <a:rPr lang="en-US" sz="3600" dirty="0" err="1">
                <a:solidFill>
                  <a:srgbClr val="0070C0"/>
                </a:solidFill>
                <a:latin typeface="Times New Roman" panose="02020603050405020304" pitchFamily="18" charset="0"/>
                <a:cs typeface="Times New Roman" panose="02020603050405020304" pitchFamily="18" charset="0"/>
              </a:rPr>
              <a:t>người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như</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thế</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nào</a:t>
            </a:r>
            <a:r>
              <a:rPr lang="en-US" sz="3600" dirty="0">
                <a:solidFill>
                  <a:srgbClr val="0070C0"/>
                </a:solidFill>
                <a:latin typeface="Times New Roman" panose="02020603050405020304" pitchFamily="18" charset="0"/>
                <a:cs typeface="Times New Roman" panose="02020603050405020304" pitchFamily="18" charset="0"/>
              </a:rPr>
              <a:t>? Em </a:t>
            </a:r>
            <a:r>
              <a:rPr lang="en-US" sz="3600" dirty="0" err="1">
                <a:solidFill>
                  <a:srgbClr val="0070C0"/>
                </a:solidFill>
                <a:latin typeface="Times New Roman" panose="02020603050405020304" pitchFamily="18" charset="0"/>
                <a:cs typeface="Times New Roman" panose="02020603050405020304" pitchFamily="18" charset="0"/>
              </a:rPr>
              <a:t>lấy</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ví</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dụ</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để</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minh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chứng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việc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ảnh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hưởng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đó</a:t>
            </a:r>
            <a:r>
              <a:rPr lang="en-US" sz="3600" dirty="0">
                <a:solidFill>
                  <a:srgbClr val="0070C0"/>
                </a:solidFill>
                <a:latin typeface="Times New Roman" panose="02020603050405020304" pitchFamily="18" charset="0"/>
                <a:cs typeface="Times New Roman" panose="02020603050405020304" pitchFamily="18" charset="0"/>
              </a:rPr>
              <a:t>?</a:t>
            </a:r>
          </a:p>
          <a:p>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3,4: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b (</a:t>
            </a:r>
            <a:r>
              <a:rPr lang="en-US" sz="3600" dirty="0" err="1">
                <a:latin typeface="Times New Roman" panose="02020603050405020304" pitchFamily="18" charset="0"/>
                <a:cs typeface="Times New Roman" panose="02020603050405020304" pitchFamily="18" charset="0"/>
              </a:rPr>
              <a:t>sgk</a:t>
            </a:r>
            <a:r>
              <a:rPr lang="en-US" sz="3600" dirty="0">
                <a:latin typeface="Times New Roman" panose="02020603050405020304" pitchFamily="18" charset="0"/>
                <a:cs typeface="Times New Roman" panose="02020603050405020304" pitchFamily="18" charset="0"/>
              </a:rPr>
              <a:t>)</a:t>
            </a:r>
          </a:p>
          <a:p>
            <a:r>
              <a:rPr lang="vi-VN" altLang="vi-VN" sz="3600" dirty="0">
                <a:solidFill>
                  <a:schemeClr val="accent1"/>
                </a:solidFill>
                <a:latin typeface="Times New Roman" panose="02020603050405020304" pitchFamily="18" charset="0"/>
                <a:cs typeface="Times New Roman" panose="02020603050405020304" pitchFamily="18" charset="0"/>
              </a:rPr>
              <a:t>Em hãy cho biết tài nguyên rừng có ý nghĩa như thế nào đối với cuộc sống của con người</a:t>
            </a:r>
            <a:r>
              <a:rPr lang="en-US" altLang="vi-VN" sz="3600" dirty="0">
                <a:solidFill>
                  <a:schemeClr val="accent1"/>
                </a:solidFill>
                <a:latin typeface="Times New Roman" panose="02020603050405020304" pitchFamily="18" charset="0"/>
                <a:cs typeface="Times New Roman" panose="02020603050405020304" pitchFamily="18" charset="0"/>
              </a:rPr>
              <a:t>?</a:t>
            </a:r>
            <a:endParaRPr lang="vi-VN" altLang="vi-VN" sz="3600" dirty="0">
              <a:solidFill>
                <a:schemeClr val="accent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121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Ô nhiễm môi trường có mấy loại">
            <a:extLst>
              <a:ext uri="{FF2B5EF4-FFF2-40B4-BE49-F238E27FC236}">
                <a16:creationId xmlns:a16="http://schemas.microsoft.com/office/drawing/2014/main" id="{0F01D626-E293-6B6A-7EC9-72AC2A39D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2" y="133816"/>
            <a:ext cx="5963114" cy="31720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Ô nhiễm môi trường có mấy loại">
            <a:extLst>
              <a:ext uri="{FF2B5EF4-FFF2-40B4-BE49-F238E27FC236}">
                <a16:creationId xmlns:a16="http://schemas.microsoft.com/office/drawing/2014/main" id="{998031D4-A7B8-251F-DF2B-052A7C1C3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838" y="133816"/>
            <a:ext cx="5927800" cy="3295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Ô nhiễm môi trường có mấy loại">
            <a:extLst>
              <a:ext uri="{FF2B5EF4-FFF2-40B4-BE49-F238E27FC236}">
                <a16:creationId xmlns:a16="http://schemas.microsoft.com/office/drawing/2014/main" id="{5D4CB04A-57E6-45B5-BBA5-CDDD325C2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5908"/>
            <a:ext cx="6063476" cy="3552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hình ảnh khí thải giao thông">
            <a:extLst>
              <a:ext uri="{FF2B5EF4-FFF2-40B4-BE49-F238E27FC236}">
                <a16:creationId xmlns:a16="http://schemas.microsoft.com/office/drawing/2014/main" id="{89BAEB97-2C07-5F21-B743-B62816CD3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838" y="3429000"/>
            <a:ext cx="592779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58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5" name="Rectangle 45">
            <a:extLst>
              <a:ext uri="{FF2B5EF4-FFF2-40B4-BE49-F238E27FC236}">
                <a16:creationId xmlns:a16="http://schemas.microsoft.com/office/drawing/2014/main" id="{468229E6-2276-D07B-B4BC-F216F53BA485}"/>
              </a:ext>
            </a:extLst>
          </p:cNvPr>
          <p:cNvSpPr>
            <a:spLocks noChangeArrowheads="1"/>
          </p:cNvSpPr>
          <p:nvPr/>
        </p:nvSpPr>
        <p:spPr bwMode="auto">
          <a:xfrm>
            <a:off x="388268" y="1452858"/>
            <a:ext cx="1397795" cy="2308324"/>
          </a:xfrm>
          <a:prstGeom prst="rect">
            <a:avLst/>
          </a:prstGeom>
          <a:solidFill>
            <a:srgbClr val="FFFFFF"/>
          </a:solidFill>
          <a:ln w="9525">
            <a:solidFill>
              <a:srgbClr val="0000FF"/>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600" b="1" dirty="0">
                <a:latin typeface="Times New Roman" panose="02020603050405020304" pitchFamily="18" charset="0"/>
                <a:cs typeface="Times New Roman" panose="02020603050405020304" pitchFamily="18" charset="0"/>
              </a:rPr>
              <a:t>Đối với con người</a:t>
            </a:r>
            <a:endParaRPr lang="vi-VN" altLang="vi-VN" sz="3600" dirty="0">
              <a:latin typeface="Times New Roman" panose="02020603050405020304" pitchFamily="18" charset="0"/>
              <a:cs typeface="Times New Roman" panose="02020603050405020304" pitchFamily="18" charset="0"/>
            </a:endParaRPr>
          </a:p>
        </p:txBody>
      </p:sp>
      <p:sp>
        <p:nvSpPr>
          <p:cNvPr id="133166" name="Rectangle 46">
            <a:extLst>
              <a:ext uri="{FF2B5EF4-FFF2-40B4-BE49-F238E27FC236}">
                <a16:creationId xmlns:a16="http://schemas.microsoft.com/office/drawing/2014/main" id="{8725F59B-F217-82C1-A4DB-D6DE6896D6E1}"/>
              </a:ext>
            </a:extLst>
          </p:cNvPr>
          <p:cNvSpPr>
            <a:spLocks noChangeArrowheads="1"/>
          </p:cNvSpPr>
          <p:nvPr/>
        </p:nvSpPr>
        <p:spPr bwMode="auto">
          <a:xfrm>
            <a:off x="2663706" y="1395172"/>
            <a:ext cx="9059904" cy="2062103"/>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Ô nhiễm không khí làm tăng nguy cơ mắc các bệnh như: nhiễm khuẩn cấp tính đường hô hấp dưới, đột quỵ, đau tim, bệnh tắc nghẽn phổi mãn tính và ung thư phổi</a:t>
            </a:r>
            <a:r>
              <a:rPr lang="en-US" altLang="vi-VN" sz="3200" dirty="0">
                <a:latin typeface="Times New Roman" panose="02020603050405020304" pitchFamily="18" charset="0"/>
                <a:cs typeface="Times New Roman" panose="02020603050405020304" pitchFamily="18" charset="0"/>
              </a:rPr>
              <a:t>..</a:t>
            </a:r>
            <a:r>
              <a:rPr lang="vi-VN" altLang="vi-VN" sz="3200" dirty="0">
                <a:latin typeface="Times New Roman" panose="02020603050405020304" pitchFamily="18" charset="0"/>
                <a:cs typeface="Times New Roman" panose="02020603050405020304" pitchFamily="18" charset="0"/>
              </a:rPr>
              <a:t> </a:t>
            </a:r>
          </a:p>
        </p:txBody>
      </p:sp>
      <p:sp>
        <p:nvSpPr>
          <p:cNvPr id="133167" name="Rectangle 47">
            <a:extLst>
              <a:ext uri="{FF2B5EF4-FFF2-40B4-BE49-F238E27FC236}">
                <a16:creationId xmlns:a16="http://schemas.microsoft.com/office/drawing/2014/main" id="{2DBAF1FD-BA86-EB02-CEB3-A0917AC6374D}"/>
              </a:ext>
            </a:extLst>
          </p:cNvPr>
          <p:cNvSpPr>
            <a:spLocks noChangeArrowheads="1"/>
          </p:cNvSpPr>
          <p:nvPr/>
        </p:nvSpPr>
        <p:spPr bwMode="auto">
          <a:xfrm>
            <a:off x="2394567" y="192082"/>
            <a:ext cx="9277077" cy="107721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Khí thải từ hoạt động giao thông và hoạt động công nghiệp... có thể gây ung thư hoặc gây kích thích. </a:t>
            </a:r>
          </a:p>
        </p:txBody>
      </p:sp>
      <p:sp>
        <p:nvSpPr>
          <p:cNvPr id="133168" name="Rectangle 48">
            <a:extLst>
              <a:ext uri="{FF2B5EF4-FFF2-40B4-BE49-F238E27FC236}">
                <a16:creationId xmlns:a16="http://schemas.microsoft.com/office/drawing/2014/main" id="{0ACAB3CC-3013-A9C4-3361-080E8F057116}"/>
              </a:ext>
            </a:extLst>
          </p:cNvPr>
          <p:cNvSpPr>
            <a:spLocks noChangeArrowheads="1"/>
          </p:cNvSpPr>
          <p:nvPr/>
        </p:nvSpPr>
        <p:spPr bwMode="auto">
          <a:xfrm>
            <a:off x="2599669" y="3613659"/>
            <a:ext cx="9123941" cy="156966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Ô nhiễm nguồn nước gây nên một số bệnh như: các bệnh về đường tiêu hoá, bệnh giun sán, các bệnh do muỗi truyền, các bệnh về mắt, ngoài da,... </a:t>
            </a:r>
          </a:p>
        </p:txBody>
      </p:sp>
      <p:sp>
        <p:nvSpPr>
          <p:cNvPr id="133169" name="Rectangle 49">
            <a:extLst>
              <a:ext uri="{FF2B5EF4-FFF2-40B4-BE49-F238E27FC236}">
                <a16:creationId xmlns:a16="http://schemas.microsoft.com/office/drawing/2014/main" id="{BD68F2E2-A5DE-47DB-0C5D-F0BF93BAB5F8}"/>
              </a:ext>
            </a:extLst>
          </p:cNvPr>
          <p:cNvSpPr>
            <a:spLocks noChangeArrowheads="1"/>
          </p:cNvSpPr>
          <p:nvPr/>
        </p:nvSpPr>
        <p:spPr bwMode="auto">
          <a:xfrm>
            <a:off x="2599669" y="5633591"/>
            <a:ext cx="9315682" cy="107721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200" dirty="0">
                <a:latin typeface="Times New Roman" panose="02020603050405020304" pitchFamily="18" charset="0"/>
                <a:cs typeface="Times New Roman" panose="02020603050405020304" pitchFamily="18" charset="0"/>
              </a:rPr>
              <a:t>Ô nhiễm đất ảnh hưởng tới sức khoẻ con người thông qua chuỗi thức ăn. </a:t>
            </a:r>
          </a:p>
        </p:txBody>
      </p:sp>
      <p:cxnSp>
        <p:nvCxnSpPr>
          <p:cNvPr id="15" name="Straight Arrow Connector 14">
            <a:extLst>
              <a:ext uri="{FF2B5EF4-FFF2-40B4-BE49-F238E27FC236}">
                <a16:creationId xmlns:a16="http://schemas.microsoft.com/office/drawing/2014/main" id="{9A8EC41D-C45E-7650-23EC-4FDCD52F874E}"/>
              </a:ext>
            </a:extLst>
          </p:cNvPr>
          <p:cNvCxnSpPr>
            <a:cxnSpLocks/>
          </p:cNvCxnSpPr>
          <p:nvPr/>
        </p:nvCxnSpPr>
        <p:spPr>
          <a:xfrm flipV="1">
            <a:off x="1759783" y="1297290"/>
            <a:ext cx="634784" cy="1150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377F36-5067-DAE7-0176-4B32D2DC9810}"/>
              </a:ext>
            </a:extLst>
          </p:cNvPr>
          <p:cNvCxnSpPr>
            <a:cxnSpLocks/>
            <a:endCxn id="133166" idx="1"/>
          </p:cNvCxnSpPr>
          <p:nvPr/>
        </p:nvCxnSpPr>
        <p:spPr>
          <a:xfrm flipV="1">
            <a:off x="1819156" y="2426224"/>
            <a:ext cx="844550" cy="8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47B279-87D1-F07A-E2FB-89BE77F83A56}"/>
              </a:ext>
            </a:extLst>
          </p:cNvPr>
          <p:cNvCxnSpPr>
            <a:cxnSpLocks/>
          </p:cNvCxnSpPr>
          <p:nvPr/>
        </p:nvCxnSpPr>
        <p:spPr>
          <a:xfrm>
            <a:off x="1819156" y="2503523"/>
            <a:ext cx="767524" cy="125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1FD42B-F64A-BC5A-CB36-C3F5BE957189}"/>
              </a:ext>
            </a:extLst>
          </p:cNvPr>
          <p:cNvCxnSpPr>
            <a:cxnSpLocks/>
          </p:cNvCxnSpPr>
          <p:nvPr/>
        </p:nvCxnSpPr>
        <p:spPr>
          <a:xfrm>
            <a:off x="1773982" y="2475881"/>
            <a:ext cx="812698" cy="325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33166"/>
                                        </p:tgtEl>
                                        <p:attrNameLst>
                                          <p:attrName>style.visibility</p:attrName>
                                        </p:attrNameLst>
                                      </p:cBhvr>
                                      <p:to>
                                        <p:strVal val="visible"/>
                                      </p:to>
                                    </p:set>
                                    <p:anim calcmode="lin" valueType="num">
                                      <p:cBhvr>
                                        <p:cTn id="7" dur="500" fill="hold"/>
                                        <p:tgtEl>
                                          <p:spTgt spid="133166"/>
                                        </p:tgtEl>
                                        <p:attrNameLst>
                                          <p:attrName>ppt_w</p:attrName>
                                        </p:attrNameLst>
                                      </p:cBhvr>
                                      <p:tavLst>
                                        <p:tav tm="0">
                                          <p:val>
                                            <p:fltVal val="0"/>
                                          </p:val>
                                        </p:tav>
                                        <p:tav tm="100000">
                                          <p:val>
                                            <p:strVal val="#ppt_w"/>
                                          </p:val>
                                        </p:tav>
                                      </p:tavLst>
                                    </p:anim>
                                    <p:anim calcmode="lin" valueType="num">
                                      <p:cBhvr>
                                        <p:cTn id="8" dur="500" fill="hold"/>
                                        <p:tgtEl>
                                          <p:spTgt spid="133166"/>
                                        </p:tgtEl>
                                        <p:attrNameLst>
                                          <p:attrName>ppt_h</p:attrName>
                                        </p:attrNameLst>
                                      </p:cBhvr>
                                      <p:tavLst>
                                        <p:tav tm="0">
                                          <p:val>
                                            <p:fltVal val="0"/>
                                          </p:val>
                                        </p:tav>
                                        <p:tav tm="100000">
                                          <p:val>
                                            <p:strVal val="#ppt_h"/>
                                          </p:val>
                                        </p:tav>
                                      </p:tavLst>
                                    </p:anim>
                                    <p:animEffect transition="in" filter="fade">
                                      <p:cBhvr>
                                        <p:cTn id="9" dur="500"/>
                                        <p:tgtEl>
                                          <p:spTgt spid="133166"/>
                                        </p:tgtEl>
                                      </p:cBhvr>
                                    </p:animEffec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53" presetClass="entr" presetSubtype="16" fill="hold" grpId="1" nodeType="withEffect">
                                  <p:stCondLst>
                                    <p:cond delay="0"/>
                                  </p:stCondLst>
                                  <p:childTnLst>
                                    <p:set>
                                      <p:cBhvr>
                                        <p:cTn id="15" dur="1" fill="hold">
                                          <p:stCondLst>
                                            <p:cond delay="0"/>
                                          </p:stCondLst>
                                        </p:cTn>
                                        <p:tgtEl>
                                          <p:spTgt spid="133167"/>
                                        </p:tgtEl>
                                        <p:attrNameLst>
                                          <p:attrName>style.visibility</p:attrName>
                                        </p:attrNameLst>
                                      </p:cBhvr>
                                      <p:to>
                                        <p:strVal val="visible"/>
                                      </p:to>
                                    </p:set>
                                    <p:anim calcmode="lin" valueType="num">
                                      <p:cBhvr>
                                        <p:cTn id="16" dur="500" fill="hold"/>
                                        <p:tgtEl>
                                          <p:spTgt spid="133167"/>
                                        </p:tgtEl>
                                        <p:attrNameLst>
                                          <p:attrName>ppt_w</p:attrName>
                                        </p:attrNameLst>
                                      </p:cBhvr>
                                      <p:tavLst>
                                        <p:tav tm="0">
                                          <p:val>
                                            <p:fltVal val="0"/>
                                          </p:val>
                                        </p:tav>
                                        <p:tav tm="100000">
                                          <p:val>
                                            <p:strVal val="#ppt_w"/>
                                          </p:val>
                                        </p:tav>
                                      </p:tavLst>
                                    </p:anim>
                                    <p:anim calcmode="lin" valueType="num">
                                      <p:cBhvr>
                                        <p:cTn id="17" dur="500" fill="hold"/>
                                        <p:tgtEl>
                                          <p:spTgt spid="133167"/>
                                        </p:tgtEl>
                                        <p:attrNameLst>
                                          <p:attrName>ppt_h</p:attrName>
                                        </p:attrNameLst>
                                      </p:cBhvr>
                                      <p:tavLst>
                                        <p:tav tm="0">
                                          <p:val>
                                            <p:fltVal val="0"/>
                                          </p:val>
                                        </p:tav>
                                        <p:tav tm="100000">
                                          <p:val>
                                            <p:strVal val="#ppt_h"/>
                                          </p:val>
                                        </p:tav>
                                      </p:tavLst>
                                    </p:anim>
                                    <p:animEffect transition="in" filter="fade">
                                      <p:cBhvr>
                                        <p:cTn id="18" dur="500"/>
                                        <p:tgtEl>
                                          <p:spTgt spid="13316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53" presetClass="entr" presetSubtype="16" fill="hold" grpId="1" nodeType="withEffect">
                                  <p:stCondLst>
                                    <p:cond delay="0"/>
                                  </p:stCondLst>
                                  <p:childTnLst>
                                    <p:set>
                                      <p:cBhvr>
                                        <p:cTn id="24" dur="1" fill="hold">
                                          <p:stCondLst>
                                            <p:cond delay="0"/>
                                          </p:stCondLst>
                                        </p:cTn>
                                        <p:tgtEl>
                                          <p:spTgt spid="133168"/>
                                        </p:tgtEl>
                                        <p:attrNameLst>
                                          <p:attrName>style.visibility</p:attrName>
                                        </p:attrNameLst>
                                      </p:cBhvr>
                                      <p:to>
                                        <p:strVal val="visible"/>
                                      </p:to>
                                    </p:set>
                                    <p:anim calcmode="lin" valueType="num">
                                      <p:cBhvr>
                                        <p:cTn id="25" dur="500" fill="hold"/>
                                        <p:tgtEl>
                                          <p:spTgt spid="133168"/>
                                        </p:tgtEl>
                                        <p:attrNameLst>
                                          <p:attrName>ppt_w</p:attrName>
                                        </p:attrNameLst>
                                      </p:cBhvr>
                                      <p:tavLst>
                                        <p:tav tm="0">
                                          <p:val>
                                            <p:fltVal val="0"/>
                                          </p:val>
                                        </p:tav>
                                        <p:tav tm="100000">
                                          <p:val>
                                            <p:strVal val="#ppt_w"/>
                                          </p:val>
                                        </p:tav>
                                      </p:tavLst>
                                    </p:anim>
                                    <p:anim calcmode="lin" valueType="num">
                                      <p:cBhvr>
                                        <p:cTn id="26" dur="500" fill="hold"/>
                                        <p:tgtEl>
                                          <p:spTgt spid="133168"/>
                                        </p:tgtEl>
                                        <p:attrNameLst>
                                          <p:attrName>ppt_h</p:attrName>
                                        </p:attrNameLst>
                                      </p:cBhvr>
                                      <p:tavLst>
                                        <p:tav tm="0">
                                          <p:val>
                                            <p:fltVal val="0"/>
                                          </p:val>
                                        </p:tav>
                                        <p:tav tm="100000">
                                          <p:val>
                                            <p:strVal val="#ppt_h"/>
                                          </p:val>
                                        </p:tav>
                                      </p:tavLst>
                                    </p:anim>
                                    <p:animEffect transition="in" filter="fade">
                                      <p:cBhvr>
                                        <p:cTn id="27" dur="500"/>
                                        <p:tgtEl>
                                          <p:spTgt spid="13316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53" presetClass="entr" presetSubtype="16" fill="hold" grpId="1" nodeType="withEffect">
                                  <p:stCondLst>
                                    <p:cond delay="0"/>
                                  </p:stCondLst>
                                  <p:childTnLst>
                                    <p:set>
                                      <p:cBhvr>
                                        <p:cTn id="33" dur="1" fill="hold">
                                          <p:stCondLst>
                                            <p:cond delay="0"/>
                                          </p:stCondLst>
                                        </p:cTn>
                                        <p:tgtEl>
                                          <p:spTgt spid="133169"/>
                                        </p:tgtEl>
                                        <p:attrNameLst>
                                          <p:attrName>style.visibility</p:attrName>
                                        </p:attrNameLst>
                                      </p:cBhvr>
                                      <p:to>
                                        <p:strVal val="visible"/>
                                      </p:to>
                                    </p:set>
                                    <p:anim calcmode="lin" valueType="num">
                                      <p:cBhvr>
                                        <p:cTn id="34" dur="500" fill="hold"/>
                                        <p:tgtEl>
                                          <p:spTgt spid="133169"/>
                                        </p:tgtEl>
                                        <p:attrNameLst>
                                          <p:attrName>ppt_w</p:attrName>
                                        </p:attrNameLst>
                                      </p:cBhvr>
                                      <p:tavLst>
                                        <p:tav tm="0">
                                          <p:val>
                                            <p:fltVal val="0"/>
                                          </p:val>
                                        </p:tav>
                                        <p:tav tm="100000">
                                          <p:val>
                                            <p:strVal val="#ppt_w"/>
                                          </p:val>
                                        </p:tav>
                                      </p:tavLst>
                                    </p:anim>
                                    <p:anim calcmode="lin" valueType="num">
                                      <p:cBhvr>
                                        <p:cTn id="35" dur="500" fill="hold"/>
                                        <p:tgtEl>
                                          <p:spTgt spid="133169"/>
                                        </p:tgtEl>
                                        <p:attrNameLst>
                                          <p:attrName>ppt_h</p:attrName>
                                        </p:attrNameLst>
                                      </p:cBhvr>
                                      <p:tavLst>
                                        <p:tav tm="0">
                                          <p:val>
                                            <p:fltVal val="0"/>
                                          </p:val>
                                        </p:tav>
                                        <p:tav tm="100000">
                                          <p:val>
                                            <p:strVal val="#ppt_h"/>
                                          </p:val>
                                        </p:tav>
                                      </p:tavLst>
                                    </p:anim>
                                    <p:animEffect transition="in" filter="fade">
                                      <p:cBhvr>
                                        <p:cTn id="36" dur="500"/>
                                        <p:tgtEl>
                                          <p:spTgt spid="133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5" grpId="0" animBg="1"/>
      <p:bldP spid="133166" grpId="0" animBg="1"/>
      <p:bldP spid="133166" grpId="1" animBg="1"/>
      <p:bldP spid="133167" grpId="0" animBg="1"/>
      <p:bldP spid="133167" grpId="1" animBg="1"/>
      <p:bldP spid="133168" grpId="0" animBg="1"/>
      <p:bldP spid="133168" grpId="1" animBg="1"/>
      <p:bldP spid="133169" grpId="0" animBg="1"/>
      <p:bldP spid="13316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63" name="Rectangle 19">
            <a:extLst>
              <a:ext uri="{FF2B5EF4-FFF2-40B4-BE49-F238E27FC236}">
                <a16:creationId xmlns:a16="http://schemas.microsoft.com/office/drawing/2014/main" id="{F366EEAB-B4C5-9B7F-84EE-258A1F1648B3}"/>
              </a:ext>
            </a:extLst>
          </p:cNvPr>
          <p:cNvSpPr>
            <a:spLocks noChangeArrowheads="1"/>
          </p:cNvSpPr>
          <p:nvPr/>
        </p:nvSpPr>
        <p:spPr bwMode="auto">
          <a:xfrm>
            <a:off x="491067" y="13200"/>
            <a:ext cx="11700933" cy="502766"/>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2667" b="1">
                <a:solidFill>
                  <a:srgbClr val="3333CC"/>
                </a:solidFill>
                <a:latin typeface="Times New Roman" panose="02020603050405020304" pitchFamily="18" charset="0"/>
                <a:cs typeface="Times New Roman" panose="02020603050405020304" pitchFamily="18" charset="0"/>
              </a:rPr>
              <a:t>ẢNH HƯỞNG CỦA Ô NHIỄM MÔI TRƯỜNG ĐẾN ĐỘNG THỰC VẬT</a:t>
            </a:r>
          </a:p>
        </p:txBody>
      </p:sp>
      <p:sp>
        <p:nvSpPr>
          <p:cNvPr id="134164" name="Rectangle 20">
            <a:extLst>
              <a:ext uri="{FF2B5EF4-FFF2-40B4-BE49-F238E27FC236}">
                <a16:creationId xmlns:a16="http://schemas.microsoft.com/office/drawing/2014/main" id="{68B73834-0CDC-42F7-6E1C-86A2850E688C}"/>
              </a:ext>
            </a:extLst>
          </p:cNvPr>
          <p:cNvSpPr>
            <a:spLocks noChangeArrowheads="1"/>
          </p:cNvSpPr>
          <p:nvPr/>
        </p:nvSpPr>
        <p:spPr bwMode="auto">
          <a:xfrm>
            <a:off x="713264" y="1152768"/>
            <a:ext cx="1044786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600" dirty="0">
                <a:latin typeface="Times New Roman" panose="02020603050405020304" pitchFamily="18" charset="0"/>
                <a:cs typeface="Times New Roman" panose="02020603050405020304" pitchFamily="18" charset="0"/>
              </a:rPr>
              <a:t>Ô nhiễm môi trường đã làm suy thoái, hủy hoại môi trường sống của các loài sinh vật; từ đó, gián tiếp làm suy giảm sự đa dạng sinh vật và các hệ sinh thái. </a:t>
            </a:r>
          </a:p>
        </p:txBody>
      </p:sp>
      <p:sp>
        <p:nvSpPr>
          <p:cNvPr id="134165" name="Rectangle 21">
            <a:extLst>
              <a:ext uri="{FF2B5EF4-FFF2-40B4-BE49-F238E27FC236}">
                <a16:creationId xmlns:a16="http://schemas.microsoft.com/office/drawing/2014/main" id="{F9DDFCA7-CEDA-BF96-5E9A-9002F430E848}"/>
              </a:ext>
            </a:extLst>
          </p:cNvPr>
          <p:cNvSpPr>
            <a:spLocks noChangeArrowheads="1"/>
          </p:cNvSpPr>
          <p:nvPr/>
        </p:nvSpPr>
        <p:spPr bwMode="auto">
          <a:xfrm>
            <a:off x="491067" y="3671143"/>
            <a:ext cx="11430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Low" eaLnBrk="1" hangingPunct="1">
              <a:buClr>
                <a:srgbClr val="000000"/>
              </a:buClr>
              <a:buFont typeface="Arial" panose="020B0604020202020204" pitchFamily="34" charset="0"/>
              <a:buNone/>
            </a:pPr>
            <a:r>
              <a:rPr lang="vi-VN" altLang="vi-VN" sz="3600" dirty="0">
                <a:latin typeface="Times New Roman" panose="02020603050405020304" pitchFamily="18" charset="0"/>
                <a:cs typeface="Times New Roman" panose="02020603050405020304" pitchFamily="18" charset="0"/>
              </a:rPr>
              <a:t>Ô nhiễm môi trường còn ảnh hưởng tiêu cực đến sự sinh trưởng và phát triển của các loài sinh vật, dẫn đến nhiều nguy cơ, như: các loài sinh vật bị biến đổi gen, bị suy giảm chức năng sinh sản, gây nên tình trạng chết hàng loạt các loài động, thực vật…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4163"/>
                                        </p:tgtEl>
                                        <p:attrNameLst>
                                          <p:attrName>style.visibility</p:attrName>
                                        </p:attrNameLst>
                                      </p:cBhvr>
                                      <p:to>
                                        <p:strVal val="visible"/>
                                      </p:to>
                                    </p:set>
                                    <p:animEffect transition="in" filter="blinds(horizontal)">
                                      <p:cBhvr>
                                        <p:cTn id="7" dur="500"/>
                                        <p:tgtEl>
                                          <p:spTgt spid="134163"/>
                                        </p:tgtEl>
                                      </p:cBhvr>
                                    </p:animEffect>
                                  </p:childTnLst>
                                </p:cTn>
                              </p:par>
                              <p:par>
                                <p:cTn id="8" presetID="3" presetClass="entr" presetSubtype="10" fill="hold" nodeType="withEffect">
                                  <p:stCondLst>
                                    <p:cond delay="0"/>
                                  </p:stCondLst>
                                  <p:childTnLst>
                                    <p:set>
                                      <p:cBhvr>
                                        <p:cTn id="9" dur="1" fill="hold">
                                          <p:stCondLst>
                                            <p:cond delay="0"/>
                                          </p:stCondLst>
                                        </p:cTn>
                                        <p:tgtEl>
                                          <p:spTgt spid="134164"/>
                                        </p:tgtEl>
                                        <p:attrNameLst>
                                          <p:attrName>style.visibility</p:attrName>
                                        </p:attrNameLst>
                                      </p:cBhvr>
                                      <p:to>
                                        <p:strVal val="visible"/>
                                      </p:to>
                                    </p:set>
                                    <p:animEffect transition="in" filter="blinds(horizontal)">
                                      <p:cBhvr>
                                        <p:cTn id="10" dur="500"/>
                                        <p:tgtEl>
                                          <p:spTgt spid="134164"/>
                                        </p:tgtEl>
                                      </p:cBhvr>
                                    </p:animEffect>
                                  </p:childTnLst>
                                </p:cTn>
                              </p:par>
                              <p:par>
                                <p:cTn id="11" presetID="3" presetClass="entr" presetSubtype="10" fill="hold" nodeType="withEffect">
                                  <p:stCondLst>
                                    <p:cond delay="0"/>
                                  </p:stCondLst>
                                  <p:childTnLst>
                                    <p:set>
                                      <p:cBhvr>
                                        <p:cTn id="12" dur="1" fill="hold">
                                          <p:stCondLst>
                                            <p:cond delay="0"/>
                                          </p:stCondLst>
                                        </p:cTn>
                                        <p:tgtEl>
                                          <p:spTgt spid="134165"/>
                                        </p:tgtEl>
                                        <p:attrNameLst>
                                          <p:attrName>style.visibility</p:attrName>
                                        </p:attrNameLst>
                                      </p:cBhvr>
                                      <p:to>
                                        <p:strVal val="visible"/>
                                      </p:to>
                                    </p:set>
                                    <p:animEffect transition="in" filter="blinds(horizontal)">
                                      <p:cBhvr>
                                        <p:cTn id="13" dur="500"/>
                                        <p:tgtEl>
                                          <p:spTgt spid="134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3" grpId="0" animBg="1"/>
      <p:bldP spid="134164" grpId="0"/>
      <p:bldP spid="13416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2454</Words>
  <Application>Microsoft Office PowerPoint</Application>
  <PresentationFormat>Widescreen</PresentationFormat>
  <Paragraphs>97</Paragraphs>
  <Slides>38</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Raleway Thin</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Nhật Quang</dc:creator>
  <cp:lastModifiedBy>TRAN BAO DUNG</cp:lastModifiedBy>
  <cp:revision>14</cp:revision>
  <dcterms:created xsi:type="dcterms:W3CDTF">2023-11-03T03:23:19Z</dcterms:created>
  <dcterms:modified xsi:type="dcterms:W3CDTF">2023-11-27T03:38:42Z</dcterms:modified>
</cp:coreProperties>
</file>