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4" r:id="rId2"/>
    <p:sldId id="301" r:id="rId3"/>
    <p:sldId id="333" r:id="rId4"/>
    <p:sldId id="311" r:id="rId5"/>
    <p:sldId id="259" r:id="rId6"/>
    <p:sldId id="295" r:id="rId7"/>
    <p:sldId id="294" r:id="rId8"/>
    <p:sldId id="298" r:id="rId9"/>
    <p:sldId id="314" r:id="rId10"/>
    <p:sldId id="340" r:id="rId11"/>
    <p:sldId id="335" r:id="rId12"/>
    <p:sldId id="289" r:id="rId13"/>
    <p:sldId id="299" r:id="rId14"/>
    <p:sldId id="282" r:id="rId15"/>
    <p:sldId id="336" r:id="rId16"/>
    <p:sldId id="312" r:id="rId17"/>
    <p:sldId id="318" r:id="rId18"/>
    <p:sldId id="277" r:id="rId19"/>
    <p:sldId id="324" r:id="rId20"/>
    <p:sldId id="326" r:id="rId21"/>
    <p:sldId id="323" r:id="rId22"/>
    <p:sldId id="319" r:id="rId23"/>
    <p:sldId id="341" r:id="rId24"/>
    <p:sldId id="296" r:id="rId25"/>
    <p:sldId id="297" r:id="rId26"/>
    <p:sldId id="342" r:id="rId27"/>
    <p:sldId id="344" r:id="rId28"/>
    <p:sldId id="346" r:id="rId29"/>
    <p:sldId id="347" r:id="rId30"/>
    <p:sldId id="345" r:id="rId31"/>
    <p:sldId id="348" r:id="rId32"/>
    <p:sldId id="352" r:id="rId33"/>
    <p:sldId id="304" r:id="rId34"/>
    <p:sldId id="322" r:id="rId35"/>
    <p:sldId id="306" r:id="rId36"/>
    <p:sldId id="310" r:id="rId37"/>
    <p:sldId id="337" r:id="rId38"/>
    <p:sldId id="350" r:id="rId39"/>
    <p:sldId id="351" r:id="rId40"/>
    <p:sldId id="300" r:id="rId41"/>
    <p:sldId id="338" r:id="rId42"/>
    <p:sldId id="328" r:id="rId43"/>
    <p:sldId id="332" r:id="rId44"/>
    <p:sldId id="302" r:id="rId45"/>
    <p:sldId id="339" r:id="rId46"/>
    <p:sldId id="266" r:id="rId47"/>
    <p:sldId id="349"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5" autoAdjust="0"/>
    <p:restoredTop sz="94660"/>
  </p:normalViewPr>
  <p:slideViewPr>
    <p:cSldViewPr>
      <p:cViewPr varScale="1">
        <p:scale>
          <a:sx n="69" d="100"/>
          <a:sy n="69" d="100"/>
        </p:scale>
        <p:origin x="131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71600" y="6285468"/>
            <a:ext cx="4974439" cy="646331"/>
          </a:xfrm>
          <a:prstGeom prst="rect">
            <a:avLst/>
          </a:prstGeom>
          <a:noFill/>
        </p:spPr>
        <p:txBody>
          <a:bodyPr wrap="none" rtlCol="0">
            <a:spAutoFit/>
          </a:bodyPr>
          <a:lstStyle/>
          <a:p>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ảnh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người</a:t>
            </a:r>
            <a:r>
              <a:rPr lang="en-US" sz="3600" b="1" dirty="0" smtClean="0">
                <a:solidFill>
                  <a:srgbClr val="FF0000"/>
                </a:solidFill>
                <a:latin typeface="Times New Roman" pitchFamily="18" charset="0"/>
                <a:cs typeface="Times New Roman" pitchFamily="18" charset="0"/>
              </a:rPr>
              <a:t> La </a:t>
            </a:r>
            <a:r>
              <a:rPr lang="en-US" sz="3600" b="1" dirty="0" err="1" smtClean="0">
                <a:solidFill>
                  <a:srgbClr val="FF0000"/>
                </a:solidFill>
                <a:latin typeface="Times New Roman" pitchFamily="18" charset="0"/>
                <a:cs typeface="Times New Roman" pitchFamily="18" charset="0"/>
              </a:rPr>
              <a:t>Mã</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69185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13010" y="685800"/>
            <a:ext cx="9144000" cy="2133600"/>
          </a:xfrm>
        </p:spPr>
        <p:txBody>
          <a:bodyPr>
            <a:noAutofit/>
          </a:bodyPr>
          <a:lstStyle/>
          <a:p>
            <a:r>
              <a:rPr lang="en-US" sz="3600" b="1" dirty="0" err="1" smtClean="0">
                <a:solidFill>
                  <a:srgbClr val="FF0000"/>
                </a:solidFill>
                <a:latin typeface="Times New Roman" pitchFamily="18" charset="0"/>
                <a:cs typeface="Times New Roman" pitchFamily="18" charset="0"/>
              </a:rPr>
              <a:t>Nêu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nhận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xét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điều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kiện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tự</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nhiên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đối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sự</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triển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nền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minh La </a:t>
            </a:r>
            <a:r>
              <a:rPr lang="en-US" sz="3600" b="1" dirty="0" err="1" smtClean="0">
                <a:solidFill>
                  <a:srgbClr val="FF0000"/>
                </a:solidFill>
                <a:latin typeface="Times New Roman" pitchFamily="18" charset="0"/>
                <a:cs typeface="Times New Roman" pitchFamily="18" charset="0"/>
              </a:rPr>
              <a:t>Mã</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6" name="Tiêu đề 1"/>
          <p:cNvSpPr txBox="1">
            <a:spLocks/>
          </p:cNvSpPr>
          <p:nvPr/>
        </p:nvSpPr>
        <p:spPr>
          <a:xfrm>
            <a:off x="156029" y="0"/>
            <a:ext cx="9144000" cy="5334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1874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6928"/>
            <a:ext cx="9144000" cy="828648"/>
          </a:xfrm>
        </p:spPr>
        <p:txBody>
          <a:bodyPr>
            <a:noAutofit/>
          </a:bodyPr>
          <a:lstStyle/>
          <a:p>
            <a:r>
              <a:rPr lang="en-US" sz="2400" b="1" dirty="0" err="1" smtClean="0">
                <a:solidFill>
                  <a:srgbClr val="FF0000"/>
                </a:solidFill>
                <a:latin typeface="Times New Roman" pitchFamily="18" charset="0"/>
                <a:cs typeface="Times New Roman" pitchFamily="18" charset="0"/>
              </a:rPr>
              <a:t>Nêu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nhận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xét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động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về</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điều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kiện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tự</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nhiên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đối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với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sự</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hình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thành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triển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nền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văn</a:t>
            </a:r>
            <a:r>
              <a:rPr lang="en-US" sz="2400" b="1" dirty="0" smtClean="0">
                <a:solidFill>
                  <a:srgbClr val="FF0000"/>
                </a:solidFill>
                <a:latin typeface="Times New Roman" pitchFamily="18" charset="0"/>
                <a:cs typeface="Times New Roman" pitchFamily="18" charset="0"/>
              </a:rPr>
              <a:t> minh La </a:t>
            </a:r>
            <a:r>
              <a:rPr lang="en-US" sz="2400" b="1" dirty="0" err="1" smtClean="0">
                <a:solidFill>
                  <a:srgbClr val="FF0000"/>
                </a:solidFill>
                <a:latin typeface="Times New Roman" pitchFamily="18" charset="0"/>
                <a:cs typeface="Times New Roman" pitchFamily="18" charset="0"/>
              </a:rPr>
              <a:t>Mã</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3" name="TextBox 2"/>
          <p:cNvSpPr txBox="1"/>
          <p:nvPr/>
        </p:nvSpPr>
        <p:spPr>
          <a:xfrm>
            <a:off x="0" y="835575"/>
            <a:ext cx="9144000" cy="6001643"/>
          </a:xfrm>
          <a:prstGeom prst="rect">
            <a:avLst/>
          </a:prstGeom>
          <a:noFill/>
        </p:spPr>
        <p:txBody>
          <a:bodyPr wrap="square" rtlCol="0">
            <a:spAutoFit/>
          </a:bodyPr>
          <a:lstStyle/>
          <a:p>
            <a:pPr marL="457200" lvl="0" indent="-457200" algn="just">
              <a:spcBef>
                <a:spcPct val="20000"/>
              </a:spcBef>
              <a:buFontTx/>
              <a:buChar char="-"/>
            </a:pPr>
            <a:r>
              <a:rPr lang="vi-VN" sz="3200" dirty="0" smtClean="0">
                <a:solidFill>
                  <a:srgbClr val="0033CC"/>
                </a:solidFill>
                <a:latin typeface="Times New Roman" pitchFamily="18" charset="0"/>
                <a:cs typeface="Times New Roman" pitchFamily="18" charset="0"/>
              </a:rPr>
              <a:t>Nơi </a:t>
            </a:r>
            <a:r>
              <a:rPr lang="vi-VN" sz="3200" dirty="0">
                <a:solidFill>
                  <a:srgbClr val="0033CC"/>
                </a:solidFill>
                <a:latin typeface="Times New Roman" pitchFamily="18" charset="0"/>
                <a:cs typeface="Times New Roman" pitchFamily="18" charset="0"/>
              </a:rPr>
              <a:t>phát sinh ban đầu của La Mã cổ đại là bán đảo </a:t>
            </a:r>
            <a:endParaRPr lang="en-US" sz="3200" dirty="0" smtClean="0">
              <a:solidFill>
                <a:srgbClr val="0033CC"/>
              </a:solidFill>
              <a:latin typeface="Times New Roman" pitchFamily="18" charset="0"/>
              <a:cs typeface="Times New Roman" pitchFamily="18" charset="0"/>
            </a:endParaRPr>
          </a:p>
          <a:p>
            <a:pPr lvl="0" algn="just">
              <a:spcBef>
                <a:spcPct val="20000"/>
              </a:spcBef>
            </a:pPr>
            <a:r>
              <a:rPr lang="vi-VN" sz="3200" dirty="0" smtClean="0">
                <a:solidFill>
                  <a:srgbClr val="0033CC"/>
                </a:solidFill>
                <a:latin typeface="Times New Roman" pitchFamily="18" charset="0"/>
                <a:cs typeface="Times New Roman" pitchFamily="18" charset="0"/>
              </a:rPr>
              <a:t>I-ta-li-a</a:t>
            </a:r>
            <a:r>
              <a:rPr lang="vi-VN" sz="3200" dirty="0">
                <a:solidFill>
                  <a:srgbClr val="0033CC"/>
                </a:solidFill>
                <a:latin typeface="Times New Roman" pitchFamily="18" charset="0"/>
                <a:cs typeface="Times New Roman" pitchFamily="18" charset="0"/>
              </a:rPr>
              <a:t>.</a:t>
            </a:r>
          </a:p>
          <a:p>
            <a:pPr lvl="0" algn="just">
              <a:spcBef>
                <a:spcPct val="20000"/>
              </a:spcBef>
            </a:pPr>
            <a:r>
              <a:rPr lang="vi-VN" sz="3200" dirty="0">
                <a:solidFill>
                  <a:srgbClr val="0033CC"/>
                </a:solidFill>
                <a:latin typeface="Times New Roman" pitchFamily="18" charset="0"/>
                <a:cs typeface="Times New Roman" pitchFamily="18" charset="0"/>
              </a:rPr>
              <a:t>- Vùng đồng bằng sông Pô và sông Ti-bơ thuận lợi cho trồng trọt.</a:t>
            </a:r>
          </a:p>
          <a:p>
            <a:pPr lvl="0" algn="just">
              <a:spcBef>
                <a:spcPct val="20000"/>
              </a:spcBef>
            </a:pPr>
            <a:r>
              <a:rPr lang="vi-VN" sz="3200" dirty="0">
                <a:solidFill>
                  <a:srgbClr val="0033CC"/>
                </a:solidFill>
                <a:latin typeface="Times New Roman" pitchFamily="18" charset="0"/>
                <a:cs typeface="Times New Roman" pitchFamily="18" charset="0"/>
              </a:rPr>
              <a:t>- Ở miền Nam và đảo Xi-xin có những đồng cỏ, thuận tiện chăn nuôi.</a:t>
            </a:r>
            <a:endParaRPr lang="en-US" sz="3200" dirty="0">
              <a:solidFill>
                <a:srgbClr val="0033CC"/>
              </a:solidFill>
              <a:latin typeface="Times New Roman" pitchFamily="18" charset="0"/>
              <a:cs typeface="Times New Roman" pitchFamily="18" charset="0"/>
            </a:endParaRPr>
          </a:p>
          <a:p>
            <a:pPr lvl="0" algn="just">
              <a:spcBef>
                <a:spcPct val="20000"/>
              </a:spcBef>
            </a:pPr>
            <a:r>
              <a:rPr lang="vi-VN" sz="3200" dirty="0">
                <a:solidFill>
                  <a:srgbClr val="0033CC"/>
                </a:solidFill>
                <a:latin typeface="Times New Roman" pitchFamily="18" charset="0"/>
                <a:cs typeface="Times New Roman" pitchFamily="18" charset="0"/>
              </a:rPr>
              <a:t>- Trong lòng đất có nhiều đồng, chì, sắt </a:t>
            </a:r>
            <a:r>
              <a:rPr lang="en-US" sz="3200" dirty="0">
                <a:solidFill>
                  <a:srgbClr val="0033CC"/>
                </a:solidFill>
                <a:latin typeface="Times New Roman" pitchFamily="18" charset="0"/>
                <a:cs typeface="Times New Roman" pitchFamily="18" charset="0"/>
              </a:rPr>
              <a:t>…</a:t>
            </a:r>
            <a:r>
              <a:rPr lang="vi-VN" sz="3200" dirty="0">
                <a:solidFill>
                  <a:srgbClr val="0033CC"/>
                </a:solidFill>
                <a:latin typeface="Times New Roman" pitchFamily="18" charset="0"/>
                <a:cs typeface="Times New Roman" pitchFamily="18" charset="0"/>
              </a:rPr>
              <a:t>nên các ngành thủ công</a:t>
            </a:r>
            <a:r>
              <a:rPr lang="en-US" sz="3200" dirty="0">
                <a:solidFill>
                  <a:srgbClr val="0033CC"/>
                </a:solidFill>
                <a:latin typeface="Times New Roman" pitchFamily="18" charset="0"/>
                <a:cs typeface="Times New Roman" pitchFamily="18" charset="0"/>
              </a:rPr>
              <a:t> </a:t>
            </a:r>
            <a:r>
              <a:rPr lang="en-US" sz="3200" dirty="0" err="1">
                <a:solidFill>
                  <a:srgbClr val="0033CC"/>
                </a:solidFill>
                <a:latin typeface="Times New Roman" pitchFamily="18" charset="0"/>
                <a:cs typeface="Times New Roman" pitchFamily="18" charset="0"/>
              </a:rPr>
              <a:t>nghiệp</a:t>
            </a:r>
            <a:r>
              <a:rPr lang="vi-VN" sz="3200" dirty="0">
                <a:solidFill>
                  <a:srgbClr val="0033CC"/>
                </a:solidFill>
                <a:latin typeface="Times New Roman" pitchFamily="18" charset="0"/>
                <a:cs typeface="Times New Roman" pitchFamily="18" charset="0"/>
              </a:rPr>
              <a:t> rất phát triển.</a:t>
            </a:r>
          </a:p>
          <a:p>
            <a:pPr lvl="0" algn="just">
              <a:spcBef>
                <a:spcPct val="20000"/>
              </a:spcBef>
            </a:pPr>
            <a:r>
              <a:rPr lang="vi-VN" sz="3200" dirty="0">
                <a:solidFill>
                  <a:srgbClr val="0033CC"/>
                </a:solidFill>
                <a:latin typeface="Times New Roman" pitchFamily="18" charset="0"/>
                <a:cs typeface="Times New Roman" pitchFamily="18" charset="0"/>
              </a:rPr>
              <a:t>- Đường bờ biển dài, lại nằm ở vị trí trung tâm Địa Trung Hải, rất thuận lợi cho giao thương và các hoạt động hàng hải </a:t>
            </a:r>
            <a:r>
              <a:rPr lang="vi-VN" sz="3200" dirty="0" smtClean="0">
                <a:solidFill>
                  <a:srgbClr val="0033CC"/>
                </a:solidFill>
                <a:latin typeface="Times New Roman" pitchFamily="18" charset="0"/>
                <a:cs typeface="Times New Roman" pitchFamily="18" charset="0"/>
              </a:rPr>
              <a:t>.</a:t>
            </a:r>
            <a:endParaRPr lang="vi-VN" sz="32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151995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5334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22,23- BÀI 11. LA MÃ </a:t>
            </a:r>
            <a:r>
              <a:rPr lang="en-US" sz="3600" b="1" dirty="0">
                <a:solidFill>
                  <a:srgbClr val="FF0000"/>
                </a:solidFill>
                <a:latin typeface="Times New Roman" pitchFamily="18" charset="0"/>
                <a:cs typeface="Times New Roman" pitchFamily="18" charset="0"/>
              </a:rPr>
              <a:t>CỔ ĐẠI </a:t>
            </a:r>
            <a:br>
              <a:rPr lang="en-US" sz="36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533400"/>
            <a:ext cx="9178636" cy="6400800"/>
          </a:xfrm>
        </p:spPr>
        <p:txBody>
          <a:bodyPr>
            <a:normAutofit/>
          </a:bodyPr>
          <a:lstStyle/>
          <a:p>
            <a:pPr marL="0" indent="0">
              <a:buNone/>
            </a:pPr>
            <a:r>
              <a:rPr lang="vi-VN" sz="2800" b="1" u="sng" dirty="0">
                <a:solidFill>
                  <a:srgbClr val="FF0000"/>
                </a:solidFill>
                <a:latin typeface="Times New Roman" pitchFamily="18" charset="0"/>
                <a:cs typeface="Times New Roman" pitchFamily="18" charset="0"/>
              </a:rPr>
              <a:t>I. Điều kiện tự nhiên.</a:t>
            </a:r>
          </a:p>
          <a:p>
            <a:pPr algn="just">
              <a:buFontTx/>
              <a:buChar char="-"/>
            </a:pPr>
            <a:r>
              <a:rPr lang="vi-VN" sz="3600" dirty="0" smtClean="0">
                <a:solidFill>
                  <a:srgbClr val="0033CC"/>
                </a:solidFill>
                <a:latin typeface="Times New Roman" pitchFamily="18" charset="0"/>
                <a:cs typeface="Times New Roman" pitchFamily="18" charset="0"/>
              </a:rPr>
              <a:t>Nơi </a:t>
            </a:r>
            <a:r>
              <a:rPr lang="vi-VN" sz="3600" dirty="0">
                <a:solidFill>
                  <a:srgbClr val="0033CC"/>
                </a:solidFill>
                <a:latin typeface="Times New Roman" pitchFamily="18" charset="0"/>
                <a:cs typeface="Times New Roman" pitchFamily="18" charset="0"/>
              </a:rPr>
              <a:t>phát sinh ban đầu của La Mã cổ đại là bán đảo </a:t>
            </a:r>
            <a:r>
              <a:rPr lang="vi-VN" sz="3600" dirty="0" smtClean="0">
                <a:solidFill>
                  <a:srgbClr val="0033CC"/>
                </a:solidFill>
                <a:latin typeface="Times New Roman" pitchFamily="18" charset="0"/>
                <a:cs typeface="Times New Roman" pitchFamily="18" charset="0"/>
              </a:rPr>
              <a:t>I-ta-li-a</a:t>
            </a:r>
            <a:r>
              <a:rPr lang="vi-VN" sz="3600" dirty="0">
                <a:solidFill>
                  <a:srgbClr val="0033CC"/>
                </a:solidFill>
                <a:latin typeface="Times New Roman" pitchFamily="18" charset="0"/>
                <a:cs typeface="Times New Roman" pitchFamily="18" charset="0"/>
              </a:rPr>
              <a:t>.</a:t>
            </a:r>
          </a:p>
          <a:p>
            <a:pPr marL="0" indent="0" algn="just">
              <a:buNone/>
            </a:pPr>
            <a:r>
              <a:rPr lang="vi-VN" sz="3600" dirty="0">
                <a:solidFill>
                  <a:srgbClr val="0033CC"/>
                </a:solidFill>
                <a:latin typeface="Times New Roman" pitchFamily="18" charset="0"/>
                <a:cs typeface="Times New Roman" pitchFamily="18" charset="0"/>
              </a:rPr>
              <a:t>- Vùng đồng </a:t>
            </a:r>
            <a:r>
              <a:rPr lang="vi-VN" sz="3600" dirty="0" smtClean="0">
                <a:solidFill>
                  <a:srgbClr val="0033CC"/>
                </a:solidFill>
                <a:latin typeface="Times New Roman" pitchFamily="18" charset="0"/>
                <a:cs typeface="Times New Roman" pitchFamily="18" charset="0"/>
              </a:rPr>
              <a:t>bằng  </a:t>
            </a:r>
            <a:r>
              <a:rPr lang="vi-VN" sz="3600" dirty="0">
                <a:solidFill>
                  <a:srgbClr val="0033CC"/>
                </a:solidFill>
                <a:latin typeface="Times New Roman" pitchFamily="18" charset="0"/>
                <a:cs typeface="Times New Roman" pitchFamily="18" charset="0"/>
              </a:rPr>
              <a:t>thuận lợi cho trồng trọt.</a:t>
            </a:r>
          </a:p>
          <a:p>
            <a:pPr marL="0" indent="0" algn="just">
              <a:buNone/>
            </a:pPr>
            <a:r>
              <a:rPr lang="vi-VN" sz="3600" dirty="0">
                <a:solidFill>
                  <a:srgbClr val="0033CC"/>
                </a:solidFill>
                <a:latin typeface="Times New Roman" pitchFamily="18" charset="0"/>
                <a:cs typeface="Times New Roman" pitchFamily="18" charset="0"/>
              </a:rPr>
              <a:t>- </a:t>
            </a:r>
            <a:r>
              <a:rPr lang="vi-VN" sz="3600" dirty="0" smtClean="0">
                <a:solidFill>
                  <a:srgbClr val="0033CC"/>
                </a:solidFill>
                <a:latin typeface="Times New Roman" pitchFamily="18" charset="0"/>
                <a:cs typeface="Times New Roman" pitchFamily="18" charset="0"/>
              </a:rPr>
              <a:t> </a:t>
            </a:r>
            <a:r>
              <a:rPr lang="en-US" sz="3600" dirty="0">
                <a:solidFill>
                  <a:srgbClr val="0033CC"/>
                </a:solidFill>
                <a:latin typeface="Times New Roman" pitchFamily="18" charset="0"/>
                <a:cs typeface="Times New Roman" pitchFamily="18" charset="0"/>
              </a:rPr>
              <a:t>N</a:t>
            </a:r>
            <a:r>
              <a:rPr lang="vi-VN" sz="3600" dirty="0" smtClean="0">
                <a:solidFill>
                  <a:srgbClr val="0033CC"/>
                </a:solidFill>
                <a:latin typeface="Times New Roman" pitchFamily="18" charset="0"/>
                <a:cs typeface="Times New Roman" pitchFamily="18" charset="0"/>
              </a:rPr>
              <a:t>hững </a:t>
            </a:r>
            <a:r>
              <a:rPr lang="vi-VN" sz="3600" dirty="0">
                <a:solidFill>
                  <a:srgbClr val="0033CC"/>
                </a:solidFill>
                <a:latin typeface="Times New Roman" pitchFamily="18" charset="0"/>
                <a:cs typeface="Times New Roman" pitchFamily="18" charset="0"/>
              </a:rPr>
              <a:t>đồng cỏ, thuận tiện chăn nuôi</a:t>
            </a:r>
            <a:r>
              <a:rPr lang="vi-VN" sz="3600" dirty="0" smtClean="0">
                <a:solidFill>
                  <a:srgbClr val="0033CC"/>
                </a:solidFill>
                <a:latin typeface="Times New Roman" pitchFamily="18" charset="0"/>
                <a:cs typeface="Times New Roman" pitchFamily="18" charset="0"/>
              </a:rPr>
              <a:t>.</a:t>
            </a:r>
            <a:endParaRPr lang="en-US" sz="3600" dirty="0" smtClean="0">
              <a:solidFill>
                <a:srgbClr val="0033CC"/>
              </a:solidFill>
              <a:latin typeface="Times New Roman" pitchFamily="18" charset="0"/>
              <a:cs typeface="Times New Roman" pitchFamily="18" charset="0"/>
            </a:endParaRPr>
          </a:p>
          <a:p>
            <a:pPr marL="0" indent="0" algn="just">
              <a:buNone/>
            </a:pPr>
            <a:r>
              <a:rPr lang="vi-VN"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Có</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nhiều</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khoáng</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sản</a:t>
            </a:r>
            <a:r>
              <a:rPr lang="en-US" sz="3600" dirty="0" smtClean="0">
                <a:solidFill>
                  <a:srgbClr val="0033CC"/>
                </a:solidFill>
                <a:latin typeface="Times New Roman" pitchFamily="18" charset="0"/>
                <a:cs typeface="Times New Roman" pitchFamily="18" charset="0"/>
              </a:rPr>
              <a:t> </a:t>
            </a:r>
            <a:r>
              <a:rPr lang="vi-VN" sz="3600" dirty="0" smtClean="0">
                <a:solidFill>
                  <a:srgbClr val="0033CC"/>
                </a:solidFill>
                <a:latin typeface="Times New Roman" pitchFamily="18" charset="0"/>
                <a:cs typeface="Times New Roman" pitchFamily="18" charset="0"/>
              </a:rPr>
              <a:t>nên </a:t>
            </a:r>
            <a:r>
              <a:rPr lang="vi-VN" sz="3600" dirty="0">
                <a:solidFill>
                  <a:srgbClr val="0033CC"/>
                </a:solidFill>
                <a:latin typeface="Times New Roman" pitchFamily="18" charset="0"/>
                <a:cs typeface="Times New Roman" pitchFamily="18" charset="0"/>
              </a:rPr>
              <a:t>các ngành thủ </a:t>
            </a:r>
            <a:r>
              <a:rPr lang="vi-VN" sz="3600" dirty="0" smtClean="0">
                <a:solidFill>
                  <a:srgbClr val="0033CC"/>
                </a:solidFill>
                <a:latin typeface="Times New Roman" pitchFamily="18" charset="0"/>
                <a:cs typeface="Times New Roman" pitchFamily="18" charset="0"/>
              </a:rPr>
              <a:t>công</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nghiệp</a:t>
            </a:r>
            <a:r>
              <a:rPr lang="vi-VN" sz="3600" dirty="0" smtClean="0">
                <a:solidFill>
                  <a:srgbClr val="0033CC"/>
                </a:solidFill>
                <a:latin typeface="Times New Roman" pitchFamily="18" charset="0"/>
                <a:cs typeface="Times New Roman" pitchFamily="18" charset="0"/>
              </a:rPr>
              <a:t> </a:t>
            </a:r>
            <a:r>
              <a:rPr lang="vi-VN" sz="3600" dirty="0">
                <a:solidFill>
                  <a:srgbClr val="0033CC"/>
                </a:solidFill>
                <a:latin typeface="Times New Roman" pitchFamily="18" charset="0"/>
                <a:cs typeface="Times New Roman" pitchFamily="18" charset="0"/>
              </a:rPr>
              <a:t>rất phát triển.</a:t>
            </a:r>
          </a:p>
          <a:p>
            <a:pPr marL="0" indent="0" algn="just">
              <a:buNone/>
            </a:pPr>
            <a:r>
              <a:rPr lang="vi-VN" sz="3600" dirty="0">
                <a:solidFill>
                  <a:srgbClr val="0033CC"/>
                </a:solidFill>
                <a:latin typeface="Times New Roman" pitchFamily="18" charset="0"/>
                <a:cs typeface="Times New Roman" pitchFamily="18" charset="0"/>
              </a:rPr>
              <a:t>- Đường bờ biển dài, lại nằm ở vị trí trung tâm Địa Trung Hải, rất thuận lợi cho giao thương và các hoạt động hàng hải .</a:t>
            </a: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23862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5334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22,23- BÀI 11. LA MÃ </a:t>
            </a:r>
            <a:r>
              <a:rPr lang="en-US" sz="3600" b="1" dirty="0">
                <a:solidFill>
                  <a:srgbClr val="FF0000"/>
                </a:solidFill>
                <a:latin typeface="Times New Roman" pitchFamily="18" charset="0"/>
                <a:cs typeface="Times New Roman" pitchFamily="18" charset="0"/>
              </a:rPr>
              <a:t>CỔ ĐẠI </a:t>
            </a:r>
            <a:br>
              <a:rPr lang="en-US" sz="36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533400"/>
            <a:ext cx="9178636" cy="5486400"/>
          </a:xfrm>
        </p:spPr>
        <p:txBody>
          <a:bodyPr/>
          <a:lstStyle/>
          <a:p>
            <a:pPr marL="0" indent="0">
              <a:buNone/>
            </a:pPr>
            <a:r>
              <a:rPr lang="vi-VN" b="1" u="sng" dirty="0">
                <a:solidFill>
                  <a:srgbClr val="FF0000"/>
                </a:solidFill>
                <a:latin typeface="Times New Roman" pitchFamily="18" charset="0"/>
                <a:cs typeface="Times New Roman" pitchFamily="18" charset="0"/>
              </a:rPr>
              <a:t>I. Điều kiện tự nhiên.</a:t>
            </a:r>
          </a:p>
          <a:p>
            <a:pPr marL="0" indent="0">
              <a:buNone/>
            </a:pPr>
            <a:r>
              <a:rPr lang="vi-VN" b="1" u="sng" dirty="0">
                <a:solidFill>
                  <a:srgbClr val="FF0000"/>
                </a:solidFill>
                <a:latin typeface="Times New Roman" pitchFamily="18" charset="0"/>
                <a:cs typeface="Times New Roman" pitchFamily="18" charset="0"/>
              </a:rPr>
              <a:t>II. Tổ chức nhà nước </a:t>
            </a:r>
            <a:r>
              <a:rPr lang="en-US" b="1" u="sng" dirty="0" smtClean="0">
                <a:solidFill>
                  <a:srgbClr val="FF0000"/>
                </a:solidFill>
                <a:latin typeface="Times New Roman" pitchFamily="18" charset="0"/>
                <a:cs typeface="Times New Roman" pitchFamily="18" charset="0"/>
              </a:rPr>
              <a:t>La </a:t>
            </a:r>
            <a:r>
              <a:rPr lang="en-US" b="1" u="sng" dirty="0" err="1" smtClean="0">
                <a:solidFill>
                  <a:srgbClr val="FF0000"/>
                </a:solidFill>
                <a:latin typeface="Times New Roman" pitchFamily="18" charset="0"/>
                <a:cs typeface="Times New Roman" pitchFamily="18" charset="0"/>
              </a:rPr>
              <a:t>Mã</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cổ</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đại</a:t>
            </a:r>
            <a:endParaRPr lang="vi-VN" b="1" u="sng" dirty="0">
              <a:solidFill>
                <a:srgbClr val="FF0000"/>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86658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3" y="533400"/>
            <a:ext cx="9144000" cy="1752600"/>
          </a:xfrm>
        </p:spPr>
        <p:txBody>
          <a:bodyPr>
            <a:noAutofit/>
          </a:bodyPr>
          <a:lstStyle/>
          <a:p>
            <a:r>
              <a:rPr lang="en-US" sz="3600" b="1" dirty="0" smtClean="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Trình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bày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lập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triển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nước</a:t>
            </a:r>
            <a:r>
              <a:rPr lang="en-US" sz="3600" b="1" dirty="0" smtClean="0">
                <a:solidFill>
                  <a:srgbClr val="FF0000"/>
                </a:solidFill>
                <a:latin typeface="Times New Roman" pitchFamily="18" charset="0"/>
                <a:cs typeface="Times New Roman" pitchFamily="18" charset="0"/>
              </a:rPr>
              <a:t> La </a:t>
            </a:r>
            <a:r>
              <a:rPr lang="en-US" sz="3600" b="1" dirty="0" err="1" smtClean="0">
                <a:solidFill>
                  <a:srgbClr val="FF0000"/>
                </a:solidFill>
                <a:latin typeface="Times New Roman" pitchFamily="18" charset="0"/>
                <a:cs typeface="Times New Roman" pitchFamily="18" charset="0"/>
              </a:rPr>
              <a:t>Mã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cổ</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đại</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 name="Tiêu đề 1"/>
          <p:cNvSpPr txBox="1">
            <a:spLocks/>
          </p:cNvSpPr>
          <p:nvPr/>
        </p:nvSpPr>
        <p:spPr>
          <a:xfrm>
            <a:off x="145473" y="0"/>
            <a:ext cx="8991600" cy="5334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5" name="Tiêu đề 1"/>
          <p:cNvSpPr txBox="1">
            <a:spLocks/>
          </p:cNvSpPr>
          <p:nvPr/>
        </p:nvSpPr>
        <p:spPr>
          <a:xfrm>
            <a:off x="24161" y="2133600"/>
            <a:ext cx="9109364" cy="1828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itchFamily="18" charset="0"/>
                <a:cs typeface="Times New Roman" pitchFamily="18" charset="0"/>
              </a:rPr>
              <a:t>2. </a:t>
            </a:r>
            <a:r>
              <a:rPr lang="en-US" sz="3600" b="1" dirty="0" err="1">
                <a:solidFill>
                  <a:srgbClr val="FF0000"/>
                </a:solidFill>
                <a:latin typeface="Times New Roman" pitchFamily="18" charset="0"/>
                <a:cs typeface="Times New Roman" pitchFamily="18" charset="0"/>
              </a:rPr>
              <a:t>Trình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bày</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cấu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tổ</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chức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nước</a:t>
            </a:r>
            <a:r>
              <a:rPr lang="en-US" sz="3600" b="1" dirty="0">
                <a:solidFill>
                  <a:srgbClr val="FF0000"/>
                </a:solidFill>
                <a:latin typeface="Times New Roman" pitchFamily="18" charset="0"/>
                <a:cs typeface="Times New Roman" pitchFamily="18" charset="0"/>
              </a:rPr>
              <a:t> La </a:t>
            </a:r>
            <a:r>
              <a:rPr lang="en-US" sz="3600" b="1" dirty="0" err="1">
                <a:solidFill>
                  <a:srgbClr val="FF0000"/>
                </a:solidFill>
                <a:latin typeface="Times New Roman" pitchFamily="18" charset="0"/>
                <a:cs typeface="Times New Roman" pitchFamily="18" charset="0"/>
              </a:rPr>
              <a:t>Mã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cổ</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lúc</a:t>
            </a:r>
            <a:r>
              <a:rPr lang="en-US" sz="3600" b="1" dirty="0">
                <a:solidFill>
                  <a:srgbClr val="FF0000"/>
                </a:solidFill>
                <a:latin typeface="Times New Roman" pitchFamily="18" charset="0"/>
                <a:cs typeface="Times New Roman" pitchFamily="18" charset="0"/>
              </a:rPr>
              <a:t> ban </a:t>
            </a:r>
            <a:r>
              <a:rPr lang="en-US" sz="3600" b="1" dirty="0" err="1" smtClean="0">
                <a:solidFill>
                  <a:srgbClr val="FF0000"/>
                </a:solidFill>
                <a:latin typeface="Times New Roman" pitchFamily="18" charset="0"/>
                <a:cs typeface="Times New Roman" pitchFamily="18" charset="0"/>
              </a:rPr>
              <a:t>đầu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thời</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hòa</a:t>
            </a:r>
            <a:r>
              <a:rPr lang="en-US" sz="3600" b="1" dirty="0">
                <a:solidFill>
                  <a:srgbClr val="FF0000"/>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7484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20782"/>
            <a:ext cx="9144000" cy="1066800"/>
          </a:xfrm>
        </p:spPr>
        <p:txBody>
          <a:bodyPr>
            <a:normAutofit/>
          </a:bodyPr>
          <a:lstStyle/>
          <a:p>
            <a:r>
              <a:rPr lang="en-US" sz="2800" b="1" dirty="0" smtClean="0">
                <a:solidFill>
                  <a:srgbClr val="FF0000"/>
                </a:solidFill>
                <a:latin typeface="Times New Roman" pitchFamily="18" charset="0"/>
                <a:cs typeface="Times New Roman" pitchFamily="18" charset="0"/>
              </a:rPr>
              <a:t>1. </a:t>
            </a:r>
            <a:r>
              <a:rPr lang="en-US" sz="2800" b="1" dirty="0" err="1" smtClean="0">
                <a:solidFill>
                  <a:srgbClr val="FF0000"/>
                </a:solidFill>
                <a:latin typeface="Times New Roman" pitchFamily="18" charset="0"/>
                <a:cs typeface="Times New Roman" pitchFamily="18" charset="0"/>
              </a:rPr>
              <a:t>Trình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bày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thành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nước</a:t>
            </a:r>
            <a:r>
              <a:rPr lang="en-US" sz="2800" b="1" dirty="0" smtClean="0">
                <a:solidFill>
                  <a:srgbClr val="FF0000"/>
                </a:solidFill>
                <a:latin typeface="Times New Roman" pitchFamily="18" charset="0"/>
                <a:cs typeface="Times New Roman" pitchFamily="18" charset="0"/>
              </a:rPr>
              <a:t> La </a:t>
            </a:r>
            <a:r>
              <a:rPr lang="en-US" sz="2800" b="1" dirty="0" err="1" smtClean="0">
                <a:solidFill>
                  <a:srgbClr val="FF0000"/>
                </a:solidFill>
                <a:latin typeface="Times New Roman" pitchFamily="18" charset="0"/>
                <a:cs typeface="Times New Roman" pitchFamily="18" charset="0"/>
              </a:rPr>
              <a:t>Mã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cổ</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đại</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0782" y="1219200"/>
            <a:ext cx="9144000" cy="4516582"/>
          </a:xfrm>
        </p:spPr>
        <p:txBody>
          <a:bodyPr>
            <a:normAutofit/>
          </a:bodyPr>
          <a:lstStyle/>
          <a:p>
            <a:pPr marL="0" marR="0" indent="0">
              <a:lnSpc>
                <a:spcPct val="115000"/>
              </a:lnSpc>
              <a:spcBef>
                <a:spcPts val="0"/>
              </a:spcBef>
              <a:spcAft>
                <a:spcPts val="0"/>
              </a:spcAft>
              <a:buNone/>
            </a:pPr>
            <a:r>
              <a:rPr lang="en-US" sz="3600" dirty="0" smtClean="0">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Địa</a:t>
            </a:r>
            <a:r>
              <a:rPr lang="en-US" sz="3600" dirty="0" smtClean="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bàn</a:t>
            </a:r>
            <a:r>
              <a:rPr lang="en-US" sz="3600" dirty="0">
                <a:solidFill>
                  <a:srgbClr val="0033CC"/>
                </a:solidFill>
                <a:latin typeface="Times New Roman"/>
                <a:ea typeface="Times New Roman"/>
                <a:cs typeface="Times New Roman"/>
              </a:rPr>
              <a:t> ban </a:t>
            </a:r>
            <a:r>
              <a:rPr lang="en-US" sz="3600" dirty="0" err="1">
                <a:solidFill>
                  <a:srgbClr val="0033CC"/>
                </a:solidFill>
                <a:latin typeface="Times New Roman"/>
                <a:ea typeface="Times New Roman"/>
                <a:cs typeface="Times New Roman"/>
              </a:rPr>
              <a:t>đầu</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của</a:t>
            </a:r>
            <a:r>
              <a:rPr lang="en-US" sz="3600" dirty="0">
                <a:solidFill>
                  <a:srgbClr val="0033CC"/>
                </a:solidFill>
                <a:latin typeface="Times New Roman"/>
                <a:ea typeface="Times New Roman"/>
                <a:cs typeface="Times New Roman"/>
              </a:rPr>
              <a:t> La </a:t>
            </a:r>
            <a:r>
              <a:rPr lang="en-US" sz="3600" dirty="0" err="1">
                <a:solidFill>
                  <a:srgbClr val="0033CC"/>
                </a:solidFill>
                <a:latin typeface="Times New Roman"/>
                <a:ea typeface="Times New Roman"/>
                <a:cs typeface="Times New Roman"/>
              </a:rPr>
              <a:t>Mã</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cổ</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đại</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là</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một</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thành</a:t>
            </a:r>
            <a:r>
              <a:rPr lang="en-US" sz="3600" dirty="0">
                <a:solidFill>
                  <a:srgbClr val="0033CC"/>
                </a:solidFill>
                <a:latin typeface="Times New Roman"/>
                <a:ea typeface="Times New Roman"/>
                <a:cs typeface="Times New Roman"/>
              </a:rPr>
              <a:t> bang </a:t>
            </a:r>
            <a:r>
              <a:rPr lang="en-US" sz="3600" dirty="0" err="1">
                <a:solidFill>
                  <a:srgbClr val="0033CC"/>
                </a:solidFill>
                <a:latin typeface="Times New Roman"/>
                <a:ea typeface="Times New Roman"/>
                <a:cs typeface="Times New Roman"/>
              </a:rPr>
              <a:t>nhỏ</a:t>
            </a:r>
            <a:r>
              <a:rPr lang="en-US" sz="3600" dirty="0">
                <a:solidFill>
                  <a:srgbClr val="0033CC"/>
                </a:solidFill>
                <a:latin typeface="Times New Roman"/>
                <a:ea typeface="Times New Roman"/>
                <a:cs typeface="Times New Roman"/>
              </a:rPr>
              <a:t> ở </a:t>
            </a:r>
            <a:r>
              <a:rPr lang="en-US" sz="3600" dirty="0" err="1">
                <a:solidFill>
                  <a:srgbClr val="0033CC"/>
                </a:solidFill>
                <a:latin typeface="Times New Roman"/>
                <a:ea typeface="Times New Roman"/>
                <a:cs typeface="Times New Roman"/>
              </a:rPr>
              <a:t>miền</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Trung</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bán</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đảo</a:t>
            </a:r>
            <a:r>
              <a:rPr lang="en-US" sz="3600" dirty="0">
                <a:solidFill>
                  <a:srgbClr val="0033CC"/>
                </a:solidFill>
                <a:latin typeface="Times New Roman"/>
                <a:ea typeface="Times New Roman"/>
                <a:cs typeface="Times New Roman"/>
              </a:rPr>
              <a:t> Italia</a:t>
            </a:r>
            <a:r>
              <a:rPr lang="en-US" sz="3600" dirty="0" smtClean="0">
                <a:solidFill>
                  <a:srgbClr val="0033CC"/>
                </a:solidFill>
                <a:latin typeface="Times New Roman"/>
                <a:ea typeface="Times New Roman"/>
                <a:cs typeface="Times New Roman"/>
              </a:rPr>
              <a:t>.</a:t>
            </a:r>
            <a:endParaRPr lang="en-US" sz="3600" dirty="0">
              <a:solidFill>
                <a:srgbClr val="0033CC"/>
              </a:solidFill>
              <a:ea typeface="Times New Roman"/>
              <a:cs typeface="Times New Roman"/>
            </a:endParaRPr>
          </a:p>
          <a:p>
            <a:pPr marL="0" marR="0" indent="0">
              <a:lnSpc>
                <a:spcPct val="115000"/>
              </a:lnSpc>
              <a:spcBef>
                <a:spcPts val="0"/>
              </a:spcBef>
              <a:spcAft>
                <a:spcPts val="0"/>
              </a:spcAft>
              <a:buNone/>
            </a:pP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Vào</a:t>
            </a:r>
            <a:r>
              <a:rPr lang="en-US" sz="3600" dirty="0" smtClean="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đầu</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thế</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kỉ</a:t>
            </a:r>
            <a:r>
              <a:rPr lang="en-US" sz="3600" dirty="0">
                <a:solidFill>
                  <a:srgbClr val="0033CC"/>
                </a:solidFill>
                <a:latin typeface="Times New Roman"/>
                <a:ea typeface="Times New Roman"/>
                <a:cs typeface="Times New Roman"/>
              </a:rPr>
              <a:t> II, </a:t>
            </a:r>
            <a:r>
              <a:rPr lang="en-US" sz="3600" dirty="0" err="1">
                <a:solidFill>
                  <a:srgbClr val="0033CC"/>
                </a:solidFill>
                <a:latin typeface="Times New Roman"/>
                <a:ea typeface="Times New Roman"/>
                <a:cs typeface="Times New Roman"/>
              </a:rPr>
              <a:t>lãnh</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thổ</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của</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đế</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chế</a:t>
            </a:r>
            <a:r>
              <a:rPr lang="en-US" sz="3600" dirty="0">
                <a:solidFill>
                  <a:srgbClr val="0033CC"/>
                </a:solidFill>
                <a:latin typeface="Times New Roman"/>
                <a:ea typeface="Times New Roman"/>
                <a:cs typeface="Times New Roman"/>
              </a:rPr>
              <a:t> La </a:t>
            </a:r>
            <a:r>
              <a:rPr lang="en-US" sz="3600" dirty="0" err="1">
                <a:solidFill>
                  <a:srgbClr val="0033CC"/>
                </a:solidFill>
                <a:latin typeface="Times New Roman"/>
                <a:ea typeface="Times New Roman"/>
                <a:cs typeface="Times New Roman"/>
              </a:rPr>
              <a:t>Mã</a:t>
            </a:r>
            <a:r>
              <a:rPr lang="en-US" sz="3600" dirty="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mở</a:t>
            </a: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rộng</a:t>
            </a: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bao</a:t>
            </a:r>
            <a:r>
              <a:rPr lang="en-US" sz="3600" dirty="0" smtClean="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gồm</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toàn</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bộ</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các</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vùng</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đất</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xung</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quanh</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Địa</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Trung</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Hải</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các</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vùng</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đất</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ven</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bờ</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Đại</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Tây</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Dương</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và</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quần</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đảo</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Anh</a:t>
            </a:r>
            <a:r>
              <a:rPr lang="en-US" sz="3600" dirty="0" smtClean="0">
                <a:solidFill>
                  <a:srgbClr val="0033CC"/>
                </a:solidFill>
                <a:latin typeface="Times New Roman"/>
                <a:ea typeface="Times New Roman"/>
                <a:cs typeface="Times New Roman"/>
              </a:rPr>
              <a:t>.</a:t>
            </a:r>
          </a:p>
          <a:p>
            <a:pPr marL="0" marR="0" indent="0">
              <a:lnSpc>
                <a:spcPct val="115000"/>
              </a:lnSpc>
              <a:spcBef>
                <a:spcPts val="0"/>
              </a:spcBef>
              <a:spcAft>
                <a:spcPts val="0"/>
              </a:spcAft>
              <a:buNone/>
            </a:pPr>
            <a:r>
              <a:rPr lang="en-US" dirty="0" smtClean="0">
                <a:solidFill>
                  <a:srgbClr val="0033CC"/>
                </a:solidFill>
                <a:ea typeface="Times New Roman"/>
                <a:cs typeface="Times New Roman"/>
              </a:rPr>
              <a:t> </a:t>
            </a:r>
            <a:endParaRPr lang="en-US" dirty="0">
              <a:solidFill>
                <a:srgbClr val="0033CC"/>
              </a:solidFill>
              <a:ea typeface="Times New Roman"/>
              <a:cs typeface="Times New Roman"/>
            </a:endParaRPr>
          </a:p>
        </p:txBody>
      </p:sp>
    </p:spTree>
    <p:extLst>
      <p:ext uri="{BB962C8B-B14F-4D97-AF65-F5344CB8AC3E}">
        <p14:creationId xmlns:p14="http://schemas.microsoft.com/office/powerpoint/2010/main" val="64201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09364" cy="4525963"/>
          </a:xfrm>
        </p:spPr>
        <p:txBody>
          <a:bodyPr>
            <a:normAutofit/>
          </a:bodyPr>
          <a:lstStyle/>
          <a:p>
            <a:pPr marL="0" marR="0" indent="0">
              <a:lnSpc>
                <a:spcPct val="115000"/>
              </a:lnSpc>
              <a:spcBef>
                <a:spcPts val="0"/>
              </a:spcBef>
              <a:spcAft>
                <a:spcPts val="0"/>
              </a:spcAft>
              <a:buNone/>
            </a:pPr>
            <a:r>
              <a:rPr lang="en-US" sz="3600" dirty="0" smtClean="0">
                <a:solidFill>
                  <a:srgbClr val="0033CC"/>
                </a:solidFill>
                <a:latin typeface="+mj-lt"/>
                <a:ea typeface="Times New Roman"/>
                <a:cs typeface="Times New Roman"/>
              </a:rPr>
              <a:t>- </a:t>
            </a:r>
            <a:r>
              <a:rPr lang="vi-VN" sz="3600" dirty="0" smtClean="0">
                <a:solidFill>
                  <a:srgbClr val="0033CC"/>
                </a:solidFill>
                <a:latin typeface="+mj-lt"/>
                <a:ea typeface="Times New Roman"/>
                <a:cs typeface="Times New Roman"/>
              </a:rPr>
              <a:t>Ban </a:t>
            </a:r>
            <a:r>
              <a:rPr lang="vi-VN" sz="3600" dirty="0">
                <a:solidFill>
                  <a:srgbClr val="0033CC"/>
                </a:solidFill>
                <a:latin typeface="+mj-lt"/>
                <a:ea typeface="Times New Roman"/>
                <a:cs typeface="Times New Roman"/>
              </a:rPr>
              <a:t>đầu</a:t>
            </a:r>
            <a:r>
              <a:rPr lang="vi-VN" sz="3600" dirty="0" smtClean="0">
                <a:solidFill>
                  <a:srgbClr val="0033CC"/>
                </a:solidFill>
                <a:latin typeface="+mj-lt"/>
                <a:ea typeface="Times New Roman"/>
                <a:cs typeface="Times New Roman"/>
              </a:rPr>
              <a:t>,</a:t>
            </a:r>
            <a:r>
              <a:rPr lang="en-US" sz="3600" dirty="0" smtClean="0">
                <a:solidFill>
                  <a:srgbClr val="0033CC"/>
                </a:solidFill>
                <a:latin typeface="+mj-lt"/>
                <a:ea typeface="Times New Roman"/>
                <a:cs typeface="Times New Roman"/>
              </a:rPr>
              <a:t> </a:t>
            </a:r>
            <a:r>
              <a:rPr lang="en-US" sz="3600" dirty="0" err="1" smtClean="0">
                <a:solidFill>
                  <a:srgbClr val="0033CC"/>
                </a:solidFill>
                <a:latin typeface="+mj-lt"/>
                <a:ea typeface="Times New Roman"/>
                <a:cs typeface="Times New Roman"/>
              </a:rPr>
              <a:t>tổ</a:t>
            </a:r>
            <a:r>
              <a:rPr lang="en-US" sz="3600" dirty="0" smtClean="0">
                <a:solidFill>
                  <a:srgbClr val="0033CC"/>
                </a:solidFill>
                <a:latin typeface="+mj-lt"/>
                <a:ea typeface="Times New Roman"/>
                <a:cs typeface="Times New Roman"/>
              </a:rPr>
              <a:t> </a:t>
            </a:r>
            <a:r>
              <a:rPr lang="en-US" sz="3600" dirty="0" err="1" smtClean="0">
                <a:solidFill>
                  <a:srgbClr val="0033CC"/>
                </a:solidFill>
                <a:latin typeface="+mj-lt"/>
                <a:ea typeface="Times New Roman"/>
                <a:cs typeface="Times New Roman"/>
              </a:rPr>
              <a:t>chức</a:t>
            </a:r>
            <a:r>
              <a:rPr lang="vi-VN" sz="3600" dirty="0" smtClean="0">
                <a:solidFill>
                  <a:srgbClr val="0033CC"/>
                </a:solidFill>
                <a:latin typeface="+mj-lt"/>
                <a:ea typeface="Times New Roman"/>
                <a:cs typeface="Times New Roman"/>
              </a:rPr>
              <a:t> </a:t>
            </a:r>
            <a:r>
              <a:rPr lang="vi-VN" sz="3600" dirty="0">
                <a:solidFill>
                  <a:srgbClr val="0033CC"/>
                </a:solidFill>
                <a:latin typeface="+mj-lt"/>
                <a:ea typeface="Times New Roman"/>
                <a:cs typeface="Times New Roman"/>
              </a:rPr>
              <a:t>nhà nước La Mã cổ đại là hình thức nhà nước cộng hòa không có vua, cai trị dựa trên luật pháp và mọi chức vụ phải được bầu ra. </a:t>
            </a:r>
            <a:endParaRPr lang="en-US" sz="3600" dirty="0" smtClean="0">
              <a:solidFill>
                <a:srgbClr val="0033CC"/>
              </a:solidFill>
              <a:latin typeface="+mj-lt"/>
              <a:ea typeface="Times New Roman"/>
              <a:cs typeface="Times New Roman"/>
            </a:endParaRPr>
          </a:p>
          <a:p>
            <a:pPr marL="0" marR="0" indent="0">
              <a:lnSpc>
                <a:spcPct val="115000"/>
              </a:lnSpc>
              <a:spcBef>
                <a:spcPts val="0"/>
              </a:spcBef>
              <a:spcAft>
                <a:spcPts val="0"/>
              </a:spcAft>
              <a:buNone/>
            </a:pPr>
            <a:r>
              <a:rPr lang="en-US" sz="3600" dirty="0" smtClean="0">
                <a:solidFill>
                  <a:srgbClr val="0033CC"/>
                </a:solidFill>
                <a:latin typeface="+mj-lt"/>
                <a:ea typeface="Times New Roman"/>
                <a:cs typeface="Times New Roman"/>
              </a:rPr>
              <a:t>- </a:t>
            </a:r>
            <a:r>
              <a:rPr lang="vi-VN" sz="3600" dirty="0" smtClean="0">
                <a:solidFill>
                  <a:srgbClr val="0033CC"/>
                </a:solidFill>
                <a:latin typeface="+mj-lt"/>
                <a:ea typeface="Times New Roman"/>
                <a:cs typeface="Times New Roman"/>
              </a:rPr>
              <a:t>Cơ </a:t>
            </a:r>
            <a:r>
              <a:rPr lang="vi-VN" sz="3600" dirty="0">
                <a:solidFill>
                  <a:srgbClr val="0033CC"/>
                </a:solidFill>
                <a:latin typeface="+mj-lt"/>
                <a:ea typeface="Times New Roman"/>
                <a:cs typeface="Times New Roman"/>
              </a:rPr>
              <a:t>quan quyền lực cao nhất là Viện nguyên </a:t>
            </a:r>
            <a:r>
              <a:rPr lang="vi-VN" sz="3600" dirty="0" smtClean="0">
                <a:solidFill>
                  <a:srgbClr val="0033CC"/>
                </a:solidFill>
                <a:latin typeface="+mj-lt"/>
                <a:ea typeface="Times New Roman"/>
                <a:cs typeface="Times New Roman"/>
              </a:rPr>
              <a:t>lão.</a:t>
            </a:r>
            <a:endParaRPr lang="en-US" sz="3600" dirty="0" smtClean="0">
              <a:solidFill>
                <a:srgbClr val="0033CC"/>
              </a:solidFill>
              <a:latin typeface="+mj-lt"/>
              <a:ea typeface="Times New Roman"/>
              <a:cs typeface="Times New Roman"/>
            </a:endParaRPr>
          </a:p>
        </p:txBody>
      </p:sp>
      <p:sp>
        <p:nvSpPr>
          <p:cNvPr id="5" name="Tiêu đề 1"/>
          <p:cNvSpPr txBox="1">
            <a:spLocks noGrp="1"/>
          </p:cNvSpPr>
          <p:nvPr>
            <p:ph type="title"/>
          </p:nvPr>
        </p:nvSpPr>
        <p:spPr>
          <a:xfrm>
            <a:off x="0" y="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itchFamily="18" charset="0"/>
                <a:cs typeface="Times New Roman" pitchFamily="18" charset="0"/>
              </a:rPr>
              <a:t>2. </a:t>
            </a:r>
            <a:r>
              <a:rPr lang="en-US" sz="3600" b="1" dirty="0" err="1">
                <a:solidFill>
                  <a:srgbClr val="FF0000"/>
                </a:solidFill>
                <a:latin typeface="Times New Roman" pitchFamily="18" charset="0"/>
                <a:cs typeface="Times New Roman" pitchFamily="18" charset="0"/>
              </a:rPr>
              <a:t>Trình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bày</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cấu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tổ</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chức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nước</a:t>
            </a:r>
            <a:r>
              <a:rPr lang="en-US" sz="3600" b="1" dirty="0">
                <a:solidFill>
                  <a:srgbClr val="FF0000"/>
                </a:solidFill>
                <a:latin typeface="Times New Roman" pitchFamily="18" charset="0"/>
                <a:cs typeface="Times New Roman" pitchFamily="18" charset="0"/>
              </a:rPr>
              <a:t> La </a:t>
            </a:r>
            <a:r>
              <a:rPr lang="en-US" sz="3600" b="1" dirty="0" err="1">
                <a:solidFill>
                  <a:srgbClr val="FF0000"/>
                </a:solidFill>
                <a:latin typeface="Times New Roman" pitchFamily="18" charset="0"/>
                <a:cs typeface="Times New Roman" pitchFamily="18" charset="0"/>
              </a:rPr>
              <a:t>Mã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cổ</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lúc</a:t>
            </a:r>
            <a:r>
              <a:rPr lang="en-US" sz="3600" b="1" dirty="0">
                <a:solidFill>
                  <a:srgbClr val="FF0000"/>
                </a:solidFill>
                <a:latin typeface="Times New Roman" pitchFamily="18" charset="0"/>
                <a:cs typeface="Times New Roman" pitchFamily="18" charset="0"/>
              </a:rPr>
              <a:t> ban </a:t>
            </a:r>
            <a:r>
              <a:rPr lang="en-US" sz="3600" b="1" dirty="0" err="1" smtClean="0">
                <a:solidFill>
                  <a:srgbClr val="FF0000"/>
                </a:solidFill>
                <a:latin typeface="Times New Roman" pitchFamily="18" charset="0"/>
                <a:cs typeface="Times New Roman" pitchFamily="18" charset="0"/>
              </a:rPr>
              <a:t>đầu</a:t>
            </a:r>
            <a:r>
              <a:rPr lang="en-US" sz="3600" b="1" dirty="0" smtClean="0">
                <a:solidFill>
                  <a:srgbClr val="FF0000"/>
                </a:solidFill>
                <a:latin typeface="Times New Roman" pitchFamily="18" charset="0"/>
                <a:cs typeface="Times New Roman" pitchFamily="18" charset="0"/>
              </a:rPr>
              <a:t>(</a:t>
            </a:r>
            <a:r>
              <a:rPr lang="en-US" sz="3600" b="1" dirty="0" err="1" smtClean="0">
                <a:solidFill>
                  <a:srgbClr val="FF0000"/>
                </a:solidFill>
                <a:latin typeface="Times New Roman" pitchFamily="18" charset="0"/>
                <a:cs typeface="Times New Roman" pitchFamily="18" charset="0"/>
              </a:rPr>
              <a:t>thời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hòa</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334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447800"/>
          </a:xfrm>
        </p:spPr>
        <p:txBody>
          <a:bodyPr>
            <a:normAutofit fontScale="90000"/>
          </a:bodyPr>
          <a:lstStyle/>
          <a:p>
            <a:r>
              <a:rPr lang="vi-VN" sz="2800" b="1" dirty="0" smtClean="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
            </a:r>
            <a:br>
              <a:rPr lang="en-US" sz="2800" b="1" dirty="0" smtClean="0">
                <a:solidFill>
                  <a:srgbClr val="FF0000"/>
                </a:solidFill>
                <a:latin typeface="Times New Roman" pitchFamily="18" charset="0"/>
                <a:cs typeface="Times New Roman" pitchFamily="18" charset="0"/>
              </a:rPr>
            </a:br>
            <a:r>
              <a:rPr lang="vi-VN" sz="4000" b="1" dirty="0" smtClean="0">
                <a:solidFill>
                  <a:srgbClr val="FF0000"/>
                </a:solidFill>
                <a:latin typeface="Times New Roman" pitchFamily="18" charset="0"/>
                <a:cs typeface="Times New Roman" pitchFamily="18" charset="0"/>
              </a:rPr>
              <a:t>Em hãy trình bày cơ cấu tổ chức của nhà nước đế chế ở La Mã</a:t>
            </a:r>
            <a:r>
              <a:rPr lang="en-US" sz="4000" b="1" dirty="0" smtClean="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(thời kì đế chế).</a:t>
            </a:r>
            <a:br>
              <a:rPr lang="vi-VN" sz="40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1219200"/>
            <a:ext cx="9144000" cy="5334000"/>
          </a:xfrm>
        </p:spPr>
        <p:txBody>
          <a:bodyPr>
            <a:normAutofit/>
          </a:bodyPr>
          <a:lstStyle/>
          <a:p>
            <a:pPr marL="0" marR="0" indent="0" algn="just">
              <a:lnSpc>
                <a:spcPct val="115000"/>
              </a:lnSpc>
              <a:spcBef>
                <a:spcPts val="0"/>
              </a:spcBef>
              <a:spcAft>
                <a:spcPts val="0"/>
              </a:spcAft>
              <a:buNone/>
            </a:pP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Từ</a:t>
            </a:r>
            <a:r>
              <a:rPr lang="en-US" sz="3600" dirty="0" smtClean="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năm</a:t>
            </a:r>
            <a:r>
              <a:rPr lang="en-US" sz="3600" dirty="0">
                <a:solidFill>
                  <a:srgbClr val="0033CC"/>
                </a:solidFill>
                <a:latin typeface="Times New Roman"/>
                <a:ea typeface="Times New Roman"/>
                <a:cs typeface="Times New Roman"/>
              </a:rPr>
              <a:t> 27 TCN, </a:t>
            </a: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dưới</a:t>
            </a:r>
            <a:r>
              <a:rPr lang="en-US" sz="3600" dirty="0" smtClean="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thời</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Ốc</a:t>
            </a:r>
            <a:r>
              <a:rPr lang="en-US" sz="3600" dirty="0">
                <a:solidFill>
                  <a:srgbClr val="0033CC"/>
                </a:solidFill>
                <a:latin typeface="Times New Roman"/>
                <a:ea typeface="Times New Roman"/>
                <a:cs typeface="Times New Roman"/>
              </a:rPr>
              <a:t>-ta-vi-</a:t>
            </a:r>
            <a:r>
              <a:rPr lang="en-US" sz="3600" dirty="0" err="1">
                <a:solidFill>
                  <a:srgbClr val="0033CC"/>
                </a:solidFill>
                <a:latin typeface="Times New Roman"/>
                <a:ea typeface="Times New Roman"/>
                <a:cs typeface="Times New Roman"/>
              </a:rPr>
              <a:t>út</a:t>
            </a:r>
            <a:r>
              <a:rPr lang="en-US" sz="3600" dirty="0">
                <a:solidFill>
                  <a:srgbClr val="0033CC"/>
                </a:solidFill>
                <a:latin typeface="Times New Roman"/>
                <a:ea typeface="Times New Roman"/>
                <a:cs typeface="Times New Roman"/>
              </a:rPr>
              <a:t>, La </a:t>
            </a:r>
            <a:r>
              <a:rPr lang="en-US" sz="3600" dirty="0" err="1">
                <a:solidFill>
                  <a:srgbClr val="0033CC"/>
                </a:solidFill>
                <a:latin typeface="Times New Roman"/>
                <a:ea typeface="Times New Roman"/>
                <a:cs typeface="Times New Roman"/>
              </a:rPr>
              <a:t>Mã</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chuyển</a:t>
            </a:r>
            <a:r>
              <a:rPr lang="en-US" sz="3600" dirty="0">
                <a:solidFill>
                  <a:srgbClr val="0033CC"/>
                </a:solidFill>
                <a:latin typeface="Times New Roman"/>
                <a:ea typeface="Times New Roman"/>
                <a:cs typeface="Times New Roman"/>
              </a:rPr>
              <a:t> sang </a:t>
            </a:r>
            <a:r>
              <a:rPr lang="en-US" sz="3600" dirty="0" err="1">
                <a:solidFill>
                  <a:srgbClr val="0033CC"/>
                </a:solidFill>
                <a:latin typeface="Times New Roman"/>
                <a:ea typeface="Times New Roman"/>
                <a:cs typeface="Times New Roman"/>
              </a:rPr>
              <a:t>hình</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thức</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nhà</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nước</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đế</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chế</a:t>
            </a:r>
            <a:r>
              <a:rPr lang="en-US" sz="3600" dirty="0">
                <a:solidFill>
                  <a:srgbClr val="0033CC"/>
                </a:solidFill>
                <a:latin typeface="Times New Roman"/>
                <a:ea typeface="Times New Roman"/>
                <a:cs typeface="Times New Roman"/>
              </a:rPr>
              <a:t>. </a:t>
            </a:r>
            <a:endParaRPr lang="en-US" sz="3600" dirty="0" smtClean="0">
              <a:solidFill>
                <a:srgbClr val="0033CC"/>
              </a:solidFill>
              <a:latin typeface="Times New Roman"/>
              <a:ea typeface="Times New Roman"/>
              <a:cs typeface="Times New Roman"/>
            </a:endParaRPr>
          </a:p>
          <a:p>
            <a:pPr marL="0" marR="0" indent="0" algn="just">
              <a:lnSpc>
                <a:spcPct val="115000"/>
              </a:lnSpc>
              <a:spcBef>
                <a:spcPts val="0"/>
              </a:spcBef>
              <a:spcAft>
                <a:spcPts val="0"/>
              </a:spcAft>
              <a:buNone/>
            </a:pP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Cơ</a:t>
            </a:r>
            <a:r>
              <a:rPr lang="en-US" sz="3600" dirty="0" smtClean="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cấu</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nhà</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nước</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vẫn</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duy</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trì</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như</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thời</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Cộng</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hòa</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nhưng</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hoàng</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đế</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thâu</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tóm</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tất</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cả</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quyền</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lực</a:t>
            </a: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Viện</a:t>
            </a:r>
            <a:r>
              <a:rPr lang="en-US" sz="3600" dirty="0" smtClean="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nguyên</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lão</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chỉ</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còn</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hình</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thức</a:t>
            </a:r>
            <a:r>
              <a:rPr lang="en-US" sz="3600" dirty="0">
                <a:solidFill>
                  <a:srgbClr val="0033CC"/>
                </a:solidFill>
                <a:latin typeface="Times New Roman"/>
                <a:ea typeface="Times New Roman"/>
                <a:cs typeface="Times New Roman"/>
              </a:rPr>
              <a:t>. </a:t>
            </a:r>
            <a:endParaRPr lang="en-US" sz="3600" dirty="0" smtClean="0">
              <a:solidFill>
                <a:srgbClr val="0033CC"/>
              </a:solidFill>
              <a:latin typeface="Times New Roman"/>
              <a:ea typeface="Times New Roman"/>
              <a:cs typeface="Times New Roman"/>
            </a:endParaRPr>
          </a:p>
          <a:p>
            <a:pPr marL="0" marR="0" indent="0" algn="just">
              <a:lnSpc>
                <a:spcPct val="115000"/>
              </a:lnSpc>
              <a:spcBef>
                <a:spcPts val="0"/>
              </a:spcBef>
              <a:spcAft>
                <a:spcPts val="0"/>
              </a:spcAft>
              <a:buNone/>
            </a:pP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Nhà</a:t>
            </a:r>
            <a:r>
              <a:rPr lang="en-US" sz="3600" dirty="0" smtClean="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nước</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thời</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đế</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chế</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thực</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chất</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là</a:t>
            </a:r>
            <a:r>
              <a:rPr lang="en-US" sz="3600" dirty="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nhà</a:t>
            </a: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nước</a:t>
            </a:r>
            <a:r>
              <a:rPr lang="en-US" sz="3600" dirty="0" smtClean="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quân</a:t>
            </a:r>
            <a:r>
              <a:rPr lang="en-US" sz="3600" dirty="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chủ</a:t>
            </a:r>
            <a:r>
              <a:rPr lang="en-US" sz="3600" dirty="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nhưng</a:t>
            </a: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hình</a:t>
            </a: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thức</a:t>
            </a:r>
            <a:r>
              <a:rPr lang="en-US" sz="3600" dirty="0" smtClean="0">
                <a:solidFill>
                  <a:srgbClr val="0033CC"/>
                </a:solidFill>
                <a:latin typeface="Times New Roman"/>
                <a:ea typeface="Times New Roman"/>
                <a:cs typeface="Times New Roman"/>
              </a:rPr>
              <a:t> </a:t>
            </a:r>
            <a:r>
              <a:rPr lang="en-US" sz="3600" dirty="0" err="1">
                <a:solidFill>
                  <a:srgbClr val="0033CC"/>
                </a:solidFill>
                <a:latin typeface="Times New Roman"/>
                <a:ea typeface="Times New Roman"/>
                <a:cs typeface="Times New Roman"/>
              </a:rPr>
              <a:t>Cộng</a:t>
            </a:r>
            <a:r>
              <a:rPr lang="en-US" sz="3600" dirty="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hòa</a:t>
            </a:r>
            <a:r>
              <a:rPr lang="en-US" sz="3600" dirty="0">
                <a:solidFill>
                  <a:srgbClr val="0033CC"/>
                </a:solidFill>
                <a:latin typeface="Times New Roman"/>
                <a:ea typeface="Times New Roman"/>
                <a:cs typeface="Times New Roman"/>
              </a:rPr>
              <a:t> </a:t>
            </a:r>
            <a:r>
              <a:rPr lang="en-US" sz="3600" dirty="0" smtClean="0">
                <a:solidFill>
                  <a:srgbClr val="0033CC"/>
                </a:solidFill>
                <a:latin typeface="Times New Roman"/>
                <a:ea typeface="Times New Roman"/>
                <a:cs typeface="Times New Roman"/>
              </a:rPr>
              <a:t>(</a:t>
            </a:r>
            <a:r>
              <a:rPr lang="en-US" sz="3600" dirty="0" err="1" smtClean="0">
                <a:solidFill>
                  <a:srgbClr val="0033CC"/>
                </a:solidFill>
                <a:latin typeface="Times New Roman"/>
                <a:ea typeface="Times New Roman"/>
                <a:cs typeface="Times New Roman"/>
              </a:rPr>
              <a:t>thời</a:t>
            </a: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kì</a:t>
            </a: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đế</a:t>
            </a:r>
            <a:r>
              <a:rPr lang="en-US" sz="3600" dirty="0" smtClean="0">
                <a:solidFill>
                  <a:srgbClr val="0033CC"/>
                </a:solidFill>
                <a:latin typeface="Times New Roman"/>
                <a:ea typeface="Times New Roman"/>
                <a:cs typeface="Times New Roman"/>
              </a:rPr>
              <a:t> </a:t>
            </a:r>
            <a:r>
              <a:rPr lang="en-US" sz="3600" dirty="0" err="1" smtClean="0">
                <a:solidFill>
                  <a:srgbClr val="0033CC"/>
                </a:solidFill>
                <a:latin typeface="Times New Roman"/>
                <a:ea typeface="Times New Roman"/>
                <a:cs typeface="Times New Roman"/>
              </a:rPr>
              <a:t>chế</a:t>
            </a:r>
            <a:r>
              <a:rPr lang="en-US" sz="3600" dirty="0" smtClean="0">
                <a:solidFill>
                  <a:srgbClr val="0033CC"/>
                </a:solidFill>
                <a:latin typeface="Times New Roman"/>
                <a:ea typeface="Times New Roman"/>
                <a:cs typeface="Times New Roman"/>
              </a:rPr>
              <a:t>).</a:t>
            </a:r>
            <a:endParaRPr lang="en-US" sz="3600" dirty="0">
              <a:solidFill>
                <a:srgbClr val="0033CC"/>
              </a:solidFill>
              <a:ea typeface="Times New Roman"/>
              <a:cs typeface="Times New Roman"/>
            </a:endParaRPr>
          </a:p>
        </p:txBody>
      </p:sp>
    </p:spTree>
    <p:extLst>
      <p:ext uri="{BB962C8B-B14F-4D97-AF65-F5344CB8AC3E}">
        <p14:creationId xmlns:p14="http://schemas.microsoft.com/office/powerpoint/2010/main" val="354033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4" name="Content Placeholder 3" descr="https://sohanews.sohacdn.com/k:thumb_w/640/2016/king-arthur-painting-of-ancient-rome-at-its-peak-1454575034277/that-bai-nao-khien-de-che-hung-manh-bac-nhat-the-gioi-sup-do.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6200"/>
            <a:ext cx="9372600" cy="6287869"/>
          </a:xfrm>
          <a:prstGeom prst="rect">
            <a:avLst/>
          </a:prstGeom>
          <a:noFill/>
          <a:ln>
            <a:noFill/>
          </a:ln>
        </p:spPr>
      </p:pic>
      <p:sp>
        <p:nvSpPr>
          <p:cNvPr id="5" name="Rectangle 4"/>
          <p:cNvSpPr/>
          <p:nvPr/>
        </p:nvSpPr>
        <p:spPr>
          <a:xfrm>
            <a:off x="2514600" y="6211669"/>
            <a:ext cx="2903359" cy="646331"/>
          </a:xfrm>
          <a:prstGeom prst="rect">
            <a:avLst/>
          </a:prstGeom>
        </p:spPr>
        <p:txBody>
          <a:bodyPr wrap="none">
            <a:spAutoFit/>
          </a:bodyPr>
          <a:lstStyle/>
          <a:p>
            <a:r>
              <a:rPr lang="en-US" sz="3600" b="1" dirty="0" smtClean="0">
                <a:solidFill>
                  <a:srgbClr val="FF0000"/>
                </a:solidFill>
                <a:latin typeface="Times New Roman" pitchFamily="18" charset="0"/>
                <a:cs typeface="Times New Roman" pitchFamily="18" charset="0"/>
              </a:rPr>
              <a:t> La </a:t>
            </a:r>
            <a:r>
              <a:rPr lang="en-US" sz="3600" b="1" dirty="0" err="1" smtClean="0">
                <a:solidFill>
                  <a:srgbClr val="FF0000"/>
                </a:solidFill>
                <a:latin typeface="Times New Roman" pitchFamily="18" charset="0"/>
                <a:cs typeface="Times New Roman" pitchFamily="18" charset="0"/>
              </a:rPr>
              <a:t>Mã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cổ</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đại</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81181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4" name="Content Placeholder 3" descr="https://sohanews.sohacdn.com/k:thumb_w/640/2016/war-rscc-124-large-1454575169614/that-bai-nao-khien-de-che-hung-manh-bac-nhat-the-gioi-sup-do.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175030"/>
          </a:xfrm>
          <a:prstGeom prst="rect">
            <a:avLst/>
          </a:prstGeom>
          <a:noFill/>
          <a:ln>
            <a:noFill/>
          </a:ln>
        </p:spPr>
      </p:pic>
      <p:sp>
        <p:nvSpPr>
          <p:cNvPr id="5" name="Rectangle 4"/>
          <p:cNvSpPr/>
          <p:nvPr/>
        </p:nvSpPr>
        <p:spPr>
          <a:xfrm>
            <a:off x="1524000" y="6175030"/>
            <a:ext cx="7162800" cy="923330"/>
          </a:xfrm>
          <a:prstGeom prst="rect">
            <a:avLst/>
          </a:prstGeom>
        </p:spPr>
        <p:txBody>
          <a:bodyPr wrap="square">
            <a:spAutoFit/>
          </a:bodyPr>
          <a:lstStyle/>
          <a:p>
            <a:pPr lvl="0"/>
            <a:r>
              <a:rPr lang="en-US" sz="3600" b="1" dirty="0" err="1" smtClean="0">
                <a:solidFill>
                  <a:srgbClr val="FF0000"/>
                </a:solidFill>
                <a:latin typeface="Times New Roman" pitchFamily="18" charset="0"/>
                <a:cs typeface="Times New Roman" pitchFamily="18" charset="0"/>
              </a:rPr>
              <a:t>Ốc</a:t>
            </a:r>
            <a:r>
              <a:rPr lang="en-US" sz="3600" b="1" dirty="0" smtClean="0">
                <a:solidFill>
                  <a:srgbClr val="FF0000"/>
                </a:solidFill>
                <a:latin typeface="Times New Roman" pitchFamily="18" charset="0"/>
                <a:cs typeface="Times New Roman" pitchFamily="18" charset="0"/>
              </a:rPr>
              <a:t>-ta-vi-</a:t>
            </a:r>
            <a:r>
              <a:rPr lang="en-US" sz="3600" b="1" dirty="0" err="1" smtClean="0">
                <a:solidFill>
                  <a:srgbClr val="FF0000"/>
                </a:solidFill>
                <a:latin typeface="Times New Roman" pitchFamily="18" charset="0"/>
                <a:cs typeface="Times New Roman" pitchFamily="18" charset="0"/>
              </a:rPr>
              <a:t>út</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Xê</a:t>
            </a:r>
            <a:r>
              <a:rPr lang="en-US" sz="3600" b="1" dirty="0">
                <a:solidFill>
                  <a:srgbClr val="FF0000"/>
                </a:solidFill>
                <a:latin typeface="Times New Roman" pitchFamily="18" charset="0"/>
                <a:cs typeface="Times New Roman" pitchFamily="18" charset="0"/>
              </a:rPr>
              <a:t> da Ô-</a:t>
            </a:r>
            <a:r>
              <a:rPr lang="en-US" sz="3600" b="1" dirty="0" err="1">
                <a:solidFill>
                  <a:srgbClr val="FF0000"/>
                </a:solidFill>
                <a:latin typeface="Times New Roman" pitchFamily="18" charset="0"/>
                <a:cs typeface="Times New Roman" pitchFamily="18" charset="0"/>
              </a:rPr>
              <a:t>gút</a:t>
            </a:r>
            <a:r>
              <a:rPr lang="en-US" sz="3600" b="1" dirty="0">
                <a:solidFill>
                  <a:srgbClr val="FF0000"/>
                </a:solidFill>
                <a:latin typeface="Times New Roman" pitchFamily="18" charset="0"/>
                <a:cs typeface="Times New Roman" pitchFamily="18" charset="0"/>
              </a:rPr>
              <a:t>-</a:t>
            </a:r>
            <a:r>
              <a:rPr lang="en-US" sz="3600" b="1" dirty="0" err="1">
                <a:solidFill>
                  <a:srgbClr val="FF0000"/>
                </a:solidFill>
                <a:latin typeface="Times New Roman" pitchFamily="18" charset="0"/>
                <a:cs typeface="Times New Roman" pitchFamily="18" charset="0"/>
              </a:rPr>
              <a:t>xtut</a:t>
            </a:r>
            <a:endParaRPr lang="en-US" sz="3600" b="1" dirty="0">
              <a:solidFill>
                <a:srgbClr val="FF0000"/>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273593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28600"/>
            <a:ext cx="92964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90800" y="6294827"/>
            <a:ext cx="3929281" cy="646331"/>
          </a:xfrm>
          <a:prstGeom prst="rect">
            <a:avLst/>
          </a:prstGeom>
          <a:solidFill>
            <a:schemeClr val="bg1"/>
          </a:solidFill>
        </p:spPr>
        <p:txBody>
          <a:bodyPr wrap="none" rtlCol="0">
            <a:spAutoFit/>
          </a:bodyPr>
          <a:lstStyle/>
          <a:p>
            <a:r>
              <a:rPr lang="en-US" sz="3600" b="1" dirty="0" err="1" smtClean="0">
                <a:solidFill>
                  <a:srgbClr val="FF0000"/>
                </a:solidFill>
                <a:latin typeface="Times New Roman" pitchFamily="18" charset="0"/>
                <a:cs typeface="Times New Roman" pitchFamily="18" charset="0"/>
              </a:rPr>
              <a:t>Chiến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binh</a:t>
            </a:r>
            <a:r>
              <a:rPr lang="en-US" sz="3600" b="1" dirty="0" smtClean="0">
                <a:solidFill>
                  <a:srgbClr val="FF0000"/>
                </a:solidFill>
                <a:latin typeface="Times New Roman" pitchFamily="18" charset="0"/>
                <a:cs typeface="Times New Roman" pitchFamily="18" charset="0"/>
              </a:rPr>
              <a:t> La </a:t>
            </a:r>
            <a:r>
              <a:rPr lang="en-US" sz="3600" b="1" dirty="0" err="1" smtClean="0">
                <a:solidFill>
                  <a:srgbClr val="FF0000"/>
                </a:solidFill>
                <a:latin typeface="Times New Roman" pitchFamily="18" charset="0"/>
                <a:cs typeface="Times New Roman" pitchFamily="18" charset="0"/>
              </a:rPr>
              <a:t>Mã</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78812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4" name="Content Placeholder 3" descr="https://sohanews.sohacdn.com/k:thumb_w/640/2016/tiepolo-giovanni-battista-zzz-maecenas-presenting-the-liberal-arts-to-emperor-augustus-1454575169855/that-bai-nao-khien-de-che-hung-manh-bac-nhat-the-gioi-sup-do.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5996781"/>
          </a:xfrm>
          <a:prstGeom prst="rect">
            <a:avLst/>
          </a:prstGeom>
          <a:noFill/>
          <a:ln>
            <a:noFill/>
          </a:ln>
        </p:spPr>
      </p:pic>
      <p:sp>
        <p:nvSpPr>
          <p:cNvPr id="5" name="Rectangle 4"/>
          <p:cNvSpPr/>
          <p:nvPr/>
        </p:nvSpPr>
        <p:spPr>
          <a:xfrm>
            <a:off x="1447800" y="6206928"/>
            <a:ext cx="5840060" cy="646331"/>
          </a:xfrm>
          <a:prstGeom prst="rect">
            <a:avLst/>
          </a:prstGeom>
        </p:spPr>
        <p:txBody>
          <a:bodyPr wrap="none">
            <a:spAutoFit/>
          </a:bodyPr>
          <a:lstStyle/>
          <a:p>
            <a:r>
              <a:rPr lang="en-US" sz="3600" b="1" dirty="0" err="1" smtClean="0">
                <a:solidFill>
                  <a:srgbClr val="FF0000"/>
                </a:solidFill>
                <a:latin typeface="Times New Roman" pitchFamily="18" charset="0"/>
                <a:cs typeface="Times New Roman" pitchFamily="18" charset="0"/>
              </a:rPr>
              <a:t>Ốc</a:t>
            </a:r>
            <a:r>
              <a:rPr lang="en-US" sz="3600" b="1" dirty="0" smtClean="0">
                <a:solidFill>
                  <a:srgbClr val="FF0000"/>
                </a:solidFill>
                <a:latin typeface="Times New Roman" pitchFamily="18" charset="0"/>
                <a:cs typeface="Times New Roman" pitchFamily="18" charset="0"/>
              </a:rPr>
              <a:t>-ta-vi-</a:t>
            </a:r>
            <a:r>
              <a:rPr lang="en-US" sz="3600" b="1" dirty="0" err="1" smtClean="0">
                <a:solidFill>
                  <a:srgbClr val="FF0000"/>
                </a:solidFill>
                <a:latin typeface="Times New Roman" pitchFamily="18" charset="0"/>
                <a:cs typeface="Times New Roman" pitchFamily="18" charset="0"/>
              </a:rPr>
              <a:t>út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Xê</a:t>
            </a:r>
            <a:r>
              <a:rPr lang="en-US" sz="3600" b="1" dirty="0" smtClean="0">
                <a:solidFill>
                  <a:srgbClr val="FF0000"/>
                </a:solidFill>
                <a:latin typeface="Times New Roman" pitchFamily="18" charset="0"/>
                <a:cs typeface="Times New Roman" pitchFamily="18" charset="0"/>
              </a:rPr>
              <a:t> da Ô-</a:t>
            </a:r>
            <a:r>
              <a:rPr lang="en-US" sz="3600" b="1" dirty="0" err="1" smtClean="0">
                <a:solidFill>
                  <a:srgbClr val="FF0000"/>
                </a:solidFill>
                <a:latin typeface="Times New Roman" pitchFamily="18" charset="0"/>
                <a:cs typeface="Times New Roman" pitchFamily="18" charset="0"/>
              </a:rPr>
              <a:t>gút</a:t>
            </a:r>
            <a:r>
              <a:rPr lang="en-US" sz="3600" b="1" dirty="0" smtClean="0">
                <a:solidFill>
                  <a:srgbClr val="FF0000"/>
                </a:solidFill>
                <a:latin typeface="Times New Roman" pitchFamily="18" charset="0"/>
                <a:cs typeface="Times New Roman" pitchFamily="18" charset="0"/>
              </a:rPr>
              <a:t>-</a:t>
            </a:r>
            <a:r>
              <a:rPr lang="en-US" sz="3600" b="1" dirty="0" err="1" smtClean="0">
                <a:solidFill>
                  <a:srgbClr val="FF0000"/>
                </a:solidFill>
                <a:latin typeface="Times New Roman" pitchFamily="18" charset="0"/>
                <a:cs typeface="Times New Roman" pitchFamily="18" charset="0"/>
              </a:rPr>
              <a:t>xtut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52665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4" name="Content Placeholder 3" descr="https://sohanews.sohacdn.com/k:thumb_w/640/2016/the-age-of-augustus-the-birth-of-christ-big-1454575169678/that-bai-nao-khien-de-che-hung-manh-bac-nhat-the-gioi-sup-do.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28600"/>
            <a:ext cx="9372600" cy="6553200"/>
          </a:xfrm>
          <a:prstGeom prst="rect">
            <a:avLst/>
          </a:prstGeom>
          <a:noFill/>
          <a:ln>
            <a:noFill/>
          </a:ln>
        </p:spPr>
      </p:pic>
      <p:sp>
        <p:nvSpPr>
          <p:cNvPr id="5" name="Rectangle 4"/>
          <p:cNvSpPr/>
          <p:nvPr/>
        </p:nvSpPr>
        <p:spPr>
          <a:xfrm>
            <a:off x="2895600" y="6208931"/>
            <a:ext cx="4851200" cy="646331"/>
          </a:xfrm>
          <a:prstGeom prst="rect">
            <a:avLst/>
          </a:prstGeom>
        </p:spPr>
        <p:txBody>
          <a:bodyPr wrap="none">
            <a:spAutoFit/>
          </a:bodyPr>
          <a:lstStyle/>
          <a:p>
            <a:r>
              <a:rPr lang="en-US" sz="3600" b="1" dirty="0" smtClean="0">
                <a:solidFill>
                  <a:srgbClr val="FF0000"/>
                </a:solidFill>
                <a:latin typeface="Times New Roman" pitchFamily="18" charset="0"/>
                <a:cs typeface="Times New Roman" pitchFamily="18" charset="0"/>
              </a:rPr>
              <a:t>La </a:t>
            </a:r>
            <a:r>
              <a:rPr lang="en-US" sz="3600" b="1" dirty="0" err="1" smtClean="0">
                <a:solidFill>
                  <a:srgbClr val="FF0000"/>
                </a:solidFill>
                <a:latin typeface="Times New Roman" pitchFamily="18" charset="0"/>
                <a:cs typeface="Times New Roman" pitchFamily="18" charset="0"/>
              </a:rPr>
              <a:t>Mã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kì</a:t>
            </a:r>
            <a:r>
              <a:rPr lang="en-US" sz="3600" b="1" dirty="0" smtClean="0">
                <a:solidFill>
                  <a:srgbClr val="FF0000"/>
                </a:solidFill>
                <a:latin typeface="Times New Roman" pitchFamily="18" charset="0"/>
                <a:cs typeface="Times New Roman" pitchFamily="18" charset="0"/>
              </a:rPr>
              <a:t> Augustus</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30014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190887"/>
            <a:ext cx="2031325" cy="646331"/>
          </a:xfrm>
          <a:prstGeom prst="rect">
            <a:avLst/>
          </a:prstGeom>
          <a:noFill/>
        </p:spPr>
        <p:txBody>
          <a:bodyPr wrap="none" rtlCol="0">
            <a:spAutoFit/>
          </a:bodyPr>
          <a:lstStyle/>
          <a:p>
            <a:r>
              <a:rPr lang="en-US" sz="3600" b="1" dirty="0" smtClean="0">
                <a:solidFill>
                  <a:srgbClr val="FF0000"/>
                </a:solidFill>
                <a:latin typeface="Times New Roman" pitchFamily="18" charset="0"/>
                <a:cs typeface="Times New Roman" pitchFamily="18" charset="0"/>
              </a:rPr>
              <a:t>Augustus</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31145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5334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22,23- BÀI 11. LA MÃ </a:t>
            </a:r>
            <a:r>
              <a:rPr lang="en-US" sz="3600" b="1" dirty="0">
                <a:solidFill>
                  <a:srgbClr val="FF0000"/>
                </a:solidFill>
                <a:latin typeface="Times New Roman" pitchFamily="18" charset="0"/>
                <a:cs typeface="Times New Roman" pitchFamily="18" charset="0"/>
              </a:rPr>
              <a:t>CỔ ĐẠI </a:t>
            </a:r>
            <a:br>
              <a:rPr lang="en-US" sz="36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609600"/>
            <a:ext cx="9178636" cy="5486400"/>
          </a:xfrm>
        </p:spPr>
        <p:txBody>
          <a:bodyPr>
            <a:normAutofit/>
          </a:bodyPr>
          <a:lstStyle/>
          <a:p>
            <a:pPr marL="0" indent="0">
              <a:buNone/>
            </a:pPr>
            <a:r>
              <a:rPr lang="vi-VN" b="1" u="sng" dirty="0">
                <a:solidFill>
                  <a:srgbClr val="FF0000"/>
                </a:solidFill>
                <a:latin typeface="Times New Roman" pitchFamily="18" charset="0"/>
                <a:cs typeface="Times New Roman" pitchFamily="18" charset="0"/>
              </a:rPr>
              <a:t>I. Điều kiện tự nhiên.</a:t>
            </a:r>
          </a:p>
          <a:p>
            <a:pPr marL="0" indent="0">
              <a:buNone/>
            </a:pPr>
            <a:r>
              <a:rPr lang="vi-VN" b="1" u="sng" dirty="0">
                <a:solidFill>
                  <a:srgbClr val="FF0000"/>
                </a:solidFill>
                <a:latin typeface="Times New Roman" pitchFamily="18" charset="0"/>
                <a:cs typeface="Times New Roman" pitchFamily="18" charset="0"/>
              </a:rPr>
              <a:t>II. Tổ chức nhà nước </a:t>
            </a:r>
            <a:r>
              <a:rPr lang="en-US" b="1" u="sng" dirty="0" smtClean="0">
                <a:solidFill>
                  <a:srgbClr val="FF0000"/>
                </a:solidFill>
                <a:latin typeface="Times New Roman" pitchFamily="18" charset="0"/>
                <a:cs typeface="Times New Roman" pitchFamily="18" charset="0"/>
              </a:rPr>
              <a:t>La </a:t>
            </a:r>
            <a:r>
              <a:rPr lang="en-US" b="1" u="sng" dirty="0" err="1" smtClean="0">
                <a:solidFill>
                  <a:srgbClr val="FF0000"/>
                </a:solidFill>
                <a:latin typeface="Times New Roman" pitchFamily="18" charset="0"/>
                <a:cs typeface="Times New Roman" pitchFamily="18" charset="0"/>
              </a:rPr>
              <a:t>Mã</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cổ</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đại</a:t>
            </a:r>
            <a:endParaRPr lang="vi-VN" b="1" u="sng" dirty="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1885418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6926"/>
            <a:ext cx="9178636" cy="7003474"/>
          </a:xfrm>
        </p:spPr>
        <p:txBody>
          <a:bodyPr>
            <a:normAutofit/>
          </a:bodyPr>
          <a:lstStyle/>
          <a:p>
            <a:pPr marL="0" indent="0" algn="just">
              <a:buNone/>
            </a:pPr>
            <a:r>
              <a:rPr lang="vi-VN" b="1" u="sng" dirty="0" smtClean="0">
                <a:solidFill>
                  <a:srgbClr val="FF0000"/>
                </a:solidFill>
                <a:latin typeface="Times New Roman" pitchFamily="18" charset="0"/>
                <a:cs typeface="Times New Roman" pitchFamily="18" charset="0"/>
              </a:rPr>
              <a:t>II</a:t>
            </a:r>
            <a:r>
              <a:rPr lang="vi-VN" b="1" u="sng" dirty="0">
                <a:solidFill>
                  <a:srgbClr val="FF0000"/>
                </a:solidFill>
                <a:latin typeface="Times New Roman" pitchFamily="18" charset="0"/>
                <a:cs typeface="Times New Roman" pitchFamily="18" charset="0"/>
              </a:rPr>
              <a:t>. Tổ chức nhà nước </a:t>
            </a:r>
            <a:r>
              <a:rPr lang="en-US" b="1" u="sng" dirty="0" smtClean="0">
                <a:solidFill>
                  <a:srgbClr val="FF0000"/>
                </a:solidFill>
                <a:latin typeface="Times New Roman" pitchFamily="18" charset="0"/>
                <a:cs typeface="Times New Roman" pitchFamily="18" charset="0"/>
              </a:rPr>
              <a:t>La </a:t>
            </a:r>
            <a:r>
              <a:rPr lang="en-US" b="1" u="sng" dirty="0" err="1" smtClean="0">
                <a:solidFill>
                  <a:srgbClr val="FF0000"/>
                </a:solidFill>
                <a:latin typeface="Times New Roman" pitchFamily="18" charset="0"/>
                <a:cs typeface="Times New Roman" pitchFamily="18" charset="0"/>
              </a:rPr>
              <a:t>Mã</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cổ</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đại</a:t>
            </a:r>
            <a:endParaRPr lang="vi-VN" b="1" u="sng" dirty="0">
              <a:solidFill>
                <a:srgbClr val="FF0000"/>
              </a:solidFill>
              <a:latin typeface="Times New Roman" pitchFamily="18" charset="0"/>
              <a:cs typeface="Times New Roman" pitchFamily="18" charset="0"/>
            </a:endParaRPr>
          </a:p>
          <a:p>
            <a:pPr marL="0" indent="0" algn="just">
              <a:buNone/>
            </a:pPr>
            <a:r>
              <a:rPr lang="en-US" sz="3600" dirty="0" smtClean="0">
                <a:solidFill>
                  <a:srgbClr val="0033CC"/>
                </a:solidFill>
                <a:latin typeface="Times New Roman" pitchFamily="18" charset="0"/>
                <a:cs typeface="Times New Roman" pitchFamily="18" charset="0"/>
              </a:rPr>
              <a:t>- </a:t>
            </a:r>
            <a:r>
              <a:rPr lang="vi-VN" sz="3600" dirty="0" smtClean="0">
                <a:solidFill>
                  <a:srgbClr val="0033CC"/>
                </a:solidFill>
                <a:latin typeface="Times New Roman" pitchFamily="18" charset="0"/>
                <a:cs typeface="Times New Roman" pitchFamily="18" charset="0"/>
              </a:rPr>
              <a:t> </a:t>
            </a:r>
            <a:r>
              <a:rPr lang="vi-VN" sz="3600" dirty="0">
                <a:solidFill>
                  <a:srgbClr val="0033CC"/>
                </a:solidFill>
                <a:latin typeface="Times New Roman" pitchFamily="18" charset="0"/>
                <a:cs typeface="Times New Roman" pitchFamily="18" charset="0"/>
              </a:rPr>
              <a:t>Ban đầu, </a:t>
            </a:r>
            <a:r>
              <a:rPr lang="en-US" sz="3600" dirty="0" err="1" smtClean="0">
                <a:solidFill>
                  <a:srgbClr val="0033CC"/>
                </a:solidFill>
                <a:latin typeface="Times New Roman" pitchFamily="18" charset="0"/>
                <a:cs typeface="Times New Roman" pitchFamily="18" charset="0"/>
              </a:rPr>
              <a:t>tổ</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chức</a:t>
            </a:r>
            <a:r>
              <a:rPr lang="vi-VN" sz="3600" dirty="0" smtClean="0">
                <a:solidFill>
                  <a:srgbClr val="0033CC"/>
                </a:solidFill>
                <a:latin typeface="Times New Roman" pitchFamily="18" charset="0"/>
                <a:cs typeface="Times New Roman" pitchFamily="18" charset="0"/>
              </a:rPr>
              <a:t> </a:t>
            </a:r>
            <a:r>
              <a:rPr lang="vi-VN" sz="3600" dirty="0">
                <a:solidFill>
                  <a:srgbClr val="0033CC"/>
                </a:solidFill>
                <a:latin typeface="Times New Roman" pitchFamily="18" charset="0"/>
                <a:cs typeface="Times New Roman" pitchFamily="18" charset="0"/>
              </a:rPr>
              <a:t>nhà nước La Mã cổ đại là hình thức nhà nước cộng hòa không có vua, cai trị dựa trên luật pháp và mọi chức vụ phải được bầu ra. Cơ quan quyền lực cao nhất là Viện nguyên lão.</a:t>
            </a:r>
          </a:p>
          <a:p>
            <a:pPr marL="0" indent="0" algn="just">
              <a:buNone/>
            </a:pPr>
            <a:r>
              <a:rPr lang="en-US" sz="3600" dirty="0">
                <a:solidFill>
                  <a:srgbClr val="0033CC"/>
                </a:solidFill>
                <a:latin typeface="Times New Roman" pitchFamily="18" charset="0"/>
                <a:cs typeface="Times New Roman" pitchFamily="18" charset="0"/>
              </a:rPr>
              <a:t>-</a:t>
            </a:r>
            <a:r>
              <a:rPr lang="en-US" sz="3600" dirty="0" smtClean="0">
                <a:solidFill>
                  <a:srgbClr val="0033CC"/>
                </a:solidFill>
                <a:latin typeface="Times New Roman" pitchFamily="18" charset="0"/>
                <a:cs typeface="Times New Roman" pitchFamily="18" charset="0"/>
              </a:rPr>
              <a:t> </a:t>
            </a:r>
            <a:r>
              <a:rPr lang="vi-VN" sz="3600" dirty="0" smtClean="0">
                <a:solidFill>
                  <a:srgbClr val="0033CC"/>
                </a:solidFill>
                <a:latin typeface="Times New Roman" pitchFamily="18" charset="0"/>
                <a:cs typeface="Times New Roman" pitchFamily="18" charset="0"/>
              </a:rPr>
              <a:t>Từ </a:t>
            </a:r>
            <a:r>
              <a:rPr lang="vi-VN" sz="3600" dirty="0">
                <a:solidFill>
                  <a:srgbClr val="0033CC"/>
                </a:solidFill>
                <a:latin typeface="Times New Roman" pitchFamily="18" charset="0"/>
                <a:cs typeface="Times New Roman" pitchFamily="18" charset="0"/>
              </a:rPr>
              <a:t>năm 27 TCN</a:t>
            </a:r>
            <a:r>
              <a:rPr lang="vi-VN" sz="3600" dirty="0" smtClean="0">
                <a:solidFill>
                  <a:srgbClr val="0033CC"/>
                </a:solidFill>
                <a:latin typeface="Times New Roman" pitchFamily="18" charset="0"/>
                <a:cs typeface="Times New Roman" pitchFamily="18" charset="0"/>
              </a:rPr>
              <a:t>, </a:t>
            </a:r>
            <a:r>
              <a:rPr lang="vi-VN" sz="3600" dirty="0">
                <a:solidFill>
                  <a:srgbClr val="0033CC"/>
                </a:solidFill>
                <a:latin typeface="Times New Roman" pitchFamily="18" charset="0"/>
                <a:cs typeface="Times New Roman" pitchFamily="18" charset="0"/>
              </a:rPr>
              <a:t>La Mã chuyển sang hình thức nhà nước đế chế. </a:t>
            </a:r>
          </a:p>
          <a:p>
            <a:pPr marL="0" indent="0" algn="just">
              <a:buNone/>
            </a:pPr>
            <a:r>
              <a:rPr lang="en-US" sz="3600" dirty="0" smtClean="0">
                <a:solidFill>
                  <a:srgbClr val="0033CC"/>
                </a:solidFill>
                <a:latin typeface="Times New Roman" pitchFamily="18" charset="0"/>
                <a:cs typeface="Times New Roman" pitchFamily="18" charset="0"/>
              </a:rPr>
              <a:t>+</a:t>
            </a:r>
            <a:r>
              <a:rPr lang="vi-VN" sz="3600" dirty="0" smtClean="0">
                <a:solidFill>
                  <a:srgbClr val="0033CC"/>
                </a:solidFill>
                <a:latin typeface="Times New Roman" pitchFamily="18" charset="0"/>
                <a:cs typeface="Times New Roman" pitchFamily="18" charset="0"/>
              </a:rPr>
              <a:t> </a:t>
            </a:r>
            <a:r>
              <a:rPr lang="vi-VN" sz="3600" dirty="0">
                <a:solidFill>
                  <a:srgbClr val="0033CC"/>
                </a:solidFill>
                <a:latin typeface="Times New Roman" pitchFamily="18" charset="0"/>
                <a:cs typeface="Times New Roman" pitchFamily="18" charset="0"/>
              </a:rPr>
              <a:t>Nhà nước thời đế chế thực chất là </a:t>
            </a:r>
            <a:r>
              <a:rPr lang="en-US" sz="3600" dirty="0" err="1" smtClean="0">
                <a:solidFill>
                  <a:srgbClr val="0033CC"/>
                </a:solidFill>
                <a:latin typeface="Times New Roman" pitchFamily="18" charset="0"/>
                <a:cs typeface="Times New Roman" pitchFamily="18" charset="0"/>
              </a:rPr>
              <a:t>nhà</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nước</a:t>
            </a:r>
            <a:r>
              <a:rPr lang="vi-VN" sz="3600" dirty="0" smtClean="0">
                <a:solidFill>
                  <a:srgbClr val="0033CC"/>
                </a:solidFill>
                <a:latin typeface="Times New Roman" pitchFamily="18" charset="0"/>
                <a:cs typeface="Times New Roman" pitchFamily="18" charset="0"/>
              </a:rPr>
              <a:t> </a:t>
            </a:r>
            <a:r>
              <a:rPr lang="vi-VN" sz="3600" dirty="0">
                <a:solidFill>
                  <a:srgbClr val="0033CC"/>
                </a:solidFill>
                <a:latin typeface="Times New Roman" pitchFamily="18" charset="0"/>
                <a:cs typeface="Times New Roman" pitchFamily="18" charset="0"/>
              </a:rPr>
              <a:t>quân </a:t>
            </a:r>
            <a:r>
              <a:rPr lang="vi-VN" sz="3600" dirty="0" smtClean="0">
                <a:solidFill>
                  <a:srgbClr val="0033CC"/>
                </a:solidFill>
                <a:latin typeface="Times New Roman" pitchFamily="18" charset="0"/>
                <a:cs typeface="Times New Roman" pitchFamily="18" charset="0"/>
              </a:rPr>
              <a:t>chủ</a:t>
            </a:r>
            <a:r>
              <a:rPr lang="en-US" sz="3600" dirty="0">
                <a:solidFill>
                  <a:srgbClr val="0033CC"/>
                </a:solidFill>
                <a:latin typeface="Times New Roman" pitchFamily="18" charset="0"/>
                <a:cs typeface="Times New Roman" pitchFamily="18" charset="0"/>
              </a:rPr>
              <a:t> </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nhưng</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hình</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thức</a:t>
            </a:r>
            <a:r>
              <a:rPr lang="vi-VN" sz="3600" dirty="0" smtClean="0">
                <a:solidFill>
                  <a:srgbClr val="0033CC"/>
                </a:solidFill>
                <a:latin typeface="Times New Roman" pitchFamily="18" charset="0"/>
                <a:cs typeface="Times New Roman" pitchFamily="18" charset="0"/>
              </a:rPr>
              <a:t> </a:t>
            </a:r>
            <a:r>
              <a:rPr lang="vi-VN" sz="3600" dirty="0">
                <a:solidFill>
                  <a:srgbClr val="0033CC"/>
                </a:solidFill>
                <a:latin typeface="Times New Roman" pitchFamily="18" charset="0"/>
                <a:cs typeface="Times New Roman" pitchFamily="18" charset="0"/>
              </a:rPr>
              <a:t>Cộng hòa.</a:t>
            </a: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23294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5334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22,23- BÀI 11. LA MÃ </a:t>
            </a:r>
            <a:r>
              <a:rPr lang="en-US" sz="3600" b="1" dirty="0">
                <a:solidFill>
                  <a:srgbClr val="FF0000"/>
                </a:solidFill>
                <a:latin typeface="Times New Roman" pitchFamily="18" charset="0"/>
                <a:cs typeface="Times New Roman" pitchFamily="18" charset="0"/>
              </a:rPr>
              <a:t>CỔ ĐẠI </a:t>
            </a:r>
            <a:br>
              <a:rPr lang="en-US" sz="36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533400"/>
            <a:ext cx="9178636" cy="5486400"/>
          </a:xfrm>
        </p:spPr>
        <p:txBody>
          <a:bodyPr/>
          <a:lstStyle/>
          <a:p>
            <a:pPr marL="0" indent="0">
              <a:buNone/>
            </a:pPr>
            <a:r>
              <a:rPr lang="vi-VN" sz="3600" b="1" u="sng" dirty="0">
                <a:solidFill>
                  <a:srgbClr val="FF0000"/>
                </a:solidFill>
                <a:latin typeface="Times New Roman" pitchFamily="18" charset="0"/>
                <a:cs typeface="Times New Roman" pitchFamily="18" charset="0"/>
              </a:rPr>
              <a:t>I. Điều kiện tự nhiên.</a:t>
            </a:r>
          </a:p>
          <a:p>
            <a:pPr marL="0" indent="0">
              <a:buNone/>
            </a:pPr>
            <a:r>
              <a:rPr lang="vi-VN" sz="3600" b="1" u="sng" dirty="0">
                <a:solidFill>
                  <a:srgbClr val="FF0000"/>
                </a:solidFill>
                <a:latin typeface="Times New Roman" pitchFamily="18" charset="0"/>
                <a:cs typeface="Times New Roman" pitchFamily="18" charset="0"/>
              </a:rPr>
              <a:t>II. Tổ chức nhà nước </a:t>
            </a:r>
            <a:r>
              <a:rPr lang="en-US" sz="3600" b="1" u="sng" dirty="0" smtClean="0">
                <a:solidFill>
                  <a:srgbClr val="FF0000"/>
                </a:solidFill>
                <a:latin typeface="Times New Roman" pitchFamily="18" charset="0"/>
                <a:cs typeface="Times New Roman" pitchFamily="18" charset="0"/>
              </a:rPr>
              <a:t>La </a:t>
            </a:r>
            <a:r>
              <a:rPr lang="en-US" sz="3600" b="1" u="sng" dirty="0" err="1" smtClean="0">
                <a:solidFill>
                  <a:srgbClr val="FF0000"/>
                </a:solidFill>
                <a:latin typeface="Times New Roman" pitchFamily="18" charset="0"/>
                <a:cs typeface="Times New Roman" pitchFamily="18" charset="0"/>
              </a:rPr>
              <a:t>Mã</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cổ</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đại</a:t>
            </a:r>
            <a:endParaRPr lang="vi-VN" sz="3600" b="1" u="sng" dirty="0">
              <a:solidFill>
                <a:srgbClr val="FF0000"/>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22064064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0"/>
            <a:ext cx="9178636" cy="6019800"/>
          </a:xfrm>
        </p:spPr>
        <p:txBody>
          <a:bodyPr/>
          <a:lstStyle/>
          <a:p>
            <a:pPr marL="0" indent="0">
              <a:buNone/>
            </a:pPr>
            <a:r>
              <a:rPr lang="vi-VN" b="1" u="sng" dirty="0">
                <a:solidFill>
                  <a:srgbClr val="FF0000"/>
                </a:solidFill>
                <a:latin typeface="Times New Roman" pitchFamily="18" charset="0"/>
                <a:cs typeface="Times New Roman" pitchFamily="18" charset="0"/>
              </a:rPr>
              <a:t>I. Điều kiện tự nhiên.</a:t>
            </a:r>
          </a:p>
          <a:p>
            <a:pPr marL="0" indent="0">
              <a:buNone/>
            </a:pPr>
            <a:r>
              <a:rPr lang="vi-VN" b="1" u="sng" dirty="0">
                <a:solidFill>
                  <a:srgbClr val="FF0000"/>
                </a:solidFill>
                <a:latin typeface="Times New Roman" pitchFamily="18" charset="0"/>
                <a:cs typeface="Times New Roman" pitchFamily="18" charset="0"/>
              </a:rPr>
              <a:t>II. Tổ chức nhà nước </a:t>
            </a:r>
            <a:r>
              <a:rPr lang="en-US" b="1" u="sng" dirty="0" smtClean="0">
                <a:solidFill>
                  <a:srgbClr val="FF0000"/>
                </a:solidFill>
                <a:latin typeface="Times New Roman" pitchFamily="18" charset="0"/>
                <a:cs typeface="Times New Roman" pitchFamily="18" charset="0"/>
              </a:rPr>
              <a:t>La </a:t>
            </a:r>
            <a:r>
              <a:rPr lang="en-US" b="1" u="sng" dirty="0" err="1" smtClean="0">
                <a:solidFill>
                  <a:srgbClr val="FF0000"/>
                </a:solidFill>
                <a:latin typeface="Times New Roman" pitchFamily="18" charset="0"/>
                <a:cs typeface="Times New Roman" pitchFamily="18" charset="0"/>
              </a:rPr>
              <a:t>Mã</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cổ</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đại</a:t>
            </a:r>
            <a:endParaRPr lang="vi-VN" b="1" u="sng" dirty="0">
              <a:solidFill>
                <a:srgbClr val="FF0000"/>
              </a:solidFill>
              <a:latin typeface="Times New Roman" pitchFamily="18" charset="0"/>
              <a:cs typeface="Times New Roman" pitchFamily="18" charset="0"/>
            </a:endParaRPr>
          </a:p>
          <a:p>
            <a:pPr marL="0" indent="0">
              <a:buNone/>
            </a:pPr>
            <a:r>
              <a:rPr lang="vi-VN" b="1" u="sng" dirty="0">
                <a:solidFill>
                  <a:srgbClr val="FF0000"/>
                </a:solidFill>
                <a:latin typeface="Times New Roman" pitchFamily="18" charset="0"/>
                <a:cs typeface="Times New Roman" pitchFamily="18" charset="0"/>
              </a:rPr>
              <a:t>III. Những thành tựu văn hóa tiêu biểu</a:t>
            </a: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
        <p:nvSpPr>
          <p:cNvPr id="6" name="Tiêu đề 1"/>
          <p:cNvSpPr>
            <a:spLocks noGrp="1"/>
          </p:cNvSpPr>
          <p:nvPr>
            <p:ph type="title"/>
          </p:nvPr>
        </p:nvSpPr>
        <p:spPr>
          <a:xfrm>
            <a:off x="-228600" y="0"/>
            <a:ext cx="9372600" cy="6858000"/>
          </a:xfrm>
          <a:solidFill>
            <a:srgbClr val="FFFF00"/>
          </a:solidFill>
          <a:ln w="57150">
            <a:solidFill>
              <a:srgbClr val="7030A0"/>
            </a:solidFill>
          </a:ln>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6600" b="1" dirty="0" smtClean="0">
                <a:solidFill>
                  <a:srgbClr val="FF0000"/>
                </a:solidFill>
                <a:latin typeface="Times New Roman" panose="02020603050405020304" pitchFamily="18" charset="0"/>
                <a:cs typeface="Times New Roman" panose="02020603050405020304" pitchFamily="18" charset="0"/>
              </a:rPr>
              <a:t>AI NHANH ĐƯỢC THƯỞNG</a:t>
            </a:r>
            <a:r>
              <a:rPr lang="en-US" sz="6600" b="1" u="sng" dirty="0">
                <a:solidFill>
                  <a:srgbClr val="FF0000"/>
                </a:solidFill>
                <a:latin typeface="Times New Roman" panose="02020603050405020304" pitchFamily="18" charset="0"/>
                <a:cs typeface="Times New Roman" panose="02020603050405020304" pitchFamily="18" charset="0"/>
              </a:rPr>
              <a:t/>
            </a:r>
            <a:br>
              <a:rPr lang="en-US" sz="6600" b="1" u="sng" dirty="0">
                <a:solidFill>
                  <a:srgbClr val="FF0000"/>
                </a:solidFill>
                <a:latin typeface="Times New Roman" panose="02020603050405020304" pitchFamily="18" charset="0"/>
                <a:cs typeface="Times New Roman" panose="02020603050405020304" pitchFamily="18" charset="0"/>
              </a:rPr>
            </a:br>
            <a:endParaRPr lang="en-US" sz="66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053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0"/>
            <a:ext cx="9178636" cy="6019800"/>
          </a:xfrm>
        </p:spPr>
        <p:txBody>
          <a:bodyPr/>
          <a:lstStyle/>
          <a:p>
            <a:pPr marL="0" indent="0" algn="ctr">
              <a:buNone/>
            </a:pPr>
            <a:r>
              <a:rPr lang="en-US" sz="4000" b="1" dirty="0" err="1" smtClean="0">
                <a:solidFill>
                  <a:srgbClr val="FF0000"/>
                </a:solidFill>
                <a:latin typeface="Times New Roman" pitchFamily="18" charset="0"/>
                <a:cs typeface="Times New Roman" pitchFamily="18" charset="0"/>
              </a:rPr>
              <a:t>Nơi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phát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sinh</a:t>
            </a:r>
            <a:r>
              <a:rPr lang="en-US" sz="4000" b="1" dirty="0" smtClean="0">
                <a:solidFill>
                  <a:srgbClr val="FF0000"/>
                </a:solidFill>
                <a:latin typeface="Times New Roman" pitchFamily="18" charset="0"/>
                <a:cs typeface="Times New Roman" pitchFamily="18" charset="0"/>
              </a:rPr>
              <a:t> ban </a:t>
            </a:r>
            <a:r>
              <a:rPr lang="en-US" sz="4000" b="1" dirty="0" err="1" smtClean="0">
                <a:solidFill>
                  <a:srgbClr val="FF0000"/>
                </a:solidFill>
                <a:latin typeface="Times New Roman" pitchFamily="18" charset="0"/>
                <a:cs typeface="Times New Roman" pitchFamily="18" charset="0"/>
              </a:rPr>
              <a:t>đầu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của</a:t>
            </a:r>
            <a:r>
              <a:rPr lang="en-US" sz="4000" b="1" dirty="0" smtClean="0">
                <a:solidFill>
                  <a:srgbClr val="FF0000"/>
                </a:solidFill>
                <a:latin typeface="Times New Roman" pitchFamily="18" charset="0"/>
                <a:cs typeface="Times New Roman" pitchFamily="18" charset="0"/>
              </a:rPr>
              <a:t> La </a:t>
            </a:r>
            <a:r>
              <a:rPr lang="en-US" sz="4000" b="1" dirty="0" err="1" smtClean="0">
                <a:solidFill>
                  <a:srgbClr val="FF0000"/>
                </a:solidFill>
                <a:latin typeface="Times New Roman" pitchFamily="18" charset="0"/>
                <a:cs typeface="Times New Roman" pitchFamily="18" charset="0"/>
              </a:rPr>
              <a:t>Mã</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cổ</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đại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là</a:t>
            </a:r>
            <a:r>
              <a:rPr lang="en-US" sz="4000" b="1" dirty="0" smtClean="0">
                <a:solidFill>
                  <a:srgbClr val="FF0000"/>
                </a:solidFill>
                <a:latin typeface="Times New Roman" pitchFamily="18" charset="0"/>
                <a:cs typeface="Times New Roman" pitchFamily="18" charset="0"/>
              </a:rPr>
              <a:t> </a:t>
            </a:r>
          </a:p>
          <a:p>
            <a:pPr marL="742950" indent="-742950">
              <a:buAutoNum type="alphaUcPeriod"/>
            </a:pPr>
            <a:r>
              <a:rPr lang="en-US" sz="4000" b="1" dirty="0" err="1">
                <a:solidFill>
                  <a:srgbClr val="0033CC"/>
                </a:solidFill>
                <a:latin typeface="Times New Roman" pitchFamily="18" charset="0"/>
                <a:cs typeface="Times New Roman" pitchFamily="18" charset="0"/>
              </a:rPr>
              <a:t>v</a:t>
            </a:r>
            <a:r>
              <a:rPr lang="en-US" sz="4000" b="1" dirty="0" err="1" smtClean="0">
                <a:solidFill>
                  <a:srgbClr val="0033CC"/>
                </a:solidFill>
                <a:latin typeface="Times New Roman" pitchFamily="18" charset="0"/>
                <a:cs typeface="Times New Roman" pitchFamily="18" charset="0"/>
              </a:rPr>
              <a:t>ùng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đồng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bằng</a:t>
            </a:r>
            <a:r>
              <a:rPr lang="en-US" sz="4000" b="1" dirty="0" smtClean="0">
                <a:solidFill>
                  <a:srgbClr val="0033CC"/>
                </a:solidFill>
                <a:latin typeface="Times New Roman" pitchFamily="18" charset="0"/>
                <a:cs typeface="Times New Roman" pitchFamily="18" charset="0"/>
              </a:rPr>
              <a:t>.</a:t>
            </a:r>
          </a:p>
          <a:p>
            <a:pPr marL="742950" indent="-742950">
              <a:buAutoNum type="alphaUcPeriod"/>
            </a:pPr>
            <a:r>
              <a:rPr lang="en-US" sz="4000" b="1" dirty="0" err="1" smtClean="0">
                <a:solidFill>
                  <a:srgbClr val="0033CC"/>
                </a:solidFill>
                <a:latin typeface="Times New Roman" pitchFamily="18" charset="0"/>
                <a:cs typeface="Times New Roman" pitchFamily="18" charset="0"/>
              </a:rPr>
              <a:t>đảo</a:t>
            </a:r>
            <a:r>
              <a:rPr lang="en-US" sz="4000" b="1" dirty="0" smtClean="0">
                <a:solidFill>
                  <a:srgbClr val="0033CC"/>
                </a:solidFill>
                <a:latin typeface="Times New Roman" pitchFamily="18" charset="0"/>
                <a:cs typeface="Times New Roman" pitchFamily="18" charset="0"/>
              </a:rPr>
              <a:t> Xi-</a:t>
            </a:r>
            <a:r>
              <a:rPr lang="en-US" sz="4000" b="1" dirty="0" err="1" smtClean="0">
                <a:solidFill>
                  <a:srgbClr val="0033CC"/>
                </a:solidFill>
                <a:latin typeface="Times New Roman" pitchFamily="18" charset="0"/>
                <a:cs typeface="Times New Roman" pitchFamily="18" charset="0"/>
              </a:rPr>
              <a:t>xin</a:t>
            </a:r>
            <a:r>
              <a:rPr lang="en-US" sz="4000" b="1" dirty="0" smtClean="0">
                <a:solidFill>
                  <a:srgbClr val="0033CC"/>
                </a:solidFill>
                <a:latin typeface="Times New Roman" pitchFamily="18" charset="0"/>
                <a:cs typeface="Times New Roman" pitchFamily="18" charset="0"/>
              </a:rPr>
              <a:t>.</a:t>
            </a:r>
          </a:p>
          <a:p>
            <a:pPr marL="742950" indent="-742950">
              <a:buAutoNum type="alphaUcPeriod"/>
            </a:pPr>
            <a:r>
              <a:rPr lang="en-US" sz="4000" b="1" dirty="0" err="1">
                <a:solidFill>
                  <a:srgbClr val="0033CC"/>
                </a:solidFill>
                <a:latin typeface="Times New Roman" pitchFamily="18" charset="0"/>
                <a:cs typeface="Times New Roman" pitchFamily="18" charset="0"/>
              </a:rPr>
              <a:t>b</a:t>
            </a:r>
            <a:r>
              <a:rPr lang="en-US" sz="4000" b="1" dirty="0" err="1" smtClean="0">
                <a:solidFill>
                  <a:srgbClr val="0033CC"/>
                </a:solidFill>
                <a:latin typeface="Times New Roman" pitchFamily="18" charset="0"/>
                <a:cs typeface="Times New Roman" pitchFamily="18" charset="0"/>
              </a:rPr>
              <a:t>án</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đảo</a:t>
            </a:r>
            <a:r>
              <a:rPr lang="en-US" sz="4000" b="1" dirty="0" smtClean="0">
                <a:solidFill>
                  <a:srgbClr val="0033CC"/>
                </a:solidFill>
                <a:latin typeface="Times New Roman" pitchFamily="18" charset="0"/>
                <a:cs typeface="Times New Roman" pitchFamily="18" charset="0"/>
              </a:rPr>
              <a:t> I-ta-li-a.</a:t>
            </a:r>
          </a:p>
          <a:p>
            <a:pPr marL="742950" indent="-742950">
              <a:buAutoNum type="alphaUcPeriod"/>
            </a:pPr>
            <a:r>
              <a:rPr lang="en-US" sz="4000" b="1" dirty="0" err="1">
                <a:solidFill>
                  <a:srgbClr val="0033CC"/>
                </a:solidFill>
                <a:latin typeface="Times New Roman" pitchFamily="18" charset="0"/>
                <a:cs typeface="Times New Roman" pitchFamily="18" charset="0"/>
              </a:rPr>
              <a:t>t</a:t>
            </a:r>
            <a:r>
              <a:rPr lang="en-US" sz="4000" b="1" dirty="0" err="1" smtClean="0">
                <a:solidFill>
                  <a:srgbClr val="0033CC"/>
                </a:solidFill>
                <a:latin typeface="Times New Roman" pitchFamily="18" charset="0"/>
                <a:cs typeface="Times New Roman" pitchFamily="18" charset="0"/>
              </a:rPr>
              <a:t>rung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tâm</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Địa</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Trung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Hải</a:t>
            </a:r>
            <a:r>
              <a:rPr lang="en-US" sz="4000" b="1" dirty="0" smtClean="0">
                <a:solidFill>
                  <a:srgbClr val="0033CC"/>
                </a:solidFill>
                <a:latin typeface="Times New Roman" pitchFamily="18" charset="0"/>
                <a:cs typeface="Times New Roman" pitchFamily="18" charset="0"/>
              </a:rPr>
              <a:t>. </a:t>
            </a:r>
            <a:endParaRPr lang="en-US" sz="4000" b="1" dirty="0">
              <a:solidFill>
                <a:srgbClr val="0033CC"/>
              </a:solidFill>
              <a:latin typeface="Times New Roman" pitchFamily="18" charset="0"/>
              <a:cs typeface="Times New Roman" pitchFamily="18" charset="0"/>
            </a:endParaRPr>
          </a:p>
          <a:p>
            <a:pPr marL="0" indent="0">
              <a:buNone/>
            </a:pPr>
            <a:endParaRPr lang="vi-VN" sz="3600" b="1" dirty="0">
              <a:solidFill>
                <a:srgbClr val="FF0000"/>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
        <p:nvSpPr>
          <p:cNvPr id="4" name="Oval 3"/>
          <p:cNvSpPr/>
          <p:nvPr/>
        </p:nvSpPr>
        <p:spPr>
          <a:xfrm>
            <a:off x="0" y="2895600"/>
            <a:ext cx="613318"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57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0"/>
            <a:ext cx="9178636" cy="6019800"/>
          </a:xfrm>
        </p:spPr>
        <p:txBody>
          <a:bodyPr/>
          <a:lstStyle/>
          <a:p>
            <a:pPr marL="0" indent="0" algn="ctr">
              <a:buNone/>
            </a:pPr>
            <a:r>
              <a:rPr lang="en-US" sz="4000" b="1" dirty="0" err="1" smtClean="0">
                <a:solidFill>
                  <a:srgbClr val="FF0000"/>
                </a:solidFill>
                <a:latin typeface="Times New Roman" pitchFamily="18" charset="0"/>
                <a:cs typeface="Times New Roman" pitchFamily="18" charset="0"/>
              </a:rPr>
              <a:t>Vào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đầu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thế</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kỉ</a:t>
            </a:r>
            <a:r>
              <a:rPr lang="en-US" sz="4000" b="1" dirty="0" smtClean="0">
                <a:solidFill>
                  <a:srgbClr val="FF0000"/>
                </a:solidFill>
                <a:latin typeface="Times New Roman" pitchFamily="18" charset="0"/>
                <a:cs typeface="Times New Roman" pitchFamily="18" charset="0"/>
              </a:rPr>
              <a:t> II, La </a:t>
            </a:r>
            <a:r>
              <a:rPr lang="en-US" sz="4000" b="1" dirty="0" err="1" smtClean="0">
                <a:solidFill>
                  <a:srgbClr val="FF0000"/>
                </a:solidFill>
                <a:latin typeface="Times New Roman" pitchFamily="18" charset="0"/>
                <a:cs typeface="Times New Roman" pitchFamily="18" charset="0"/>
              </a:rPr>
              <a:t>Mã</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trở</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thành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một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đế</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chế</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rộng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lớn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nhờ</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thông</a:t>
            </a:r>
            <a:r>
              <a:rPr lang="en-US" sz="4000" b="1" dirty="0" smtClean="0">
                <a:solidFill>
                  <a:srgbClr val="FF0000"/>
                </a:solidFill>
                <a:latin typeface="Times New Roman" pitchFamily="18" charset="0"/>
                <a:cs typeface="Times New Roman" pitchFamily="18" charset="0"/>
              </a:rPr>
              <a:t> qua </a:t>
            </a:r>
          </a:p>
          <a:p>
            <a:pPr marL="742950" indent="-742950">
              <a:buAutoNum type="alphaUcPeriod"/>
            </a:pPr>
            <a:r>
              <a:rPr lang="en-US" sz="4000" b="1" dirty="0" err="1">
                <a:solidFill>
                  <a:srgbClr val="0033CC"/>
                </a:solidFill>
                <a:latin typeface="Times New Roman" pitchFamily="18" charset="0"/>
                <a:cs typeface="Times New Roman" pitchFamily="18" charset="0"/>
              </a:rPr>
              <a:t>c</a:t>
            </a:r>
            <a:r>
              <a:rPr lang="en-US" sz="4000" b="1" dirty="0" err="1" smtClean="0">
                <a:solidFill>
                  <a:srgbClr val="0033CC"/>
                </a:solidFill>
                <a:latin typeface="Times New Roman" pitchFamily="18" charset="0"/>
                <a:cs typeface="Times New Roman" pitchFamily="18" charset="0"/>
              </a:rPr>
              <a:t>hiến</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tranh</a:t>
            </a:r>
            <a:r>
              <a:rPr lang="en-US" sz="4000" b="1" dirty="0" smtClean="0">
                <a:solidFill>
                  <a:srgbClr val="0033CC"/>
                </a:solidFill>
                <a:latin typeface="Times New Roman" pitchFamily="18" charset="0"/>
                <a:cs typeface="Times New Roman" pitchFamily="18" charset="0"/>
              </a:rPr>
              <a:t>.</a:t>
            </a:r>
          </a:p>
          <a:p>
            <a:pPr marL="742950" indent="-742950">
              <a:buAutoNum type="alphaUcPeriod"/>
            </a:pPr>
            <a:r>
              <a:rPr lang="en-US" sz="4000" b="1" dirty="0" err="1" smtClean="0">
                <a:solidFill>
                  <a:srgbClr val="0033CC"/>
                </a:solidFill>
                <a:latin typeface="Times New Roman" pitchFamily="18" charset="0"/>
                <a:cs typeface="Times New Roman" pitchFamily="18" charset="0"/>
              </a:rPr>
              <a:t>đoàn</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kết</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dân</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tộc</a:t>
            </a:r>
            <a:r>
              <a:rPr lang="en-US" sz="4000" b="1" dirty="0" smtClean="0">
                <a:solidFill>
                  <a:srgbClr val="0033CC"/>
                </a:solidFill>
                <a:latin typeface="Times New Roman" pitchFamily="18" charset="0"/>
                <a:cs typeface="Times New Roman" pitchFamily="18" charset="0"/>
              </a:rPr>
              <a:t>.</a:t>
            </a:r>
          </a:p>
          <a:p>
            <a:pPr marL="742950" indent="-742950">
              <a:buAutoNum type="alphaUcPeriod"/>
            </a:pPr>
            <a:r>
              <a:rPr lang="en-US" sz="4000" b="1" dirty="0" err="1">
                <a:solidFill>
                  <a:srgbClr val="0033CC"/>
                </a:solidFill>
                <a:latin typeface="Times New Roman" pitchFamily="18" charset="0"/>
                <a:cs typeface="Times New Roman" pitchFamily="18" charset="0"/>
              </a:rPr>
              <a:t>t</a:t>
            </a:r>
            <a:r>
              <a:rPr lang="en-US" sz="4000" b="1" dirty="0" err="1" smtClean="0">
                <a:solidFill>
                  <a:srgbClr val="0033CC"/>
                </a:solidFill>
                <a:latin typeface="Times New Roman" pitchFamily="18" charset="0"/>
                <a:cs typeface="Times New Roman" pitchFamily="18" charset="0"/>
              </a:rPr>
              <a:t>hương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lượng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hòa</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giải</a:t>
            </a:r>
            <a:r>
              <a:rPr lang="en-US" sz="4000" b="1" dirty="0" smtClean="0">
                <a:solidFill>
                  <a:srgbClr val="0033CC"/>
                </a:solidFill>
                <a:latin typeface="Times New Roman" pitchFamily="18" charset="0"/>
                <a:cs typeface="Times New Roman" pitchFamily="18" charset="0"/>
              </a:rPr>
              <a:t> .</a:t>
            </a:r>
          </a:p>
          <a:p>
            <a:pPr marL="742950" indent="-742950">
              <a:buAutoNum type="alphaUcPeriod"/>
            </a:pPr>
            <a:r>
              <a:rPr lang="en-US" sz="4000" b="1" dirty="0" err="1">
                <a:solidFill>
                  <a:srgbClr val="0033CC"/>
                </a:solidFill>
                <a:latin typeface="Times New Roman" pitchFamily="18" charset="0"/>
                <a:cs typeface="Times New Roman" pitchFamily="18" charset="0"/>
              </a:rPr>
              <a:t>l</a:t>
            </a:r>
            <a:r>
              <a:rPr lang="en-US" sz="4000" b="1" dirty="0" err="1" smtClean="0">
                <a:solidFill>
                  <a:srgbClr val="0033CC"/>
                </a:solidFill>
                <a:latin typeface="Times New Roman" pitchFamily="18" charset="0"/>
                <a:cs typeface="Times New Roman" pitchFamily="18" charset="0"/>
              </a:rPr>
              <a:t>iên</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kết</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liên</a:t>
            </a:r>
            <a:r>
              <a:rPr lang="en-US" sz="4000" b="1" dirty="0" smtClean="0">
                <a:solidFill>
                  <a:srgbClr val="0033CC"/>
                </a:solidFill>
                <a:latin typeface="Times New Roman" pitchFamily="18" charset="0"/>
                <a:cs typeface="Times New Roman" pitchFamily="18" charset="0"/>
              </a:rPr>
              <a:t> minh </a:t>
            </a:r>
            <a:r>
              <a:rPr lang="en-US" sz="4000" b="1" dirty="0" err="1" smtClean="0">
                <a:solidFill>
                  <a:srgbClr val="0033CC"/>
                </a:solidFill>
                <a:latin typeface="Times New Roman" pitchFamily="18" charset="0"/>
                <a:cs typeface="Times New Roman" pitchFamily="18" charset="0"/>
              </a:rPr>
              <a:t>các</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bộ</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lạc</a:t>
            </a:r>
            <a:r>
              <a:rPr lang="en-US" sz="4000" b="1" dirty="0" smtClean="0">
                <a:solidFill>
                  <a:srgbClr val="0033CC"/>
                </a:solidFill>
                <a:latin typeface="Times New Roman" pitchFamily="18" charset="0"/>
                <a:cs typeface="Times New Roman" pitchFamily="18" charset="0"/>
              </a:rPr>
              <a:t>. </a:t>
            </a:r>
          </a:p>
          <a:p>
            <a:pPr marL="0" indent="0">
              <a:buNone/>
            </a:pPr>
            <a:endParaRPr lang="vi-VN" sz="3600" b="1" dirty="0">
              <a:solidFill>
                <a:srgbClr val="FF0000"/>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
        <p:nvSpPr>
          <p:cNvPr id="4" name="Oval 3"/>
          <p:cNvSpPr/>
          <p:nvPr/>
        </p:nvSpPr>
        <p:spPr>
          <a:xfrm>
            <a:off x="0" y="1447800"/>
            <a:ext cx="613318"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3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0"/>
            <a:ext cx="9178636" cy="6019800"/>
          </a:xfrm>
        </p:spPr>
        <p:txBody>
          <a:bodyPr/>
          <a:lstStyle/>
          <a:p>
            <a:pPr marL="0" indent="0" algn="ctr">
              <a:buNone/>
            </a:pPr>
            <a:r>
              <a:rPr lang="en-US" sz="4000" b="1" dirty="0" err="1" smtClean="0">
                <a:solidFill>
                  <a:srgbClr val="FF0000"/>
                </a:solidFill>
                <a:latin typeface="Times New Roman" pitchFamily="18" charset="0"/>
                <a:cs typeface="Times New Roman" pitchFamily="18" charset="0"/>
              </a:rPr>
              <a:t>Trong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hình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thức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nước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cộng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hòa</a:t>
            </a:r>
            <a:r>
              <a:rPr lang="en-US" sz="4000" b="1" dirty="0" smtClean="0">
                <a:solidFill>
                  <a:srgbClr val="FF0000"/>
                </a:solidFill>
                <a:latin typeface="Times New Roman" pitchFamily="18" charset="0"/>
                <a:cs typeface="Times New Roman" pitchFamily="18" charset="0"/>
              </a:rPr>
              <a:t> La </a:t>
            </a:r>
            <a:r>
              <a:rPr lang="en-US" sz="4000" b="1" dirty="0" err="1" smtClean="0">
                <a:solidFill>
                  <a:srgbClr val="FF0000"/>
                </a:solidFill>
                <a:latin typeface="Times New Roman" pitchFamily="18" charset="0"/>
                <a:cs typeface="Times New Roman" pitchFamily="18" charset="0"/>
              </a:rPr>
              <a:t>Mã</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thực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chất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quyền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lực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thuộc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về</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ai</a:t>
            </a:r>
            <a:r>
              <a:rPr lang="en-US" sz="4000" b="1" dirty="0" smtClean="0">
                <a:solidFill>
                  <a:srgbClr val="FF0000"/>
                </a:solidFill>
                <a:latin typeface="Times New Roman" pitchFamily="18" charset="0"/>
                <a:cs typeface="Times New Roman" pitchFamily="18" charset="0"/>
              </a:rPr>
              <a:t> ?</a:t>
            </a:r>
          </a:p>
          <a:p>
            <a:pPr marL="742950" indent="-742950">
              <a:buAutoNum type="alphaUcPeriod"/>
            </a:pPr>
            <a:r>
              <a:rPr lang="en-US" sz="4000" b="1" dirty="0" err="1">
                <a:solidFill>
                  <a:srgbClr val="0033CC"/>
                </a:solidFill>
                <a:latin typeface="Times New Roman" pitchFamily="18" charset="0"/>
                <a:cs typeface="Times New Roman" pitchFamily="18" charset="0"/>
              </a:rPr>
              <a:t>H</a:t>
            </a:r>
            <a:r>
              <a:rPr lang="en-US" sz="4000" b="1" dirty="0" err="1" smtClean="0">
                <a:solidFill>
                  <a:srgbClr val="0033CC"/>
                </a:solidFill>
                <a:latin typeface="Times New Roman" pitchFamily="18" charset="0"/>
                <a:cs typeface="Times New Roman" pitchFamily="18" charset="0"/>
              </a:rPr>
              <a:t>oàng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đế</a:t>
            </a:r>
            <a:r>
              <a:rPr lang="en-US" sz="4000" b="1" dirty="0" smtClean="0">
                <a:solidFill>
                  <a:srgbClr val="0033CC"/>
                </a:solidFill>
                <a:latin typeface="Times New Roman" pitchFamily="18" charset="0"/>
                <a:cs typeface="Times New Roman" pitchFamily="18" charset="0"/>
              </a:rPr>
              <a:t>.</a:t>
            </a:r>
          </a:p>
          <a:p>
            <a:pPr marL="742950" indent="-742950">
              <a:buAutoNum type="alphaUcPeriod"/>
            </a:pPr>
            <a:r>
              <a:rPr lang="en-US" sz="4000" b="1" dirty="0" err="1" smtClean="0">
                <a:solidFill>
                  <a:srgbClr val="0033CC"/>
                </a:solidFill>
                <a:latin typeface="Times New Roman" pitchFamily="18" charset="0"/>
                <a:cs typeface="Times New Roman" pitchFamily="18" charset="0"/>
              </a:rPr>
              <a:t>Viện</a:t>
            </a:r>
            <a:r>
              <a:rPr lang="en-US" sz="4000" b="1" dirty="0" smtClean="0">
                <a:solidFill>
                  <a:srgbClr val="0033CC"/>
                </a:solidFill>
                <a:latin typeface="Times New Roman" pitchFamily="18" charset="0"/>
                <a:cs typeface="Times New Roman" pitchFamily="18" charset="0"/>
              </a:rPr>
              <a:t> </a:t>
            </a:r>
            <a:r>
              <a:rPr lang="en-US" sz="4000" b="1" dirty="0" err="1">
                <a:solidFill>
                  <a:srgbClr val="0033CC"/>
                </a:solidFill>
                <a:latin typeface="Times New Roman" pitchFamily="18" charset="0"/>
                <a:cs typeface="Times New Roman" pitchFamily="18" charset="0"/>
              </a:rPr>
              <a:t>N</a:t>
            </a:r>
            <a:r>
              <a:rPr lang="en-US" sz="4000" b="1" dirty="0" err="1" smtClean="0">
                <a:solidFill>
                  <a:srgbClr val="0033CC"/>
                </a:solidFill>
                <a:latin typeface="Times New Roman" pitchFamily="18" charset="0"/>
                <a:cs typeface="Times New Roman" pitchFamily="18" charset="0"/>
              </a:rPr>
              <a:t>guyên</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lão</a:t>
            </a:r>
            <a:r>
              <a:rPr lang="en-US" sz="4000" b="1" dirty="0" smtClean="0">
                <a:solidFill>
                  <a:srgbClr val="0033CC"/>
                </a:solidFill>
                <a:latin typeface="Times New Roman" pitchFamily="18" charset="0"/>
                <a:cs typeface="Times New Roman" pitchFamily="18" charset="0"/>
              </a:rPr>
              <a:t>.</a:t>
            </a:r>
          </a:p>
          <a:p>
            <a:pPr marL="742950" indent="-742950">
              <a:buAutoNum type="alphaUcPeriod"/>
            </a:pPr>
            <a:r>
              <a:rPr lang="en-US" sz="4000" b="1" dirty="0" err="1" smtClean="0">
                <a:solidFill>
                  <a:srgbClr val="0033CC"/>
                </a:solidFill>
                <a:latin typeface="Times New Roman" pitchFamily="18" charset="0"/>
                <a:cs typeface="Times New Roman" pitchFamily="18" charset="0"/>
              </a:rPr>
              <a:t>Quan</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chấp</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chính</a:t>
            </a:r>
            <a:r>
              <a:rPr lang="en-US" sz="4000" b="1" dirty="0" smtClean="0">
                <a:solidFill>
                  <a:srgbClr val="0033CC"/>
                </a:solidFill>
                <a:latin typeface="Times New Roman" pitchFamily="18" charset="0"/>
                <a:cs typeface="Times New Roman" pitchFamily="18" charset="0"/>
              </a:rPr>
              <a:t>.</a:t>
            </a:r>
          </a:p>
          <a:p>
            <a:pPr marL="742950" indent="-742950">
              <a:buAutoNum type="alphaUcPeriod"/>
            </a:pPr>
            <a:r>
              <a:rPr lang="en-US" sz="4000" b="1" dirty="0" err="1" smtClean="0">
                <a:solidFill>
                  <a:srgbClr val="0033CC"/>
                </a:solidFill>
                <a:latin typeface="Times New Roman" pitchFamily="18" charset="0"/>
                <a:cs typeface="Times New Roman" pitchFamily="18" charset="0"/>
              </a:rPr>
              <a:t>Hội</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đồng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nhân</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dân</a:t>
            </a:r>
            <a:r>
              <a:rPr lang="en-US" sz="4000" b="1" dirty="0" smtClean="0">
                <a:solidFill>
                  <a:srgbClr val="0033CC"/>
                </a:solidFill>
                <a:latin typeface="Times New Roman" pitchFamily="18" charset="0"/>
                <a:cs typeface="Times New Roman" pitchFamily="18" charset="0"/>
              </a:rPr>
              <a:t>. </a:t>
            </a:r>
          </a:p>
          <a:p>
            <a:pPr marL="0" indent="0">
              <a:buNone/>
            </a:pPr>
            <a:endParaRPr lang="vi-VN" sz="3600" b="1" dirty="0">
              <a:solidFill>
                <a:srgbClr val="FF0000"/>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
        <p:nvSpPr>
          <p:cNvPr id="4" name="Oval 3"/>
          <p:cNvSpPr/>
          <p:nvPr/>
        </p:nvSpPr>
        <p:spPr>
          <a:xfrm>
            <a:off x="76200" y="2133600"/>
            <a:ext cx="613318"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72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4" name="Content Placeholder 3" descr="Soạn, giải bài tập Lịch Sử lớp 6 hay nhất - Chân trời sáng tạ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400"/>
            <a:ext cx="9296399" cy="7010399"/>
          </a:xfrm>
          <a:prstGeom prst="rect">
            <a:avLst/>
          </a:prstGeom>
          <a:noFill/>
          <a:ln>
            <a:noFill/>
          </a:ln>
        </p:spPr>
      </p:pic>
    </p:spTree>
    <p:extLst>
      <p:ext uri="{BB962C8B-B14F-4D97-AF65-F5344CB8AC3E}">
        <p14:creationId xmlns:p14="http://schemas.microsoft.com/office/powerpoint/2010/main" val="3213083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0"/>
            <a:ext cx="9178636" cy="6019800"/>
          </a:xfrm>
        </p:spPr>
        <p:txBody>
          <a:bodyPr/>
          <a:lstStyle/>
          <a:p>
            <a:pPr marL="0" indent="0" algn="ctr">
              <a:buNone/>
            </a:pPr>
            <a:r>
              <a:rPr lang="en-US" sz="4000" b="1" dirty="0" err="1" smtClean="0">
                <a:solidFill>
                  <a:srgbClr val="FF0000"/>
                </a:solidFill>
                <a:latin typeface="Times New Roman" pitchFamily="18" charset="0"/>
                <a:cs typeface="Times New Roman" pitchFamily="18" charset="0"/>
              </a:rPr>
              <a:t>Dưới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thời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cộng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hòa</a:t>
            </a:r>
            <a:r>
              <a:rPr lang="en-US" sz="4000" b="1" dirty="0" smtClean="0">
                <a:solidFill>
                  <a:srgbClr val="FF0000"/>
                </a:solidFill>
                <a:latin typeface="Times New Roman" pitchFamily="18" charset="0"/>
                <a:cs typeface="Times New Roman" pitchFamily="18" charset="0"/>
              </a:rPr>
              <a:t> La </a:t>
            </a:r>
            <a:r>
              <a:rPr lang="en-US" sz="4000" b="1" dirty="0" err="1" smtClean="0">
                <a:solidFill>
                  <a:srgbClr val="FF0000"/>
                </a:solidFill>
                <a:latin typeface="Times New Roman" pitchFamily="18" charset="0"/>
                <a:cs typeface="Times New Roman" pitchFamily="18" charset="0"/>
              </a:rPr>
              <a:t>Mã</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mọi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chức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vụ</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trong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bộ</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máy</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nước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phải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được</a:t>
            </a:r>
            <a:r>
              <a:rPr lang="en-US" sz="4000" b="1" dirty="0" smtClean="0">
                <a:solidFill>
                  <a:srgbClr val="FF0000"/>
                </a:solidFill>
                <a:latin typeface="Times New Roman" pitchFamily="18" charset="0"/>
                <a:cs typeface="Times New Roman" pitchFamily="18" charset="0"/>
              </a:rPr>
              <a:t> </a:t>
            </a:r>
          </a:p>
          <a:p>
            <a:pPr marL="742950" indent="-742950">
              <a:buAutoNum type="alphaUcPeriod"/>
            </a:pPr>
            <a:r>
              <a:rPr lang="en-US" sz="4000" b="1" dirty="0" err="1">
                <a:solidFill>
                  <a:srgbClr val="0033CC"/>
                </a:solidFill>
                <a:latin typeface="Times New Roman" pitchFamily="18" charset="0"/>
                <a:cs typeface="Times New Roman" pitchFamily="18" charset="0"/>
              </a:rPr>
              <a:t>b</a:t>
            </a:r>
            <a:r>
              <a:rPr lang="en-US" sz="4000" b="1" dirty="0" err="1" smtClean="0">
                <a:solidFill>
                  <a:srgbClr val="0033CC"/>
                </a:solidFill>
                <a:latin typeface="Times New Roman" pitchFamily="18" charset="0"/>
                <a:cs typeface="Times New Roman" pitchFamily="18" charset="0"/>
              </a:rPr>
              <a:t>ầu</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ra.</a:t>
            </a:r>
            <a:endParaRPr lang="en-US" sz="4000" b="1" dirty="0" smtClean="0">
              <a:solidFill>
                <a:srgbClr val="0033CC"/>
              </a:solidFill>
              <a:latin typeface="Times New Roman" pitchFamily="18" charset="0"/>
              <a:cs typeface="Times New Roman" pitchFamily="18" charset="0"/>
            </a:endParaRPr>
          </a:p>
          <a:p>
            <a:pPr marL="742950" indent="-742950">
              <a:buAutoNum type="alphaUcPeriod"/>
            </a:pPr>
            <a:r>
              <a:rPr lang="en-US" sz="4000" b="1" dirty="0">
                <a:solidFill>
                  <a:srgbClr val="0033CC"/>
                </a:solidFill>
                <a:latin typeface="Times New Roman" pitchFamily="18" charset="0"/>
                <a:cs typeface="Times New Roman" pitchFamily="18" charset="0"/>
              </a:rPr>
              <a:t>d</a:t>
            </a:r>
            <a:r>
              <a:rPr lang="en-US" sz="4000" b="1" dirty="0" smtClean="0">
                <a:solidFill>
                  <a:srgbClr val="0033CC"/>
                </a:solidFill>
                <a:latin typeface="Times New Roman" pitchFamily="18" charset="0"/>
                <a:cs typeface="Times New Roman" pitchFamily="18" charset="0"/>
              </a:rPr>
              <a:t>o </a:t>
            </a:r>
            <a:r>
              <a:rPr lang="en-US" sz="4000" b="1" dirty="0" err="1">
                <a:solidFill>
                  <a:srgbClr val="0033CC"/>
                </a:solidFill>
                <a:latin typeface="Times New Roman" pitchFamily="18" charset="0"/>
                <a:cs typeface="Times New Roman" pitchFamily="18" charset="0"/>
              </a:rPr>
              <a:t>h</a:t>
            </a:r>
            <a:r>
              <a:rPr lang="en-US" sz="4000" b="1" dirty="0" err="1" smtClean="0">
                <a:solidFill>
                  <a:srgbClr val="0033CC"/>
                </a:solidFill>
                <a:latin typeface="Times New Roman" pitchFamily="18" charset="0"/>
                <a:cs typeface="Times New Roman" pitchFamily="18" charset="0"/>
              </a:rPr>
              <a:t>oàng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đế</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chỉ</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định</a:t>
            </a:r>
            <a:r>
              <a:rPr lang="en-US" sz="4000" b="1" dirty="0" smtClean="0">
                <a:solidFill>
                  <a:srgbClr val="0033CC"/>
                </a:solidFill>
                <a:latin typeface="Times New Roman" pitchFamily="18" charset="0"/>
                <a:cs typeface="Times New Roman" pitchFamily="18" charset="0"/>
              </a:rPr>
              <a:t>.</a:t>
            </a:r>
          </a:p>
          <a:p>
            <a:pPr marL="742950" indent="-742950">
              <a:buAutoNum type="alphaUcPeriod"/>
            </a:pPr>
            <a:r>
              <a:rPr lang="en-US" sz="4000" b="1" dirty="0">
                <a:solidFill>
                  <a:srgbClr val="0033CC"/>
                </a:solidFill>
                <a:latin typeface="Times New Roman" pitchFamily="18" charset="0"/>
                <a:cs typeface="Times New Roman" pitchFamily="18" charset="0"/>
              </a:rPr>
              <a:t>c</a:t>
            </a:r>
            <a:r>
              <a:rPr lang="en-US" sz="4000" b="1" dirty="0" smtClean="0">
                <a:solidFill>
                  <a:srgbClr val="0033CC"/>
                </a:solidFill>
                <a:latin typeface="Times New Roman" pitchFamily="18" charset="0"/>
                <a:cs typeface="Times New Roman" pitchFamily="18" charset="0"/>
              </a:rPr>
              <a:t>ha </a:t>
            </a:r>
            <a:r>
              <a:rPr lang="en-US" sz="4000" b="1" dirty="0" err="1" smtClean="0">
                <a:solidFill>
                  <a:srgbClr val="0033CC"/>
                </a:solidFill>
                <a:latin typeface="Times New Roman" pitchFamily="18" charset="0"/>
                <a:cs typeface="Times New Roman" pitchFamily="18" charset="0"/>
              </a:rPr>
              <a:t>truyền</a:t>
            </a:r>
            <a:r>
              <a:rPr lang="en-US" sz="4000" b="1" dirty="0" smtClean="0">
                <a:solidFill>
                  <a:srgbClr val="0033CC"/>
                </a:solidFill>
                <a:latin typeface="Times New Roman" pitchFamily="18" charset="0"/>
                <a:cs typeface="Times New Roman" pitchFamily="18" charset="0"/>
              </a:rPr>
              <a:t> con </a:t>
            </a:r>
            <a:r>
              <a:rPr lang="en-US" sz="4000" b="1" dirty="0" err="1" smtClean="0">
                <a:solidFill>
                  <a:srgbClr val="0033CC"/>
                </a:solidFill>
                <a:latin typeface="Times New Roman" pitchFamily="18" charset="0"/>
                <a:cs typeface="Times New Roman" pitchFamily="18" charset="0"/>
              </a:rPr>
              <a:t>nối</a:t>
            </a:r>
            <a:r>
              <a:rPr lang="en-US" sz="4000" b="1" dirty="0" smtClean="0">
                <a:solidFill>
                  <a:srgbClr val="0033CC"/>
                </a:solidFill>
                <a:latin typeface="Times New Roman" pitchFamily="18" charset="0"/>
                <a:cs typeface="Times New Roman" pitchFamily="18" charset="0"/>
              </a:rPr>
              <a:t>.</a:t>
            </a:r>
          </a:p>
          <a:p>
            <a:pPr marL="742950" indent="-742950">
              <a:buAutoNum type="alphaUcPeriod"/>
            </a:pPr>
            <a:r>
              <a:rPr lang="en-US" sz="4000" b="1" dirty="0" err="1">
                <a:solidFill>
                  <a:srgbClr val="0033CC"/>
                </a:solidFill>
                <a:latin typeface="Times New Roman" pitchFamily="18" charset="0"/>
                <a:cs typeface="Times New Roman" pitchFamily="18" charset="0"/>
              </a:rPr>
              <a:t>n</a:t>
            </a:r>
            <a:r>
              <a:rPr lang="en-US" sz="4000" b="1" dirty="0" err="1" smtClean="0">
                <a:solidFill>
                  <a:srgbClr val="0033CC"/>
                </a:solidFill>
                <a:latin typeface="Times New Roman" pitchFamily="18" charset="0"/>
                <a:cs typeface="Times New Roman" pitchFamily="18" charset="0"/>
              </a:rPr>
              <a:t>hững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người</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giàu</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có</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nhất</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nắm</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giữ</a:t>
            </a:r>
            <a:r>
              <a:rPr lang="en-US" sz="4000" b="1" dirty="0" smtClean="0">
                <a:solidFill>
                  <a:srgbClr val="0033CC"/>
                </a:solidFill>
                <a:latin typeface="Times New Roman" pitchFamily="18" charset="0"/>
                <a:cs typeface="Times New Roman" pitchFamily="18" charset="0"/>
              </a:rPr>
              <a:t>. </a:t>
            </a:r>
          </a:p>
          <a:p>
            <a:pPr marL="0" indent="0">
              <a:buNone/>
            </a:pPr>
            <a:endParaRPr lang="vi-VN" sz="3600" b="1" dirty="0">
              <a:solidFill>
                <a:srgbClr val="FF0000"/>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
        <p:nvSpPr>
          <p:cNvPr id="4" name="Oval 3"/>
          <p:cNvSpPr/>
          <p:nvPr/>
        </p:nvSpPr>
        <p:spPr>
          <a:xfrm>
            <a:off x="76200" y="1447800"/>
            <a:ext cx="613318"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6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0"/>
            <a:ext cx="9178636" cy="6019800"/>
          </a:xfrm>
        </p:spPr>
        <p:txBody>
          <a:bodyPr/>
          <a:lstStyle/>
          <a:p>
            <a:pPr marL="0" indent="0" algn="ctr">
              <a:buNone/>
            </a:pPr>
            <a:r>
              <a:rPr lang="en-US" sz="4000" b="1" dirty="0" err="1" smtClean="0">
                <a:solidFill>
                  <a:srgbClr val="FF0000"/>
                </a:solidFill>
                <a:latin typeface="Times New Roman" pitchFamily="18" charset="0"/>
                <a:cs typeface="Times New Roman" pitchFamily="18" charset="0"/>
              </a:rPr>
              <a:t>Dưới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thời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đế</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chế</a:t>
            </a:r>
            <a:r>
              <a:rPr lang="en-US" sz="4000" b="1" dirty="0" smtClean="0">
                <a:solidFill>
                  <a:srgbClr val="FF0000"/>
                </a:solidFill>
                <a:latin typeface="Times New Roman" pitchFamily="18" charset="0"/>
                <a:cs typeface="Times New Roman" pitchFamily="18" charset="0"/>
              </a:rPr>
              <a:t> La </a:t>
            </a:r>
            <a:r>
              <a:rPr lang="en-US" sz="4000" b="1" dirty="0" err="1" smtClean="0">
                <a:solidFill>
                  <a:srgbClr val="FF0000"/>
                </a:solidFill>
                <a:latin typeface="Times New Roman" pitchFamily="18" charset="0"/>
                <a:cs typeface="Times New Roman" pitchFamily="18" charset="0"/>
              </a:rPr>
              <a:t>Mã</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quyền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lực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cao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nhất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thuộc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về</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ai</a:t>
            </a:r>
            <a:r>
              <a:rPr lang="en-US" sz="4000" b="1" dirty="0" smtClean="0">
                <a:solidFill>
                  <a:srgbClr val="FF0000"/>
                </a:solidFill>
                <a:latin typeface="Times New Roman" pitchFamily="18" charset="0"/>
                <a:cs typeface="Times New Roman" pitchFamily="18" charset="0"/>
              </a:rPr>
              <a:t> ?</a:t>
            </a:r>
          </a:p>
          <a:p>
            <a:pPr marL="742950" indent="-742950">
              <a:buAutoNum type="alphaUcPeriod"/>
            </a:pPr>
            <a:r>
              <a:rPr lang="en-US" sz="4000" b="1" dirty="0" err="1" smtClean="0">
                <a:solidFill>
                  <a:srgbClr val="0033CC"/>
                </a:solidFill>
                <a:latin typeface="Times New Roman" pitchFamily="18" charset="0"/>
                <a:cs typeface="Times New Roman" pitchFamily="18" charset="0"/>
              </a:rPr>
              <a:t>Pha</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ra</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ông</a:t>
            </a:r>
            <a:endParaRPr lang="en-US" sz="4000" b="1" dirty="0" smtClean="0">
              <a:solidFill>
                <a:srgbClr val="0033CC"/>
              </a:solidFill>
              <a:latin typeface="Times New Roman" pitchFamily="18" charset="0"/>
              <a:cs typeface="Times New Roman" pitchFamily="18" charset="0"/>
            </a:endParaRPr>
          </a:p>
          <a:p>
            <a:pPr marL="742950" indent="-742950">
              <a:buAutoNum type="alphaUcPeriod"/>
            </a:pPr>
            <a:r>
              <a:rPr lang="en-US" sz="4000" b="1" dirty="0" err="1" smtClean="0">
                <a:solidFill>
                  <a:srgbClr val="0033CC"/>
                </a:solidFill>
                <a:latin typeface="Times New Roman" pitchFamily="18" charset="0"/>
                <a:cs typeface="Times New Roman" pitchFamily="18" charset="0"/>
              </a:rPr>
              <a:t>Viện</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Nguyên</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lão</a:t>
            </a:r>
            <a:endParaRPr lang="en-US" sz="4000" b="1" dirty="0" smtClean="0">
              <a:solidFill>
                <a:srgbClr val="0033CC"/>
              </a:solidFill>
              <a:latin typeface="Times New Roman" pitchFamily="18" charset="0"/>
              <a:cs typeface="Times New Roman" pitchFamily="18" charset="0"/>
            </a:endParaRPr>
          </a:p>
          <a:p>
            <a:pPr marL="742950" indent="-742950">
              <a:buAutoNum type="alphaUcPeriod"/>
            </a:pPr>
            <a:r>
              <a:rPr lang="en-US" sz="4000" b="1" dirty="0" err="1" smtClean="0">
                <a:solidFill>
                  <a:srgbClr val="0033CC"/>
                </a:solidFill>
                <a:latin typeface="Times New Roman" pitchFamily="18" charset="0"/>
                <a:cs typeface="Times New Roman" pitchFamily="18" charset="0"/>
              </a:rPr>
              <a:t>Hội</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đồng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tướng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lĩnh</a:t>
            </a:r>
            <a:endParaRPr lang="en-US" sz="4000" b="1" dirty="0" smtClean="0">
              <a:solidFill>
                <a:srgbClr val="0033CC"/>
              </a:solidFill>
              <a:latin typeface="Times New Roman" pitchFamily="18" charset="0"/>
              <a:cs typeface="Times New Roman" pitchFamily="18" charset="0"/>
            </a:endParaRPr>
          </a:p>
          <a:p>
            <a:pPr marL="742950" indent="-742950">
              <a:buAutoNum type="alphaUcPeriod"/>
            </a:pPr>
            <a:r>
              <a:rPr lang="en-US" sz="4000" b="1" dirty="0" err="1" smtClean="0">
                <a:solidFill>
                  <a:srgbClr val="0033CC"/>
                </a:solidFill>
                <a:latin typeface="Times New Roman" pitchFamily="18" charset="0"/>
                <a:cs typeface="Times New Roman" pitchFamily="18" charset="0"/>
              </a:rPr>
              <a:t>Hoàng</a:t>
            </a:r>
            <a:r>
              <a:rPr lang="en-US" sz="4000" b="1" dirty="0" smtClean="0">
                <a:solidFill>
                  <a:srgbClr val="0033CC"/>
                </a:solidFill>
                <a:latin typeface="Times New Roman" pitchFamily="18" charset="0"/>
                <a:cs typeface="Times New Roman" pitchFamily="18" charset="0"/>
              </a:rPr>
              <a:t> </a:t>
            </a:r>
            <a:r>
              <a:rPr lang="en-US" sz="4000" b="1" dirty="0" err="1" smtClean="0">
                <a:solidFill>
                  <a:srgbClr val="0033CC"/>
                </a:solidFill>
                <a:latin typeface="Times New Roman" pitchFamily="18" charset="0"/>
                <a:cs typeface="Times New Roman" pitchFamily="18" charset="0"/>
              </a:rPr>
              <a:t>đế</a:t>
            </a:r>
            <a:r>
              <a:rPr lang="en-US" sz="4000" b="1" dirty="0" smtClean="0">
                <a:solidFill>
                  <a:srgbClr val="0033CC"/>
                </a:solidFill>
                <a:latin typeface="Times New Roman" pitchFamily="18" charset="0"/>
                <a:cs typeface="Times New Roman" pitchFamily="18" charset="0"/>
              </a:rPr>
              <a:t> </a:t>
            </a:r>
          </a:p>
          <a:p>
            <a:pPr marL="0" indent="0">
              <a:buNone/>
            </a:pPr>
            <a:endParaRPr lang="vi-VN" sz="3600" b="1" dirty="0">
              <a:solidFill>
                <a:srgbClr val="FF0000"/>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
        <p:nvSpPr>
          <p:cNvPr id="4" name="Oval 3"/>
          <p:cNvSpPr/>
          <p:nvPr/>
        </p:nvSpPr>
        <p:spPr>
          <a:xfrm>
            <a:off x="20782" y="3581400"/>
            <a:ext cx="613318"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6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5334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22,23- BÀI 11. LA MÃ </a:t>
            </a:r>
            <a:r>
              <a:rPr lang="en-US" sz="3600" b="1" dirty="0">
                <a:solidFill>
                  <a:srgbClr val="FF0000"/>
                </a:solidFill>
                <a:latin typeface="Times New Roman" pitchFamily="18" charset="0"/>
                <a:cs typeface="Times New Roman" pitchFamily="18" charset="0"/>
              </a:rPr>
              <a:t>CỔ ĐẠI </a:t>
            </a:r>
            <a:br>
              <a:rPr lang="en-US" sz="36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533400"/>
            <a:ext cx="9178636" cy="5486400"/>
          </a:xfrm>
        </p:spPr>
        <p:txBody>
          <a:bodyPr/>
          <a:lstStyle/>
          <a:p>
            <a:pPr marL="0" indent="0">
              <a:buNone/>
            </a:pPr>
            <a:r>
              <a:rPr lang="vi-VN" b="1" u="sng" dirty="0">
                <a:solidFill>
                  <a:srgbClr val="FF0000"/>
                </a:solidFill>
                <a:latin typeface="Times New Roman" pitchFamily="18" charset="0"/>
                <a:cs typeface="Times New Roman" pitchFamily="18" charset="0"/>
              </a:rPr>
              <a:t>I. Điều kiện tự nhiên.</a:t>
            </a:r>
          </a:p>
          <a:p>
            <a:pPr marL="0" indent="0">
              <a:buNone/>
            </a:pPr>
            <a:r>
              <a:rPr lang="vi-VN" b="1" u="sng" dirty="0">
                <a:solidFill>
                  <a:srgbClr val="FF0000"/>
                </a:solidFill>
                <a:latin typeface="Times New Roman" pitchFamily="18" charset="0"/>
                <a:cs typeface="Times New Roman" pitchFamily="18" charset="0"/>
              </a:rPr>
              <a:t>II. Tổ chức nhà nước </a:t>
            </a:r>
            <a:r>
              <a:rPr lang="en-US" b="1" u="sng" dirty="0" smtClean="0">
                <a:solidFill>
                  <a:srgbClr val="FF0000"/>
                </a:solidFill>
                <a:latin typeface="Times New Roman" pitchFamily="18" charset="0"/>
                <a:cs typeface="Times New Roman" pitchFamily="18" charset="0"/>
              </a:rPr>
              <a:t>La </a:t>
            </a:r>
            <a:r>
              <a:rPr lang="en-US" b="1" u="sng" dirty="0" err="1" smtClean="0">
                <a:solidFill>
                  <a:srgbClr val="FF0000"/>
                </a:solidFill>
                <a:latin typeface="Times New Roman" pitchFamily="18" charset="0"/>
                <a:cs typeface="Times New Roman" pitchFamily="18" charset="0"/>
              </a:rPr>
              <a:t>Mã</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cổ</a:t>
            </a:r>
            <a:r>
              <a:rPr lang="en-US" b="1" u="sng" dirty="0" smtClean="0">
                <a:solidFill>
                  <a:srgbClr val="FF0000"/>
                </a:solidFill>
                <a:latin typeface="Times New Roman" pitchFamily="18" charset="0"/>
                <a:cs typeface="Times New Roman" pitchFamily="18" charset="0"/>
              </a:rPr>
              <a:t> </a:t>
            </a:r>
            <a:r>
              <a:rPr lang="en-US" b="1" u="sng" dirty="0" err="1" smtClean="0">
                <a:solidFill>
                  <a:srgbClr val="FF0000"/>
                </a:solidFill>
                <a:latin typeface="Times New Roman" pitchFamily="18" charset="0"/>
                <a:cs typeface="Times New Roman" pitchFamily="18" charset="0"/>
              </a:rPr>
              <a:t>đại</a:t>
            </a:r>
            <a:endParaRPr lang="vi-VN" b="1" u="sng" dirty="0">
              <a:solidFill>
                <a:srgbClr val="FF0000"/>
              </a:solidFill>
              <a:latin typeface="Times New Roman" pitchFamily="18" charset="0"/>
              <a:cs typeface="Times New Roman" pitchFamily="18" charset="0"/>
            </a:endParaRPr>
          </a:p>
          <a:p>
            <a:pPr marL="0" indent="0">
              <a:buNone/>
            </a:pPr>
            <a:r>
              <a:rPr lang="vi-VN" b="1" u="sng" dirty="0">
                <a:solidFill>
                  <a:srgbClr val="FF0000"/>
                </a:solidFill>
                <a:latin typeface="Times New Roman" pitchFamily="18" charset="0"/>
                <a:cs typeface="Times New Roman" pitchFamily="18" charset="0"/>
              </a:rPr>
              <a:t>III. Những thành tựu văn hóa tiêu biểu</a:t>
            </a: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31528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869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4" name="Content Placeholder 3" descr="Soạn, giải bài tập Lịch Sử lớp 6 hay nhất - Chân trời sáng tạ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400"/>
            <a:ext cx="9296399" cy="7010399"/>
          </a:xfrm>
          <a:prstGeom prst="rect">
            <a:avLst/>
          </a:prstGeom>
          <a:noFill/>
          <a:ln>
            <a:noFill/>
          </a:ln>
        </p:spPr>
      </p:pic>
    </p:spTree>
    <p:extLst>
      <p:ext uri="{BB962C8B-B14F-4D97-AF65-F5344CB8AC3E}">
        <p14:creationId xmlns:p14="http://schemas.microsoft.com/office/powerpoint/2010/main" val="1373835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8064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0"/>
            <a:ext cx="9677400" cy="691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478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ề 1"/>
          <p:cNvSpPr txBox="1">
            <a:spLocks/>
          </p:cNvSpPr>
          <p:nvPr/>
        </p:nvSpPr>
        <p:spPr>
          <a:xfrm>
            <a:off x="381000" y="0"/>
            <a:ext cx="83058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altLang="en-US" sz="4000" b="1" u="sng" dirty="0" smtClean="0">
                <a:solidFill>
                  <a:srgbClr val="FF0000"/>
                </a:solidFill>
                <a:latin typeface="Times New Roman" panose="02020603050405020304" pitchFamily="18" charset="0"/>
                <a:cs typeface="Times New Roman" panose="02020603050405020304" pitchFamily="18" charset="0"/>
              </a:rPr>
              <a:t>THẢO LUẬN NHÓM</a:t>
            </a:r>
            <a:r>
              <a:rPr lang="en-US" altLang="en-US" sz="4000" b="1" u="sng" dirty="0" smtClean="0">
                <a:solidFill>
                  <a:srgbClr val="FF0000"/>
                </a:solidFill>
                <a:latin typeface="Times New Roman" panose="02020603050405020304" pitchFamily="18" charset="0"/>
                <a:cs typeface="Times New Roman" panose="02020603050405020304" pitchFamily="18" charset="0"/>
              </a:rPr>
              <a:t>- ( 5 </a:t>
            </a:r>
            <a:r>
              <a:rPr lang="en-US" altLang="en-US" sz="4000" b="1" u="sng" dirty="0" err="1" smtClean="0">
                <a:solidFill>
                  <a:srgbClr val="FF0000"/>
                </a:solidFill>
                <a:latin typeface="Times New Roman" panose="02020603050405020304" pitchFamily="18" charset="0"/>
                <a:cs typeface="Times New Roman" panose="02020603050405020304" pitchFamily="18" charset="0"/>
              </a:rPr>
              <a:t>phút</a:t>
            </a:r>
            <a:r>
              <a:rPr lang="en-US" altLang="en-US" sz="4000" b="1" u="sng" dirty="0" smtClean="0">
                <a:solidFill>
                  <a:srgbClr val="FF0000"/>
                </a:solidFill>
                <a:latin typeface="Times New Roman" panose="02020603050405020304" pitchFamily="18" charset="0"/>
                <a:cs typeface="Times New Roman" panose="02020603050405020304" pitchFamily="18" charset="0"/>
              </a:rPr>
              <a:t> )</a:t>
            </a:r>
            <a:endParaRPr lang="vi-VN" altLang="en-US" sz="4000" b="1" u="sng" dirty="0">
              <a:solidFill>
                <a:srgbClr val="FF0000"/>
              </a:solidFill>
              <a:latin typeface="Times New Roman" panose="02020603050405020304" pitchFamily="18" charset="0"/>
              <a:cs typeface="Times New Roman" panose="02020603050405020304" pitchFamily="18" charset="0"/>
            </a:endParaRPr>
          </a:p>
        </p:txBody>
      </p:sp>
      <p:sp>
        <p:nvSpPr>
          <p:cNvPr id="7" name="Tiêu đề 1"/>
          <p:cNvSpPr>
            <a:spLocks noGrp="1"/>
          </p:cNvSpPr>
          <p:nvPr/>
        </p:nvSpPr>
        <p:spPr>
          <a:xfrm>
            <a:off x="381000" y="1143000"/>
            <a:ext cx="8305800"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FF0000"/>
                </a:solidFill>
                <a:latin typeface="Times New Roman" panose="02020603050405020304" pitchFamily="18" charset="0"/>
                <a:cs typeface="Times New Roman" panose="02020603050405020304" pitchFamily="18" charset="0"/>
              </a:rPr>
              <a:t>L</a:t>
            </a:r>
            <a:r>
              <a:rPr lang="vi-VN" altLang="en-US" sz="4000" b="1" dirty="0" smtClean="0">
                <a:solidFill>
                  <a:srgbClr val="FF0000"/>
                </a:solidFill>
                <a:latin typeface="Times New Roman" panose="02020603050405020304" pitchFamily="18" charset="0"/>
                <a:cs typeface="Times New Roman" panose="02020603050405020304" pitchFamily="18" charset="0"/>
              </a:rPr>
              <a:t>ập bảng thống kê</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những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thành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tựu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văn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hóa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tiêu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biểu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La </a:t>
            </a:r>
            <a:r>
              <a:rPr lang="en-US" sz="4000" b="1" dirty="0" err="1" smtClean="0">
                <a:solidFill>
                  <a:srgbClr val="FF0000"/>
                </a:solidFill>
                <a:latin typeface="Times New Roman" panose="02020603050405020304" pitchFamily="18" charset="0"/>
                <a:cs typeface="Times New Roman" panose="02020603050405020304" pitchFamily="18" charset="0"/>
              </a:rPr>
              <a:t>Mã</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cổ</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đại</a:t>
            </a:r>
            <a:r>
              <a:rPr lang="en-US" sz="4000" b="1" dirty="0" smtClean="0">
                <a:solidFill>
                  <a:srgbClr val="FF0000"/>
                </a:solidFill>
                <a:latin typeface="Times New Roman" panose="02020603050405020304" pitchFamily="18" charset="0"/>
                <a:cs typeface="Times New Roman" panose="02020603050405020304" pitchFamily="18" charset="0"/>
              </a:rPr>
              <a:t>.</a:t>
            </a:r>
            <a:r>
              <a:rPr lang="vi-VN" altLang="en-US" sz="4000" b="1" dirty="0" smtClean="0">
                <a:solidFill>
                  <a:srgbClr val="FF0000"/>
                </a:solidFill>
                <a:latin typeface="Times New Roman" panose="02020603050405020304" pitchFamily="18" charset="0"/>
                <a:cs typeface="Times New Roman" panose="02020603050405020304" pitchFamily="18" charset="0"/>
              </a:rPr>
              <a:t>(theo mẫu)</a:t>
            </a:r>
          </a:p>
        </p:txBody>
      </p:sp>
    </p:spTree>
    <p:extLst>
      <p:ext uri="{BB962C8B-B14F-4D97-AF65-F5344CB8AC3E}">
        <p14:creationId xmlns:p14="http://schemas.microsoft.com/office/powerpoint/2010/main" val="393493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ề 1"/>
          <p:cNvSpPr txBox="1">
            <a:spLocks/>
          </p:cNvSpPr>
          <p:nvPr/>
        </p:nvSpPr>
        <p:spPr>
          <a:xfrm>
            <a:off x="381000" y="1"/>
            <a:ext cx="83058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altLang="en-US" sz="2400" b="1" u="sng" dirty="0" smtClean="0">
                <a:solidFill>
                  <a:srgbClr val="FF0000"/>
                </a:solidFill>
                <a:latin typeface="Times New Roman" panose="02020603050405020304" pitchFamily="18" charset="0"/>
                <a:cs typeface="Times New Roman" panose="02020603050405020304" pitchFamily="18" charset="0"/>
              </a:rPr>
              <a:t>THẢO LUẬN NHÓM</a:t>
            </a:r>
            <a:r>
              <a:rPr lang="en-US" altLang="en-US" sz="2400" b="1" u="sng" dirty="0" smtClean="0">
                <a:solidFill>
                  <a:srgbClr val="FF0000"/>
                </a:solidFill>
                <a:latin typeface="Times New Roman" panose="02020603050405020304" pitchFamily="18" charset="0"/>
                <a:cs typeface="Times New Roman" panose="02020603050405020304" pitchFamily="18" charset="0"/>
              </a:rPr>
              <a:t>- ( 5 </a:t>
            </a:r>
            <a:r>
              <a:rPr lang="en-US" altLang="en-US" sz="2400" b="1" u="sng" dirty="0" err="1" smtClean="0">
                <a:solidFill>
                  <a:srgbClr val="FF0000"/>
                </a:solidFill>
                <a:latin typeface="Times New Roman" panose="02020603050405020304" pitchFamily="18" charset="0"/>
                <a:cs typeface="Times New Roman" panose="02020603050405020304" pitchFamily="18" charset="0"/>
              </a:rPr>
              <a:t>phút</a:t>
            </a:r>
            <a:r>
              <a:rPr lang="en-US" altLang="en-US" sz="2400" b="1" u="sng" dirty="0" smtClean="0">
                <a:solidFill>
                  <a:srgbClr val="FF0000"/>
                </a:solidFill>
                <a:latin typeface="Times New Roman" panose="02020603050405020304" pitchFamily="18" charset="0"/>
                <a:cs typeface="Times New Roman" panose="02020603050405020304" pitchFamily="18" charset="0"/>
              </a:rPr>
              <a:t> )</a:t>
            </a:r>
            <a:endParaRPr lang="vi-VN" altLang="en-US" sz="2400" b="1" u="sng" dirty="0">
              <a:solidFill>
                <a:srgbClr val="FF0000"/>
              </a:solidFill>
              <a:latin typeface="Times New Roman" panose="02020603050405020304" pitchFamily="18" charset="0"/>
              <a:cs typeface="Times New Roman" panose="02020603050405020304" pitchFamily="18" charset="0"/>
            </a:endParaRPr>
          </a:p>
        </p:txBody>
      </p:sp>
      <p:sp>
        <p:nvSpPr>
          <p:cNvPr id="7" name="Tiêu đề 1"/>
          <p:cNvSpPr>
            <a:spLocks noGrp="1"/>
          </p:cNvSpPr>
          <p:nvPr/>
        </p:nvSpPr>
        <p:spPr>
          <a:xfrm>
            <a:off x="381000" y="533401"/>
            <a:ext cx="83058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L</a:t>
            </a:r>
            <a:r>
              <a:rPr lang="vi-VN" altLang="en-US" sz="2800" b="1" dirty="0" smtClean="0">
                <a:solidFill>
                  <a:srgbClr val="FF0000"/>
                </a:solidFill>
                <a:latin typeface="Times New Roman" panose="02020603050405020304" pitchFamily="18" charset="0"/>
                <a:cs typeface="Times New Roman" panose="02020603050405020304" pitchFamily="18" charset="0"/>
              </a:rPr>
              <a:t>ập bảng thống kê</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những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thành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tựu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văn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hóa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tiêu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biểu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La </a:t>
            </a:r>
            <a:r>
              <a:rPr lang="en-US" sz="2800" b="1" dirty="0" err="1" smtClean="0">
                <a:solidFill>
                  <a:srgbClr val="FF0000"/>
                </a:solidFill>
                <a:latin typeface="Times New Roman" panose="02020603050405020304" pitchFamily="18" charset="0"/>
                <a:cs typeface="Times New Roman" panose="02020603050405020304" pitchFamily="18" charset="0"/>
              </a:rPr>
              <a:t>Mã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cổ</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đại</a:t>
            </a:r>
            <a:r>
              <a:rPr lang="en-US" sz="2800" b="1" dirty="0" smtClean="0">
                <a:solidFill>
                  <a:srgbClr val="FF0000"/>
                </a:solidFill>
                <a:latin typeface="Times New Roman" panose="02020603050405020304" pitchFamily="18" charset="0"/>
                <a:cs typeface="Times New Roman" panose="02020603050405020304" pitchFamily="18" charset="0"/>
              </a:rPr>
              <a:t>.</a:t>
            </a:r>
            <a:r>
              <a:rPr lang="vi-VN" altLang="en-US" sz="2800" b="1" dirty="0" smtClean="0">
                <a:solidFill>
                  <a:srgbClr val="FF0000"/>
                </a:solidFill>
                <a:latin typeface="Times New Roman" panose="02020603050405020304" pitchFamily="18" charset="0"/>
                <a:cs typeface="Times New Roman" panose="02020603050405020304" pitchFamily="18" charset="0"/>
              </a:rPr>
              <a:t>(theo mẫu)</a:t>
            </a:r>
          </a:p>
        </p:txBody>
      </p:sp>
      <p:graphicFrame>
        <p:nvGraphicFramePr>
          <p:cNvPr id="4" name="Table 3"/>
          <p:cNvGraphicFramePr/>
          <p:nvPr>
            <p:extLst>
              <p:ext uri="{D42A27DB-BD31-4B8C-83A1-F6EECF244321}">
                <p14:modId xmlns:p14="http://schemas.microsoft.com/office/powerpoint/2010/main" val="2151458140"/>
              </p:ext>
            </p:extLst>
          </p:nvPr>
        </p:nvGraphicFramePr>
        <p:xfrm>
          <a:off x="57150" y="1524002"/>
          <a:ext cx="9086850" cy="5333999"/>
        </p:xfrm>
        <a:graphic>
          <a:graphicData uri="http://schemas.openxmlformats.org/drawingml/2006/table">
            <a:tbl>
              <a:tblPr firstRow="1" bandRow="1">
                <a:tableStyleId>{5C22544A-7EE6-4342-B048-85BDC9FD1C3A}</a:tableStyleId>
              </a:tblPr>
              <a:tblGrid>
                <a:gridCol w="3250565">
                  <a:extLst>
                    <a:ext uri="{9D8B030D-6E8A-4147-A177-3AD203B41FA5}">
                      <a16:colId xmlns:a16="http://schemas.microsoft.com/office/drawing/2014/main" val="20000"/>
                    </a:ext>
                  </a:extLst>
                </a:gridCol>
                <a:gridCol w="5836285">
                  <a:extLst>
                    <a:ext uri="{9D8B030D-6E8A-4147-A177-3AD203B41FA5}">
                      <a16:colId xmlns:a16="http://schemas.microsoft.com/office/drawing/2014/main" val="20001"/>
                    </a:ext>
                  </a:extLst>
                </a:gridCol>
              </a:tblGrid>
              <a:tr h="788479">
                <a:tc>
                  <a:txBody>
                    <a:bodyPr/>
                    <a:lstStyle/>
                    <a:p>
                      <a:pPr algn="ctr">
                        <a:buNone/>
                      </a:pPr>
                      <a:r>
                        <a:rPr lang="vi-VN" altLang="en-US" sz="3200">
                          <a:solidFill>
                            <a:srgbClr val="FF0000"/>
                          </a:solidFill>
                          <a:highlight>
                            <a:srgbClr val="FFFF00"/>
                          </a:highlight>
                        </a:rPr>
                        <a:t>NỘI DUNG</a:t>
                      </a:r>
                    </a:p>
                  </a:txBody>
                  <a:tcPr anchor="ctr"/>
                </a:tc>
                <a:tc>
                  <a:txBody>
                    <a:bodyPr/>
                    <a:lstStyle/>
                    <a:p>
                      <a:pPr algn="ctr">
                        <a:buNone/>
                      </a:pPr>
                      <a:r>
                        <a:rPr lang="vi-VN" altLang="en-US" sz="2800" dirty="0">
                          <a:solidFill>
                            <a:srgbClr val="FF0000"/>
                          </a:solidFill>
                          <a:highlight>
                            <a:srgbClr val="FFFF00"/>
                          </a:highlight>
                        </a:rPr>
                        <a:t>THÀNH TỰU</a:t>
                      </a:r>
                    </a:p>
                  </a:txBody>
                  <a:tcPr/>
                </a:tc>
                <a:extLst>
                  <a:ext uri="{0D108BD9-81ED-4DB2-BD59-A6C34878D82A}">
                    <a16:rowId xmlns:a16="http://schemas.microsoft.com/office/drawing/2014/main" val="10000"/>
                  </a:ext>
                </a:extLst>
              </a:tr>
              <a:tr h="630739">
                <a:tc>
                  <a:txBody>
                    <a:bodyPr/>
                    <a:lstStyle/>
                    <a:p>
                      <a:pPr>
                        <a:buNone/>
                      </a:pPr>
                      <a:r>
                        <a:rPr lang="vi-VN" altLang="en-US" sz="2800" dirty="0">
                          <a:solidFill>
                            <a:srgbClr val="FF0000"/>
                          </a:solidFill>
                        </a:rPr>
                        <a:t>CHỮ VIẾT</a:t>
                      </a:r>
                    </a:p>
                  </a:txBody>
                  <a:tcPr/>
                </a:tc>
                <a:tc>
                  <a:txBody>
                    <a:bodyPr/>
                    <a:lstStyle/>
                    <a:p>
                      <a:pPr>
                        <a:buNone/>
                      </a:pPr>
                      <a:endParaRPr lang="en-US" dirty="0">
                        <a:solidFill>
                          <a:srgbClr val="FFC000"/>
                        </a:solidFill>
                      </a:endParaRPr>
                    </a:p>
                  </a:txBody>
                  <a:tcPr/>
                </a:tc>
                <a:extLst>
                  <a:ext uri="{0D108BD9-81ED-4DB2-BD59-A6C34878D82A}">
                    <a16:rowId xmlns:a16="http://schemas.microsoft.com/office/drawing/2014/main" val="10001"/>
                  </a:ext>
                </a:extLst>
              </a:tr>
              <a:tr h="745091">
                <a:tc>
                  <a:txBody>
                    <a:bodyPr/>
                    <a:lstStyle/>
                    <a:p>
                      <a:pPr>
                        <a:buNone/>
                      </a:pPr>
                      <a:r>
                        <a:rPr lang="en-US" altLang="en-US" sz="2800" b="1" dirty="0" smtClean="0">
                          <a:solidFill>
                            <a:srgbClr val="FF0000"/>
                          </a:solidFill>
                          <a:latin typeface="Times New Roman" panose="02020603050405020304" pitchFamily="18" charset="0"/>
                          <a:cs typeface="Times New Roman" panose="02020603050405020304" pitchFamily="18" charset="0"/>
                        </a:rPr>
                        <a:t>CHỮ</a:t>
                      </a:r>
                      <a:r>
                        <a:rPr lang="en-US" altLang="en-US" sz="2800" b="1" baseline="0" dirty="0" smtClean="0">
                          <a:solidFill>
                            <a:srgbClr val="FF0000"/>
                          </a:solidFill>
                          <a:latin typeface="Times New Roman" panose="02020603050405020304" pitchFamily="18" charset="0"/>
                          <a:cs typeface="Times New Roman" panose="02020603050405020304" pitchFamily="18" charset="0"/>
                        </a:rPr>
                        <a:t> SỐ</a:t>
                      </a:r>
                      <a:endParaRPr lang="vi-V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buNone/>
                      </a:pPr>
                      <a:endParaRPr lang="vi-VN" sz="1800" dirty="0">
                        <a:solidFill>
                          <a:srgbClr val="0033CC"/>
                        </a:solidFill>
                        <a:latin typeface="Times New Roman" panose="02020603050405020304" pitchFamily="18" charset="0"/>
                        <a:cs typeface="Times New Roman" panose="02020603050405020304" pitchFamily="18" charset="0"/>
                      </a:endParaRPr>
                    </a:p>
                    <a:p>
                      <a:pPr>
                        <a:buNone/>
                      </a:pPr>
                      <a:endParaRPr lang="en-US"/>
                    </a:p>
                  </a:txBody>
                  <a:tcPr/>
                </a:tc>
                <a:extLst>
                  <a:ext uri="{0D108BD9-81ED-4DB2-BD59-A6C34878D82A}">
                    <a16:rowId xmlns:a16="http://schemas.microsoft.com/office/drawing/2014/main" val="10002"/>
                  </a:ext>
                </a:extLst>
              </a:tr>
              <a:tr h="1064415">
                <a:tc>
                  <a:txBody>
                    <a:bodyPr/>
                    <a:lstStyle/>
                    <a:p>
                      <a:pPr>
                        <a:buNone/>
                      </a:pPr>
                      <a:r>
                        <a:rPr lang="en-US" altLang="en-US" sz="2800" dirty="0" smtClean="0">
                          <a:solidFill>
                            <a:srgbClr val="FF0000"/>
                          </a:solidFill>
                        </a:rPr>
                        <a:t>LUẬT</a:t>
                      </a:r>
                      <a:r>
                        <a:rPr lang="en-US" altLang="en-US" sz="2800" baseline="0" dirty="0" smtClean="0">
                          <a:solidFill>
                            <a:srgbClr val="FF0000"/>
                          </a:solidFill>
                        </a:rPr>
                        <a:t> PHÁP</a:t>
                      </a:r>
                      <a:endParaRPr lang="vi-VN" altLang="en-US" sz="2800" dirty="0">
                        <a:solidFill>
                          <a:srgbClr val="FF0000"/>
                        </a:solidFill>
                      </a:endParaRPr>
                    </a:p>
                  </a:txBody>
                  <a:tcPr/>
                </a:tc>
                <a:tc>
                  <a:txBody>
                    <a:bodyPr/>
                    <a:lstStyle/>
                    <a:p>
                      <a:pPr>
                        <a:buNone/>
                      </a:pPr>
                      <a:endParaRPr lang="en-US" dirty="0"/>
                    </a:p>
                    <a:p>
                      <a:pPr>
                        <a:buNone/>
                      </a:pPr>
                      <a:endParaRPr lang="en-US" dirty="0"/>
                    </a:p>
                    <a:p>
                      <a:pPr>
                        <a:buNone/>
                      </a:pPr>
                      <a:endParaRPr lang="en-US" dirty="0"/>
                    </a:p>
                  </a:txBody>
                  <a:tcPr/>
                </a:tc>
                <a:extLst>
                  <a:ext uri="{0D108BD9-81ED-4DB2-BD59-A6C34878D82A}">
                    <a16:rowId xmlns:a16="http://schemas.microsoft.com/office/drawing/2014/main" val="10003"/>
                  </a:ext>
                </a:extLst>
              </a:tr>
              <a:tr h="762830">
                <a:tc>
                  <a:txBody>
                    <a:bodyPr/>
                    <a:lstStyle/>
                    <a:p>
                      <a:pPr>
                        <a:buNone/>
                      </a:pPr>
                      <a:r>
                        <a:rPr lang="en-US" altLang="en-US" sz="2800" dirty="0" smtClean="0">
                          <a:solidFill>
                            <a:srgbClr val="FF0000"/>
                          </a:solidFill>
                        </a:rPr>
                        <a:t>KĨ</a:t>
                      </a:r>
                      <a:r>
                        <a:rPr lang="en-US" altLang="en-US" sz="2800" baseline="0" dirty="0" smtClean="0">
                          <a:solidFill>
                            <a:srgbClr val="FF0000"/>
                          </a:solidFill>
                        </a:rPr>
                        <a:t> THUẬT</a:t>
                      </a:r>
                      <a:endParaRPr lang="vi-VN" altLang="en-US" sz="2800" dirty="0">
                        <a:solidFill>
                          <a:srgbClr val="FF0000"/>
                        </a:solidFill>
                      </a:endParaRPr>
                    </a:p>
                  </a:txBody>
                  <a:tcPr/>
                </a:tc>
                <a:tc>
                  <a:txBody>
                    <a:bodyPr/>
                    <a:lstStyle/>
                    <a:p>
                      <a:pPr>
                        <a:buNone/>
                      </a:pPr>
                      <a:endParaRPr lang="en-US" dirty="0"/>
                    </a:p>
                  </a:txBody>
                  <a:tcPr/>
                </a:tc>
                <a:extLst>
                  <a:ext uri="{0D108BD9-81ED-4DB2-BD59-A6C34878D82A}">
                    <a16:rowId xmlns:a16="http://schemas.microsoft.com/office/drawing/2014/main" val="402875723"/>
                  </a:ext>
                </a:extLst>
              </a:tr>
              <a:tr h="1342445">
                <a:tc>
                  <a:txBody>
                    <a:bodyPr/>
                    <a:lstStyle/>
                    <a:p>
                      <a:pPr>
                        <a:buNone/>
                      </a:pPr>
                      <a:r>
                        <a:rPr lang="vi-VN" altLang="en-US" sz="2800" dirty="0">
                          <a:solidFill>
                            <a:srgbClr val="FF0000"/>
                          </a:solidFill>
                        </a:rPr>
                        <a:t>KIẾN TRÚC </a:t>
                      </a:r>
                    </a:p>
                  </a:txBody>
                  <a:tcPr/>
                </a:tc>
                <a:tc>
                  <a:txBody>
                    <a:bodyPr/>
                    <a:lstStyle/>
                    <a:p>
                      <a:pPr>
                        <a:buNone/>
                      </a:pPr>
                      <a:endParaRPr lang="en-US" dirty="0"/>
                    </a:p>
                  </a:txBody>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2"/>
          <a:stretch>
            <a:fillRect/>
          </a:stretch>
        </p:blipFill>
        <p:spPr>
          <a:xfrm>
            <a:off x="3429000" y="2258293"/>
            <a:ext cx="1743607" cy="1505843"/>
          </a:xfrm>
          <a:prstGeom prst="rect">
            <a:avLst/>
          </a:prstGeom>
        </p:spPr>
      </p:pic>
    </p:spTree>
    <p:extLst>
      <p:ext uri="{BB962C8B-B14F-4D97-AF65-F5344CB8AC3E}">
        <p14:creationId xmlns:p14="http://schemas.microsoft.com/office/powerpoint/2010/main" val="8622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ề 1"/>
          <p:cNvSpPr txBox="1">
            <a:spLocks/>
          </p:cNvSpPr>
          <p:nvPr/>
        </p:nvSpPr>
        <p:spPr>
          <a:xfrm>
            <a:off x="381000" y="1"/>
            <a:ext cx="8305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altLang="en-US" sz="2400" b="1" u="sng" dirty="0" smtClean="0">
                <a:solidFill>
                  <a:srgbClr val="FF0000"/>
                </a:solidFill>
                <a:latin typeface="Times New Roman" panose="02020603050405020304" pitchFamily="18" charset="0"/>
                <a:cs typeface="Times New Roman" panose="02020603050405020304" pitchFamily="18" charset="0"/>
              </a:rPr>
              <a:t>THẢO LUẬN NHÓM</a:t>
            </a:r>
            <a:r>
              <a:rPr lang="en-US" altLang="en-US" sz="2400" b="1" u="sng" dirty="0" smtClean="0">
                <a:solidFill>
                  <a:srgbClr val="FF0000"/>
                </a:solidFill>
                <a:latin typeface="Times New Roman" panose="02020603050405020304" pitchFamily="18" charset="0"/>
                <a:cs typeface="Times New Roman" panose="02020603050405020304" pitchFamily="18" charset="0"/>
              </a:rPr>
              <a:t>- ( 5 </a:t>
            </a:r>
            <a:r>
              <a:rPr lang="en-US" altLang="en-US" sz="2400" b="1" u="sng" dirty="0" err="1" smtClean="0">
                <a:solidFill>
                  <a:srgbClr val="FF0000"/>
                </a:solidFill>
                <a:latin typeface="Times New Roman" panose="02020603050405020304" pitchFamily="18" charset="0"/>
                <a:cs typeface="Times New Roman" panose="02020603050405020304" pitchFamily="18" charset="0"/>
              </a:rPr>
              <a:t>phút</a:t>
            </a:r>
            <a:r>
              <a:rPr lang="en-US" altLang="en-US" sz="2400" b="1" u="sng" dirty="0" smtClean="0">
                <a:solidFill>
                  <a:srgbClr val="FF0000"/>
                </a:solidFill>
                <a:latin typeface="Times New Roman" panose="02020603050405020304" pitchFamily="18" charset="0"/>
                <a:cs typeface="Times New Roman" panose="02020603050405020304" pitchFamily="18" charset="0"/>
              </a:rPr>
              <a:t> )</a:t>
            </a:r>
            <a:endParaRPr lang="vi-VN" altLang="en-US" sz="2400" b="1" u="sng" dirty="0">
              <a:solidFill>
                <a:srgbClr val="FF0000"/>
              </a:solidFill>
              <a:latin typeface="Times New Roman" panose="02020603050405020304" pitchFamily="18" charset="0"/>
              <a:cs typeface="Times New Roman" panose="02020603050405020304" pitchFamily="18" charset="0"/>
            </a:endParaRPr>
          </a:p>
        </p:txBody>
      </p:sp>
      <p:sp>
        <p:nvSpPr>
          <p:cNvPr id="7" name="Tiêu đề 1"/>
          <p:cNvSpPr>
            <a:spLocks noGrp="1"/>
          </p:cNvSpPr>
          <p:nvPr/>
        </p:nvSpPr>
        <p:spPr>
          <a:xfrm>
            <a:off x="381000" y="387927"/>
            <a:ext cx="83058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latin typeface="Times New Roman" panose="02020603050405020304" pitchFamily="18" charset="0"/>
                <a:cs typeface="Times New Roman" panose="02020603050405020304" pitchFamily="18" charset="0"/>
              </a:rPr>
              <a:t>L</a:t>
            </a:r>
            <a:r>
              <a:rPr lang="vi-VN" altLang="en-US" sz="2400" b="1" dirty="0" smtClean="0">
                <a:solidFill>
                  <a:srgbClr val="FF0000"/>
                </a:solidFill>
                <a:latin typeface="Times New Roman" panose="02020603050405020304" pitchFamily="18" charset="0"/>
                <a:cs typeface="Times New Roman" panose="02020603050405020304" pitchFamily="18" charset="0"/>
              </a:rPr>
              <a:t>ập bảng thống kê</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thành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tựu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văn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hóa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tiêu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biểu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La </a:t>
            </a:r>
            <a:r>
              <a:rPr lang="en-US" sz="2400" b="1" dirty="0" err="1" smtClean="0">
                <a:solidFill>
                  <a:srgbClr val="FF0000"/>
                </a:solidFill>
                <a:latin typeface="Times New Roman" panose="02020603050405020304" pitchFamily="18" charset="0"/>
                <a:cs typeface="Times New Roman" panose="02020603050405020304" pitchFamily="18" charset="0"/>
              </a:rPr>
              <a:t>Mã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cổ</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đại</a:t>
            </a:r>
            <a:r>
              <a:rPr lang="en-US" sz="2400" b="1" dirty="0" smtClean="0">
                <a:solidFill>
                  <a:srgbClr val="FF0000"/>
                </a:solidFill>
                <a:latin typeface="Times New Roman" panose="02020603050405020304" pitchFamily="18" charset="0"/>
                <a:cs typeface="Times New Roman" panose="02020603050405020304" pitchFamily="18" charset="0"/>
              </a:rPr>
              <a:t>.</a:t>
            </a:r>
            <a:r>
              <a:rPr lang="vi-VN" altLang="en-US" sz="2400" b="1" dirty="0" smtClean="0">
                <a:solidFill>
                  <a:srgbClr val="FF0000"/>
                </a:solidFill>
                <a:latin typeface="Times New Roman" panose="02020603050405020304" pitchFamily="18" charset="0"/>
                <a:cs typeface="Times New Roman" panose="02020603050405020304" pitchFamily="18" charset="0"/>
              </a:rPr>
              <a:t>(theo mẫu)</a:t>
            </a:r>
          </a:p>
        </p:txBody>
      </p:sp>
      <p:graphicFrame>
        <p:nvGraphicFramePr>
          <p:cNvPr id="4" name="Table 3"/>
          <p:cNvGraphicFramePr/>
          <p:nvPr>
            <p:extLst>
              <p:ext uri="{D42A27DB-BD31-4B8C-83A1-F6EECF244321}">
                <p14:modId xmlns:p14="http://schemas.microsoft.com/office/powerpoint/2010/main" val="3522656313"/>
              </p:ext>
            </p:extLst>
          </p:nvPr>
        </p:nvGraphicFramePr>
        <p:xfrm>
          <a:off x="0" y="1149927"/>
          <a:ext cx="9144000" cy="5708073"/>
        </p:xfrm>
        <a:graphic>
          <a:graphicData uri="http://schemas.openxmlformats.org/drawingml/2006/table">
            <a:tbl>
              <a:tblPr firstRow="1" bandRow="1">
                <a:tableStyleId>{5C22544A-7EE6-4342-B048-85BDC9FD1C3A}</a:tableStyleId>
              </a:tblPr>
              <a:tblGrid>
                <a:gridCol w="3271009">
                  <a:extLst>
                    <a:ext uri="{9D8B030D-6E8A-4147-A177-3AD203B41FA5}">
                      <a16:colId xmlns:a16="http://schemas.microsoft.com/office/drawing/2014/main" val="20000"/>
                    </a:ext>
                  </a:extLst>
                </a:gridCol>
                <a:gridCol w="5872991">
                  <a:extLst>
                    <a:ext uri="{9D8B030D-6E8A-4147-A177-3AD203B41FA5}">
                      <a16:colId xmlns:a16="http://schemas.microsoft.com/office/drawing/2014/main" val="20001"/>
                    </a:ext>
                  </a:extLst>
                </a:gridCol>
              </a:tblGrid>
              <a:tr h="843775">
                <a:tc>
                  <a:txBody>
                    <a:bodyPr/>
                    <a:lstStyle/>
                    <a:p>
                      <a:pPr algn="ctr">
                        <a:buNone/>
                      </a:pPr>
                      <a:r>
                        <a:rPr lang="vi-VN" altLang="en-US" sz="3200">
                          <a:solidFill>
                            <a:srgbClr val="FF0000"/>
                          </a:solidFill>
                          <a:highlight>
                            <a:srgbClr val="FFFF00"/>
                          </a:highlight>
                        </a:rPr>
                        <a:t>NỘI DUNG</a:t>
                      </a:r>
                    </a:p>
                  </a:txBody>
                  <a:tcPr anchor="ctr"/>
                </a:tc>
                <a:tc>
                  <a:txBody>
                    <a:bodyPr/>
                    <a:lstStyle/>
                    <a:p>
                      <a:pPr algn="ctr">
                        <a:buNone/>
                      </a:pPr>
                      <a:r>
                        <a:rPr lang="vi-VN" altLang="en-US" sz="2800" dirty="0">
                          <a:solidFill>
                            <a:srgbClr val="FF0000"/>
                          </a:solidFill>
                          <a:highlight>
                            <a:srgbClr val="FFFF00"/>
                          </a:highlight>
                        </a:rPr>
                        <a:t>THÀNH TỰU</a:t>
                      </a:r>
                    </a:p>
                  </a:txBody>
                  <a:tcPr/>
                </a:tc>
                <a:extLst>
                  <a:ext uri="{0D108BD9-81ED-4DB2-BD59-A6C34878D82A}">
                    <a16:rowId xmlns:a16="http://schemas.microsoft.com/office/drawing/2014/main" val="10000"/>
                  </a:ext>
                </a:extLst>
              </a:tr>
              <a:tr h="674973">
                <a:tc>
                  <a:txBody>
                    <a:bodyPr/>
                    <a:lstStyle/>
                    <a:p>
                      <a:pPr>
                        <a:buNone/>
                      </a:pPr>
                      <a:r>
                        <a:rPr lang="vi-VN" altLang="en-US" sz="2800" b="1" dirty="0">
                          <a:solidFill>
                            <a:srgbClr val="FF0000"/>
                          </a:solidFill>
                          <a:latin typeface="Times New Roman" panose="02020603050405020304" pitchFamily="18" charset="0"/>
                          <a:cs typeface="Times New Roman" panose="02020603050405020304" pitchFamily="18" charset="0"/>
                        </a:rPr>
                        <a:t>CHỮ VIẾT</a:t>
                      </a:r>
                    </a:p>
                  </a:txBody>
                  <a:tcPr/>
                </a:tc>
                <a:tc>
                  <a:txBody>
                    <a:bodyPr/>
                    <a:lstStyle/>
                    <a:p>
                      <a:pPr>
                        <a:buNone/>
                      </a:pPr>
                      <a:endParaRPr lang="en-US" dirty="0">
                        <a:solidFill>
                          <a:srgbClr val="FFC000"/>
                        </a:solidFill>
                      </a:endParaRPr>
                    </a:p>
                  </a:txBody>
                  <a:tcPr/>
                </a:tc>
                <a:extLst>
                  <a:ext uri="{0D108BD9-81ED-4DB2-BD59-A6C34878D82A}">
                    <a16:rowId xmlns:a16="http://schemas.microsoft.com/office/drawing/2014/main" val="10001"/>
                  </a:ext>
                </a:extLst>
              </a:tr>
              <a:tr h="797344">
                <a:tc>
                  <a:txBody>
                    <a:bodyPr/>
                    <a:lstStyle/>
                    <a:p>
                      <a:pPr>
                        <a:buNone/>
                      </a:pPr>
                      <a:r>
                        <a:rPr lang="en-US" altLang="en-US" sz="2800" b="1" dirty="0" smtClean="0">
                          <a:solidFill>
                            <a:srgbClr val="FF0000"/>
                          </a:solidFill>
                          <a:latin typeface="Times New Roman" panose="02020603050405020304" pitchFamily="18" charset="0"/>
                          <a:cs typeface="Times New Roman" panose="02020603050405020304" pitchFamily="18" charset="0"/>
                        </a:rPr>
                        <a:t>CHỮ</a:t>
                      </a:r>
                      <a:r>
                        <a:rPr lang="en-US" altLang="en-US" sz="2800" b="1" baseline="0" dirty="0" smtClean="0">
                          <a:solidFill>
                            <a:srgbClr val="FF0000"/>
                          </a:solidFill>
                          <a:latin typeface="Times New Roman" panose="02020603050405020304" pitchFamily="18" charset="0"/>
                          <a:cs typeface="Times New Roman" panose="02020603050405020304" pitchFamily="18" charset="0"/>
                        </a:rPr>
                        <a:t> SỐ</a:t>
                      </a:r>
                      <a:endParaRPr lang="vi-V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buNone/>
                      </a:pPr>
                      <a:endParaRPr lang="vi-VN" sz="1800" dirty="0">
                        <a:solidFill>
                          <a:srgbClr val="0033CC"/>
                        </a:solidFill>
                        <a:latin typeface="Times New Roman" panose="02020603050405020304" pitchFamily="18" charset="0"/>
                        <a:cs typeface="Times New Roman" panose="02020603050405020304" pitchFamily="18" charset="0"/>
                      </a:endParaRPr>
                    </a:p>
                    <a:p>
                      <a:pPr>
                        <a:buNone/>
                      </a:pPr>
                      <a:endParaRPr lang="en-US" dirty="0"/>
                    </a:p>
                  </a:txBody>
                  <a:tcPr/>
                </a:tc>
                <a:extLst>
                  <a:ext uri="{0D108BD9-81ED-4DB2-BD59-A6C34878D82A}">
                    <a16:rowId xmlns:a16="http://schemas.microsoft.com/office/drawing/2014/main" val="10002"/>
                  </a:ext>
                </a:extLst>
              </a:tr>
              <a:tr h="1139062">
                <a:tc>
                  <a:txBody>
                    <a:bodyPr/>
                    <a:lstStyle/>
                    <a:p>
                      <a:pPr>
                        <a:buNone/>
                      </a:pPr>
                      <a:r>
                        <a:rPr lang="en-US" altLang="en-US" sz="2800" b="1" dirty="0" smtClean="0">
                          <a:solidFill>
                            <a:srgbClr val="FF0000"/>
                          </a:solidFill>
                          <a:latin typeface="Times New Roman" panose="02020603050405020304" pitchFamily="18" charset="0"/>
                          <a:cs typeface="Times New Roman" panose="02020603050405020304" pitchFamily="18" charset="0"/>
                        </a:rPr>
                        <a:t>LUẬT</a:t>
                      </a:r>
                      <a:r>
                        <a:rPr lang="en-US" altLang="en-US" sz="2800" b="1" baseline="0" dirty="0" smtClean="0">
                          <a:solidFill>
                            <a:srgbClr val="FF0000"/>
                          </a:solidFill>
                          <a:latin typeface="Times New Roman" panose="02020603050405020304" pitchFamily="18" charset="0"/>
                          <a:cs typeface="Times New Roman" panose="02020603050405020304" pitchFamily="18" charset="0"/>
                        </a:rPr>
                        <a:t> PHÁP</a:t>
                      </a:r>
                      <a:endParaRPr lang="vi-V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buNone/>
                      </a:pPr>
                      <a:endParaRPr lang="en-US" dirty="0"/>
                    </a:p>
                    <a:p>
                      <a:pPr>
                        <a:buNone/>
                      </a:pPr>
                      <a:endParaRPr lang="en-US" dirty="0"/>
                    </a:p>
                    <a:p>
                      <a:pPr>
                        <a:buNone/>
                      </a:pPr>
                      <a:endParaRPr lang="en-US" dirty="0"/>
                    </a:p>
                  </a:txBody>
                  <a:tcPr/>
                </a:tc>
                <a:extLst>
                  <a:ext uri="{0D108BD9-81ED-4DB2-BD59-A6C34878D82A}">
                    <a16:rowId xmlns:a16="http://schemas.microsoft.com/office/drawing/2014/main" val="10003"/>
                  </a:ext>
                </a:extLst>
              </a:tr>
              <a:tr h="816328">
                <a:tc>
                  <a:txBody>
                    <a:bodyPr/>
                    <a:lstStyle/>
                    <a:p>
                      <a:pPr>
                        <a:buNone/>
                      </a:pPr>
                      <a:r>
                        <a:rPr lang="en-US" altLang="en-US" sz="2800" b="1" dirty="0" smtClean="0">
                          <a:solidFill>
                            <a:srgbClr val="FF0000"/>
                          </a:solidFill>
                          <a:latin typeface="Times New Roman" panose="02020603050405020304" pitchFamily="18" charset="0"/>
                          <a:cs typeface="Times New Roman" panose="02020603050405020304" pitchFamily="18" charset="0"/>
                        </a:rPr>
                        <a:t>KĨ</a:t>
                      </a:r>
                      <a:r>
                        <a:rPr lang="en-US" altLang="en-US" sz="2800" b="1" baseline="0" dirty="0" smtClean="0">
                          <a:solidFill>
                            <a:srgbClr val="FF0000"/>
                          </a:solidFill>
                          <a:latin typeface="Times New Roman" panose="02020603050405020304" pitchFamily="18" charset="0"/>
                          <a:cs typeface="Times New Roman" panose="02020603050405020304" pitchFamily="18" charset="0"/>
                        </a:rPr>
                        <a:t> THUẬT</a:t>
                      </a:r>
                      <a:endParaRPr lang="vi-VN" alt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buNone/>
                      </a:pPr>
                      <a:endParaRPr lang="en-US" dirty="0"/>
                    </a:p>
                  </a:txBody>
                  <a:tcPr/>
                </a:tc>
                <a:extLst>
                  <a:ext uri="{0D108BD9-81ED-4DB2-BD59-A6C34878D82A}">
                    <a16:rowId xmlns:a16="http://schemas.microsoft.com/office/drawing/2014/main" val="402875723"/>
                  </a:ext>
                </a:extLst>
              </a:tr>
              <a:tr h="1436591">
                <a:tc>
                  <a:txBody>
                    <a:bodyPr/>
                    <a:lstStyle/>
                    <a:p>
                      <a:pPr>
                        <a:buNone/>
                      </a:pPr>
                      <a:r>
                        <a:rPr lang="vi-VN" altLang="en-US" sz="2800" b="1" dirty="0">
                          <a:solidFill>
                            <a:srgbClr val="FF0000"/>
                          </a:solidFill>
                          <a:latin typeface="Times New Roman" panose="02020603050405020304" pitchFamily="18" charset="0"/>
                          <a:cs typeface="Times New Roman" panose="02020603050405020304" pitchFamily="18" charset="0"/>
                        </a:rPr>
                        <a:t>KIẾN TRÚC </a:t>
                      </a:r>
                    </a:p>
                  </a:txBody>
                  <a:tcPr/>
                </a:tc>
                <a:tc>
                  <a:txBody>
                    <a:bodyPr/>
                    <a:lstStyle/>
                    <a:p>
                      <a:pPr>
                        <a:buNone/>
                      </a:pPr>
                      <a:endParaRPr lang="en-US" dirty="0"/>
                    </a:p>
                  </a:txBody>
                  <a:tcPr/>
                </a:tc>
                <a:extLst>
                  <a:ext uri="{0D108BD9-81ED-4DB2-BD59-A6C34878D82A}">
                    <a16:rowId xmlns:a16="http://schemas.microsoft.com/office/drawing/2014/main" val="10004"/>
                  </a:ext>
                </a:extLst>
              </a:tr>
            </a:tbl>
          </a:graphicData>
        </a:graphic>
      </p:graphicFrame>
      <p:sp>
        <p:nvSpPr>
          <p:cNvPr id="6" name="Tiêu đề 1"/>
          <p:cNvSpPr>
            <a:spLocks noGrp="1"/>
          </p:cNvSpPr>
          <p:nvPr/>
        </p:nvSpPr>
        <p:spPr>
          <a:xfrm>
            <a:off x="3202623" y="1968192"/>
            <a:ext cx="3180079" cy="549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vi-VN" altLang="en-US" sz="2400" b="1" u="sng" dirty="0">
              <a:solidFill>
                <a:srgbClr val="FF0000"/>
              </a:solidFill>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a:p>
            <a:r>
              <a:rPr lang="vi-VN"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vi-VN" altLang="vi-VN" sz="2800" b="1" u="sng" dirty="0">
                <a:solidFill>
                  <a:srgbClr val="0033CC"/>
                </a:solidFill>
                <a:highlight>
                  <a:srgbClr val="FFFF00"/>
                </a:highlight>
                <a:latin typeface="Times New Roman" panose="02020603050405020304" pitchFamily="18" charset="0"/>
                <a:cs typeface="Times New Roman" panose="02020603050405020304" pitchFamily="18" charset="0"/>
              </a:rPr>
              <a:t>chữ </a:t>
            </a:r>
            <a:r>
              <a:rPr lang="vi-VN"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cái</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La -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tinh</a:t>
            </a:r>
            <a:endParaRPr lang="vi-VN" altLang="en-US" sz="2800" b="1" u="sng" dirty="0">
              <a:solidFill>
                <a:srgbClr val="0033CC"/>
              </a:solidFill>
              <a:highlight>
                <a:srgbClr val="FFFF00"/>
              </a:highlight>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p:txBody>
      </p:sp>
      <p:sp>
        <p:nvSpPr>
          <p:cNvPr id="8" name="Tiêu đề 1"/>
          <p:cNvSpPr>
            <a:spLocks noGrp="1"/>
          </p:cNvSpPr>
          <p:nvPr/>
        </p:nvSpPr>
        <p:spPr>
          <a:xfrm>
            <a:off x="2981960" y="2730192"/>
            <a:ext cx="3180079" cy="549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vi-VN" altLang="en-US" sz="2400" b="1" u="sng" dirty="0">
              <a:solidFill>
                <a:srgbClr val="FF0000"/>
              </a:solidFill>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a:p>
            <a:r>
              <a:rPr lang="vi-VN"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vi-VN" altLang="vi-VN" sz="2800" b="1" u="sng" dirty="0">
                <a:solidFill>
                  <a:srgbClr val="0033CC"/>
                </a:solidFill>
                <a:highlight>
                  <a:srgbClr val="FFFF00"/>
                </a:highlight>
                <a:latin typeface="Times New Roman" panose="02020603050405020304" pitchFamily="18" charset="0"/>
                <a:cs typeface="Times New Roman" panose="02020603050405020304" pitchFamily="18" charset="0"/>
              </a:rPr>
              <a:t>chữ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số</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La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Mã</a:t>
            </a:r>
            <a:endParaRPr lang="vi-VN" altLang="en-US" sz="2800" b="1" u="sng" dirty="0">
              <a:solidFill>
                <a:srgbClr val="0033CC"/>
              </a:solidFill>
              <a:highlight>
                <a:srgbClr val="FFFF00"/>
              </a:highlight>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p:txBody>
      </p:sp>
      <p:sp>
        <p:nvSpPr>
          <p:cNvPr id="9" name="Tiêu đề 1"/>
          <p:cNvSpPr>
            <a:spLocks noGrp="1"/>
          </p:cNvSpPr>
          <p:nvPr/>
        </p:nvSpPr>
        <p:spPr>
          <a:xfrm>
            <a:off x="3009669" y="3604722"/>
            <a:ext cx="4267200" cy="549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vi-VN" altLang="en-US" sz="2400" b="1" u="sng" dirty="0">
              <a:solidFill>
                <a:srgbClr val="FF0000"/>
              </a:solidFill>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a:p>
            <a:r>
              <a:rPr lang="vi-VN"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hệ</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thống</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luật</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La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Mã</a:t>
            </a:r>
            <a:endParaRPr lang="vi-VN" altLang="en-US" sz="2800" b="1" u="sng" dirty="0">
              <a:solidFill>
                <a:srgbClr val="0033CC"/>
              </a:solidFill>
              <a:highlight>
                <a:srgbClr val="FFFF00"/>
              </a:highlight>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p:txBody>
      </p:sp>
      <p:sp>
        <p:nvSpPr>
          <p:cNvPr id="10" name="Tiêu đề 1"/>
          <p:cNvSpPr>
            <a:spLocks noGrp="1"/>
          </p:cNvSpPr>
          <p:nvPr/>
        </p:nvSpPr>
        <p:spPr>
          <a:xfrm>
            <a:off x="3269673" y="4572404"/>
            <a:ext cx="3810001" cy="549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vi-VN" altLang="en-US" sz="2400" b="1" u="sng" dirty="0">
              <a:solidFill>
                <a:srgbClr val="FF0000"/>
              </a:solidFill>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a:p>
            <a:r>
              <a:rPr lang="vi-VN"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phát</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minh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ra</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bê</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tông</a:t>
            </a:r>
            <a:endParaRPr lang="vi-VN" altLang="en-US" sz="2800" b="1" u="sng" dirty="0">
              <a:solidFill>
                <a:srgbClr val="0033CC"/>
              </a:solidFill>
              <a:highlight>
                <a:srgbClr val="FFFF00"/>
              </a:highlight>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p:txBody>
      </p:sp>
      <p:sp>
        <p:nvSpPr>
          <p:cNvPr id="11" name="Tiêu đề 1"/>
          <p:cNvSpPr>
            <a:spLocks noGrp="1"/>
          </p:cNvSpPr>
          <p:nvPr/>
        </p:nvSpPr>
        <p:spPr>
          <a:xfrm>
            <a:off x="3048000" y="5331200"/>
            <a:ext cx="5638800" cy="13179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vi-VN" altLang="en-US" sz="2400" b="1" u="sng" dirty="0">
              <a:solidFill>
                <a:srgbClr val="FF0000"/>
              </a:solidFill>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a:p>
            <a:r>
              <a:rPr lang="vi-VN"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đấu</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trường</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Cô</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–li-</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dê</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đền</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Pan-</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tê</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ông,Khải</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hoàn</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 </a:t>
            </a:r>
            <a:r>
              <a:rPr lang="en-US" altLang="vi-VN" sz="2800" b="1" u="sng" dirty="0" err="1" smtClean="0">
                <a:solidFill>
                  <a:srgbClr val="0033CC"/>
                </a:solidFill>
                <a:highlight>
                  <a:srgbClr val="FFFF00"/>
                </a:highlight>
                <a:latin typeface="Times New Roman" panose="02020603050405020304" pitchFamily="18" charset="0"/>
                <a:cs typeface="Times New Roman" panose="02020603050405020304" pitchFamily="18" charset="0"/>
              </a:rPr>
              <a:t>môn</a:t>
            </a:r>
            <a:r>
              <a:rPr lang="en-US" altLang="vi-VN" sz="2800" b="1" u="sng" dirty="0" smtClean="0">
                <a:solidFill>
                  <a:srgbClr val="0033CC"/>
                </a:solidFill>
                <a:highlight>
                  <a:srgbClr val="FFFF00"/>
                </a:highlight>
                <a:latin typeface="Times New Roman" panose="02020603050405020304" pitchFamily="18" charset="0"/>
                <a:cs typeface="Times New Roman" panose="02020603050405020304" pitchFamily="18" charset="0"/>
              </a:rPr>
              <a:t>…</a:t>
            </a:r>
            <a:endParaRPr lang="vi-VN" altLang="en-US" sz="2800" b="1" u="sng" dirty="0">
              <a:solidFill>
                <a:srgbClr val="0033CC"/>
              </a:solidFill>
              <a:highlight>
                <a:srgbClr val="FFFF00"/>
              </a:highlight>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a:p>
            <a:endParaRPr lang="vi-VN" altLang="en-US" sz="24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023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293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5334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22,23- BÀI 11. LA MÃ </a:t>
            </a:r>
            <a:r>
              <a:rPr lang="en-US" sz="3600" b="1" dirty="0">
                <a:solidFill>
                  <a:srgbClr val="FF0000"/>
                </a:solidFill>
                <a:latin typeface="Times New Roman" pitchFamily="18" charset="0"/>
                <a:cs typeface="Times New Roman" pitchFamily="18" charset="0"/>
              </a:rPr>
              <a:t>CỔ ĐẠI </a:t>
            </a:r>
            <a:br>
              <a:rPr lang="en-US" sz="36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533400"/>
            <a:ext cx="9178636" cy="6172200"/>
          </a:xfrm>
        </p:spPr>
        <p:txBody>
          <a:bodyPr>
            <a:normAutofit/>
          </a:bodyPr>
          <a:lstStyle/>
          <a:p>
            <a:pPr marL="0" indent="0">
              <a:buNone/>
            </a:pPr>
            <a:r>
              <a:rPr lang="vi-VN" sz="2800" b="1" u="sng" dirty="0">
                <a:solidFill>
                  <a:srgbClr val="FF0000"/>
                </a:solidFill>
                <a:latin typeface="Times New Roman" pitchFamily="18" charset="0"/>
                <a:cs typeface="Times New Roman" pitchFamily="18" charset="0"/>
              </a:rPr>
              <a:t>I. Điều kiện tự nhiên.</a:t>
            </a:r>
          </a:p>
          <a:p>
            <a:pPr marL="0" indent="0">
              <a:buNone/>
            </a:pPr>
            <a:r>
              <a:rPr lang="vi-VN" sz="2800" b="1" u="sng" dirty="0">
                <a:solidFill>
                  <a:srgbClr val="FF0000"/>
                </a:solidFill>
                <a:latin typeface="Times New Roman" pitchFamily="18" charset="0"/>
                <a:cs typeface="Times New Roman" pitchFamily="18" charset="0"/>
              </a:rPr>
              <a:t>II. Tổ chức nhà nước </a:t>
            </a:r>
            <a:r>
              <a:rPr lang="en-US" sz="2800" b="1" u="sng" dirty="0" smtClean="0">
                <a:solidFill>
                  <a:srgbClr val="FF0000"/>
                </a:solidFill>
                <a:latin typeface="Times New Roman" pitchFamily="18" charset="0"/>
                <a:cs typeface="Times New Roman" pitchFamily="18" charset="0"/>
              </a:rPr>
              <a:t>La </a:t>
            </a:r>
            <a:r>
              <a:rPr lang="en-US" sz="2800" b="1" u="sng" dirty="0" err="1" smtClean="0">
                <a:solidFill>
                  <a:srgbClr val="FF0000"/>
                </a:solidFill>
                <a:latin typeface="Times New Roman" pitchFamily="18" charset="0"/>
                <a:cs typeface="Times New Roman" pitchFamily="18" charset="0"/>
              </a:rPr>
              <a:t>Mã</a:t>
            </a:r>
            <a:r>
              <a:rPr lang="en-US" sz="2800" b="1" u="sng" dirty="0" smtClean="0">
                <a:solidFill>
                  <a:srgbClr val="FF0000"/>
                </a:solidFill>
                <a:latin typeface="Times New Roman" pitchFamily="18" charset="0"/>
                <a:cs typeface="Times New Roman" pitchFamily="18" charset="0"/>
              </a:rPr>
              <a:t> </a:t>
            </a:r>
            <a:r>
              <a:rPr lang="en-US" sz="2800" b="1" u="sng" dirty="0" err="1" smtClean="0">
                <a:solidFill>
                  <a:srgbClr val="FF0000"/>
                </a:solidFill>
                <a:latin typeface="Times New Roman" pitchFamily="18" charset="0"/>
                <a:cs typeface="Times New Roman" pitchFamily="18" charset="0"/>
              </a:rPr>
              <a:t>cổ</a:t>
            </a:r>
            <a:r>
              <a:rPr lang="en-US" sz="2800" b="1" u="sng" dirty="0" smtClean="0">
                <a:solidFill>
                  <a:srgbClr val="FF0000"/>
                </a:solidFill>
                <a:latin typeface="Times New Roman" pitchFamily="18" charset="0"/>
                <a:cs typeface="Times New Roman" pitchFamily="18" charset="0"/>
              </a:rPr>
              <a:t> </a:t>
            </a:r>
            <a:r>
              <a:rPr lang="en-US" sz="2800" b="1" u="sng" dirty="0" err="1" smtClean="0">
                <a:solidFill>
                  <a:srgbClr val="FF0000"/>
                </a:solidFill>
                <a:latin typeface="Times New Roman" pitchFamily="18" charset="0"/>
                <a:cs typeface="Times New Roman" pitchFamily="18" charset="0"/>
              </a:rPr>
              <a:t>đại</a:t>
            </a:r>
            <a:endParaRPr lang="vi-VN" sz="2800" b="1" u="sng" dirty="0">
              <a:solidFill>
                <a:srgbClr val="FF0000"/>
              </a:solidFill>
              <a:latin typeface="Times New Roman" pitchFamily="18" charset="0"/>
              <a:cs typeface="Times New Roman" pitchFamily="18" charset="0"/>
            </a:endParaRPr>
          </a:p>
          <a:p>
            <a:pPr marL="0" indent="0">
              <a:buNone/>
            </a:pPr>
            <a:r>
              <a:rPr lang="vi-VN" sz="2800" b="1" u="sng" dirty="0">
                <a:solidFill>
                  <a:srgbClr val="FF0000"/>
                </a:solidFill>
                <a:latin typeface="Times New Roman" pitchFamily="18" charset="0"/>
                <a:cs typeface="Times New Roman" pitchFamily="18" charset="0"/>
              </a:rPr>
              <a:t>III. Những thành tựu văn hóa tiêu biểu</a:t>
            </a:r>
          </a:p>
          <a:p>
            <a:pPr marL="0" indent="0">
              <a:buNone/>
            </a:pPr>
            <a:r>
              <a:rPr lang="vi-VN" sz="4000" dirty="0">
                <a:solidFill>
                  <a:srgbClr val="0033CC"/>
                </a:solidFill>
                <a:latin typeface="Times New Roman" pitchFamily="18" charset="0"/>
                <a:cs typeface="Times New Roman" pitchFamily="18" charset="0"/>
              </a:rPr>
              <a:t>- Chữ viết</a:t>
            </a:r>
            <a:r>
              <a:rPr lang="vi-VN" sz="4000" dirty="0" smtClean="0">
                <a:solidFill>
                  <a:srgbClr val="0033CC"/>
                </a:solidFill>
                <a:latin typeface="Times New Roman" pitchFamily="18" charset="0"/>
                <a:cs typeface="Times New Roman" pitchFamily="18" charset="0"/>
              </a:rPr>
              <a:t>: </a:t>
            </a:r>
            <a:r>
              <a:rPr lang="vi-VN" sz="4000" dirty="0">
                <a:solidFill>
                  <a:srgbClr val="0033CC"/>
                </a:solidFill>
                <a:latin typeface="Times New Roman" pitchFamily="18" charset="0"/>
                <a:cs typeface="Times New Roman" pitchFamily="18" charset="0"/>
              </a:rPr>
              <a:t>chữ cái La-tinh</a:t>
            </a:r>
          </a:p>
          <a:p>
            <a:pPr marL="0" indent="0">
              <a:buNone/>
            </a:pPr>
            <a:r>
              <a:rPr lang="vi-VN" sz="4000" dirty="0">
                <a:solidFill>
                  <a:srgbClr val="0033CC"/>
                </a:solidFill>
                <a:latin typeface="Times New Roman" pitchFamily="18" charset="0"/>
                <a:cs typeface="Times New Roman" pitchFamily="18" charset="0"/>
              </a:rPr>
              <a:t>- Chữ số La Mã</a:t>
            </a:r>
          </a:p>
          <a:p>
            <a:pPr marL="0" indent="0">
              <a:buNone/>
            </a:pPr>
            <a:r>
              <a:rPr lang="vi-VN" sz="4000" dirty="0">
                <a:solidFill>
                  <a:srgbClr val="0033CC"/>
                </a:solidFill>
                <a:latin typeface="Times New Roman" pitchFamily="18" charset="0"/>
                <a:cs typeface="Times New Roman" pitchFamily="18" charset="0"/>
              </a:rPr>
              <a:t>- Luật pháp: hệ thống luật La Mã </a:t>
            </a:r>
          </a:p>
          <a:p>
            <a:pPr marL="0" indent="0">
              <a:buNone/>
            </a:pPr>
            <a:r>
              <a:rPr lang="vi-VN" sz="4000" dirty="0">
                <a:solidFill>
                  <a:srgbClr val="0033CC"/>
                </a:solidFill>
                <a:latin typeface="Times New Roman" pitchFamily="18" charset="0"/>
                <a:cs typeface="Times New Roman" pitchFamily="18" charset="0"/>
              </a:rPr>
              <a:t>- Kĩ thuật: phát minh ra bê </a:t>
            </a:r>
            <a:r>
              <a:rPr lang="vi-VN" sz="4000" dirty="0" smtClean="0">
                <a:solidFill>
                  <a:srgbClr val="0033CC"/>
                </a:solidFill>
                <a:latin typeface="Times New Roman" pitchFamily="18" charset="0"/>
                <a:cs typeface="Times New Roman" pitchFamily="18" charset="0"/>
              </a:rPr>
              <a:t>t</a:t>
            </a:r>
            <a:r>
              <a:rPr lang="en-US" sz="4000" dirty="0">
                <a:solidFill>
                  <a:srgbClr val="0033CC"/>
                </a:solidFill>
                <a:latin typeface="Times New Roman" pitchFamily="18" charset="0"/>
                <a:cs typeface="Times New Roman" pitchFamily="18" charset="0"/>
              </a:rPr>
              <a:t>ô</a:t>
            </a:r>
            <a:r>
              <a:rPr lang="vi-VN" sz="4000" dirty="0" smtClean="0">
                <a:solidFill>
                  <a:srgbClr val="0033CC"/>
                </a:solidFill>
                <a:latin typeface="Times New Roman" pitchFamily="18" charset="0"/>
                <a:cs typeface="Times New Roman" pitchFamily="18" charset="0"/>
              </a:rPr>
              <a:t>ng</a:t>
            </a:r>
            <a:endParaRPr lang="vi-VN" sz="4000" dirty="0">
              <a:solidFill>
                <a:srgbClr val="0033CC"/>
              </a:solidFill>
              <a:latin typeface="Times New Roman" pitchFamily="18" charset="0"/>
              <a:cs typeface="Times New Roman" pitchFamily="18" charset="0"/>
            </a:endParaRPr>
          </a:p>
          <a:p>
            <a:pPr marL="0" indent="0">
              <a:buNone/>
            </a:pPr>
            <a:r>
              <a:rPr lang="vi-VN" sz="4000" dirty="0">
                <a:solidFill>
                  <a:srgbClr val="0033CC"/>
                </a:solidFill>
                <a:latin typeface="Times New Roman" pitchFamily="18" charset="0"/>
                <a:cs typeface="Times New Roman" pitchFamily="18" charset="0"/>
              </a:rPr>
              <a:t>- Kiến trúc: đấu trường Cô-li-dê, đền Pan-tê-ông, Khải hoàn môn….</a:t>
            </a: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30827364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7709" y="581891"/>
            <a:ext cx="9144000" cy="1406236"/>
          </a:xfrm>
        </p:spPr>
        <p:txBody>
          <a:bodyPr>
            <a:normAutofit/>
          </a:bodyPr>
          <a:lstStyle/>
          <a:p>
            <a:r>
              <a:rPr lang="vi-VN" sz="3600" b="1" dirty="0" smtClean="0">
                <a:solidFill>
                  <a:srgbClr val="FF0000"/>
                </a:solidFill>
                <a:latin typeface="Times New Roman" pitchFamily="18" charset="0"/>
                <a:cs typeface="Times New Roman" pitchFamily="18" charset="0"/>
              </a:rPr>
              <a:t>Em </a:t>
            </a:r>
            <a:r>
              <a:rPr lang="vi-VN" sz="3600" b="1" dirty="0">
                <a:solidFill>
                  <a:srgbClr val="FF0000"/>
                </a:solidFill>
                <a:latin typeface="Times New Roman" pitchFamily="18" charset="0"/>
                <a:cs typeface="Times New Roman" pitchFamily="18" charset="0"/>
              </a:rPr>
              <a:t>hãy chỉ ra điểm giống nhau về điều kiện tự nhiên của Hy Lạp và La Mã cổ đại. </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2133600"/>
            <a:ext cx="9144000" cy="3962400"/>
          </a:xfrm>
        </p:spPr>
        <p:txBody>
          <a:bodyPr>
            <a:normAutofit fontScale="85000" lnSpcReduction="10000"/>
          </a:bodyPr>
          <a:lstStyle/>
          <a:p>
            <a:pPr marL="0" marR="0" indent="0">
              <a:lnSpc>
                <a:spcPct val="115000"/>
              </a:lnSpc>
              <a:spcBef>
                <a:spcPts val="0"/>
              </a:spcBef>
              <a:spcAft>
                <a:spcPts val="0"/>
              </a:spcAft>
              <a:buNone/>
            </a:pP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Điểm</a:t>
            </a:r>
            <a:r>
              <a:rPr lang="en-US" sz="3300" b="1" dirty="0" smtClean="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giống</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nhau</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về</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điều</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kiện</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tự</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nhiên</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của</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Hy</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Lạp</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và</a:t>
            </a:r>
            <a:r>
              <a:rPr lang="en-US" sz="3300" b="1" dirty="0">
                <a:solidFill>
                  <a:srgbClr val="0033CC"/>
                </a:solidFill>
                <a:latin typeface="Times New Roman"/>
                <a:ea typeface="Times New Roman"/>
                <a:cs typeface="Times New Roman"/>
              </a:rPr>
              <a:t> La </a:t>
            </a:r>
            <a:r>
              <a:rPr lang="en-US" sz="3300" b="1" dirty="0" err="1">
                <a:solidFill>
                  <a:srgbClr val="0033CC"/>
                </a:solidFill>
                <a:latin typeface="Times New Roman"/>
                <a:ea typeface="Times New Roman"/>
                <a:cs typeface="Times New Roman"/>
              </a:rPr>
              <a:t>Mã</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cổ</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đại</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là</a:t>
            </a:r>
            <a:r>
              <a:rPr lang="en-US" sz="3300" b="1" dirty="0">
                <a:solidFill>
                  <a:srgbClr val="0033CC"/>
                </a:solidFill>
                <a:latin typeface="Times New Roman"/>
                <a:ea typeface="Times New Roman"/>
                <a:cs typeface="Times New Roman"/>
              </a:rPr>
              <a:t>: </a:t>
            </a:r>
            <a:r>
              <a:rPr lang="en-US" sz="3300" b="1" dirty="0" smtClean="0">
                <a:solidFill>
                  <a:srgbClr val="0033CC"/>
                </a:solidFill>
                <a:latin typeface="Times New Roman"/>
                <a:ea typeface="Times New Roman"/>
                <a:cs typeface="Times New Roman"/>
              </a:rPr>
              <a:t> </a:t>
            </a:r>
          </a:p>
          <a:p>
            <a:pPr marL="0" marR="0" indent="0">
              <a:lnSpc>
                <a:spcPct val="115000"/>
              </a:lnSpc>
              <a:spcBef>
                <a:spcPts val="0"/>
              </a:spcBef>
              <a:spcAft>
                <a:spcPts val="0"/>
              </a:spcAft>
              <a:buNone/>
            </a:pP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Đều</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là</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bán</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đảo</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nằm</a:t>
            </a:r>
            <a:r>
              <a:rPr lang="en-US" sz="3300" b="1" dirty="0" smtClean="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ven</a:t>
            </a:r>
            <a:r>
              <a:rPr lang="en-US" sz="3300" b="1" dirty="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biển</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Địa</a:t>
            </a:r>
            <a:r>
              <a:rPr lang="en-US" sz="3300" b="1" dirty="0" smtClean="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Trung</a:t>
            </a:r>
            <a:r>
              <a:rPr lang="en-US" sz="3300" b="1" dirty="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Hải</a:t>
            </a:r>
            <a:r>
              <a:rPr lang="en-US" sz="3300" b="1" dirty="0" smtClean="0">
                <a:solidFill>
                  <a:srgbClr val="0033CC"/>
                </a:solidFill>
                <a:latin typeface="Times New Roman"/>
                <a:ea typeface="Times New Roman"/>
                <a:cs typeface="Times New Roman"/>
              </a:rPr>
              <a:t> .</a:t>
            </a:r>
          </a:p>
          <a:p>
            <a:pPr marL="0" marR="0" indent="0">
              <a:lnSpc>
                <a:spcPct val="115000"/>
              </a:lnSpc>
              <a:spcBef>
                <a:spcPts val="0"/>
              </a:spcBef>
              <a:spcAft>
                <a:spcPts val="0"/>
              </a:spcAft>
              <a:buNone/>
            </a:pP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Có</a:t>
            </a:r>
            <a:r>
              <a:rPr lang="en-US" sz="3300" b="1" dirty="0" smtClean="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đường</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bờ</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biển</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dài</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có</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nhiều</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vũng</a:t>
            </a:r>
            <a:r>
              <a:rPr lang="en-US" sz="3300" b="1" dirty="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vịnh</a:t>
            </a:r>
            <a:r>
              <a:rPr lang="en-US" sz="3300" b="1" dirty="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rất</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thuận</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lợi</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cho</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giao</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thương</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và</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hoạt</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động</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hàng</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hải</a:t>
            </a:r>
            <a:r>
              <a:rPr lang="en-US" sz="3300" b="1" dirty="0" smtClean="0">
                <a:solidFill>
                  <a:srgbClr val="0033CC"/>
                </a:solidFill>
                <a:latin typeface="Times New Roman"/>
                <a:ea typeface="Times New Roman"/>
                <a:cs typeface="Times New Roman"/>
              </a:rPr>
              <a:t>.</a:t>
            </a:r>
          </a:p>
          <a:p>
            <a:pPr marL="0" marR="0" indent="0">
              <a:lnSpc>
                <a:spcPct val="115000"/>
              </a:lnSpc>
              <a:spcBef>
                <a:spcPts val="0"/>
              </a:spcBef>
              <a:spcAft>
                <a:spcPts val="0"/>
              </a:spcAft>
              <a:buNone/>
            </a:pP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Trong</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lòng</a:t>
            </a:r>
            <a:r>
              <a:rPr lang="en-US" sz="3300" b="1" dirty="0" smtClean="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đất</a:t>
            </a:r>
            <a:r>
              <a:rPr lang="en-US" sz="3300" b="1" dirty="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có</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nhiều</a:t>
            </a:r>
            <a:r>
              <a:rPr lang="en-US" sz="3300" b="1" dirty="0" smtClean="0">
                <a:solidFill>
                  <a:srgbClr val="0033CC"/>
                </a:solidFill>
                <a:latin typeface="Times New Roman"/>
                <a:ea typeface="Times New Roman"/>
                <a:cs typeface="Times New Roman"/>
              </a:rPr>
              <a:t> </a:t>
            </a:r>
            <a:r>
              <a:rPr lang="en-US" sz="3300" b="1" dirty="0" err="1">
                <a:solidFill>
                  <a:srgbClr val="0033CC"/>
                </a:solidFill>
                <a:latin typeface="Times New Roman"/>
                <a:ea typeface="Times New Roman"/>
                <a:cs typeface="Times New Roman"/>
              </a:rPr>
              <a:t>khoáng</a:t>
            </a:r>
            <a:r>
              <a:rPr lang="en-US" sz="3300" b="1" dirty="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sản</a:t>
            </a:r>
            <a:r>
              <a:rPr lang="en-US" sz="3300" b="1" dirty="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như</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đồng</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sắt</a:t>
            </a:r>
            <a:r>
              <a:rPr lang="en-US" sz="3300" b="1" dirty="0" smtClean="0">
                <a:solidFill>
                  <a:srgbClr val="0033CC"/>
                </a:solidFill>
                <a:latin typeface="Times New Roman"/>
                <a:ea typeface="Times New Roman"/>
                <a:cs typeface="Times New Roman"/>
              </a:rPr>
              <a:t>...</a:t>
            </a:r>
            <a:r>
              <a:rPr lang="en-US" sz="3300" b="1" dirty="0" err="1" smtClean="0">
                <a:solidFill>
                  <a:srgbClr val="0033CC"/>
                </a:solidFill>
                <a:latin typeface="Times New Roman"/>
                <a:ea typeface="Times New Roman"/>
                <a:cs typeface="Times New Roman"/>
              </a:rPr>
              <a:t>có</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điều</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kiện</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phát</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triển</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các</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nghành</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thủ</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công</a:t>
            </a:r>
            <a:r>
              <a:rPr lang="en-US" sz="3300" b="1" dirty="0" smtClean="0">
                <a:solidFill>
                  <a:srgbClr val="0033CC"/>
                </a:solidFill>
                <a:latin typeface="Times New Roman"/>
                <a:ea typeface="Times New Roman"/>
                <a:cs typeface="Times New Roman"/>
              </a:rPr>
              <a:t> </a:t>
            </a:r>
            <a:r>
              <a:rPr lang="en-US" sz="3300" b="1" dirty="0" err="1" smtClean="0">
                <a:solidFill>
                  <a:srgbClr val="0033CC"/>
                </a:solidFill>
                <a:latin typeface="Times New Roman"/>
                <a:ea typeface="Times New Roman"/>
                <a:cs typeface="Times New Roman"/>
              </a:rPr>
              <a:t>nghiệp</a:t>
            </a:r>
            <a:r>
              <a:rPr lang="en-US" sz="3300" b="1" dirty="0" smtClean="0">
                <a:solidFill>
                  <a:srgbClr val="0033CC"/>
                </a:solidFill>
                <a:latin typeface="Times New Roman"/>
                <a:ea typeface="Times New Roman"/>
                <a:cs typeface="Times New Roman"/>
              </a:rPr>
              <a:t>.</a:t>
            </a:r>
            <a:endParaRPr lang="en-US" sz="2800" dirty="0" smtClean="0">
              <a:latin typeface="Times New Roman"/>
              <a:ea typeface="Times New Roman"/>
              <a:cs typeface="Times New Roman"/>
            </a:endParaRPr>
          </a:p>
          <a:p>
            <a:pPr marL="0" marR="0" indent="0">
              <a:lnSpc>
                <a:spcPct val="115000"/>
              </a:lnSpc>
              <a:spcBef>
                <a:spcPts val="0"/>
              </a:spcBef>
              <a:spcAft>
                <a:spcPts val="0"/>
              </a:spcAft>
              <a:buNone/>
            </a:pPr>
            <a:r>
              <a:rPr lang="en-US" sz="2800" dirty="0">
                <a:latin typeface="Times New Roman"/>
                <a:ea typeface="Times New Roman"/>
                <a:cs typeface="Times New Roman"/>
              </a:rPr>
              <a:t> </a:t>
            </a:r>
            <a:endParaRPr lang="en-US" sz="2000" dirty="0">
              <a:ea typeface="Times New Roman"/>
              <a:cs typeface="Times New Roman"/>
            </a:endParaRPr>
          </a:p>
        </p:txBody>
      </p:sp>
      <p:sp>
        <p:nvSpPr>
          <p:cNvPr id="4" name="Tiêu đề 1"/>
          <p:cNvSpPr txBox="1">
            <a:spLocks/>
          </p:cNvSpPr>
          <p:nvPr/>
        </p:nvSpPr>
        <p:spPr>
          <a:xfrm>
            <a:off x="0" y="-83127"/>
            <a:ext cx="9144000" cy="8174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u="sng" dirty="0" err="1" smtClean="0">
                <a:solidFill>
                  <a:srgbClr val="FF0000"/>
                </a:solidFill>
                <a:latin typeface="Times New Roman" pitchFamily="18" charset="0"/>
                <a:cs typeface="Times New Roman" pitchFamily="18" charset="0"/>
              </a:rPr>
              <a:t>Luyện</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tập</a:t>
            </a:r>
            <a:r>
              <a:rPr lang="en-US" sz="3600" b="1" u="sng" dirty="0" smtClean="0">
                <a:solidFill>
                  <a:srgbClr val="FF0000"/>
                </a:solidFill>
                <a:latin typeface="Times New Roman" pitchFamily="18" charset="0"/>
                <a:cs typeface="Times New Roman" pitchFamily="18" charset="0"/>
              </a:rPr>
              <a:t> 1</a:t>
            </a:r>
            <a:endParaRPr lang="en-US" sz="36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160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20782" y="-76201"/>
            <a:ext cx="9144000" cy="762000"/>
          </a:xfrm>
        </p:spPr>
        <p:txBody>
          <a:bodyPr>
            <a:normAutofit/>
          </a:bodyPr>
          <a:lstStyle/>
          <a:p>
            <a:r>
              <a:rPr lang="en-US" sz="3600" b="1" u="sng" dirty="0" err="1" smtClean="0">
                <a:solidFill>
                  <a:srgbClr val="FF0000"/>
                </a:solidFill>
                <a:latin typeface="Times New Roman" pitchFamily="18" charset="0"/>
                <a:cs typeface="Times New Roman" pitchFamily="18" charset="0"/>
              </a:rPr>
              <a:t>Luyện</a:t>
            </a:r>
            <a:r>
              <a:rPr lang="en-US" sz="3600" b="1" u="sng" dirty="0" smtClean="0">
                <a:solidFill>
                  <a:srgbClr val="FF0000"/>
                </a:solidFill>
                <a:latin typeface="Times New Roman" pitchFamily="18" charset="0"/>
                <a:cs typeface="Times New Roman" pitchFamily="18" charset="0"/>
              </a:rPr>
              <a:t> </a:t>
            </a:r>
            <a:r>
              <a:rPr lang="en-US" sz="3600" b="1" u="sng" dirty="0" err="1" smtClean="0">
                <a:solidFill>
                  <a:srgbClr val="FF0000"/>
                </a:solidFill>
                <a:latin typeface="Times New Roman" pitchFamily="18" charset="0"/>
                <a:cs typeface="Times New Roman" pitchFamily="18" charset="0"/>
              </a:rPr>
              <a:t>tập</a:t>
            </a:r>
            <a:r>
              <a:rPr lang="en-US" sz="3600" b="1" u="sng" dirty="0" smtClean="0">
                <a:solidFill>
                  <a:srgbClr val="FF0000"/>
                </a:solidFill>
                <a:latin typeface="Times New Roman" pitchFamily="18" charset="0"/>
                <a:cs typeface="Times New Roman" pitchFamily="18" charset="0"/>
              </a:rPr>
              <a:t> </a:t>
            </a:r>
            <a:r>
              <a:rPr lang="en-US" sz="3600" b="1" u="sng" dirty="0">
                <a:solidFill>
                  <a:srgbClr val="FF0000"/>
                </a:solidFill>
                <a:latin typeface="Times New Roman" pitchFamily="18" charset="0"/>
                <a:cs typeface="Times New Roman" pitchFamily="18" charset="0"/>
              </a:rPr>
              <a:t>2</a:t>
            </a:r>
          </a:p>
        </p:txBody>
      </p:sp>
      <p:sp>
        <p:nvSpPr>
          <p:cNvPr id="3" name="Nơi giữ chỗ cho Nội dung 2"/>
          <p:cNvSpPr>
            <a:spLocks noGrp="1"/>
          </p:cNvSpPr>
          <p:nvPr>
            <p:ph idx="1"/>
          </p:nvPr>
        </p:nvSpPr>
        <p:spPr>
          <a:xfrm>
            <a:off x="0" y="609600"/>
            <a:ext cx="9144000" cy="1295399"/>
          </a:xfrm>
        </p:spPr>
        <p:txBody>
          <a:bodyPr>
            <a:normAutofit fontScale="92500" lnSpcReduction="10000"/>
          </a:bodyPr>
          <a:lstStyle/>
          <a:p>
            <a:pPr marL="0" marR="0" indent="0" algn="ctr">
              <a:lnSpc>
                <a:spcPct val="115000"/>
              </a:lnSpc>
              <a:spcBef>
                <a:spcPts val="0"/>
              </a:spcBef>
              <a:spcAft>
                <a:spcPts val="0"/>
              </a:spcAft>
              <a:buNone/>
            </a:pPr>
            <a:r>
              <a:rPr lang="en-US" sz="3900" b="1" dirty="0" err="1" smtClean="0">
                <a:solidFill>
                  <a:srgbClr val="FF0000"/>
                </a:solidFill>
                <a:latin typeface="Times New Roman"/>
                <a:ea typeface="Times New Roman"/>
                <a:cs typeface="Times New Roman"/>
              </a:rPr>
              <a:t>Vai</a:t>
            </a:r>
            <a:r>
              <a:rPr lang="en-US" sz="3900" b="1" dirty="0" smtClean="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trò</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của</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Viện</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Nguyên</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lão</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trong</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thời</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kì</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đế</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chế</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khác</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với</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thời</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kì</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cộng</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hòa</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như</a:t>
            </a:r>
            <a:r>
              <a:rPr lang="en-US" sz="3900" b="1" dirty="0">
                <a:solidFill>
                  <a:srgbClr val="FF0000"/>
                </a:solidFill>
                <a:latin typeface="Times New Roman"/>
                <a:ea typeface="Times New Roman"/>
                <a:cs typeface="Times New Roman"/>
              </a:rPr>
              <a:t> </a:t>
            </a:r>
            <a:r>
              <a:rPr lang="en-US" sz="3900" b="1" dirty="0" err="1">
                <a:solidFill>
                  <a:srgbClr val="FF0000"/>
                </a:solidFill>
                <a:latin typeface="Times New Roman"/>
                <a:ea typeface="Times New Roman"/>
                <a:cs typeface="Times New Roman"/>
              </a:rPr>
              <a:t>thế</a:t>
            </a:r>
            <a:r>
              <a:rPr lang="en-US" sz="3900" b="1" dirty="0">
                <a:solidFill>
                  <a:srgbClr val="FF0000"/>
                </a:solidFill>
                <a:latin typeface="Times New Roman"/>
                <a:ea typeface="Times New Roman"/>
                <a:cs typeface="Times New Roman"/>
              </a:rPr>
              <a:t> </a:t>
            </a:r>
            <a:r>
              <a:rPr lang="en-US" sz="3900" b="1" dirty="0" err="1" smtClean="0">
                <a:solidFill>
                  <a:srgbClr val="FF0000"/>
                </a:solidFill>
                <a:latin typeface="Times New Roman"/>
                <a:ea typeface="Times New Roman"/>
                <a:cs typeface="Times New Roman"/>
              </a:rPr>
              <a:t>nào</a:t>
            </a:r>
            <a:r>
              <a:rPr lang="en-US" sz="3900" b="1" dirty="0" smtClean="0">
                <a:solidFill>
                  <a:srgbClr val="FF0000"/>
                </a:solidFill>
                <a:latin typeface="Times New Roman"/>
                <a:ea typeface="Times New Roman"/>
                <a:cs typeface="Times New Roman"/>
              </a:rPr>
              <a:t> ? </a:t>
            </a:r>
          </a:p>
          <a:p>
            <a:pPr marL="0" marR="0" indent="0">
              <a:lnSpc>
                <a:spcPct val="115000"/>
              </a:lnSpc>
              <a:spcBef>
                <a:spcPts val="0"/>
              </a:spcBef>
              <a:spcAft>
                <a:spcPts val="0"/>
              </a:spcAft>
              <a:buNone/>
            </a:pPr>
            <a:endParaRPr lang="en-US" sz="2000" dirty="0">
              <a:ea typeface="Times New Roman"/>
              <a:cs typeface="Times New Roman"/>
            </a:endParaRPr>
          </a:p>
        </p:txBody>
      </p:sp>
      <p:sp>
        <p:nvSpPr>
          <p:cNvPr id="4" name="Nơi giữ chỗ cho Nội dung 2"/>
          <p:cNvSpPr txBox="1">
            <a:spLocks/>
          </p:cNvSpPr>
          <p:nvPr/>
        </p:nvSpPr>
        <p:spPr>
          <a:xfrm>
            <a:off x="0" y="2209800"/>
            <a:ext cx="9144000" cy="3581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spcBef>
                <a:spcPts val="0"/>
              </a:spcBef>
              <a:buFont typeface="Arial" pitchFamily="34" charset="0"/>
              <a:buNone/>
            </a:pPr>
            <a:r>
              <a:rPr lang="en-US" b="1" dirty="0" smtClean="0">
                <a:solidFill>
                  <a:srgbClr val="0033CC"/>
                </a:solidFill>
                <a:latin typeface="Times New Roman"/>
                <a:ea typeface="Times New Roman"/>
                <a:cs typeface="Times New Roman"/>
              </a:rPr>
              <a:t>- Ở </a:t>
            </a:r>
            <a:r>
              <a:rPr lang="en-US" b="1" dirty="0" err="1" smtClean="0">
                <a:solidFill>
                  <a:srgbClr val="0033CC"/>
                </a:solidFill>
                <a:latin typeface="Times New Roman"/>
                <a:ea typeface="Times New Roman"/>
                <a:cs typeface="Times New Roman"/>
              </a:rPr>
              <a:t>thời</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kì</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Cộng</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hòa</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Viện</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Nguyên</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lão</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nắm</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trong</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tay</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quyền</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lực</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cao</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nhất</a:t>
            </a:r>
            <a:r>
              <a:rPr lang="en-US" b="1" dirty="0" smtClean="0">
                <a:solidFill>
                  <a:srgbClr val="0033CC"/>
                </a:solidFill>
                <a:latin typeface="Times New Roman"/>
                <a:ea typeface="Times New Roman"/>
                <a:cs typeface="Times New Roman"/>
              </a:rPr>
              <a:t>.</a:t>
            </a:r>
            <a:endParaRPr lang="en-US" b="1" dirty="0" smtClean="0">
              <a:solidFill>
                <a:srgbClr val="0033CC"/>
              </a:solidFill>
              <a:ea typeface="Times New Roman"/>
              <a:cs typeface="Times New Roman"/>
            </a:endParaRPr>
          </a:p>
          <a:p>
            <a:pPr marL="0" indent="0">
              <a:lnSpc>
                <a:spcPct val="115000"/>
              </a:lnSpc>
              <a:spcBef>
                <a:spcPts val="0"/>
              </a:spcBef>
              <a:buFont typeface="Arial" pitchFamily="34" charset="0"/>
              <a:buNone/>
            </a:pPr>
            <a:r>
              <a:rPr lang="en-US" b="1" dirty="0" smtClean="0">
                <a:solidFill>
                  <a:srgbClr val="0033CC"/>
                </a:solidFill>
                <a:latin typeface="Times New Roman"/>
                <a:ea typeface="Times New Roman"/>
                <a:cs typeface="Times New Roman"/>
              </a:rPr>
              <a:t>- Ở </a:t>
            </a:r>
            <a:r>
              <a:rPr lang="en-US" b="1" dirty="0" err="1" smtClean="0">
                <a:solidFill>
                  <a:srgbClr val="0033CC"/>
                </a:solidFill>
                <a:latin typeface="Times New Roman"/>
                <a:ea typeface="Times New Roman"/>
                <a:cs typeface="Times New Roman"/>
              </a:rPr>
              <a:t>thời</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kì</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đế</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chế</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Viện</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nguyên</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lão</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chỉ</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còn</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tồn</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tại</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về</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hình</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thức</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không</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còn</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quyền</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hành</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thực</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chất</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mọi</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quyền</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lực</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đều</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nằm</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trong</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tay</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hoàng</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đế</a:t>
            </a:r>
            <a:r>
              <a:rPr lang="en-US" b="1" dirty="0" smtClean="0">
                <a:solidFill>
                  <a:srgbClr val="0033CC"/>
                </a:solidFill>
                <a:latin typeface="Times New Roman"/>
                <a:ea typeface="Times New Roman"/>
                <a:cs typeface="Times New Roman"/>
              </a:rPr>
              <a:t>( </a:t>
            </a:r>
            <a:r>
              <a:rPr lang="en-US" b="1" dirty="0" err="1" smtClean="0">
                <a:solidFill>
                  <a:srgbClr val="0033CC"/>
                </a:solidFill>
                <a:latin typeface="Times New Roman"/>
                <a:ea typeface="Times New Roman"/>
                <a:cs typeface="Times New Roman"/>
              </a:rPr>
              <a:t>vua</a:t>
            </a:r>
            <a:r>
              <a:rPr lang="en-US" b="1" dirty="0" smtClean="0">
                <a:solidFill>
                  <a:srgbClr val="0033CC"/>
                </a:solidFill>
                <a:latin typeface="Times New Roman"/>
                <a:ea typeface="Times New Roman"/>
                <a:cs typeface="Times New Roman"/>
              </a:rPr>
              <a:t>).</a:t>
            </a:r>
            <a:endParaRPr lang="en-US" b="1" dirty="0" smtClean="0">
              <a:solidFill>
                <a:srgbClr val="0033CC"/>
              </a:solidFill>
              <a:ea typeface="Times New Roman"/>
              <a:cs typeface="Times New Roman"/>
            </a:endParaRPr>
          </a:p>
          <a:p>
            <a:pPr marL="0" indent="0">
              <a:lnSpc>
                <a:spcPct val="115000"/>
              </a:lnSpc>
              <a:spcBef>
                <a:spcPts val="0"/>
              </a:spcBef>
              <a:buFont typeface="Arial" pitchFamily="34" charset="0"/>
              <a:buNone/>
            </a:pPr>
            <a:r>
              <a:rPr lang="en-US" sz="2800" dirty="0" smtClean="0">
                <a:latin typeface="Times New Roman"/>
                <a:ea typeface="Times New Roman"/>
                <a:cs typeface="Times New Roman"/>
              </a:rPr>
              <a:t> </a:t>
            </a:r>
            <a:endParaRPr lang="en-US" sz="2000" dirty="0">
              <a:ea typeface="Times New Roman"/>
              <a:cs typeface="Times New Roman"/>
            </a:endParaRPr>
          </a:p>
        </p:txBody>
      </p:sp>
    </p:spTree>
    <p:extLst>
      <p:ext uri="{BB962C8B-B14F-4D97-AF65-F5344CB8AC3E}">
        <p14:creationId xmlns:p14="http://schemas.microsoft.com/office/powerpoint/2010/main" val="207469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447800"/>
          </a:xfrm>
        </p:spPr>
        <p:txBody>
          <a:bodyPr>
            <a:normAutofit fontScale="90000"/>
          </a:bodyPr>
          <a:lstStyle/>
          <a:p>
            <a:pPr algn="l"/>
            <a:r>
              <a:rPr lang="en-US" sz="2800" b="1" dirty="0" smtClean="0">
                <a:solidFill>
                  <a:srgbClr val="FF0000"/>
                </a:solidFill>
                <a:latin typeface="Times New Roman" pitchFamily="18" charset="0"/>
                <a:cs typeface="Times New Roman" pitchFamily="18" charset="0"/>
              </a:rPr>
              <a:t/>
            </a:r>
            <a:br>
              <a:rPr lang="en-US" sz="2800" b="1" dirty="0" smtClean="0">
                <a:solidFill>
                  <a:srgbClr val="FF0000"/>
                </a:solidFill>
                <a:latin typeface="Times New Roman" pitchFamily="18" charset="0"/>
                <a:cs typeface="Times New Roman" pitchFamily="18" charset="0"/>
              </a:rPr>
            </a:br>
            <a:r>
              <a:rPr lang="en-US" sz="2800" b="1" dirty="0" smtClean="0">
                <a:solidFill>
                  <a:srgbClr val="FF0000"/>
                </a:solidFill>
                <a:latin typeface="Times New Roman" pitchFamily="18" charset="0"/>
                <a:cs typeface="Times New Roman" pitchFamily="18" charset="0"/>
              </a:rPr>
              <a:t/>
            </a:r>
            <a:br>
              <a:rPr lang="en-US" sz="2800" b="1" dirty="0" smtClean="0">
                <a:solidFill>
                  <a:srgbClr val="FF0000"/>
                </a:solidFill>
                <a:latin typeface="Times New Roman" pitchFamily="18" charset="0"/>
                <a:cs typeface="Times New Roman" pitchFamily="18" charset="0"/>
              </a:rPr>
            </a:br>
            <a:r>
              <a:rPr lang="vi-VN" sz="3600" b="1" dirty="0" smtClean="0">
                <a:solidFill>
                  <a:srgbClr val="FF0000"/>
                </a:solidFill>
                <a:latin typeface="Times New Roman" pitchFamily="18" charset="0"/>
                <a:cs typeface="Times New Roman" pitchFamily="18" charset="0"/>
              </a:rPr>
              <a:t>Vận </a:t>
            </a:r>
            <a:r>
              <a:rPr lang="vi-VN" sz="3600" b="1" dirty="0">
                <a:solidFill>
                  <a:srgbClr val="FF0000"/>
                </a:solidFill>
                <a:latin typeface="Times New Roman" pitchFamily="18" charset="0"/>
                <a:cs typeface="Times New Roman" pitchFamily="18" charset="0"/>
              </a:rPr>
              <a:t>dụng 3.  Em hãy kể tên một số thành tựu văn hóa của La Mã cổ đại vẫn được ứng dụng trong thời kì hiện đại ? </a:t>
            </a:r>
            <a:br>
              <a:rPr lang="vi-VN" sz="36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600200"/>
            <a:ext cx="9144000" cy="5486400"/>
          </a:xfrm>
        </p:spPr>
        <p:txBody>
          <a:bodyPr>
            <a:normAutofit/>
          </a:bodyPr>
          <a:lstStyle/>
          <a:p>
            <a:pPr marL="0" marR="0" indent="0">
              <a:lnSpc>
                <a:spcPct val="115000"/>
              </a:lnSpc>
              <a:spcBef>
                <a:spcPts val="0"/>
              </a:spcBef>
              <a:spcAft>
                <a:spcPts val="0"/>
              </a:spcAft>
              <a:buNone/>
            </a:pPr>
            <a:r>
              <a:rPr lang="en-US" b="1" dirty="0" smtClean="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Những</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thành</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tựu</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văn</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hóa</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của</a:t>
            </a:r>
            <a:r>
              <a:rPr lang="en-US" b="1" dirty="0">
                <a:solidFill>
                  <a:srgbClr val="0033CC"/>
                </a:solidFill>
                <a:latin typeface="Times New Roman" pitchFamily="18" charset="0"/>
                <a:ea typeface="Times New Roman"/>
                <a:cs typeface="Times New Roman" pitchFamily="18" charset="0"/>
              </a:rPr>
              <a:t> La </a:t>
            </a:r>
            <a:r>
              <a:rPr lang="en-US" b="1" dirty="0" err="1">
                <a:solidFill>
                  <a:srgbClr val="0033CC"/>
                </a:solidFill>
                <a:latin typeface="Times New Roman" pitchFamily="18" charset="0"/>
                <a:ea typeface="Times New Roman"/>
                <a:cs typeface="Times New Roman" pitchFamily="18" charset="0"/>
              </a:rPr>
              <a:t>Mã</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cổ</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đại</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vẫn</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được</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ứng</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dụng</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trong</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thời</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kì</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hiện</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đại</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là</a:t>
            </a:r>
            <a:r>
              <a:rPr lang="en-US" b="1" dirty="0">
                <a:solidFill>
                  <a:srgbClr val="0033CC"/>
                </a:solidFill>
                <a:latin typeface="Times New Roman" pitchFamily="18" charset="0"/>
                <a:ea typeface="Times New Roman"/>
                <a:cs typeface="Times New Roman" pitchFamily="18" charset="0"/>
              </a:rPr>
              <a:t>:</a:t>
            </a:r>
          </a:p>
          <a:p>
            <a:pPr marL="0" marR="0" indent="0">
              <a:lnSpc>
                <a:spcPct val="115000"/>
              </a:lnSpc>
              <a:spcBef>
                <a:spcPts val="0"/>
              </a:spcBef>
              <a:spcAft>
                <a:spcPts val="0"/>
              </a:spcAft>
              <a:buNone/>
            </a:pP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Hệ</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chữ</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số</a:t>
            </a:r>
            <a:r>
              <a:rPr lang="en-US" b="1" dirty="0">
                <a:solidFill>
                  <a:srgbClr val="0033CC"/>
                </a:solidFill>
                <a:latin typeface="Times New Roman" pitchFamily="18" charset="0"/>
                <a:ea typeface="Times New Roman"/>
                <a:cs typeface="Times New Roman" pitchFamily="18" charset="0"/>
              </a:rPr>
              <a:t> La </a:t>
            </a:r>
            <a:r>
              <a:rPr lang="en-US" b="1" dirty="0" err="1">
                <a:solidFill>
                  <a:srgbClr val="0033CC"/>
                </a:solidFill>
                <a:latin typeface="Times New Roman" pitchFamily="18" charset="0"/>
                <a:ea typeface="Times New Roman"/>
                <a:cs typeface="Times New Roman" pitchFamily="18" charset="0"/>
              </a:rPr>
              <a:t>Mã</a:t>
            </a:r>
            <a:r>
              <a:rPr lang="en-US" b="1" dirty="0">
                <a:solidFill>
                  <a:srgbClr val="0033CC"/>
                </a:solidFill>
                <a:latin typeface="Times New Roman" pitchFamily="18" charset="0"/>
                <a:ea typeface="Times New Roman"/>
                <a:cs typeface="Times New Roman" pitchFamily="18" charset="0"/>
              </a:rPr>
              <a:t>.</a:t>
            </a:r>
          </a:p>
          <a:p>
            <a:pPr marL="0" marR="0" indent="0">
              <a:lnSpc>
                <a:spcPct val="115000"/>
              </a:lnSpc>
              <a:spcBef>
                <a:spcPts val="0"/>
              </a:spcBef>
              <a:spcAft>
                <a:spcPts val="0"/>
              </a:spcAft>
              <a:buNone/>
            </a:pP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Hệ</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chữ</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cái</a:t>
            </a:r>
            <a:r>
              <a:rPr lang="en-US" b="1" dirty="0">
                <a:solidFill>
                  <a:srgbClr val="0033CC"/>
                </a:solidFill>
                <a:latin typeface="Times New Roman" pitchFamily="18" charset="0"/>
                <a:ea typeface="Times New Roman"/>
                <a:cs typeface="Times New Roman" pitchFamily="18" charset="0"/>
              </a:rPr>
              <a:t> La-</a:t>
            </a:r>
            <a:r>
              <a:rPr lang="en-US" b="1" dirty="0" err="1">
                <a:solidFill>
                  <a:srgbClr val="0033CC"/>
                </a:solidFill>
                <a:latin typeface="Times New Roman" pitchFamily="18" charset="0"/>
                <a:ea typeface="Times New Roman"/>
                <a:cs typeface="Times New Roman" pitchFamily="18" charset="0"/>
              </a:rPr>
              <a:t>tinh</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là</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nền</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tảng</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cho</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hơn</a:t>
            </a:r>
            <a:r>
              <a:rPr lang="en-US" b="1" dirty="0">
                <a:solidFill>
                  <a:srgbClr val="0033CC"/>
                </a:solidFill>
                <a:latin typeface="Times New Roman" pitchFamily="18" charset="0"/>
                <a:ea typeface="Times New Roman"/>
                <a:cs typeface="Times New Roman" pitchFamily="18" charset="0"/>
              </a:rPr>
              <a:t> 200 </a:t>
            </a:r>
            <a:r>
              <a:rPr lang="en-US" b="1" dirty="0" err="1">
                <a:solidFill>
                  <a:srgbClr val="0033CC"/>
                </a:solidFill>
                <a:latin typeface="Times New Roman" pitchFamily="18" charset="0"/>
                <a:ea typeface="Times New Roman"/>
                <a:cs typeface="Times New Roman" pitchFamily="18" charset="0"/>
              </a:rPr>
              <a:t>ngôn</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ngữ</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và</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chữ</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viết</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hiện</a:t>
            </a:r>
            <a:r>
              <a:rPr lang="en-US" b="1" dirty="0">
                <a:solidFill>
                  <a:srgbClr val="0033CC"/>
                </a:solidFill>
                <a:latin typeface="Times New Roman" pitchFamily="18" charset="0"/>
                <a:ea typeface="Times New Roman"/>
                <a:cs typeface="Times New Roman" pitchFamily="18" charset="0"/>
              </a:rPr>
              <a:t> nay).</a:t>
            </a:r>
          </a:p>
          <a:p>
            <a:pPr marL="0" marR="0" indent="0">
              <a:lnSpc>
                <a:spcPct val="115000"/>
              </a:lnSpc>
              <a:spcBef>
                <a:spcPts val="0"/>
              </a:spcBef>
              <a:spcAft>
                <a:spcPts val="0"/>
              </a:spcAft>
              <a:buNone/>
            </a:pP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Hệ</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thống</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luật</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pháp</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của</a:t>
            </a:r>
            <a:r>
              <a:rPr lang="en-US" b="1" dirty="0">
                <a:solidFill>
                  <a:srgbClr val="0033CC"/>
                </a:solidFill>
                <a:latin typeface="Times New Roman" pitchFamily="18" charset="0"/>
                <a:ea typeface="Times New Roman"/>
                <a:cs typeface="Times New Roman" pitchFamily="18" charset="0"/>
              </a:rPr>
              <a:t> La </a:t>
            </a:r>
            <a:r>
              <a:rPr lang="en-US" b="1" dirty="0" err="1">
                <a:solidFill>
                  <a:srgbClr val="0033CC"/>
                </a:solidFill>
                <a:latin typeface="Times New Roman" pitchFamily="18" charset="0"/>
                <a:ea typeface="Times New Roman"/>
                <a:cs typeface="Times New Roman" pitchFamily="18" charset="0"/>
              </a:rPr>
              <a:t>Mã</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trở</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thành</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nền</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tảng</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cho</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việc</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xây</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dựng</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luật</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pháp</a:t>
            </a:r>
            <a:r>
              <a:rPr lang="en-US" b="1" dirty="0">
                <a:solidFill>
                  <a:srgbClr val="0033CC"/>
                </a:solidFill>
                <a:latin typeface="Times New Roman" pitchFamily="18" charset="0"/>
                <a:ea typeface="Times New Roman"/>
                <a:cs typeface="Times New Roman" pitchFamily="18" charset="0"/>
              </a:rPr>
              <a:t> ở </a:t>
            </a:r>
            <a:r>
              <a:rPr lang="en-US" b="1" dirty="0" err="1">
                <a:solidFill>
                  <a:srgbClr val="0033CC"/>
                </a:solidFill>
                <a:latin typeface="Times New Roman" pitchFamily="18" charset="0"/>
                <a:ea typeface="Times New Roman"/>
                <a:cs typeface="Times New Roman" pitchFamily="18" charset="0"/>
              </a:rPr>
              <a:t>các</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nước</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Âu</a:t>
            </a:r>
            <a:r>
              <a:rPr lang="en-US" b="1" dirty="0">
                <a:solidFill>
                  <a:srgbClr val="0033CC"/>
                </a:solidFill>
                <a:latin typeface="Times New Roman" pitchFamily="18" charset="0"/>
                <a:ea typeface="Times New Roman"/>
                <a:cs typeface="Times New Roman" pitchFamily="18" charset="0"/>
              </a:rPr>
              <a:t> – </a:t>
            </a:r>
            <a:r>
              <a:rPr lang="en-US" b="1" dirty="0" err="1">
                <a:solidFill>
                  <a:srgbClr val="0033CC"/>
                </a:solidFill>
                <a:latin typeface="Times New Roman" pitchFamily="18" charset="0"/>
                <a:ea typeface="Times New Roman"/>
                <a:cs typeface="Times New Roman" pitchFamily="18" charset="0"/>
              </a:rPr>
              <a:t>Mĩ</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sau</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này</a:t>
            </a:r>
            <a:r>
              <a:rPr lang="en-US" b="1" dirty="0">
                <a:solidFill>
                  <a:srgbClr val="0033CC"/>
                </a:solidFill>
                <a:latin typeface="Times New Roman" pitchFamily="18" charset="0"/>
                <a:ea typeface="Times New Roman"/>
                <a:cs typeface="Times New Roman" pitchFamily="18" charset="0"/>
              </a:rPr>
              <a:t>).</a:t>
            </a:r>
          </a:p>
          <a:p>
            <a:pPr marL="0" marR="0" indent="0">
              <a:lnSpc>
                <a:spcPct val="115000"/>
              </a:lnSpc>
              <a:spcBef>
                <a:spcPts val="0"/>
              </a:spcBef>
              <a:spcAft>
                <a:spcPts val="0"/>
              </a:spcAft>
              <a:buNone/>
            </a:pP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Bê</a:t>
            </a:r>
            <a:r>
              <a:rPr lang="en-US" b="1" dirty="0">
                <a:solidFill>
                  <a:srgbClr val="0033CC"/>
                </a:solidFill>
                <a:latin typeface="Times New Roman" pitchFamily="18" charset="0"/>
                <a:ea typeface="Times New Roman"/>
                <a:cs typeface="Times New Roman" pitchFamily="18" charset="0"/>
              </a:rPr>
              <a:t> </a:t>
            </a:r>
            <a:r>
              <a:rPr lang="en-US" b="1" dirty="0" err="1">
                <a:solidFill>
                  <a:srgbClr val="0033CC"/>
                </a:solidFill>
                <a:latin typeface="Times New Roman" pitchFamily="18" charset="0"/>
                <a:ea typeface="Times New Roman"/>
                <a:cs typeface="Times New Roman" pitchFamily="18" charset="0"/>
              </a:rPr>
              <a:t>tông</a:t>
            </a:r>
            <a:r>
              <a:rPr lang="en-US" b="1" dirty="0">
                <a:solidFill>
                  <a:srgbClr val="0033CC"/>
                </a:solidFill>
                <a:latin typeface="Times New Roman" pitchFamily="18" charset="0"/>
                <a:ea typeface="Times New Roman"/>
                <a:cs typeface="Times New Roman" pitchFamily="18" charset="0"/>
              </a:rPr>
              <a:t>.</a:t>
            </a:r>
          </a:p>
          <a:p>
            <a:pPr marL="0" indent="0">
              <a:buNone/>
            </a:pP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44484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6000" b="1" dirty="0" smtClean="0">
                <a:solidFill>
                  <a:srgbClr val="FF0000"/>
                </a:solidFill>
                <a:latin typeface="Times New Roman" pitchFamily="18" charset="0"/>
                <a:cs typeface="Times New Roman" pitchFamily="18" charset="0"/>
              </a:rPr>
              <a:t>HẾT</a:t>
            </a:r>
            <a:endParaRPr lang="en-US" sz="6000" b="1" dirty="0">
              <a:solidFill>
                <a:srgbClr val="FF0000"/>
              </a:solidFill>
              <a:latin typeface="Times New Roman" pitchFamily="18" charset="0"/>
              <a:cs typeface="Times New Roman" pitchFamily="18" charset="0"/>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8704650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685800"/>
          </a:xfrm>
        </p:spPr>
        <p:txBody>
          <a:bodyPr>
            <a:normAutofit/>
          </a:bodyPr>
          <a:lstStyle/>
          <a:p>
            <a:r>
              <a:rPr lang="en-US" sz="3200" b="1" u="sng" dirty="0" smtClean="0">
                <a:solidFill>
                  <a:srgbClr val="FF0000"/>
                </a:solidFill>
                <a:latin typeface="Times New Roman" pitchFamily="18" charset="0"/>
                <a:cs typeface="Times New Roman" pitchFamily="18" charset="0"/>
              </a:rPr>
              <a:t>HƯỚNG DẪN TỰ HỌC Ở NHÀ:</a:t>
            </a:r>
            <a:r>
              <a:rPr lang="en-US" sz="3200" b="1"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609600"/>
            <a:ext cx="9144000" cy="5867400"/>
          </a:xfrm>
        </p:spPr>
        <p:txBody>
          <a:bodyPr>
            <a:normAutofit/>
          </a:bodyPr>
          <a:lstStyle/>
          <a:p>
            <a:pPr marL="0" marR="0" indent="0" algn="just">
              <a:spcBef>
                <a:spcPts val="0"/>
              </a:spcBef>
              <a:spcAft>
                <a:spcPts val="0"/>
              </a:spcAft>
              <a:buNone/>
            </a:pPr>
            <a:r>
              <a:rPr lang="en-US" b="1" dirty="0">
                <a:solidFill>
                  <a:srgbClr val="FF0000"/>
                </a:solidFill>
                <a:latin typeface="Times New Roman"/>
                <a:ea typeface="Times New Roman"/>
              </a:rPr>
              <a:t>a) </a:t>
            </a:r>
            <a:r>
              <a:rPr lang="en-US" b="1" dirty="0" err="1">
                <a:solidFill>
                  <a:srgbClr val="FF0000"/>
                </a:solidFill>
                <a:latin typeface="Times New Roman"/>
                <a:ea typeface="Times New Roman"/>
              </a:rPr>
              <a:t>Bài</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vừa</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học</a:t>
            </a:r>
            <a:r>
              <a:rPr lang="en-US" b="1" dirty="0">
                <a:solidFill>
                  <a:srgbClr val="FF0000"/>
                </a:solidFill>
                <a:latin typeface="Times New Roman"/>
                <a:ea typeface="Times New Roman"/>
              </a:rPr>
              <a:t>:</a:t>
            </a:r>
            <a:endParaRPr lang="en-US" dirty="0">
              <a:solidFill>
                <a:srgbClr val="FF0000"/>
              </a:solidFill>
              <a:latin typeface="Times New Roman"/>
              <a:ea typeface="Times New Roman"/>
            </a:endParaRPr>
          </a:p>
          <a:p>
            <a:pPr marL="0" indent="0">
              <a:buNone/>
            </a:pPr>
            <a:r>
              <a:rPr lang="vi-VN" dirty="0">
                <a:solidFill>
                  <a:srgbClr val="0033CC"/>
                </a:solidFill>
                <a:latin typeface="Times New Roman" pitchFamily="18" charset="0"/>
                <a:cs typeface="Times New Roman" pitchFamily="18" charset="0"/>
              </a:rPr>
              <a:t>- Nêu  được tác động về điều kiện tự nhiên (hải cảng, biển đảo) đối với sự hình thành, phát triển của nền văn minh  La Mã.</a:t>
            </a:r>
          </a:p>
          <a:p>
            <a:pPr marL="0" indent="0">
              <a:buNone/>
            </a:pPr>
            <a:r>
              <a:rPr lang="en-US" dirty="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Trình bày được tổ chức nhà nước đế chế ở La Mã.</a:t>
            </a:r>
          </a:p>
          <a:p>
            <a:pPr marL="0" indent="0">
              <a:buNone/>
            </a:pPr>
            <a:r>
              <a:rPr lang="vi-VN" dirty="0">
                <a:solidFill>
                  <a:srgbClr val="0033CC"/>
                </a:solidFill>
                <a:latin typeface="Times New Roman" pitchFamily="18" charset="0"/>
                <a:cs typeface="Times New Roman" pitchFamily="18" charset="0"/>
              </a:rPr>
              <a:t>- Nêu được một số thành tựu văn hoá tiêu biểu của  La Mã</a:t>
            </a:r>
            <a:r>
              <a:rPr lang="vi-VN" dirty="0" smtClean="0">
                <a:solidFill>
                  <a:srgbClr val="0033CC"/>
                </a:solidFill>
                <a:latin typeface="Times New Roman" pitchFamily="18" charset="0"/>
                <a:cs typeface="Times New Roman" pitchFamily="18" charset="0"/>
              </a:rPr>
              <a:t>.</a:t>
            </a:r>
            <a:endParaRPr lang="en-US" b="1" dirty="0" smtClean="0">
              <a:solidFill>
                <a:srgbClr val="FF0000"/>
              </a:solidFill>
              <a:latin typeface="Times New Roman"/>
              <a:ea typeface="Times New Roman"/>
            </a:endParaRPr>
          </a:p>
          <a:p>
            <a:pPr marL="0" marR="0" indent="0" algn="just">
              <a:spcBef>
                <a:spcPts val="0"/>
              </a:spcBef>
              <a:spcAft>
                <a:spcPts val="0"/>
              </a:spcAft>
              <a:buNone/>
            </a:pPr>
            <a:r>
              <a:rPr lang="en-US" b="1" dirty="0" smtClean="0">
                <a:solidFill>
                  <a:srgbClr val="FF0000"/>
                </a:solidFill>
                <a:latin typeface="Times New Roman"/>
                <a:ea typeface="Times New Roman"/>
              </a:rPr>
              <a:t>B) </a:t>
            </a:r>
            <a:r>
              <a:rPr lang="en-US" b="1" dirty="0" err="1">
                <a:solidFill>
                  <a:srgbClr val="FF0000"/>
                </a:solidFill>
                <a:latin typeface="Times New Roman"/>
                <a:ea typeface="Times New Roman"/>
              </a:rPr>
              <a:t>Bài</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sắp</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học</a:t>
            </a:r>
            <a:r>
              <a:rPr lang="en-US" b="1" dirty="0" smtClean="0">
                <a:solidFill>
                  <a:srgbClr val="FF0000"/>
                </a:solidFill>
                <a:latin typeface="Times New Roman"/>
                <a:ea typeface="Times New Roman"/>
              </a:rPr>
              <a:t>:</a:t>
            </a:r>
          </a:p>
          <a:p>
            <a:pPr marL="0" marR="0" indent="0" algn="just">
              <a:spcBef>
                <a:spcPts val="0"/>
              </a:spcBef>
              <a:spcAft>
                <a:spcPts val="0"/>
              </a:spcAft>
              <a:buNone/>
            </a:pPr>
            <a:endParaRPr lang="en-US" sz="2800" dirty="0">
              <a:solidFill>
                <a:srgbClr val="FF0000"/>
              </a:solidFill>
              <a:latin typeface="Times New Roman"/>
              <a:ea typeface="Times New Roman"/>
            </a:endParaRPr>
          </a:p>
        </p:txBody>
      </p:sp>
    </p:spTree>
    <p:extLst>
      <p:ext uri="{BB962C8B-B14F-4D97-AF65-F5344CB8AC3E}">
        <p14:creationId xmlns:p14="http://schemas.microsoft.com/office/powerpoint/2010/main" val="322379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685800"/>
          </a:xfrm>
        </p:spPr>
        <p:txBody>
          <a:bodyPr>
            <a:normAutofit/>
          </a:bodyPr>
          <a:lstStyle/>
          <a:p>
            <a:r>
              <a:rPr lang="en-US" sz="3200" b="1" u="sng" dirty="0" smtClean="0">
                <a:solidFill>
                  <a:srgbClr val="FF0000"/>
                </a:solidFill>
                <a:latin typeface="Times New Roman" pitchFamily="18" charset="0"/>
                <a:cs typeface="Times New Roman" pitchFamily="18" charset="0"/>
              </a:rPr>
              <a:t>HƯỚNG DẪN TỰ </a:t>
            </a:r>
            <a:r>
              <a:rPr lang="en-US" sz="3200" b="1" u="sng" smtClean="0">
                <a:solidFill>
                  <a:srgbClr val="FF0000"/>
                </a:solidFill>
                <a:latin typeface="Times New Roman" pitchFamily="18" charset="0"/>
                <a:cs typeface="Times New Roman" pitchFamily="18" charset="0"/>
              </a:rPr>
              <a:t>HỌC </a:t>
            </a:r>
            <a:r>
              <a:rPr lang="en-US" sz="3200" b="1"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609600"/>
            <a:ext cx="9144000" cy="5867400"/>
          </a:xfrm>
        </p:spPr>
        <p:txBody>
          <a:bodyPr>
            <a:normAutofit/>
          </a:bodyPr>
          <a:lstStyle/>
          <a:p>
            <a:pPr marL="0" marR="0" indent="0" algn="just">
              <a:spcBef>
                <a:spcPts val="0"/>
              </a:spcBef>
              <a:spcAft>
                <a:spcPts val="0"/>
              </a:spcAft>
              <a:buNone/>
            </a:pPr>
            <a:r>
              <a:rPr lang="en-US" b="1" dirty="0">
                <a:solidFill>
                  <a:srgbClr val="FF0000"/>
                </a:solidFill>
                <a:latin typeface="Times New Roman"/>
                <a:ea typeface="Times New Roman"/>
              </a:rPr>
              <a:t>a) </a:t>
            </a:r>
            <a:r>
              <a:rPr lang="en-US" b="1" dirty="0" err="1">
                <a:solidFill>
                  <a:srgbClr val="FF0000"/>
                </a:solidFill>
                <a:latin typeface="Times New Roman"/>
                <a:ea typeface="Times New Roman"/>
              </a:rPr>
              <a:t>Bài</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vừa</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học</a:t>
            </a:r>
            <a:r>
              <a:rPr lang="en-US" b="1" dirty="0">
                <a:solidFill>
                  <a:srgbClr val="FF0000"/>
                </a:solidFill>
                <a:latin typeface="Times New Roman"/>
                <a:ea typeface="Times New Roman"/>
              </a:rPr>
              <a:t>:</a:t>
            </a:r>
            <a:endParaRPr lang="en-US" dirty="0">
              <a:solidFill>
                <a:srgbClr val="FF0000"/>
              </a:solidFill>
              <a:latin typeface="Times New Roman"/>
              <a:ea typeface="Times New Roman"/>
            </a:endParaRPr>
          </a:p>
          <a:p>
            <a:pPr marL="0" marR="0" indent="0" algn="just">
              <a:spcBef>
                <a:spcPts val="0"/>
              </a:spcBef>
              <a:spcAft>
                <a:spcPts val="0"/>
              </a:spcAft>
              <a:buNone/>
            </a:pPr>
            <a:r>
              <a:rPr lang="en-US" b="1" dirty="0" smtClean="0">
                <a:solidFill>
                  <a:srgbClr val="FF0000"/>
                </a:solidFill>
                <a:latin typeface="Times New Roman"/>
                <a:ea typeface="Times New Roman"/>
              </a:rPr>
              <a:t>B) </a:t>
            </a:r>
            <a:r>
              <a:rPr lang="en-US" b="1" dirty="0" err="1">
                <a:solidFill>
                  <a:srgbClr val="FF0000"/>
                </a:solidFill>
                <a:latin typeface="Times New Roman"/>
                <a:ea typeface="Times New Roman"/>
              </a:rPr>
              <a:t>Bài</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sắp</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học</a:t>
            </a:r>
            <a:r>
              <a:rPr lang="en-US" b="1" dirty="0" smtClean="0">
                <a:solidFill>
                  <a:srgbClr val="FF0000"/>
                </a:solidFill>
                <a:latin typeface="Times New Roman"/>
                <a:ea typeface="Times New Roman"/>
              </a:rPr>
              <a:t>:</a:t>
            </a:r>
          </a:p>
          <a:p>
            <a:pPr marL="0" marR="0" indent="0" algn="just">
              <a:spcBef>
                <a:spcPts val="0"/>
              </a:spcBef>
              <a:spcAft>
                <a:spcPts val="0"/>
              </a:spcAft>
              <a:buNone/>
            </a:pPr>
            <a:r>
              <a:rPr lang="en-US" dirty="0" err="1" smtClean="0">
                <a:solidFill>
                  <a:srgbClr val="0033CC"/>
                </a:solidFill>
                <a:latin typeface="Times New Roman"/>
                <a:ea typeface="Times New Roman"/>
              </a:rPr>
              <a:t>Bài</a:t>
            </a:r>
            <a:r>
              <a:rPr lang="en-US" dirty="0" smtClean="0">
                <a:solidFill>
                  <a:srgbClr val="0033CC"/>
                </a:solidFill>
                <a:latin typeface="Times New Roman"/>
                <a:ea typeface="Times New Roman"/>
              </a:rPr>
              <a:t> 12. </a:t>
            </a:r>
            <a:r>
              <a:rPr lang="en-US" dirty="0" err="1" smtClean="0">
                <a:solidFill>
                  <a:srgbClr val="0033CC"/>
                </a:solidFill>
                <a:latin typeface="Times New Roman"/>
                <a:ea typeface="Times New Roman"/>
              </a:rPr>
              <a:t>Các</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vương</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quốc</a:t>
            </a:r>
            <a:r>
              <a:rPr lang="en-US" dirty="0" smtClean="0">
                <a:solidFill>
                  <a:srgbClr val="0033CC"/>
                </a:solidFill>
                <a:latin typeface="Times New Roman"/>
                <a:ea typeface="Times New Roman"/>
              </a:rPr>
              <a:t> ở </a:t>
            </a:r>
            <a:r>
              <a:rPr lang="en-US" dirty="0" err="1" smtClean="0">
                <a:solidFill>
                  <a:srgbClr val="0033CC"/>
                </a:solidFill>
                <a:latin typeface="Times New Roman"/>
                <a:ea typeface="Times New Roman"/>
              </a:rPr>
              <a:t>Đông</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nam</a:t>
            </a:r>
            <a:r>
              <a:rPr lang="en-US" dirty="0" smtClean="0">
                <a:solidFill>
                  <a:srgbClr val="0033CC"/>
                </a:solidFill>
                <a:latin typeface="Times New Roman"/>
                <a:ea typeface="Times New Roman"/>
              </a:rPr>
              <a:t> Á </a:t>
            </a:r>
            <a:r>
              <a:rPr lang="en-US" dirty="0" err="1" smtClean="0">
                <a:solidFill>
                  <a:srgbClr val="0033CC"/>
                </a:solidFill>
                <a:latin typeface="Times New Roman"/>
                <a:ea typeface="Times New Roman"/>
              </a:rPr>
              <a:t>trước</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thế</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kỉ</a:t>
            </a:r>
            <a:r>
              <a:rPr lang="en-US" dirty="0" smtClean="0">
                <a:solidFill>
                  <a:srgbClr val="0033CC"/>
                </a:solidFill>
                <a:latin typeface="Times New Roman"/>
                <a:ea typeface="Times New Roman"/>
              </a:rPr>
              <a:t> X</a:t>
            </a:r>
          </a:p>
          <a:p>
            <a:pPr marL="0" marR="0" indent="0" algn="just">
              <a:spcBef>
                <a:spcPts val="0"/>
              </a:spcBef>
              <a:spcAft>
                <a:spcPts val="0"/>
              </a:spcAft>
              <a:buNone/>
            </a:pPr>
            <a:r>
              <a:rPr lang="vi-VN" dirty="0" smtClean="0">
                <a:solidFill>
                  <a:srgbClr val="0033CC"/>
                </a:solidFill>
                <a:latin typeface="Times New Roman"/>
                <a:ea typeface="Times New Roman"/>
              </a:rPr>
              <a:t>-</a:t>
            </a:r>
            <a:r>
              <a:rPr lang="vi-VN" dirty="0">
                <a:solidFill>
                  <a:srgbClr val="0033CC"/>
                </a:solidFill>
                <a:latin typeface="Times New Roman"/>
                <a:ea typeface="Times New Roman"/>
              </a:rPr>
              <a:t>Trình bày được vị trí địa lý của Đông Nam Á. </a:t>
            </a:r>
          </a:p>
          <a:p>
            <a:pPr marL="0" marR="0" indent="0" algn="just">
              <a:spcBef>
                <a:spcPts val="0"/>
              </a:spcBef>
              <a:spcAft>
                <a:spcPts val="0"/>
              </a:spcAft>
              <a:buNone/>
            </a:pPr>
            <a:r>
              <a:rPr lang="vi-VN" dirty="0">
                <a:solidFill>
                  <a:srgbClr val="0033CC"/>
                </a:solidFill>
                <a:latin typeface="Times New Roman"/>
                <a:ea typeface="Times New Roman"/>
              </a:rPr>
              <a:t>-Trình bày được quá trình xuất hiện của các vương quốc cổ ở Đông Nam Á trước thế kỉ VII.</a:t>
            </a:r>
          </a:p>
          <a:p>
            <a:pPr marL="0" marR="0" indent="0" algn="just">
              <a:spcBef>
                <a:spcPts val="0"/>
              </a:spcBef>
              <a:spcAft>
                <a:spcPts val="0"/>
              </a:spcAft>
              <a:buNone/>
            </a:pPr>
            <a:r>
              <a:rPr lang="vi-VN" dirty="0">
                <a:solidFill>
                  <a:srgbClr val="0033CC"/>
                </a:solidFill>
                <a:latin typeface="Times New Roman"/>
                <a:ea typeface="Times New Roman"/>
              </a:rPr>
              <a:t>-Nêu được sự hình thành và phát triển ban đầu của các vương quốc phong kiến ở Đông Nam Á từ thế kỉ VII-X.</a:t>
            </a:r>
          </a:p>
          <a:p>
            <a:pPr marL="0" marR="0" indent="0" algn="just">
              <a:spcBef>
                <a:spcPts val="0"/>
              </a:spcBef>
              <a:spcAft>
                <a:spcPts val="0"/>
              </a:spcAft>
              <a:buNone/>
            </a:pPr>
            <a:endParaRPr lang="en-US" sz="2800" dirty="0">
              <a:solidFill>
                <a:srgbClr val="FF0000"/>
              </a:solidFill>
              <a:latin typeface="Times New Roman"/>
              <a:ea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371600"/>
          </a:xfrm>
        </p:spPr>
        <p:txBody>
          <a:bodyPr>
            <a:normAutofit/>
          </a:bodyPr>
          <a:lstStyle/>
          <a:p>
            <a:r>
              <a:rPr lang="en-US" sz="3600" b="1" dirty="0" err="1" smtClean="0">
                <a:solidFill>
                  <a:srgbClr val="FF0000"/>
                </a:solidFill>
                <a:latin typeface="Times New Roman" pitchFamily="18" charset="0"/>
                <a:cs typeface="Times New Roman" pitchFamily="18" charset="0"/>
              </a:rPr>
              <a:t>Nêu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tựu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hóa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tiêu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biểu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La </a:t>
            </a:r>
            <a:r>
              <a:rPr lang="en-US" sz="3600" b="1" dirty="0" err="1" smtClean="0">
                <a:solidFill>
                  <a:srgbClr val="FF0000"/>
                </a:solidFill>
                <a:latin typeface="Times New Roman" pitchFamily="18" charset="0"/>
                <a:cs typeface="Times New Roman" pitchFamily="18" charset="0"/>
              </a:rPr>
              <a:t>Mã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cổ</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đại</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1151" y="1351156"/>
            <a:ext cx="9144000" cy="4525963"/>
          </a:xfrm>
        </p:spPr>
        <p:txBody>
          <a:bodyPr>
            <a:normAutofit/>
          </a:bodyPr>
          <a:lstStyle/>
          <a:p>
            <a:pPr marL="0" indent="0">
              <a:buNone/>
            </a:pPr>
            <a:r>
              <a:rPr lang="vi-VN" sz="3600" b="1" dirty="0" smtClean="0">
                <a:solidFill>
                  <a:srgbClr val="0033CC"/>
                </a:solidFill>
                <a:latin typeface="Times New Roman" pitchFamily="18" charset="0"/>
                <a:cs typeface="Times New Roman" pitchFamily="18" charset="0"/>
              </a:rPr>
              <a:t>- </a:t>
            </a:r>
            <a:r>
              <a:rPr lang="vi-VN" sz="3600" b="1" dirty="0">
                <a:solidFill>
                  <a:srgbClr val="0033CC"/>
                </a:solidFill>
                <a:latin typeface="Times New Roman" pitchFamily="18" charset="0"/>
                <a:cs typeface="Times New Roman" pitchFamily="18" charset="0"/>
              </a:rPr>
              <a:t>Chữ viết: </a:t>
            </a:r>
            <a:r>
              <a:rPr lang="vi-VN" sz="3600" b="1" dirty="0" smtClean="0">
                <a:solidFill>
                  <a:srgbClr val="0033CC"/>
                </a:solidFill>
                <a:latin typeface="Times New Roman" pitchFamily="18" charset="0"/>
                <a:cs typeface="Times New Roman" pitchFamily="18" charset="0"/>
              </a:rPr>
              <a:t> </a:t>
            </a:r>
            <a:r>
              <a:rPr lang="vi-VN" sz="3600" b="1" dirty="0">
                <a:solidFill>
                  <a:srgbClr val="0033CC"/>
                </a:solidFill>
                <a:latin typeface="Times New Roman" pitchFamily="18" charset="0"/>
                <a:cs typeface="Times New Roman" pitchFamily="18" charset="0"/>
              </a:rPr>
              <a:t>chữ cái La-tinh</a:t>
            </a:r>
          </a:p>
          <a:p>
            <a:pPr marL="0" indent="0">
              <a:buNone/>
            </a:pPr>
            <a:r>
              <a:rPr lang="vi-VN" sz="3600" b="1" dirty="0">
                <a:solidFill>
                  <a:srgbClr val="0033CC"/>
                </a:solidFill>
                <a:latin typeface="Times New Roman" pitchFamily="18" charset="0"/>
                <a:cs typeface="Times New Roman" pitchFamily="18" charset="0"/>
              </a:rPr>
              <a:t>- Chữ số La Mã</a:t>
            </a:r>
          </a:p>
          <a:p>
            <a:pPr marL="0" indent="0">
              <a:buNone/>
            </a:pPr>
            <a:r>
              <a:rPr lang="vi-VN" sz="3600" b="1" dirty="0">
                <a:solidFill>
                  <a:srgbClr val="0033CC"/>
                </a:solidFill>
                <a:latin typeface="Times New Roman" pitchFamily="18" charset="0"/>
                <a:cs typeface="Times New Roman" pitchFamily="18" charset="0"/>
              </a:rPr>
              <a:t>- Luật pháp: hệ thống luật La Mã </a:t>
            </a:r>
          </a:p>
          <a:p>
            <a:pPr marL="0" indent="0">
              <a:buNone/>
            </a:pPr>
            <a:r>
              <a:rPr lang="vi-VN" sz="3600" b="1" dirty="0">
                <a:solidFill>
                  <a:srgbClr val="0033CC"/>
                </a:solidFill>
                <a:latin typeface="Times New Roman" pitchFamily="18" charset="0"/>
                <a:cs typeface="Times New Roman" pitchFamily="18" charset="0"/>
              </a:rPr>
              <a:t>- Kĩ thuật: phát minh ra bê t</a:t>
            </a:r>
            <a:r>
              <a:rPr lang="en-US" sz="3600" b="1" dirty="0">
                <a:solidFill>
                  <a:srgbClr val="0033CC"/>
                </a:solidFill>
                <a:latin typeface="Times New Roman" pitchFamily="18" charset="0"/>
                <a:cs typeface="Times New Roman" pitchFamily="18" charset="0"/>
              </a:rPr>
              <a:t>ô</a:t>
            </a:r>
            <a:r>
              <a:rPr lang="vi-VN" sz="3600" b="1" dirty="0">
                <a:solidFill>
                  <a:srgbClr val="0033CC"/>
                </a:solidFill>
                <a:latin typeface="Times New Roman" pitchFamily="18" charset="0"/>
                <a:cs typeface="Times New Roman" pitchFamily="18" charset="0"/>
              </a:rPr>
              <a:t>ng</a:t>
            </a:r>
          </a:p>
          <a:p>
            <a:pPr marL="0" indent="0">
              <a:buNone/>
            </a:pPr>
            <a:r>
              <a:rPr lang="vi-VN" sz="3600" b="1" dirty="0">
                <a:solidFill>
                  <a:srgbClr val="0033CC"/>
                </a:solidFill>
                <a:latin typeface="Times New Roman" pitchFamily="18" charset="0"/>
                <a:cs typeface="Times New Roman" pitchFamily="18" charset="0"/>
              </a:rPr>
              <a:t>- Kiến trúc: đấu trường Cô-li-dê, đền Pan-tê-ông, Khải hoàn môn….</a:t>
            </a:r>
          </a:p>
          <a:p>
            <a:pPr marL="0" marR="0" indent="0">
              <a:lnSpc>
                <a:spcPct val="115000"/>
              </a:lnSpc>
              <a:spcBef>
                <a:spcPts val="0"/>
              </a:spcBef>
              <a:spcAft>
                <a:spcPts val="0"/>
              </a:spcAft>
              <a:buNone/>
            </a:pPr>
            <a:endParaRPr lang="en-US" sz="2800" b="1" dirty="0">
              <a:solidFill>
                <a:srgbClr val="0033CC"/>
              </a:solidFill>
              <a:ea typeface="Times New Roman"/>
              <a:cs typeface="Times New Roman"/>
            </a:endParaRPr>
          </a:p>
        </p:txBody>
      </p:sp>
    </p:spTree>
    <p:extLst>
      <p:ext uri="{BB962C8B-B14F-4D97-AF65-F5344CB8AC3E}">
        <p14:creationId xmlns:p14="http://schemas.microsoft.com/office/powerpoint/2010/main" val="3461967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23622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4000" b="1" dirty="0" err="1" smtClean="0">
                <a:solidFill>
                  <a:srgbClr val="FF0000"/>
                </a:solidFill>
                <a:latin typeface="Times New Roman" pitchFamily="18" charset="0"/>
                <a:cs typeface="Times New Roman" pitchFamily="18" charset="0"/>
              </a:rPr>
              <a:t>Tiết</a:t>
            </a:r>
            <a:r>
              <a:rPr lang="en-US" sz="4000" b="1" dirty="0" smtClean="0">
                <a:solidFill>
                  <a:srgbClr val="FF0000"/>
                </a:solidFill>
                <a:latin typeface="Times New Roman" pitchFamily="18" charset="0"/>
                <a:cs typeface="Times New Roman" pitchFamily="18" charset="0"/>
              </a:rPr>
              <a:t> 22,23- BÀI 11. LA MÃ </a:t>
            </a:r>
            <a:r>
              <a:rPr lang="en-US" sz="4000" b="1" dirty="0">
                <a:solidFill>
                  <a:srgbClr val="FF0000"/>
                </a:solidFill>
                <a:latin typeface="Times New Roman" pitchFamily="18" charset="0"/>
                <a:cs typeface="Times New Roman" pitchFamily="18" charset="0"/>
              </a:rPr>
              <a:t>CỔ ĐẠI </a:t>
            </a:r>
            <a:br>
              <a:rPr lang="en-US" sz="40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5334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22,23- BÀI 11. LA MÃ </a:t>
            </a:r>
            <a:r>
              <a:rPr lang="en-US" sz="3600" b="1" dirty="0">
                <a:solidFill>
                  <a:srgbClr val="FF0000"/>
                </a:solidFill>
                <a:latin typeface="Times New Roman" pitchFamily="18" charset="0"/>
                <a:cs typeface="Times New Roman" pitchFamily="18" charset="0"/>
              </a:rPr>
              <a:t>CỔ ĐẠI </a:t>
            </a:r>
            <a:br>
              <a:rPr lang="en-US" sz="36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533400"/>
            <a:ext cx="9178636" cy="5486400"/>
          </a:xfrm>
        </p:spPr>
        <p:txBody>
          <a:bodyPr/>
          <a:lstStyle/>
          <a:p>
            <a:pPr marL="0" indent="0">
              <a:buNone/>
            </a:pPr>
            <a:r>
              <a:rPr lang="vi-VN" b="1" u="sng" dirty="0">
                <a:solidFill>
                  <a:srgbClr val="0033CC"/>
                </a:solidFill>
                <a:latin typeface="Times New Roman" pitchFamily="18" charset="0"/>
                <a:cs typeface="Times New Roman" pitchFamily="18" charset="0"/>
              </a:rPr>
              <a:t>I. Điều kiện tự nhiên.</a:t>
            </a:r>
          </a:p>
          <a:p>
            <a:pPr marL="0" indent="0">
              <a:buNone/>
            </a:pPr>
            <a:r>
              <a:rPr lang="vi-VN" b="1" u="sng" dirty="0">
                <a:solidFill>
                  <a:srgbClr val="0033CC"/>
                </a:solidFill>
                <a:latin typeface="Times New Roman" pitchFamily="18" charset="0"/>
                <a:cs typeface="Times New Roman" pitchFamily="18" charset="0"/>
              </a:rPr>
              <a:t>II. Tổ chức nhà nước </a:t>
            </a:r>
            <a:r>
              <a:rPr lang="en-US" b="1" u="sng" dirty="0" smtClean="0">
                <a:solidFill>
                  <a:srgbClr val="0033CC"/>
                </a:solidFill>
                <a:latin typeface="Times New Roman" pitchFamily="18" charset="0"/>
                <a:cs typeface="Times New Roman" pitchFamily="18" charset="0"/>
              </a:rPr>
              <a:t>La </a:t>
            </a:r>
            <a:r>
              <a:rPr lang="en-US" b="1" u="sng" dirty="0" err="1" smtClean="0">
                <a:solidFill>
                  <a:srgbClr val="0033CC"/>
                </a:solidFill>
                <a:latin typeface="Times New Roman" pitchFamily="18" charset="0"/>
                <a:cs typeface="Times New Roman" pitchFamily="18" charset="0"/>
              </a:rPr>
              <a:t>Mã</a:t>
            </a:r>
            <a:r>
              <a:rPr lang="en-US" b="1" u="sng" dirty="0" smtClean="0">
                <a:solidFill>
                  <a:srgbClr val="0033CC"/>
                </a:solidFill>
                <a:latin typeface="Times New Roman" pitchFamily="18" charset="0"/>
                <a:cs typeface="Times New Roman" pitchFamily="18" charset="0"/>
              </a:rPr>
              <a:t> </a:t>
            </a:r>
            <a:r>
              <a:rPr lang="en-US" b="1" u="sng" dirty="0" err="1" smtClean="0">
                <a:solidFill>
                  <a:srgbClr val="0033CC"/>
                </a:solidFill>
                <a:latin typeface="Times New Roman" pitchFamily="18" charset="0"/>
                <a:cs typeface="Times New Roman" pitchFamily="18" charset="0"/>
              </a:rPr>
              <a:t>cổ</a:t>
            </a:r>
            <a:r>
              <a:rPr lang="en-US" b="1" u="sng" dirty="0" smtClean="0">
                <a:solidFill>
                  <a:srgbClr val="0033CC"/>
                </a:solidFill>
                <a:latin typeface="Times New Roman" pitchFamily="18" charset="0"/>
                <a:cs typeface="Times New Roman" pitchFamily="18" charset="0"/>
              </a:rPr>
              <a:t> </a:t>
            </a:r>
            <a:r>
              <a:rPr lang="en-US" b="1" u="sng" dirty="0" err="1" smtClean="0">
                <a:solidFill>
                  <a:srgbClr val="0033CC"/>
                </a:solidFill>
                <a:latin typeface="Times New Roman" pitchFamily="18" charset="0"/>
                <a:cs typeface="Times New Roman" pitchFamily="18" charset="0"/>
              </a:rPr>
              <a:t>đại</a:t>
            </a:r>
            <a:endParaRPr lang="vi-VN" b="1" u="sng" dirty="0">
              <a:solidFill>
                <a:srgbClr val="0033CC"/>
              </a:solidFill>
              <a:latin typeface="Times New Roman" pitchFamily="18" charset="0"/>
              <a:cs typeface="Times New Roman" pitchFamily="18" charset="0"/>
            </a:endParaRPr>
          </a:p>
          <a:p>
            <a:pPr marL="0" indent="0">
              <a:buNone/>
            </a:pPr>
            <a:r>
              <a:rPr lang="vi-VN" b="1" u="sng" dirty="0">
                <a:solidFill>
                  <a:srgbClr val="0033CC"/>
                </a:solidFill>
                <a:latin typeface="Times New Roman" pitchFamily="18" charset="0"/>
                <a:cs typeface="Times New Roman" pitchFamily="18" charset="0"/>
              </a:rPr>
              <a:t>III. Những thành tựu văn hóa tiêu biểu</a:t>
            </a: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279091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MỤC TIÊU</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vi-VN" dirty="0">
                <a:solidFill>
                  <a:srgbClr val="0033CC"/>
                </a:solidFill>
                <a:latin typeface="Times New Roman" pitchFamily="18" charset="0"/>
                <a:cs typeface="Times New Roman" pitchFamily="18" charset="0"/>
              </a:rPr>
              <a:t>-Nêu  được những tác động về điều kiện tự nhiên đối với sự </a:t>
            </a:r>
            <a:r>
              <a:rPr lang="en-US" dirty="0" err="1" smtClean="0">
                <a:solidFill>
                  <a:srgbClr val="0033CC"/>
                </a:solidFill>
                <a:latin typeface="Times New Roman" pitchFamily="18" charset="0"/>
                <a:cs typeface="Times New Roman" pitchFamily="18" charset="0"/>
              </a:rPr>
              <a:t>hình</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thành</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và</a:t>
            </a: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phát </a:t>
            </a:r>
            <a:r>
              <a:rPr lang="vi-VN" dirty="0">
                <a:solidFill>
                  <a:srgbClr val="0033CC"/>
                </a:solidFill>
                <a:latin typeface="Times New Roman" pitchFamily="18" charset="0"/>
                <a:cs typeface="Times New Roman" pitchFamily="18" charset="0"/>
              </a:rPr>
              <a:t>triển của </a:t>
            </a:r>
            <a:r>
              <a:rPr lang="en-US" dirty="0" err="1" smtClean="0">
                <a:solidFill>
                  <a:srgbClr val="0033CC"/>
                </a:solidFill>
                <a:latin typeface="Times New Roman" pitchFamily="18" charset="0"/>
                <a:cs typeface="Times New Roman" pitchFamily="18" charset="0"/>
              </a:rPr>
              <a:t>văn</a:t>
            </a:r>
            <a:r>
              <a:rPr lang="en-US" dirty="0" smtClean="0">
                <a:solidFill>
                  <a:srgbClr val="0033CC"/>
                </a:solidFill>
                <a:latin typeface="Times New Roman" pitchFamily="18" charset="0"/>
                <a:cs typeface="Times New Roman" pitchFamily="18" charset="0"/>
              </a:rPr>
              <a:t> minh La </a:t>
            </a:r>
            <a:r>
              <a:rPr lang="en-US" dirty="0" err="1" smtClean="0">
                <a:solidFill>
                  <a:srgbClr val="0033CC"/>
                </a:solidFill>
                <a:latin typeface="Times New Roman" pitchFamily="18" charset="0"/>
                <a:cs typeface="Times New Roman" pitchFamily="18" charset="0"/>
              </a:rPr>
              <a:t>Mã</a:t>
            </a:r>
            <a:r>
              <a:rPr lang="vi-VN" dirty="0" smtClean="0">
                <a:solidFill>
                  <a:srgbClr val="0033CC"/>
                </a:solidFill>
                <a:latin typeface="Times New Roman" pitchFamily="18" charset="0"/>
                <a:cs typeface="Times New Roman" pitchFamily="18" charset="0"/>
              </a:rPr>
              <a:t>.</a:t>
            </a:r>
            <a:endParaRPr lang="vi-VN" dirty="0">
              <a:solidFill>
                <a:srgbClr val="0033CC"/>
              </a:solidFill>
              <a:latin typeface="Times New Roman" pitchFamily="18" charset="0"/>
              <a:cs typeface="Times New Roman" pitchFamily="18" charset="0"/>
            </a:endParaRPr>
          </a:p>
          <a:p>
            <a:pPr marL="0" indent="0">
              <a:buNone/>
            </a:pPr>
            <a:r>
              <a:rPr lang="vi-VN" dirty="0">
                <a:solidFill>
                  <a:srgbClr val="0033CC"/>
                </a:solidFill>
                <a:latin typeface="Times New Roman" pitchFamily="18" charset="0"/>
                <a:cs typeface="Times New Roman" pitchFamily="18" charset="0"/>
              </a:rPr>
              <a:t>-Trình bày được tổ chức nhà nước thành </a:t>
            </a:r>
            <a:r>
              <a:rPr lang="vi-VN" dirty="0" smtClean="0">
                <a:solidFill>
                  <a:srgbClr val="0033CC"/>
                </a:solidFill>
                <a:latin typeface="Times New Roman" pitchFamily="18" charset="0"/>
                <a:cs typeface="Times New Roman" pitchFamily="18" charset="0"/>
              </a:rPr>
              <a:t>bang</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nhà</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nước</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đế</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chế</a:t>
            </a:r>
            <a:r>
              <a:rPr lang="en-US" dirty="0" smtClean="0">
                <a:solidFill>
                  <a:srgbClr val="0033CC"/>
                </a:solidFill>
                <a:latin typeface="Times New Roman" pitchFamily="18" charset="0"/>
                <a:cs typeface="Times New Roman" pitchFamily="18" charset="0"/>
              </a:rPr>
              <a:t> ở La </a:t>
            </a:r>
            <a:r>
              <a:rPr lang="en-US" dirty="0" err="1" smtClean="0">
                <a:solidFill>
                  <a:srgbClr val="0033CC"/>
                </a:solidFill>
                <a:latin typeface="Times New Roman" pitchFamily="18" charset="0"/>
                <a:cs typeface="Times New Roman" pitchFamily="18" charset="0"/>
              </a:rPr>
              <a:t>Mã</a:t>
            </a: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a:t>
            </a:r>
            <a:endParaRPr lang="vi-VN" dirty="0">
              <a:solidFill>
                <a:srgbClr val="0033CC"/>
              </a:solidFill>
              <a:latin typeface="Times New Roman" pitchFamily="18" charset="0"/>
              <a:cs typeface="Times New Roman" pitchFamily="18" charset="0"/>
            </a:endParaRPr>
          </a:p>
          <a:p>
            <a:pPr marL="0" indent="0">
              <a:buNone/>
            </a:pPr>
            <a:r>
              <a:rPr lang="vi-VN" dirty="0">
                <a:solidFill>
                  <a:srgbClr val="0033CC"/>
                </a:solidFill>
                <a:latin typeface="Times New Roman" pitchFamily="18" charset="0"/>
                <a:cs typeface="Times New Roman" pitchFamily="18" charset="0"/>
              </a:rPr>
              <a:t>-Nêu được </a:t>
            </a:r>
            <a:r>
              <a:rPr lang="en-US" dirty="0" err="1" smtClean="0">
                <a:solidFill>
                  <a:srgbClr val="0033CC"/>
                </a:solidFill>
                <a:latin typeface="Times New Roman" pitchFamily="18" charset="0"/>
                <a:cs typeface="Times New Roman" pitchFamily="18" charset="0"/>
              </a:rPr>
              <a:t>một</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số</a:t>
            </a:r>
            <a:r>
              <a:rPr lang="vi-VN"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thành tựu văn hóa tiêu biểu của </a:t>
            </a:r>
            <a:r>
              <a:rPr lang="en-US" dirty="0" smtClean="0">
                <a:solidFill>
                  <a:srgbClr val="0033CC"/>
                </a:solidFill>
                <a:latin typeface="Times New Roman" pitchFamily="18" charset="0"/>
                <a:cs typeface="Times New Roman" pitchFamily="18" charset="0"/>
              </a:rPr>
              <a:t>La </a:t>
            </a:r>
            <a:r>
              <a:rPr lang="en-US" dirty="0" err="1" smtClean="0">
                <a:solidFill>
                  <a:srgbClr val="0033CC"/>
                </a:solidFill>
                <a:latin typeface="Times New Roman" pitchFamily="18" charset="0"/>
                <a:cs typeface="Times New Roman" pitchFamily="18" charset="0"/>
              </a:rPr>
              <a:t>Mã</a:t>
            </a:r>
            <a:r>
              <a:rPr lang="vi-VN"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cổ đại.</a:t>
            </a:r>
          </a:p>
          <a:p>
            <a:pPr marL="0" indent="0">
              <a:buNone/>
            </a:pPr>
            <a:endParaRPr lang="en-US" sz="28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47050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533400"/>
          </a:xfrm>
        </p:spPr>
        <p:txBody>
          <a:bodyPr>
            <a:noAutofit/>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22,23- BÀI 11. LA MÃ </a:t>
            </a:r>
            <a:r>
              <a:rPr lang="en-US" sz="3600" b="1" dirty="0">
                <a:solidFill>
                  <a:srgbClr val="FF0000"/>
                </a:solidFill>
                <a:latin typeface="Times New Roman" pitchFamily="18" charset="0"/>
                <a:cs typeface="Times New Roman" pitchFamily="18" charset="0"/>
              </a:rPr>
              <a:t>CỔ ĐẠI </a:t>
            </a:r>
            <a:br>
              <a:rPr lang="en-US" sz="36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533400"/>
            <a:ext cx="9178636" cy="5486400"/>
          </a:xfrm>
        </p:spPr>
        <p:txBody>
          <a:bodyPr/>
          <a:lstStyle/>
          <a:p>
            <a:pPr marL="0" indent="0">
              <a:buNone/>
            </a:pPr>
            <a:r>
              <a:rPr lang="vi-VN" b="1" u="sng" dirty="0">
                <a:solidFill>
                  <a:srgbClr val="FF0000"/>
                </a:solidFill>
                <a:latin typeface="Times New Roman" pitchFamily="18" charset="0"/>
                <a:cs typeface="Times New Roman" pitchFamily="18" charset="0"/>
              </a:rPr>
              <a:t>I. Điều kiện tự nhiên.</a:t>
            </a:r>
          </a:p>
          <a:p>
            <a:pPr marL="0" indent="0">
              <a:buNone/>
            </a:pPr>
            <a:endParaRPr lang="en-US" b="1" u="sng"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33795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4" name="Content Placeholder 3" descr="Soạn, giải bài tập Lịch Sử lớp 6 hay nhất - Chân trời sáng tạ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7010399"/>
          </a:xfrm>
          <a:prstGeom prst="rect">
            <a:avLst/>
          </a:prstGeom>
          <a:noFill/>
          <a:ln>
            <a:noFill/>
          </a:ln>
        </p:spPr>
      </p:pic>
    </p:spTree>
    <p:extLst>
      <p:ext uri="{BB962C8B-B14F-4D97-AF65-F5344CB8AC3E}">
        <p14:creationId xmlns:p14="http://schemas.microsoft.com/office/powerpoint/2010/main" val="794345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1732</Words>
  <Application>Microsoft Office PowerPoint</Application>
  <PresentationFormat>On-screen Show (4:3)</PresentationFormat>
  <Paragraphs>216</Paragraphs>
  <Slides>47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Times New Roman</vt:lpstr>
      <vt:lpstr>Office Theme</vt:lpstr>
      <vt:lpstr>PowerPoint Presentation</vt:lpstr>
      <vt:lpstr>PowerPoint Presentation</vt:lpstr>
      <vt:lpstr>PowerPoint Presentation</vt:lpstr>
      <vt:lpstr>PowerPoint Presentation</vt:lpstr>
      <vt:lpstr> Tiết 22,23- BÀI 11. LA MÃ CỔ ĐẠI  </vt:lpstr>
      <vt:lpstr> Tiết 22,23- BÀI 11. LA MÃ CỔ ĐẠI  </vt:lpstr>
      <vt:lpstr>MỤC TIÊU</vt:lpstr>
      <vt:lpstr> Tiết 22,23- BÀI 11. LA MÃ CỔ ĐẠI  </vt:lpstr>
      <vt:lpstr>PowerPoint Presentation</vt:lpstr>
      <vt:lpstr>Nêu và nhận xét tác động về điều kiện tự nhiên đối với sự hình thành, phát triển của nền văn minh La Mã.</vt:lpstr>
      <vt:lpstr>Nêu và nhận xét tác động về điều kiện tự nhiên đối với sự hình thành, phát triển của nền văn minh La Mã.</vt:lpstr>
      <vt:lpstr> Tiết 22,23- BÀI 11. LA MÃ CỔ ĐẠI  </vt:lpstr>
      <vt:lpstr> Tiết 22,23- BÀI 11. LA MÃ CỔ ĐẠI  </vt:lpstr>
      <vt:lpstr>1. Trình bày quá trình thành lập và phát triển nhà nước La Mã cổ đại.</vt:lpstr>
      <vt:lpstr>1. Trình bày quá trình thành lập và phát triển nhà nước La Mã cổ đại.</vt:lpstr>
      <vt:lpstr>2. Trình bày cơ cấu tổ chức nhà nước La Mã cổ đại lúc ban đầu(thời kì cộng hòa).</vt:lpstr>
      <vt:lpstr>  Em hãy trình bày cơ cấu tổ chức của nhà nước đế chế ở La Mã (thời kì đế chế). </vt:lpstr>
      <vt:lpstr>PowerPoint Presentation</vt:lpstr>
      <vt:lpstr>PowerPoint Presentation</vt:lpstr>
      <vt:lpstr>PowerPoint Presentation</vt:lpstr>
      <vt:lpstr>PowerPoint Presentation</vt:lpstr>
      <vt:lpstr>PowerPoint Presentation</vt:lpstr>
      <vt:lpstr> Tiết 22,23- BÀI 11. LA MÃ CỔ ĐẠI  </vt:lpstr>
      <vt:lpstr>PowerPoint Presentation</vt:lpstr>
      <vt:lpstr> Tiết 22,23- BÀI 11. LA MÃ CỔ ĐẠI  </vt:lpstr>
      <vt:lpstr> AI NHANH ĐƯỢC THƯỞNG </vt:lpstr>
      <vt:lpstr>PowerPoint Presentation</vt:lpstr>
      <vt:lpstr>PowerPoint Presentation</vt:lpstr>
      <vt:lpstr>PowerPoint Presentation</vt:lpstr>
      <vt:lpstr>PowerPoint Presentation</vt:lpstr>
      <vt:lpstr>PowerPoint Presentation</vt:lpstr>
      <vt:lpstr> Tiết 22,23- BÀI 11. LA MÃ CỔ ĐẠI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Tiết 22,23- BÀI 11. LA MÃ CỔ ĐẠI  </vt:lpstr>
      <vt:lpstr>Em hãy chỉ ra điểm giống nhau về điều kiện tự nhiên của Hy Lạp và La Mã cổ đại. </vt:lpstr>
      <vt:lpstr>Luyện tập 2</vt:lpstr>
      <vt:lpstr>  Vận dụng 3.  Em hãy kể tên một số thành tựu văn hóa của La Mã cổ đại vẫn được ứng dụng trong thời kì hiện đại ?  </vt:lpstr>
      <vt:lpstr>HẾT</vt:lpstr>
      <vt:lpstr>HƯỚNG DẪN TỰ HỌC Ở NHÀ: </vt:lpstr>
      <vt:lpstr>HƯỚNG DẪN TỰ HỌC  </vt:lpstr>
      <vt:lpstr>Nêu một số thành tựu văn hóa tiêu biểu của La Mã cổ đại.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 </dc:title>
  <dc:creator>MyComputer</dc:creator>
  <cp:lastModifiedBy>21AK22</cp:lastModifiedBy>
  <cp:revision>315</cp:revision>
  <dcterms:created xsi:type="dcterms:W3CDTF">2006-08-16T00:00:00Z</dcterms:created>
  <dcterms:modified xsi:type="dcterms:W3CDTF">2023-11-21T06:20:02Z</dcterms:modified>
</cp:coreProperties>
</file>