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363" r:id="rId2"/>
    <p:sldId id="364" r:id="rId3"/>
    <p:sldId id="362" r:id="rId4"/>
    <p:sldId id="360" r:id="rId5"/>
    <p:sldId id="259" r:id="rId6"/>
    <p:sldId id="289" r:id="rId7"/>
    <p:sldId id="294" r:id="rId8"/>
    <p:sldId id="295" r:id="rId9"/>
    <p:sldId id="497" r:id="rId10"/>
    <p:sldId id="302" r:id="rId11"/>
    <p:sldId id="258" r:id="rId12"/>
    <p:sldId id="277" r:id="rId13"/>
    <p:sldId id="298" r:id="rId14"/>
    <p:sldId id="296" r:id="rId15"/>
    <p:sldId id="303" r:id="rId16"/>
    <p:sldId id="285" r:id="rId17"/>
    <p:sldId id="423" r:id="rId18"/>
    <p:sldId id="297" r:id="rId19"/>
    <p:sldId id="370" r:id="rId20"/>
    <p:sldId id="301" r:id="rId21"/>
    <p:sldId id="567" r:id="rId22"/>
    <p:sldId id="562" r:id="rId23"/>
    <p:sldId id="563" r:id="rId24"/>
    <p:sldId id="560" r:id="rId25"/>
    <p:sldId id="564" r:id="rId26"/>
    <p:sldId id="565" r:id="rId27"/>
    <p:sldId id="566" r:id="rId28"/>
    <p:sldId id="561" r:id="rId29"/>
    <p:sldId id="307" r:id="rId30"/>
    <p:sldId id="308" r:id="rId31"/>
    <p:sldId id="373" r:id="rId32"/>
    <p:sldId id="343" r:id="rId33"/>
    <p:sldId id="310" r:id="rId34"/>
    <p:sldId id="311" r:id="rId35"/>
    <p:sldId id="344" r:id="rId36"/>
    <p:sldId id="359" r:id="rId37"/>
    <p:sldId id="345" r:id="rId38"/>
    <p:sldId id="347" r:id="rId39"/>
    <p:sldId id="348" r:id="rId40"/>
    <p:sldId id="351" r:id="rId41"/>
    <p:sldId id="346" r:id="rId42"/>
    <p:sldId id="350" r:id="rId43"/>
    <p:sldId id="352" r:id="rId44"/>
    <p:sldId id="361" r:id="rId45"/>
    <p:sldId id="354" r:id="rId46"/>
    <p:sldId id="355" r:id="rId47"/>
    <p:sldId id="356" r:id="rId48"/>
    <p:sldId id="335" r:id="rId49"/>
    <p:sldId id="326" r:id="rId50"/>
    <p:sldId id="337" r:id="rId51"/>
    <p:sldId id="365" r:id="rId52"/>
    <p:sldId id="559" r:id="rId53"/>
    <p:sldId id="556" r:id="rId54"/>
    <p:sldId id="371" r:id="rId55"/>
    <p:sldId id="291" r:id="rId56"/>
    <p:sldId id="282" r:id="rId57"/>
    <p:sldId id="569" r:id="rId58"/>
    <p:sldId id="557" r:id="rId59"/>
    <p:sldId id="358" r:id="rId60"/>
    <p:sldId id="366" r:id="rId61"/>
    <p:sldId id="284" r:id="rId62"/>
    <p:sldId id="568" r:id="rId63"/>
    <p:sldId id="55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 userDrawn="1">
          <p15:clr>
            <a:srgbClr val="A4A3A4"/>
          </p15:clr>
        </p15:guide>
        <p15:guide id="2" pos="28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5" autoAdjust="0"/>
    <p:restoredTop sz="94671" autoAdjust="0"/>
  </p:normalViewPr>
  <p:slideViewPr>
    <p:cSldViewPr showGuides="1">
      <p:cViewPr varScale="1">
        <p:scale>
          <a:sx n="67" d="100"/>
          <a:sy n="67" d="100"/>
        </p:scale>
        <p:origin x="1326" y="84"/>
      </p:cViewPr>
      <p:guideLst>
        <p:guide orient="horz" pos="2122"/>
        <p:guide pos="28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4DA45-CE43-4515-9D44-452DDE427C4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426A4-DF80-48FE-A680-EEE8893A8D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8686800" cy="4191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Vòng tròn Olymp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9144001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oạn, giải bài tập Lịch Sử lớp 6 hay nhất - Chân trời sáng tạ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b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2275" y="2438400"/>
            <a:ext cx="9144000" cy="3352799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vi-VN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vi-VN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phát triển nông nghiệp.</a:t>
            </a:r>
          </a:p>
          <a:p>
            <a:pPr marL="0" lvl="0" indent="0">
              <a:buNone/>
            </a:pPr>
            <a:r>
              <a:rPr lang="vi-VN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vi-VN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 phát triển các nghề như luyện kim, làm đồ gốm, chế tác đá</a:t>
            </a:r>
            <a:r>
              <a:rPr lang="vi-VN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3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vi-VN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3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huận </a:t>
            </a:r>
            <a:r>
              <a:rPr lang="vi-VN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buôn bán đường bi</a:t>
            </a:r>
            <a:r>
              <a:rPr lang="en-US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3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buôn bán với nước ngoài.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ề 1"/>
          <p:cNvSpPr txBox="1"/>
          <p:nvPr/>
        </p:nvSpPr>
        <p:spPr>
          <a:xfrm>
            <a:off x="0" y="533400"/>
            <a:ext cx="9144000" cy="1676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533400"/>
            <a:ext cx="9178636" cy="5867400"/>
          </a:xfrm>
        </p:spPr>
        <p:txBody>
          <a:bodyPr/>
          <a:lstStyle/>
          <a:p>
            <a:pPr marL="0" indent="0">
              <a:buNone/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nhiên.</a:t>
            </a:r>
          </a:p>
          <a:p>
            <a:pPr marL="0" lvl="0" indent="0">
              <a:buNone/>
            </a:pP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í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thuận lợi phát triển nông nghiệp.</a:t>
            </a:r>
          </a:p>
          <a:p>
            <a:pPr marL="0" lvl="0" indent="0">
              <a:buNone/>
            </a:pP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phát triển các nghề như luyện kim, làm đồ gốm, chế tác đá….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vi-VN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huận lợi buôn bán đường bi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buôn bán với nước ngoài.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5334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nhiên.</a:t>
            </a:r>
          </a:p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 nước thành bang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133600"/>
            <a:ext cx="8956963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+mj-lt"/>
              </a:rPr>
              <a:t>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vi-VN" dirty="0"/>
          </a:p>
        </p:txBody>
      </p:sp>
      <p:sp>
        <p:nvSpPr>
          <p:cNvPr id="6" name="Tiêu đề 1"/>
          <p:cNvSpPr txBox="1"/>
          <p:nvPr/>
        </p:nvSpPr>
        <p:spPr>
          <a:xfrm>
            <a:off x="-34637" y="533400"/>
            <a:ext cx="9144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solidFill>
                  <a:srgbClr val="0033CC"/>
                </a:solidFill>
              </a:rPr>
              <a:t>Như thế nào là nhà nước thành bang ?</a:t>
            </a:r>
            <a:endParaRPr lang="en-US" sz="4000" b="1" dirty="0">
              <a:solidFill>
                <a:srgbClr val="0033CC"/>
              </a:solidFill>
            </a:endParaRPr>
          </a:p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oạn, giải bài tập Lịch Sử lớp 6 hay nhất - Chân trời sáng tạ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448800" cy="7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133600"/>
            <a:ext cx="8956963" cy="6185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+mj-lt"/>
              </a:rPr>
              <a:t>  </a:t>
            </a:r>
            <a:r>
              <a:rPr lang="vi-VN" sz="3600" dirty="0" smtClean="0">
                <a:solidFill>
                  <a:srgbClr val="0033CC"/>
                </a:solidFill>
                <a:latin typeface="+mj-lt"/>
              </a:rPr>
              <a:t>+ </a:t>
            </a:r>
            <a:r>
              <a:rPr lang="vi-VN" sz="3600" dirty="0">
                <a:solidFill>
                  <a:srgbClr val="0033CC"/>
                </a:solidFill>
                <a:latin typeface="+mj-lt"/>
              </a:rPr>
              <a:t>Một viên chức trong bộ máy nhà nước đang diễn thuyết về chủ trương, chính sách của nhà nước trước Đại hội nhân dân</a:t>
            </a:r>
            <a:r>
              <a:rPr lang="vi-VN" sz="3600" dirty="0" smtClean="0">
                <a:solidFill>
                  <a:srgbClr val="0033CC"/>
                </a:solidFill>
                <a:latin typeface="+mj-lt"/>
              </a:rPr>
              <a:t>.</a:t>
            </a:r>
            <a:endParaRPr lang="vi-VN" sz="3600" dirty="0">
              <a:solidFill>
                <a:srgbClr val="0033CC"/>
              </a:solidFill>
              <a:latin typeface="+mj-lt"/>
            </a:endParaRPr>
          </a:p>
          <a:p>
            <a:r>
              <a:rPr lang="vi-VN" sz="3600" dirty="0">
                <a:solidFill>
                  <a:srgbClr val="0033CC"/>
                </a:solidFill>
                <a:latin typeface="+mj-lt"/>
              </a:rPr>
              <a:t>+ Các công dân đang thảo luận, biểu quyết về vấn đề trọng đại của quốc </a:t>
            </a:r>
            <a:r>
              <a:rPr lang="vi-VN" sz="3600" dirty="0" smtClean="0">
                <a:solidFill>
                  <a:srgbClr val="0033CC"/>
                </a:solidFill>
                <a:latin typeface="+mj-lt"/>
              </a:rPr>
              <a:t>gia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(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công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dân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có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quyền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bỏ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phiếu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hoặc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tham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gia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vào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chính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+mj-lt"/>
              </a:rPr>
              <a:t>quyền</a:t>
            </a:r>
            <a:r>
              <a:rPr lang="en-US" sz="3600" dirty="0" smtClean="0">
                <a:solidFill>
                  <a:srgbClr val="0033CC"/>
                </a:solidFill>
                <a:latin typeface="+mj-lt"/>
              </a:rPr>
              <a:t>).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vi-VN" dirty="0"/>
          </a:p>
        </p:txBody>
      </p:sp>
      <p:sp>
        <p:nvSpPr>
          <p:cNvPr id="6" name="Tiêu đề 1"/>
          <p:cNvSpPr txBox="1"/>
          <p:nvPr/>
        </p:nvSpPr>
        <p:spPr>
          <a:xfrm>
            <a:off x="-34637" y="533400"/>
            <a:ext cx="9144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rgbClr val="FF0000"/>
                </a:solidFill>
              </a:rPr>
              <a:t>Quan </a:t>
            </a:r>
            <a:r>
              <a:rPr lang="vi-VN" sz="3600" b="1" dirty="0">
                <a:solidFill>
                  <a:srgbClr val="FF0000"/>
                </a:solidFill>
              </a:rPr>
              <a:t>sát hình 10.3, theo em nền dân chủ của </a:t>
            </a:r>
            <a:r>
              <a:rPr lang="vi-VN" sz="3600" b="1" dirty="0" smtClean="0">
                <a:solidFill>
                  <a:srgbClr val="FF0000"/>
                </a:solidFill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</a:rPr>
              <a:t>  </a:t>
            </a:r>
            <a:r>
              <a:rPr lang="vi-VN" sz="3600" b="1" dirty="0" smtClean="0">
                <a:solidFill>
                  <a:srgbClr val="FF0000"/>
                </a:solidFill>
              </a:rPr>
              <a:t>nước A-ten </a:t>
            </a:r>
            <a:r>
              <a:rPr lang="vi-VN" sz="3600" b="1" dirty="0">
                <a:solidFill>
                  <a:srgbClr val="FF0000"/>
                </a:solidFill>
              </a:rPr>
              <a:t>được thể hiện như thế 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?  </a:t>
            </a:r>
            <a:endParaRPr lang="en-US" sz="2800" b="1" dirty="0">
              <a:solidFill>
                <a:srgbClr val="0033CC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ề 1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êu đề 1"/>
          <p:cNvSpPr txBox="1"/>
          <p:nvPr/>
        </p:nvSpPr>
        <p:spPr>
          <a:xfrm>
            <a:off x="0" y="1981200"/>
            <a:ext cx="8991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A-ten.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êu đề 1"/>
          <p:cNvSpPr txBox="1"/>
          <p:nvPr/>
        </p:nvSpPr>
        <p:spPr>
          <a:xfrm>
            <a:off x="76200" y="685800"/>
            <a:ext cx="8991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991600" cy="10668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2927428"/>
            <a:ext cx="9144000" cy="388620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 cổ đại bao gồm nhiều thành bang độc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lập.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bang có lãnh thổ, quân đội, luật pháp và có  hình thức tổ chức nhà nước khác nhau, tiêu biểu là hình thức </a:t>
            </a:r>
            <a:r>
              <a:rPr lang="vi-V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dân chủ  ở A-ten.</a:t>
            </a:r>
          </a:p>
          <a:p>
            <a:pPr marL="0" lvl="0" indent="0" algn="just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A-ten gồm 4 cơ quan chính: Đại hội nhân dân, Hội đồng 10 tướng lĩnh, Hội đồng 500 và Tòa án 6000 người .</a:t>
            </a:r>
          </a:p>
        </p:txBody>
      </p:sp>
      <p:sp>
        <p:nvSpPr>
          <p:cNvPr id="4" name="Tiêu đề 1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êu đề 1"/>
          <p:cNvSpPr txBox="1"/>
          <p:nvPr/>
        </p:nvSpPr>
        <p:spPr>
          <a:xfrm>
            <a:off x="76200" y="1930613"/>
            <a:ext cx="8991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A-ten.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cờ-Biểu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8686800" cy="4191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Vòng tròn Olymp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9144001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533400"/>
            <a:ext cx="8991600" cy="617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nhiên.</a:t>
            </a:r>
          </a:p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 nước thành bang</a:t>
            </a:r>
          </a:p>
          <a:p>
            <a:pPr marL="0" lvl="0" indent="0" algn="just">
              <a:buNone/>
            </a:pP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en-US" alt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Lạp cổ đại bao gồm nhiều thành bang độc lập.</a:t>
            </a:r>
          </a:p>
          <a:p>
            <a:pPr marL="0" lvl="0" indent="0" algn="just">
              <a:buNone/>
            </a:pP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thành bang có lãnh thổ, quân đội, luật pháp và có  hình thức tổ chức nhà nước khác nhau, tiêu biểu là hình thức </a:t>
            </a:r>
            <a:r>
              <a:rPr 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dân chủ  ở A-ten.</a:t>
            </a:r>
          </a:p>
          <a:p>
            <a:pPr marL="0" lvl="0" indent="0" algn="just">
              <a:buNone/>
            </a:pP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Nhà nước A-ten gồm 4 cơ quan chính: Đại hội nhân dân, Hội đồng 10 tướng lĩnh, Hội đồng 500 và Tòa án 6000 người .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5943599"/>
          </a:xfrm>
          <a:solidFill>
            <a:srgbClr val="FFFF00"/>
          </a:solidFill>
          <a:ln w="57150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ĐƯỢC THƯỞNG</a:t>
            </a:r>
            <a:r>
              <a:rPr lang="en-US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7718" y="105937"/>
            <a:ext cx="60198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ĐƯỢC THƯỞNG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35" y="609600"/>
            <a:ext cx="9060366" cy="4525963"/>
          </a:xfrm>
        </p:spPr>
        <p:txBody>
          <a:bodyPr>
            <a:normAutofit lnSpcReduction="10000"/>
          </a:bodyPr>
          <a:lstStyle/>
          <a:p>
            <a:pPr marL="336550" indent="0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600" dirty="0" smtClean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D.Các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	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0" y="3810000"/>
            <a:ext cx="613318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7718" y="105937"/>
            <a:ext cx="60198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ĐƯỢC THƯỞNG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35" y="609600"/>
            <a:ext cx="9060366" cy="4525963"/>
          </a:xfrm>
        </p:spPr>
        <p:txBody>
          <a:bodyPr/>
          <a:lstStyle/>
          <a:p>
            <a:pPr marL="336550" indent="0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B.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D.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 	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435" y="2743200"/>
            <a:ext cx="613318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7718" y="105937"/>
            <a:ext cx="60198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ĐƯỢC THƯỞNG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35" y="609600"/>
            <a:ext cx="9060366" cy="4525963"/>
          </a:xfrm>
        </p:spPr>
        <p:txBody>
          <a:bodyPr/>
          <a:lstStyle/>
          <a:p>
            <a:pPr marL="33655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A-ten(Hi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	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endParaRPr lang="en-US" sz="3600" dirty="0" smtClean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Cha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410200" y="1972335"/>
            <a:ext cx="613318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7718" y="105937"/>
            <a:ext cx="60198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ĐƯỢC THƯỞNG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35" y="609600"/>
            <a:ext cx="9060366" cy="4525963"/>
          </a:xfrm>
        </p:spPr>
        <p:txBody>
          <a:bodyPr/>
          <a:lstStyle/>
          <a:p>
            <a:pPr marL="336550" indent="0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bang,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 a 		B. A-ten 	</a:t>
            </a: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Pi-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	D.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Cô-rinh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	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657600" y="1973050"/>
            <a:ext cx="613318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0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7718" y="105937"/>
            <a:ext cx="60198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ĐƯỢC THƯỞNG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35" y="609600"/>
            <a:ext cx="9060366" cy="4953000"/>
          </a:xfrm>
        </p:spPr>
        <p:txBody>
          <a:bodyPr>
            <a:normAutofit/>
          </a:bodyPr>
          <a:lstStyle/>
          <a:p>
            <a:pPr marL="336550" indent="0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A-ten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	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6200" y="1981200"/>
            <a:ext cx="613318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7718" y="105937"/>
            <a:ext cx="60198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ĐƯỢC THƯỞNG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35" y="609600"/>
            <a:ext cx="9060366" cy="4525963"/>
          </a:xfrm>
        </p:spPr>
        <p:txBody>
          <a:bodyPr>
            <a:normAutofit lnSpcReduction="10000"/>
          </a:bodyPr>
          <a:lstStyle/>
          <a:p>
            <a:pPr marL="336550" indent="0">
              <a:lnSpc>
                <a:spcPct val="107000"/>
              </a:lnSpc>
              <a:spcAft>
                <a:spcPts val="240"/>
              </a:spcAft>
              <a:buNone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A-ten,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24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 	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2747" y="3810000"/>
            <a:ext cx="525965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5334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nhiên.</a:t>
            </a:r>
          </a:p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 nước thành bang</a:t>
            </a:r>
          </a:p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9525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97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hội bắt nguồn từ các cuộc thi đấu thể thao thời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vi-VN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 cổ đại </a:t>
            </a:r>
            <a:r>
              <a:rPr lang="vi-VN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776 trước Công Nguyên 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8686800" cy="4191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Vòng tròn Olymp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1621472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0037" y="45720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562600"/>
            <a:ext cx="88392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528874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6200" y="3810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I-li-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4488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448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êu đề 1"/>
          <p:cNvSpPr txBox="1"/>
          <p:nvPr/>
        </p:nvSpPr>
        <p:spPr>
          <a:xfrm>
            <a:off x="-119063" y="59436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09600"/>
            <a:ext cx="96012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85800"/>
            <a:ext cx="98298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09600"/>
            <a:ext cx="9372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-304800" y="4724400"/>
            <a:ext cx="9448800" cy="2362200"/>
          </a:xfrm>
          <a:prstGeom prst="rect">
            <a:avLst/>
          </a:prstGeom>
          <a:solidFill>
            <a:schemeClr val="bg2"/>
          </a:solidFill>
          <a:ln w="57150"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CHIẾN BINH HY LẠP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33400"/>
            <a:ext cx="9753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609600"/>
            <a:ext cx="9525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09600"/>
            <a:ext cx="9677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33400"/>
            <a:ext cx="96012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838200"/>
            <a:ext cx="9677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762000"/>
            <a:ext cx="9829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448800" cy="540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2063" y="6317604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762000"/>
            <a:ext cx="96012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Front views of the Venus de Mil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617220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40605" y="325904"/>
            <a:ext cx="2971799" cy="193899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Mi-lô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76200"/>
            <a:ext cx="9137073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20,21. 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1447800"/>
            <a:ext cx="9178636" cy="50292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80986"/>
            <a:ext cx="9525000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0"/>
            <a:ext cx="634180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1"/>
            <a:ext cx="8305800" cy="533400"/>
          </a:xfrm>
        </p:spPr>
        <p:txBody>
          <a:bodyPr>
            <a:noAutofit/>
          </a:bodyPr>
          <a:lstStyle/>
          <a:p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vi-VN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( 5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ề 1"/>
          <p:cNvSpPr>
            <a:spLocks noGrp="1"/>
          </p:cNvSpPr>
          <p:nvPr/>
        </p:nvSpPr>
        <p:spPr>
          <a:xfrm>
            <a:off x="399585" y="429260"/>
            <a:ext cx="8305800" cy="122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 bảng thống kê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mẫu)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582847450"/>
              </p:ext>
            </p:extLst>
          </p:nvPr>
        </p:nvGraphicFramePr>
        <p:xfrm>
          <a:off x="57150" y="1828801"/>
          <a:ext cx="9086850" cy="5204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20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NỘI DUNG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THÀNH TỰU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7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CHỮ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3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VĂN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sz="1800" dirty="0">
                        <a:solidFill>
                          <a:srgbClr val="00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7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KHOA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32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KIẾN TRÚC VÀ ĐIÊU KHẮC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êu đề 1"/>
          <p:cNvSpPr>
            <a:spLocks noGrp="1"/>
          </p:cNvSpPr>
          <p:nvPr/>
        </p:nvSpPr>
        <p:spPr>
          <a:xfrm>
            <a:off x="3274060" y="3657600"/>
            <a:ext cx="5917565" cy="679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710565"/>
          </a:xfrm>
        </p:spPr>
        <p:txBody>
          <a:bodyPr>
            <a:noAutofit/>
          </a:bodyPr>
          <a:lstStyle/>
          <a:p>
            <a:r>
              <a:rPr lang="vi-V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4" name="Tiêu đề 1"/>
          <p:cNvSpPr>
            <a:spLocks noGrp="1"/>
          </p:cNvSpPr>
          <p:nvPr/>
        </p:nvSpPr>
        <p:spPr>
          <a:xfrm>
            <a:off x="381000" y="6858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 bảng thống kê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mẫu)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78176328"/>
              </p:ext>
            </p:extLst>
          </p:nvPr>
        </p:nvGraphicFramePr>
        <p:xfrm>
          <a:off x="57150" y="1396364"/>
          <a:ext cx="9086850" cy="5636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36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20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NỘI DUNG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THÀNH TỰU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CHỮ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VĂN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sz="1800" dirty="0">
                        <a:solidFill>
                          <a:srgbClr val="00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13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KHOA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90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KIẾN TRÚC VÀ ĐIÊU KHẮC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êu đề 1"/>
          <p:cNvSpPr>
            <a:spLocks noGrp="1"/>
          </p:cNvSpPr>
          <p:nvPr/>
        </p:nvSpPr>
        <p:spPr>
          <a:xfrm>
            <a:off x="3274060" y="3657600"/>
            <a:ext cx="5917565" cy="679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771" y="2904678"/>
            <a:ext cx="1743607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1"/>
            <a:ext cx="8305800" cy="457200"/>
          </a:xfrm>
        </p:spPr>
        <p:txBody>
          <a:bodyPr>
            <a:noAutofit/>
          </a:bodyPr>
          <a:lstStyle/>
          <a:p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4" name="Tiêu đề 1"/>
          <p:cNvSpPr>
            <a:spLocks noGrp="1"/>
          </p:cNvSpPr>
          <p:nvPr/>
        </p:nvSpPr>
        <p:spPr>
          <a:xfrm>
            <a:off x="381000" y="360046"/>
            <a:ext cx="8305800" cy="739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 bảng thống kê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mẫu)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183173651"/>
              </p:ext>
            </p:extLst>
          </p:nvPr>
        </p:nvGraphicFramePr>
        <p:xfrm>
          <a:off x="57150" y="1099186"/>
          <a:ext cx="9086850" cy="5758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71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20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NỘI DUNG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THÀNH TỰU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4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CHỮ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>
                          <a:solidFill>
                            <a:srgbClr val="FF0000"/>
                          </a:solidFill>
                        </a:rPr>
                        <a:t>VĂN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sz="1800" dirty="0">
                        <a:solidFill>
                          <a:srgbClr val="00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1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dirty="0">
                          <a:solidFill>
                            <a:srgbClr val="FF0000"/>
                          </a:solidFill>
                        </a:rPr>
                        <a:t>KHOA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99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dirty="0">
                          <a:solidFill>
                            <a:srgbClr val="FF0000"/>
                          </a:solidFill>
                        </a:rPr>
                        <a:t>KIẾN TRÚC VÀ ĐIÊU KHẮC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êu đề 1"/>
          <p:cNvSpPr>
            <a:spLocks noGrp="1"/>
          </p:cNvSpPr>
          <p:nvPr/>
        </p:nvSpPr>
        <p:spPr>
          <a:xfrm>
            <a:off x="3274060" y="3657600"/>
            <a:ext cx="5917565" cy="679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êu đề 1"/>
          <p:cNvSpPr>
            <a:spLocks noGrp="1"/>
          </p:cNvSpPr>
          <p:nvPr/>
        </p:nvSpPr>
        <p:spPr>
          <a:xfrm>
            <a:off x="3202623" y="1968192"/>
            <a:ext cx="3180079" cy="549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u="sng" dirty="0">
                <a:solidFill>
                  <a:srgbClr val="0033C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altLang="vi-VN" sz="2800" b="1" u="sng" dirty="0">
                <a:solidFill>
                  <a:srgbClr val="0033C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ồm 24 chữ cái</a:t>
            </a:r>
            <a:endParaRPr lang="vi-VN" altLang="en-US" sz="2800" b="1" u="sng" dirty="0">
              <a:solidFill>
                <a:srgbClr val="0033C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êu đề 1"/>
          <p:cNvSpPr>
            <a:spLocks noGrp="1"/>
          </p:cNvSpPr>
          <p:nvPr/>
        </p:nvSpPr>
        <p:spPr>
          <a:xfrm>
            <a:off x="3274060" y="2628925"/>
            <a:ext cx="4312285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u="sng" dirty="0">
                <a:solidFill>
                  <a:srgbClr val="0033C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 bộ sử thi  là I-li-át và Ô-đi-xê….</a:t>
            </a: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êu đề 1"/>
          <p:cNvSpPr>
            <a:spLocks noGrp="1"/>
          </p:cNvSpPr>
          <p:nvPr/>
        </p:nvSpPr>
        <p:spPr>
          <a:xfrm>
            <a:off x="3202623" y="3590504"/>
            <a:ext cx="5965190" cy="1734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vi-VN" sz="2400" b="1" u="sng" dirty="0">
                <a:solidFill>
                  <a:srgbClr val="0033C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 Về toán học có Ta-lét, Pi-ta-go, Ơ-clít, Ác-si-mét.</a:t>
            </a:r>
          </a:p>
          <a:p>
            <a:pPr algn="l"/>
            <a:r>
              <a:rPr lang="en-US" altLang="vi-VN" sz="2400" b="1" u="sng" dirty="0">
                <a:solidFill>
                  <a:srgbClr val="0033C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 Về sử học có Hê-rô-đốt, Tuy-xi-dít.</a:t>
            </a:r>
          </a:p>
          <a:p>
            <a:pPr algn="l"/>
            <a:r>
              <a:rPr lang="en-US" altLang="vi-VN" sz="2400" b="1" u="sng" dirty="0">
                <a:solidFill>
                  <a:srgbClr val="0033C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 Về triết học có Xô-crát, Pla-tông, A-ri-xtốt.</a:t>
            </a: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êu đề 1"/>
          <p:cNvSpPr>
            <a:spLocks noGrp="1"/>
          </p:cNvSpPr>
          <p:nvPr/>
        </p:nvSpPr>
        <p:spPr>
          <a:xfrm>
            <a:off x="3085341" y="5457932"/>
            <a:ext cx="6038215" cy="126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u="sng" dirty="0">
                <a:solidFill>
                  <a:srgbClr val="0033CC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 Kiến trúc và điêu khắc: đền Pác-tê-nông, đền A-tê-na, tượng thần Dớt, tượng Vệ nữ thành Mi-lô, bình gốm…</a:t>
            </a:r>
            <a:endParaRPr lang="en-US" altLang="vi-VN" sz="2800" b="1" u="sng" dirty="0">
              <a:solidFill>
                <a:srgbClr val="0033C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6" grpId="0"/>
      <p:bldP spid="6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-20782"/>
            <a:ext cx="9137073" cy="55418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533400"/>
            <a:ext cx="9178636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nhiên.</a:t>
            </a:r>
          </a:p>
          <a:p>
            <a:pPr marL="0" indent="0">
              <a:buNone/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 nước thành bang</a:t>
            </a:r>
          </a:p>
          <a:p>
            <a:pPr marL="0" indent="0">
              <a:buNone/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14164" y="28432"/>
            <a:ext cx="9178636" cy="6981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Những thành tựu văn hóa tiêu biểu</a:t>
            </a:r>
          </a:p>
          <a:p>
            <a:pPr marL="0" indent="0" algn="just">
              <a:buNone/>
            </a:pPr>
            <a:r>
              <a:rPr lang="vi-V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viết: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24 chữ cái </a:t>
            </a:r>
          </a:p>
          <a:p>
            <a:pPr marL="0" indent="0" algn="just">
              <a:buNone/>
            </a:pPr>
            <a:r>
              <a:rPr lang="vi-V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Văn học: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bộ sử thi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I-li-át và Ô-đi-xê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vi-V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Khoa học: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nhà khoa học nổi tiếng:</a:t>
            </a:r>
          </a:p>
          <a:p>
            <a:pPr marL="0" indent="0" algn="just">
              <a:buNone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toán học có Ta-lét, Pi-ta-go, Ơ-clít, Ác-si-mét</a:t>
            </a:r>
          </a:p>
          <a:p>
            <a:pPr marL="0" indent="0" algn="just">
              <a:buNone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sử học có Hê-rô-đốt, Tuy-xi-dít	</a:t>
            </a:r>
          </a:p>
          <a:p>
            <a:pPr marL="0" indent="0" algn="just">
              <a:buNone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triết học có Xô-crát, Pla-tông, A-ri-xtốt</a:t>
            </a:r>
          </a:p>
          <a:p>
            <a:pPr marL="0" indent="0" algn="just">
              <a:buNone/>
            </a:pPr>
            <a:r>
              <a:rPr lang="vi-V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trúc và điêu khắc: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Pác-tê-nông, đền A-tê-na, tượng thần Dớt, tượng Vệ nữ thành Mi-lô, bình gốm…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-152400" y="15922"/>
            <a:ext cx="9144000" cy="13556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 TẬP-VẬN DỤNG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ề 1"/>
          <p:cNvSpPr txBox="1"/>
          <p:nvPr/>
        </p:nvSpPr>
        <p:spPr>
          <a:xfrm>
            <a:off x="0" y="381000"/>
            <a:ext cx="91440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-152400" y="15922"/>
            <a:ext cx="9144000" cy="6477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ề 1"/>
          <p:cNvSpPr txBox="1"/>
          <p:nvPr/>
        </p:nvSpPr>
        <p:spPr>
          <a:xfrm>
            <a:off x="0" y="381000"/>
            <a:ext cx="91440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thông tin trong phần I, em hãy cho biết những ngành kinh tế nào có thể phát triển mạnh ở Hy Lạp cổ đại? Tại sao?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-152400" y="15922"/>
            <a:ext cx="9144000" cy="517478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51872" y="1219200"/>
            <a:ext cx="9144000" cy="5791200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ngành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kinh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tế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có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thể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phát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iển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mạnh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Hi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Lạo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cổ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đại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là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nghề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thủ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công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buôn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bán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đường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biển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Vì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Hi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Lạp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có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điều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kiện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nhiên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thuận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lợi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cho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ngành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nghề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này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như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Có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nhiều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khoáng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sản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như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đồng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sắt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bạc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đặc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biệt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là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đá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cẩm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thạch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thuận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lợi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phát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triển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nghề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thủ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công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…</a:t>
            </a:r>
            <a:endParaRPr lang="en-US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Có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đường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bở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biển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dài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;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nhiều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đảo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nhiều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vũng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vịnh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kín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gió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tạo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nên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các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cảng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nhiên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thuận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tiện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cho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giao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thương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buôn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bán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đường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biển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…</a:t>
            </a:r>
            <a:endParaRPr lang="en-US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Tiêu đề 1"/>
          <p:cNvSpPr txBox="1"/>
          <p:nvPr/>
        </p:nvSpPr>
        <p:spPr>
          <a:xfrm>
            <a:off x="48155" y="495300"/>
            <a:ext cx="91440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thông tin trong phần I, em hãy cho biết những ngành kinh tế nào có thể phát triển mạnh ở Hy Lạp cổ đại? Tại sao?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6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067800" cy="2438400"/>
          </a:xfrm>
        </p:spPr>
        <p:txBody>
          <a:bodyPr>
            <a:normAutofit/>
          </a:bodyPr>
          <a:lstStyle/>
          <a:p>
            <a:pPr algn="l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ước tính, vào thế kỉ V TCN, ở thành bang A-ten có khoảng 400.000 dân, trong đó đàn ông tự do có quyền công dân, chỉ khoảng 30.000 người. Em hãy tính xem có bao nhiêu % dân số có quyền công dân trong nhà nước dân chủ A-ten?           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ơi giữ chỗ cho Nội dung 2"/>
              <p:cNvSpPr>
                <a:spLocks noGrp="1"/>
              </p:cNvSpPr>
              <p:nvPr>
                <p:ph idx="1"/>
              </p:nvPr>
            </p:nvSpPr>
            <p:spPr>
              <a:xfrm>
                <a:off x="0" y="3200401"/>
                <a:ext cx="9144000" cy="3657600"/>
              </a:xfrm>
            </p:spPr>
            <p:txBody>
              <a:bodyPr>
                <a:normAutofit/>
              </a:bodyPr>
              <a:lstStyle/>
              <a:p>
                <a:pPr marL="0" marR="0" indent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 err="1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Bài</a:t>
                </a:r>
                <a:r>
                  <a:rPr lang="en-US" b="1" dirty="0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giải</a:t>
                </a:r>
                <a:r>
                  <a:rPr lang="en-US" b="1" dirty="0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	</a:t>
                </a:r>
              </a:p>
              <a:p>
                <a:pPr marL="0" marR="0" indent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30.000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 </m:t>
                    </m:r>
                    <m:r>
                      <a:rPr lang="en-US" b="1" i="1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×</m:t>
                    </m:r>
                    <m:r>
                      <a:rPr lang="en-US" b="1" i="1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𝟏𝟎𝟎</m:t>
                    </m:r>
                    <m:r>
                      <a:rPr lang="en-US" b="1" i="1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 :</m:t>
                    </m:r>
                    <m:r>
                      <a:rPr lang="en-US" b="1" i="1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𝟒𝟎𝟎</m:t>
                    </m:r>
                    <m:r>
                      <a:rPr lang="en-US" b="1" i="1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.</m:t>
                    </m:r>
                    <m:r>
                      <a:rPr lang="en-US" b="1" i="1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𝟎𝟎</m:t>
                    </m:r>
                  </m:oMath>
                </a14:m>
                <a:r>
                  <a:rPr lang="en-US" b="1" dirty="0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0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 </m:t>
                    </m:r>
                    <m:r>
                      <a:rPr lang="en-US" b="1" i="1" dirty="0" smtClean="0">
                        <a:solidFill>
                          <a:srgbClr val="0033CC"/>
                        </a:solidFill>
                        <a:latin typeface="Cambria Math" panose="02040503050406030204"/>
                        <a:ea typeface="Cambria Math" panose="02040503050406030204"/>
                        <a:cs typeface="Times New Roman" panose="02020603050405020304"/>
                      </a:rPr>
                      <m:t>=</m:t>
                    </m:r>
                  </m:oMath>
                </a14:m>
                <a:r>
                  <a:rPr lang="en-US" b="1" dirty="0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7.5 %</a:t>
                </a:r>
              </a:p>
              <a:p>
                <a:pPr marL="0" marR="0" indent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 smtClean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-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Vào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thế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kỉ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V TCN, ở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thành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bang A-ten,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chỉ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có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khoảng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7.5%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dân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số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có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quyền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công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dân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trong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nhà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nước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dân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</a:t>
                </a:r>
                <a:r>
                  <a:rPr lang="en-US" b="1" dirty="0" err="1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chủ</a:t>
                </a:r>
                <a:r>
                  <a:rPr lang="en-US" b="1" dirty="0">
                    <a:solidFill>
                      <a:srgbClr val="0033CC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</a:rPr>
                  <a:t> A-ten.</a:t>
                </a:r>
                <a:endParaRPr lang="en-US" b="1" dirty="0">
                  <a:solidFill>
                    <a:srgbClr val="0033CC"/>
                  </a:solidFill>
                  <a:ea typeface="Times New Roman" panose="02020603050405020304"/>
                  <a:cs typeface="Times New Roman" panose="02020603050405020304"/>
                </a:endParaRPr>
              </a:p>
              <a:p>
                <a:pPr marL="0" indent="0">
                  <a:buNone/>
                </a:pPr>
                <a:endPara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Nơi giữ chỗ cho Nội dung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3200401"/>
                <a:ext cx="9144000" cy="36576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êu đề 1"/>
          <p:cNvSpPr txBox="1"/>
          <p:nvPr/>
        </p:nvSpPr>
        <p:spPr>
          <a:xfrm>
            <a:off x="-130791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7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7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71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5334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nhiên.</a:t>
            </a:r>
          </a:p>
          <a:p>
            <a:pPr marL="0" indent="0">
              <a:buNone/>
            </a:pPr>
            <a:r>
              <a:rPr lang="vi-VN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Tổ chức nhà nước thành bang</a:t>
            </a:r>
          </a:p>
          <a:p>
            <a:pPr marL="0" indent="0">
              <a:buNone/>
            </a:pPr>
            <a:r>
              <a:rPr lang="vi-VN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9050" y="671512"/>
            <a:ext cx="9067800" cy="198120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logo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Khoa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dục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(UNESCO),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Logo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trúc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?    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2819400"/>
            <a:ext cx="9144000" cy="365760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</a:t>
            </a:r>
            <a:r>
              <a:rPr lang="vi-V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tổ chức Văn hóa, Khoa học và Giáo dục của Liên hợp quốc (UNESCO) lấy cảm hứng từ công trình </a:t>
            </a:r>
            <a:r>
              <a:rPr lang="vi-VN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</a:t>
            </a:r>
            <a:r>
              <a:rPr lang="vi-V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Pác-tê-nông của người Hi Lạp cổ đại.</a:t>
            </a:r>
            <a:br>
              <a:rPr lang="vi-V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ề 1"/>
          <p:cNvSpPr txBox="1"/>
          <p:nvPr/>
        </p:nvSpPr>
        <p:spPr>
          <a:xfrm>
            <a:off x="-130791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3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76200"/>
            <a:ext cx="9137073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1447800"/>
            <a:ext cx="9178636" cy="50292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399" y="0"/>
            <a:ext cx="8999561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 DỤNG 4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200" y="996234"/>
            <a:ext cx="8999561" cy="2443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Lạp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cổ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vẫn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còn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tồn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nay.</a:t>
            </a:r>
          </a:p>
          <a:p>
            <a:pPr>
              <a:lnSpc>
                <a:spcPct val="115000"/>
              </a:lnSpc>
            </a:pPr>
            <a:endParaRPr lang="en-US" sz="14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76200"/>
            <a:ext cx="9137073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1447800"/>
            <a:ext cx="9178636" cy="50292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901" y="89210"/>
            <a:ext cx="8999561" cy="717119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endParaRPr lang="en-US" sz="8000" b="1" dirty="0" smtClean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15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HẾT</a:t>
            </a:r>
          </a:p>
          <a:p>
            <a:pPr algn="ctr">
              <a:lnSpc>
                <a:spcPct val="115000"/>
              </a:lnSpc>
            </a:pPr>
            <a:endParaRPr lang="en-US" sz="80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15000"/>
              </a:lnSpc>
            </a:pPr>
            <a:endParaRPr lang="en-US" sz="8000" b="1" dirty="0" smtClean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15000"/>
              </a:lnSpc>
            </a:pPr>
            <a:endParaRPr lang="en-US" sz="80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4311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76200"/>
            <a:ext cx="9137073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1447800"/>
            <a:ext cx="9178636" cy="50292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68239" y="0"/>
            <a:ext cx="9220200" cy="865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 DỤNG 4</a:t>
            </a:r>
          </a:p>
          <a:p>
            <a:pPr>
              <a:lnSpc>
                <a:spcPct val="11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tồn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nay.</a:t>
            </a:r>
          </a:p>
          <a:p>
            <a:pPr>
              <a:lnSpc>
                <a:spcPct val="115000"/>
              </a:lnSpc>
            </a:pPr>
            <a:r>
              <a:rPr lang="en-US" sz="3200" b="1" u="sng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*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văn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học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sz="3200" b="1" u="sng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+ 2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bộ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Iliat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Ô-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xê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vở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kịch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giả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Ê-sin,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Xô-phốc-clơ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Ơ-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pít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…</a:t>
            </a:r>
            <a:endParaRPr lang="en-US" sz="3200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*</a:t>
            </a:r>
            <a:r>
              <a:rPr lang="en-US" sz="3200" b="1" u="sng" dirty="0" smtClean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định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lí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định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đề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khoa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học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Ví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u="sng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</a:t>
            </a:r>
            <a:r>
              <a:rPr lang="en-US" sz="3200" b="1" u="sng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sz="3200" b="1" u="sng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Định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Ta-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lét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Định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Pi-ta-go.</a:t>
            </a:r>
            <a:endParaRPr lang="en-US" sz="3200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Tiên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Ơ-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cơ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lít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đẩy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Ác-si-mét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srgbClr val="0033CC"/>
              </a:solidFill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 smtClean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 smtClean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 smtClean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en-US" sz="1400" dirty="0" smtClean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62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76200"/>
            <a:ext cx="9137073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029200"/>
          </a:xfrm>
        </p:spPr>
        <p:txBody>
          <a:bodyPr/>
          <a:lstStyle/>
          <a:p>
            <a:pPr marL="0" indent="0">
              <a:buNone/>
            </a:pP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-Nêu  được những tác động về điều kiện tự nhiên đối với sự phát triển của Hy lạp cổ đại</a:t>
            </a:r>
            <a:r>
              <a:rPr lang="vi-V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tổ chức nhà nước thành bang ở Hy Lạp cổ đại</a:t>
            </a:r>
            <a:r>
              <a:rPr lang="vi-V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những thành tựu văn hóa tiêu biểu của Hy lạp cổ đại.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20, 21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HY LẠP CỔ ĐẠI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5334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nhiên.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685800"/>
            <a:ext cx="9137015" cy="121729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 nào tác động, ảnh hưởng đến cuộc sống của cư dân Hy Lạp cổ đại ?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1818</Words>
  <Application>Microsoft Office PowerPoint</Application>
  <PresentationFormat>On-screen Show (4:3)</PresentationFormat>
  <Paragraphs>252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Cambria Math</vt:lpstr>
      <vt:lpstr>Times New Roman</vt:lpstr>
      <vt:lpstr>Office Theme</vt:lpstr>
      <vt:lpstr>Em biết gì về hình trên ?</vt:lpstr>
      <vt:lpstr>Lá cờ-Biểu tượng của Thế vận hội Ô-lim-píc</vt:lpstr>
      <vt:lpstr> Thế vận hội bắt nguồn từ các cuộc thi đấu thể thao thời Hy Lạp cổ đại từ năm 776 trước Công Nguyên .</vt:lpstr>
      <vt:lpstr>PowerPoint Presentation</vt:lpstr>
      <vt:lpstr> Tiết 20,21. BÀI 10. HY LẠP CỔ ĐẠI  </vt:lpstr>
      <vt:lpstr> Tiết 20, 21. BÀI 10. HY LẠP CỔ ĐẠI  </vt:lpstr>
      <vt:lpstr>MỤC TIÊU</vt:lpstr>
      <vt:lpstr> Tiết 20, 21. BÀI 10. HY LẠP CỔ ĐẠI  </vt:lpstr>
      <vt:lpstr> Điều kiện tự nhiên nào tác động, ảnh hưởng đến cuộc sống của cư dân Hy Lạp cổ đại ? </vt:lpstr>
      <vt:lpstr>PowerPoint Presentation</vt:lpstr>
      <vt:lpstr>PowerPoint Presentation</vt:lpstr>
      <vt:lpstr> THẢO LUẬN NHÓM  </vt:lpstr>
      <vt:lpstr> Tiết 20, 21. BÀI 10. HY LẠP CỔ ĐẠI  </vt:lpstr>
      <vt:lpstr> Tiết 20, 21. BÀI 10. HY LẠP CỔ ĐẠI  </vt:lpstr>
      <vt:lpstr>THẢO LUẬN NHÓM</vt:lpstr>
      <vt:lpstr>PowerPoint Presentation</vt:lpstr>
      <vt:lpstr>THẢO LUẬN NHÓM</vt:lpstr>
      <vt:lpstr>PowerPoint Presentation</vt:lpstr>
      <vt:lpstr>1. Sự xuất hiện những nhà nước ở Hy Lạp cổ đại như thế nào ?</vt:lpstr>
      <vt:lpstr> Tiết 20, 21. BÀI 10. HY LẠP CỔ ĐẠI  </vt:lpstr>
      <vt:lpstr> AI NHANH ĐƯỢC THƯỞNG </vt:lpstr>
      <vt:lpstr> AI NHANH ĐƯỢC THƯỞNG </vt:lpstr>
      <vt:lpstr> AI NHANH ĐƯỢC THƯỞNG </vt:lpstr>
      <vt:lpstr> AI NHANH ĐƯỢC THƯỞNG </vt:lpstr>
      <vt:lpstr> AI NHANH ĐƯỢC THƯỞNG </vt:lpstr>
      <vt:lpstr> AI NHANH ĐƯỢC THƯỞNG </vt:lpstr>
      <vt:lpstr> AI NHANH ĐƯỢC THƯỞNG </vt:lpstr>
      <vt:lpstr> Tiết 20, 21. BÀI 10. HY LẠP CỔ ĐẠI  </vt:lpstr>
      <vt:lpstr>PowerPoint Presentation</vt:lpstr>
      <vt:lpstr>Nguồn gốc về sự ra đời của chữ cái Hy Lạp cổ và chữ cái La tinh.</vt:lpstr>
      <vt:lpstr>Các tác phẩm văn học tiêu biểu của Hy Lạp cổ đại.</vt:lpstr>
      <vt:lpstr>Những hình ảnh trong thần thoại Hy Lạp</vt:lpstr>
      <vt:lpstr>PowerPoint Presentation</vt:lpstr>
      <vt:lpstr>PowerPoint Presentation</vt:lpstr>
      <vt:lpstr>Hình ảnh các nhà toán học nổi tiếng Hy Lạp cổ đại</vt:lpstr>
      <vt:lpstr>PowerPoint Presentation</vt:lpstr>
      <vt:lpstr>Hình ảnh các nhà toán học nổi tiếng Hy Lạp cổ đại</vt:lpstr>
      <vt:lpstr>Hình ảnh các nhà toán học nổi tiếng Hy Lạp cổ đại</vt:lpstr>
      <vt:lpstr>Hình ảnh các nhà toán học nổi tiếng Hy Lạp cổ đại</vt:lpstr>
      <vt:lpstr>Hình ảnh các nhà sử học nổi tiếng Hy Lạp cổ đại</vt:lpstr>
      <vt:lpstr>Hình ảnh các nhà sử học nổi tiếng Hy Lạp cổ đại</vt:lpstr>
      <vt:lpstr>Hình ảnh các nhà triết học nổi tiếng Hy Lạp cổ đại</vt:lpstr>
      <vt:lpstr>Hình ảnh các nhà triết học nổi tiếng Hy Lạp cổ đại</vt:lpstr>
      <vt:lpstr>Hình ảnh những công trình kiến trúc và điêu khắc nổi tiếng Hy Lạp cổ đại</vt:lpstr>
      <vt:lpstr>Hình ảnh những công trình kiến trúc và điêu khắc nổi tiếng Hy Lạp cổ đại</vt:lpstr>
      <vt:lpstr>Hình ảnh những công trình kiến trúc và điêu khắc nổi tiếng Hy Lạp cổ đại</vt:lpstr>
      <vt:lpstr>Hình ảnh những công trình kiến trúc và điêu khắc nổi tiếng Hy Lạp cổ đại</vt:lpstr>
      <vt:lpstr>PowerPoint Presentation</vt:lpstr>
      <vt:lpstr>PowerPoint Presentation</vt:lpstr>
      <vt:lpstr>PowerPoint Presentation</vt:lpstr>
      <vt:lpstr>THẢO LUẬN NHÓM- ( 5 phút)</vt:lpstr>
      <vt:lpstr>THẢO LUẬN NHÓM</vt:lpstr>
      <vt:lpstr>THẢO LUẬN NHÓM</vt:lpstr>
      <vt:lpstr> Tiết 20, tiết 21. BÀI 10. HY LẠP CỔ ĐẠI  </vt:lpstr>
      <vt:lpstr>PowerPoint Presentation</vt:lpstr>
      <vt:lpstr>LUYỆN  TẬP-VẬN DỤNG</vt:lpstr>
      <vt:lpstr> Luyện tập 1. </vt:lpstr>
      <vt:lpstr> Luyện tập 1. </vt:lpstr>
      <vt:lpstr> Theo ước tính, vào thế kỉ V TCN, ở thành bang A-ten có khoảng 400.000 dân, trong đó đàn ông tự do có quyền công dân, chỉ khoảng 30.000 người. Em hãy tính xem có bao nhiêu % dân số có quyền công dân trong nhà nước dân chủ A-ten?                </vt:lpstr>
      <vt:lpstr>Quan sát logo của tổ chức Văn hóa, Khoa học và Giáo dục của Liên hợp quốc (UNESCO), em hãy cho biết: Logo đó lấy ý tưởng từ công trình kiến trúc nổi tiếng nào của Hy Lạp cổ đại?      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9</dc:title>
  <dc:creator>MyComputer</dc:creator>
  <cp:lastModifiedBy>21AK22</cp:lastModifiedBy>
  <cp:revision>358</cp:revision>
  <dcterms:created xsi:type="dcterms:W3CDTF">2006-08-16T00:00:00Z</dcterms:created>
  <dcterms:modified xsi:type="dcterms:W3CDTF">2024-11-18T07:17:01Z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632515EB2F184DB598E8FE397E9F9C10_12</vt:lpwstr>
  </property>
  <property fmtid="{D5CDD505-2E9C-101B-9397-08002B2CF9AE}" pid="3" name="KSOProductBuildVer">
    <vt:lpwstr>1033-12.2.0.13306</vt:lpwstr>
  </property>
</Properties>
</file>