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9" r:id="rId2"/>
    <p:sldId id="259" r:id="rId3"/>
    <p:sldId id="296" r:id="rId4"/>
    <p:sldId id="258" r:id="rId5"/>
    <p:sldId id="284" r:id="rId6"/>
    <p:sldId id="287" r:id="rId7"/>
    <p:sldId id="406" r:id="rId8"/>
    <p:sldId id="294" r:id="rId9"/>
    <p:sldId id="301" r:id="rId10"/>
    <p:sldId id="339" r:id="rId11"/>
    <p:sldId id="352" r:id="rId12"/>
    <p:sldId id="290" r:id="rId13"/>
    <p:sldId id="289" r:id="rId14"/>
    <p:sldId id="325" r:id="rId15"/>
    <p:sldId id="338" r:id="rId16"/>
    <p:sldId id="353" r:id="rId17"/>
    <p:sldId id="327" r:id="rId18"/>
    <p:sldId id="328" r:id="rId19"/>
    <p:sldId id="355" r:id="rId20"/>
    <p:sldId id="341" r:id="rId21"/>
    <p:sldId id="356" r:id="rId22"/>
    <p:sldId id="303" r:id="rId23"/>
    <p:sldId id="274" r:id="rId24"/>
    <p:sldId id="348" r:id="rId25"/>
    <p:sldId id="293" r:id="rId26"/>
    <p:sldId id="349" r:id="rId27"/>
    <p:sldId id="343" r:id="rId28"/>
    <p:sldId id="344" r:id="rId29"/>
    <p:sldId id="357" r:id="rId30"/>
    <p:sldId id="309" r:id="rId31"/>
    <p:sldId id="302" r:id="rId32"/>
    <p:sldId id="305" r:id="rId33"/>
    <p:sldId id="329" r:id="rId34"/>
    <p:sldId id="358" r:id="rId35"/>
    <p:sldId id="311" r:id="rId36"/>
    <p:sldId id="359" r:id="rId37"/>
    <p:sldId id="310" r:id="rId38"/>
    <p:sldId id="307" r:id="rId39"/>
    <p:sldId id="312" r:id="rId40"/>
    <p:sldId id="324" r:id="rId41"/>
    <p:sldId id="313" r:id="rId42"/>
    <p:sldId id="323" r:id="rId43"/>
    <p:sldId id="315" r:id="rId44"/>
    <p:sldId id="334" r:id="rId45"/>
    <p:sldId id="314" r:id="rId46"/>
    <p:sldId id="335" r:id="rId47"/>
    <p:sldId id="336" r:id="rId48"/>
    <p:sldId id="337" r:id="rId49"/>
    <p:sldId id="316" r:id="rId50"/>
    <p:sldId id="317" r:id="rId51"/>
    <p:sldId id="345" r:id="rId52"/>
    <p:sldId id="361" r:id="rId53"/>
    <p:sldId id="360" r:id="rId54"/>
    <p:sldId id="288" r:id="rId55"/>
    <p:sldId id="362" r:id="rId56"/>
    <p:sldId id="319" r:id="rId57"/>
    <p:sldId id="346" r:id="rId58"/>
    <p:sldId id="347" r:id="rId59"/>
    <p:sldId id="350" r:id="rId60"/>
    <p:sldId id="304" r:id="rId61"/>
    <p:sldId id="266" r:id="rId62"/>
    <p:sldId id="351" r:id="rId63"/>
    <p:sldId id="298" r:id="rId64"/>
    <p:sldId id="32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showGuides="1">
      <p:cViewPr varScale="1">
        <p:scale>
          <a:sx n="69" d="100"/>
          <a:sy n="69" d="100"/>
        </p:scale>
        <p:origin x="1314"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0"/>
            <a:ext cx="9982200"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19400" y="6212321"/>
            <a:ext cx="419100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Vạn</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trường</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0" cap="none" spc="0" normalizeH="0" baseline="0" noProof="0" dirty="0">
              <a:ln>
                <a:noFill/>
              </a:ln>
              <a:solidFill>
                <a:srgbClr val="FF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4636" y="1371600"/>
            <a:ext cx="9144000" cy="1219200"/>
          </a:xfrm>
        </p:spPr>
        <p:txBody>
          <a:bodyPr>
            <a:normAutofit fontScale="90000"/>
          </a:bodyPr>
          <a:lstStyle/>
          <a:p>
            <a:r>
              <a:rPr lang="en-US" sz="3600" b="1" dirty="0" err="1" smtClean="0">
                <a:solidFill>
                  <a:srgbClr val="FF0000"/>
                </a:solidFill>
                <a:latin typeface="Times New Roman" panose="02020603050405020304" pitchFamily="18" charset="0"/>
                <a:cs typeface="Times New Roman" panose="02020603050405020304" pitchFamily="18" charset="0"/>
              </a:rPr>
              <a:t>Trình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bày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đặc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điểm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về</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tự</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ảnh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hưởng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sự</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minh </a:t>
            </a:r>
            <a:r>
              <a:rPr lang="en-US" sz="3600" b="1" dirty="0" err="1" smtClean="0">
                <a:solidFill>
                  <a:srgbClr val="FF0000"/>
                </a:solidFill>
                <a:latin typeface="Times New Roman" panose="02020603050405020304" pitchFamily="18" charset="0"/>
                <a:cs typeface="Times New Roman" panose="02020603050405020304" pitchFamily="18" charset="0"/>
              </a:rPr>
              <a:t>Trung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Quốc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cổ</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đại</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iêu đề 1"/>
          <p:cNvSpPr txBox="1"/>
          <p:nvPr/>
        </p:nvSpPr>
        <p:spPr>
          <a:xfrm>
            <a:off x="34636" y="0"/>
            <a:ext cx="9144000"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smtClean="0">
                <a:solidFill>
                  <a:srgbClr val="FF0000"/>
                </a:solidFill>
                <a:latin typeface="Times New Roman" panose="02020603050405020304" pitchFamily="18" charset="0"/>
                <a:cs typeface="Times New Roman" panose="02020603050405020304" pitchFamily="18" charset="0"/>
              </a:rPr>
              <a:t>THẢO LUẬN NHÓM</a:t>
            </a:r>
            <a:endParaRPr lang="en-US" sz="32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2657" y="0"/>
            <a:ext cx="9144000" cy="1447800"/>
          </a:xfrm>
        </p:spPr>
        <p:txBody>
          <a:bodyPr>
            <a:norm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Trình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đặc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điều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nhiên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ảnh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hưởng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thành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văn</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Trung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Quốc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đại</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1524000"/>
            <a:ext cx="9144000" cy="5638800"/>
          </a:xfrm>
        </p:spPr>
        <p:txBody>
          <a:bodyPr>
            <a:noAutofit/>
          </a:bodyPr>
          <a:lstStyle/>
          <a:p>
            <a:pPr marL="0" marR="0" indent="0">
              <a:lnSpc>
                <a:spcPct val="115000"/>
              </a:lnSpc>
              <a:spcBef>
                <a:spcPts val="0"/>
              </a:spcBef>
              <a:spcAft>
                <a:spcPts val="0"/>
              </a:spcAft>
              <a:buNone/>
            </a:pP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Sông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Hoàng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Hà</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mặc</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dù</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thường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xuyên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gây</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ra</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lũ</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lụt</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nhưng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phù</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sa</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màu</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mỡ</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của</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nó</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đã</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tạo</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nên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một</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vùng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đồng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bằng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châu</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thổ</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phì</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nhiêu</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thuận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lợi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cho</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việc</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trồng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trọt</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khi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công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cụ</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sản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xuất</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còn</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tương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đối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thô</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sơ</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Chính</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vì</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vậy</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nơi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đây</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đã</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trở</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thành</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cái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nôi</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của</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văn</a:t>
            </a:r>
            <a:r>
              <a:rPr lang="en-US" sz="2800" dirty="0" smtClean="0">
                <a:solidFill>
                  <a:srgbClr val="0033CC"/>
                </a:solidFill>
                <a:latin typeface="Times New Roman" panose="02020603050405020304" pitchFamily="18" charset="0"/>
                <a:cs typeface="Times New Roman" panose="02020603050405020304" pitchFamily="18" charset="0"/>
              </a:rPr>
              <a:t> minh </a:t>
            </a:r>
            <a:r>
              <a:rPr lang="en-US" sz="2800" dirty="0" err="1" smtClean="0">
                <a:solidFill>
                  <a:srgbClr val="0033CC"/>
                </a:solidFill>
                <a:latin typeface="Times New Roman" panose="02020603050405020304" pitchFamily="18" charset="0"/>
                <a:cs typeface="Times New Roman" panose="02020603050405020304" pitchFamily="18" charset="0"/>
              </a:rPr>
              <a:t>Trung</a:t>
            </a:r>
            <a:r>
              <a:rPr lang="en-US" sz="2800" dirty="0" smtClean="0">
                <a:solidFill>
                  <a:srgbClr val="0033CC"/>
                </a:solidFill>
                <a:latin typeface="Times New Roman" panose="02020603050405020304" pitchFamily="18" charset="0"/>
                <a:cs typeface="Times New Roman" panose="02020603050405020304" pitchFamily="18" charset="0"/>
              </a:rPr>
              <a:t> </a:t>
            </a:r>
            <a:r>
              <a:rPr lang="en-US" sz="2800" dirty="0" err="1" smtClean="0">
                <a:solidFill>
                  <a:srgbClr val="0033CC"/>
                </a:solidFill>
                <a:latin typeface="Times New Roman" panose="02020603050405020304" pitchFamily="18" charset="0"/>
                <a:cs typeface="Times New Roman" panose="02020603050405020304" pitchFamily="18" charset="0"/>
              </a:rPr>
              <a:t>Quốc</a:t>
            </a:r>
            <a:r>
              <a:rPr lang="en-US" sz="2800" dirty="0" smtClean="0">
                <a:solidFill>
                  <a:srgbClr val="0033CC"/>
                </a:solidFill>
                <a:latin typeface="Times New Roman" panose="02020603050405020304" pitchFamily="18" charset="0"/>
                <a:cs typeface="Times New Roman" panose="02020603050405020304" pitchFamily="18" charset="0"/>
              </a:rPr>
              <a:t>.</a:t>
            </a: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Vùng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đồng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bằng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rộng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lớn</a:t>
            </a:r>
            <a:r>
              <a:rPr lang="en-US" sz="2800" dirty="0" smtClean="0">
                <a:solidFill>
                  <a:srgbClr val="0033CC"/>
                </a:solidFill>
                <a:latin typeface="Times New Roman" panose="02020603050405020304"/>
                <a:ea typeface="Times New Roman" panose="02020603050405020304"/>
                <a:cs typeface="Times New Roman" panose="02020603050405020304"/>
              </a:rPr>
              <a:t> ở </a:t>
            </a:r>
            <a:r>
              <a:rPr lang="en-US" sz="2800" dirty="0" err="1" smtClean="0">
                <a:solidFill>
                  <a:srgbClr val="0033CC"/>
                </a:solidFill>
                <a:latin typeface="Times New Roman" panose="02020603050405020304"/>
                <a:ea typeface="Times New Roman" panose="02020603050405020304"/>
                <a:cs typeface="Times New Roman" panose="02020603050405020304"/>
              </a:rPr>
              <a:t>lưu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vực</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sông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Trường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Giang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đất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đai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phì</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nhiêu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khí</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hậu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ấm</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áp</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thuận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lợi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cho</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nhiều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loại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cây</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trồng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phát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triển</a:t>
            </a:r>
            <a:r>
              <a:rPr lang="en-US" sz="2800" dirty="0" smtClean="0">
                <a:solidFill>
                  <a:srgbClr val="0033CC"/>
                </a:solidFill>
                <a:latin typeface="Times New Roman" panose="02020603050405020304"/>
                <a:ea typeface="Times New Roman" panose="02020603050405020304"/>
                <a:cs typeface="Times New Roman" panose="02020603050405020304"/>
              </a:rPr>
              <a:t>.</a:t>
            </a: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Trên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vùng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đất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màu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mỡ</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của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hai</a:t>
            </a:r>
            <a:r>
              <a:rPr lang="en-US" sz="2800" dirty="0" smtClean="0">
                <a:solidFill>
                  <a:srgbClr val="0033CC"/>
                </a:solidFill>
                <a:latin typeface="Times New Roman" panose="02020603050405020304"/>
                <a:ea typeface="Times New Roman" panose="02020603050405020304"/>
                <a:cs typeface="Times New Roman" panose="02020603050405020304"/>
              </a:rPr>
              <a:t> con </a:t>
            </a:r>
            <a:r>
              <a:rPr lang="en-US" sz="2800" dirty="0" err="1" smtClean="0">
                <a:solidFill>
                  <a:srgbClr val="0033CC"/>
                </a:solidFill>
                <a:latin typeface="Times New Roman" panose="02020603050405020304"/>
                <a:ea typeface="Times New Roman" panose="02020603050405020304"/>
                <a:cs typeface="Times New Roman" panose="02020603050405020304"/>
              </a:rPr>
              <a:t>sông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những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nhà</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nước</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cổ</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đại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đầu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tiên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của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Trung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Quốc</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đã</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ra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đời</a:t>
            </a:r>
            <a:r>
              <a:rPr lang="en-US" sz="2800" dirty="0" smtClean="0">
                <a:solidFill>
                  <a:srgbClr val="0033CC"/>
                </a:solidFill>
                <a:latin typeface="Times New Roman" panose="02020603050405020304"/>
                <a:ea typeface="Times New Roman" panose="02020603050405020304"/>
                <a:cs typeface="Times New Roman" panose="020206030504050203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066800"/>
            <a:ext cx="9178636" cy="5943600"/>
          </a:xfrm>
        </p:spPr>
        <p:txBody>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lvl="0" indent="0">
              <a:lnSpc>
                <a:spcPct val="115000"/>
              </a:lnSpc>
              <a:spcBef>
                <a:spcPts val="0"/>
              </a:spcBef>
              <a:buNone/>
            </a:pP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Cư</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dân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Trung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Quốc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cổ</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trú</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chủ</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yếu</a:t>
            </a:r>
            <a:r>
              <a:rPr lang="en-US" dirty="0">
                <a:solidFill>
                  <a:srgbClr val="0033CC"/>
                </a:solidFill>
                <a:latin typeface="Times New Roman" panose="02020603050405020304"/>
                <a:ea typeface="Times New Roman" panose="02020603050405020304"/>
                <a:cs typeface="Times New Roman" panose="02020603050405020304"/>
              </a:rPr>
              <a:t> ở </a:t>
            </a:r>
            <a:r>
              <a:rPr lang="en-US" dirty="0" err="1">
                <a:solidFill>
                  <a:srgbClr val="0033CC"/>
                </a:solidFill>
                <a:latin typeface="Times New Roman" panose="02020603050405020304"/>
                <a:ea typeface="Times New Roman" panose="02020603050405020304"/>
                <a:cs typeface="Times New Roman" panose="02020603050405020304"/>
              </a:rPr>
              <a:t>trung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hạ</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lưu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sông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Hoàng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về</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sau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họ</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mở</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dần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địa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bàn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cư</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trú</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xuống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lưu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vực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sông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Trường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Giang</a:t>
            </a:r>
            <a:r>
              <a:rPr lang="en-US" dirty="0">
                <a:solidFill>
                  <a:srgbClr val="0033CC"/>
                </a:solidFill>
                <a:latin typeface="Times New Roman" panose="02020603050405020304"/>
                <a:ea typeface="Times New Roman" panose="02020603050405020304"/>
                <a:cs typeface="Times New Roman" panose="02020603050405020304"/>
              </a:rPr>
              <a:t>.</a:t>
            </a:r>
          </a:p>
          <a:p>
            <a:pPr marL="0" indent="0">
              <a:buNone/>
            </a:pP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vùng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đất</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màu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mỡ</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hai</a:t>
            </a:r>
            <a:r>
              <a:rPr lang="en-US" dirty="0">
                <a:solidFill>
                  <a:srgbClr val="0033CC"/>
                </a:solidFill>
                <a:latin typeface="Times New Roman" panose="02020603050405020304"/>
                <a:ea typeface="Times New Roman" panose="02020603050405020304"/>
                <a:cs typeface="Times New Roman" panose="02020603050405020304"/>
              </a:rPr>
              <a:t> con </a:t>
            </a:r>
            <a:r>
              <a:rPr lang="en-US" dirty="0" err="1" smtClean="0">
                <a:solidFill>
                  <a:srgbClr val="0033CC"/>
                </a:solidFill>
                <a:latin typeface="Times New Roman" panose="02020603050405020304"/>
                <a:ea typeface="Times New Roman" panose="02020603050405020304"/>
                <a:cs typeface="Times New Roman" panose="02020603050405020304"/>
              </a:rPr>
              <a:t>sông</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smtClean="0">
                <a:solidFill>
                  <a:srgbClr val="0033CC"/>
                </a:solidFill>
                <a:latin typeface="Times New Roman" panose="02020603050405020304"/>
                <a:ea typeface="Times New Roman" panose="02020603050405020304"/>
                <a:cs typeface="Times New Roman" panose="02020603050405020304"/>
              </a:rPr>
              <a:t>này</a:t>
            </a:r>
            <a:r>
              <a:rPr lang="en-US" dirty="0" smtClean="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những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nhà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nước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cổ</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đầu</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tiên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của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Trung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Quốc</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đã</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ra</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đời</a:t>
            </a:r>
            <a:r>
              <a:rPr lang="en-US" dirty="0">
                <a:solidFill>
                  <a:srgbClr val="0033CC"/>
                </a:solidFill>
                <a:latin typeface="Times New Roman" panose="02020603050405020304"/>
                <a:ea typeface="Times New Roman" panose="02020603050405020304"/>
                <a:cs typeface="Times New Roman" panose="02020603050405020304"/>
              </a:rPr>
              <a:t>.</a:t>
            </a: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5029200"/>
          </a:xfrm>
        </p:spPr>
        <p:txBody>
          <a:bodyPr/>
          <a:lstStyle/>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 </a:t>
            </a:r>
            <a:r>
              <a:rPr lang="en-US" b="1" dirty="0" err="1" smtClean="0">
                <a:solidFill>
                  <a:srgbClr val="FF0000"/>
                </a:solidFill>
                <a:latin typeface="Times New Roman" panose="02020603050405020304" pitchFamily="18" charset="0"/>
                <a:cs typeface="Times New Roman" panose="02020603050405020304" pitchFamily="18" charset="0"/>
              </a:rPr>
              <a:t>Quá</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thống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nhất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lập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chế</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độ</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dưới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Thủy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Hoàng</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86" y="1219200"/>
            <a:ext cx="9144000" cy="1600200"/>
          </a:xfrm>
        </p:spPr>
        <p:txBody>
          <a:bodyPr>
            <a:normAutofit fontScale="25000" lnSpcReduction="20000"/>
          </a:bodyPr>
          <a:lstStyle/>
          <a:p>
            <a:pPr>
              <a:buFontTx/>
              <a:buChar char="-"/>
            </a:pPr>
            <a:endParaRPr lang="en-US" sz="3600" b="1"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Thời</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cổ</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đại</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Trung</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Quốc</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gắn</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liền</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với</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ba</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triều</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đại</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kế</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tiếp</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nhau</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là</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nhà</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Hạ</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nhà</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Thương</a:t>
            </a:r>
            <a:r>
              <a:rPr lang="en-US" sz="14400" dirty="0" smtClean="0">
                <a:solidFill>
                  <a:srgbClr val="0033CC"/>
                </a:solidFill>
                <a:latin typeface="Times New Roman" panose="02020603050405020304" pitchFamily="18" charset="0"/>
                <a:cs typeface="Times New Roman" panose="02020603050405020304" pitchFamily="18" charset="0"/>
              </a:rPr>
              <a:t>, </a:t>
            </a:r>
            <a:r>
              <a:rPr lang="en-US" sz="14400" dirty="0" err="1" smtClean="0">
                <a:solidFill>
                  <a:srgbClr val="0033CC"/>
                </a:solidFill>
                <a:latin typeface="Times New Roman" panose="02020603050405020304" pitchFamily="18" charset="0"/>
                <a:cs typeface="Times New Roman" panose="02020603050405020304" pitchFamily="18" charset="0"/>
              </a:rPr>
              <a:t>nhà</a:t>
            </a:r>
            <a:r>
              <a:rPr lang="en-US" sz="14400" dirty="0" smtClean="0">
                <a:solidFill>
                  <a:srgbClr val="0033CC"/>
                </a:solidFill>
                <a:latin typeface="Times New Roman" panose="02020603050405020304" pitchFamily="18" charset="0"/>
                <a:cs typeface="Times New Roman" panose="02020603050405020304" pitchFamily="18" charset="0"/>
              </a:rPr>
              <a:t> Chu.</a:t>
            </a:r>
            <a:endParaRPr lang="vi-VN" sz="14400" dirty="0">
              <a:solidFill>
                <a:srgbClr val="0033CC"/>
              </a:solidFill>
              <a:latin typeface="Times New Roman" panose="02020603050405020304" pitchFamily="18" charset="0"/>
              <a:cs typeface="Times New Roman" panose="02020603050405020304" pitchFamily="18" charset="0"/>
            </a:endParaRPr>
          </a:p>
          <a:p>
            <a:pPr marL="0" indent="0">
              <a:buNone/>
            </a:pPr>
            <a:r>
              <a:rPr lang="en-US" sz="14400" dirty="0" smtClean="0">
                <a:solidFill>
                  <a:srgbClr val="0033CC"/>
                </a:solidFill>
                <a:latin typeface="Times New Roman" panose="02020603050405020304" pitchFamily="18" charset="0"/>
                <a:cs typeface="Times New Roman" panose="02020603050405020304" pitchFamily="18" charset="0"/>
              </a:rPr>
              <a:t>													</a:t>
            </a:r>
            <a:endParaRPr lang="en-US" sz="14400" dirty="0">
              <a:solidFill>
                <a:srgbClr val="0033CC"/>
              </a:solidFill>
              <a:latin typeface="Times New Roman" panose="02020603050405020304" pitchFamily="18" charset="0"/>
              <a:cs typeface="Times New Roman" panose="02020603050405020304" pitchFamily="18" charset="0"/>
            </a:endParaRPr>
          </a:p>
        </p:txBody>
      </p:sp>
      <p:sp>
        <p:nvSpPr>
          <p:cNvPr id="4" name="Content Placeholder 2"/>
          <p:cNvSpPr txBox="1"/>
          <p:nvPr/>
        </p:nvSpPr>
        <p:spPr>
          <a:xfrm>
            <a:off x="0" y="0"/>
            <a:ext cx="9144000" cy="1524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800" b="1" dirty="0" err="1" smtClean="0">
                <a:solidFill>
                  <a:srgbClr val="FF0000"/>
                </a:solidFill>
                <a:latin typeface="Times New Roman" panose="02020603050405020304" pitchFamily="18" charset="0"/>
                <a:cs typeface="Times New Roman" panose="02020603050405020304" pitchFamily="18" charset="0"/>
              </a:rPr>
              <a:t>Nêu</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tên</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các</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vương</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triều</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thời</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cổ</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đại</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Trung</a:t>
            </a:r>
            <a:r>
              <a:rPr lang="en-US" sz="5800" b="1" dirty="0" smtClean="0">
                <a:solidFill>
                  <a:srgbClr val="FF0000"/>
                </a:solidFill>
                <a:latin typeface="Times New Roman" panose="02020603050405020304" pitchFamily="18" charset="0"/>
                <a:cs typeface="Times New Roman" panose="02020603050405020304" pitchFamily="18" charset="0"/>
              </a:rPr>
              <a:t> </a:t>
            </a:r>
            <a:r>
              <a:rPr lang="en-US" sz="5800" b="1" dirty="0" err="1" smtClean="0">
                <a:solidFill>
                  <a:srgbClr val="FF0000"/>
                </a:solidFill>
                <a:latin typeface="Times New Roman" panose="02020603050405020304" pitchFamily="18" charset="0"/>
                <a:cs typeface="Times New Roman" panose="02020603050405020304" pitchFamily="18" charset="0"/>
              </a:rPr>
              <a:t>Quốc</a:t>
            </a:r>
            <a:r>
              <a:rPr lang="en-US" sz="5800" b="1" smtClean="0">
                <a:solidFill>
                  <a:srgbClr val="FF0000"/>
                </a:solidFill>
                <a:latin typeface="Times New Roman" panose="02020603050405020304" pitchFamily="18" charset="0"/>
                <a:cs typeface="Times New Roman" panose="02020603050405020304" pitchFamily="18" charset="0"/>
              </a:rPr>
              <a:t>.</a:t>
            </a:r>
            <a:r>
              <a:rPr lang="en-US" sz="3600" b="1" dirty="0" smtClean="0">
                <a:solidFill>
                  <a:srgbClr val="0033CC"/>
                </a:solidFill>
                <a:latin typeface="Times New Roman" panose="02020603050405020304" pitchFamily="18" charset="0"/>
                <a:cs typeface="Times New Roman" panose="02020603050405020304" pitchFamily="18" charset="0"/>
              </a:rPr>
              <a:t>		</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5" name="Right Arrow 4"/>
          <p:cNvSpPr/>
          <p:nvPr/>
        </p:nvSpPr>
        <p:spPr>
          <a:xfrm>
            <a:off x="-170543" y="4953000"/>
            <a:ext cx="9466943" cy="3947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914400" y="4059522"/>
            <a:ext cx="0" cy="119710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3203232"/>
            <a:ext cx="1981200"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Hạ</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2200 TCN -</a:t>
            </a:r>
          </a:p>
        </p:txBody>
      </p:sp>
      <p:cxnSp>
        <p:nvCxnSpPr>
          <p:cNvPr id="9" name="Straight Connector 8"/>
          <p:cNvCxnSpPr/>
          <p:nvPr/>
        </p:nvCxnSpPr>
        <p:spPr>
          <a:xfrm>
            <a:off x="3581400" y="4386571"/>
            <a:ext cx="0" cy="741428"/>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4386571"/>
            <a:ext cx="0" cy="87005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19400" y="3186242"/>
            <a:ext cx="1981200" cy="1200329"/>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Thương</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1600 - 1046 TCN</a:t>
            </a:r>
          </a:p>
        </p:txBody>
      </p:sp>
      <p:sp>
        <p:nvSpPr>
          <p:cNvPr id="18" name="TextBox 17"/>
          <p:cNvSpPr txBox="1"/>
          <p:nvPr/>
        </p:nvSpPr>
        <p:spPr>
          <a:xfrm>
            <a:off x="5867400" y="3186242"/>
            <a:ext cx="2743200" cy="1200329"/>
          </a:xfrm>
          <a:prstGeom prst="rect">
            <a:avLst/>
          </a:prstGeom>
          <a:noFill/>
          <a:ln w="38100">
            <a:solidFill>
              <a:srgbClr val="7030A0"/>
            </a:solidFill>
          </a:ln>
        </p:spPr>
        <p:txBody>
          <a:bodyPr wrap="square" rtlCol="0">
            <a:spAutoFit/>
          </a:bodyPr>
          <a:lstStyle/>
          <a:p>
            <a:pPr algn="just"/>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Chu </a:t>
            </a:r>
            <a:r>
              <a:rPr lang="en-US" sz="2400" b="1" dirty="0" err="1" smtClean="0">
                <a:solidFill>
                  <a:srgbClr val="0033CC"/>
                </a:solidFill>
                <a:latin typeface="Times New Roman" panose="02020603050405020304" pitchFamily="18" charset="0"/>
                <a:cs typeface="Times New Roman" panose="02020603050405020304" pitchFamily="18" charset="0"/>
              </a:rPr>
              <a:t>cuối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thế</a:t>
            </a:r>
            <a:r>
              <a:rPr lang="en-US" sz="2400" b="1" dirty="0" smtClean="0">
                <a:solidFill>
                  <a:srgbClr val="0033CC"/>
                </a:solidFill>
                <a:latin typeface="Times New Roman" panose="02020603050405020304" pitchFamily="18" charset="0"/>
                <a:cs typeface="Times New Roman" panose="02020603050405020304" pitchFamily="18" charset="0"/>
              </a:rPr>
              <a:t> </a:t>
            </a:r>
          </a:p>
          <a:p>
            <a:pPr algn="just"/>
            <a:r>
              <a:rPr lang="en-US" sz="2400" b="1" dirty="0" err="1" smtClean="0">
                <a:solidFill>
                  <a:srgbClr val="0033CC"/>
                </a:solidFill>
                <a:latin typeface="Times New Roman" panose="02020603050405020304" pitchFamily="18" charset="0"/>
                <a:cs typeface="Times New Roman" panose="02020603050405020304" pitchFamily="18" charset="0"/>
              </a:rPr>
              <a:t>kỉ</a:t>
            </a:r>
            <a:r>
              <a:rPr lang="en-US" sz="2400" b="1" dirty="0" smtClean="0">
                <a:solidFill>
                  <a:srgbClr val="0033CC"/>
                </a:solidFill>
                <a:latin typeface="Times New Roman" panose="02020603050405020304" pitchFamily="18" charset="0"/>
                <a:cs typeface="Times New Roman" panose="02020603050405020304" pitchFamily="18" charset="0"/>
              </a:rPr>
              <a:t> XII-VIII TCN </a:t>
            </a:r>
          </a:p>
          <a:p>
            <a:endParaRPr lang="en-US" sz="2400" b="1" dirty="0" smtClean="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477000"/>
          </a:xfrm>
        </p:spPr>
        <p:txBody>
          <a:bodyPr>
            <a:normAutofit/>
          </a:bodyPr>
          <a:lstStyle/>
          <a:p>
            <a:pPr marL="0" indent="0" algn="just">
              <a:buNone/>
            </a:pP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Khoảng </a:t>
            </a:r>
            <a:r>
              <a:rPr lang="vi-VN" dirty="0">
                <a:solidFill>
                  <a:srgbClr val="0033CC"/>
                </a:solidFill>
                <a:latin typeface="Times New Roman" panose="02020603050405020304" pitchFamily="18" charset="0"/>
                <a:cs typeface="Times New Roman" panose="02020603050405020304" pitchFamily="18" charset="0"/>
              </a:rPr>
              <a:t>thế kỉ VIII TCN, nhà Chu suy yếu, các nước ở lưu vực Hoàng Hà, Trường Giang nổi dậy và đánh chiếm lẫn nhau trong suốt 5 thế kỉ tiếp theo – sử sách gọi là thời Xuân Thu – Chiến Quốc</a:t>
            </a:r>
            <a:r>
              <a:rPr lang="vi-VN" dirty="0" smtClean="0">
                <a:solidFill>
                  <a:srgbClr val="0033CC"/>
                </a:solidFill>
                <a:latin typeface="Times New Roman" panose="02020603050405020304" pitchFamily="18" charset="0"/>
                <a:cs typeface="Times New Roman" panose="02020603050405020304" pitchFamily="18" charset="0"/>
              </a:rPr>
              <a:t>.</a:t>
            </a:r>
            <a:endParaRPr lang="en-US"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vi-VN" dirty="0" smtClean="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Nửa sau thế kỉ III TCN, nước Tần mạnh lên, </a:t>
            </a:r>
            <a:r>
              <a:rPr lang="en-US" dirty="0" err="1" smtClean="0">
                <a:solidFill>
                  <a:srgbClr val="0033CC"/>
                </a:solidFill>
                <a:latin typeface="Times New Roman" panose="02020603050405020304" pitchFamily="18" charset="0"/>
                <a:cs typeface="Times New Roman" panose="02020603050405020304" pitchFamily="18" charset="0"/>
              </a:rPr>
              <a:t>Tần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Doanh</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Chính</a:t>
            </a: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Times New Roman" panose="02020603050405020304" pitchFamily="18" charset="0"/>
                <a:cs typeface="Times New Roman" panose="02020603050405020304" pitchFamily="18" charset="0"/>
              </a:rPr>
              <a:t>lần </a:t>
            </a:r>
            <a:r>
              <a:rPr lang="vi-VN" dirty="0">
                <a:solidFill>
                  <a:srgbClr val="0033CC"/>
                </a:solidFill>
                <a:latin typeface="Times New Roman" panose="02020603050405020304" pitchFamily="18" charset="0"/>
                <a:cs typeface="Times New Roman" panose="02020603050405020304" pitchFamily="18" charset="0"/>
              </a:rPr>
              <a:t>lượt đánh bại </a:t>
            </a:r>
            <a:r>
              <a:rPr lang="en-US" dirty="0">
                <a:solidFill>
                  <a:srgbClr val="0033CC"/>
                </a:solidFill>
                <a:latin typeface="Times New Roman" panose="02020603050405020304" pitchFamily="18" charset="0"/>
                <a:cs typeface="Times New Roman" panose="02020603050405020304" pitchFamily="18" charset="0"/>
              </a:rPr>
              <a:t>6</a:t>
            </a:r>
            <a:r>
              <a:rPr lang="vi-VN" dirty="0" smtClean="0">
                <a:solidFill>
                  <a:srgbClr val="0033CC"/>
                </a:solidFill>
                <a:latin typeface="Times New Roman" panose="02020603050405020304" pitchFamily="18" charset="0"/>
                <a:cs typeface="Times New Roman" panose="02020603050405020304" pitchFamily="18" charset="0"/>
              </a:rPr>
              <a:t> nước</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Hàn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Triệu</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Ngụy</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Sở</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Yên</a:t>
            </a:r>
            <a:r>
              <a:rPr lang="en-US" dirty="0" smtClean="0">
                <a:solidFill>
                  <a:srgbClr val="0033CC"/>
                </a:solidFill>
                <a:latin typeface="Times New Roman" panose="02020603050405020304" pitchFamily="18" charset="0"/>
                <a:cs typeface="Times New Roman" panose="02020603050405020304" pitchFamily="18" charset="0"/>
              </a:rPr>
              <a:t>, </a:t>
            </a:r>
            <a:r>
              <a:rPr lang="en-US" dirty="0" err="1" smtClean="0">
                <a:solidFill>
                  <a:srgbClr val="0033CC"/>
                </a:solidFill>
                <a:latin typeface="Times New Roman" panose="02020603050405020304" pitchFamily="18" charset="0"/>
                <a:cs typeface="Times New Roman" panose="02020603050405020304" pitchFamily="18" charset="0"/>
              </a:rPr>
              <a:t>Tề</a:t>
            </a:r>
            <a:r>
              <a:rPr lang="en-US" dirty="0">
                <a:solidFill>
                  <a:srgbClr val="0033CC"/>
                </a:solidFill>
                <a:latin typeface="Times New Roman" panose="02020603050405020304" pitchFamily="18" charset="0"/>
                <a:cs typeface="Times New Roman" panose="02020603050405020304" pitchFamily="18" charset="0"/>
              </a:rPr>
              <a:t>)</a:t>
            </a:r>
            <a:r>
              <a:rPr lang="vi-VN" dirty="0" smtClean="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thống nhất Trung Quốc vào năm 221 TCN.</a:t>
            </a:r>
          </a:p>
          <a:p>
            <a:pPr marL="0" indent="0">
              <a:buNone/>
            </a:pPr>
            <a:r>
              <a:rPr lang="en-US" sz="2400" b="1" dirty="0" smtClean="0">
                <a:solidFill>
                  <a:srgbClr val="0033CC"/>
                </a:solidFill>
                <a:latin typeface="Times New Roman" panose="02020603050405020304" pitchFamily="18" charset="0"/>
                <a:cs typeface="Times New Roman" panose="02020603050405020304" pitchFamily="18" charset="0"/>
              </a:rPr>
              <a:t>								TƯ LIỆU</a:t>
            </a:r>
            <a:endParaRPr lang="en-US" sz="24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0" y="5105400"/>
            <a:ext cx="91440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b="1" dirty="0" err="1" smtClean="0">
                <a:solidFill>
                  <a:srgbClr val="FF0000"/>
                </a:solidFill>
                <a:latin typeface="Times New Roman" panose="02020603050405020304" pitchFamily="18" charset="0"/>
                <a:cs typeface="Times New Roman" panose="02020603050405020304" pitchFamily="18" charset="0"/>
              </a:rPr>
              <a:t>Sơ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cổ</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Quốc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0033CC"/>
                </a:solidFill>
                <a:latin typeface="Times New Roman" panose="02020603050405020304" pitchFamily="18" charset="0"/>
                <a:cs typeface="Times New Roman" panose="02020603050405020304" pitchFamily="18" charset="0"/>
              </a:rPr>
              <a:t>								</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5" name="Right Arrow 4"/>
          <p:cNvSpPr/>
          <p:nvPr/>
        </p:nvSpPr>
        <p:spPr>
          <a:xfrm>
            <a:off x="-322943" y="3812830"/>
            <a:ext cx="9466943" cy="3947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3400" y="2465643"/>
            <a:ext cx="0" cy="154454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1634646"/>
            <a:ext cx="1524000"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Hạ</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2200 TCN </a:t>
            </a:r>
          </a:p>
        </p:txBody>
      </p:sp>
      <p:cxnSp>
        <p:nvCxnSpPr>
          <p:cNvPr id="9" name="Straight Connector 8"/>
          <p:cNvCxnSpPr/>
          <p:nvPr/>
        </p:nvCxnSpPr>
        <p:spPr>
          <a:xfrm>
            <a:off x="2362200" y="3197052"/>
            <a:ext cx="0" cy="878212"/>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38600" y="3197052"/>
            <a:ext cx="0" cy="88904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76400" y="1627392"/>
            <a:ext cx="1600200"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Thương</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1600 -1046 TCN</a:t>
            </a:r>
          </a:p>
        </p:txBody>
      </p:sp>
      <p:sp>
        <p:nvSpPr>
          <p:cNvPr id="18" name="TextBox 17"/>
          <p:cNvSpPr txBox="1"/>
          <p:nvPr/>
        </p:nvSpPr>
        <p:spPr>
          <a:xfrm>
            <a:off x="3496128" y="1607619"/>
            <a:ext cx="1828799" cy="1938992"/>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Chu </a:t>
            </a:r>
          </a:p>
          <a:p>
            <a:r>
              <a:rPr lang="en-US" sz="2400" b="1" dirty="0" err="1" smtClean="0">
                <a:solidFill>
                  <a:srgbClr val="0033CC"/>
                </a:solidFill>
                <a:latin typeface="Times New Roman" panose="02020603050405020304" pitchFamily="18" charset="0"/>
                <a:cs typeface="Times New Roman" panose="02020603050405020304" pitchFamily="18" charset="0"/>
              </a:rPr>
              <a:t>Cuối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thế</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err="1" smtClean="0">
                <a:solidFill>
                  <a:srgbClr val="0033CC"/>
                </a:solidFill>
                <a:latin typeface="Times New Roman" panose="02020603050405020304" pitchFamily="18" charset="0"/>
                <a:cs typeface="Times New Roman" panose="02020603050405020304" pitchFamily="18" charset="0"/>
              </a:rPr>
              <a:t>kỉ</a:t>
            </a:r>
            <a:r>
              <a:rPr lang="en-US" sz="2400" b="1" dirty="0" smtClean="0">
                <a:solidFill>
                  <a:srgbClr val="0033CC"/>
                </a:solidFill>
                <a:latin typeface="Times New Roman" panose="02020603050405020304" pitchFamily="18" charset="0"/>
                <a:cs typeface="Times New Roman" panose="02020603050405020304" pitchFamily="18" charset="0"/>
              </a:rPr>
              <a:t> XII-VIII TCN </a:t>
            </a:r>
          </a:p>
          <a:p>
            <a:endParaRPr lang="en-US" sz="2400" b="1" dirty="0" smtClean="0">
              <a:solidFill>
                <a:srgbClr val="0033CC"/>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581650" y="1607619"/>
            <a:ext cx="2647950" cy="1200329"/>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Thời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Xuân</a:t>
            </a:r>
            <a:r>
              <a:rPr lang="en-US" sz="2400" b="1" dirty="0" smtClean="0">
                <a:solidFill>
                  <a:srgbClr val="0033CC"/>
                </a:solidFill>
                <a:latin typeface="Times New Roman" panose="02020603050405020304" pitchFamily="18" charset="0"/>
                <a:cs typeface="Times New Roman" panose="02020603050405020304" pitchFamily="18" charset="0"/>
              </a:rPr>
              <a:t> Thu-</a:t>
            </a:r>
            <a:r>
              <a:rPr lang="en-US" sz="2400" b="1" dirty="0" err="1" smtClean="0">
                <a:solidFill>
                  <a:srgbClr val="0033CC"/>
                </a:solidFill>
                <a:latin typeface="Times New Roman" panose="02020603050405020304" pitchFamily="18" charset="0"/>
                <a:cs typeface="Times New Roman" panose="02020603050405020304" pitchFamily="18" charset="0"/>
              </a:rPr>
              <a:t>Chiến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Quốc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thế</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kỉ</a:t>
            </a:r>
            <a:r>
              <a:rPr lang="en-US" sz="2400" b="1" dirty="0" smtClean="0">
                <a:solidFill>
                  <a:srgbClr val="0033CC"/>
                </a:solidFill>
                <a:latin typeface="Times New Roman" panose="02020603050405020304" pitchFamily="18" charset="0"/>
                <a:cs typeface="Times New Roman" panose="02020603050405020304" pitchFamily="18" charset="0"/>
              </a:rPr>
              <a:t> VIII – 221 TCN</a:t>
            </a:r>
          </a:p>
        </p:txBody>
      </p:sp>
      <p:cxnSp>
        <p:nvCxnSpPr>
          <p:cNvPr id="16" name="Straight Connector 15"/>
          <p:cNvCxnSpPr/>
          <p:nvPr/>
        </p:nvCxnSpPr>
        <p:spPr>
          <a:xfrm>
            <a:off x="6705600" y="2807948"/>
            <a:ext cx="0" cy="1361232"/>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914400"/>
            <a:ext cx="9178636" cy="59436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1"/>
            <a:ext cx="9144000"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4691" y="5943600"/>
            <a:ext cx="8991600" cy="830997"/>
          </a:xfrm>
          <a:prstGeom prst="rect">
            <a:avLst/>
          </a:prstGeom>
        </p:spPr>
        <p:txBody>
          <a:bodyPr wrap="square">
            <a:spAutoFit/>
          </a:bodyPr>
          <a:lstStyle/>
          <a:p>
            <a:pPr algn="ctr"/>
            <a:r>
              <a:rPr lang="vi-VN" sz="2400" b="1" dirty="0">
                <a:solidFill>
                  <a:srgbClr val="FF0000"/>
                </a:solidFill>
                <a:latin typeface="Times New Roman" panose="02020603050405020304"/>
                <a:ea typeface="+mj-ea"/>
                <a:cs typeface="+mj-cs"/>
              </a:rPr>
              <a:t>Hình 8.3. Lược đồ quá trình thống nhất Trung Quốc của Tần Thủy Hoàng (thế kỉ III TCN</a:t>
            </a:r>
            <a:r>
              <a:rPr lang="vi-VN" sz="2400" b="1" dirty="0" smtClean="0">
                <a:solidFill>
                  <a:srgbClr val="FF0000"/>
                </a:solidFill>
                <a:latin typeface="Times New Roman" panose="02020603050405020304"/>
                <a:ea typeface="+mj-ea"/>
                <a:cs typeface="+mj-cs"/>
              </a:rPr>
              <a:t>)</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914400"/>
            <a:ext cx="9178636" cy="59436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pPr marL="0" lvl="0" indent="0">
              <a:spcBef>
                <a:spcPts val="0"/>
              </a:spcBef>
              <a:buNone/>
            </a:pPr>
            <a:r>
              <a:rPr lang="en-US" sz="1600" b="1" dirty="0">
                <a:solidFill>
                  <a:prstClr val="black"/>
                </a:solidFill>
                <a:latin typeface="Times New Roman" panose="02020603050405020304" pitchFamily="18" charset="0"/>
                <a:cs typeface="Times New Roman" panose="02020603050405020304" pitchFamily="18" charset="0"/>
              </a:rPr>
              <a:t>NGỤY</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84605" y="2460062"/>
            <a:ext cx="646331" cy="338554"/>
          </a:xfrm>
          <a:prstGeom prst="rect">
            <a:avLst/>
          </a:prstGeom>
          <a:noFill/>
          <a:ln>
            <a:solidFill>
              <a:schemeClr val="accent2">
                <a:lumMod val="20000"/>
                <a:lumOff val="80000"/>
              </a:schemeClr>
            </a:solidFill>
          </a:ln>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823650" y="2460062"/>
            <a:ext cx="787395" cy="338554"/>
          </a:xfrm>
          <a:prstGeom prst="rect">
            <a:avLst/>
          </a:prstGeom>
          <a:solidFill>
            <a:schemeClr val="bg1"/>
          </a:solid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NGỤY</a:t>
            </a:r>
            <a:endParaRPr lang="en-US" sz="1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04800" y="4419600"/>
            <a:ext cx="8686800" cy="1415772"/>
          </a:xfrm>
          <a:prstGeom prst="rect">
            <a:avLst/>
          </a:prstGeom>
        </p:spPr>
        <p:txBody>
          <a:bodyPr wrap="square">
            <a:spAutoFit/>
          </a:bodyPr>
          <a:lstStyle/>
          <a:p>
            <a:pPr algn="ctr"/>
            <a:r>
              <a:rPr lang="en-US" sz="2400" b="1" dirty="0" err="1" smtClean="0">
                <a:solidFill>
                  <a:srgbClr val="FF0000"/>
                </a:solidFill>
                <a:latin typeface="Times New Roman" panose="02020603050405020304"/>
                <a:ea typeface="+mj-ea"/>
                <a:cs typeface="+mj-cs"/>
              </a:rPr>
              <a:t>Sơ</a:t>
            </a:r>
            <a:r>
              <a:rPr lang="en-US" sz="2400" b="1" dirty="0" smtClean="0">
                <a:solidFill>
                  <a:srgbClr val="FF0000"/>
                </a:solidFill>
                <a:latin typeface="Times New Roman" panose="02020603050405020304"/>
                <a:ea typeface="+mj-ea"/>
                <a:cs typeface="+mj-cs"/>
              </a:rPr>
              <a:t> </a:t>
            </a:r>
            <a:r>
              <a:rPr lang="en-US" sz="2400" b="1" dirty="0" err="1" smtClean="0">
                <a:solidFill>
                  <a:srgbClr val="FF0000"/>
                </a:solidFill>
                <a:latin typeface="Times New Roman" panose="02020603050405020304"/>
                <a:ea typeface="+mj-ea"/>
                <a:cs typeface="+mj-cs"/>
              </a:rPr>
              <a:t>đồ</a:t>
            </a:r>
            <a:r>
              <a:rPr lang="en-US" sz="2400" b="1" dirty="0" smtClean="0">
                <a:solidFill>
                  <a:srgbClr val="FF0000"/>
                </a:solidFill>
                <a:latin typeface="Times New Roman" panose="02020603050405020304"/>
                <a:ea typeface="+mj-ea"/>
                <a:cs typeface="+mj-cs"/>
              </a:rPr>
              <a:t> </a:t>
            </a:r>
            <a:r>
              <a:rPr lang="en-US" sz="2400" b="1" dirty="0" err="1" smtClean="0">
                <a:solidFill>
                  <a:srgbClr val="FF0000"/>
                </a:solidFill>
                <a:latin typeface="Times New Roman" panose="02020603050405020304"/>
                <a:ea typeface="+mj-ea"/>
                <a:cs typeface="+mj-cs"/>
              </a:rPr>
              <a:t>đường</a:t>
            </a:r>
            <a:r>
              <a:rPr lang="en-US" sz="2400" b="1" dirty="0" smtClean="0">
                <a:solidFill>
                  <a:srgbClr val="FF0000"/>
                </a:solidFill>
                <a:latin typeface="Times New Roman" panose="02020603050405020304"/>
                <a:ea typeface="+mj-ea"/>
                <a:cs typeface="+mj-cs"/>
              </a:rPr>
              <a:t> </a:t>
            </a:r>
            <a:r>
              <a:rPr lang="en-US" sz="2400" b="1" dirty="0" err="1" smtClean="0">
                <a:solidFill>
                  <a:srgbClr val="FF0000"/>
                </a:solidFill>
                <a:latin typeface="Times New Roman" panose="02020603050405020304"/>
                <a:ea typeface="+mj-ea"/>
                <a:cs typeface="+mj-cs"/>
              </a:rPr>
              <a:t>thời</a:t>
            </a:r>
            <a:r>
              <a:rPr lang="en-US" sz="2400" b="1" dirty="0" smtClean="0">
                <a:solidFill>
                  <a:srgbClr val="FF0000"/>
                </a:solidFill>
                <a:latin typeface="Times New Roman" panose="02020603050405020304"/>
                <a:ea typeface="+mj-ea"/>
                <a:cs typeface="+mj-cs"/>
              </a:rPr>
              <a:t> </a:t>
            </a:r>
            <a:r>
              <a:rPr lang="en-US" sz="2400" b="1" dirty="0" err="1" smtClean="0">
                <a:solidFill>
                  <a:srgbClr val="FF0000"/>
                </a:solidFill>
                <a:latin typeface="Times New Roman" panose="02020603050405020304"/>
                <a:ea typeface="+mj-ea"/>
                <a:cs typeface="+mj-cs"/>
              </a:rPr>
              <a:t>gian</a:t>
            </a:r>
            <a:r>
              <a:rPr lang="en-US" sz="2400" b="1" dirty="0" smtClean="0">
                <a:solidFill>
                  <a:srgbClr val="FF0000"/>
                </a:solidFill>
                <a:latin typeface="Times New Roman" panose="02020603050405020304"/>
                <a:ea typeface="+mj-ea"/>
                <a:cs typeface="+mj-cs"/>
              </a:rPr>
              <a:t> </a:t>
            </a:r>
            <a:r>
              <a:rPr lang="vi-VN" sz="2400" b="1" dirty="0" smtClean="0">
                <a:solidFill>
                  <a:srgbClr val="FF0000"/>
                </a:solidFill>
                <a:latin typeface="Times New Roman" panose="02020603050405020304"/>
                <a:ea typeface="+mj-ea"/>
                <a:cs typeface="+mj-cs"/>
              </a:rPr>
              <a:t>quá </a:t>
            </a:r>
            <a:r>
              <a:rPr lang="vi-VN" sz="2400" b="1" dirty="0">
                <a:solidFill>
                  <a:srgbClr val="FF0000"/>
                </a:solidFill>
                <a:latin typeface="Times New Roman" panose="02020603050405020304"/>
                <a:ea typeface="+mj-ea"/>
                <a:cs typeface="+mj-cs"/>
              </a:rPr>
              <a:t>trình thống nhất Trung Quốc của Tần Thủy Hoàng (thế kỉ III TCN)</a:t>
            </a:r>
            <a:br>
              <a:rPr lang="vi-VN" sz="2400" b="1" dirty="0">
                <a:solidFill>
                  <a:srgbClr val="FF0000"/>
                </a:solidFill>
                <a:latin typeface="Times New Roman" panose="02020603050405020304"/>
                <a:ea typeface="+mj-ea"/>
                <a:cs typeface="+mj-cs"/>
              </a:rPr>
            </a:br>
            <a:r>
              <a:rPr lang="vi-VN" sz="2000" dirty="0">
                <a:solidFill>
                  <a:prstClr val="black"/>
                </a:solidFill>
                <a:latin typeface="Times New Roman" panose="02020603050405020304"/>
                <a:ea typeface="+mj-ea"/>
                <a:cs typeface="+mj-cs"/>
              </a:rPr>
              <a:t/>
            </a:r>
            <a:br>
              <a:rPr lang="vi-VN" sz="2000" dirty="0">
                <a:solidFill>
                  <a:prstClr val="black"/>
                </a:solidFill>
                <a:latin typeface="Times New Roman" panose="02020603050405020304"/>
                <a:ea typeface="+mj-ea"/>
                <a:cs typeface="+mj-cs"/>
              </a:rPr>
            </a:b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0" y="5105400"/>
            <a:ext cx="91440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b="1" dirty="0" err="1" smtClean="0">
                <a:solidFill>
                  <a:srgbClr val="FF0000"/>
                </a:solidFill>
                <a:latin typeface="Times New Roman" panose="02020603050405020304" pitchFamily="18" charset="0"/>
                <a:cs typeface="Times New Roman" panose="02020603050405020304" pitchFamily="18" charset="0"/>
              </a:rPr>
              <a:t>Sơ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cổ</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Quốc</a:t>
            </a:r>
            <a:r>
              <a:rPr lang="en-US" sz="3600" b="1" dirty="0" smtClean="0">
                <a:solidFill>
                  <a:srgbClr val="0033CC"/>
                </a:solidFill>
                <a:latin typeface="Times New Roman" panose="02020603050405020304" pitchFamily="18" charset="0"/>
                <a:cs typeface="Times New Roman" panose="02020603050405020304" pitchFamily="18" charset="0"/>
              </a:rPr>
              <a:t>							</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5" name="Right Arrow 4"/>
          <p:cNvSpPr/>
          <p:nvPr/>
        </p:nvSpPr>
        <p:spPr>
          <a:xfrm>
            <a:off x="-322943" y="3812830"/>
            <a:ext cx="9466943" cy="3947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3400" y="2465643"/>
            <a:ext cx="0" cy="154454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1634646"/>
            <a:ext cx="1524000"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Hạ</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2200 TCN </a:t>
            </a:r>
          </a:p>
        </p:txBody>
      </p:sp>
      <p:cxnSp>
        <p:nvCxnSpPr>
          <p:cNvPr id="9" name="Straight Connector 8"/>
          <p:cNvCxnSpPr/>
          <p:nvPr/>
        </p:nvCxnSpPr>
        <p:spPr>
          <a:xfrm>
            <a:off x="2362200" y="3197052"/>
            <a:ext cx="0" cy="878212"/>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38600" y="3197052"/>
            <a:ext cx="0" cy="88904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76400" y="1627392"/>
            <a:ext cx="1600200"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Thương</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1600 -1046 TCN</a:t>
            </a:r>
          </a:p>
        </p:txBody>
      </p:sp>
      <p:sp>
        <p:nvSpPr>
          <p:cNvPr id="18" name="TextBox 17"/>
          <p:cNvSpPr txBox="1"/>
          <p:nvPr/>
        </p:nvSpPr>
        <p:spPr>
          <a:xfrm>
            <a:off x="3496128" y="1607619"/>
            <a:ext cx="1828799"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Chu </a:t>
            </a:r>
          </a:p>
          <a:p>
            <a:r>
              <a:rPr lang="en-US" sz="2400" b="1" dirty="0" err="1" smtClean="0">
                <a:solidFill>
                  <a:srgbClr val="0033CC"/>
                </a:solidFill>
                <a:latin typeface="Times New Roman" panose="02020603050405020304" pitchFamily="18" charset="0"/>
                <a:cs typeface="Times New Roman" panose="02020603050405020304" pitchFamily="18" charset="0"/>
              </a:rPr>
              <a:t>Cuối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thế</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err="1" smtClean="0">
                <a:solidFill>
                  <a:srgbClr val="0033CC"/>
                </a:solidFill>
                <a:latin typeface="Times New Roman" panose="02020603050405020304" pitchFamily="18" charset="0"/>
                <a:cs typeface="Times New Roman" panose="02020603050405020304" pitchFamily="18" charset="0"/>
              </a:rPr>
              <a:t>kỉ</a:t>
            </a:r>
            <a:r>
              <a:rPr lang="en-US" sz="2400" b="1" dirty="0" smtClean="0">
                <a:solidFill>
                  <a:srgbClr val="0033CC"/>
                </a:solidFill>
                <a:latin typeface="Times New Roman" panose="02020603050405020304" pitchFamily="18" charset="0"/>
                <a:cs typeface="Times New Roman" panose="02020603050405020304" pitchFamily="18" charset="0"/>
              </a:rPr>
              <a:t> XII-VIII TCN </a:t>
            </a:r>
          </a:p>
        </p:txBody>
      </p:sp>
      <p:sp>
        <p:nvSpPr>
          <p:cNvPr id="12" name="TextBox 11"/>
          <p:cNvSpPr txBox="1"/>
          <p:nvPr/>
        </p:nvSpPr>
        <p:spPr>
          <a:xfrm>
            <a:off x="5581650" y="1607619"/>
            <a:ext cx="1885950"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Thời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Xuân</a:t>
            </a:r>
            <a:r>
              <a:rPr lang="en-US" sz="2400" b="1" dirty="0" smtClean="0">
                <a:solidFill>
                  <a:srgbClr val="0033CC"/>
                </a:solidFill>
                <a:latin typeface="Times New Roman" panose="02020603050405020304" pitchFamily="18" charset="0"/>
                <a:cs typeface="Times New Roman" panose="02020603050405020304" pitchFamily="18" charset="0"/>
              </a:rPr>
              <a:t> Thu-</a:t>
            </a:r>
            <a:r>
              <a:rPr lang="en-US" sz="2400" b="1" dirty="0" err="1" smtClean="0">
                <a:solidFill>
                  <a:srgbClr val="0033CC"/>
                </a:solidFill>
                <a:latin typeface="Times New Roman" panose="02020603050405020304" pitchFamily="18" charset="0"/>
                <a:cs typeface="Times New Roman" panose="02020603050405020304" pitchFamily="18" charset="0"/>
              </a:rPr>
              <a:t>Chiến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Quốc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thế</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kỉ</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smtClean="0">
                <a:solidFill>
                  <a:srgbClr val="0033CC"/>
                </a:solidFill>
                <a:latin typeface="Times New Roman" panose="02020603050405020304" pitchFamily="18" charset="0"/>
                <a:cs typeface="Times New Roman" panose="02020603050405020304" pitchFamily="18" charset="0"/>
              </a:rPr>
              <a:t>VIII TCN</a:t>
            </a:r>
          </a:p>
        </p:txBody>
      </p:sp>
      <p:cxnSp>
        <p:nvCxnSpPr>
          <p:cNvPr id="16" name="Straight Connector 15"/>
          <p:cNvCxnSpPr/>
          <p:nvPr/>
        </p:nvCxnSpPr>
        <p:spPr>
          <a:xfrm>
            <a:off x="6241143" y="3177279"/>
            <a:ext cx="0" cy="93126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58200" y="2840695"/>
            <a:ext cx="0" cy="1267849"/>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649029" y="1640366"/>
            <a:ext cx="1336964" cy="1200329"/>
          </a:xfrm>
          <a:prstGeom prst="rect">
            <a:avLst/>
          </a:prstGeom>
          <a:solidFill>
            <a:srgbClr val="FFFF00"/>
          </a:solid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Tần</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221-206 TCN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600" b="1" dirty="0" err="1">
                <a:solidFill>
                  <a:srgbClr val="FF0000"/>
                </a:solidFill>
                <a:latin typeface="Times New Roman" panose="02020603050405020304" pitchFamily="18" charset="0"/>
                <a:cs typeface="Times New Roman" panose="02020603050405020304" pitchFamily="18" charset="0"/>
              </a:rPr>
              <a:t>T</a:t>
            </a:r>
            <a:r>
              <a:rPr lang="en-US" sz="3600" b="1" dirty="0" err="1" smtClean="0">
                <a:solidFill>
                  <a:srgbClr val="FF0000"/>
                </a:solidFill>
                <a:latin typeface="Times New Roman" panose="02020603050405020304" pitchFamily="18" charset="0"/>
                <a:cs typeface="Times New Roman" panose="02020603050405020304" pitchFamily="18" charset="0"/>
              </a:rPr>
              <a:t>iết</a:t>
            </a:r>
            <a:r>
              <a:rPr lang="en-US" sz="3600" b="1" dirty="0" smtClean="0">
                <a:solidFill>
                  <a:srgbClr val="FF0000"/>
                </a:solidFill>
                <a:latin typeface="Times New Roman" panose="02020603050405020304" pitchFamily="18" charset="0"/>
                <a:cs typeface="Times New Roman" panose="02020603050405020304" pitchFamily="18" charset="0"/>
              </a:rPr>
              <a:t> 18, 19 -BÀI </a:t>
            </a:r>
            <a:r>
              <a:rPr lang="en-US" sz="3600" b="1" dirty="0">
                <a:solidFill>
                  <a:srgbClr val="FF0000"/>
                </a:solidFill>
                <a:latin typeface="Times New Roman" panose="02020603050405020304" pitchFamily="18" charset="0"/>
                <a:cs typeface="Times New Roman" panose="02020603050405020304" pitchFamily="18" charset="0"/>
              </a:rPr>
              <a:t>9. TRUNG QUỐC TỪ THỜI CỔ ĐẠI ĐẾN THẾ KỈ </a:t>
            </a:r>
            <a:r>
              <a:rPr lang="en-US" sz="3600" b="1" dirty="0" smtClean="0">
                <a:solidFill>
                  <a:srgbClr val="FF0000"/>
                </a:solidFill>
                <a:latin typeface="Times New Roman" panose="02020603050405020304" pitchFamily="18" charset="0"/>
                <a:cs typeface="Times New Roman" panose="02020603050405020304" pitchFamily="18" charset="0"/>
              </a:rPr>
              <a:t>VII </a:t>
            </a:r>
            <a:r>
              <a:rPr lang="en-US" sz="3600" b="1" dirty="0">
                <a:solidFill>
                  <a:srgbClr val="FF0000"/>
                </a:solidFill>
                <a:latin typeface="Times New Roman" panose="02020603050405020304" pitchFamily="18" charset="0"/>
                <a:cs typeface="Times New Roman" panose="02020603050405020304" pitchFamily="18" charset="0"/>
              </a:rPr>
              <a:t/>
            </a:r>
            <a:br>
              <a:rPr lang="en-US"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pPr marL="0" indent="0">
              <a:buNone/>
            </a:pPr>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685800"/>
          </a:xfrm>
        </p:spPr>
        <p:txBody>
          <a:bodyPr>
            <a:normAutofit/>
          </a:bodyPr>
          <a:lstStyle/>
          <a:p>
            <a:r>
              <a:rPr lang="en-US" sz="2800" b="1" u="sng" dirty="0" smtClean="0">
                <a:solidFill>
                  <a:srgbClr val="FF0000"/>
                </a:solidFill>
                <a:latin typeface="Times New Roman" panose="02020603050405020304" pitchFamily="18" charset="0"/>
                <a:cs typeface="Times New Roman" panose="02020603050405020304" pitchFamily="18" charset="0"/>
              </a:rPr>
              <a:t>THẢO LUẬN NHÓM</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6" name="Tiêu đề 1"/>
          <p:cNvSpPr txBox="1"/>
          <p:nvPr/>
        </p:nvSpPr>
        <p:spPr>
          <a:xfrm>
            <a:off x="-76200" y="609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anose="02020603050405020304" pitchFamily="18" charset="0"/>
                <a:cs typeface="Times New Roman" panose="02020603050405020304" pitchFamily="18" charset="0"/>
              </a:rPr>
              <a:t>Hãy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nét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chính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trình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thống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nhất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Quốc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Tần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Thủy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Hoàng</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Tiêu đề 1"/>
          <p:cNvSpPr txBox="1"/>
          <p:nvPr/>
        </p:nvSpPr>
        <p:spPr>
          <a:xfrm>
            <a:off x="0" y="1752600"/>
            <a:ext cx="9144000" cy="449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Các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triều</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đại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kế</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tiếp</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nhau</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của</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Trung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Quốc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cổ</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đại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là</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nhà</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Hạ</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nhà</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Thương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nhà</a:t>
            </a:r>
            <a:r>
              <a:rPr lang="en-US" sz="3200" dirty="0" smtClean="0">
                <a:solidFill>
                  <a:srgbClr val="0033CC"/>
                </a:solidFill>
                <a:latin typeface="Times New Roman" panose="02020603050405020304" pitchFamily="18" charset="0"/>
                <a:cs typeface="Times New Roman" panose="02020603050405020304" pitchFamily="18" charset="0"/>
              </a:rPr>
              <a:t> Chu.</a:t>
            </a:r>
          </a:p>
          <a:p>
            <a:pPr algn="l"/>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Trên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lưu</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vực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Hoàng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Hà</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và</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Trường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Giang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khi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đó</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tồn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tại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hàng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trăn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tiểu</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quốc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thôn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tính</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lẫn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nhau</a:t>
            </a:r>
            <a:r>
              <a:rPr lang="en-US" sz="3200" dirty="0" smtClean="0">
                <a:solidFill>
                  <a:srgbClr val="0033CC"/>
                </a:solidFill>
                <a:latin typeface="Times New Roman" panose="02020603050405020304" pitchFamily="18" charset="0"/>
                <a:cs typeface="Times New Roman" panose="02020603050405020304" pitchFamily="18" charset="0"/>
              </a:rPr>
              <a:t>.</a:t>
            </a:r>
          </a:p>
          <a:p>
            <a:pPr algn="l"/>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Đến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cuối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thời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nhà</a:t>
            </a:r>
            <a:r>
              <a:rPr lang="en-US" sz="3200" dirty="0" smtClean="0">
                <a:solidFill>
                  <a:srgbClr val="0033CC"/>
                </a:solidFill>
                <a:latin typeface="Times New Roman" panose="02020603050405020304" pitchFamily="18" charset="0"/>
                <a:cs typeface="Times New Roman" panose="02020603050405020304" pitchFamily="18" charset="0"/>
              </a:rPr>
              <a:t> Chu, </a:t>
            </a:r>
            <a:r>
              <a:rPr lang="en-US" sz="3200" dirty="0" err="1" smtClean="0">
                <a:solidFill>
                  <a:srgbClr val="0033CC"/>
                </a:solidFill>
                <a:latin typeface="Times New Roman" panose="02020603050405020304" pitchFamily="18" charset="0"/>
                <a:cs typeface="Times New Roman" panose="02020603050405020304" pitchFamily="18" charset="0"/>
              </a:rPr>
              <a:t>nước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Tần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dần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mạnh</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lên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Tần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Doanh</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Chính</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đã</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lần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lược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đánh</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chiếm</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các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nước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thống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nhất</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Trung</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Quốc</a:t>
            </a:r>
            <a:r>
              <a:rPr lang="en-US" sz="3200" dirty="0" smtClean="0">
                <a:solidFill>
                  <a:srgbClr val="0033CC"/>
                </a:solidFill>
                <a:latin typeface="Times New Roman" panose="02020603050405020304" pitchFamily="18" charset="0"/>
                <a:cs typeface="Times New Roman" panose="02020603050405020304" pitchFamily="18" charset="0"/>
              </a:rPr>
              <a:t>.</a:t>
            </a:r>
            <a:endParaRPr lang="en-US" sz="32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8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066800"/>
            <a:ext cx="9178636" cy="5029200"/>
          </a:xfrm>
        </p:spPr>
        <p:txBody>
          <a:bodyPr>
            <a:normAutofit/>
          </a:bodyPr>
          <a:lstStyle/>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 </a:t>
            </a:r>
            <a:r>
              <a:rPr lang="en-US" b="1" dirty="0" err="1" smtClean="0">
                <a:solidFill>
                  <a:srgbClr val="FF0000"/>
                </a:solidFill>
                <a:latin typeface="Times New Roman" panose="02020603050405020304" pitchFamily="18" charset="0"/>
                <a:cs typeface="Times New Roman" panose="02020603050405020304" pitchFamily="18" charset="0"/>
              </a:rPr>
              <a:t>Quá</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thống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nhất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lập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chế</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độ</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dưới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Thủy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Hoàng</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00B050"/>
                </a:solidFill>
                <a:latin typeface="Times New Roman" panose="02020603050405020304" pitchFamily="18" charset="0"/>
                <a:cs typeface="Times New Roman" panose="02020603050405020304" pitchFamily="18" charset="0"/>
              </a:rPr>
              <a:t>1. </a:t>
            </a:r>
            <a:r>
              <a:rPr lang="en-US" b="1" dirty="0" err="1" smtClean="0">
                <a:solidFill>
                  <a:srgbClr val="00B050"/>
                </a:solidFill>
                <a:latin typeface="Times New Roman" panose="02020603050405020304" pitchFamily="18" charset="0"/>
                <a:cs typeface="Times New Roman" panose="02020603050405020304" pitchFamily="18" charset="0"/>
              </a:rPr>
              <a:t>Quá</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trình</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thống</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nhất</a:t>
            </a:r>
            <a:r>
              <a:rPr lang="en-US" b="1" dirty="0" smtClean="0">
                <a:solidFill>
                  <a:srgbClr val="00B050"/>
                </a:solidFill>
                <a:latin typeface="Times New Roman" panose="02020603050405020304" pitchFamily="18" charset="0"/>
                <a:cs typeface="Times New Roman" panose="02020603050405020304" pitchFamily="18" charset="0"/>
              </a:rPr>
              <a:t>:</a:t>
            </a: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25400" y="29029"/>
            <a:ext cx="9178636" cy="5029200"/>
          </a:xfrm>
        </p:spPr>
        <p:txBody>
          <a:bodyPr>
            <a:normAutofit/>
          </a:bodyPr>
          <a:lstStyle/>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II. </a:t>
            </a:r>
            <a:r>
              <a:rPr lang="en-US" sz="2400" b="1" dirty="0" err="1" smtClean="0">
                <a:solidFill>
                  <a:srgbClr val="FF0000"/>
                </a:solidFill>
                <a:latin typeface="Times New Roman" panose="02020603050405020304" pitchFamily="18" charset="0"/>
                <a:cs typeface="Times New Roman" panose="02020603050405020304" pitchFamily="18" charset="0"/>
              </a:rPr>
              <a:t>Quá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dưới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Hoàng</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b="1" dirty="0" smtClean="0">
                <a:solidFill>
                  <a:srgbClr val="00B050"/>
                </a:solidFill>
                <a:latin typeface="Times New Roman" panose="02020603050405020304" pitchFamily="18" charset="0"/>
                <a:cs typeface="Times New Roman" panose="02020603050405020304" pitchFamily="18" charset="0"/>
              </a:rPr>
              <a:t>1. </a:t>
            </a:r>
            <a:r>
              <a:rPr lang="en-US" b="1" dirty="0" err="1" smtClean="0">
                <a:solidFill>
                  <a:srgbClr val="00B050"/>
                </a:solidFill>
                <a:latin typeface="Times New Roman" panose="02020603050405020304" pitchFamily="18" charset="0"/>
                <a:cs typeface="Times New Roman" panose="02020603050405020304" pitchFamily="18" charset="0"/>
              </a:rPr>
              <a:t>Quá</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trình</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thống</a:t>
            </a:r>
            <a:r>
              <a:rPr lang="en-US" b="1" dirty="0" smtClean="0">
                <a:solidFill>
                  <a:srgbClr val="00B050"/>
                </a:solidFill>
                <a:latin typeface="Times New Roman" panose="02020603050405020304" pitchFamily="18" charset="0"/>
                <a:cs typeface="Times New Roman" panose="02020603050405020304" pitchFamily="18" charset="0"/>
              </a:rPr>
              <a:t> </a:t>
            </a:r>
            <a:r>
              <a:rPr lang="en-US" b="1" dirty="0" err="1" smtClean="0">
                <a:solidFill>
                  <a:srgbClr val="00B050"/>
                </a:solidFill>
                <a:latin typeface="Times New Roman" panose="02020603050405020304" pitchFamily="18" charset="0"/>
                <a:cs typeface="Times New Roman" panose="02020603050405020304" pitchFamily="18" charset="0"/>
              </a:rPr>
              <a:t>nhất</a:t>
            </a:r>
            <a:r>
              <a:rPr lang="en-US" b="1" dirty="0" smtClean="0">
                <a:solidFill>
                  <a:srgbClr val="00B050"/>
                </a:solidFill>
                <a:latin typeface="Times New Roman" panose="02020603050405020304" pitchFamily="18" charset="0"/>
                <a:cs typeface="Times New Roman" panose="02020603050405020304" pitchFamily="18" charset="0"/>
              </a:rPr>
              <a:t>:</a:t>
            </a: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triều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đại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kế</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tiếp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nhau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cổ</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đại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Hạ</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Thương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nhà</a:t>
            </a:r>
            <a:r>
              <a:rPr lang="en-US" sz="3600" dirty="0">
                <a:solidFill>
                  <a:srgbClr val="0033CC"/>
                </a:solidFill>
                <a:latin typeface="Times New Roman" panose="02020603050405020304" pitchFamily="18" charset="0"/>
                <a:cs typeface="Times New Roman" panose="02020603050405020304" pitchFamily="18" charset="0"/>
              </a:rPr>
              <a:t> Chu.</a:t>
            </a: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Có</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hàng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trăm</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tiểu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thôn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tính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lẫn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nhau</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r>
              <a:rPr lang="en-US" sz="3600" dirty="0">
                <a:solidFill>
                  <a:srgbClr val="0033CC"/>
                </a:solidFill>
                <a:latin typeface="Times New Roman" panose="02020603050405020304" pitchFamily="18" charset="0"/>
                <a:cs typeface="Times New Roman" panose="02020603050405020304" pitchFamily="18" charset="0"/>
              </a:rPr>
              <a:t>- C</a:t>
            </a:r>
            <a:r>
              <a:rPr lang="en-US" sz="3600" dirty="0" err="1">
                <a:solidFill>
                  <a:srgbClr val="0033CC"/>
                </a:solidFill>
                <a:latin typeface="Times New Roman" panose="02020603050405020304" pitchFamily="18" charset="0"/>
                <a:cs typeface="Times New Roman" panose="02020603050405020304" pitchFamily="18" charset="0"/>
              </a:rPr>
              <a:t>uối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thời</a:t>
            </a:r>
            <a:r>
              <a:rPr lang="en-US" sz="3600" dirty="0">
                <a:solidFill>
                  <a:srgbClr val="0033CC"/>
                </a:solidFill>
                <a:latin typeface="Times New Roman" panose="02020603050405020304" pitchFamily="18" charset="0"/>
                <a:cs typeface="Times New Roman" panose="02020603050405020304" pitchFamily="18" charset="0"/>
              </a:rPr>
              <a:t> Chu, </a:t>
            </a:r>
            <a:r>
              <a:rPr lang="en-US" sz="3600" dirty="0" err="1">
                <a:solidFill>
                  <a:srgbClr val="0033CC"/>
                </a:solidFill>
                <a:latin typeface="Times New Roman" panose="02020603050405020304" pitchFamily="18" charset="0"/>
                <a:cs typeface="Times New Roman" panose="02020603050405020304" pitchFamily="18" charset="0"/>
              </a:rPr>
              <a:t>nước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Tần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dần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mạnh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lên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Tần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Doanh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Chính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đã</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lần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lượt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đánh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chiếm</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nước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thống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5" y="6927"/>
            <a:ext cx="9282545" cy="654627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0782"/>
            <a:ext cx="9296400" cy="687878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0782"/>
            <a:ext cx="9296400" cy="5354782"/>
          </a:xfrm>
        </p:spPr>
      </p:pic>
      <p:sp>
        <p:nvSpPr>
          <p:cNvPr id="3" name="Rectangle 2"/>
          <p:cNvSpPr/>
          <p:nvPr/>
        </p:nvSpPr>
        <p:spPr>
          <a:xfrm>
            <a:off x="35956" y="5486400"/>
            <a:ext cx="9137073" cy="1077218"/>
          </a:xfrm>
          <a:prstGeom prst="rect">
            <a:avLst/>
          </a:prstGeom>
        </p:spPr>
        <p:txBody>
          <a:bodyPr wrap="square">
            <a:spAutoFit/>
          </a:bodyPr>
          <a:lstStyle/>
          <a:p>
            <a:pPr lvl="0" algn="ctr">
              <a:defRPr/>
            </a:pPr>
            <a:r>
              <a:rPr lang="en-US" altLang="en-US" sz="3200" b="1" i="1" kern="0" dirty="0" smtClean="0">
                <a:solidFill>
                  <a:srgbClr val="FF0000"/>
                </a:solidFill>
                <a:latin typeface="Times New Roman" panose="02020603050405020304" pitchFamily="18" charset="0"/>
              </a:rPr>
              <a:t>Qua </a:t>
            </a:r>
            <a:r>
              <a:rPr lang="en-US" altLang="en-US" sz="3200" b="1" i="1" kern="0" dirty="0" err="1" smtClean="0">
                <a:solidFill>
                  <a:srgbClr val="FF0000"/>
                </a:solidFill>
                <a:latin typeface="Times New Roman" panose="02020603050405020304" pitchFamily="18" charset="0"/>
              </a:rPr>
              <a:t>tư</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liệu</a:t>
            </a:r>
            <a:r>
              <a:rPr lang="en-US" altLang="en-US" sz="3200" b="1" i="1" kern="0" dirty="0" smtClean="0">
                <a:solidFill>
                  <a:srgbClr val="FF0000"/>
                </a:solidFill>
                <a:latin typeface="Times New Roman" panose="02020603050405020304" pitchFamily="18" charset="0"/>
              </a:rPr>
              <a:t> 9.4, </a:t>
            </a:r>
            <a:r>
              <a:rPr lang="en-US" altLang="en-US" sz="3200" b="1" i="1" kern="0" dirty="0" err="1" smtClean="0">
                <a:solidFill>
                  <a:srgbClr val="FF0000"/>
                </a:solidFill>
                <a:latin typeface="Times New Roman" panose="02020603050405020304" pitchFamily="18" charset="0"/>
              </a:rPr>
              <a:t>hãy</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trình</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bày</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Tần</a:t>
            </a:r>
            <a:r>
              <a:rPr lang="en-US" altLang="en-US" sz="3200" b="1" i="1" kern="0" dirty="0" smtClean="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Thuỷ</a:t>
            </a:r>
            <a:r>
              <a:rPr lang="en-US" altLang="en-US" sz="3200" b="1" i="1" kern="0" dirty="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Hoàng</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đã</a:t>
            </a:r>
            <a:r>
              <a:rPr lang="en-US" altLang="en-US" sz="3200" b="1" i="1" kern="0" dirty="0" smtClean="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thống</a:t>
            </a:r>
            <a:r>
              <a:rPr lang="en-US" altLang="en-US" sz="3200" b="1" i="1" kern="0" dirty="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nhất</a:t>
            </a:r>
            <a:r>
              <a:rPr lang="en-US" altLang="en-US" sz="3200" b="1" i="1" kern="0" dirty="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toàn</a:t>
            </a:r>
            <a:r>
              <a:rPr lang="en-US" altLang="en-US" sz="3200" b="1" i="1" kern="0" dirty="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diện</a:t>
            </a:r>
            <a:r>
              <a:rPr lang="en-US" altLang="en-US" sz="3200" b="1" i="1" kern="0" dirty="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Trung</a:t>
            </a:r>
            <a:r>
              <a:rPr lang="en-US" altLang="en-US" sz="3200" b="1" i="1" kern="0" dirty="0">
                <a:solidFill>
                  <a:srgbClr val="FF0000"/>
                </a:solidFill>
                <a:latin typeface="Times New Roman" panose="02020603050405020304" pitchFamily="18" charset="0"/>
              </a:rPr>
              <a:t> </a:t>
            </a:r>
            <a:r>
              <a:rPr lang="en-US" altLang="en-US" sz="3200" b="1" i="1" kern="0" dirty="0" err="1">
                <a:solidFill>
                  <a:srgbClr val="FF0000"/>
                </a:solidFill>
                <a:latin typeface="Times New Roman" panose="02020603050405020304" pitchFamily="18" charset="0"/>
              </a:rPr>
              <a:t>Quốc</a:t>
            </a:r>
            <a:r>
              <a:rPr lang="en-US" altLang="en-US" sz="3200" b="1" i="1" kern="0" dirty="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như</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thế</a:t>
            </a:r>
            <a:r>
              <a:rPr lang="en-US" altLang="en-US" sz="3200" b="1" i="1" kern="0" dirty="0" smtClean="0">
                <a:solidFill>
                  <a:srgbClr val="FF0000"/>
                </a:solidFill>
                <a:latin typeface="Times New Roman" panose="02020603050405020304" pitchFamily="18" charset="0"/>
              </a:rPr>
              <a:t> </a:t>
            </a:r>
            <a:r>
              <a:rPr lang="en-US" altLang="en-US" sz="3200" b="1" i="1" kern="0" dirty="0" err="1" smtClean="0">
                <a:solidFill>
                  <a:srgbClr val="FF0000"/>
                </a:solidFill>
                <a:latin typeface="Times New Roman" panose="02020603050405020304" pitchFamily="18" charset="0"/>
              </a:rPr>
              <a:t>nào</a:t>
            </a:r>
            <a:r>
              <a:rPr lang="en-US" altLang="en-US" sz="3200" b="1" i="1" kern="0" dirty="0" smtClean="0">
                <a:solidFill>
                  <a:srgbClr val="FF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554182"/>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000" b="1" dirty="0" err="1" smtClean="0">
                <a:solidFill>
                  <a:srgbClr val="FF0000"/>
                </a:solidFill>
                <a:latin typeface="Times New Roman" panose="02020603050405020304" pitchFamily="18" charset="0"/>
                <a:cs typeface="Times New Roman" panose="02020603050405020304" pitchFamily="18" charset="0"/>
              </a:rPr>
              <a:t>Tiết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0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20782" y="457200"/>
            <a:ext cx="9178636" cy="6629400"/>
          </a:xfrm>
          <a:ln>
            <a:solidFill>
              <a:srgbClr val="7030A0"/>
            </a:solidFill>
          </a:ln>
        </p:spPr>
        <p:txBody>
          <a:bodyPr>
            <a:normAutofit/>
          </a:bodyPr>
          <a:lstStyle/>
          <a:p>
            <a:pPr marL="0" indent="0" algn="just">
              <a:buNone/>
            </a:pPr>
            <a:r>
              <a:rPr lang="en-US" sz="2400" b="1" dirty="0" smtClean="0">
                <a:solidFill>
                  <a:srgbClr val="FF0000"/>
                </a:solidFill>
                <a:latin typeface="Times New Roman" panose="02020603050405020304" pitchFamily="18" charset="0"/>
                <a:cs typeface="Times New Roman" panose="02020603050405020304" pitchFamily="18" charset="0"/>
              </a:rPr>
              <a:t>I.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nhiên</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400" b="1" dirty="0" smtClean="0">
                <a:solidFill>
                  <a:srgbClr val="FF0000"/>
                </a:solidFill>
                <a:latin typeface="Times New Roman" panose="02020603050405020304" pitchFamily="18" charset="0"/>
                <a:cs typeface="Times New Roman" panose="02020603050405020304" pitchFamily="18" charset="0"/>
              </a:rPr>
              <a:t>II. </a:t>
            </a:r>
            <a:r>
              <a:rPr lang="en-US" sz="2400" b="1" dirty="0" err="1" smtClean="0">
                <a:solidFill>
                  <a:srgbClr val="FF0000"/>
                </a:solidFill>
                <a:latin typeface="Times New Roman" panose="02020603050405020304" pitchFamily="18" charset="0"/>
                <a:cs typeface="Times New Roman" panose="02020603050405020304" pitchFamily="18" charset="0"/>
              </a:rPr>
              <a:t>Quá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dưới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Hoàng</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800" b="1" dirty="0" smtClean="0">
                <a:solidFill>
                  <a:srgbClr val="00B050"/>
                </a:solidFill>
                <a:latin typeface="Times New Roman" panose="02020603050405020304" pitchFamily="18" charset="0"/>
                <a:cs typeface="Times New Roman" panose="02020603050405020304" pitchFamily="18" charset="0"/>
              </a:rPr>
              <a:t>1. </a:t>
            </a:r>
            <a:r>
              <a:rPr lang="en-US" sz="2800" b="1" dirty="0" err="1">
                <a:solidFill>
                  <a:srgbClr val="00B050"/>
                </a:solidFill>
                <a:latin typeface="Times New Roman" panose="02020603050405020304" pitchFamily="18" charset="0"/>
                <a:cs typeface="Times New Roman" panose="02020603050405020304" pitchFamily="18" charset="0"/>
              </a:rPr>
              <a:t>Quá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nhất</a:t>
            </a:r>
            <a:r>
              <a:rPr lang="en-US" sz="2800" b="1" dirty="0">
                <a:solidFill>
                  <a:srgbClr val="00B050"/>
                </a:solidFill>
                <a:latin typeface="Times New Roman" panose="02020603050405020304" pitchFamily="18" charset="0"/>
                <a:cs typeface="Times New Roman" panose="02020603050405020304" pitchFamily="18" charset="0"/>
              </a:rPr>
              <a:t>:</a:t>
            </a:r>
          </a:p>
          <a:p>
            <a:pPr marL="0" marR="0" indent="0" algn="just">
              <a:lnSpc>
                <a:spcPct val="115000"/>
              </a:lnSpc>
              <a:spcBef>
                <a:spcPts val="0"/>
              </a:spcBef>
              <a:spcAft>
                <a:spcPts val="0"/>
              </a:spcAft>
              <a:buNone/>
            </a:pPr>
            <a:r>
              <a:rPr lang="en-US" sz="2800" b="1" dirty="0" smtClean="0">
                <a:solidFill>
                  <a:srgbClr val="00B050"/>
                </a:solidFill>
                <a:latin typeface="Times New Roman" panose="02020603050405020304"/>
                <a:ea typeface="Times New Roman" panose="02020603050405020304"/>
                <a:cs typeface="Times New Roman" panose="02020603050405020304"/>
              </a:rPr>
              <a:t>2. </a:t>
            </a:r>
            <a:r>
              <a:rPr lang="en-US" sz="2800" b="1" dirty="0" err="1">
                <a:solidFill>
                  <a:srgbClr val="00B050"/>
                </a:solidFill>
                <a:latin typeface="Times New Roman" panose="02020603050405020304"/>
                <a:ea typeface="Times New Roman" panose="02020603050405020304"/>
                <a:cs typeface="Times New Roman" panose="02020603050405020304"/>
              </a:rPr>
              <a:t>Sự</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xác</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lập</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chế</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độ</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phong</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kiến</a:t>
            </a:r>
            <a:r>
              <a:rPr lang="en-US" sz="2800" b="1" dirty="0">
                <a:solidFill>
                  <a:srgbClr val="00B050"/>
                </a:solidFill>
                <a:latin typeface="Times New Roman" panose="02020603050405020304"/>
                <a:ea typeface="Times New Roman" panose="02020603050405020304"/>
                <a:cs typeface="Times New Roman" panose="02020603050405020304"/>
              </a:rPr>
              <a:t>:</a:t>
            </a:r>
            <a:endParaRPr lang="en-US" sz="2800" b="1" dirty="0">
              <a:solidFill>
                <a:srgbClr val="00B050"/>
              </a:solidFill>
              <a:ea typeface="Times New Roman" panose="02020603050405020304"/>
              <a:cs typeface="Times New Roman" panose="02020603050405020304"/>
            </a:endParaRPr>
          </a:p>
          <a:p>
            <a:pPr marL="0" indent="0">
              <a:buNone/>
            </a:pPr>
            <a:endParaRPr lang="en-US" sz="28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2" y="-27709"/>
            <a:ext cx="9144000" cy="4953000"/>
          </a:xfrm>
        </p:spPr>
      </p:pic>
      <p:sp>
        <p:nvSpPr>
          <p:cNvPr id="6" name="Tiêu đề 1"/>
          <p:cNvSpPr txBox="1"/>
          <p:nvPr/>
        </p:nvSpPr>
        <p:spPr>
          <a:xfrm>
            <a:off x="48491" y="5181600"/>
            <a:ext cx="9137073" cy="1087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tư</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liệu</a:t>
            </a:r>
            <a:r>
              <a:rPr lang="en-US" sz="3200" b="1" dirty="0" smtClean="0">
                <a:solidFill>
                  <a:srgbClr val="FF0000"/>
                </a:solidFill>
                <a:latin typeface="Times New Roman" panose="02020603050405020304" pitchFamily="18" charset="0"/>
                <a:cs typeface="Times New Roman" panose="02020603050405020304" pitchFamily="18" charset="0"/>
              </a:rPr>
              <a:t> 9.5, </a:t>
            </a:r>
            <a:r>
              <a:rPr lang="en-US" sz="3200" b="1" dirty="0" err="1" smtClean="0">
                <a:solidFill>
                  <a:srgbClr val="FF0000"/>
                </a:solidFill>
                <a:latin typeface="Times New Roman" panose="02020603050405020304" pitchFamily="18" charset="0"/>
                <a:cs typeface="Times New Roman" panose="02020603050405020304" pitchFamily="18" charset="0"/>
              </a:rPr>
              <a:t>trình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bày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sự</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hóa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cấp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lập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dưới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Tần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2133600"/>
          </a:xfrm>
        </p:spPr>
      </p:pic>
      <p:sp>
        <p:nvSpPr>
          <p:cNvPr id="5" name="Tiêu đề 1"/>
          <p:cNvSpPr txBox="1"/>
          <p:nvPr/>
        </p:nvSpPr>
        <p:spPr>
          <a:xfrm>
            <a:off x="34636" y="1905000"/>
            <a:ext cx="9137073" cy="1087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smtClean="0">
                <a:solidFill>
                  <a:srgbClr val="FF0000"/>
                </a:solidFill>
                <a:latin typeface="Times New Roman" panose="02020603050405020304" pitchFamily="18" charset="0"/>
                <a:cs typeface="Times New Roman" panose="02020603050405020304" pitchFamily="18" charset="0"/>
              </a:rPr>
              <a:t>Dựa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liệu</a:t>
            </a:r>
            <a:r>
              <a:rPr lang="en-US" sz="2800" b="1" dirty="0" smtClean="0">
                <a:solidFill>
                  <a:srgbClr val="FF0000"/>
                </a:solidFill>
                <a:latin typeface="Times New Roman" panose="02020603050405020304" pitchFamily="18" charset="0"/>
                <a:cs typeface="Times New Roman" panose="02020603050405020304" pitchFamily="18" charset="0"/>
              </a:rPr>
              <a:t> 9.5, </a:t>
            </a:r>
            <a:r>
              <a:rPr lang="en-US" sz="2800" b="1" dirty="0" err="1" smtClean="0">
                <a:solidFill>
                  <a:srgbClr val="FF0000"/>
                </a:solidFill>
                <a:latin typeface="Times New Roman" panose="02020603050405020304" pitchFamily="18" charset="0"/>
                <a:cs typeface="Times New Roman" panose="02020603050405020304" pitchFamily="18" charset="0"/>
              </a:rPr>
              <a:t>trình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phân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hóa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cấp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dưới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Tần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iêu đề 1"/>
          <p:cNvSpPr txBox="1"/>
          <p:nvPr/>
        </p:nvSpPr>
        <p:spPr>
          <a:xfrm>
            <a:off x="83127" y="3124200"/>
            <a:ext cx="9137073" cy="4003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Bef>
                <a:spcPts val="0"/>
              </a:spcBef>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Cuối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thời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cổ</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đại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quý</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tộc</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quan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lại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chiếm</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nhiều</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ruộng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đất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một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bộ</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phận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dân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xã</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giàu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có</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trở</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thành</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địa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chủ</a:t>
            </a:r>
            <a:r>
              <a:rPr lang="en-US" sz="2800" dirty="0" smtClean="0">
                <a:solidFill>
                  <a:srgbClr val="0033CC"/>
                </a:solidFill>
                <a:latin typeface="Times New Roman" panose="02020603050405020304"/>
                <a:ea typeface="Times New Roman" panose="02020603050405020304"/>
                <a:cs typeface="Times New Roman" panose="02020603050405020304"/>
              </a:rPr>
              <a:t>.</a:t>
            </a:r>
          </a:p>
          <a:p>
            <a:pPr algn="l">
              <a:lnSpc>
                <a:spcPct val="115000"/>
              </a:lnSpc>
              <a:spcBef>
                <a:spcPts val="0"/>
              </a:spcBef>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Một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bộ</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phận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lớn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dân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xã</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bị</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mất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ruộng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đất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phải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nhận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ruộng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của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địa</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chủ</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để</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canh</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tác</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trở</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thành</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nông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dân</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lĩnh</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canh</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tá</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điền</a:t>
            </a:r>
            <a:r>
              <a:rPr lang="en-US" sz="2800" dirty="0" smtClean="0">
                <a:solidFill>
                  <a:srgbClr val="0033CC"/>
                </a:solidFill>
                <a:latin typeface="Times New Roman" panose="02020603050405020304"/>
                <a:ea typeface="Times New Roman" panose="02020603050405020304"/>
                <a:cs typeface="Times New Roman" panose="02020603050405020304"/>
              </a:rPr>
              <a:t>).</a:t>
            </a:r>
          </a:p>
          <a:p>
            <a:pPr algn="l">
              <a:lnSpc>
                <a:spcPct val="115000"/>
              </a:lnSpc>
              <a:spcBef>
                <a:spcPts val="0"/>
              </a:spcBef>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Quan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hệ</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bóc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lột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của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chủ</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với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dân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lĩnh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canh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tô</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ngày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càng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chiếm</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vị</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thống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trị</a:t>
            </a:r>
            <a:r>
              <a:rPr lang="en-US" sz="2800" dirty="0">
                <a:solidFill>
                  <a:srgbClr val="0033CC"/>
                </a:solidFill>
                <a:latin typeface="Times New Roman" panose="02020603050405020304"/>
                <a:ea typeface="Times New Roman" panose="02020603050405020304"/>
                <a:cs typeface="Times New Roman" panose="02020603050405020304"/>
              </a:rPr>
              <a:t> . </a:t>
            </a:r>
            <a:r>
              <a:rPr lang="en-US" sz="2800" dirty="0" err="1">
                <a:solidFill>
                  <a:srgbClr val="0033CC"/>
                </a:solidFill>
                <a:latin typeface="Times New Roman" panose="02020603050405020304"/>
                <a:ea typeface="Times New Roman" panose="02020603050405020304"/>
                <a:cs typeface="Times New Roman" panose="02020603050405020304"/>
              </a:rPr>
              <a:t>Chế</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độ</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phong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kiến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được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lập</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800" dirty="0">
              <a:solidFill>
                <a:srgbClr val="0033CC"/>
              </a:solidFill>
              <a:ea typeface="Times New Roman" panose="02020603050405020304"/>
              <a:cs typeface="Times New Roman" panose="02020603050405020304"/>
            </a:endParaRPr>
          </a:p>
          <a:p>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554182"/>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000" b="1" dirty="0" err="1" smtClean="0">
                <a:solidFill>
                  <a:srgbClr val="FF0000"/>
                </a:solidFill>
                <a:latin typeface="Times New Roman" panose="02020603050405020304" pitchFamily="18" charset="0"/>
                <a:cs typeface="Times New Roman" panose="02020603050405020304" pitchFamily="18" charset="0"/>
              </a:rPr>
              <a:t>Tiết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0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20782" y="457200"/>
            <a:ext cx="9178636" cy="6629400"/>
          </a:xfrm>
          <a:ln>
            <a:solidFill>
              <a:srgbClr val="7030A0"/>
            </a:solidFill>
          </a:ln>
        </p:spPr>
        <p:txBody>
          <a:bodyPr>
            <a:normAutofit/>
          </a:bodyPr>
          <a:lstStyle/>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I.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nhiên</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400" b="1" dirty="0" smtClean="0">
                <a:solidFill>
                  <a:srgbClr val="FF0000"/>
                </a:solidFill>
                <a:latin typeface="Times New Roman" panose="02020603050405020304" pitchFamily="18" charset="0"/>
                <a:cs typeface="Times New Roman" panose="02020603050405020304" pitchFamily="18" charset="0"/>
              </a:rPr>
              <a:t>II. </a:t>
            </a:r>
            <a:r>
              <a:rPr lang="en-US" sz="2400" b="1" dirty="0" err="1" smtClean="0">
                <a:solidFill>
                  <a:srgbClr val="FF0000"/>
                </a:solidFill>
                <a:latin typeface="Times New Roman" panose="02020603050405020304" pitchFamily="18" charset="0"/>
                <a:cs typeface="Times New Roman" panose="02020603050405020304" pitchFamily="18" charset="0"/>
              </a:rPr>
              <a:t>Quá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dưới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Hoàng</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00B050"/>
                </a:solidFill>
                <a:latin typeface="Times New Roman" panose="02020603050405020304" pitchFamily="18" charset="0"/>
                <a:cs typeface="Times New Roman" panose="02020603050405020304" pitchFamily="18" charset="0"/>
              </a:rPr>
              <a:t>1. </a:t>
            </a:r>
            <a:r>
              <a:rPr lang="en-US" sz="2800" b="1" dirty="0" err="1">
                <a:solidFill>
                  <a:srgbClr val="00B050"/>
                </a:solidFill>
                <a:latin typeface="Times New Roman" panose="02020603050405020304" pitchFamily="18" charset="0"/>
                <a:cs typeface="Times New Roman" panose="02020603050405020304" pitchFamily="18" charset="0"/>
              </a:rPr>
              <a:t>Quá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nhất</a:t>
            </a:r>
            <a:r>
              <a:rPr lang="en-US" sz="2800" b="1" dirty="0">
                <a:solidFill>
                  <a:srgbClr val="00B050"/>
                </a:solidFill>
                <a:latin typeface="Times New Roman" panose="02020603050405020304" pitchFamily="18" charset="0"/>
                <a:cs typeface="Times New Roman" panose="02020603050405020304" pitchFamily="18" charset="0"/>
              </a:rPr>
              <a:t>:</a:t>
            </a:r>
          </a:p>
          <a:p>
            <a:pPr marL="0" marR="0" indent="0">
              <a:lnSpc>
                <a:spcPct val="115000"/>
              </a:lnSpc>
              <a:spcBef>
                <a:spcPts val="0"/>
              </a:spcBef>
              <a:spcAft>
                <a:spcPts val="0"/>
              </a:spcAft>
              <a:buNone/>
            </a:pPr>
            <a:r>
              <a:rPr lang="en-US" sz="2800" b="1" dirty="0" smtClean="0">
                <a:solidFill>
                  <a:srgbClr val="00B050"/>
                </a:solidFill>
                <a:latin typeface="Times New Roman" panose="02020603050405020304"/>
                <a:ea typeface="Times New Roman" panose="02020603050405020304"/>
                <a:cs typeface="Times New Roman" panose="02020603050405020304"/>
              </a:rPr>
              <a:t>2. </a:t>
            </a:r>
            <a:r>
              <a:rPr lang="en-US" sz="2800" b="1" dirty="0" err="1">
                <a:solidFill>
                  <a:srgbClr val="00B050"/>
                </a:solidFill>
                <a:latin typeface="Times New Roman" panose="02020603050405020304"/>
                <a:ea typeface="Times New Roman" panose="02020603050405020304"/>
                <a:cs typeface="Times New Roman" panose="02020603050405020304"/>
              </a:rPr>
              <a:t>Sự</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xác</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lập</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chế</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độ</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phong</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kiến</a:t>
            </a:r>
            <a:r>
              <a:rPr lang="en-US" sz="2800" b="1" dirty="0">
                <a:solidFill>
                  <a:srgbClr val="00B050"/>
                </a:solidFill>
                <a:latin typeface="Times New Roman" panose="02020603050405020304"/>
                <a:ea typeface="Times New Roman" panose="02020603050405020304"/>
                <a:cs typeface="Times New Roman" panose="02020603050405020304"/>
              </a:rPr>
              <a:t>:</a:t>
            </a:r>
            <a:endParaRPr lang="en-US" sz="2800" b="1" dirty="0">
              <a:solidFill>
                <a:srgbClr val="00B050"/>
              </a:solidFill>
              <a:ea typeface="Times New Roman" panose="02020603050405020304"/>
              <a:cs typeface="Times New Roman" panose="02020603050405020304"/>
            </a:endParaRPr>
          </a:p>
          <a:p>
            <a:pPr marL="0" indent="0">
              <a:buNone/>
            </a:pPr>
            <a:endParaRPr lang="en-US" sz="2800" dirty="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0" y="76200"/>
          <a:ext cx="9296400" cy="4724400"/>
        </p:xfrm>
        <a:graphic>
          <a:graphicData uri="http://schemas.openxmlformats.org/drawingml/2006/table">
            <a:tbl>
              <a:tblPr firstRow="1" bandRow="1">
                <a:tableStyleId>{5C22544A-7EE6-4342-B048-85BDC9FD1C3A}</a:tableStyleId>
              </a:tblPr>
              <a:tblGrid>
                <a:gridCol w="3098800">
                  <a:extLst>
                    <a:ext uri="{9D8B030D-6E8A-4147-A177-3AD203B41FA5}">
                      <a16:colId xmlns:a16="http://schemas.microsoft.com/office/drawing/2014/main" val="20000"/>
                    </a:ext>
                  </a:extLst>
                </a:gridCol>
                <a:gridCol w="3098800">
                  <a:extLst>
                    <a:ext uri="{9D8B030D-6E8A-4147-A177-3AD203B41FA5}">
                      <a16:colId xmlns:a16="http://schemas.microsoft.com/office/drawing/2014/main" val="20001"/>
                    </a:ext>
                  </a:extLst>
                </a:gridCol>
                <a:gridCol w="3098800">
                  <a:extLst>
                    <a:ext uri="{9D8B030D-6E8A-4147-A177-3AD203B41FA5}">
                      <a16:colId xmlns:a16="http://schemas.microsoft.com/office/drawing/2014/main" val="20002"/>
                    </a:ext>
                  </a:extLst>
                </a:gridCol>
              </a:tblGrid>
              <a:tr h="1408234">
                <a:tc>
                  <a:txBody>
                    <a:bodyPr/>
                    <a:lstStyle/>
                    <a:p>
                      <a:r>
                        <a:rPr lang="en-US" sz="2800" dirty="0" smtClean="0">
                          <a:solidFill>
                            <a:srgbClr val="FF0000"/>
                          </a:solidFill>
                          <a:latin typeface="Times New Roman" panose="02020603050405020304" pitchFamily="18" charset="0"/>
                          <a:cs typeface="Times New Roman" panose="02020603050405020304" pitchFamily="18" charset="0"/>
                        </a:rPr>
                        <a:t>Know(</a:t>
                      </a:r>
                      <a:r>
                        <a:rPr lang="en-US" sz="2800" dirty="0" err="1" smtClean="0">
                          <a:solidFill>
                            <a:srgbClr val="FF0000"/>
                          </a:solidFill>
                          <a:latin typeface="Times New Roman" panose="02020603050405020304" pitchFamily="18" charset="0"/>
                          <a:cs typeface="Times New Roman" panose="02020603050405020304" pitchFamily="18" charset="0"/>
                        </a:rPr>
                        <a:t>điều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em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đã</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biết</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tc>
                  <a:txBody>
                    <a:bodyPr/>
                    <a:lstStyle/>
                    <a:p>
                      <a:r>
                        <a:rPr lang="en-US" sz="2800" dirty="0" smtClean="0">
                          <a:solidFill>
                            <a:srgbClr val="FF0000"/>
                          </a:solidFill>
                          <a:latin typeface="Times New Roman" panose="02020603050405020304" pitchFamily="18" charset="0"/>
                          <a:cs typeface="Times New Roman" panose="02020603050405020304" pitchFamily="18" charset="0"/>
                        </a:rPr>
                        <a:t>What(</a:t>
                      </a:r>
                      <a:r>
                        <a:rPr lang="en-US" sz="2800" dirty="0" err="1" smtClean="0">
                          <a:solidFill>
                            <a:srgbClr val="FF0000"/>
                          </a:solidFill>
                          <a:latin typeface="Times New Roman" panose="02020603050405020304" pitchFamily="18" charset="0"/>
                          <a:cs typeface="Times New Roman" panose="02020603050405020304" pitchFamily="18" charset="0"/>
                        </a:rPr>
                        <a:t>điều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em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cần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biết</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Leam</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err="1" smtClean="0">
                          <a:solidFill>
                            <a:srgbClr val="FF0000"/>
                          </a:solidFill>
                          <a:latin typeface="Times New Roman" panose="02020603050405020304" pitchFamily="18" charset="0"/>
                          <a:cs typeface="Times New Roman" panose="02020603050405020304" pitchFamily="18" charset="0"/>
                        </a:rPr>
                        <a:t>điều</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em</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học</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được</a:t>
                      </a:r>
                      <a:r>
                        <a:rPr lang="en-US" sz="2800" baseline="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0"/>
                  </a:ext>
                </a:extLst>
              </a:tr>
              <a:tr h="3316166">
                <a:tc>
                  <a:txBody>
                    <a:bodyPr/>
                    <a:lstStyle/>
                    <a:p>
                      <a:endParaRPr lang="en-US" sz="2800" b="1" baseline="0" dirty="0" smtClean="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tc>
                  <a:txBody>
                    <a:bodyPr/>
                    <a:lstStyle/>
                    <a:p>
                      <a:endParaRPr lang="en-US" sz="2800" b="1" dirty="0" smtClean="0">
                        <a:solidFill>
                          <a:srgbClr val="FF0000"/>
                        </a:solidFill>
                        <a:latin typeface="Times New Roman" panose="02020603050405020304" pitchFamily="18" charset="0"/>
                        <a:cs typeface="Times New Roman" panose="02020603050405020304" pitchFamily="18" charset="0"/>
                      </a:endParaRPr>
                    </a:p>
                    <a:p>
                      <a:endParaRPr lang="en-US" sz="2800" b="1" dirty="0" smtClean="0">
                        <a:solidFill>
                          <a:srgbClr val="FF0000"/>
                        </a:solidFill>
                        <a:latin typeface="Times New Roman" panose="02020603050405020304" pitchFamily="18" charset="0"/>
                        <a:cs typeface="Times New Roman" panose="02020603050405020304" pitchFamily="18" charset="0"/>
                      </a:endParaRPr>
                    </a:p>
                    <a:p>
                      <a:endParaRPr lang="en-US" sz="2800" b="1" dirty="0" smtClean="0">
                        <a:solidFill>
                          <a:srgbClr val="FF0000"/>
                        </a:solidFill>
                        <a:latin typeface="Times New Roman" panose="02020603050405020304" pitchFamily="18" charset="0"/>
                        <a:cs typeface="Times New Roman" panose="02020603050405020304" pitchFamily="18" charset="0"/>
                      </a:endParaRPr>
                    </a:p>
                    <a:p>
                      <a:endParaRPr lang="en-US" sz="2800" b="1" dirty="0" smtClean="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tc>
                  <a:txBody>
                    <a:bodyPr/>
                    <a:lstStyle/>
                    <a:p>
                      <a:endParaRPr lang="en-US" sz="2800" b="1" dirty="0">
                        <a:solidFill>
                          <a:srgbClr val="FF0000"/>
                        </a:solidFill>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1"/>
                  </a:ext>
                </a:extLst>
              </a:tr>
            </a:tbl>
          </a:graphicData>
        </a:graphic>
      </p:graphicFrame>
      <p:sp>
        <p:nvSpPr>
          <p:cNvPr id="5" name="Content Placeholder 4"/>
          <p:cNvSpPr>
            <a:spLocks noGrp="1"/>
          </p:cNvSpPr>
          <p:nvPr>
            <p:ph idx="1"/>
          </p:nvPr>
        </p:nvSpPr>
        <p:spPr>
          <a:xfrm>
            <a:off x="-152400" y="5257800"/>
            <a:ext cx="9525000" cy="4525963"/>
          </a:xfrm>
        </p:spPr>
        <p:txBody>
          <a:bodyPr/>
          <a:lstStyle/>
          <a:p>
            <a:endParaRPr lang="en-US" dirty="0"/>
          </a:p>
        </p:txBody>
      </p:sp>
      <p:sp>
        <p:nvSpPr>
          <p:cNvPr id="7" name="TextBox 6"/>
          <p:cNvSpPr txBox="1"/>
          <p:nvPr/>
        </p:nvSpPr>
        <p:spPr>
          <a:xfrm>
            <a:off x="51685" y="1856958"/>
            <a:ext cx="3048000" cy="1815882"/>
          </a:xfrm>
          <a:prstGeom prst="rect">
            <a:avLst/>
          </a:prstGeom>
          <a:noFill/>
          <a:ln w="38100">
            <a:solidFill>
              <a:srgbClr val="7030A0"/>
            </a:solidFill>
          </a:ln>
        </p:spPr>
        <p:txBody>
          <a:bodyPr wrap="square" rtlCol="0">
            <a:spAutoFit/>
          </a:bodyPr>
          <a:lstStyle/>
          <a:p>
            <a:r>
              <a:rPr lang="en-US" sz="2800" b="1" dirty="0" err="1" smtClean="0">
                <a:solidFill>
                  <a:srgbClr val="0033CC"/>
                </a:solidFill>
                <a:latin typeface="Times New Roman" panose="02020603050405020304" pitchFamily="18" charset="0"/>
                <a:cs typeface="Times New Roman" panose="02020603050405020304" pitchFamily="18" charset="0"/>
              </a:rPr>
              <a:t>Em</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biết</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gì</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về</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Trung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Quốc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thời</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cổ</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đại</a:t>
            </a:r>
            <a:r>
              <a:rPr lang="en-US" sz="2800" b="1" dirty="0">
                <a:solidFill>
                  <a:srgbClr val="0033CC"/>
                </a:solidFill>
                <a:latin typeface="Times New Roman" panose="02020603050405020304" pitchFamily="18" charset="0"/>
                <a:cs typeface="Times New Roman" panose="02020603050405020304" pitchFamily="18" charset="0"/>
              </a:rPr>
              <a:t> ?</a:t>
            </a:r>
          </a:p>
          <a:p>
            <a:r>
              <a:rPr lang="en-US" sz="2800" b="1" dirty="0" smtClean="0"/>
              <a:t> </a:t>
            </a:r>
            <a:endParaRPr lang="en-US" sz="2800" b="1" dirty="0"/>
          </a:p>
        </p:txBody>
      </p:sp>
      <p:sp>
        <p:nvSpPr>
          <p:cNvPr id="8" name="TextBox 7"/>
          <p:cNvSpPr txBox="1"/>
          <p:nvPr/>
        </p:nvSpPr>
        <p:spPr>
          <a:xfrm>
            <a:off x="3211285" y="1820019"/>
            <a:ext cx="2873829" cy="1815882"/>
          </a:xfrm>
          <a:prstGeom prst="rect">
            <a:avLst/>
          </a:prstGeom>
          <a:noFill/>
          <a:ln w="38100">
            <a:solidFill>
              <a:srgbClr val="00B050"/>
            </a:solidFill>
          </a:ln>
        </p:spPr>
        <p:txBody>
          <a:bodyPr wrap="square" rtlCol="0">
            <a:spAutoFit/>
          </a:bodyPr>
          <a:lstStyle/>
          <a:p>
            <a:r>
              <a:rPr lang="en-US" sz="2800" b="1" dirty="0" err="1" smtClean="0">
                <a:solidFill>
                  <a:srgbClr val="0033CC"/>
                </a:solidFill>
                <a:latin typeface="Times New Roman" panose="02020603050405020304" pitchFamily="18" charset="0"/>
                <a:cs typeface="Times New Roman" panose="02020603050405020304" pitchFamily="18" charset="0"/>
              </a:rPr>
              <a:t>Những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gì</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em</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muốn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biết</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thêm</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khi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học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bài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này</a:t>
            </a:r>
            <a:r>
              <a:rPr lang="en-US" sz="2800" b="1" dirty="0">
                <a:solidFill>
                  <a:srgbClr val="0033CC"/>
                </a:solidFill>
                <a:latin typeface="Times New Roman" panose="02020603050405020304" pitchFamily="18" charset="0"/>
                <a:cs typeface="Times New Roman" panose="02020603050405020304" pitchFamily="18" charset="0"/>
              </a:rPr>
              <a:t> ?</a:t>
            </a:r>
          </a:p>
          <a:p>
            <a:r>
              <a:rPr lang="en-US" sz="2800" b="1" dirty="0" smtClean="0">
                <a:solidFill>
                  <a:srgbClr val="0033CC"/>
                </a:solidFill>
              </a:rPr>
              <a:t> </a:t>
            </a:r>
            <a:endParaRPr lang="en-US" sz="2800" b="1" dirty="0">
              <a:solidFill>
                <a:srgbClr val="0033CC"/>
              </a:solidFill>
            </a:endParaRPr>
          </a:p>
        </p:txBody>
      </p:sp>
      <p:sp>
        <p:nvSpPr>
          <p:cNvPr id="9" name="TextBox 8"/>
          <p:cNvSpPr txBox="1"/>
          <p:nvPr/>
        </p:nvSpPr>
        <p:spPr>
          <a:xfrm>
            <a:off x="6408057" y="1811238"/>
            <a:ext cx="2735943" cy="1815882"/>
          </a:xfrm>
          <a:prstGeom prst="rect">
            <a:avLst/>
          </a:prstGeom>
          <a:noFill/>
          <a:ln w="38100">
            <a:solidFill>
              <a:srgbClr val="FFFF00"/>
            </a:solidFill>
          </a:ln>
        </p:spPr>
        <p:txBody>
          <a:bodyPr wrap="square" rtlCol="0">
            <a:spAutoFit/>
          </a:bodyPr>
          <a:lstStyle/>
          <a:p>
            <a:r>
              <a:rPr lang="en-US" sz="2800" b="1" dirty="0" err="1" smtClean="0">
                <a:solidFill>
                  <a:srgbClr val="0033CC"/>
                </a:solidFill>
                <a:latin typeface="Times New Roman" panose="02020603050405020304" pitchFamily="18" charset="0"/>
                <a:cs typeface="Times New Roman" panose="02020603050405020304" pitchFamily="18" charset="0"/>
              </a:rPr>
              <a:t>Những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gì</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em</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biết</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được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sau</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khi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học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xong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bài</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này</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smtClean="0">
                <a:solidFill>
                  <a:srgbClr val="0033CC"/>
                </a:solidFill>
                <a:latin typeface="Times New Roman" panose="02020603050405020304" pitchFamily="18" charset="0"/>
                <a:cs typeface="Times New Roman" panose="02020603050405020304" pitchFamily="18" charset="0"/>
              </a:rPr>
              <a:t>?</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36286"/>
            <a:ext cx="9178636" cy="6974114"/>
          </a:xfrm>
        </p:spPr>
        <p:txBody>
          <a:bodyPr>
            <a:normAutofit/>
          </a:bodyPr>
          <a:lstStyle/>
          <a:p>
            <a:pPr marL="0" indent="0" algn="just">
              <a:buNone/>
            </a:pPr>
            <a:r>
              <a:rPr lang="en-US" sz="2400" b="1" dirty="0" smtClean="0">
                <a:solidFill>
                  <a:srgbClr val="FF0000"/>
                </a:solidFill>
                <a:latin typeface="Times New Roman" panose="02020603050405020304" pitchFamily="18" charset="0"/>
                <a:cs typeface="Times New Roman" panose="02020603050405020304" pitchFamily="18" charset="0"/>
              </a:rPr>
              <a:t>II. </a:t>
            </a:r>
            <a:r>
              <a:rPr lang="en-US" sz="2400" b="1" dirty="0" err="1" smtClean="0">
                <a:solidFill>
                  <a:srgbClr val="FF0000"/>
                </a:solidFill>
                <a:latin typeface="Times New Roman" panose="02020603050405020304" pitchFamily="18" charset="0"/>
                <a:cs typeface="Times New Roman" panose="02020603050405020304" pitchFamily="18" charset="0"/>
              </a:rPr>
              <a:t>Quá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dưới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thời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Hoàng</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800" b="1" dirty="0" smtClean="0">
                <a:solidFill>
                  <a:srgbClr val="00B050"/>
                </a:solidFill>
                <a:latin typeface="Times New Roman" panose="02020603050405020304" pitchFamily="18" charset="0"/>
                <a:cs typeface="Times New Roman" panose="02020603050405020304" pitchFamily="18" charset="0"/>
              </a:rPr>
              <a:t>1. </a:t>
            </a:r>
            <a:r>
              <a:rPr lang="en-US" sz="2800" b="1" dirty="0" err="1">
                <a:solidFill>
                  <a:srgbClr val="00B050"/>
                </a:solidFill>
                <a:latin typeface="Times New Roman" panose="02020603050405020304" pitchFamily="18" charset="0"/>
                <a:cs typeface="Times New Roman" panose="02020603050405020304" pitchFamily="18" charset="0"/>
              </a:rPr>
              <a:t>Quá</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trình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thống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nhất</a:t>
            </a:r>
            <a:r>
              <a:rPr lang="en-US" sz="2800" b="1" dirty="0">
                <a:solidFill>
                  <a:srgbClr val="00B050"/>
                </a:solidFill>
                <a:latin typeface="Times New Roman" panose="02020603050405020304" pitchFamily="18" charset="0"/>
                <a:cs typeface="Times New Roman" panose="02020603050405020304" pitchFamily="18" charset="0"/>
              </a:rPr>
              <a:t>:</a:t>
            </a:r>
          </a:p>
          <a:p>
            <a:pPr marL="0" marR="0" indent="0" algn="just">
              <a:lnSpc>
                <a:spcPct val="115000"/>
              </a:lnSpc>
              <a:spcBef>
                <a:spcPts val="0"/>
              </a:spcBef>
              <a:spcAft>
                <a:spcPts val="0"/>
              </a:spcAft>
              <a:buNone/>
            </a:pPr>
            <a:r>
              <a:rPr lang="en-US" sz="2800" b="1" dirty="0" smtClean="0">
                <a:solidFill>
                  <a:srgbClr val="00B050"/>
                </a:solidFill>
                <a:latin typeface="Times New Roman" panose="02020603050405020304"/>
                <a:ea typeface="Times New Roman" panose="02020603050405020304"/>
                <a:cs typeface="Times New Roman" panose="02020603050405020304"/>
              </a:rPr>
              <a:t>2. </a:t>
            </a:r>
            <a:r>
              <a:rPr lang="en-US" sz="2800" b="1" dirty="0" err="1" smtClean="0">
                <a:solidFill>
                  <a:srgbClr val="00B050"/>
                </a:solidFill>
                <a:latin typeface="Times New Roman" panose="02020603050405020304"/>
                <a:ea typeface="Times New Roman" panose="02020603050405020304"/>
                <a:cs typeface="Times New Roman" panose="02020603050405020304"/>
              </a:rPr>
              <a:t>Sự</a:t>
            </a:r>
            <a:r>
              <a:rPr lang="en-US" sz="2800" b="1" dirty="0" smtClean="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xác</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lập</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chế</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độ</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phong</a:t>
            </a:r>
            <a:r>
              <a:rPr lang="en-US" sz="2800" b="1" dirty="0">
                <a:solidFill>
                  <a:srgbClr val="00B050"/>
                </a:solidFill>
                <a:latin typeface="Times New Roman" panose="02020603050405020304"/>
                <a:ea typeface="Times New Roman" panose="02020603050405020304"/>
                <a:cs typeface="Times New Roman" panose="02020603050405020304"/>
              </a:rPr>
              <a:t> </a:t>
            </a:r>
            <a:r>
              <a:rPr lang="en-US" sz="2800" b="1" dirty="0" err="1">
                <a:solidFill>
                  <a:srgbClr val="00B050"/>
                </a:solidFill>
                <a:latin typeface="Times New Roman" panose="02020603050405020304"/>
                <a:ea typeface="Times New Roman" panose="02020603050405020304"/>
                <a:cs typeface="Times New Roman" panose="02020603050405020304"/>
              </a:rPr>
              <a:t>kiến</a:t>
            </a:r>
            <a:r>
              <a:rPr lang="en-US" sz="2800" b="1" dirty="0">
                <a:solidFill>
                  <a:srgbClr val="00B050"/>
                </a:solidFill>
                <a:latin typeface="Times New Roman" panose="02020603050405020304"/>
                <a:ea typeface="Times New Roman" panose="02020603050405020304"/>
                <a:cs typeface="Times New Roman" panose="02020603050405020304"/>
              </a:rPr>
              <a:t>:</a:t>
            </a:r>
            <a:endParaRPr lang="en-US" sz="2800" b="1" dirty="0">
              <a:solidFill>
                <a:srgbClr val="00B050"/>
              </a:solidFill>
              <a:ea typeface="Times New Roman" panose="02020603050405020304"/>
              <a:cs typeface="Times New Roman" panose="02020603050405020304"/>
            </a:endParaRPr>
          </a:p>
          <a:p>
            <a:pPr marL="0" indent="0" algn="just">
              <a:lnSpc>
                <a:spcPct val="115000"/>
              </a:lnSpc>
              <a:spcBef>
                <a:spcPts val="0"/>
              </a:spcBef>
              <a:buNone/>
            </a:pP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Q</a:t>
            </a:r>
            <a:r>
              <a:rPr lang="en-US" sz="3600" dirty="0" err="1" smtClean="0">
                <a:solidFill>
                  <a:srgbClr val="0033CC"/>
                </a:solidFill>
                <a:latin typeface="Times New Roman" panose="02020603050405020304"/>
                <a:ea typeface="Times New Roman" panose="02020603050405020304"/>
                <a:cs typeface="Times New Roman" panose="02020603050405020304"/>
              </a:rPr>
              <a:t>uý</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tộc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quan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lại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chiếm</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nhiều</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ruộng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đất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và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nông</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dân</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giàu</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có</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trở</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thành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địa</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chủ</a:t>
            </a:r>
            <a:r>
              <a:rPr lang="en-US" sz="3600" b="1" dirty="0">
                <a:solidFill>
                  <a:srgbClr val="0033CC"/>
                </a:solidFill>
                <a:latin typeface="Times New Roman" panose="02020603050405020304"/>
                <a:ea typeface="Times New Roman" panose="02020603050405020304"/>
                <a:cs typeface="Times New Roman" panose="02020603050405020304"/>
              </a:rPr>
              <a:t>.</a:t>
            </a:r>
          </a:p>
          <a:p>
            <a:pPr marL="0" indent="0" algn="just">
              <a:lnSpc>
                <a:spcPct val="115000"/>
              </a:lnSpc>
              <a:spcBef>
                <a:spcPts val="0"/>
              </a:spcBef>
              <a:buNone/>
            </a:pP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a:t>
            </a:r>
            <a:r>
              <a:rPr lang="en-US" sz="3600" dirty="0" err="1" smtClean="0">
                <a:solidFill>
                  <a:srgbClr val="0033CC"/>
                </a:solidFill>
                <a:latin typeface="Times New Roman" panose="02020603050405020304"/>
                <a:ea typeface="Times New Roman" panose="02020603050405020304"/>
                <a:cs typeface="Times New Roman" panose="02020603050405020304"/>
              </a:rPr>
              <a:t>ông</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dân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công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xã</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bị</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mất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ruộng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đất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phải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nhận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ruộng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của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địa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chủ</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để</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canh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tác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trở</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thành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nông</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dân</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lĩnh</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canh</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tá</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điền</a:t>
            </a:r>
            <a:r>
              <a:rPr lang="en-US" sz="3600" b="1" dirty="0">
                <a:solidFill>
                  <a:srgbClr val="0033CC"/>
                </a:solidFill>
                <a:latin typeface="Times New Roman" panose="02020603050405020304"/>
                <a:ea typeface="Times New Roman" panose="02020603050405020304"/>
                <a:cs typeface="Times New Roman" panose="02020603050405020304"/>
              </a:rPr>
              <a:t>).</a:t>
            </a:r>
          </a:p>
          <a:p>
            <a:pPr marL="0" indent="0" algn="just">
              <a:lnSpc>
                <a:spcPct val="115000"/>
              </a:lnSpc>
              <a:spcBef>
                <a:spcPts val="0"/>
              </a:spcBef>
              <a:buNone/>
            </a:pPr>
            <a:r>
              <a:rPr lang="en-US" sz="3600" dirty="0">
                <a:solidFill>
                  <a:srgbClr val="0033CC"/>
                </a:solidFill>
                <a:latin typeface="Times New Roman" panose="02020603050405020304"/>
                <a:ea typeface="Times New Roman" panose="02020603050405020304"/>
                <a:cs typeface="Times New Roman" panose="02020603050405020304"/>
              </a:rPr>
              <a:t>- </a:t>
            </a:r>
            <a:r>
              <a:rPr lang="vi-VN" sz="3600" dirty="0">
                <a:solidFill>
                  <a:srgbClr val="0033CC"/>
                </a:solidFill>
                <a:latin typeface="Times New Roman" panose="02020603050405020304"/>
                <a:ea typeface="Times New Roman" panose="02020603050405020304"/>
                <a:cs typeface="Times New Roman" panose="02020603050405020304"/>
              </a:rPr>
              <a:t>Chế độ</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bóc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lột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của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địa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chủ</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với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nông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dân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lĩnh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canh</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bằng</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địa</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b="1" dirty="0" err="1">
                <a:solidFill>
                  <a:srgbClr val="0033CC"/>
                </a:solidFill>
                <a:latin typeface="Times New Roman" panose="02020603050405020304"/>
                <a:ea typeface="Times New Roman" panose="02020603050405020304"/>
                <a:cs typeface="Times New Roman" panose="02020603050405020304"/>
              </a:rPr>
              <a:t>tô</a:t>
            </a:r>
            <a:r>
              <a:rPr lang="en-US" sz="3600" b="1"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ngày</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càng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chiếm</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địa</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vị</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thống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trị</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smtClean="0">
                <a:solidFill>
                  <a:srgbClr val="0033CC"/>
                </a:solidFill>
                <a:latin typeface="Times New Roman" panose="02020603050405020304"/>
                <a:ea typeface="Times New Roman" panose="02020603050405020304"/>
                <a:cs typeface="Times New Roman" panose="02020603050405020304"/>
              </a:rPr>
              <a:t>Chế</a:t>
            </a:r>
            <a:r>
              <a:rPr lang="en-US" sz="3600" dirty="0" smtClean="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độ</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phong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kiến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được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xác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lập</a:t>
            </a:r>
            <a:r>
              <a:rPr lang="en-US" sz="3600" dirty="0">
                <a:solidFill>
                  <a:srgbClr val="0033CC"/>
                </a:solidFill>
                <a:latin typeface="Times New Roman" panose="02020603050405020304"/>
                <a:ea typeface="Times New Roman" panose="02020603050405020304"/>
                <a:cs typeface="Times New Roman" panose="02020603050405020304"/>
              </a:rPr>
              <a:t>.</a:t>
            </a:r>
            <a:endParaRPr lang="en-US" sz="3600" dirty="0">
              <a:solidFill>
                <a:srgbClr val="0033CC"/>
              </a:solidFill>
              <a:ea typeface="Times New Roman" panose="02020603050405020304"/>
              <a:cs typeface="Times New Roman" panose="02020603050405020304"/>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18, </a:t>
            </a:r>
            <a:r>
              <a:rPr lang="en-US" sz="2800" b="1" dirty="0" smtClean="0">
                <a:solidFill>
                  <a:srgbClr val="FF0000"/>
                </a:solidFill>
                <a:latin typeface="Times New Roman" panose="02020603050405020304" pitchFamily="18" charset="0"/>
                <a:cs typeface="Times New Roman" panose="02020603050405020304" pitchFamily="18" charset="0"/>
              </a:rPr>
              <a:t>19 - BÀI </a:t>
            </a:r>
            <a:r>
              <a:rPr lang="en-US" sz="2800" b="1" dirty="0">
                <a:solidFill>
                  <a:srgbClr val="FF0000"/>
                </a:solidFill>
                <a:latin typeface="Times New Roman" panose="02020603050405020304" pitchFamily="18" charset="0"/>
                <a:cs typeface="Times New Roman" panose="02020603050405020304" pitchFamily="18" charset="0"/>
              </a:rPr>
              <a:t>9. TRUNG QUỐC TỪ THỜI CỔ ĐẠI ĐẾN THẾ KỈ VII </a:t>
            </a:r>
            <a:br>
              <a:rPr lang="en-US" sz="28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066800"/>
            <a:ext cx="9178636" cy="5029200"/>
          </a:xfrm>
        </p:spPr>
        <p:txBody>
          <a:bodyPr/>
          <a:lstStyle/>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 </a:t>
            </a:r>
            <a:r>
              <a:rPr lang="en-US" b="1" dirty="0" err="1" smtClean="0">
                <a:solidFill>
                  <a:srgbClr val="FF0000"/>
                </a:solidFill>
                <a:latin typeface="Times New Roman" panose="02020603050405020304" pitchFamily="18" charset="0"/>
                <a:cs typeface="Times New Roman" panose="02020603050405020304" pitchFamily="18" charset="0"/>
              </a:rPr>
              <a:t>Quá</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thống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nhất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lập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chế</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độ</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dưới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Thủy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Hoàng</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III. </a:t>
            </a:r>
            <a:r>
              <a:rPr lang="en-US" b="1" dirty="0" err="1" smtClean="0">
                <a:solidFill>
                  <a:srgbClr val="FF0000"/>
                </a:solidFill>
                <a:latin typeface="Times New Roman" panose="02020603050405020304" pitchFamily="18" charset="0"/>
                <a:cs typeface="Times New Roman" panose="02020603050405020304" pitchFamily="18" charset="0"/>
              </a:rPr>
              <a:t>Từ</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nhà</a:t>
            </a:r>
            <a:r>
              <a:rPr lang="en-US" b="1" dirty="0" smtClean="0">
                <a:solidFill>
                  <a:srgbClr val="FF0000"/>
                </a:solidFill>
                <a:latin typeface="Times New Roman" panose="02020603050405020304" pitchFamily="18" charset="0"/>
                <a:cs typeface="Times New Roman" panose="02020603050405020304" pitchFamily="18" charset="0"/>
              </a:rPr>
              <a:t> T</a:t>
            </a:r>
            <a:r>
              <a:rPr lang="vi-VN" b="1" dirty="0" smtClean="0">
                <a:solidFill>
                  <a:srgbClr val="FF0000"/>
                </a:solidFill>
                <a:latin typeface="Times New Roman" panose="02020603050405020304" pitchFamily="18" charset="0"/>
                <a:cs typeface="Times New Roman" panose="02020603050405020304" pitchFamily="18" charset="0"/>
              </a:rPr>
              <a:t>ần, </a:t>
            </a:r>
            <a:r>
              <a:rPr lang="en-US" b="1" dirty="0" err="1" smtClean="0">
                <a:solidFill>
                  <a:srgbClr val="FF0000"/>
                </a:solidFill>
                <a:latin typeface="Times New Roman" panose="02020603050405020304" pitchFamily="18" charset="0"/>
                <a:cs typeface="Times New Roman" panose="02020603050405020304" pitchFamily="18" charset="0"/>
              </a:rPr>
              <a:t>Hán</a:t>
            </a:r>
            <a:r>
              <a:rPr lang="en-US" b="1" dirty="0" smtClean="0">
                <a:solidFill>
                  <a:srgbClr val="FF0000"/>
                </a:solidFill>
                <a:latin typeface="Times New Roman" panose="02020603050405020304" pitchFamily="18" charset="0"/>
                <a:cs typeface="Times New Roman" panose="02020603050405020304" pitchFamily="18" charset="0"/>
              </a:rPr>
              <a:t>, Nam-</a:t>
            </a:r>
            <a:r>
              <a:rPr lang="en-US" b="1" dirty="0" err="1" smtClean="0">
                <a:solidFill>
                  <a:srgbClr val="FF0000"/>
                </a:solidFill>
                <a:latin typeface="Times New Roman" panose="02020603050405020304" pitchFamily="18" charset="0"/>
                <a:cs typeface="Times New Roman" panose="02020603050405020304" pitchFamily="18" charset="0"/>
              </a:rPr>
              <a:t>Bắc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Tùy</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96400" cy="6858000"/>
          </a:xfrm>
        </p:spPr>
      </p:pic>
      <p:sp>
        <p:nvSpPr>
          <p:cNvPr id="6" name="TextBox 5"/>
          <p:cNvSpPr txBox="1"/>
          <p:nvPr/>
        </p:nvSpPr>
        <p:spPr>
          <a:xfrm>
            <a:off x="0" y="2424545"/>
            <a:ext cx="9144000" cy="2215158"/>
          </a:xfrm>
          <a:prstGeom prst="rect">
            <a:avLst/>
          </a:prstGeom>
          <a:noFill/>
        </p:spPr>
        <p:txBody>
          <a:bodyPr wrap="square">
            <a:spAutoFit/>
          </a:bodyPr>
          <a:lstStyle/>
          <a:p>
            <a:pPr marL="285750" indent="-285750" algn="just">
              <a:lnSpc>
                <a:spcPct val="107000"/>
              </a:lnSpc>
              <a:spcAft>
                <a:spcPts val="800"/>
              </a:spcAft>
              <a:buFontTx/>
              <a:buChar char="-"/>
            </a:pP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endParaRPr lang="en-US" sz="20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14400"/>
            <a:ext cx="9178636" cy="59436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066213"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14400"/>
            <a:ext cx="9178636" cy="5943600"/>
          </a:xfrm>
        </p:spPr>
        <p:txBody>
          <a:bodyPr/>
          <a:lstStyle/>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
        <p:nvSpPr>
          <p:cNvPr id="5" name="Right Arrow 4"/>
          <p:cNvSpPr/>
          <p:nvPr/>
        </p:nvSpPr>
        <p:spPr>
          <a:xfrm>
            <a:off x="-180109" y="2984311"/>
            <a:ext cx="9476509" cy="4972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81000" y="1985524"/>
            <a:ext cx="0" cy="12806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09800" y="3232931"/>
            <a:ext cx="0" cy="107898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6600" y="2067532"/>
            <a:ext cx="0" cy="133303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5999" y="2067532"/>
            <a:ext cx="0" cy="130859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709" y="785195"/>
            <a:ext cx="1648525" cy="1200329"/>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Tần</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smtClean="0">
                <a:solidFill>
                  <a:srgbClr val="0033CC"/>
                </a:solidFill>
                <a:latin typeface="Times New Roman" panose="02020603050405020304" pitchFamily="18" charset="0"/>
                <a:cs typeface="Times New Roman" panose="02020603050405020304" pitchFamily="18" charset="0"/>
              </a:rPr>
              <a:t>221-206 TCN</a:t>
            </a:r>
          </a:p>
        </p:txBody>
      </p:sp>
      <p:sp>
        <p:nvSpPr>
          <p:cNvPr id="12" name="TextBox 11"/>
          <p:cNvSpPr txBox="1"/>
          <p:nvPr/>
        </p:nvSpPr>
        <p:spPr>
          <a:xfrm>
            <a:off x="1289958" y="4327782"/>
            <a:ext cx="2133599"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Hán</a:t>
            </a:r>
            <a:endParaRPr lang="en-US" sz="2400" b="1" dirty="0" smtClean="0">
              <a:solidFill>
                <a:srgbClr val="0033CC"/>
              </a:solidFill>
              <a:latin typeface="Times New Roman" panose="02020603050405020304" pitchFamily="18" charset="0"/>
              <a:cs typeface="Times New Roman" panose="02020603050405020304" pitchFamily="18" charset="0"/>
            </a:endParaRPr>
          </a:p>
          <a:p>
            <a:r>
              <a:rPr lang="en-US" sz="2400" b="1" dirty="0" smtClean="0">
                <a:solidFill>
                  <a:srgbClr val="0033CC"/>
                </a:solidFill>
                <a:latin typeface="Times New Roman" panose="02020603050405020304" pitchFamily="18" charset="0"/>
                <a:cs typeface="Times New Roman" panose="02020603050405020304" pitchFamily="18" charset="0"/>
              </a:rPr>
              <a:t>206 TCN -220</a:t>
            </a:r>
          </a:p>
        </p:txBody>
      </p:sp>
      <p:sp>
        <p:nvSpPr>
          <p:cNvPr id="13" name="TextBox 12"/>
          <p:cNvSpPr txBox="1"/>
          <p:nvPr/>
        </p:nvSpPr>
        <p:spPr>
          <a:xfrm>
            <a:off x="2590800" y="859988"/>
            <a:ext cx="1600200" cy="1200329"/>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Thời</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smtClean="0">
                <a:solidFill>
                  <a:srgbClr val="0033CC"/>
                </a:solidFill>
                <a:latin typeface="Times New Roman" panose="02020603050405020304" pitchFamily="18" charset="0"/>
                <a:cs typeface="Times New Roman" panose="02020603050405020304" pitchFamily="18" charset="0"/>
              </a:rPr>
              <a:t>Tam </a:t>
            </a:r>
            <a:r>
              <a:rPr lang="en-US" sz="2400" b="1" dirty="0" err="1" smtClean="0">
                <a:solidFill>
                  <a:srgbClr val="0033CC"/>
                </a:solidFill>
                <a:latin typeface="Times New Roman" panose="02020603050405020304" pitchFamily="18" charset="0"/>
                <a:cs typeface="Times New Roman" panose="02020603050405020304" pitchFamily="18" charset="0"/>
              </a:rPr>
              <a:t>Quốc</a:t>
            </a:r>
            <a:r>
              <a:rPr lang="en-US" sz="2400" b="1" dirty="0" smtClean="0">
                <a:solidFill>
                  <a:srgbClr val="0033CC"/>
                </a:solidFill>
                <a:latin typeface="Times New Roman" panose="02020603050405020304" pitchFamily="18" charset="0"/>
                <a:cs typeface="Times New Roman" panose="02020603050405020304" pitchFamily="18" charset="0"/>
              </a:rPr>
              <a:t> 220-280</a:t>
            </a:r>
          </a:p>
        </p:txBody>
      </p:sp>
      <p:sp>
        <p:nvSpPr>
          <p:cNvPr id="17" name="TextBox 16"/>
          <p:cNvSpPr txBox="1"/>
          <p:nvPr/>
        </p:nvSpPr>
        <p:spPr>
          <a:xfrm>
            <a:off x="4364182" y="4327782"/>
            <a:ext cx="1634836"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Tấn</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smtClean="0">
                <a:solidFill>
                  <a:srgbClr val="0033CC"/>
                </a:solidFill>
                <a:latin typeface="Times New Roman" panose="02020603050405020304" pitchFamily="18" charset="0"/>
                <a:cs typeface="Times New Roman" panose="02020603050405020304" pitchFamily="18" charset="0"/>
              </a:rPr>
              <a:t>280-420</a:t>
            </a:r>
          </a:p>
        </p:txBody>
      </p:sp>
      <p:sp>
        <p:nvSpPr>
          <p:cNvPr id="18" name="TextBox 17"/>
          <p:cNvSpPr txBox="1"/>
          <p:nvPr/>
        </p:nvSpPr>
        <p:spPr>
          <a:xfrm>
            <a:off x="5181600" y="859987"/>
            <a:ext cx="1828799" cy="1200329"/>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Thời</a:t>
            </a:r>
            <a:r>
              <a:rPr lang="en-US" sz="2400" b="1" dirty="0" smtClean="0">
                <a:solidFill>
                  <a:srgbClr val="0033CC"/>
                </a:solidFill>
                <a:latin typeface="Times New Roman" panose="02020603050405020304" pitchFamily="18" charset="0"/>
                <a:cs typeface="Times New Roman" panose="02020603050405020304" pitchFamily="18" charset="0"/>
              </a:rPr>
              <a:t> Nam-</a:t>
            </a:r>
            <a:r>
              <a:rPr lang="en-US" sz="2400" b="1" dirty="0" err="1" smtClean="0">
                <a:solidFill>
                  <a:srgbClr val="0033CC"/>
                </a:solidFill>
                <a:latin typeface="Times New Roman" panose="02020603050405020304" pitchFamily="18" charset="0"/>
                <a:cs typeface="Times New Roman" panose="02020603050405020304" pitchFamily="18" charset="0"/>
              </a:rPr>
              <a:t>Bắc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triều</a:t>
            </a:r>
            <a:r>
              <a:rPr lang="en-US" sz="2400" b="1" dirty="0" smtClean="0">
                <a:solidFill>
                  <a:srgbClr val="0033CC"/>
                </a:solidFill>
                <a:latin typeface="Times New Roman" panose="02020603050405020304" pitchFamily="18" charset="0"/>
                <a:cs typeface="Times New Roman" panose="02020603050405020304" pitchFamily="18" charset="0"/>
              </a:rPr>
              <a:t> 420-581</a:t>
            </a:r>
          </a:p>
        </p:txBody>
      </p:sp>
      <p:sp>
        <p:nvSpPr>
          <p:cNvPr id="20" name="TextBox 19"/>
          <p:cNvSpPr txBox="1"/>
          <p:nvPr/>
        </p:nvSpPr>
        <p:spPr>
          <a:xfrm>
            <a:off x="7410450" y="1197757"/>
            <a:ext cx="1447800" cy="830997"/>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anose="02020603050405020304" pitchFamily="18" charset="0"/>
                <a:cs typeface="Times New Roman" panose="02020603050405020304" pitchFamily="18" charset="0"/>
              </a:rPr>
              <a:t>Nhà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Tùy</a:t>
            </a:r>
            <a:r>
              <a:rPr lang="en-US" sz="2400" b="1" dirty="0" smtClean="0">
                <a:solidFill>
                  <a:srgbClr val="0033CC"/>
                </a:solidFill>
                <a:latin typeface="Times New Roman" panose="02020603050405020304" pitchFamily="18" charset="0"/>
                <a:cs typeface="Times New Roman" panose="02020603050405020304" pitchFamily="18" charset="0"/>
              </a:rPr>
              <a:t> </a:t>
            </a:r>
          </a:p>
          <a:p>
            <a:r>
              <a:rPr lang="en-US" sz="2400" b="1" dirty="0" smtClean="0">
                <a:solidFill>
                  <a:srgbClr val="0033CC"/>
                </a:solidFill>
                <a:latin typeface="Times New Roman" panose="02020603050405020304" pitchFamily="18" charset="0"/>
                <a:cs typeface="Times New Roman" panose="02020603050405020304" pitchFamily="18" charset="0"/>
              </a:rPr>
              <a:t>581-618</a:t>
            </a:r>
          </a:p>
        </p:txBody>
      </p:sp>
      <p:cxnSp>
        <p:nvCxnSpPr>
          <p:cNvPr id="26" name="Straight Connector 25"/>
          <p:cNvCxnSpPr/>
          <p:nvPr/>
        </p:nvCxnSpPr>
        <p:spPr>
          <a:xfrm>
            <a:off x="8134350" y="2060317"/>
            <a:ext cx="0" cy="130859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7" idx="0"/>
          </p:cNvCxnSpPr>
          <p:nvPr/>
        </p:nvCxnSpPr>
        <p:spPr>
          <a:xfrm>
            <a:off x="5159828" y="3118125"/>
            <a:ext cx="21772" cy="1209657"/>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Tiêu đề 1"/>
          <p:cNvSpPr txBox="1"/>
          <p:nvPr/>
        </p:nvSpPr>
        <p:spPr>
          <a:xfrm>
            <a:off x="-10392" y="5638800"/>
            <a:ext cx="913707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Sơ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đồ</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từ</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Tần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Tùy</a:t>
            </a: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7" grpId="0" animBg="1"/>
      <p:bldP spid="18" grpId="0" animBg="1"/>
      <p:bldP spid="20"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935182"/>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400" b="1" dirty="0" err="1" smtClean="0">
                <a:solidFill>
                  <a:srgbClr val="FF0000"/>
                </a:solidFill>
                <a:latin typeface="Times New Roman" panose="02020603050405020304" pitchFamily="18" charset="0"/>
                <a:cs typeface="Times New Roman" panose="02020603050405020304" pitchFamily="18" charset="0"/>
              </a:rPr>
              <a:t>Tiết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4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914400"/>
            <a:ext cx="9178636" cy="5029200"/>
          </a:xfrm>
        </p:spPr>
        <p:txBody>
          <a:bodyPr>
            <a:normAutofit/>
          </a:bodyPr>
          <a:lstStyle/>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 </a:t>
            </a:r>
            <a:r>
              <a:rPr lang="en-US" b="1" dirty="0" err="1" smtClean="0">
                <a:solidFill>
                  <a:srgbClr val="FF0000"/>
                </a:solidFill>
                <a:latin typeface="Times New Roman" panose="02020603050405020304" pitchFamily="18" charset="0"/>
                <a:cs typeface="Times New Roman" panose="02020603050405020304" pitchFamily="18" charset="0"/>
              </a:rPr>
              <a:t>Quá</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thống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nhất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lập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chế</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độ</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dưới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Thủy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Hoàng</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III. </a:t>
            </a:r>
            <a:r>
              <a:rPr lang="en-US" b="1" dirty="0" err="1" smtClean="0">
                <a:solidFill>
                  <a:srgbClr val="FF0000"/>
                </a:solidFill>
                <a:latin typeface="Times New Roman" panose="02020603050405020304" pitchFamily="18" charset="0"/>
                <a:cs typeface="Times New Roman" panose="02020603050405020304" pitchFamily="18" charset="0"/>
              </a:rPr>
              <a:t>Từ</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Hán</a:t>
            </a:r>
            <a:r>
              <a:rPr lang="en-US" b="1" dirty="0" smtClean="0">
                <a:solidFill>
                  <a:srgbClr val="FF0000"/>
                </a:solidFill>
                <a:latin typeface="Times New Roman" panose="02020603050405020304" pitchFamily="18" charset="0"/>
                <a:cs typeface="Times New Roman" panose="02020603050405020304" pitchFamily="18" charset="0"/>
              </a:rPr>
              <a:t>, Nam-</a:t>
            </a:r>
            <a:r>
              <a:rPr lang="en-US" b="1" dirty="0" err="1" smtClean="0">
                <a:solidFill>
                  <a:srgbClr val="FF0000"/>
                </a:solidFill>
                <a:latin typeface="Times New Roman" panose="02020603050405020304" pitchFamily="18" charset="0"/>
                <a:cs typeface="Times New Roman" panose="02020603050405020304" pitchFamily="18" charset="0"/>
              </a:rPr>
              <a:t>Bắc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Tùy</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29029" y="29029"/>
            <a:ext cx="9178636" cy="5029200"/>
          </a:xfrm>
        </p:spPr>
        <p:txBody>
          <a:bodyPr>
            <a:normAutofit/>
          </a:bodyPr>
          <a:lstStyle/>
          <a:p>
            <a:pPr marL="0" indent="0">
              <a:buNone/>
            </a:pPr>
            <a:r>
              <a:rPr lang="en-US" sz="2800" b="1" dirty="0" smtClean="0">
                <a:solidFill>
                  <a:srgbClr val="FF0000"/>
                </a:solidFill>
                <a:latin typeface="Times New Roman" panose="02020603050405020304" pitchFamily="18" charset="0"/>
                <a:cs typeface="Times New Roman" panose="02020603050405020304" pitchFamily="18" charset="0"/>
              </a:rPr>
              <a:t>III. </a:t>
            </a: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Hán</a:t>
            </a:r>
            <a:r>
              <a:rPr lang="en-US" sz="2800" b="1" dirty="0" smtClean="0">
                <a:solidFill>
                  <a:srgbClr val="FF0000"/>
                </a:solidFill>
                <a:latin typeface="Times New Roman" panose="02020603050405020304" pitchFamily="18" charset="0"/>
                <a:cs typeface="Times New Roman" panose="02020603050405020304" pitchFamily="18" charset="0"/>
              </a:rPr>
              <a:t>, Nam-</a:t>
            </a:r>
            <a:r>
              <a:rPr lang="en-US" sz="2800" b="1" dirty="0" err="1" smtClean="0">
                <a:solidFill>
                  <a:srgbClr val="FF0000"/>
                </a:solidFill>
                <a:latin typeface="Times New Roman" panose="02020603050405020304" pitchFamily="18" charset="0"/>
                <a:cs typeface="Times New Roman" panose="02020603050405020304" pitchFamily="18" charset="0"/>
              </a:rPr>
              <a:t>Bắc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triều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Tùy</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pP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Các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triều</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đại</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phong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kiến</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Trung</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Quốc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từ</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nhà</a:t>
            </a:r>
            <a:r>
              <a:rPr lang="vi-VN" sz="3600" dirty="0" err="1">
                <a:solidFill>
                  <a:srgbClr val="0033CC"/>
                </a:solidFill>
                <a:latin typeface="Times New Roman" panose="02020603050405020304"/>
                <a:ea typeface="Times New Roman" panose="02020603050405020304"/>
                <a:cs typeface="Times New Roman" panose="02020603050405020304"/>
              </a:rPr>
              <a:t> Tần, </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Hán</a:t>
            </a:r>
            <a:r>
              <a:rPr lang="en-US" sz="3600" dirty="0">
                <a:solidFill>
                  <a:srgbClr val="0033CC"/>
                </a:solidFill>
                <a:latin typeface="Times New Roman" panose="02020603050405020304"/>
                <a:ea typeface="Times New Roman" panose="02020603050405020304"/>
                <a:cs typeface="Times New Roman" panose="02020603050405020304"/>
              </a:rPr>
              <a:t>(206 TCN – 220),</a:t>
            </a:r>
            <a:r>
              <a:rPr lang="en-US" sz="3600" dirty="0" err="1">
                <a:solidFill>
                  <a:srgbClr val="0033CC"/>
                </a:solidFill>
                <a:latin typeface="Times New Roman" panose="02020603050405020304"/>
                <a:ea typeface="Times New Roman" panose="02020603050405020304"/>
                <a:cs typeface="Times New Roman" panose="02020603050405020304"/>
              </a:rPr>
              <a:t>Thời</a:t>
            </a:r>
            <a:r>
              <a:rPr lang="en-US" sz="3600" dirty="0">
                <a:solidFill>
                  <a:srgbClr val="0033CC"/>
                </a:solidFill>
                <a:latin typeface="Times New Roman" panose="02020603050405020304"/>
                <a:ea typeface="Times New Roman" panose="02020603050405020304"/>
                <a:cs typeface="Times New Roman" panose="02020603050405020304"/>
              </a:rPr>
              <a:t> Tam </a:t>
            </a:r>
            <a:r>
              <a:rPr lang="en-US" sz="3600" dirty="0" err="1">
                <a:solidFill>
                  <a:srgbClr val="0033CC"/>
                </a:solidFill>
                <a:latin typeface="Times New Roman" panose="02020603050405020304"/>
                <a:ea typeface="Times New Roman" panose="02020603050405020304"/>
                <a:cs typeface="Times New Roman" panose="02020603050405020304"/>
              </a:rPr>
              <a:t>Quốc</a:t>
            </a:r>
            <a:r>
              <a:rPr lang="en-US" sz="3600" dirty="0">
                <a:solidFill>
                  <a:srgbClr val="0033CC"/>
                </a:solidFill>
                <a:latin typeface="Times New Roman" panose="02020603050405020304"/>
                <a:ea typeface="Times New Roman" panose="02020603050405020304"/>
                <a:cs typeface="Times New Roman" panose="02020603050405020304"/>
              </a:rPr>
              <a:t> (220 – 280). </a:t>
            </a:r>
            <a:r>
              <a:rPr lang="en-US" sz="3600" dirty="0" err="1">
                <a:solidFill>
                  <a:srgbClr val="0033CC"/>
                </a:solidFill>
                <a:latin typeface="Times New Roman" panose="02020603050405020304"/>
                <a:ea typeface="Times New Roman" panose="02020603050405020304"/>
                <a:cs typeface="Times New Roman" panose="02020603050405020304"/>
              </a:rPr>
              <a:t>Nhà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Tấn</a:t>
            </a:r>
            <a:r>
              <a:rPr lang="en-US" sz="3600" dirty="0">
                <a:solidFill>
                  <a:srgbClr val="0033CC"/>
                </a:solidFill>
                <a:latin typeface="Times New Roman" panose="02020603050405020304"/>
                <a:ea typeface="Times New Roman" panose="02020603050405020304"/>
                <a:cs typeface="Times New Roman" panose="02020603050405020304"/>
              </a:rPr>
              <a:t> ( 280-420</a:t>
            </a:r>
            <a:r>
              <a:rPr lang="vi-VN" altLang="en-US" sz="3600" dirty="0">
                <a:solidFill>
                  <a:srgbClr val="0033CC"/>
                </a:solidFill>
                <a:latin typeface="Times New Roman" panose="02020603050405020304"/>
                <a:ea typeface="Times New Roman" panose="02020603050405020304"/>
                <a:cs typeface="Times New Roman" panose="02020603050405020304"/>
              </a:rPr>
              <a:t>)</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Thời</a:t>
            </a:r>
            <a:r>
              <a:rPr lang="en-US" sz="3600" dirty="0">
                <a:solidFill>
                  <a:srgbClr val="0033CC"/>
                </a:solidFill>
                <a:latin typeface="Times New Roman" panose="02020603050405020304"/>
                <a:ea typeface="Times New Roman" panose="02020603050405020304"/>
                <a:cs typeface="Times New Roman" panose="02020603050405020304"/>
              </a:rPr>
              <a:t> Nam-</a:t>
            </a:r>
            <a:r>
              <a:rPr lang="en-US" sz="3600" dirty="0" err="1">
                <a:solidFill>
                  <a:srgbClr val="0033CC"/>
                </a:solidFill>
                <a:latin typeface="Times New Roman" panose="02020603050405020304"/>
                <a:ea typeface="Times New Roman" panose="02020603050405020304"/>
                <a:cs typeface="Times New Roman" panose="02020603050405020304"/>
              </a:rPr>
              <a:t>Bắc</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triều</a:t>
            </a:r>
            <a:r>
              <a:rPr lang="en-US" sz="3600" dirty="0">
                <a:solidFill>
                  <a:srgbClr val="0033CC"/>
                </a:solidFill>
                <a:latin typeface="Times New Roman" panose="02020603050405020304"/>
                <a:ea typeface="Times New Roman" panose="02020603050405020304"/>
                <a:cs typeface="Times New Roman" panose="02020603050405020304"/>
              </a:rPr>
              <a:t> ( 420-581), </a:t>
            </a:r>
            <a:r>
              <a:rPr lang="en-US" sz="3600" dirty="0" err="1">
                <a:solidFill>
                  <a:srgbClr val="0033CC"/>
                </a:solidFill>
                <a:latin typeface="Times New Roman" panose="02020603050405020304"/>
                <a:ea typeface="Times New Roman" panose="02020603050405020304"/>
                <a:cs typeface="Times New Roman" panose="02020603050405020304"/>
              </a:rPr>
              <a:t>Nhà</a:t>
            </a:r>
            <a:r>
              <a:rPr lang="en-US" sz="3600" dirty="0">
                <a:solidFill>
                  <a:srgbClr val="0033CC"/>
                </a:solidFill>
                <a:latin typeface="Times New Roman" panose="02020603050405020304"/>
                <a:ea typeface="Times New Roman" panose="02020603050405020304"/>
                <a:cs typeface="Times New Roman" panose="02020603050405020304"/>
              </a:rPr>
              <a:t> </a:t>
            </a:r>
            <a:r>
              <a:rPr lang="en-US" sz="3600" dirty="0" err="1">
                <a:solidFill>
                  <a:srgbClr val="0033CC"/>
                </a:solidFill>
                <a:latin typeface="Times New Roman" panose="02020603050405020304"/>
                <a:ea typeface="Times New Roman" panose="02020603050405020304"/>
                <a:cs typeface="Times New Roman" panose="02020603050405020304"/>
              </a:rPr>
              <a:t>Tùy</a:t>
            </a:r>
            <a:r>
              <a:rPr lang="en-US" sz="3600" dirty="0">
                <a:solidFill>
                  <a:srgbClr val="0033CC"/>
                </a:solidFill>
                <a:latin typeface="Times New Roman" panose="02020603050405020304"/>
                <a:ea typeface="Times New Roman" panose="02020603050405020304"/>
                <a:cs typeface="Times New Roman" panose="02020603050405020304"/>
              </a:rPr>
              <a:t> (581 – 618).</a:t>
            </a:r>
            <a:endParaRPr lang="en-US" sz="3600" dirty="0">
              <a:solidFill>
                <a:srgbClr val="0033CC"/>
              </a:solidFill>
              <a:ea typeface="Times New Roman" panose="02020603050405020304"/>
              <a:cs typeface="Times New Roman" panose="02020603050405020304"/>
            </a:endParaRPr>
          </a:p>
          <a:p>
            <a:pPr marL="0" indent="0">
              <a:buNone/>
            </a:pPr>
            <a:endParaRPr lang="en-US" sz="36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400" b="1" dirty="0" err="1" smtClean="0">
                <a:solidFill>
                  <a:srgbClr val="FF0000"/>
                </a:solidFill>
                <a:latin typeface="Times New Roman" panose="02020603050405020304" pitchFamily="18" charset="0"/>
                <a:cs typeface="Times New Roman" panose="02020603050405020304" pitchFamily="18" charset="0"/>
              </a:rPr>
              <a:t>Tiết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4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914400"/>
            <a:ext cx="9178636" cy="5029200"/>
          </a:xfrm>
        </p:spPr>
        <p:txBody>
          <a:bodyPr/>
          <a:lstStyle/>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I. </a:t>
            </a:r>
            <a:r>
              <a:rPr lang="en-US" sz="2800" b="1" dirty="0" err="1" smtClean="0">
                <a:solidFill>
                  <a:srgbClr val="FF0000"/>
                </a:solidFill>
                <a:latin typeface="Times New Roman" panose="02020603050405020304" pitchFamily="18" charset="0"/>
                <a:cs typeface="Times New Roman" panose="02020603050405020304" pitchFamily="18" charset="0"/>
              </a:rPr>
              <a:t>Điều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nhiên</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II. </a:t>
            </a:r>
            <a:r>
              <a:rPr lang="en-US" sz="2800" b="1" dirty="0" err="1" smtClean="0">
                <a:solidFill>
                  <a:srgbClr val="FF0000"/>
                </a:solidFill>
                <a:latin typeface="Times New Roman" panose="02020603050405020304" pitchFamily="18" charset="0"/>
                <a:cs typeface="Times New Roman" panose="02020603050405020304" pitchFamily="18" charset="0"/>
              </a:rPr>
              <a:t>Quá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chế</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dưới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Hoàng</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III. </a:t>
            </a:r>
            <a:r>
              <a:rPr lang="en-US" sz="2800" b="1" dirty="0" err="1" smtClean="0">
                <a:solidFill>
                  <a:srgbClr val="FF0000"/>
                </a:solidFill>
                <a:latin typeface="Times New Roman" panose="02020603050405020304" pitchFamily="18" charset="0"/>
                <a:cs typeface="Times New Roman" panose="02020603050405020304" pitchFamily="18" charset="0"/>
              </a:rPr>
              <a:t>Từ</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Hán</a:t>
            </a:r>
            <a:r>
              <a:rPr lang="en-US" sz="2800" b="1" dirty="0" smtClean="0">
                <a:solidFill>
                  <a:srgbClr val="FF0000"/>
                </a:solidFill>
                <a:latin typeface="Times New Roman" panose="02020603050405020304" pitchFamily="18" charset="0"/>
                <a:cs typeface="Times New Roman" panose="02020603050405020304" pitchFamily="18" charset="0"/>
              </a:rPr>
              <a:t>, Nam-</a:t>
            </a:r>
            <a:r>
              <a:rPr lang="en-US" sz="2800" b="1" dirty="0" err="1" smtClean="0">
                <a:solidFill>
                  <a:srgbClr val="FF0000"/>
                </a:solidFill>
                <a:latin typeface="Times New Roman" panose="02020603050405020304" pitchFamily="18" charset="0"/>
                <a:cs typeface="Times New Roman" panose="02020603050405020304" pitchFamily="18" charset="0"/>
              </a:rPr>
              <a:t>Bắc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triều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Tùy</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en-US" sz="2800" b="1" dirty="0" smtClean="0">
                <a:solidFill>
                  <a:srgbClr val="FF0000"/>
                </a:solidFill>
                <a:latin typeface="Times New Roman" panose="02020603050405020304" pitchFamily="18" charset="0"/>
                <a:cs typeface="Times New Roman" panose="02020603050405020304" pitchFamily="18" charset="0"/>
              </a:rPr>
              <a:t>IV. </a:t>
            </a:r>
            <a:r>
              <a:rPr lang="vi-VN" sz="2800" b="1" dirty="0" smtClean="0">
                <a:solidFill>
                  <a:srgbClr val="FF0000"/>
                </a:solidFill>
                <a:latin typeface="Times New Roman" panose="02020603050405020304" pitchFamily="18" charset="0"/>
                <a:cs typeface="Times New Roman" panose="02020603050405020304" pitchFamily="18" charset="0"/>
              </a:rPr>
              <a:t>Những t</a:t>
            </a:r>
            <a:r>
              <a:rPr lang="en-US" sz="2800" b="1" dirty="0" err="1" smtClean="0">
                <a:solidFill>
                  <a:srgbClr val="FF0000"/>
                </a:solidFill>
                <a:latin typeface="Times New Roman" panose="02020603050405020304" pitchFamily="18" charset="0"/>
                <a:cs typeface="Times New Roman" panose="02020603050405020304" pitchFamily="18" charset="0"/>
              </a:rPr>
              <a:t>hành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văn</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altLang="en-US" sz="2800" b="1" dirty="0" smtClean="0">
                <a:solidFill>
                  <a:srgbClr val="FF0000"/>
                </a:solidFill>
                <a:latin typeface="Times New Roman" panose="02020603050405020304" pitchFamily="18" charset="0"/>
                <a:cs typeface="Times New Roman" panose="02020603050405020304" pitchFamily="18" charset="0"/>
              </a:rPr>
              <a:t>hóa tiêu biểu</a:t>
            </a:r>
            <a:r>
              <a:rPr lang="en-US" sz="2800" b="1" dirty="0" smtClean="0">
                <a:solidFill>
                  <a:srgbClr val="FF0000"/>
                </a:solidFill>
                <a:latin typeface="Times New Roman" panose="02020603050405020304" pitchFamily="18" charset="0"/>
                <a:cs typeface="Times New Roman" panose="02020603050405020304" pitchFamily="18" charset="0"/>
              </a:rPr>
              <a:t> </a:t>
            </a:r>
          </a:p>
          <a:p>
            <a:endParaRPr lang="en-US" dirty="0" smtClean="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533400"/>
            <a:ext cx="9525000" cy="73914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296400" cy="69342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r>
              <a:rPr lang="en-US" sz="3600" b="1" dirty="0" smtClean="0">
                <a:solidFill>
                  <a:srgbClr val="FF0000"/>
                </a:solidFill>
                <a:latin typeface="Times New Roman" panose="02020603050405020304" pitchFamily="18" charset="0"/>
                <a:cs typeface="Times New Roman" panose="02020603050405020304" pitchFamily="18" charset="0"/>
              </a:rPr>
              <a:t>MỤC TIÊU: qua </a:t>
            </a:r>
            <a:r>
              <a:rPr lang="en-US" sz="3600" b="1" dirty="0" err="1" smtClean="0">
                <a:solidFill>
                  <a:srgbClr val="FF0000"/>
                </a:solidFill>
                <a:latin typeface="Times New Roman" panose="02020603050405020304" pitchFamily="18" charset="0"/>
                <a:cs typeface="Times New Roman" panose="02020603050405020304" pitchFamily="18" charset="0"/>
              </a:rPr>
              <a:t>bài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em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phải</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indent="0">
              <a:buNone/>
            </a:pPr>
            <a:r>
              <a:rPr lang="en-US" dirty="0" smtClean="0">
                <a:solidFill>
                  <a:srgbClr val="0033CC"/>
                </a:solidFill>
                <a:latin typeface="Times New Roman" panose="02020603050405020304" pitchFamily="18" charset="0"/>
                <a:cs typeface="Times New Roman" panose="02020603050405020304" pitchFamily="18" charset="0"/>
              </a:rPr>
              <a:t>- </a:t>
            </a:r>
            <a:r>
              <a:rPr lang="vi-VN" dirty="0" smtClean="0">
                <a:solidFill>
                  <a:srgbClr val="0033CC"/>
                </a:solidFill>
                <a:latin typeface="+mj-lt"/>
              </a:rPr>
              <a:t>Giới </a:t>
            </a:r>
            <a:r>
              <a:rPr lang="vi-VN" dirty="0">
                <a:solidFill>
                  <a:srgbClr val="0033CC"/>
                </a:solidFill>
                <a:latin typeface="+mj-lt"/>
              </a:rPr>
              <a:t>thiệu được những đặc điểm về  điều  kiện  tự  nhiên  của  Trung Quốc cổ đại</a:t>
            </a:r>
            <a:r>
              <a:rPr lang="vi-VN" dirty="0" smtClean="0">
                <a:solidFill>
                  <a:srgbClr val="0033CC"/>
                </a:solidFill>
                <a:latin typeface="+mj-lt"/>
              </a:rPr>
              <a:t>.</a:t>
            </a:r>
            <a:endParaRPr lang="vi-VN" dirty="0">
              <a:solidFill>
                <a:srgbClr val="0033CC"/>
              </a:solidFill>
              <a:latin typeface="+mj-lt"/>
            </a:endParaRPr>
          </a:p>
          <a:p>
            <a:pPr marL="0" indent="0">
              <a:buNone/>
            </a:pPr>
            <a:r>
              <a:rPr lang="en-US" dirty="0" smtClean="0">
                <a:solidFill>
                  <a:srgbClr val="0033CC"/>
                </a:solidFill>
                <a:latin typeface="+mj-lt"/>
              </a:rPr>
              <a:t>- </a:t>
            </a:r>
            <a:r>
              <a:rPr lang="vi-VN" dirty="0" smtClean="0">
                <a:solidFill>
                  <a:srgbClr val="0033CC"/>
                </a:solidFill>
                <a:latin typeface="+mj-lt"/>
              </a:rPr>
              <a:t>Mô </a:t>
            </a:r>
            <a:r>
              <a:rPr lang="vi-VN" dirty="0">
                <a:solidFill>
                  <a:srgbClr val="0033CC"/>
                </a:solidFill>
                <a:latin typeface="+mj-lt"/>
              </a:rPr>
              <a:t>tả được sơ lược quá trình thống nhất và sự xác lập chế độ  phong kiến ở Trung Quốc dưới thời Tần Thuỷ Hoàng</a:t>
            </a:r>
            <a:r>
              <a:rPr lang="vi-VN" dirty="0" smtClean="0">
                <a:solidFill>
                  <a:srgbClr val="0033CC"/>
                </a:solidFill>
                <a:latin typeface="+mj-lt"/>
              </a:rPr>
              <a:t>.</a:t>
            </a:r>
            <a:endParaRPr lang="vi-VN" dirty="0">
              <a:solidFill>
                <a:srgbClr val="0033CC"/>
              </a:solidFill>
              <a:latin typeface="+mj-lt"/>
            </a:endParaRPr>
          </a:p>
          <a:p>
            <a:pPr marL="0" indent="0">
              <a:buNone/>
            </a:pPr>
            <a:r>
              <a:rPr lang="en-US" dirty="0" smtClean="0">
                <a:solidFill>
                  <a:srgbClr val="0033CC"/>
                </a:solidFill>
                <a:latin typeface="+mj-lt"/>
              </a:rPr>
              <a:t>- </a:t>
            </a:r>
            <a:r>
              <a:rPr lang="vi-VN" dirty="0" smtClean="0">
                <a:solidFill>
                  <a:srgbClr val="0033CC"/>
                </a:solidFill>
                <a:latin typeface="+mj-lt"/>
              </a:rPr>
              <a:t>Xây </a:t>
            </a:r>
            <a:r>
              <a:rPr lang="vi-VN" dirty="0">
                <a:solidFill>
                  <a:srgbClr val="0033CC"/>
                </a:solidFill>
                <a:latin typeface="+mj-lt"/>
              </a:rPr>
              <a:t>dựng được đường thời gian từ đế chế Hán, Nam Bắc triều đến nhà Tuỳ</a:t>
            </a:r>
            <a:r>
              <a:rPr lang="vi-VN" dirty="0" smtClean="0">
                <a:solidFill>
                  <a:srgbClr val="0033CC"/>
                </a:solidFill>
                <a:latin typeface="+mj-lt"/>
              </a:rPr>
              <a:t>.</a:t>
            </a:r>
            <a:endParaRPr lang="vi-VN" dirty="0">
              <a:solidFill>
                <a:srgbClr val="0033CC"/>
              </a:solidFill>
              <a:latin typeface="+mj-lt"/>
            </a:endParaRPr>
          </a:p>
          <a:p>
            <a:pPr marL="0" indent="0">
              <a:buNone/>
            </a:pPr>
            <a:r>
              <a:rPr lang="en-US" dirty="0" smtClean="0">
                <a:solidFill>
                  <a:srgbClr val="0033CC"/>
                </a:solidFill>
                <a:latin typeface="+mj-lt"/>
              </a:rPr>
              <a:t>- </a:t>
            </a:r>
            <a:r>
              <a:rPr lang="vi-VN" dirty="0" smtClean="0">
                <a:solidFill>
                  <a:srgbClr val="0033CC"/>
                </a:solidFill>
                <a:latin typeface="+mj-lt"/>
              </a:rPr>
              <a:t>Nêu </a:t>
            </a:r>
            <a:r>
              <a:rPr lang="vi-VN" dirty="0">
                <a:solidFill>
                  <a:srgbClr val="0033CC"/>
                </a:solidFill>
                <a:latin typeface="+mj-lt"/>
              </a:rPr>
              <a:t>được những thành tựu cơ bản của nền văn minh Trung Quốc.</a:t>
            </a: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3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4672280"/>
            <a:ext cx="9067800" cy="1938992"/>
          </a:xfrm>
          <a:prstGeom prst="rect">
            <a:avLst/>
          </a:prstGeom>
        </p:spPr>
        <p:txBody>
          <a:bodyPr wrap="square">
            <a:spAutoFit/>
          </a:bodyPr>
          <a:lstStyle/>
          <a:p>
            <a:r>
              <a:rPr lang="vi-VN" sz="2400" dirty="0">
                <a:solidFill>
                  <a:srgbClr val="0033CC"/>
                </a:solidFill>
                <a:latin typeface="Times New Roman" panose="02020603050405020304"/>
                <a:ea typeface="+mj-ea"/>
                <a:cs typeface="+mj-cs"/>
              </a:rPr>
              <a:t>Đối với các gia đình Trung Quốc cổ đại, người cha đóng vai trò quan trọng trong gia đình. Vợ và con cái vâng lời người cha, người chồng. Người vợ có nhiệm vụ quán xuyên, chăm lo việc nhà, sinh con và nuôi dạy con cái. Con cái tuyệt đối nghe lời cha mẹ và hôn nhân đều do cha mẹ sắp đặt.</a:t>
            </a:r>
            <a:endParaRPr lang="en-US" sz="24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9296400" cy="68580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9677400" cy="7010400"/>
          </a:xfrm>
          <a:prstGeom prst="rect">
            <a:avLst/>
          </a:prstGeom>
        </p:spPr>
      </p:pic>
      <p:sp>
        <p:nvSpPr>
          <p:cNvPr id="3" name="Content Placeholder 2"/>
          <p:cNvSpPr>
            <a:spLocks noGrp="1"/>
          </p:cNvSpPr>
          <p:nvPr>
            <p:ph idx="1"/>
          </p:nvPr>
        </p:nvSpPr>
        <p:spPr>
          <a:xfrm>
            <a:off x="381000" y="6858000"/>
            <a:ext cx="8229600" cy="3763963"/>
          </a:xfrm>
        </p:spPr>
        <p:txBody>
          <a:bodyPr/>
          <a:lstStyle/>
          <a:p>
            <a:pPr marL="0" indent="0">
              <a:buNone/>
            </a:pP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28600"/>
            <a:ext cx="9448800" cy="70866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r>
              <a:rPr lang="vi-VN" sz="2800" b="1" dirty="0">
                <a:solidFill>
                  <a:srgbClr val="FF0000"/>
                </a:solidFill>
                <a:latin typeface="Times New Roman" panose="02020603050405020304" pitchFamily="18" charset="0"/>
                <a:cs typeface="Times New Roman" panose="02020603050405020304" pitchFamily="18" charset="0"/>
              </a:rPr>
              <a:t>Máy ghi địa chấn độc đáo được người Trung Quốc phát minh cách đây gần 2.000 năm. Ảnh: Ancientorigins</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913" y="1166813"/>
            <a:ext cx="3938587" cy="569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52400" y="0"/>
            <a:ext cx="9677399" cy="6126163"/>
          </a:xfrm>
          <a:prstGeom prst="rect">
            <a:avLst/>
          </a:prstGeom>
        </p:spPr>
      </p:pic>
      <p:sp>
        <p:nvSpPr>
          <p:cNvPr id="3" name="Rectangle 2"/>
          <p:cNvSpPr/>
          <p:nvPr/>
        </p:nvSpPr>
        <p:spPr>
          <a:xfrm>
            <a:off x="3962400" y="6172200"/>
            <a:ext cx="1630575" cy="523220"/>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giấy</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pPr algn="l"/>
            <a:r>
              <a:rPr lang="vi-VN" sz="2800" dirty="0">
                <a:solidFill>
                  <a:srgbClr val="0033CC"/>
                </a:solidFill>
                <a:latin typeface="Times New Roman" panose="02020603050405020304" pitchFamily="18" charset="0"/>
                <a:cs typeface="Times New Roman" panose="02020603050405020304" pitchFamily="18" charset="0"/>
              </a:rPr>
              <a:t>Theo một số ghi chép trong lịch sử, một người đàn ông Trung Quốc có tên là Cải Luân đã phát minh ra loại giấy này vào năm 105. Dần dà, vào thế kỷ 14-15, châu Âu cũng bắt đầu lựa chọn giấy thay cho giấy cói.</a:t>
            </a:r>
            <a:endParaRPr lang="en-US" sz="2800" dirty="0">
              <a:solidFill>
                <a:srgbClr val="0033CC"/>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7663"/>
            <a:ext cx="9372600" cy="524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êu đề 1"/>
          <p:cNvSpPr>
            <a:spLocks noGrp="1"/>
          </p:cNvSpPr>
          <p:nvPr>
            <p:ph type="title"/>
          </p:nvPr>
        </p:nvSpPr>
        <p:spPr>
          <a:xfrm>
            <a:off x="0" y="4038600"/>
            <a:ext cx="9206345" cy="2819400"/>
          </a:xfrm>
        </p:spPr>
        <p:txBody>
          <a:bodyPr>
            <a:normAutofit/>
          </a:bodyPr>
          <a:lstStyle/>
          <a:p>
            <a:pPr algn="l"/>
            <a:r>
              <a:rPr lang="vi-VN" sz="2800" dirty="0">
                <a:solidFill>
                  <a:srgbClr val="0033CC"/>
                </a:solidFill>
                <a:latin typeface="Times New Roman" panose="02020603050405020304" pitchFamily="18" charset="0"/>
                <a:cs typeface="Times New Roman" panose="02020603050405020304" pitchFamily="18" charset="0"/>
              </a:rPr>
              <a:t>Mặc dù có nhiều hiện vật in ấn trước đó, nhưng Kinh Kim Cang được coi là cuốn sách in cổ nhất thế giới, với kích thước thông thường. Theo ghi chép lịch sử, cuốn sách này được in vào năm 868 thời nhà Đường. Vào thời đó, in khắc gỗ là kỹ thuật đã được sử dụng rộng rãi.</a:t>
            </a:r>
            <a:endParaRPr lang="en-US" sz="28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52400"/>
            <a:ext cx="9202056"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143999" cy="70104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066800"/>
            <a:ext cx="8991600" cy="5029200"/>
          </a:xfrm>
        </p:spPr>
        <p:txBody>
          <a:bodyPr/>
          <a:lstStyle/>
          <a:p>
            <a:pPr marL="0" indent="0" algn="just">
              <a:buNone/>
            </a:pPr>
            <a:r>
              <a:rPr lang="en-US" b="1" dirty="0" smtClean="0">
                <a:solidFill>
                  <a:srgbClr val="0033CC"/>
                </a:solidFill>
                <a:latin typeface="Times New Roman" panose="02020603050405020304" pitchFamily="18" charset="0"/>
                <a:cs typeface="Times New Roman" panose="02020603050405020304" pitchFamily="18" charset="0"/>
              </a:rPr>
              <a:t>I. </a:t>
            </a:r>
            <a:r>
              <a:rPr lang="en-US" b="1" dirty="0" err="1" smtClean="0">
                <a:solidFill>
                  <a:srgbClr val="0033CC"/>
                </a:solidFill>
                <a:latin typeface="Times New Roman" panose="02020603050405020304" pitchFamily="18" charset="0"/>
                <a:cs typeface="Times New Roman" panose="02020603050405020304" pitchFamily="18" charset="0"/>
              </a:rPr>
              <a:t>Điều</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kiện</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tự</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nhiên</a:t>
            </a:r>
            <a:endParaRPr lang="en-US" b="1"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0033CC"/>
                </a:solidFill>
                <a:latin typeface="Times New Roman" panose="02020603050405020304" pitchFamily="18" charset="0"/>
                <a:cs typeface="Times New Roman" panose="02020603050405020304" pitchFamily="18" charset="0"/>
              </a:rPr>
              <a:t>II. </a:t>
            </a:r>
            <a:r>
              <a:rPr lang="en-US" b="1" dirty="0" err="1" smtClean="0">
                <a:solidFill>
                  <a:srgbClr val="0033CC"/>
                </a:solidFill>
                <a:latin typeface="Times New Roman" panose="02020603050405020304" pitchFamily="18" charset="0"/>
                <a:cs typeface="Times New Roman" panose="02020603050405020304" pitchFamily="18" charset="0"/>
              </a:rPr>
              <a:t>Quá</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trình</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thống</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nhất</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và</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xác</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lập</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chế</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độ</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phong</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kiến</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dưới</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thời</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Tần</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Thủy</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Hoàng</a:t>
            </a:r>
            <a:endParaRPr lang="en-US" b="1"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0033CC"/>
                </a:solidFill>
                <a:latin typeface="Times New Roman" panose="02020603050405020304" pitchFamily="18" charset="0"/>
                <a:cs typeface="Times New Roman" panose="02020603050405020304" pitchFamily="18" charset="0"/>
              </a:rPr>
              <a:t>III. </a:t>
            </a:r>
            <a:r>
              <a:rPr lang="en-US" b="1" dirty="0" err="1" smtClean="0">
                <a:solidFill>
                  <a:srgbClr val="0033CC"/>
                </a:solidFill>
                <a:latin typeface="Times New Roman" panose="02020603050405020304" pitchFamily="18" charset="0"/>
                <a:cs typeface="Times New Roman" panose="02020603050405020304" pitchFamily="18" charset="0"/>
              </a:rPr>
              <a:t>Từ</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nhà</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Hán</a:t>
            </a:r>
            <a:r>
              <a:rPr lang="en-US" b="1" dirty="0" smtClean="0">
                <a:solidFill>
                  <a:srgbClr val="0033CC"/>
                </a:solidFill>
                <a:latin typeface="Times New Roman" panose="02020603050405020304" pitchFamily="18" charset="0"/>
                <a:cs typeface="Times New Roman" panose="02020603050405020304" pitchFamily="18" charset="0"/>
              </a:rPr>
              <a:t>, Nam-</a:t>
            </a:r>
            <a:r>
              <a:rPr lang="en-US" b="1" dirty="0" err="1" smtClean="0">
                <a:solidFill>
                  <a:srgbClr val="0033CC"/>
                </a:solidFill>
                <a:latin typeface="Times New Roman" panose="02020603050405020304" pitchFamily="18" charset="0"/>
                <a:cs typeface="Times New Roman" panose="02020603050405020304" pitchFamily="18" charset="0"/>
              </a:rPr>
              <a:t>Bắc</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triều</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đến</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nhà</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Tùy</a:t>
            </a:r>
            <a:endParaRPr lang="en-US" b="1"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en-US" b="1" dirty="0" smtClean="0">
                <a:solidFill>
                  <a:srgbClr val="0033CC"/>
                </a:solidFill>
                <a:latin typeface="Times New Roman" panose="02020603050405020304" pitchFamily="18" charset="0"/>
                <a:cs typeface="Times New Roman" panose="02020603050405020304" pitchFamily="18" charset="0"/>
              </a:rPr>
              <a:t>IV. </a:t>
            </a:r>
            <a:r>
              <a:rPr lang="en-US" b="1" dirty="0" err="1" smtClean="0">
                <a:solidFill>
                  <a:srgbClr val="0033CC"/>
                </a:solidFill>
                <a:latin typeface="Times New Roman" panose="02020603050405020304" pitchFamily="18" charset="0"/>
                <a:cs typeface="Times New Roman" panose="02020603050405020304" pitchFamily="18" charset="0"/>
              </a:rPr>
              <a:t>Thành</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tựu</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tiêu</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biểu</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của</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nền</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văn</a:t>
            </a:r>
            <a:r>
              <a:rPr lang="en-US" b="1" dirty="0" smtClean="0">
                <a:solidFill>
                  <a:srgbClr val="0033CC"/>
                </a:solidFill>
                <a:latin typeface="Times New Roman" panose="02020603050405020304" pitchFamily="18" charset="0"/>
                <a:cs typeface="Times New Roman" panose="02020603050405020304" pitchFamily="18" charset="0"/>
              </a:rPr>
              <a:t> minh </a:t>
            </a:r>
            <a:r>
              <a:rPr lang="en-US" b="1" dirty="0" err="1" smtClean="0">
                <a:solidFill>
                  <a:srgbClr val="0033CC"/>
                </a:solidFill>
                <a:latin typeface="Times New Roman" panose="02020603050405020304" pitchFamily="18" charset="0"/>
                <a:cs typeface="Times New Roman" panose="02020603050405020304" pitchFamily="18" charset="0"/>
              </a:rPr>
              <a:t>Trung</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Quốc</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cổ</a:t>
            </a:r>
            <a:r>
              <a:rPr lang="en-US" b="1" dirty="0" smtClean="0">
                <a:solidFill>
                  <a:srgbClr val="0033CC"/>
                </a:solidFill>
                <a:latin typeface="Times New Roman" panose="02020603050405020304" pitchFamily="18" charset="0"/>
                <a:cs typeface="Times New Roman" panose="02020603050405020304" pitchFamily="18" charset="0"/>
              </a:rPr>
              <a:t> </a:t>
            </a:r>
            <a:r>
              <a:rPr lang="en-US" b="1" dirty="0" err="1" smtClean="0">
                <a:solidFill>
                  <a:srgbClr val="0033CC"/>
                </a:solidFill>
                <a:latin typeface="Times New Roman" panose="02020603050405020304" pitchFamily="18" charset="0"/>
                <a:cs typeface="Times New Roman" panose="02020603050405020304" pitchFamily="18" charset="0"/>
              </a:rPr>
              <a:t>đại</a:t>
            </a:r>
            <a:endParaRPr lang="en-US" b="1" dirty="0" smtClean="0">
              <a:solidFill>
                <a:srgbClr val="0033CC"/>
              </a:solidFill>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296400" cy="71628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066800"/>
          </a:xfrm>
        </p:spPr>
        <p:txBody>
          <a:bodyPr>
            <a:normAutofit fontScale="90000"/>
          </a:bodyPr>
          <a:lstStyle/>
          <a:p>
            <a:r>
              <a:rPr lang="en-US" sz="3600" b="1" dirty="0" err="1" smtClean="0">
                <a:solidFill>
                  <a:srgbClr val="FF0000"/>
                </a:solidFill>
                <a:latin typeface="Times New Roman" panose="02020603050405020304" pitchFamily="18" charset="0"/>
                <a:cs typeface="Times New Roman" panose="02020603050405020304" pitchFamily="18" charset="0"/>
              </a:rPr>
              <a:t>Nêu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tựu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chủ</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yếu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minh </a:t>
            </a:r>
            <a:r>
              <a:rPr lang="en-US" sz="3600" b="1" dirty="0" err="1" smtClean="0">
                <a:solidFill>
                  <a:srgbClr val="FF0000"/>
                </a:solidFill>
                <a:latin typeface="Times New Roman" panose="02020603050405020304" pitchFamily="18" charset="0"/>
                <a:cs typeface="Times New Roman" panose="02020603050405020304" pitchFamily="18" charset="0"/>
              </a:rPr>
              <a:t>Trung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Quốc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trước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kỉ</a:t>
            </a:r>
            <a:r>
              <a:rPr lang="en-US" sz="3600" b="1" dirty="0" smtClean="0">
                <a:solidFill>
                  <a:srgbClr val="FF0000"/>
                </a:solidFill>
                <a:latin typeface="Times New Roman" panose="02020603050405020304" pitchFamily="18" charset="0"/>
                <a:cs typeface="Times New Roman" panose="02020603050405020304" pitchFamily="18" charset="0"/>
              </a:rPr>
              <a:t> VII.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709" y="1219200"/>
            <a:ext cx="9040091" cy="5715000"/>
          </a:xfrm>
        </p:spPr>
        <p:txBody>
          <a:bodyPr>
            <a:normAutofit/>
          </a:bodyPr>
          <a:lstStyle/>
          <a:p>
            <a:pPr marL="0" indent="0" algn="just">
              <a:buNone/>
            </a:pPr>
            <a:r>
              <a:rPr lang="vi-VN" sz="3600" dirty="0">
                <a:solidFill>
                  <a:srgbClr val="0033CC"/>
                </a:solidFill>
                <a:latin typeface="Times New Roman" panose="02020603050405020304" pitchFamily="18" charset="0"/>
                <a:cs typeface="Times New Roman" panose="02020603050405020304" pitchFamily="18" charset="0"/>
              </a:rPr>
              <a:t>- Tư tưởng: </a:t>
            </a:r>
            <a:r>
              <a:rPr lang="en-US" sz="3600" dirty="0" smtClean="0">
                <a:solidFill>
                  <a:srgbClr val="0033CC"/>
                </a:solidFill>
                <a:latin typeface="Times New Roman" panose="02020603050405020304" pitchFamily="18" charset="0"/>
                <a:cs typeface="Times New Roman" panose="02020603050405020304" pitchFamily="18" charset="0"/>
              </a:rPr>
              <a:t>C</a:t>
            </a:r>
            <a:r>
              <a:rPr lang="vi-VN" sz="3600" dirty="0" smtClean="0">
                <a:solidFill>
                  <a:srgbClr val="0033CC"/>
                </a:solidFill>
                <a:latin typeface="Times New Roman" panose="02020603050405020304" pitchFamily="18" charset="0"/>
                <a:cs typeface="Times New Roman" panose="02020603050405020304" pitchFamily="18" charset="0"/>
              </a:rPr>
              <a:t>ó </a:t>
            </a:r>
            <a:r>
              <a:rPr lang="vi-VN" sz="3600" dirty="0">
                <a:solidFill>
                  <a:srgbClr val="0033CC"/>
                </a:solidFill>
                <a:latin typeface="Times New Roman" panose="02020603050405020304" pitchFamily="18" charset="0"/>
                <a:cs typeface="Times New Roman" panose="02020603050405020304" pitchFamily="18" charset="0"/>
              </a:rPr>
              <a:t>nhiều thuyết học, tư tưởng, chính trị học, nổi bật nhất là: Nho gia, Pháp gia, Đạo gia, Mặc gia.</a:t>
            </a:r>
          </a:p>
          <a:p>
            <a:pPr marL="0" indent="0" algn="just">
              <a:buNone/>
            </a:pPr>
            <a:r>
              <a:rPr lang="en-US" sz="3600" dirty="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Sử học: </a:t>
            </a:r>
            <a:r>
              <a:rPr lang="en-US" sz="3600" dirty="0" smtClean="0">
                <a:solidFill>
                  <a:srgbClr val="0033CC"/>
                </a:solidFill>
                <a:latin typeface="Times New Roman" panose="02020603050405020304" pitchFamily="18" charset="0"/>
                <a:cs typeface="Times New Roman" panose="02020603050405020304" pitchFamily="18" charset="0"/>
              </a:rPr>
              <a:t>C</a:t>
            </a:r>
            <a:r>
              <a:rPr lang="vi-VN" sz="3600" dirty="0" smtClean="0">
                <a:solidFill>
                  <a:srgbClr val="0033CC"/>
                </a:solidFill>
                <a:latin typeface="Times New Roman" panose="02020603050405020304" pitchFamily="18" charset="0"/>
                <a:cs typeface="Times New Roman" panose="02020603050405020304" pitchFamily="18" charset="0"/>
              </a:rPr>
              <a:t>ác </a:t>
            </a:r>
            <a:r>
              <a:rPr lang="vi-VN" sz="3600" dirty="0">
                <a:solidFill>
                  <a:srgbClr val="0033CC"/>
                </a:solidFill>
                <a:latin typeface="Times New Roman" panose="02020603050405020304" pitchFamily="18" charset="0"/>
                <a:cs typeface="Times New Roman" panose="02020603050405020304" pitchFamily="18" charset="0"/>
              </a:rPr>
              <a:t>bộ sử nổi tiếng: Sử kí của Tư Mã Thiên, </a:t>
            </a:r>
            <a:endParaRPr lang="en-US" sz="3600" dirty="0">
              <a:solidFill>
                <a:srgbClr val="0033CC"/>
              </a:solidFill>
              <a:latin typeface="Times New Roman" panose="02020603050405020304" pitchFamily="18" charset="0"/>
              <a:cs typeface="Times New Roman" panose="02020603050405020304" pitchFamily="18" charset="0"/>
            </a:endParaRPr>
          </a:p>
          <a:p>
            <a:pPr algn="just">
              <a:buFontTx/>
              <a:buChar char="-"/>
            </a:pPr>
            <a:r>
              <a:rPr lang="vi-VN" sz="3600" dirty="0" smtClean="0">
                <a:solidFill>
                  <a:srgbClr val="0033CC"/>
                </a:solidFill>
                <a:latin typeface="Times New Roman" panose="02020603050405020304" pitchFamily="18" charset="0"/>
                <a:cs typeface="Times New Roman" panose="02020603050405020304" pitchFamily="18" charset="0"/>
              </a:rPr>
              <a:t>Chữ </a:t>
            </a:r>
            <a:r>
              <a:rPr lang="vi-VN" sz="3600" dirty="0">
                <a:solidFill>
                  <a:srgbClr val="0033CC"/>
                </a:solidFill>
                <a:latin typeface="Times New Roman" panose="02020603050405020304" pitchFamily="18" charset="0"/>
                <a:cs typeface="Times New Roman" panose="02020603050405020304" pitchFamily="18" charset="0"/>
              </a:rPr>
              <a:t>viết</a:t>
            </a:r>
            <a:r>
              <a:rPr lang="vi-VN" sz="3600" dirty="0" smtClean="0">
                <a:solidFill>
                  <a:srgbClr val="0033CC"/>
                </a:solidFill>
                <a:latin typeface="Times New Roman" panose="02020603050405020304" pitchFamily="18" charset="0"/>
                <a:cs typeface="Times New Roman" panose="02020603050405020304" pitchFamily="18" charset="0"/>
              </a:rPr>
              <a:t>:</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Chữ</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tượng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hình</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Trung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Quốc</a:t>
            </a:r>
            <a:r>
              <a:rPr lang="en-US" sz="3600"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 </a:t>
            </a:r>
            <a:endParaRPr lang="en-US" sz="3600" dirty="0" smtClean="0">
              <a:solidFill>
                <a:srgbClr val="0033CC"/>
              </a:solidFill>
              <a:latin typeface="Times New Roman" panose="02020603050405020304" pitchFamily="18" charset="0"/>
              <a:cs typeface="Times New Roman" panose="02020603050405020304" pitchFamily="18" charset="0"/>
            </a:endParaRPr>
          </a:p>
          <a:p>
            <a:pPr algn="just">
              <a:buFontTx/>
              <a:buChar char="-"/>
            </a:pPr>
            <a:r>
              <a:rPr lang="vi-VN" sz="3600" dirty="0" smtClean="0">
                <a:solidFill>
                  <a:srgbClr val="0033CC"/>
                </a:solidFill>
                <a:latin typeface="Times New Roman" panose="02020603050405020304" pitchFamily="18" charset="0"/>
                <a:cs typeface="Times New Roman" panose="02020603050405020304" pitchFamily="18" charset="0"/>
              </a:rPr>
              <a:t>Văn </a:t>
            </a:r>
            <a:r>
              <a:rPr lang="vi-VN" sz="3600" dirty="0">
                <a:solidFill>
                  <a:srgbClr val="0033CC"/>
                </a:solidFill>
                <a:latin typeface="Times New Roman" panose="02020603050405020304" pitchFamily="18" charset="0"/>
                <a:cs typeface="Times New Roman" panose="02020603050405020304" pitchFamily="18" charset="0"/>
              </a:rPr>
              <a:t>học: Nhiều tác phẩm nổi tiếng, như: Kinh Thi (thời Xuân Thu)</a:t>
            </a:r>
            <a:endParaRPr lang="en-US" sz="3600" dirty="0">
              <a:solidFill>
                <a:srgbClr val="0033CC"/>
              </a:solidFill>
              <a:latin typeface="Times New Roman" panose="02020603050405020304" pitchFamily="18" charset="0"/>
              <a:cs typeface="Times New Roman" panose="02020603050405020304" pitchFamily="18" charset="0"/>
            </a:endParaRPr>
          </a:p>
          <a:p>
            <a:pPr marL="0" indent="0" algn="just">
              <a:buNone/>
            </a:pPr>
            <a:r>
              <a:rPr lang="vi-VN" sz="2800" dirty="0">
                <a:solidFill>
                  <a:srgbClr val="0033CC"/>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066800"/>
          </a:xfrm>
        </p:spPr>
        <p:txBody>
          <a:bodyPr>
            <a:normAutofit fontScale="90000"/>
          </a:bodyPr>
          <a:lstStyle/>
          <a:p>
            <a:r>
              <a:rPr lang="en-US" sz="3600" b="1" dirty="0" err="1" smtClean="0">
                <a:solidFill>
                  <a:srgbClr val="FF0000"/>
                </a:solidFill>
                <a:latin typeface="Times New Roman" panose="02020603050405020304" pitchFamily="18" charset="0"/>
                <a:cs typeface="Times New Roman" panose="02020603050405020304" pitchFamily="18" charset="0"/>
              </a:rPr>
              <a:t>Nêu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tựu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chủ</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yếu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minh </a:t>
            </a:r>
            <a:r>
              <a:rPr lang="en-US" sz="3600" b="1" dirty="0" err="1" smtClean="0">
                <a:solidFill>
                  <a:srgbClr val="FF0000"/>
                </a:solidFill>
                <a:latin typeface="Times New Roman" panose="02020603050405020304" pitchFamily="18" charset="0"/>
                <a:cs typeface="Times New Roman" panose="02020603050405020304" pitchFamily="18" charset="0"/>
              </a:rPr>
              <a:t>Trung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Quốc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trước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kỉ</a:t>
            </a:r>
            <a:r>
              <a:rPr lang="en-US" sz="3600" b="1" dirty="0" smtClean="0">
                <a:solidFill>
                  <a:srgbClr val="FF0000"/>
                </a:solidFill>
                <a:latin typeface="Times New Roman" panose="02020603050405020304" pitchFamily="18" charset="0"/>
                <a:cs typeface="Times New Roman" panose="02020603050405020304" pitchFamily="18" charset="0"/>
              </a:rPr>
              <a:t> VII.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709" y="1219200"/>
            <a:ext cx="8963891" cy="5715000"/>
          </a:xfrm>
        </p:spPr>
        <p:txBody>
          <a:bodyPr>
            <a:normAutofit/>
          </a:bodyPr>
          <a:lstStyle/>
          <a:p>
            <a:pPr marL="0" indent="0" algn="just">
              <a:buNone/>
            </a:pPr>
            <a:r>
              <a:rPr lang="vi-VN" sz="3600" dirty="0" smtClean="0">
                <a:solidFill>
                  <a:srgbClr val="0033CC"/>
                </a:solidFill>
                <a:latin typeface="Times New Roman" panose="02020603050405020304" pitchFamily="18" charset="0"/>
                <a:cs typeface="Times New Roman" panose="02020603050405020304" pitchFamily="18" charset="0"/>
              </a:rPr>
              <a:t>- </a:t>
            </a:r>
            <a:r>
              <a:rPr lang="en-US" sz="3600" dirty="0">
                <a:solidFill>
                  <a:srgbClr val="0033CC"/>
                </a:solidFill>
                <a:latin typeface="Times New Roman" panose="02020603050405020304" pitchFamily="18" charset="0"/>
                <a:cs typeface="Times New Roman" panose="02020603050405020304" pitchFamily="18" charset="0"/>
              </a:rPr>
              <a:t>Y</a:t>
            </a:r>
            <a:r>
              <a:rPr lang="vi-VN"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học:  Biết dùng cây cỏ tự nhiên để làm thuốc chữa bệnh.</a:t>
            </a:r>
          </a:p>
          <a:p>
            <a:pPr marL="0" indent="0" algn="just">
              <a:buNone/>
            </a:pPr>
            <a:r>
              <a:rPr lang="vi-VN" sz="3600" dirty="0">
                <a:solidFill>
                  <a:srgbClr val="0033CC"/>
                </a:solidFill>
                <a:latin typeface="Times New Roman" panose="02020603050405020304" pitchFamily="18" charset="0"/>
                <a:cs typeface="Times New Roman" panose="02020603050405020304" pitchFamily="18" charset="0"/>
              </a:rPr>
              <a:t>- Kỹ thuật: </a:t>
            </a:r>
            <a:r>
              <a:rPr lang="en-US" sz="3600" dirty="0" smtClean="0">
                <a:solidFill>
                  <a:srgbClr val="0033CC"/>
                </a:solidFill>
                <a:latin typeface="Times New Roman" panose="02020603050405020304" pitchFamily="18" charset="0"/>
                <a:cs typeface="Times New Roman" panose="02020603050405020304" pitchFamily="18" charset="0"/>
              </a:rPr>
              <a:t>P</a:t>
            </a:r>
            <a:r>
              <a:rPr lang="vi-VN" sz="3600" dirty="0" smtClean="0">
                <a:solidFill>
                  <a:srgbClr val="0033CC"/>
                </a:solidFill>
                <a:latin typeface="Times New Roman" panose="02020603050405020304" pitchFamily="18" charset="0"/>
                <a:cs typeface="Times New Roman" panose="02020603050405020304" pitchFamily="18" charset="0"/>
              </a:rPr>
              <a:t>hát </a:t>
            </a:r>
            <a:r>
              <a:rPr lang="vi-VN" sz="3600" dirty="0">
                <a:solidFill>
                  <a:srgbClr val="0033CC"/>
                </a:solidFill>
                <a:latin typeface="Times New Roman" panose="02020603050405020304" pitchFamily="18" charset="0"/>
                <a:cs typeface="Times New Roman" panose="02020603050405020304" pitchFamily="18" charset="0"/>
              </a:rPr>
              <a:t>minh quan trọng về kĩ thuật làm giấy, </a:t>
            </a:r>
            <a:r>
              <a:rPr lang="en-US" sz="3600" dirty="0" err="1">
                <a:solidFill>
                  <a:srgbClr val="0033CC"/>
                </a:solidFill>
                <a:latin typeface="Times New Roman" panose="02020603050405020304" pitchFamily="18" charset="0"/>
                <a:cs typeface="Times New Roman" panose="02020603050405020304" pitchFamily="18" charset="0"/>
              </a:rPr>
              <a:t>dệt</a:t>
            </a:r>
            <a:r>
              <a:rPr lang="vi-VN" sz="3600" dirty="0">
                <a:solidFill>
                  <a:srgbClr val="0033CC"/>
                </a:solidFill>
                <a:latin typeface="Times New Roman" panose="02020603050405020304" pitchFamily="18" charset="0"/>
                <a:cs typeface="Times New Roman" panose="02020603050405020304" pitchFamily="18" charset="0"/>
              </a:rPr>
              <a:t>, kĩ thuật in; dụng cu đo động đất (địa động nghi)…</a:t>
            </a:r>
          </a:p>
          <a:p>
            <a:pPr marL="0" indent="0" algn="just">
              <a:buNone/>
            </a:pPr>
            <a:r>
              <a:rPr lang="vi-VN" sz="3600" dirty="0">
                <a:solidFill>
                  <a:srgbClr val="0033CC"/>
                </a:solidFill>
                <a:latin typeface="Times New Roman" panose="02020603050405020304" pitchFamily="18" charset="0"/>
                <a:cs typeface="Times New Roman" panose="02020603050405020304" pitchFamily="18" charset="0"/>
              </a:rPr>
              <a:t>- Kiến trúc: </a:t>
            </a:r>
            <a:r>
              <a:rPr lang="en-US" sz="3600" dirty="0" smtClean="0">
                <a:solidFill>
                  <a:srgbClr val="0033CC"/>
                </a:solidFill>
                <a:latin typeface="Times New Roman" panose="02020603050405020304" pitchFamily="18" charset="0"/>
                <a:cs typeface="Times New Roman" panose="02020603050405020304" pitchFamily="18" charset="0"/>
              </a:rPr>
              <a:t>X</a:t>
            </a:r>
            <a:r>
              <a:rPr lang="vi-VN" sz="3600" dirty="0" smtClean="0">
                <a:solidFill>
                  <a:srgbClr val="0033CC"/>
                </a:solidFill>
                <a:latin typeface="Times New Roman" panose="02020603050405020304" pitchFamily="18" charset="0"/>
                <a:cs typeface="Times New Roman" panose="02020603050405020304" pitchFamily="18" charset="0"/>
              </a:rPr>
              <a:t>ây </a:t>
            </a:r>
            <a:r>
              <a:rPr lang="vi-VN" sz="3600" dirty="0">
                <a:solidFill>
                  <a:srgbClr val="0033CC"/>
                </a:solidFill>
                <a:latin typeface="Times New Roman" panose="02020603050405020304" pitchFamily="18" charset="0"/>
                <a:cs typeface="Times New Roman" panose="02020603050405020304" pitchFamily="18" charset="0"/>
              </a:rPr>
              <a:t>dựng Vạn lý trường thành.</a:t>
            </a:r>
          </a:p>
          <a:p>
            <a:pPr marL="0" indent="0">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63782"/>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28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13855" y="1143000"/>
            <a:ext cx="9178636" cy="5943600"/>
          </a:xfrm>
        </p:spPr>
        <p:txBody>
          <a:bodyPr>
            <a:normAutofit/>
          </a:bodyPr>
          <a:lstStyle/>
          <a:p>
            <a:pPr marL="0" indent="0" algn="just">
              <a:buNone/>
            </a:pPr>
            <a:r>
              <a:rPr lang="en-US" b="1" dirty="0" smtClean="0">
                <a:solidFill>
                  <a:srgbClr val="FF0000"/>
                </a:solidFill>
                <a:latin typeface="Times New Roman" panose="02020603050405020304" pitchFamily="18" charset="0"/>
                <a:cs typeface="Times New Roman" panose="02020603050405020304" pitchFamily="18" charset="0"/>
              </a:rPr>
              <a:t>IV. </a:t>
            </a:r>
            <a:r>
              <a:rPr lang="en-US" b="1" dirty="0" err="1" smtClean="0">
                <a:solidFill>
                  <a:srgbClr val="FF0000"/>
                </a:solidFill>
                <a:latin typeface="Times New Roman" panose="02020603050405020304" pitchFamily="18" charset="0"/>
                <a:cs typeface="Times New Roman" panose="02020603050405020304" pitchFamily="18" charset="0"/>
              </a:rPr>
              <a:t>Những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thành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văn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hóa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tiêu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biểu</a:t>
            </a:r>
            <a:r>
              <a:rPr lang="en-US" b="1" dirty="0" smtClean="0">
                <a:solidFill>
                  <a:srgbClr val="FF0000"/>
                </a:solidFill>
                <a:latin typeface="Times New Roman" panose="02020603050405020304" pitchFamily="18" charset="0"/>
                <a:cs typeface="Times New Roman" panose="02020603050405020304" pitchFamily="18" charset="0"/>
              </a:rPr>
              <a:t> </a:t>
            </a:r>
          </a:p>
          <a:p>
            <a:pPr marL="0" indent="0">
              <a:buNone/>
            </a:pPr>
            <a:endParaRPr lang="en-US" sz="2800" dirty="0" smtClean="0">
              <a:solidFill>
                <a:srgbClr val="0033CC"/>
              </a:solidFill>
              <a:latin typeface="Times New Roman" panose="02020603050405020304" pitchFamily="18" charset="0"/>
              <a:cs typeface="Times New Roman" panose="02020603050405020304" pitchFamily="18" charset="0"/>
            </a:endParaRPr>
          </a:p>
          <a:p>
            <a:pPr marL="0" indent="0">
              <a:buNone/>
            </a:pPr>
            <a:endParaRPr lang="en-US" dirty="0"/>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8"/>
            <a:ext cx="9178636" cy="6864927"/>
          </a:xfrm>
        </p:spPr>
        <p:txBody>
          <a:bodyPr>
            <a:normAutofit/>
          </a:bodyPr>
          <a:lstStyle/>
          <a:p>
            <a:pPr marL="0" indent="0" algn="just">
              <a:buNone/>
            </a:pPr>
            <a:r>
              <a:rPr lang="en-US" sz="3600" b="1" dirty="0" smtClean="0">
                <a:solidFill>
                  <a:srgbClr val="FF0000"/>
                </a:solidFill>
                <a:latin typeface="Times New Roman" panose="02020603050405020304" pitchFamily="18" charset="0"/>
                <a:cs typeface="Times New Roman" panose="02020603050405020304" pitchFamily="18" charset="0"/>
              </a:rPr>
              <a:t>IV.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tựu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hóa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tiêu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biểu</a:t>
            </a:r>
            <a:r>
              <a:rPr lang="en-US" sz="3600" b="1" dirty="0" smtClean="0">
                <a:solidFill>
                  <a:srgbClr val="FF0000"/>
                </a:solidFill>
                <a:latin typeface="Times New Roman" panose="02020603050405020304" pitchFamily="18" charset="0"/>
                <a:cs typeface="Times New Roman" panose="02020603050405020304" pitchFamily="18" charset="0"/>
              </a:rPr>
              <a:t> </a:t>
            </a:r>
          </a:p>
          <a:p>
            <a:pPr marL="0" indent="0" algn="just">
              <a:buNone/>
            </a:pPr>
            <a:r>
              <a:rPr lang="vi-VN" sz="3600" b="1" dirty="0">
                <a:solidFill>
                  <a:srgbClr val="0033CC"/>
                </a:solidFill>
                <a:latin typeface="Times New Roman" panose="02020603050405020304" pitchFamily="18" charset="0"/>
                <a:cs typeface="Times New Roman" panose="02020603050405020304" pitchFamily="18" charset="0"/>
              </a:rPr>
              <a:t>- Tư tưởng: </a:t>
            </a:r>
            <a:r>
              <a:rPr lang="vi-VN" sz="3600" dirty="0">
                <a:solidFill>
                  <a:srgbClr val="0033CC"/>
                </a:solidFill>
                <a:latin typeface="Times New Roman" panose="02020603050405020304" pitchFamily="18" charset="0"/>
                <a:cs typeface="Times New Roman" panose="02020603050405020304" pitchFamily="18" charset="0"/>
              </a:rPr>
              <a:t>có nhiều tư tưởng, nổi bật nhất là: Nho gia, Pháp gia, Đạo gia, Mặc gia.</a:t>
            </a:r>
          </a:p>
          <a:p>
            <a:pPr marL="0" indent="0" algn="just">
              <a:buNone/>
            </a:pPr>
            <a:r>
              <a:rPr lang="en-US" sz="3600" b="1" dirty="0" smtClean="0">
                <a:solidFill>
                  <a:srgbClr val="0033CC"/>
                </a:solidFill>
                <a:latin typeface="Times New Roman" panose="02020603050405020304" pitchFamily="18" charset="0"/>
                <a:cs typeface="Times New Roman" panose="02020603050405020304" pitchFamily="18" charset="0"/>
              </a:rPr>
              <a:t>- </a:t>
            </a:r>
            <a:r>
              <a:rPr lang="vi-VN" sz="3600" b="1" dirty="0" smtClean="0">
                <a:solidFill>
                  <a:srgbClr val="0033CC"/>
                </a:solidFill>
                <a:latin typeface="Times New Roman" panose="02020603050405020304" pitchFamily="18" charset="0"/>
                <a:cs typeface="Times New Roman" panose="02020603050405020304" pitchFamily="18" charset="0"/>
              </a:rPr>
              <a:t>Sử </a:t>
            </a:r>
            <a:r>
              <a:rPr lang="vi-VN" sz="3600" b="1" dirty="0">
                <a:solidFill>
                  <a:srgbClr val="0033CC"/>
                </a:solidFill>
                <a:latin typeface="Times New Roman" panose="02020603050405020304" pitchFamily="18" charset="0"/>
                <a:cs typeface="Times New Roman" panose="02020603050405020304" pitchFamily="18" charset="0"/>
              </a:rPr>
              <a:t>học: </a:t>
            </a:r>
            <a:r>
              <a:rPr lang="vi-VN" sz="3600" dirty="0">
                <a:solidFill>
                  <a:srgbClr val="0033CC"/>
                </a:solidFill>
                <a:latin typeface="Times New Roman" panose="02020603050405020304" pitchFamily="18" charset="0"/>
                <a:cs typeface="Times New Roman" panose="02020603050405020304" pitchFamily="18" charset="0"/>
              </a:rPr>
              <a:t>các bộ sử nổi tiếng: Sử kí của Tư Mã Thiên, </a:t>
            </a:r>
            <a:endParaRPr lang="en-US" sz="3600" dirty="0" smtClean="0">
              <a:solidFill>
                <a:srgbClr val="0033CC"/>
              </a:solidFill>
              <a:latin typeface="Times New Roman" panose="02020603050405020304" pitchFamily="18" charset="0"/>
              <a:cs typeface="Times New Roman" panose="02020603050405020304" pitchFamily="18" charset="0"/>
            </a:endParaRPr>
          </a:p>
          <a:p>
            <a:pPr algn="just">
              <a:buFontTx/>
              <a:buChar char="-"/>
            </a:pPr>
            <a:r>
              <a:rPr lang="vi-VN" sz="3600" b="1" dirty="0" smtClean="0">
                <a:solidFill>
                  <a:srgbClr val="0033CC"/>
                </a:solidFill>
                <a:latin typeface="Times New Roman" panose="02020603050405020304" pitchFamily="18" charset="0"/>
                <a:cs typeface="Times New Roman" panose="02020603050405020304" pitchFamily="18" charset="0"/>
              </a:rPr>
              <a:t>Chữ </a:t>
            </a:r>
            <a:r>
              <a:rPr lang="vi-VN" sz="3600" b="1" dirty="0">
                <a:solidFill>
                  <a:srgbClr val="0033CC"/>
                </a:solidFill>
                <a:latin typeface="Times New Roman" panose="02020603050405020304" pitchFamily="18" charset="0"/>
                <a:cs typeface="Times New Roman" panose="02020603050405020304" pitchFamily="18" charset="0"/>
              </a:rPr>
              <a:t>viết</a:t>
            </a:r>
            <a:r>
              <a:rPr lang="vi-VN" sz="3600" b="1" dirty="0" smtClean="0">
                <a:solidFill>
                  <a:srgbClr val="0033CC"/>
                </a:solidFill>
                <a:latin typeface="Times New Roman" panose="02020603050405020304" pitchFamily="18" charset="0"/>
                <a:cs typeface="Times New Roman" panose="02020603050405020304" pitchFamily="18" charset="0"/>
              </a:rPr>
              <a:t>:</a:t>
            </a:r>
            <a:r>
              <a:rPr lang="en-US" sz="3600" b="1"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Chữ</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tượng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hình</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Trung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smtClean="0">
                <a:solidFill>
                  <a:srgbClr val="0033CC"/>
                </a:solidFill>
                <a:latin typeface="Times New Roman" panose="02020603050405020304" pitchFamily="18" charset="0"/>
                <a:cs typeface="Times New Roman" panose="02020603050405020304" pitchFamily="18" charset="0"/>
              </a:rPr>
              <a:t>Quốc</a:t>
            </a:r>
            <a:r>
              <a:rPr lang="vi-VN" sz="3600" b="1" dirty="0" smtClean="0">
                <a:solidFill>
                  <a:srgbClr val="0033CC"/>
                </a:solidFill>
                <a:latin typeface="Times New Roman" panose="02020603050405020304" pitchFamily="18" charset="0"/>
                <a:cs typeface="Times New Roman" panose="02020603050405020304" pitchFamily="18" charset="0"/>
              </a:rPr>
              <a:t> </a:t>
            </a:r>
            <a:endParaRPr lang="en-US" sz="3600" b="1"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en-US" sz="3600" b="1" dirty="0" smtClean="0">
                <a:solidFill>
                  <a:srgbClr val="0033CC"/>
                </a:solidFill>
                <a:latin typeface="Times New Roman" panose="02020603050405020304" pitchFamily="18" charset="0"/>
                <a:cs typeface="Times New Roman" panose="02020603050405020304" pitchFamily="18" charset="0"/>
              </a:rPr>
              <a:t>- </a:t>
            </a:r>
            <a:r>
              <a:rPr lang="vi-VN" sz="3600" b="1" dirty="0" smtClean="0">
                <a:solidFill>
                  <a:srgbClr val="0033CC"/>
                </a:solidFill>
                <a:latin typeface="Times New Roman" panose="02020603050405020304" pitchFamily="18" charset="0"/>
                <a:cs typeface="Times New Roman" panose="02020603050405020304" pitchFamily="18" charset="0"/>
              </a:rPr>
              <a:t>Văn </a:t>
            </a:r>
            <a:r>
              <a:rPr lang="vi-VN" sz="3600" b="1" dirty="0">
                <a:solidFill>
                  <a:srgbClr val="0033CC"/>
                </a:solidFill>
                <a:latin typeface="Times New Roman" panose="02020603050405020304" pitchFamily="18" charset="0"/>
                <a:cs typeface="Times New Roman" panose="02020603050405020304" pitchFamily="18" charset="0"/>
              </a:rPr>
              <a:t>học</a:t>
            </a:r>
            <a:r>
              <a:rPr lang="vi-VN" sz="3600" b="1" dirty="0" smtClean="0">
                <a:solidFill>
                  <a:srgbClr val="0033CC"/>
                </a:solidFill>
                <a:latin typeface="Times New Roman" panose="02020603050405020304" pitchFamily="18" charset="0"/>
                <a:cs typeface="Times New Roman" panose="02020603050405020304" pitchFamily="18" charset="0"/>
              </a:rPr>
              <a:t>: </a:t>
            </a:r>
            <a:r>
              <a:rPr lang="vi-VN"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Kinh Thi ....</a:t>
            </a:r>
            <a:endParaRPr lang="en-US" sz="3600" dirty="0" smtClean="0">
              <a:solidFill>
                <a:srgbClr val="0033CC"/>
              </a:solidFill>
              <a:latin typeface="Times New Roman" panose="02020603050405020304" pitchFamily="18" charset="0"/>
              <a:cs typeface="Times New Roman" panose="02020603050405020304" pitchFamily="18" charset="0"/>
            </a:endParaRPr>
          </a:p>
          <a:p>
            <a:pPr marL="0" indent="0" algn="just">
              <a:buNone/>
            </a:pPr>
            <a:r>
              <a:rPr lang="vi-VN" sz="3600" dirty="0" smtClean="0">
                <a:solidFill>
                  <a:srgbClr val="0033CC"/>
                </a:solidFill>
                <a:latin typeface="Times New Roman" panose="02020603050405020304" pitchFamily="18" charset="0"/>
                <a:cs typeface="Times New Roman" panose="02020603050405020304" pitchFamily="18" charset="0"/>
              </a:rPr>
              <a:t> </a:t>
            </a:r>
            <a:endParaRPr lang="en-US" sz="3600" dirty="0" smtClean="0">
              <a:solidFill>
                <a:srgbClr val="0033CC"/>
              </a:solidFill>
              <a:latin typeface="Times New Roman" panose="02020603050405020304" pitchFamily="18" charset="0"/>
              <a:cs typeface="Times New Roman" panose="02020603050405020304" pitchFamily="18" charset="0"/>
            </a:endParaRPr>
          </a:p>
          <a:p>
            <a:pPr marL="0" indent="0">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8"/>
            <a:ext cx="9178636" cy="6864927"/>
          </a:xfrm>
        </p:spPr>
        <p:txBody>
          <a:bodyPr>
            <a:normAutofit/>
          </a:bodyPr>
          <a:lstStyle/>
          <a:p>
            <a:pPr marL="0" indent="0" algn="just">
              <a:buNone/>
            </a:pPr>
            <a:r>
              <a:rPr lang="en-US" sz="3600" b="1" dirty="0" smtClean="0">
                <a:solidFill>
                  <a:srgbClr val="FF0000"/>
                </a:solidFill>
                <a:latin typeface="Times New Roman" panose="02020603050405020304" pitchFamily="18" charset="0"/>
                <a:cs typeface="Times New Roman" panose="02020603050405020304" pitchFamily="18" charset="0"/>
              </a:rPr>
              <a:t>IV. </a:t>
            </a:r>
            <a:r>
              <a:rPr lang="en-US" sz="3600" b="1" dirty="0" err="1" smtClean="0">
                <a:solidFill>
                  <a:srgbClr val="FF0000"/>
                </a:solidFill>
                <a:latin typeface="Times New Roman" panose="02020603050405020304" pitchFamily="18" charset="0"/>
                <a:cs typeface="Times New Roman" panose="02020603050405020304" pitchFamily="18" charset="0"/>
              </a:rPr>
              <a:t>Những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thành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tựu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hóa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tiêu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biểu</a:t>
            </a:r>
            <a:r>
              <a:rPr lang="en-US" sz="3600" b="1" dirty="0" smtClean="0">
                <a:solidFill>
                  <a:srgbClr val="FF0000"/>
                </a:solidFill>
                <a:latin typeface="Times New Roman" panose="02020603050405020304" pitchFamily="18" charset="0"/>
                <a:cs typeface="Times New Roman" panose="02020603050405020304" pitchFamily="18" charset="0"/>
              </a:rPr>
              <a:t> </a:t>
            </a:r>
          </a:p>
          <a:p>
            <a:pPr marL="0" indent="0" algn="just">
              <a:buNone/>
            </a:pPr>
            <a:r>
              <a:rPr lang="en-US" sz="3600" b="1" dirty="0" smtClean="0">
                <a:solidFill>
                  <a:srgbClr val="0033CC"/>
                </a:solidFill>
                <a:latin typeface="Times New Roman" panose="02020603050405020304" pitchFamily="18" charset="0"/>
                <a:cs typeface="Times New Roman" panose="02020603050405020304" pitchFamily="18" charset="0"/>
              </a:rPr>
              <a:t>……………………</a:t>
            </a:r>
          </a:p>
          <a:p>
            <a:pPr marL="0" indent="0" algn="just">
              <a:buNone/>
            </a:pPr>
            <a:r>
              <a:rPr lang="vi-VN" sz="3600" b="1" dirty="0" smtClean="0">
                <a:solidFill>
                  <a:srgbClr val="0033CC"/>
                </a:solidFill>
                <a:latin typeface="Times New Roman" panose="02020603050405020304" pitchFamily="18" charset="0"/>
                <a:cs typeface="Times New Roman" panose="02020603050405020304" pitchFamily="18" charset="0"/>
              </a:rPr>
              <a:t>- </a:t>
            </a:r>
            <a:r>
              <a:rPr lang="en-US" sz="3600" b="1" dirty="0">
                <a:solidFill>
                  <a:srgbClr val="0033CC"/>
                </a:solidFill>
                <a:latin typeface="Times New Roman" panose="02020603050405020304" pitchFamily="18" charset="0"/>
                <a:cs typeface="Times New Roman" panose="02020603050405020304" pitchFamily="18" charset="0"/>
              </a:rPr>
              <a:t>Y</a:t>
            </a:r>
            <a:r>
              <a:rPr lang="vi-VN" sz="3600" b="1" dirty="0" smtClean="0">
                <a:solidFill>
                  <a:srgbClr val="0033CC"/>
                </a:solidFill>
                <a:latin typeface="Times New Roman" panose="02020603050405020304" pitchFamily="18" charset="0"/>
                <a:cs typeface="Times New Roman" panose="02020603050405020304" pitchFamily="18" charset="0"/>
              </a:rPr>
              <a:t> </a:t>
            </a:r>
            <a:r>
              <a:rPr lang="vi-VN" sz="3600" b="1" dirty="0">
                <a:solidFill>
                  <a:srgbClr val="0033CC"/>
                </a:solidFill>
                <a:latin typeface="Times New Roman" panose="02020603050405020304" pitchFamily="18" charset="0"/>
                <a:cs typeface="Times New Roman" panose="02020603050405020304" pitchFamily="18" charset="0"/>
              </a:rPr>
              <a:t>học: </a:t>
            </a:r>
            <a:r>
              <a:rPr lang="vi-VN" sz="3600" b="1"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Biết dùng cây cỏ tự nhiên để làm thuốc chữa bệnh.</a:t>
            </a:r>
          </a:p>
          <a:p>
            <a:pPr marL="0" indent="0" algn="just">
              <a:buNone/>
            </a:pPr>
            <a:r>
              <a:rPr lang="vi-VN" sz="3600" b="1" dirty="0" smtClean="0">
                <a:solidFill>
                  <a:srgbClr val="0033CC"/>
                </a:solidFill>
                <a:latin typeface="Times New Roman" panose="02020603050405020304" pitchFamily="18" charset="0"/>
                <a:cs typeface="Times New Roman" panose="02020603050405020304" pitchFamily="18" charset="0"/>
              </a:rPr>
              <a:t>- </a:t>
            </a:r>
            <a:r>
              <a:rPr lang="vi-VN" sz="3600" b="1" dirty="0">
                <a:solidFill>
                  <a:srgbClr val="0033CC"/>
                </a:solidFill>
                <a:latin typeface="Times New Roman" panose="02020603050405020304" pitchFamily="18" charset="0"/>
                <a:cs typeface="Times New Roman" panose="02020603050405020304" pitchFamily="18" charset="0"/>
              </a:rPr>
              <a:t>Kỹ thuật: </a:t>
            </a:r>
            <a:r>
              <a:rPr lang="vi-VN" sz="3600" dirty="0">
                <a:solidFill>
                  <a:srgbClr val="0033CC"/>
                </a:solidFill>
                <a:latin typeface="Times New Roman" panose="02020603050405020304" pitchFamily="18" charset="0"/>
                <a:cs typeface="Times New Roman" panose="02020603050405020304" pitchFamily="18" charset="0"/>
              </a:rPr>
              <a:t>làm giấy, </a:t>
            </a:r>
            <a:r>
              <a:rPr lang="en-US" sz="3600" dirty="0" err="1" smtClean="0">
                <a:solidFill>
                  <a:srgbClr val="0033CC"/>
                </a:solidFill>
                <a:latin typeface="Times New Roman" panose="02020603050405020304" pitchFamily="18" charset="0"/>
                <a:cs typeface="Times New Roman" panose="02020603050405020304" pitchFamily="18" charset="0"/>
              </a:rPr>
              <a:t>dệt</a:t>
            </a:r>
            <a:r>
              <a:rPr lang="vi-VN" altLang="en-US" sz="3600" dirty="0" err="1" smtClean="0">
                <a:solidFill>
                  <a:srgbClr val="0033CC"/>
                </a:solidFill>
                <a:latin typeface="Times New Roman" panose="02020603050405020304" pitchFamily="18" charset="0"/>
                <a:cs typeface="Times New Roman" panose="02020603050405020304" pitchFamily="18" charset="0"/>
              </a:rPr>
              <a:t> tơ lụa, </a:t>
            </a:r>
            <a:r>
              <a:rPr lang="vi-VN" sz="3600" dirty="0" smtClean="0">
                <a:solidFill>
                  <a:srgbClr val="0033CC"/>
                </a:solidFill>
                <a:latin typeface="Times New Roman" panose="02020603050405020304" pitchFamily="18" charset="0"/>
                <a:cs typeface="Times New Roman" panose="02020603050405020304" pitchFamily="18" charset="0"/>
              </a:rPr>
              <a:t> </a:t>
            </a:r>
            <a:r>
              <a:rPr lang="vi-VN" sz="3600" dirty="0">
                <a:solidFill>
                  <a:srgbClr val="0033CC"/>
                </a:solidFill>
                <a:latin typeface="Times New Roman" panose="02020603050405020304" pitchFamily="18" charset="0"/>
                <a:cs typeface="Times New Roman" panose="02020603050405020304" pitchFamily="18" charset="0"/>
              </a:rPr>
              <a:t>kĩ thuật in; dụng cụ đo động đất (địa động nghi)…</a:t>
            </a:r>
          </a:p>
          <a:p>
            <a:pPr marL="0" indent="0" algn="just">
              <a:buNone/>
            </a:pPr>
            <a:r>
              <a:rPr lang="vi-VN" sz="3600" b="1" dirty="0">
                <a:solidFill>
                  <a:srgbClr val="0033CC"/>
                </a:solidFill>
                <a:latin typeface="Times New Roman" panose="02020603050405020304" pitchFamily="18" charset="0"/>
                <a:cs typeface="Times New Roman" panose="02020603050405020304" pitchFamily="18" charset="0"/>
              </a:rPr>
              <a:t>- Kiến trúc: </a:t>
            </a:r>
            <a:r>
              <a:rPr lang="vi-VN" sz="3600" dirty="0">
                <a:solidFill>
                  <a:srgbClr val="0033CC"/>
                </a:solidFill>
                <a:latin typeface="Times New Roman" panose="02020603050405020304" pitchFamily="18" charset="0"/>
                <a:cs typeface="Times New Roman" panose="02020603050405020304" pitchFamily="18" charset="0"/>
              </a:rPr>
              <a:t>xây dựng Vạn lý trường thành.</a:t>
            </a:r>
          </a:p>
          <a:p>
            <a:pPr marL="0" indent="0">
              <a:buNone/>
            </a:pPr>
            <a:endParaRPr lang="en-US" sz="3600" dirty="0" smtClean="0">
              <a:solidFill>
                <a:srgbClr val="0033CC"/>
              </a:solidFill>
              <a:latin typeface="Times New Roman" panose="02020603050405020304" pitchFamily="18" charset="0"/>
              <a:cs typeface="Times New Roman" panose="02020603050405020304" pitchFamily="18" charset="0"/>
            </a:endParaRPr>
          </a:p>
          <a:p>
            <a:pPr marL="0" indent="0">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372600" cy="685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1. Theo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Ai </a:t>
            </a:r>
            <a:r>
              <a:rPr lang="en-US" sz="3200" b="1" dirty="0" err="1">
                <a:solidFill>
                  <a:srgbClr val="FF0000"/>
                </a:solidFill>
                <a:latin typeface="Times New Roman" panose="02020603050405020304" pitchFamily="18" charset="0"/>
                <a:cs typeface="Times New Roman" panose="02020603050405020304" pitchFamily="18" charset="0"/>
              </a:rPr>
              <a:t>Cập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676400"/>
            <a:ext cx="9144000" cy="4525963"/>
          </a:xfrm>
        </p:spPr>
        <p:txBody>
          <a:bodyPr>
            <a:normAutofit/>
          </a:bodyPr>
          <a:lstStyle/>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Hoàng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được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gọi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Mẹ</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vì</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Lưu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vực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Hoàng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cũng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chính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cái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nôi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văn</a:t>
            </a:r>
            <a:r>
              <a:rPr lang="en-US" sz="3600" dirty="0">
                <a:solidFill>
                  <a:srgbClr val="0033CC"/>
                </a:solidFill>
                <a:latin typeface="Times New Roman" panose="02020603050405020304" pitchFamily="18" charset="0"/>
                <a:cs typeface="Times New Roman" panose="02020603050405020304" pitchFamily="18" charset="0"/>
              </a:rPr>
              <a:t> minh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mẹ</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Ai </a:t>
            </a:r>
            <a:r>
              <a:rPr lang="en-US" sz="3600" dirty="0" err="1">
                <a:solidFill>
                  <a:srgbClr val="0033CC"/>
                </a:solidFill>
                <a:latin typeface="Times New Roman" panose="02020603050405020304" pitchFamily="18" charset="0"/>
                <a:cs typeface="Times New Roman" panose="02020603050405020304" pitchFamily="18" charset="0"/>
              </a:rPr>
              <a:t>Cập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Nin, </a:t>
            </a:r>
            <a:r>
              <a:rPr lang="en-US" sz="3600" dirty="0" err="1">
                <a:solidFill>
                  <a:srgbClr val="0033CC"/>
                </a:solidFill>
                <a:latin typeface="Times New Roman" panose="02020603050405020304" pitchFamily="18" charset="0"/>
                <a:cs typeface="Times New Roman" panose="02020603050405020304" pitchFamily="18" charset="0"/>
              </a:rPr>
              <a:t>Ấn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Độ</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Ấn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Hằng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Lưỡng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sông</a:t>
            </a:r>
            <a:r>
              <a:rPr lang="en-US" sz="3600" dirty="0">
                <a:solidFill>
                  <a:srgbClr val="0033CC"/>
                </a:solidFill>
                <a:latin typeface="Times New Roman" panose="02020603050405020304" pitchFamily="18" charset="0"/>
                <a:cs typeface="Times New Roman" panose="02020603050405020304" pitchFamily="18" charset="0"/>
              </a:rPr>
              <a:t> Ơ-</a:t>
            </a:r>
            <a:r>
              <a:rPr lang="en-US" sz="3600" dirty="0" err="1">
                <a:solidFill>
                  <a:srgbClr val="0033CC"/>
                </a:solidFill>
                <a:latin typeface="Times New Roman" panose="02020603050405020304" pitchFamily="18" charset="0"/>
                <a:cs typeface="Times New Roman" panose="02020603050405020304" pitchFamily="18" charset="0"/>
              </a:rPr>
              <a:t>phơ</a:t>
            </a:r>
            <a:r>
              <a:rPr lang="en-US" sz="3600" dirty="0">
                <a:solidFill>
                  <a:srgbClr val="0033CC"/>
                </a:solidFill>
                <a:latin typeface="Times New Roman" panose="02020603050405020304" pitchFamily="18" charset="0"/>
                <a:cs typeface="Times New Roman" panose="02020603050405020304" pitchFamily="18" charset="0"/>
              </a:rPr>
              <a:t>-</a:t>
            </a:r>
            <a:r>
              <a:rPr lang="en-US" sz="3600" dirty="0" err="1">
                <a:solidFill>
                  <a:srgbClr val="0033CC"/>
                </a:solidFill>
                <a:latin typeface="Times New Roman" panose="02020603050405020304" pitchFamily="18" charset="0"/>
                <a:cs typeface="Times New Roman" panose="02020603050405020304" pitchFamily="18" charset="0"/>
              </a:rPr>
              <a:t>rát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và</a:t>
            </a:r>
            <a:r>
              <a:rPr lang="en-US" sz="3600" dirty="0">
                <a:solidFill>
                  <a:srgbClr val="0033CC"/>
                </a:solidFill>
                <a:latin typeface="Times New Roman" panose="02020603050405020304" pitchFamily="18" charset="0"/>
                <a:cs typeface="Times New Roman" panose="02020603050405020304" pitchFamily="18" charset="0"/>
              </a:rPr>
              <a:t> Ti-</a:t>
            </a:r>
            <a:r>
              <a:rPr lang="en-US" sz="3600" dirty="0" err="1">
                <a:solidFill>
                  <a:srgbClr val="0033CC"/>
                </a:solidFill>
                <a:latin typeface="Times New Roman" panose="02020603050405020304" pitchFamily="18" charset="0"/>
                <a:cs typeface="Times New Roman" panose="02020603050405020304" pitchFamily="18" charset="0"/>
              </a:rPr>
              <a:t>gơ</a:t>
            </a:r>
            <a:r>
              <a:rPr lang="en-US" sz="3600" dirty="0">
                <a:solidFill>
                  <a:srgbClr val="0033CC"/>
                </a:solidFill>
                <a:latin typeface="Times New Roman" panose="02020603050405020304" pitchFamily="18" charset="0"/>
                <a:cs typeface="Times New Roman" panose="02020603050405020304" pitchFamily="18" charset="0"/>
              </a:rPr>
              <a:t>-</a:t>
            </a:r>
            <a:r>
              <a:rPr lang="en-US" sz="3600" dirty="0" err="1">
                <a:solidFill>
                  <a:srgbClr val="0033CC"/>
                </a:solidFill>
                <a:latin typeface="Times New Roman" panose="02020603050405020304" pitchFamily="18" charset="0"/>
                <a:cs typeface="Times New Roman" panose="02020603050405020304" pitchFamily="18" charset="0"/>
              </a:rPr>
              <a:t>rơ</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219200"/>
          </a:xfrm>
        </p:spPr>
        <p:txBody>
          <a:bodyPr>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2. </a:t>
            </a:r>
            <a:r>
              <a:rPr lang="vi-VN" sz="3600" b="1" dirty="0" smtClean="0">
                <a:solidFill>
                  <a:srgbClr val="FF0000"/>
                </a:solidFill>
                <a:latin typeface="Times New Roman" panose="02020603050405020304" pitchFamily="18" charset="0"/>
                <a:cs typeface="Times New Roman" panose="02020603050405020304" pitchFamily="18" charset="0"/>
              </a:rPr>
              <a:t>Em </a:t>
            </a:r>
            <a:r>
              <a:rPr lang="vi-VN" sz="3600" b="1" dirty="0">
                <a:solidFill>
                  <a:srgbClr val="FF0000"/>
                </a:solidFill>
                <a:latin typeface="Times New Roman" panose="02020603050405020304" pitchFamily="18" charset="0"/>
                <a:cs typeface="Times New Roman" panose="02020603050405020304" pitchFamily="18" charset="0"/>
              </a:rPr>
              <a:t>hãy nêu vai trò của nhà Tần đối với lịch sử Trung Quốc.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1143000"/>
            <a:ext cx="9125857" cy="5334000"/>
          </a:xfrm>
        </p:spPr>
        <p:txBody>
          <a:bodyPr>
            <a:normAutofit/>
          </a:bodyPr>
          <a:lstStyle/>
          <a:p>
            <a:pPr marL="0" indent="0">
              <a:buNone/>
            </a:pPr>
            <a:r>
              <a:rPr lang="en-US" sz="2800" dirty="0" smtClean="0"/>
              <a:t> </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Vai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trò</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Tần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đối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với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lịch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sử</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a:solidFill>
                  <a:srgbClr val="0033CC"/>
                </a:solidFill>
                <a:latin typeface="Times New Roman" panose="02020603050405020304" pitchFamily="18" charset="0"/>
                <a:cs typeface="Times New Roman" panose="02020603050405020304" pitchFamily="18" charset="0"/>
              </a:rPr>
              <a:t>:</a:t>
            </a: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a:t>
            </a:r>
            <a:r>
              <a:rPr lang="en-US" sz="3600" dirty="0" err="1" smtClean="0">
                <a:solidFill>
                  <a:srgbClr val="0033CC"/>
                </a:solidFill>
                <a:latin typeface="Times New Roman" panose="02020603050405020304" pitchFamily="18" charset="0"/>
                <a:cs typeface="Times New Roman" panose="02020603050405020304" pitchFamily="18" charset="0"/>
              </a:rPr>
              <a:t>hống</a:t>
            </a:r>
            <a:r>
              <a:rPr lang="en-US" sz="3600" dirty="0" smtClean="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lãnh</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thổ</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smtClean="0">
                <a:solidFill>
                  <a:srgbClr val="0033CC"/>
                </a:solidFill>
                <a:latin typeface="Times New Roman" panose="02020603050405020304" pitchFamily="18" charset="0"/>
                <a:cs typeface="Times New Roman" panose="02020603050405020304" pitchFamily="18" charset="0"/>
              </a:rPr>
              <a:t>.</a:t>
            </a: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Áp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dụng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chế</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độ</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lường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tiền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tệ</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chữ</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viết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pháp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luật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trên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cả</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nước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để</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cố</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sự</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thống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nhất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đất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nước</a:t>
            </a:r>
            <a:r>
              <a:rPr lang="en-US" sz="3600" dirty="0" smtClean="0">
                <a:solidFill>
                  <a:srgbClr val="0033CC"/>
                </a:solidFill>
                <a:latin typeface="Times New Roman" panose="02020603050405020304" pitchFamily="18" charset="0"/>
                <a:cs typeface="Times New Roman" panose="02020603050405020304" pitchFamily="18" charset="0"/>
              </a:rPr>
              <a:t>.</a:t>
            </a:r>
            <a:endParaRPr lang="en-US" sz="3600" dirty="0">
              <a:solidFill>
                <a:srgbClr val="0033CC"/>
              </a:solidFill>
              <a:latin typeface="Times New Roman" panose="02020603050405020304" pitchFamily="18" charset="0"/>
              <a:cs typeface="Times New Roman" panose="02020603050405020304" pitchFamily="18" charset="0"/>
            </a:endParaRPr>
          </a:p>
          <a:p>
            <a:pPr marL="0" indent="0">
              <a:buNone/>
            </a:pP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Xác</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lập</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và</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đặt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nền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tảng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cho</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sự</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phát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triển</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của</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chế</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độ</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phong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kiến</a:t>
            </a:r>
            <a:r>
              <a:rPr lang="en-US" sz="3600" dirty="0">
                <a:solidFill>
                  <a:srgbClr val="0033CC"/>
                </a:solidFill>
                <a:latin typeface="Times New Roman" panose="02020603050405020304" pitchFamily="18" charset="0"/>
                <a:cs typeface="Times New Roman" panose="02020603050405020304" pitchFamily="18" charset="0"/>
              </a:rPr>
              <a:t> ở </a:t>
            </a:r>
            <a:r>
              <a:rPr lang="en-US" sz="3600" dirty="0" err="1">
                <a:solidFill>
                  <a:srgbClr val="0033CC"/>
                </a:solidFill>
                <a:latin typeface="Times New Roman" panose="02020603050405020304" pitchFamily="18" charset="0"/>
                <a:cs typeface="Times New Roman" panose="02020603050405020304" pitchFamily="18" charset="0"/>
              </a:rPr>
              <a:t>Trung</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Quốc</a:t>
            </a:r>
            <a:r>
              <a:rPr lang="en-US" sz="3600" dirty="0" smtClean="0">
                <a:solidFill>
                  <a:srgbClr val="0033CC"/>
                </a:solidFill>
                <a:latin typeface="Times New Roman" panose="02020603050405020304" pitchFamily="18" charset="0"/>
                <a:cs typeface="Times New Roman" panose="02020603050405020304" pitchFamily="18" charset="0"/>
              </a:rPr>
              <a:t>.</a:t>
            </a:r>
            <a:endParaRPr lang="en-US" sz="36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76400"/>
          </a:xfrm>
        </p:spPr>
        <p:txBody>
          <a:bodyPr>
            <a:no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3. </a:t>
            </a:r>
            <a:r>
              <a:rPr lang="vi-VN" sz="3600" b="1" dirty="0" smtClean="0">
                <a:solidFill>
                  <a:srgbClr val="FF0000"/>
                </a:solidFill>
                <a:latin typeface="Times New Roman" panose="02020603050405020304" pitchFamily="18" charset="0"/>
                <a:cs typeface="Times New Roman" panose="02020603050405020304" pitchFamily="18" charset="0"/>
              </a:rPr>
              <a:t>Những </a:t>
            </a:r>
            <a:r>
              <a:rPr lang="vi-VN" sz="3600" b="1" dirty="0">
                <a:solidFill>
                  <a:srgbClr val="FF0000"/>
                </a:solidFill>
                <a:latin typeface="Times New Roman" panose="02020603050405020304" pitchFamily="18" charset="0"/>
                <a:cs typeface="Times New Roman" panose="02020603050405020304" pitchFamily="18" charset="0"/>
              </a:rPr>
              <a:t>thành tựu nào của văn minh Trung Quốc có ảnh hưởng đến Việt Nam ? </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noGrp="1"/>
          </p:cNvSpPr>
          <p:nvPr>
            <p:ph idx="1"/>
          </p:nvPr>
        </p:nvSpPr>
        <p:spPr>
          <a:xfrm>
            <a:off x="457200" y="1371600"/>
            <a:ext cx="8229600" cy="4160691"/>
          </a:xfrm>
          <a:prstGeom prst="rect">
            <a:avLst/>
          </a:prstGeom>
          <a:noFill/>
        </p:spPr>
        <p:txBody>
          <a:bodyPr wrap="square">
            <a:spAutoFit/>
          </a:bodyPr>
          <a:lstStyle/>
          <a:p>
            <a:pPr marL="0" indent="0" algn="just">
              <a:lnSpc>
                <a:spcPct val="107000"/>
              </a:lnSpc>
              <a:spcAft>
                <a:spcPts val="800"/>
              </a:spcAft>
              <a:buNone/>
            </a:pPr>
            <a:r>
              <a:rPr lang="en-US" b="1" dirty="0"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b="1" dirty="0"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Phật</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giáo</a:t>
            </a:r>
            <a:endPar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b="1" dirty="0"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b="1" dirty="0" smtClean="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Kỹ</a:t>
            </a:r>
            <a:r>
              <a:rPr lang="en-US"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thuật</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giấy</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lụa</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Y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học</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châm</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cứu</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bấm</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huyệt</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Kiến</a:t>
            </a:r>
            <a:r>
              <a:rPr lang="en-US"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trúc</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cung</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điện</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nhà</a:t>
            </a:r>
            <a:r>
              <a:rPr lang="en-US"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ở…)</a:t>
            </a:r>
          </a:p>
          <a:p>
            <a:pPr algn="just">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20782"/>
            <a:ext cx="9137073" cy="114300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18, 19-BÀI 9. TRUNG QUỐC TỪ THỜI CỔ ĐẠI ĐẾN THẾ KỈ VII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1143000"/>
            <a:ext cx="9178636" cy="5943600"/>
          </a:xfrm>
        </p:spPr>
        <p:txBody>
          <a:bodyPr/>
          <a:lstStyle/>
          <a:p>
            <a:pPr marL="0" indent="0">
              <a:buNone/>
            </a:pPr>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Điều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en-US" sz="2700" b="1" dirty="0" smtClean="0">
                <a:solidFill>
                  <a:srgbClr val="FF0000"/>
                </a:solidFill>
                <a:latin typeface="Times New Roman" panose="02020603050405020304" pitchFamily="18" charset="0"/>
                <a:cs typeface="Times New Roman" panose="02020603050405020304" pitchFamily="18" charset="0"/>
              </a:rPr>
              <a:t>LẬP BẢNG THỐNG KÊ VỀ NHỮNG THÀNH TỰU VĂN HÓA TIÊU BIỂU TRUNG QUỐC CỔ ĐẠI</a:t>
            </a:r>
            <a:br>
              <a:rPr lang="en-US" sz="2700" b="1" dirty="0" smtClean="0">
                <a:solidFill>
                  <a:srgbClr val="FF0000"/>
                </a:solidFill>
                <a:latin typeface="Times New Roman" panose="02020603050405020304" pitchFamily="18" charset="0"/>
                <a:cs typeface="Times New Roman" panose="02020603050405020304" pitchFamily="18" charset="0"/>
              </a:rPr>
            </a:br>
            <a:endParaRPr lang="en-US" sz="27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Content Placeholder 7"/>
          <p:cNvGraphicFramePr>
            <a:graphicFrameLocks noGrp="1"/>
          </p:cNvGraphicFramePr>
          <p:nvPr>
            <p:ph idx="1"/>
          </p:nvPr>
        </p:nvGraphicFramePr>
        <p:xfrm>
          <a:off x="0" y="990600"/>
          <a:ext cx="9296400" cy="60198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6858000">
                  <a:extLst>
                    <a:ext uri="{9D8B030D-6E8A-4147-A177-3AD203B41FA5}">
                      <a16:colId xmlns:a16="http://schemas.microsoft.com/office/drawing/2014/main" val="20001"/>
                    </a:ext>
                  </a:extLst>
                </a:gridCol>
              </a:tblGrid>
              <a:tr h="752475">
                <a:tc>
                  <a:txBody>
                    <a:bodyPr/>
                    <a:lstStyle/>
                    <a:p>
                      <a:r>
                        <a:rPr lang="en-US" sz="2800" b="1" dirty="0" smtClean="0">
                          <a:solidFill>
                            <a:srgbClr val="FF0000"/>
                          </a:solidFill>
                        </a:rPr>
                        <a:t>LĨNH</a:t>
                      </a:r>
                      <a:r>
                        <a:rPr lang="en-US" sz="2800" b="1" baseline="0" dirty="0" smtClean="0">
                          <a:solidFill>
                            <a:srgbClr val="FF0000"/>
                          </a:solidFill>
                        </a:rPr>
                        <a:t> VỰC</a:t>
                      </a:r>
                      <a:endParaRPr lang="en-US" sz="2800" b="1" dirty="0">
                        <a:solidFill>
                          <a:srgbClr val="FF0000"/>
                        </a:solidFill>
                      </a:endParaRPr>
                    </a:p>
                  </a:txBody>
                  <a:tcPr>
                    <a:solidFill>
                      <a:schemeClr val="accent5">
                        <a:lumMod val="40000"/>
                        <a:lumOff val="60000"/>
                      </a:schemeClr>
                    </a:solidFill>
                  </a:tcPr>
                </a:tc>
                <a:tc>
                  <a:txBody>
                    <a:bodyPr/>
                    <a:lstStyle/>
                    <a:p>
                      <a:r>
                        <a:rPr lang="en-US" sz="2800" dirty="0" smtClean="0">
                          <a:solidFill>
                            <a:srgbClr val="FF0000"/>
                          </a:solidFill>
                        </a:rPr>
                        <a:t>THÀNH</a:t>
                      </a:r>
                      <a:r>
                        <a:rPr lang="en-US" sz="2800" baseline="0" dirty="0" smtClean="0">
                          <a:solidFill>
                            <a:srgbClr val="FF0000"/>
                          </a:solidFill>
                        </a:rPr>
                        <a:t> TỰU</a:t>
                      </a:r>
                      <a:endParaRPr lang="en-US" sz="2800" dirty="0">
                        <a:solidFill>
                          <a:srgbClr val="FF0000"/>
                        </a:solidFill>
                      </a:endParaRPr>
                    </a:p>
                  </a:txBody>
                  <a:tcPr>
                    <a:solidFill>
                      <a:schemeClr val="accent5">
                        <a:lumMod val="40000"/>
                        <a:lumOff val="60000"/>
                      </a:schemeClr>
                    </a:solidFill>
                  </a:tcPr>
                </a:tc>
                <a:extLst>
                  <a:ext uri="{0D108BD9-81ED-4DB2-BD59-A6C34878D82A}">
                    <a16:rowId xmlns:a16="http://schemas.microsoft.com/office/drawing/2014/main" val="10000"/>
                  </a:ext>
                </a:extLst>
              </a:tr>
              <a:tr h="752475">
                <a:tc>
                  <a:txBody>
                    <a:bodyPr/>
                    <a:lstStyle/>
                    <a:p>
                      <a:r>
                        <a:rPr lang="en-US" sz="2800" b="1" dirty="0" smtClean="0">
                          <a:solidFill>
                            <a:srgbClr val="FF0000"/>
                          </a:solidFill>
                        </a:rPr>
                        <a:t>TƯ</a:t>
                      </a:r>
                      <a:r>
                        <a:rPr lang="en-US" sz="2800" b="1" baseline="0" dirty="0" smtClean="0">
                          <a:solidFill>
                            <a:srgbClr val="FF0000"/>
                          </a:solidFill>
                        </a:rPr>
                        <a:t> TƯỞNG</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1"/>
                  </a:ext>
                </a:extLst>
              </a:tr>
              <a:tr h="752475">
                <a:tc>
                  <a:txBody>
                    <a:bodyPr/>
                    <a:lstStyle/>
                    <a:p>
                      <a:r>
                        <a:rPr lang="en-US" sz="2800" b="1" dirty="0" smtClean="0">
                          <a:solidFill>
                            <a:srgbClr val="FF0000"/>
                          </a:solidFill>
                        </a:rPr>
                        <a:t>CHỮ</a:t>
                      </a:r>
                      <a:r>
                        <a:rPr lang="en-US" sz="2800" b="1" baseline="0" dirty="0" smtClean="0">
                          <a:solidFill>
                            <a:srgbClr val="FF0000"/>
                          </a:solidFill>
                        </a:rPr>
                        <a:t> VIẾT</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2"/>
                  </a:ext>
                </a:extLst>
              </a:tr>
              <a:tr h="752475">
                <a:tc>
                  <a:txBody>
                    <a:bodyPr/>
                    <a:lstStyle/>
                    <a:p>
                      <a:r>
                        <a:rPr lang="en-US" sz="2800" b="1" dirty="0" smtClean="0">
                          <a:solidFill>
                            <a:srgbClr val="FF0000"/>
                          </a:solidFill>
                        </a:rPr>
                        <a:t>VĂN</a:t>
                      </a:r>
                      <a:r>
                        <a:rPr lang="en-US" sz="2800" b="1" baseline="0" dirty="0" smtClean="0">
                          <a:solidFill>
                            <a:srgbClr val="FF0000"/>
                          </a:solidFill>
                        </a:rPr>
                        <a:t> HỌC</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3"/>
                  </a:ext>
                </a:extLst>
              </a:tr>
              <a:tr h="752475">
                <a:tc>
                  <a:txBody>
                    <a:bodyPr/>
                    <a:lstStyle/>
                    <a:p>
                      <a:r>
                        <a:rPr lang="en-US" sz="2800" b="1" dirty="0" smtClean="0">
                          <a:solidFill>
                            <a:srgbClr val="FF0000"/>
                          </a:solidFill>
                        </a:rPr>
                        <a:t>SỬ</a:t>
                      </a:r>
                      <a:r>
                        <a:rPr lang="en-US" sz="2800" b="1" baseline="0" dirty="0" smtClean="0">
                          <a:solidFill>
                            <a:srgbClr val="FF0000"/>
                          </a:solidFill>
                        </a:rPr>
                        <a:t> HỌC </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4"/>
                  </a:ext>
                </a:extLst>
              </a:tr>
              <a:tr h="752475">
                <a:tc>
                  <a:txBody>
                    <a:bodyPr/>
                    <a:lstStyle/>
                    <a:p>
                      <a:r>
                        <a:rPr lang="en-US" sz="2800" b="1" dirty="0" smtClean="0">
                          <a:solidFill>
                            <a:srgbClr val="FF0000"/>
                          </a:solidFill>
                        </a:rPr>
                        <a:t>Y HỌC</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5"/>
                  </a:ext>
                </a:extLst>
              </a:tr>
              <a:tr h="752475">
                <a:tc>
                  <a:txBody>
                    <a:bodyPr/>
                    <a:lstStyle/>
                    <a:p>
                      <a:r>
                        <a:rPr lang="en-US" sz="2800" b="1" dirty="0" smtClean="0">
                          <a:solidFill>
                            <a:srgbClr val="FF0000"/>
                          </a:solidFill>
                        </a:rPr>
                        <a:t>KĨ</a:t>
                      </a:r>
                      <a:r>
                        <a:rPr lang="en-US" sz="2800" b="1" baseline="0" dirty="0" smtClean="0">
                          <a:solidFill>
                            <a:srgbClr val="FF0000"/>
                          </a:solidFill>
                        </a:rPr>
                        <a:t> THUẬT</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6"/>
                  </a:ext>
                </a:extLst>
              </a:tr>
              <a:tr h="752475">
                <a:tc>
                  <a:txBody>
                    <a:bodyPr/>
                    <a:lstStyle/>
                    <a:p>
                      <a:r>
                        <a:rPr lang="en-US" sz="2800" b="1" dirty="0" smtClean="0">
                          <a:solidFill>
                            <a:srgbClr val="FF0000"/>
                          </a:solidFill>
                        </a:rPr>
                        <a:t>KIẾN</a:t>
                      </a:r>
                      <a:r>
                        <a:rPr lang="en-US" sz="2800" b="1" baseline="0" dirty="0" smtClean="0">
                          <a:solidFill>
                            <a:srgbClr val="FF0000"/>
                          </a:solidFill>
                        </a:rPr>
                        <a:t> TRÚC</a:t>
                      </a:r>
                      <a:endParaRPr lang="en-US" sz="2800" b="1" dirty="0">
                        <a:solidFill>
                          <a:srgbClr val="FF0000"/>
                        </a:solidFill>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HƯỚNG DẪN TỰ HỌC </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sz="2800" b="1" dirty="0">
                <a:solidFill>
                  <a:srgbClr val="FF0000"/>
                </a:solidFill>
                <a:latin typeface="Times New Roman" panose="02020603050405020304"/>
                <a:ea typeface="Times New Roman" panose="02020603050405020304"/>
              </a:rPr>
              <a:t>a) </a:t>
            </a:r>
            <a:r>
              <a:rPr lang="en-US" sz="2800" b="1" dirty="0" err="1">
                <a:solidFill>
                  <a:srgbClr val="FF0000"/>
                </a:solidFill>
                <a:latin typeface="Times New Roman" panose="02020603050405020304"/>
                <a:ea typeface="Times New Roman" panose="02020603050405020304"/>
              </a:rPr>
              <a:t>Bài</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vừa</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học</a:t>
            </a:r>
            <a:r>
              <a:rPr lang="en-US" sz="2800" b="1" dirty="0">
                <a:solidFill>
                  <a:srgbClr val="FF0000"/>
                </a:solidFill>
                <a:latin typeface="Times New Roman" panose="02020603050405020304"/>
                <a:ea typeface="Times New Roman" panose="02020603050405020304"/>
              </a:rPr>
              <a:t>:</a:t>
            </a:r>
            <a:endParaRPr lang="en-US" sz="2800" dirty="0">
              <a:solidFill>
                <a:srgbClr val="FF0000"/>
              </a:solidFill>
              <a:latin typeface="Times New Roman" panose="02020603050405020304"/>
              <a:ea typeface="Times New Roman" panose="02020603050405020304"/>
            </a:endParaRPr>
          </a:p>
          <a:p>
            <a:pPr marL="0" indent="0">
              <a:buNone/>
            </a:pPr>
            <a:r>
              <a:rPr lang="en-US" sz="2800" dirty="0">
                <a:solidFill>
                  <a:srgbClr val="0033CC"/>
                </a:solidFill>
                <a:latin typeface="Times New Roman" panose="02020603050405020304" pitchFamily="18" charset="0"/>
                <a:cs typeface="Times New Roman" panose="02020603050405020304" pitchFamily="18" charset="0"/>
              </a:rPr>
              <a:t>- </a:t>
            </a:r>
            <a:r>
              <a:rPr lang="vi-VN" sz="2800" dirty="0">
                <a:solidFill>
                  <a:srgbClr val="0033CC"/>
                </a:solidFill>
                <a:latin typeface="Times New Roman" panose="02020603050405020304" pitchFamily="18" charset="0"/>
                <a:cs typeface="Times New Roman" panose="02020603050405020304" pitchFamily="18" charset="0"/>
              </a:rPr>
              <a:t>Giới thiệu được những đặc điểm về  điều  kiện  tự  nhiên  của  Trung Quốc cổ đại.</a:t>
            </a:r>
          </a:p>
          <a:p>
            <a:pPr marL="0" indent="0">
              <a:buNone/>
            </a:pPr>
            <a:r>
              <a:rPr lang="en-US" sz="2800" dirty="0">
                <a:solidFill>
                  <a:srgbClr val="0033CC"/>
                </a:solidFill>
                <a:latin typeface="Times New Roman" panose="02020603050405020304" pitchFamily="18" charset="0"/>
                <a:cs typeface="Times New Roman" panose="02020603050405020304" pitchFamily="18" charset="0"/>
              </a:rPr>
              <a:t>- </a:t>
            </a:r>
            <a:r>
              <a:rPr lang="vi-VN" sz="2800" dirty="0">
                <a:solidFill>
                  <a:srgbClr val="0033CC"/>
                </a:solidFill>
                <a:latin typeface="Times New Roman" panose="02020603050405020304" pitchFamily="18" charset="0"/>
                <a:cs typeface="Times New Roman" panose="02020603050405020304" pitchFamily="18" charset="0"/>
              </a:rPr>
              <a:t>Mô tả được sơ lược quá trình thống nhất và sự xác lập chế độ  phong kiến ở Trung Quốc dưới thời Tần Thuỷ Hoàng.</a:t>
            </a:r>
          </a:p>
          <a:p>
            <a:pPr marL="0" indent="0">
              <a:buNone/>
            </a:pPr>
            <a:r>
              <a:rPr lang="en-US" sz="2800" dirty="0">
                <a:solidFill>
                  <a:srgbClr val="0033CC"/>
                </a:solidFill>
                <a:latin typeface="Times New Roman" panose="02020603050405020304" pitchFamily="18" charset="0"/>
                <a:cs typeface="Times New Roman" panose="02020603050405020304" pitchFamily="18" charset="0"/>
              </a:rPr>
              <a:t>- </a:t>
            </a:r>
            <a:r>
              <a:rPr lang="vi-VN" sz="2800" dirty="0">
                <a:solidFill>
                  <a:srgbClr val="0033CC"/>
                </a:solidFill>
                <a:latin typeface="Times New Roman" panose="02020603050405020304" pitchFamily="18" charset="0"/>
                <a:cs typeface="Times New Roman" panose="02020603050405020304" pitchFamily="18" charset="0"/>
              </a:rPr>
              <a:t>Xây dựng được đường thời gian từ đế chế Hán, Nam Bắc triều đến nhà Tuỳ.</a:t>
            </a:r>
          </a:p>
          <a:p>
            <a:pPr marL="0" indent="0">
              <a:buNone/>
            </a:pPr>
            <a:r>
              <a:rPr lang="en-US" sz="2800" dirty="0">
                <a:solidFill>
                  <a:srgbClr val="0033CC"/>
                </a:solidFill>
                <a:latin typeface="Times New Roman" panose="02020603050405020304" pitchFamily="18" charset="0"/>
                <a:cs typeface="Times New Roman" panose="02020603050405020304" pitchFamily="18" charset="0"/>
              </a:rPr>
              <a:t>- </a:t>
            </a:r>
            <a:r>
              <a:rPr lang="vi-VN" sz="2800" dirty="0">
                <a:solidFill>
                  <a:srgbClr val="0033CC"/>
                </a:solidFill>
                <a:latin typeface="Times New Roman" panose="02020603050405020304" pitchFamily="18" charset="0"/>
                <a:cs typeface="Times New Roman" panose="02020603050405020304" pitchFamily="18" charset="0"/>
              </a:rPr>
              <a:t>Nêu được những thành tựu cơ bản của nền văn minh Trung Quốc</a:t>
            </a:r>
            <a:r>
              <a:rPr lang="vi-VN" sz="2800" dirty="0" smtClean="0">
                <a:solidFill>
                  <a:srgbClr val="0033CC"/>
                </a:solidFill>
                <a:latin typeface="Times New Roman" panose="02020603050405020304" pitchFamily="18" charset="0"/>
                <a:cs typeface="Times New Roman" panose="02020603050405020304" pitchFamily="18" charset="0"/>
              </a:rPr>
              <a:t>.</a:t>
            </a:r>
            <a:endParaRPr lang="en-US" sz="2800" b="1" dirty="0" smtClean="0">
              <a:solidFill>
                <a:srgbClr val="FF0000"/>
              </a:solidFill>
              <a:latin typeface="Times New Roman" panose="02020603050405020304" pitchFamily="18" charset="0"/>
              <a:ea typeface="Times New Roman" panose="02020603050405020304"/>
              <a:cs typeface="Times New Roman" panose="02020603050405020304" pitchFamily="18" charset="0"/>
            </a:endParaRPr>
          </a:p>
          <a:p>
            <a:pPr marL="0" marR="0" indent="0" algn="just">
              <a:spcBef>
                <a:spcPts val="0"/>
              </a:spcBef>
              <a:spcAft>
                <a:spcPts val="0"/>
              </a:spcAft>
              <a:buNone/>
            </a:pPr>
            <a:r>
              <a:rPr lang="en-US" sz="2800" b="1" dirty="0" smtClean="0">
                <a:solidFill>
                  <a:srgbClr val="FF0000"/>
                </a:solidFill>
                <a:latin typeface="Times New Roman" panose="02020603050405020304"/>
                <a:ea typeface="Times New Roman" panose="02020603050405020304"/>
              </a:rPr>
              <a:t>b</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Bài</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sắp</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học</a:t>
            </a:r>
            <a:r>
              <a:rPr lang="en-US" sz="2800" b="1" dirty="0">
                <a:solidFill>
                  <a:srgbClr val="FF0000"/>
                </a:solidFill>
                <a:latin typeface="Times New Roman" panose="02020603050405020304"/>
                <a:ea typeface="Times New Roman" panose="02020603050405020304"/>
              </a:rPr>
              <a:t>:</a:t>
            </a:r>
            <a:endParaRPr lang="en-US" sz="2800" dirty="0">
              <a:solidFill>
                <a:srgbClr val="FF0000"/>
              </a:solidFill>
              <a:latin typeface="Times New Roman" panose="02020603050405020304"/>
              <a:ea typeface="Times New Roman" panose="02020603050405020304"/>
            </a:endParaRP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anose="02020603050405020304" pitchFamily="18" charset="0"/>
                <a:cs typeface="Times New Roman" panose="02020603050405020304" pitchFamily="18" charset="0"/>
              </a:rPr>
              <a:t>HƯỚNG DẪN TỰ HỌC </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sz="2800" b="1" dirty="0">
                <a:solidFill>
                  <a:srgbClr val="FF0000"/>
                </a:solidFill>
                <a:latin typeface="Times New Roman" panose="02020603050405020304"/>
                <a:ea typeface="Times New Roman" panose="02020603050405020304"/>
              </a:rPr>
              <a:t>a) </a:t>
            </a:r>
            <a:r>
              <a:rPr lang="en-US" sz="2800" b="1" dirty="0" err="1">
                <a:solidFill>
                  <a:srgbClr val="FF0000"/>
                </a:solidFill>
                <a:latin typeface="Times New Roman" panose="02020603050405020304"/>
                <a:ea typeface="Times New Roman" panose="02020603050405020304"/>
              </a:rPr>
              <a:t>Bài</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vừa</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học</a:t>
            </a:r>
            <a:r>
              <a:rPr lang="en-US" sz="2800" b="1" dirty="0">
                <a:solidFill>
                  <a:srgbClr val="FF0000"/>
                </a:solidFill>
                <a:latin typeface="Times New Roman" panose="02020603050405020304"/>
                <a:ea typeface="Times New Roman" panose="02020603050405020304"/>
              </a:rPr>
              <a:t>:</a:t>
            </a:r>
            <a:endParaRPr lang="en-US" sz="2800" dirty="0">
              <a:solidFill>
                <a:srgbClr val="FF0000"/>
              </a:solidFill>
              <a:latin typeface="Times New Roman" panose="02020603050405020304"/>
              <a:ea typeface="Times New Roman" panose="02020603050405020304"/>
            </a:endParaRPr>
          </a:p>
          <a:p>
            <a:pPr marL="0" marR="0" indent="0" algn="just">
              <a:spcBef>
                <a:spcPts val="0"/>
              </a:spcBef>
              <a:spcAft>
                <a:spcPts val="0"/>
              </a:spcAft>
              <a:buNone/>
            </a:pPr>
            <a:r>
              <a:rPr lang="en-US" sz="2800" b="1" dirty="0" smtClean="0">
                <a:solidFill>
                  <a:srgbClr val="FF0000"/>
                </a:solidFill>
                <a:latin typeface="Times New Roman" panose="02020603050405020304"/>
                <a:ea typeface="Times New Roman" panose="02020603050405020304"/>
              </a:rPr>
              <a:t>b</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Bài</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sắp</a:t>
            </a:r>
            <a:r>
              <a:rPr lang="en-US" sz="2800" b="1" dirty="0">
                <a:solidFill>
                  <a:srgbClr val="FF0000"/>
                </a:solidFill>
                <a:latin typeface="Times New Roman" panose="02020603050405020304"/>
                <a:ea typeface="Times New Roman" panose="02020603050405020304"/>
              </a:rPr>
              <a:t> </a:t>
            </a:r>
            <a:r>
              <a:rPr lang="en-US" sz="2800" b="1" dirty="0" err="1">
                <a:solidFill>
                  <a:srgbClr val="FF0000"/>
                </a:solidFill>
                <a:latin typeface="Times New Roman" panose="02020603050405020304"/>
                <a:ea typeface="Times New Roman" panose="02020603050405020304"/>
              </a:rPr>
              <a:t>học</a:t>
            </a:r>
            <a:r>
              <a:rPr lang="en-US" sz="2800" b="1" dirty="0">
                <a:solidFill>
                  <a:srgbClr val="FF0000"/>
                </a:solidFill>
                <a:latin typeface="Times New Roman" panose="02020603050405020304"/>
                <a:ea typeface="Times New Roman" panose="02020603050405020304"/>
              </a:rPr>
              <a:t>:</a:t>
            </a:r>
            <a:endParaRPr lang="en-US" sz="2800" dirty="0">
              <a:solidFill>
                <a:srgbClr val="FF0000"/>
              </a:solidFill>
              <a:latin typeface="Times New Roman" panose="02020603050405020304"/>
              <a:ea typeface="Times New Roman" panose="02020603050405020304"/>
            </a:endParaRPr>
          </a:p>
          <a:p>
            <a:pPr marL="0" indent="0">
              <a:buNone/>
            </a:pPr>
            <a:r>
              <a:rPr lang="en-US" sz="2800" b="1" dirty="0" err="1" smtClean="0">
                <a:solidFill>
                  <a:srgbClr val="0033CC"/>
                </a:solidFill>
                <a:latin typeface="Times New Roman" panose="02020603050405020304" pitchFamily="18" charset="0"/>
                <a:cs typeface="Times New Roman" panose="02020603050405020304" pitchFamily="18" charset="0"/>
              </a:rPr>
              <a:t>Bài</a:t>
            </a:r>
            <a:r>
              <a:rPr lang="en-US" sz="2800" b="1" dirty="0" smtClean="0">
                <a:solidFill>
                  <a:srgbClr val="0033CC"/>
                </a:solidFill>
                <a:latin typeface="Times New Roman" panose="02020603050405020304" pitchFamily="18" charset="0"/>
                <a:cs typeface="Times New Roman" panose="02020603050405020304" pitchFamily="18" charset="0"/>
              </a:rPr>
              <a:t> 10. </a:t>
            </a:r>
            <a:r>
              <a:rPr lang="en-US" sz="2800" b="1" dirty="0" err="1" smtClean="0">
                <a:solidFill>
                  <a:srgbClr val="0033CC"/>
                </a:solidFill>
                <a:latin typeface="Times New Roman" panose="02020603050405020304" pitchFamily="18" charset="0"/>
                <a:cs typeface="Times New Roman" panose="02020603050405020304" pitchFamily="18" charset="0"/>
              </a:rPr>
              <a:t>Hy</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Lạp</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cổ</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đại</a:t>
            </a:r>
            <a:endParaRPr lang="en-US" sz="2800" b="1" dirty="0" smtClean="0">
              <a:solidFill>
                <a:srgbClr val="0033CC"/>
              </a:solidFill>
              <a:latin typeface="Times New Roman" panose="02020603050405020304" pitchFamily="18" charset="0"/>
              <a:cs typeface="Times New Roman" panose="02020603050405020304" pitchFamily="18" charset="0"/>
            </a:endParaRPr>
          </a:p>
          <a:p>
            <a:pPr marL="0" indent="0">
              <a:buNone/>
            </a:pPr>
            <a:r>
              <a:rPr lang="vi-VN" sz="2800" dirty="0">
                <a:solidFill>
                  <a:srgbClr val="0033CC"/>
                </a:solidFill>
                <a:latin typeface="Times New Roman" panose="02020603050405020304" pitchFamily="18" charset="0"/>
                <a:cs typeface="Times New Roman" panose="02020603050405020304" pitchFamily="18" charset="0"/>
              </a:rPr>
              <a:t>-Nêu  được những tác động về điều kiện tự nhiên đối với sự phát triển của Hy lạp cổ đại.</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-Trình bày được tổ chức nhà nước thành bang ở Hy Lạp cổ đại.</a:t>
            </a:r>
          </a:p>
          <a:p>
            <a:pPr marL="0" indent="0">
              <a:buNone/>
            </a:pPr>
            <a:r>
              <a:rPr lang="vi-VN" sz="2800" dirty="0">
                <a:solidFill>
                  <a:srgbClr val="0033CC"/>
                </a:solidFill>
                <a:latin typeface="Times New Roman" panose="02020603050405020304" pitchFamily="18" charset="0"/>
                <a:cs typeface="Times New Roman" panose="02020603050405020304" pitchFamily="18" charset="0"/>
              </a:rPr>
              <a:t>-Nêu được những thành tựu văn hóa tiêu biểu của Hy lạp cổ đại.</a:t>
            </a: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rmAutofit fontScale="90000"/>
          </a:bodyPr>
          <a:lstStyle/>
          <a:p>
            <a:pPr algn="l"/>
            <a:r>
              <a:rPr lang="en-US" sz="2800" b="1" dirty="0" smtClean="0">
                <a:solidFill>
                  <a:srgbClr val="FF0000"/>
                </a:solidFill>
                <a:latin typeface="Times New Roman" panose="02020603050405020304" pitchFamily="18" charset="0"/>
                <a:cs typeface="Times New Roman" panose="02020603050405020304" pitchFamily="18" charset="0"/>
              </a:rPr>
              <a:t/>
            </a:r>
            <a:br>
              <a:rPr lang="en-US" sz="2800" b="1" dirty="0" smtClean="0">
                <a:solidFill>
                  <a:srgbClr val="FF0000"/>
                </a:solidFill>
                <a:latin typeface="Times New Roman" panose="02020603050405020304" pitchFamily="18" charset="0"/>
                <a:cs typeface="Times New Roman" panose="02020603050405020304" pitchFamily="18" charset="0"/>
              </a:rPr>
            </a:br>
            <a:r>
              <a:rPr lang="vi-VN" sz="36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Cho biết Hoàng Hà và Trường Giang đã tác động như thế nào đến cuộc sống của cư dân Trung Quốc thời cổ đại?</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20782" y="1371600"/>
            <a:ext cx="9144000" cy="4983163"/>
          </a:xfrm>
        </p:spPr>
        <p:txBody>
          <a:bodyPr>
            <a:normAutofit fontScale="85000" lnSpcReduction="20000"/>
          </a:bodyPr>
          <a:lstStyle/>
          <a:p>
            <a:pPr marL="0" marR="0" indent="0">
              <a:lnSpc>
                <a:spcPct val="115000"/>
              </a:lnSpc>
              <a:spcBef>
                <a:spcPts val="0"/>
              </a:spcBef>
              <a:spcAft>
                <a:spcPts val="0"/>
              </a:spcAft>
              <a:buNone/>
            </a:pPr>
            <a:endParaRPr lang="en-US" sz="2800" dirty="0" smtClean="0">
              <a:latin typeface="Times New Roman" panose="02020603050405020304"/>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a:solidFill>
                  <a:srgbClr val="0033CC"/>
                </a:solidFill>
                <a:latin typeface="Times New Roman" panose="02020603050405020304"/>
                <a:ea typeface="Times New Roman" panose="02020603050405020304"/>
                <a:cs typeface="Times New Roman" panose="02020603050405020304"/>
              </a:rPr>
              <a:t>-</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động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tích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cực</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Cung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cấp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nguồn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nước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dồi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dào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đời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sống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sinh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hoạt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sản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xuất</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Cung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cấp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nguồn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thủy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sản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phong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phú</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Bồi</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tụ</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nên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màu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mỡ</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bằng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Hoa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Bắc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Hoa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Trung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Hoa</a:t>
            </a:r>
            <a:r>
              <a:rPr lang="en-US" sz="2800" dirty="0">
                <a:solidFill>
                  <a:srgbClr val="0033CC"/>
                </a:solidFill>
                <a:latin typeface="Times New Roman" panose="02020603050405020304"/>
                <a:ea typeface="Times New Roman" panose="02020603050405020304"/>
                <a:cs typeface="Times New Roman" panose="02020603050405020304"/>
              </a:rPr>
              <a:t> Nam) </a:t>
            </a:r>
            <a:r>
              <a:rPr lang="en-US" sz="2800" dirty="0" err="1">
                <a:solidFill>
                  <a:srgbClr val="0033CC"/>
                </a:solidFill>
                <a:latin typeface="Times New Roman" panose="02020603050405020304"/>
                <a:ea typeface="Times New Roman" panose="02020603050405020304"/>
                <a:cs typeface="Times New Roman" panose="02020603050405020304"/>
              </a:rPr>
              <a:t>thuận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lợi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sự</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phát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triển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của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nghiệp.Thượng</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nguồn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dòng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vùng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đất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cao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có</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nhiều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cỏ</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thuận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lợi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việc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chăn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nuôi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gia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súc</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Là</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những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tuyến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giao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huyết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mạch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liên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kết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giữa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vùng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khu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vực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trong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cả</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nước</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marR="0" indent="0">
              <a:lnSpc>
                <a:spcPct val="115000"/>
              </a:lnSpc>
              <a:spcBef>
                <a:spcPts val="0"/>
              </a:spcBef>
              <a:spcAft>
                <a:spcPts val="0"/>
              </a:spcAft>
              <a:buNone/>
            </a:pPr>
            <a:endParaRPr lang="en-US" sz="2800" dirty="0" smtClean="0">
              <a:solidFill>
                <a:srgbClr val="0033CC"/>
              </a:solidFill>
              <a:latin typeface="Times New Roman" panose="02020603050405020304"/>
              <a:ea typeface="Times New Roman" panose="02020603050405020304"/>
              <a:cs typeface="Times New Roman" panose="02020603050405020304"/>
            </a:endParaRPr>
          </a:p>
          <a:p>
            <a:pPr marL="0" marR="0" indent="0">
              <a:lnSpc>
                <a:spcPct val="115000"/>
              </a:lnSpc>
              <a:spcBef>
                <a:spcPts val="0"/>
              </a:spcBef>
              <a:spcAft>
                <a:spcPts val="0"/>
              </a:spcAft>
              <a:buNone/>
            </a:pP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động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tiêu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cực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lũ</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lụt</a:t>
            </a:r>
            <a:r>
              <a:rPr lang="en-US" sz="2800" dirty="0">
                <a:solidFill>
                  <a:srgbClr val="0033CC"/>
                </a:solidFill>
                <a:latin typeface="Times New Roman" panose="02020603050405020304"/>
                <a:ea typeface="Times New Roman" panose="02020603050405020304"/>
                <a:cs typeface="Times New Roman" panose="02020603050405020304"/>
              </a:rPr>
              <a:t> do 2 con </a:t>
            </a:r>
            <a:r>
              <a:rPr lang="en-US" sz="2800" dirty="0" err="1">
                <a:solidFill>
                  <a:srgbClr val="0033CC"/>
                </a:solidFill>
                <a:latin typeface="Times New Roman" panose="02020603050405020304"/>
                <a:ea typeface="Times New Roman" panose="02020603050405020304"/>
                <a:cs typeface="Times New Roman" panose="02020603050405020304"/>
              </a:rPr>
              <a:t>sông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gây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nhiều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khó</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khăn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cho</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nhân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dân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đồng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thời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đặt</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ra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nhu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cầu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phải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tiến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hành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trị</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thủy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đào</a:t>
            </a:r>
            <a:r>
              <a:rPr lang="en-US" sz="2800" dirty="0">
                <a:solidFill>
                  <a:srgbClr val="0033CC"/>
                </a:solidFill>
                <a:latin typeface="Times New Roman" panose="02020603050405020304"/>
                <a:ea typeface="Times New Roman" panose="02020603050405020304"/>
                <a:cs typeface="Times New Roman" panose="02020603050405020304"/>
              </a:rPr>
              <a:t> – </a:t>
            </a:r>
            <a:r>
              <a:rPr lang="en-US" sz="2800" dirty="0" err="1">
                <a:solidFill>
                  <a:srgbClr val="0033CC"/>
                </a:solidFill>
                <a:latin typeface="Times New Roman" panose="02020603050405020304"/>
                <a:ea typeface="Times New Roman" panose="02020603050405020304"/>
                <a:cs typeface="Times New Roman" panose="02020603050405020304"/>
              </a:rPr>
              <a:t>đắp</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kênh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mương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xây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các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công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trình</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thủy</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lợi</a:t>
            </a:r>
            <a:r>
              <a:rPr lang="en-US" sz="2800" dirty="0">
                <a:solidFill>
                  <a:srgbClr val="0033CC"/>
                </a:solidFill>
                <a:latin typeface="Times New Roman" panose="02020603050405020304"/>
                <a:ea typeface="Times New Roman" panose="02020603050405020304"/>
                <a:cs typeface="Times New Roman" panose="02020603050405020304"/>
              </a:rPr>
              <a:t>…).</a:t>
            </a: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220200" cy="6858000"/>
          </a:xfrm>
        </p:spPr>
        <p:txBody>
          <a:bodyPr>
            <a:noAutofit/>
          </a:bodyPr>
          <a:lstStyle/>
          <a:p>
            <a:pPr marL="0" indent="0">
              <a:buNone/>
            </a:pPr>
            <a:r>
              <a:rPr lang="vi-VN"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Cuối</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thời</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cổ</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đại</a:t>
            </a:r>
            <a:r>
              <a:rPr lang="vi-VN" sz="2800" b="1" dirty="0" smtClean="0">
                <a:solidFill>
                  <a:srgbClr val="0033CC"/>
                </a:solidFill>
                <a:latin typeface="Times New Roman" panose="02020603050405020304" pitchFamily="18" charset="0"/>
                <a:cs typeface="Times New Roman" panose="02020603050405020304" pitchFamily="18" charset="0"/>
              </a:rPr>
              <a:t>, </a:t>
            </a:r>
            <a:r>
              <a:rPr lang="vi-VN" sz="2800" b="1" dirty="0">
                <a:solidFill>
                  <a:srgbClr val="0033CC"/>
                </a:solidFill>
                <a:latin typeface="Times New Roman" panose="02020603050405020304" pitchFamily="18" charset="0"/>
                <a:cs typeface="Times New Roman" panose="02020603050405020304" pitchFamily="18" charset="0"/>
              </a:rPr>
              <a:t>các giai cấp trong xã hội có sự phân hóa:</a:t>
            </a:r>
          </a:p>
          <a:p>
            <a:pPr marL="0" indent="0">
              <a:buNone/>
            </a:pPr>
            <a:r>
              <a:rPr lang="vi-VN" sz="2800" b="1" dirty="0">
                <a:solidFill>
                  <a:srgbClr val="0033CC"/>
                </a:solidFill>
                <a:latin typeface="Times New Roman" panose="02020603050405020304" pitchFamily="18" charset="0"/>
                <a:cs typeface="Times New Roman" panose="02020603050405020304" pitchFamily="18" charset="0"/>
              </a:rPr>
              <a:t>+ Quan lại, quý tộc… là những người có nhiều ruộng đất tư trở thành địa chủ. </a:t>
            </a:r>
          </a:p>
          <a:p>
            <a:pPr marL="0" indent="0">
              <a:buNone/>
            </a:pPr>
            <a:r>
              <a:rPr lang="vi-VN" sz="2800" b="1" dirty="0">
                <a:solidFill>
                  <a:srgbClr val="0033CC"/>
                </a:solidFill>
                <a:latin typeface="Times New Roman" panose="02020603050405020304" pitchFamily="18" charset="0"/>
                <a:cs typeface="Times New Roman" panose="02020603050405020304" pitchFamily="18" charset="0"/>
              </a:rPr>
              <a:t>+ Nông dân cũng bị phân hóa. Một bộ phận giàu có trở thành giai cấp bóc lột (địa chủ). Một số khác vẫn giữ được ruộng đất để cày cấy trở thành nông dân tự canh.</a:t>
            </a:r>
          </a:p>
          <a:p>
            <a:pPr marL="0" indent="0">
              <a:buNone/>
            </a:pPr>
            <a:r>
              <a:rPr lang="vi-VN" sz="2800" b="1" dirty="0">
                <a:solidFill>
                  <a:srgbClr val="0033CC"/>
                </a:solidFill>
                <a:latin typeface="Times New Roman" panose="02020603050405020304" pitchFamily="18" charset="0"/>
                <a:cs typeface="Times New Roman" panose="02020603050405020304" pitchFamily="18" charset="0"/>
              </a:rPr>
              <a:t>+ Một bộ phận nông dân không có ruộng đất, phải nhận ruộng của địa chủ để cày cấy – gọi là nông dân lĩnh canh. Khi nhận ruộng, họ phải nộp lại một phần hoa lợi cho địa chủ (gọi là địa tô).</a:t>
            </a:r>
          </a:p>
          <a:p>
            <a:pPr marL="0" indent="0">
              <a:buNone/>
            </a:pPr>
            <a:r>
              <a:rPr lang="vi-VN" sz="2800" b="1" dirty="0">
                <a:solidFill>
                  <a:srgbClr val="0033CC"/>
                </a:solidFill>
                <a:latin typeface="Times New Roman" panose="02020603050405020304" pitchFamily="18" charset="0"/>
                <a:cs typeface="Times New Roman" panose="02020603050405020304" pitchFamily="18" charset="0"/>
              </a:rPr>
              <a:t>=&gt; Quan hệ bóc lột địa tô của địa chủ với nông dân lĩnh canh đã thay thế cho quan hệ bóc lột giữa quý tộc với nông dân công xã (thời cổ đại) =&gt; chế độ phong kiến đã được xác lập ở Trung Quốc.</a:t>
            </a:r>
          </a:p>
          <a:p>
            <a:pPr marL="0" indent="0">
              <a:buNone/>
            </a:pPr>
            <a:r>
              <a:rPr lang="en-US" sz="2800" b="1" dirty="0" smtClean="0">
                <a:solidFill>
                  <a:srgbClr val="0033CC"/>
                </a:solidFill>
                <a:latin typeface="Times New Roman" panose="02020603050405020304" pitchFamily="18" charset="0"/>
                <a:cs typeface="Times New Roman" panose="02020603050405020304" pitchFamily="18" charset="0"/>
              </a:rPr>
              <a:t>								TƯ LIỆU</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85" y="-20955"/>
            <a:ext cx="9137015" cy="2213610"/>
          </a:xfrm>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vi-VN" altLang="en-US" sz="4000" b="1" dirty="0">
                <a:solidFill>
                  <a:srgbClr val="FF0000"/>
                </a:solidFill>
                <a:latin typeface="Times New Roman" panose="02020603050405020304" pitchFamily="18" charset="0"/>
                <a:cs typeface="Times New Roman" panose="02020603050405020304" pitchFamily="18" charset="0"/>
              </a:rPr>
              <a:t>Điều kiện tự nhiên nào có ảnh hưởng đến cuộc sống của cư dân Trung Quốc cổ đại ?</a:t>
            </a:r>
            <a:r>
              <a:rPr lang="en-US" sz="4000" b="1" dirty="0">
                <a:solidFill>
                  <a:srgbClr val="FF0000"/>
                </a:solidFill>
                <a:latin typeface="Times New Roman" panose="02020603050405020304" pitchFamily="18" charset="0"/>
                <a:cs typeface="Times New Roman" panose="02020603050405020304" pitchFamily="18" charset="0"/>
              </a:rPr>
              <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smtClean="0">
                <a:solidFill>
                  <a:srgbClr val="FF0000"/>
                </a:solidFill>
                <a:latin typeface="Times New Roman" panose="02020603050405020304" pitchFamily="18" charset="0"/>
                <a:cs typeface="Times New Roman" panose="02020603050405020304" pitchFamily="18" charset="0"/>
              </a:rPr>
              <a:t/>
            </a:r>
            <a:br>
              <a:rPr lang="en-US" sz="4000" b="1" dirty="0" smtClean="0">
                <a:solidFill>
                  <a:srgbClr val="FF0000"/>
                </a:solidFill>
                <a:latin typeface="Times New Roman" panose="02020603050405020304" pitchFamily="18" charset="0"/>
                <a:cs typeface="Times New Roman" panose="02020603050405020304" pitchFamily="18" charset="0"/>
              </a:rPr>
            </a:b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925" y="2039620"/>
            <a:ext cx="9178925" cy="5046980"/>
          </a:xfrm>
        </p:spPr>
        <p:txBody>
          <a:bodyPr/>
          <a:lstStyle/>
          <a:p>
            <a:pPr marL="0" indent="0">
              <a:buNone/>
            </a:pPr>
            <a:endParaRPr lang="en-US"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2800" dirty="0" smtClean="0">
              <a:latin typeface="Times New Roman" panose="02020603050405020304" pitchFamily="18" charset="0"/>
              <a:cs typeface="Times New Roman" panose="02020603050405020304" pitchFamily="18" charset="0"/>
            </a:endParaRPr>
          </a:p>
          <a:p>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flipV="1">
            <a:off x="34636" y="6823363"/>
            <a:ext cx="9144000" cy="45719"/>
          </a:xfrm>
        </p:spPr>
        <p:txBody>
          <a:bodyPr>
            <a:normAutofit fontScale="90000"/>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710"/>
            <a:ext cx="9372600" cy="685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5486401" y="0"/>
            <a:ext cx="3685308" cy="2133600"/>
          </a:xfrm>
        </p:spPr>
        <p:txBody>
          <a:bodyPr>
            <a:normAutofit fontScale="90000"/>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Xác định vùng cư trú chủ yếu của cư dân Trung Quốc thời cổ đại.</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42009"/>
            <a:ext cx="5715000" cy="577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rrow: Down 9"/>
          <p:cNvSpPr/>
          <p:nvPr/>
        </p:nvSpPr>
        <p:spPr>
          <a:xfrm>
            <a:off x="3020293" y="2590800"/>
            <a:ext cx="484907" cy="789708"/>
          </a:xfrm>
          <a:prstGeom prst="downArrow">
            <a:avLst>
              <a:gd name="adj1" fmla="val 50000"/>
              <a:gd name="adj2" fmla="val 33250"/>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Rectangle 3"/>
          <p:cNvSpPr/>
          <p:nvPr/>
        </p:nvSpPr>
        <p:spPr>
          <a:xfrm>
            <a:off x="5334000" y="2305985"/>
            <a:ext cx="3810000" cy="4552015"/>
          </a:xfrm>
          <a:prstGeom prst="rect">
            <a:avLst/>
          </a:prstGeom>
        </p:spPr>
        <p:txBody>
          <a:bodyPr wrap="square">
            <a:spAutoFit/>
          </a:bodyPr>
          <a:lstStyle/>
          <a:p>
            <a:pPr algn="just">
              <a:lnSpc>
                <a:spcPct val="115000"/>
              </a:lnSpc>
            </a:pPr>
            <a:r>
              <a:rPr lang="en-US" sz="2800" dirty="0" err="1" smtClean="0">
                <a:solidFill>
                  <a:srgbClr val="0033CC"/>
                </a:solidFill>
                <a:latin typeface="Times New Roman" panose="02020603050405020304"/>
                <a:ea typeface="Times New Roman" panose="02020603050405020304"/>
                <a:cs typeface="Times New Roman" panose="02020603050405020304"/>
              </a:rPr>
              <a:t>Cư</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dân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Trung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Quốc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cổ</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đại</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cư</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trú</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chủ</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yếu</a:t>
            </a:r>
            <a:r>
              <a:rPr lang="en-US" sz="2800" dirty="0">
                <a:solidFill>
                  <a:srgbClr val="0033CC"/>
                </a:solidFill>
                <a:latin typeface="Times New Roman" panose="02020603050405020304"/>
                <a:ea typeface="Times New Roman" panose="02020603050405020304"/>
                <a:cs typeface="Times New Roman" panose="02020603050405020304"/>
              </a:rPr>
              <a:t> ở </a:t>
            </a:r>
            <a:r>
              <a:rPr lang="en-US" sz="2800" dirty="0" err="1">
                <a:solidFill>
                  <a:srgbClr val="0033CC"/>
                </a:solidFill>
                <a:latin typeface="Times New Roman" panose="02020603050405020304"/>
                <a:ea typeface="Times New Roman" panose="02020603050405020304"/>
                <a:cs typeface="Times New Roman" panose="02020603050405020304"/>
              </a:rPr>
              <a:t>trung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smtClean="0">
                <a:solidFill>
                  <a:srgbClr val="0033CC"/>
                </a:solidFill>
                <a:latin typeface="Times New Roman" panose="02020603050405020304"/>
                <a:ea typeface="Times New Roman" panose="02020603050405020304"/>
                <a:cs typeface="Times New Roman" panose="02020603050405020304"/>
              </a:rPr>
              <a:t>hạ</a:t>
            </a:r>
            <a:r>
              <a:rPr lang="en-US" sz="2800" dirty="0" smtClean="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lưu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Hoàng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Hà</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về</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sau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họ</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mở</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dần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địa</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bàn</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cư</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trú</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xuống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lưu</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vực</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Trường</a:t>
            </a:r>
            <a:r>
              <a:rPr lang="en-US" sz="2800" dirty="0">
                <a:solidFill>
                  <a:srgbClr val="0033CC"/>
                </a:solidFill>
                <a:latin typeface="Times New Roman" panose="02020603050405020304"/>
                <a:ea typeface="Times New Roman" panose="02020603050405020304"/>
                <a:cs typeface="Times New Roman" panose="02020603050405020304"/>
              </a:rPr>
              <a:t> </a:t>
            </a:r>
            <a:r>
              <a:rPr lang="en-US" sz="2800" dirty="0" err="1">
                <a:solidFill>
                  <a:srgbClr val="0033CC"/>
                </a:solidFill>
                <a:latin typeface="Times New Roman" panose="02020603050405020304"/>
                <a:ea typeface="Times New Roman" panose="02020603050405020304"/>
                <a:cs typeface="Times New Roman" panose="02020603050405020304"/>
              </a:rPr>
              <a:t>Giang</a:t>
            </a:r>
            <a:r>
              <a:rPr lang="en-US" sz="2800" dirty="0" smtClean="0">
                <a:solidFill>
                  <a:srgbClr val="0033CC"/>
                </a:solidFill>
                <a:latin typeface="Times New Roman" panose="02020603050405020304"/>
                <a:ea typeface="Times New Roman" panose="02020603050405020304"/>
                <a:cs typeface="Times New Roman" panose="02020603050405020304"/>
              </a:rPr>
              <a:t>.</a:t>
            </a:r>
          </a:p>
          <a:p>
            <a:pPr>
              <a:lnSpc>
                <a:spcPct val="115000"/>
              </a:lnSpc>
            </a:pPr>
            <a:endParaRPr lang="en-US" sz="1400" dirty="0" smtClean="0">
              <a:solidFill>
                <a:srgbClr val="0033CC"/>
              </a:solidFill>
              <a:latin typeface="Times New Roman" panose="02020603050405020304"/>
              <a:ea typeface="Times New Roman" panose="02020603050405020304"/>
              <a:cs typeface="Times New Roman" panose="02020603050405020304"/>
            </a:endParaRPr>
          </a:p>
          <a:p>
            <a:pPr marL="285750" indent="-285750">
              <a:lnSpc>
                <a:spcPct val="115000"/>
              </a:lnSpc>
              <a:buFontTx/>
              <a:buChar char="-"/>
            </a:pPr>
            <a:endParaRPr lang="en-US" sz="1400" dirty="0">
              <a:solidFill>
                <a:srgbClr val="0033CC"/>
              </a:solidFill>
              <a:latin typeface="Times New Roman" panose="02020603050405020304"/>
              <a:ea typeface="Times New Roman" panose="02020603050405020304"/>
              <a:cs typeface="Times New Roman" panose="02020603050405020304"/>
            </a:endParaRPr>
          </a:p>
          <a:p>
            <a:pPr marL="285750" indent="-285750">
              <a:lnSpc>
                <a:spcPct val="115000"/>
              </a:lnSpc>
              <a:buFontTx/>
              <a:buChar char="-"/>
            </a:pPr>
            <a:endParaRPr lang="en-US" sz="1400" dirty="0" smtClean="0">
              <a:solidFill>
                <a:srgbClr val="0033CC"/>
              </a:solidFill>
              <a:latin typeface="Times New Roman" panose="02020603050405020304"/>
              <a:ea typeface="Times New Roman" panose="02020603050405020304"/>
              <a:cs typeface="Times New Roman" panose="02020603050405020304"/>
            </a:endParaRPr>
          </a:p>
          <a:p>
            <a:pPr marL="285750" indent="-285750">
              <a:lnSpc>
                <a:spcPct val="115000"/>
              </a:lnSpc>
              <a:buFontTx/>
              <a:buChar char="-"/>
            </a:pPr>
            <a:endParaRPr lang="en-US" sz="1400" dirty="0">
              <a:solidFill>
                <a:srgbClr val="0033CC"/>
              </a:solidFill>
              <a:latin typeface="Times New Roman" panose="02020603050405020304"/>
              <a:ea typeface="Times New Roman" panose="02020603050405020304"/>
              <a:cs typeface="Times New Roman" panose="02020603050405020304"/>
            </a:endParaRPr>
          </a:p>
          <a:p>
            <a:pPr marL="285750" indent="-285750">
              <a:lnSpc>
                <a:spcPct val="115000"/>
              </a:lnSpc>
              <a:buFontTx/>
              <a:buChar char="-"/>
            </a:pPr>
            <a:endParaRPr lang="en-US" sz="1400" dirty="0" smtClean="0">
              <a:solidFill>
                <a:srgbClr val="0033CC"/>
              </a:solidFill>
              <a:latin typeface="Times New Roman" panose="02020603050405020304"/>
              <a:ea typeface="Times New Roman" panose="02020603050405020304"/>
              <a:cs typeface="Times New Roman" panose="02020603050405020304"/>
            </a:endParaRPr>
          </a:p>
          <a:p>
            <a:pPr marL="285750" indent="-285750">
              <a:lnSpc>
                <a:spcPct val="115000"/>
              </a:lnSpc>
              <a:buFontTx/>
              <a:buChar char="-"/>
            </a:pPr>
            <a:endParaRPr lang="en-US" sz="1400" dirty="0">
              <a:solidFill>
                <a:srgbClr val="0033CC"/>
              </a:solidFill>
              <a:ea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2692</Words>
  <Application>Microsoft Office PowerPoint</Application>
  <PresentationFormat>On-screen Show (4:3)</PresentationFormat>
  <Paragraphs>258</Paragraphs>
  <Slides>64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Times New Roman</vt:lpstr>
      <vt:lpstr>Office Theme</vt:lpstr>
      <vt:lpstr>PowerPoint Presentation</vt:lpstr>
      <vt:lpstr> Tiết 18, 19 -BÀI 9. TRUNG QUỐC TỪ THỜI CỔ ĐẠI ĐẾN THẾ KỈ VII  </vt:lpstr>
      <vt:lpstr>PowerPoint Presentation</vt:lpstr>
      <vt:lpstr>MỤC TIÊU: qua bài học này các em phải: </vt:lpstr>
      <vt:lpstr>  Tiết 18, 19-BÀI 9. TRUNG QUỐC TỪ THỜI CỔ ĐẠI ĐẾN THẾ KỈ VII   </vt:lpstr>
      <vt:lpstr>  Tiết 18, 19-BÀI 9. TRUNG QUỐC TỪ THỜI CỔ ĐẠI ĐẾN THẾ KỈ VII   </vt:lpstr>
      <vt:lpstr>  Điều kiện tự nhiên nào có ảnh hưởng đến cuộc sống của cư dân Trung Quốc cổ đại ?  </vt:lpstr>
      <vt:lpstr> </vt:lpstr>
      <vt:lpstr>  Xác định vùng cư trú chủ yếu của cư dân Trung Quốc thời cổ đại. </vt:lpstr>
      <vt:lpstr>Trình bày những đặc điểm về điều kiện tự nhiên ảnh hưởng đến sự hình thành của văn minh Trung Quốc cổ đại.</vt:lpstr>
      <vt:lpstr>Trình bày những đặc điểm về điều kiện tự nhiên ảnh hưởng đến sự hình thành của văn minh Trung Quốc cổ đại.</vt:lpstr>
      <vt:lpstr>  Tiết 18, 19-BÀI 9. TRUNG QUỐC TỪ THỜI CỔ ĐẠI ĐẾN THẾ KỈ VII   </vt:lpstr>
      <vt:lpstr>  Tiết 18, 19-BÀI 9. TRUNG QUỐC TỪ THỜI CỔ ĐẠI ĐẾN THẾ KỈ VII   </vt:lpstr>
      <vt:lpstr>PowerPoint Presentation</vt:lpstr>
      <vt:lpstr>PowerPoint Presentation</vt:lpstr>
      <vt:lpstr>PowerPoint Presentation</vt:lpstr>
      <vt:lpstr>   </vt:lpstr>
      <vt:lpstr>   </vt:lpstr>
      <vt:lpstr>PowerPoint Presentation</vt:lpstr>
      <vt:lpstr>THẢO LUẬN NHÓM</vt:lpstr>
      <vt:lpstr>  Tiết 18, 19-BÀI 9. TRUNG QUỐC TỪ THỜI CỔ ĐẠI ĐẾN THẾ KỈ VII   </vt:lpstr>
      <vt:lpstr>PowerPoint Presentation</vt:lpstr>
      <vt:lpstr>PowerPoint Presentation</vt:lpstr>
      <vt:lpstr>PowerPoint Presentation</vt:lpstr>
      <vt:lpstr>PowerPoint Presentation</vt:lpstr>
      <vt:lpstr>  Tiết 18, 19-BÀI 9. TRUNG QUỐC TỪ THỜI CỔ ĐẠI ĐẾN THẾ KỈ VII   </vt:lpstr>
      <vt:lpstr>PowerPoint Presentation</vt:lpstr>
      <vt:lpstr>PowerPoint Presentation</vt:lpstr>
      <vt:lpstr>  Tiết 18, 19-BÀI 9. TRUNG QUỐC TỪ THỜI CỔ ĐẠI ĐẾN THẾ KỈ VII   </vt:lpstr>
      <vt:lpstr>PowerPoint Presentation</vt:lpstr>
      <vt:lpstr>  Tiết 18, 19 - BÀI 9. TRUNG QUỐC TỪ THỜI CỔ ĐẠI ĐẾN THẾ KỈ VII   </vt:lpstr>
      <vt:lpstr>PowerPoint Presentation</vt:lpstr>
      <vt:lpstr>   </vt:lpstr>
      <vt:lpstr>   </vt:lpstr>
      <vt:lpstr>  Tiết 18, 19-BÀI 9. TRUNG QUỐC TỪ THỜI CỔ ĐẠI ĐẾN THẾ KỈ VII   </vt:lpstr>
      <vt:lpstr>PowerPoint Presentation</vt:lpstr>
      <vt:lpstr>  Tiết 18, 19-BÀI 9. TRUNG QUỐC TỪ THỜI CỔ ĐẠI ĐẾN THẾ KỈ VII   </vt:lpstr>
      <vt:lpstr>PowerPoint Presentation</vt:lpstr>
      <vt:lpstr>PowerPoint Presentation</vt:lpstr>
      <vt:lpstr>PowerPoint Presentation</vt:lpstr>
      <vt:lpstr>PowerPoint Presentation</vt:lpstr>
      <vt:lpstr>PowerPoint Presentation</vt:lpstr>
      <vt:lpstr>PowerPoint Presentation</vt:lpstr>
      <vt:lpstr>Máy ghi địa chấn độc đáo được người Trung Quốc phát minh cách đây gần 2.000 năm. Ảnh: Ancientorigins</vt:lpstr>
      <vt:lpstr>PowerPoint Presentation</vt:lpstr>
      <vt:lpstr>Theo một số ghi chép trong lịch sử, một người đàn ông Trung Quốc có tên là Cải Luân đã phát minh ra loại giấy này vào năm 105. Dần dà, vào thế kỷ 14-15, châu Âu cũng bắt đầu lựa chọn giấy thay cho giấy cói.</vt:lpstr>
      <vt:lpstr>Mặc dù có nhiều hiện vật in ấn trước đó, nhưng Kinh Kim Cang được coi là cuốn sách in cổ nhất thế giới, với kích thước thông thường. Theo ghi chép lịch sử, cuốn sách này được in vào năm 868 thời nhà Đường. Vào thời đó, in khắc gỗ là kỹ thuật đã được sử dụng rộng rãi.</vt:lpstr>
      <vt:lpstr>PowerPoint Presentation</vt:lpstr>
      <vt:lpstr>PowerPoint Presentation</vt:lpstr>
      <vt:lpstr>PowerPoint Presentation</vt:lpstr>
      <vt:lpstr>Nêu những thành tựu chủ yếu của văn minh Trung Quốc trước thế kỉ VII.</vt:lpstr>
      <vt:lpstr>Nêu những thành tựu chủ yếu của văn minh Trung Quốc trước thế kỉ VII.</vt:lpstr>
      <vt:lpstr>  Tiết 18, 19-BÀI 9. TRUNG QUỐC TỪ THỜI CỔ ĐẠI ĐẾN THẾ KỈ VII   </vt:lpstr>
      <vt:lpstr>PowerPoint Presentation</vt:lpstr>
      <vt:lpstr>PowerPoint Presentation</vt:lpstr>
      <vt:lpstr>PowerPoint Presentation</vt:lpstr>
      <vt:lpstr>1. Theo em, tại sao Hoàng Hà được gọi là “sông Mẹ của Trung Quốc”? Từ đó, em hãy kể tên “sông Mẹ” của Ai Cập, Lưỡng Hà, Ấn Độ.</vt:lpstr>
      <vt:lpstr>2. Em hãy nêu vai trò của nhà Tần đối với lịch sử Trung Quốc. </vt:lpstr>
      <vt:lpstr>3. Những thành tựu nào của văn minh Trung Quốc có ảnh hưởng đến Việt Nam ?  </vt:lpstr>
      <vt:lpstr> LẬP BẢNG THỐNG KÊ VỀ NHỮNG THÀNH TỰU VĂN HÓA TIÊU BIỂU TRUNG QUỐC CỔ ĐẠI </vt:lpstr>
      <vt:lpstr>HƯỚNG DẪN TỰ HỌC  </vt:lpstr>
      <vt:lpstr>HƯỚNG DẪN TỰ HỌC  </vt:lpstr>
      <vt:lpstr> - Cho biết Hoàng Hà và Trường Giang đã tác động như thế nào đến cuộc sống của cư dân Trung Quốc thời cổ đại?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dc:title>
  <dc:creator>MyComputer</dc:creator>
  <cp:lastModifiedBy>21AK22</cp:lastModifiedBy>
  <cp:revision>434</cp:revision>
  <dcterms:created xsi:type="dcterms:W3CDTF">2006-08-16T00:00:00Z</dcterms:created>
  <dcterms:modified xsi:type="dcterms:W3CDTF">2024-11-11T07:34:39Z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21ABCC8210D14878B9C34DC3673AFF47_12</vt:lpwstr>
  </property>
  <property fmtid="{D5CDD505-2E9C-101B-9397-08002B2CF9AE}" pid="3" name="KSOProductBuildVer">
    <vt:lpwstr>1033-12.2.0.13266</vt:lpwstr>
  </property>
</Properties>
</file>