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83" r:id="rId2"/>
    <p:sldId id="372" r:id="rId3"/>
    <p:sldId id="259" r:id="rId4"/>
    <p:sldId id="258" r:id="rId5"/>
    <p:sldId id="278" r:id="rId6"/>
    <p:sldId id="291" r:id="rId7"/>
    <p:sldId id="422" r:id="rId8"/>
    <p:sldId id="292" r:id="rId9"/>
    <p:sldId id="423" r:id="rId10"/>
    <p:sldId id="293" r:id="rId11"/>
    <p:sldId id="328" r:id="rId12"/>
    <p:sldId id="327" r:id="rId13"/>
    <p:sldId id="304" r:id="rId14"/>
    <p:sldId id="285" r:id="rId15"/>
    <p:sldId id="297" r:id="rId16"/>
    <p:sldId id="329" r:id="rId17"/>
    <p:sldId id="330" r:id="rId18"/>
    <p:sldId id="331" r:id="rId19"/>
    <p:sldId id="274" r:id="rId20"/>
    <p:sldId id="309" r:id="rId21"/>
    <p:sldId id="332" r:id="rId22"/>
    <p:sldId id="425" r:id="rId23"/>
    <p:sldId id="306" r:id="rId24"/>
    <p:sldId id="303" r:id="rId25"/>
    <p:sldId id="299" r:id="rId26"/>
    <p:sldId id="312" r:id="rId27"/>
    <p:sldId id="313" r:id="rId28"/>
    <p:sldId id="307" r:id="rId29"/>
    <p:sldId id="333" r:id="rId30"/>
    <p:sldId id="314" r:id="rId31"/>
    <p:sldId id="339" r:id="rId32"/>
    <p:sldId id="340" r:id="rId33"/>
    <p:sldId id="343" r:id="rId34"/>
    <p:sldId id="341" r:id="rId35"/>
    <p:sldId id="342" r:id="rId36"/>
    <p:sldId id="325" r:id="rId37"/>
    <p:sldId id="334" r:id="rId38"/>
    <p:sldId id="287" r:id="rId39"/>
    <p:sldId id="335" r:id="rId40"/>
    <p:sldId id="321" r:id="rId41"/>
    <p:sldId id="344" r:id="rId42"/>
    <p:sldId id="345" r:id="rId43"/>
    <p:sldId id="346" r:id="rId44"/>
    <p:sldId id="347" r:id="rId45"/>
    <p:sldId id="348" r:id="rId46"/>
    <p:sldId id="424" r:id="rId47"/>
    <p:sldId id="336" r:id="rId48"/>
    <p:sldId id="337" r:id="rId49"/>
    <p:sldId id="320" r:id="rId50"/>
    <p:sldId id="298" r:id="rId51"/>
    <p:sldId id="338" r:id="rId52"/>
    <p:sldId id="301" r:id="rId53"/>
    <p:sldId id="266" r:id="rId54"/>
    <p:sldId id="324" r:id="rId55"/>
    <p:sldId id="323"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2" autoAdjust="0"/>
    <p:restoredTop sz="94671" autoAdjust="0"/>
  </p:normalViewPr>
  <p:slideViewPr>
    <p:cSldViewPr showGuides="1">
      <p:cViewPr varScale="1">
        <p:scale>
          <a:sx n="63" d="100"/>
          <a:sy n="63" d="100"/>
        </p:scale>
        <p:origin x="1300" y="76"/>
      </p:cViewPr>
      <p:guideLst>
        <p:guide orient="horz" pos="2160"/>
        <p:guide pos="2880"/>
      </p:guideLst>
    </p:cSldViewPr>
  </p:slideViewPr>
  <p:outlineViewPr>
    <p:cViewPr>
      <p:scale>
        <a:sx n="33" d="100"/>
        <a:sy n="33" d="100"/>
      </p:scale>
      <p:origin x="0" y="1864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49C52E-BDEB-491A-AA2F-F128663753B6}" type="datetimeFigureOut">
              <a:rPr lang="en-US" smtClean="0"/>
              <a:t>10/29/2024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87950C-CAEE-4A86-9129-F9DAD720751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7950C-CAEE-4A86-9129-F9DAD720751A}" type="slidenum">
              <a:rPr lang="en-US" smtClean="0"/>
              <a:t>52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10/29/2024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9372600"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9906000"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êu đề 1"/>
          <p:cNvSpPr txBox="1"/>
          <p:nvPr/>
        </p:nvSpPr>
        <p:spPr>
          <a:xfrm>
            <a:off x="0" y="4953000"/>
            <a:ext cx="9289473" cy="944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smtClean="0">
                <a:solidFill>
                  <a:srgbClr val="FFFF00"/>
                </a:solidFill>
                <a:latin typeface="Times New Roman" panose="02020603050405020304" pitchFamily="18" charset="0"/>
                <a:cs typeface="Times New Roman" panose="02020603050405020304" pitchFamily="18" charset="0"/>
              </a:rPr>
              <a:t>Dãy</a:t>
            </a:r>
            <a:r>
              <a:rPr lang="en-US" sz="3600" b="1" dirty="0" smtClean="0">
                <a:solidFill>
                  <a:srgbClr val="FFFF00"/>
                </a:solidFill>
                <a:latin typeface="Times New Roman" panose="02020603050405020304" pitchFamily="18" charset="0"/>
                <a:cs typeface="Times New Roman" panose="02020603050405020304" pitchFamily="18" charset="0"/>
              </a:rPr>
              <a:t> Himalaya-</a:t>
            </a:r>
            <a:r>
              <a:rPr lang="en-US" sz="3600" b="1" dirty="0" err="1" smtClean="0">
                <a:solidFill>
                  <a:srgbClr val="FFFF00"/>
                </a:solidFill>
                <a:latin typeface="Times New Roman" panose="02020603050405020304" pitchFamily="18" charset="0"/>
                <a:cs typeface="Times New Roman" panose="02020603050405020304" pitchFamily="18" charset="0"/>
              </a:rPr>
              <a:t>nơi</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khởi</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nguồn</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của</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sông</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Ấn</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và</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sông</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Hằng</a:t>
            </a:r>
            <a:endParaRPr lang="en-US" sz="36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990600"/>
            <a:ext cx="9144000" cy="1752600"/>
          </a:xfrm>
        </p:spPr>
        <p:txBody>
          <a:bodyPr>
            <a:normAutofit fontScale="90000"/>
          </a:bodyPr>
          <a:lstStyle/>
          <a:p>
            <a:pPr lvl="0">
              <a:spcBef>
                <a:spcPct val="20000"/>
              </a:spcBef>
            </a:pPr>
            <a:r>
              <a:rPr lang="en-US" sz="2600" b="1" dirty="0" smtClean="0">
                <a:solidFill>
                  <a:srgbClr val="0033CC"/>
                </a:solidFill>
                <a:latin typeface="Arial" panose="020B0604020202020204"/>
                <a:ea typeface="+mn-ea"/>
                <a:cs typeface="+mn-cs"/>
              </a:rPr>
              <a:t/>
            </a:r>
            <a:br>
              <a:rPr lang="en-US" sz="2600" b="1" dirty="0" smtClean="0">
                <a:solidFill>
                  <a:srgbClr val="0033CC"/>
                </a:solidFill>
                <a:latin typeface="Arial" panose="020B0604020202020204"/>
                <a:ea typeface="+mn-ea"/>
                <a:cs typeface="+mn-cs"/>
              </a:rPr>
            </a:br>
            <a:r>
              <a:rPr lang="en-US" sz="4000" b="1" dirty="0" smtClean="0">
                <a:solidFill>
                  <a:srgbClr val="FF0000"/>
                </a:solidFill>
                <a:ea typeface="+mn-ea"/>
                <a:cs typeface="+mn-cs"/>
              </a:rPr>
              <a:t>Đ</a:t>
            </a:r>
            <a:r>
              <a:rPr lang="vi-VN" sz="4000" b="1" dirty="0" smtClean="0">
                <a:solidFill>
                  <a:srgbClr val="FF0000"/>
                </a:solidFill>
                <a:ea typeface="+mn-ea"/>
                <a:cs typeface="+mn-cs"/>
              </a:rPr>
              <a:t>iều </a:t>
            </a:r>
            <a:r>
              <a:rPr lang="vi-VN" sz="4000" b="1" dirty="0">
                <a:solidFill>
                  <a:srgbClr val="FF0000"/>
                </a:solidFill>
                <a:ea typeface="+mn-ea"/>
                <a:cs typeface="+mn-cs"/>
              </a:rPr>
              <a:t>kiện tự </a:t>
            </a:r>
            <a:r>
              <a:rPr lang="vi-VN" sz="4000" b="1" dirty="0" smtClean="0">
                <a:solidFill>
                  <a:srgbClr val="FF0000"/>
                </a:solidFill>
                <a:ea typeface="+mn-ea"/>
                <a:cs typeface="+mn-cs"/>
              </a:rPr>
              <a:t>nhiên</a:t>
            </a:r>
            <a:r>
              <a:rPr lang="en-US" sz="4000" b="1" dirty="0" smtClean="0">
                <a:solidFill>
                  <a:srgbClr val="FF0000"/>
                </a:solidFill>
                <a:ea typeface="+mn-ea"/>
                <a:cs typeface="+mn-cs"/>
              </a:rPr>
              <a:t> </a:t>
            </a:r>
            <a:r>
              <a:rPr lang="en-US" sz="4000" b="1" dirty="0" err="1" smtClean="0">
                <a:solidFill>
                  <a:srgbClr val="FF0000"/>
                </a:solidFill>
                <a:ea typeface="+mn-ea"/>
                <a:cs typeface="+mn-cs"/>
              </a:rPr>
              <a:t>nào</a:t>
            </a:r>
            <a:r>
              <a:rPr lang="vi-VN" sz="4000" b="1" dirty="0" smtClean="0">
                <a:solidFill>
                  <a:srgbClr val="FF0000"/>
                </a:solidFill>
                <a:ea typeface="+mn-ea"/>
                <a:cs typeface="+mn-cs"/>
              </a:rPr>
              <a:t> của </a:t>
            </a:r>
            <a:r>
              <a:rPr lang="en-US" sz="4000" b="1" dirty="0" err="1" smtClean="0">
                <a:solidFill>
                  <a:srgbClr val="FF0000"/>
                </a:solidFill>
                <a:ea typeface="+mn-ea"/>
                <a:cs typeface="+mn-cs"/>
              </a:rPr>
              <a:t>vùng</a:t>
            </a:r>
            <a:r>
              <a:rPr lang="en-US" sz="4000" b="1" dirty="0" smtClean="0">
                <a:solidFill>
                  <a:srgbClr val="FF0000"/>
                </a:solidFill>
                <a:ea typeface="+mn-ea"/>
                <a:cs typeface="+mn-cs"/>
              </a:rPr>
              <a:t> l</a:t>
            </a:r>
            <a:r>
              <a:rPr lang="vi-VN" sz="4000" b="1" dirty="0" smtClean="0">
                <a:solidFill>
                  <a:srgbClr val="FF0000"/>
                </a:solidFill>
                <a:ea typeface="+mn-ea"/>
                <a:cs typeface="+mn-cs"/>
              </a:rPr>
              <a:t>ưu </a:t>
            </a:r>
            <a:r>
              <a:rPr lang="vi-VN" sz="4000" b="1" dirty="0">
                <a:solidFill>
                  <a:srgbClr val="FF0000"/>
                </a:solidFill>
                <a:ea typeface="+mn-ea"/>
                <a:cs typeface="+mn-cs"/>
              </a:rPr>
              <a:t>vực sông </a:t>
            </a:r>
            <a:r>
              <a:rPr lang="vi-VN" sz="4000" b="1" dirty="0" smtClean="0">
                <a:solidFill>
                  <a:srgbClr val="FF0000"/>
                </a:solidFill>
                <a:ea typeface="+mn-ea"/>
                <a:cs typeface="+mn-cs"/>
              </a:rPr>
              <a:t>Ấn</a:t>
            </a:r>
            <a:r>
              <a:rPr lang="en-US" sz="4000" b="1" dirty="0">
                <a:solidFill>
                  <a:srgbClr val="FF0000"/>
                </a:solidFill>
                <a:ea typeface="+mn-ea"/>
                <a:cs typeface="+mn-cs"/>
              </a:rPr>
              <a:t>,</a:t>
            </a:r>
            <a:r>
              <a:rPr lang="vi-VN" sz="4000" b="1" dirty="0" smtClean="0">
                <a:solidFill>
                  <a:srgbClr val="FF0000"/>
                </a:solidFill>
                <a:ea typeface="+mn-ea"/>
                <a:cs typeface="+mn-cs"/>
              </a:rPr>
              <a:t> </a:t>
            </a:r>
            <a:r>
              <a:rPr lang="vi-VN" sz="4000" b="1" dirty="0">
                <a:solidFill>
                  <a:srgbClr val="FF0000"/>
                </a:solidFill>
                <a:ea typeface="+mn-ea"/>
                <a:cs typeface="+mn-cs"/>
              </a:rPr>
              <a:t>sông Hằng ảnh hưởng đến sự hình thành của văn minh Ấn </a:t>
            </a:r>
            <a:r>
              <a:rPr lang="vi-VN" sz="4000" b="1" dirty="0" smtClean="0">
                <a:solidFill>
                  <a:srgbClr val="FF0000"/>
                </a:solidFill>
                <a:ea typeface="+mn-ea"/>
                <a:cs typeface="+mn-cs"/>
              </a:rPr>
              <a:t>Độ</a:t>
            </a:r>
            <a:r>
              <a:rPr lang="en-US" sz="4000" b="1" dirty="0" smtClean="0">
                <a:solidFill>
                  <a:srgbClr val="FF0000"/>
                </a:solidFill>
                <a:ea typeface="+mn-ea"/>
                <a:cs typeface="+mn-cs"/>
              </a:rPr>
              <a:t> </a:t>
            </a:r>
            <a:r>
              <a:rPr lang="en-US" sz="4000" b="1" dirty="0" err="1" smtClean="0">
                <a:solidFill>
                  <a:srgbClr val="FF0000"/>
                </a:solidFill>
                <a:ea typeface="+mn-ea"/>
                <a:cs typeface="+mn-cs"/>
              </a:rPr>
              <a:t>cổ</a:t>
            </a:r>
            <a:r>
              <a:rPr lang="en-US" sz="4000" b="1" dirty="0" smtClean="0">
                <a:solidFill>
                  <a:srgbClr val="FF0000"/>
                </a:solidFill>
                <a:ea typeface="+mn-ea"/>
                <a:cs typeface="+mn-cs"/>
              </a:rPr>
              <a:t> </a:t>
            </a:r>
            <a:r>
              <a:rPr lang="en-US" sz="4000" b="1" dirty="0" err="1" smtClean="0">
                <a:solidFill>
                  <a:srgbClr val="FF0000"/>
                </a:solidFill>
                <a:ea typeface="+mn-ea"/>
                <a:cs typeface="+mn-cs"/>
              </a:rPr>
              <a:t>đại</a:t>
            </a:r>
            <a:r>
              <a:rPr lang="en-US" sz="4000" b="1" dirty="0">
                <a:solidFill>
                  <a:srgbClr val="FF0000"/>
                </a:solidFill>
                <a:ea typeface="+mn-ea"/>
                <a:cs typeface="+mn-cs"/>
              </a:rPr>
              <a:t>.</a:t>
            </a:r>
            <a:r>
              <a:rPr lang="vi-VN" sz="4000" dirty="0">
                <a:solidFill>
                  <a:srgbClr val="FF0000"/>
                </a:solidFill>
                <a:ea typeface="+mn-ea"/>
                <a:cs typeface="+mn-cs"/>
              </a:rPr>
              <a:t/>
            </a:r>
            <a:br>
              <a:rPr lang="vi-VN" sz="4000" dirty="0">
                <a:solidFill>
                  <a:srgbClr val="FF0000"/>
                </a:solidFill>
                <a:ea typeface="+mn-ea"/>
                <a:cs typeface="+mn-cs"/>
              </a:rPr>
            </a:br>
            <a:endParaRPr lang="en-US" sz="4000" b="1" dirty="0">
              <a:solidFill>
                <a:srgbClr val="FF0000"/>
              </a:solidFill>
              <a:cs typeface="Times New Roman" panose="02020603050405020304" pitchFamily="18" charset="0"/>
            </a:endParaRPr>
          </a:p>
        </p:txBody>
      </p:sp>
      <p:sp>
        <p:nvSpPr>
          <p:cNvPr id="4" name="Tiêu đề 1"/>
          <p:cNvSpPr txBox="1"/>
          <p:nvPr/>
        </p:nvSpPr>
        <p:spPr>
          <a:xfrm>
            <a:off x="0" y="0"/>
            <a:ext cx="9144000" cy="8382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US" sz="3600" b="1" u="sng" dirty="0" smtClean="0">
                <a:solidFill>
                  <a:srgbClr val="FF0000"/>
                </a:solidFill>
                <a:latin typeface="Times New Roman" panose="02020603050405020304" pitchFamily="18" charset="0"/>
                <a:ea typeface="+mn-ea"/>
                <a:cs typeface="Times New Roman" panose="02020603050405020304" pitchFamily="18" charset="0"/>
              </a:rPr>
              <a:t>THẢO LUẬN NHÓM</a:t>
            </a:r>
            <a:endParaRPr lang="en-US" sz="3600" b="1"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594360"/>
            <a:ext cx="9144000" cy="1447800"/>
          </a:xfrm>
        </p:spPr>
        <p:txBody>
          <a:bodyPr>
            <a:normAutofit fontScale="90000"/>
          </a:bodyPr>
          <a:lstStyle/>
          <a:p>
            <a:pPr lvl="0">
              <a:spcBef>
                <a:spcPct val="20000"/>
              </a:spcBef>
            </a:pPr>
            <a:r>
              <a:rPr lang="en-US" sz="2600" b="1" dirty="0" smtClean="0">
                <a:solidFill>
                  <a:srgbClr val="0033CC"/>
                </a:solidFill>
                <a:latin typeface="Arial" panose="020B0604020202020204"/>
                <a:ea typeface="+mn-ea"/>
                <a:cs typeface="+mn-cs"/>
              </a:rPr>
              <a:t/>
            </a:r>
            <a:br>
              <a:rPr lang="en-US" sz="2600" b="1" dirty="0" smtClean="0">
                <a:solidFill>
                  <a:srgbClr val="0033CC"/>
                </a:solidFill>
                <a:latin typeface="Arial" panose="020B0604020202020204"/>
                <a:ea typeface="+mn-ea"/>
                <a:cs typeface="+mn-cs"/>
              </a:rPr>
            </a:br>
            <a:r>
              <a:rPr lang="en-US" sz="2600" b="1" dirty="0" smtClean="0">
                <a:solidFill>
                  <a:srgbClr val="0033CC"/>
                </a:solidFill>
                <a:latin typeface="Arial" panose="020B0604020202020204"/>
                <a:ea typeface="+mn-ea"/>
                <a:cs typeface="+mn-cs"/>
              </a:rPr>
              <a:t/>
            </a:r>
            <a:br>
              <a:rPr lang="en-US" sz="2600" b="1" dirty="0" smtClean="0">
                <a:solidFill>
                  <a:srgbClr val="0033CC"/>
                </a:solidFill>
                <a:latin typeface="Arial" panose="020B0604020202020204"/>
                <a:ea typeface="+mn-ea"/>
                <a:cs typeface="+mn-cs"/>
              </a:rPr>
            </a:br>
            <a:r>
              <a:rPr lang="en-US" sz="3600" b="1" dirty="0" err="1" smtClean="0">
                <a:solidFill>
                  <a:srgbClr val="FF0000"/>
                </a:solidFill>
                <a:ea typeface="+mn-ea"/>
                <a:cs typeface="+mn-cs"/>
              </a:rPr>
              <a:t>Nêu</a:t>
            </a:r>
            <a:r>
              <a:rPr lang="en-US" sz="3600" b="1" dirty="0" smtClean="0">
                <a:solidFill>
                  <a:srgbClr val="FF0000"/>
                </a:solidFill>
                <a:ea typeface="+mn-ea"/>
                <a:cs typeface="+mn-cs"/>
              </a:rPr>
              <a:t> đ</a:t>
            </a:r>
            <a:r>
              <a:rPr lang="vi-VN" sz="3600" b="1" dirty="0" smtClean="0">
                <a:solidFill>
                  <a:srgbClr val="FF0000"/>
                </a:solidFill>
                <a:ea typeface="+mn-ea"/>
                <a:cs typeface="+mn-cs"/>
              </a:rPr>
              <a:t>iều </a:t>
            </a:r>
            <a:r>
              <a:rPr lang="vi-VN" sz="3600" b="1" dirty="0">
                <a:solidFill>
                  <a:srgbClr val="FF0000"/>
                </a:solidFill>
                <a:ea typeface="+mn-ea"/>
                <a:cs typeface="+mn-cs"/>
              </a:rPr>
              <a:t>kiện tự nhiên </a:t>
            </a:r>
            <a:r>
              <a:rPr lang="vi-VN" sz="3600" b="1" dirty="0" smtClean="0">
                <a:solidFill>
                  <a:srgbClr val="FF0000"/>
                </a:solidFill>
                <a:ea typeface="+mn-ea"/>
                <a:cs typeface="+mn-cs"/>
              </a:rPr>
              <a:t>của </a:t>
            </a:r>
            <a:r>
              <a:rPr lang="en-US" sz="3600" b="1" dirty="0" smtClean="0">
                <a:solidFill>
                  <a:srgbClr val="FF0000"/>
                </a:solidFill>
                <a:ea typeface="+mn-ea"/>
                <a:cs typeface="+mn-cs"/>
              </a:rPr>
              <a:t>l</a:t>
            </a:r>
            <a:r>
              <a:rPr lang="vi-VN" sz="3600" b="1" dirty="0" smtClean="0">
                <a:solidFill>
                  <a:srgbClr val="FF0000"/>
                </a:solidFill>
                <a:ea typeface="+mn-ea"/>
                <a:cs typeface="+mn-cs"/>
              </a:rPr>
              <a:t>ưu </a:t>
            </a:r>
            <a:r>
              <a:rPr lang="vi-VN" sz="3600" b="1" dirty="0">
                <a:solidFill>
                  <a:srgbClr val="FF0000"/>
                </a:solidFill>
                <a:ea typeface="+mn-ea"/>
                <a:cs typeface="+mn-cs"/>
              </a:rPr>
              <a:t>vực sông </a:t>
            </a:r>
            <a:r>
              <a:rPr lang="vi-VN" sz="3600" b="1" dirty="0" smtClean="0">
                <a:solidFill>
                  <a:srgbClr val="FF0000"/>
                </a:solidFill>
                <a:ea typeface="+mn-ea"/>
                <a:cs typeface="+mn-cs"/>
              </a:rPr>
              <a:t>Ấn</a:t>
            </a:r>
            <a:r>
              <a:rPr lang="en-US" sz="3600" b="1" dirty="0" smtClean="0">
                <a:solidFill>
                  <a:srgbClr val="FF0000"/>
                </a:solidFill>
                <a:ea typeface="+mn-ea"/>
                <a:cs typeface="+mn-cs"/>
              </a:rPr>
              <a:t> </a:t>
            </a:r>
            <a:r>
              <a:rPr lang="en-US" sz="3600" b="1" dirty="0" err="1" smtClean="0">
                <a:solidFill>
                  <a:srgbClr val="FF0000"/>
                </a:solidFill>
                <a:ea typeface="+mn-ea"/>
                <a:cs typeface="+mn-cs"/>
              </a:rPr>
              <a:t>và</a:t>
            </a:r>
            <a:r>
              <a:rPr lang="vi-VN" sz="3600" b="1" dirty="0" smtClean="0">
                <a:solidFill>
                  <a:srgbClr val="FF0000"/>
                </a:solidFill>
                <a:ea typeface="+mn-ea"/>
                <a:cs typeface="+mn-cs"/>
              </a:rPr>
              <a:t> </a:t>
            </a:r>
            <a:r>
              <a:rPr lang="vi-VN" sz="3600" b="1" dirty="0">
                <a:solidFill>
                  <a:srgbClr val="FF0000"/>
                </a:solidFill>
                <a:ea typeface="+mn-ea"/>
                <a:cs typeface="+mn-cs"/>
              </a:rPr>
              <a:t>sông Hằng ảnh hưởng đến sự hình thành của văn minh Ấn </a:t>
            </a:r>
            <a:r>
              <a:rPr lang="vi-VN" sz="3600" b="1" dirty="0" smtClean="0">
                <a:solidFill>
                  <a:srgbClr val="FF0000"/>
                </a:solidFill>
                <a:ea typeface="+mn-ea"/>
                <a:cs typeface="+mn-cs"/>
              </a:rPr>
              <a:t>Độ</a:t>
            </a:r>
            <a:r>
              <a:rPr lang="en-US" sz="3600" b="1" dirty="0" smtClean="0">
                <a:solidFill>
                  <a:srgbClr val="FF0000"/>
                </a:solidFill>
                <a:ea typeface="+mn-ea"/>
                <a:cs typeface="+mn-cs"/>
              </a:rPr>
              <a:t> </a:t>
            </a:r>
            <a:r>
              <a:rPr lang="en-US" sz="3600" b="1" dirty="0" err="1" smtClean="0">
                <a:solidFill>
                  <a:srgbClr val="FF0000"/>
                </a:solidFill>
                <a:ea typeface="+mn-ea"/>
                <a:cs typeface="+mn-cs"/>
              </a:rPr>
              <a:t>cổ</a:t>
            </a:r>
            <a:r>
              <a:rPr lang="en-US" sz="3600" b="1" dirty="0" smtClean="0">
                <a:solidFill>
                  <a:srgbClr val="FF0000"/>
                </a:solidFill>
                <a:ea typeface="+mn-ea"/>
                <a:cs typeface="+mn-cs"/>
              </a:rPr>
              <a:t> </a:t>
            </a:r>
            <a:r>
              <a:rPr lang="en-US" sz="3600" b="1" dirty="0" err="1" smtClean="0">
                <a:solidFill>
                  <a:srgbClr val="FF0000"/>
                </a:solidFill>
                <a:ea typeface="+mn-ea"/>
                <a:cs typeface="+mn-cs"/>
              </a:rPr>
              <a:t>đại</a:t>
            </a:r>
            <a:r>
              <a:rPr lang="en-US" sz="3600" b="1" dirty="0">
                <a:solidFill>
                  <a:srgbClr val="FF0000"/>
                </a:solidFill>
                <a:ea typeface="+mn-ea"/>
                <a:cs typeface="+mn-cs"/>
              </a:rPr>
              <a:t>.</a:t>
            </a:r>
            <a:r>
              <a:rPr lang="vi-VN" sz="3600" dirty="0">
                <a:solidFill>
                  <a:srgbClr val="FF0000"/>
                </a:solidFill>
                <a:ea typeface="+mn-ea"/>
                <a:cs typeface="+mn-cs"/>
              </a:rPr>
              <a:t/>
            </a:r>
            <a:br>
              <a:rPr lang="vi-VN" sz="3600" dirty="0">
                <a:solidFill>
                  <a:srgbClr val="FF0000"/>
                </a:solidFill>
                <a:ea typeface="+mn-ea"/>
                <a:cs typeface="+mn-cs"/>
              </a:rPr>
            </a:br>
            <a:endParaRPr lang="en-US" sz="3600" b="1" dirty="0">
              <a:solidFill>
                <a:srgbClr val="FF0000"/>
              </a:solidFill>
              <a:cs typeface="Times New Roman" panose="02020603050405020304" pitchFamily="18" charset="0"/>
            </a:endParaRPr>
          </a:p>
        </p:txBody>
      </p:sp>
      <p:sp>
        <p:nvSpPr>
          <p:cNvPr id="3" name="Content Placeholder 2"/>
          <p:cNvSpPr>
            <a:spLocks noGrp="1"/>
          </p:cNvSpPr>
          <p:nvPr>
            <p:ph idx="1"/>
          </p:nvPr>
        </p:nvSpPr>
        <p:spPr>
          <a:xfrm>
            <a:off x="30480" y="2362200"/>
            <a:ext cx="9144000" cy="3733800"/>
          </a:xfrm>
        </p:spPr>
        <p:txBody>
          <a:bodyPr>
            <a:normAutofit/>
          </a:bodyPr>
          <a:lstStyle/>
          <a:p>
            <a:pPr marL="0" indent="0" algn="just">
              <a:lnSpc>
                <a:spcPct val="115000"/>
              </a:lnSpc>
              <a:spcBef>
                <a:spcPts val="0"/>
              </a:spcBef>
              <a:buNone/>
            </a:pP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Vùng</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lưu</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vực</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sông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Ấn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và</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sông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Hằng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đất</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đai</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màu</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mỡ</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khí</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hậu</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thuận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lợi</a:t>
            </a:r>
            <a:r>
              <a:rPr lang="en-US" dirty="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cho</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sản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xuất</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nông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nghiệp</a:t>
            </a:r>
            <a:r>
              <a:rPr lang="en-US" dirty="0">
                <a:solidFill>
                  <a:srgbClr val="0033CC"/>
                </a:solidFill>
                <a:latin typeface="Times New Roman" panose="02020603050405020304" pitchFamily="18" charset="0"/>
                <a:cs typeface="Times New Roman" panose="02020603050405020304" pitchFamily="18" charset="0"/>
              </a:rPr>
              <a:t>.</a:t>
            </a:r>
          </a:p>
          <a:p>
            <a:pPr marL="0" marR="0" indent="0" algn="just">
              <a:lnSpc>
                <a:spcPct val="115000"/>
              </a:lnSpc>
              <a:spcBef>
                <a:spcPts val="0"/>
              </a:spcBef>
              <a:spcAft>
                <a:spcPts val="0"/>
              </a:spcAft>
              <a:buNone/>
            </a:pP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Cư</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dân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Ấn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Độ</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cổ</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đại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sinh</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sống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chủ</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yếu</a:t>
            </a:r>
            <a:r>
              <a:rPr lang="en-US" dirty="0">
                <a:solidFill>
                  <a:srgbClr val="0033CC"/>
                </a:solidFill>
                <a:latin typeface="Times New Roman" panose="02020603050405020304"/>
                <a:ea typeface="Times New Roman" panose="02020603050405020304"/>
                <a:cs typeface="Times New Roman" panose="02020603050405020304"/>
              </a:rPr>
              <a:t> ở </a:t>
            </a:r>
            <a:r>
              <a:rPr lang="en-US" dirty="0" err="1">
                <a:solidFill>
                  <a:srgbClr val="0033CC"/>
                </a:solidFill>
                <a:latin typeface="Times New Roman" panose="02020603050405020304"/>
                <a:ea typeface="Times New Roman" panose="02020603050405020304"/>
                <a:cs typeface="Times New Roman" panose="02020603050405020304"/>
              </a:rPr>
              <a:t>lưu</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vực</a:t>
            </a:r>
            <a:r>
              <a:rPr lang="en-US" dirty="0">
                <a:solidFill>
                  <a:srgbClr val="0033CC"/>
                </a:solidFill>
                <a:latin typeface="Times New Roman" panose="02020603050405020304"/>
                <a:ea typeface="Times New Roman" panose="02020603050405020304"/>
                <a:cs typeface="Times New Roman" panose="02020603050405020304"/>
              </a:rPr>
              <a:t> </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sông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Ấn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và</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sông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Hằng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làm</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nông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nghiệp</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với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hai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ngành</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chính</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là</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trồng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trọt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và</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chăn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nuôi</a:t>
            </a:r>
            <a:r>
              <a:rPr lang="en-US" dirty="0">
                <a:solidFill>
                  <a:srgbClr val="0033CC"/>
                </a:solidFill>
                <a:latin typeface="Times New Roman" panose="02020603050405020304"/>
                <a:ea typeface="Times New Roman" panose="02020603050405020304"/>
                <a:cs typeface="Times New Roman" panose="02020603050405020304"/>
              </a:rPr>
              <a:t>.</a:t>
            </a:r>
            <a:endParaRPr lang="en-US" dirty="0">
              <a:solidFill>
                <a:srgbClr val="0033CC"/>
              </a:solidFill>
              <a:ea typeface="Times New Roman" panose="02020603050405020304"/>
              <a:cs typeface="Times New Roman" panose="02020603050405020304"/>
            </a:endParaRPr>
          </a:p>
        </p:txBody>
      </p:sp>
      <p:sp>
        <p:nvSpPr>
          <p:cNvPr id="4" name="Tiêu đề 1"/>
          <p:cNvSpPr txBox="1"/>
          <p:nvPr/>
        </p:nvSpPr>
        <p:spPr>
          <a:xfrm>
            <a:off x="0" y="0"/>
            <a:ext cx="9144000" cy="6096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US" sz="3200" b="1" u="sng" dirty="0" smtClean="0">
                <a:solidFill>
                  <a:srgbClr val="FF0000"/>
                </a:solidFill>
                <a:latin typeface="Times New Roman" panose="02020603050405020304" pitchFamily="18" charset="0"/>
                <a:ea typeface="+mn-ea"/>
                <a:cs typeface="Times New Roman" panose="02020603050405020304" pitchFamily="18" charset="0"/>
              </a:rPr>
              <a:t>THẢO LUẬN NHÓM</a:t>
            </a:r>
            <a:endParaRPr lang="en-US" sz="3200" b="1"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609600"/>
          </a:xfrm>
        </p:spPr>
        <p:txBody>
          <a:bodyPr>
            <a:noAutofit/>
          </a:bodyPr>
          <a:lstStyle/>
          <a:p>
            <a:r>
              <a:rPr lang="en-US" sz="3600" b="1" dirty="0" err="1">
                <a:solidFill>
                  <a:srgbClr val="FF0000"/>
                </a:solidFill>
                <a:latin typeface="Times New Roman" panose="02020603050405020304" pitchFamily="18" charset="0"/>
                <a:cs typeface="Times New Roman" panose="02020603050405020304" pitchFamily="18" charset="0"/>
              </a:rPr>
              <a:t>Tiết</a:t>
            </a:r>
            <a:r>
              <a:rPr lang="en-US" sz="3600" b="1" dirty="0">
                <a:solidFill>
                  <a:srgbClr val="FF0000"/>
                </a:solidFill>
                <a:latin typeface="Times New Roman" panose="02020603050405020304" pitchFamily="18" charset="0"/>
                <a:cs typeface="Times New Roman" panose="02020603050405020304" pitchFamily="18" charset="0"/>
              </a:rPr>
              <a:t> 14, 15- BÀI 8. ẤN ĐỘ CỔ ĐẠI</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609600"/>
            <a:ext cx="9178636" cy="5486400"/>
          </a:xfrm>
        </p:spPr>
        <p:txBody>
          <a:bodyPr/>
          <a:lstStyle/>
          <a:p>
            <a:pPr marL="0" marR="0" indent="0" algn="just">
              <a:lnSpc>
                <a:spcPct val="115000"/>
              </a:lnSpc>
              <a:spcBef>
                <a:spcPts val="0"/>
              </a:spcBef>
              <a:spcAft>
                <a:spcPts val="0"/>
              </a:spcAft>
              <a:buNone/>
            </a:pPr>
            <a:r>
              <a:rPr lang="en-US" b="1" u="sng" dirty="0">
                <a:solidFill>
                  <a:srgbClr val="FF0000"/>
                </a:solidFill>
                <a:latin typeface="Times New Roman" panose="02020603050405020304"/>
                <a:ea typeface="Times New Roman" panose="02020603050405020304"/>
                <a:cs typeface="Times New Roman" panose="02020603050405020304"/>
              </a:rPr>
              <a:t>I. </a:t>
            </a:r>
            <a:r>
              <a:rPr lang="en-US" b="1" u="sng" dirty="0" err="1">
                <a:solidFill>
                  <a:srgbClr val="FF0000"/>
                </a:solidFill>
                <a:latin typeface="Times New Roman" panose="02020603050405020304"/>
                <a:ea typeface="Times New Roman" panose="02020603050405020304"/>
                <a:cs typeface="Times New Roman" panose="02020603050405020304"/>
              </a:rPr>
              <a:t>Điều</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kiện</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tự</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nhiên</a:t>
            </a:r>
            <a:endParaRPr lang="en-US" b="1" dirty="0">
              <a:solidFill>
                <a:srgbClr val="FF0000"/>
              </a:solidFill>
              <a:ea typeface="Times New Roman" panose="02020603050405020304"/>
              <a:cs typeface="Times New Roman" panose="02020603050405020304"/>
            </a:endParaRPr>
          </a:p>
          <a:p>
            <a:pPr marL="0" indent="0">
              <a:buNone/>
            </a:pP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Vùng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lưu</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vực</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sông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Ấn</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sông</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Hằng</a:t>
            </a:r>
            <a:r>
              <a:rPr lang="en-US" sz="3600" dirty="0">
                <a:solidFill>
                  <a:srgbClr val="0033CC"/>
                </a:solidFill>
                <a:latin typeface="Times New Roman" panose="02020603050405020304" pitchFamily="18" charset="0"/>
                <a:cs typeface="Times New Roman" panose="02020603050405020304" pitchFamily="18" charset="0"/>
              </a:rPr>
              <a:t>  </a:t>
            </a:r>
            <a:r>
              <a:rPr lang="vi-VN" sz="3600" dirty="0" err="1">
                <a:solidFill>
                  <a:srgbClr val="0033CC"/>
                </a:solidFill>
                <a:latin typeface="Times New Roman" panose="02020603050405020304" pitchFamily="18" charset="0"/>
                <a:cs typeface="Times New Roman" panose="02020603050405020304" pitchFamily="18" charset="0"/>
              </a:rPr>
              <a:t>là vùng đồng bằng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đất</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đai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màu</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mỡ</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thuận</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lợi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cho</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sản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xuất</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nông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nghiệp</a:t>
            </a:r>
            <a:r>
              <a:rPr lang="en-US" sz="3600" dirty="0" smtClean="0">
                <a:solidFill>
                  <a:srgbClr val="0033CC"/>
                </a:solidFill>
                <a:latin typeface="Times New Roman" panose="02020603050405020304" pitchFamily="18" charset="0"/>
                <a:cs typeface="Times New Roman" panose="02020603050405020304" pitchFamily="18" charset="0"/>
              </a:rPr>
              <a:t>.</a:t>
            </a:r>
            <a:endParaRPr lang="en-US" sz="3600" dirty="0" smtClean="0">
              <a:solidFill>
                <a:srgbClr val="0033CC"/>
              </a:solidFill>
              <a:latin typeface="Times New Roman" panose="02020603050405020304"/>
              <a:ea typeface="Times New Roman" panose="02020603050405020304"/>
              <a:cs typeface="Times New Roman" panose="02020603050405020304"/>
            </a:endParaRPr>
          </a:p>
          <a:p>
            <a:pPr marL="0" indent="0">
              <a:buNone/>
            </a:pP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Cư</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dân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Ấn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Độ</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cổ</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đại</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sinh</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sống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chủ</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yếu</a:t>
            </a:r>
            <a:r>
              <a:rPr lang="en-US" sz="3600" dirty="0">
                <a:solidFill>
                  <a:srgbClr val="0033CC"/>
                </a:solidFill>
                <a:latin typeface="Times New Roman" panose="02020603050405020304"/>
                <a:ea typeface="Times New Roman" panose="02020603050405020304"/>
                <a:cs typeface="Times New Roman" panose="02020603050405020304"/>
              </a:rPr>
              <a:t> ở </a:t>
            </a:r>
            <a:r>
              <a:rPr lang="en-US" sz="3600" dirty="0" err="1">
                <a:solidFill>
                  <a:srgbClr val="0033CC"/>
                </a:solidFill>
                <a:latin typeface="Times New Roman" panose="02020603050405020304"/>
                <a:ea typeface="Times New Roman" panose="02020603050405020304"/>
                <a:cs typeface="Times New Roman" panose="02020603050405020304"/>
              </a:rPr>
              <a:t>lưu</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vực</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sông</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Ấn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và</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sông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Hằng</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Họ</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sản</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xuất</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nông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nghiệp</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với</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hai</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ngành</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chính</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là</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trồng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trọt</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và</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chăn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nuôi</a:t>
            </a:r>
            <a:r>
              <a:rPr lang="en-US" sz="3600" dirty="0">
                <a:solidFill>
                  <a:srgbClr val="0033CC"/>
                </a:solidFill>
                <a:latin typeface="Times New Roman" panose="02020603050405020304"/>
                <a:ea typeface="Times New Roman" panose="02020603050405020304"/>
                <a:cs typeface="Times New Roman" panose="02020603050405020304"/>
              </a:rPr>
              <a:t>.</a:t>
            </a:r>
            <a:endParaRPr lang="en-US" sz="3600" dirty="0">
              <a:solidFill>
                <a:srgbClr val="0033CC"/>
              </a:solidFill>
              <a:ea typeface="Times New Roman" panose="02020603050405020304"/>
              <a:cs typeface="Times New Roman" panose="02020603050405020304"/>
            </a:endParaRPr>
          </a:p>
          <a:p>
            <a:pPr marL="0" indent="0">
              <a:buNone/>
            </a:pPr>
            <a:endParaRPr lang="en-US" sz="3600" b="1" dirty="0" smtClean="0">
              <a:latin typeface="Times New Roman" panose="02020603050405020304" pitchFamily="18" charset="0"/>
              <a:cs typeface="Times New Roman" panose="02020603050405020304" pitchFamily="18" charset="0"/>
            </a:endParaRPr>
          </a:p>
          <a:p>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609600"/>
          </a:xfrm>
        </p:spPr>
        <p:txBody>
          <a:bodyPr>
            <a:noAutofit/>
          </a:bodyPr>
          <a:lstStyle/>
          <a:p>
            <a:r>
              <a:rPr lang="en-US" sz="3600" b="1" dirty="0" err="1">
                <a:solidFill>
                  <a:srgbClr val="FF0000"/>
                </a:solidFill>
                <a:latin typeface="Times New Roman" panose="02020603050405020304" pitchFamily="18" charset="0"/>
                <a:cs typeface="Times New Roman" panose="02020603050405020304" pitchFamily="18" charset="0"/>
              </a:rPr>
              <a:t>Tiết</a:t>
            </a:r>
            <a:r>
              <a:rPr lang="en-US" sz="3600" b="1" dirty="0">
                <a:solidFill>
                  <a:srgbClr val="FF0000"/>
                </a:solidFill>
                <a:latin typeface="Times New Roman" panose="02020603050405020304" pitchFamily="18" charset="0"/>
                <a:cs typeface="Times New Roman" panose="02020603050405020304" pitchFamily="18" charset="0"/>
              </a:rPr>
              <a:t> 14, 15- BÀI 8. ẤN ĐỘ CỔ ĐẠI</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609600"/>
            <a:ext cx="9178636" cy="5486400"/>
          </a:xfrm>
        </p:spPr>
        <p:txBody>
          <a:bodyPr/>
          <a:lstStyle/>
          <a:p>
            <a:pPr marL="0" marR="0" indent="0" algn="just">
              <a:lnSpc>
                <a:spcPct val="115000"/>
              </a:lnSpc>
              <a:spcBef>
                <a:spcPts val="0"/>
              </a:spcBef>
              <a:spcAft>
                <a:spcPts val="0"/>
              </a:spcAft>
              <a:buNone/>
            </a:pPr>
            <a:r>
              <a:rPr lang="en-US" b="1" u="sng" dirty="0">
                <a:solidFill>
                  <a:srgbClr val="FF0000"/>
                </a:solidFill>
                <a:latin typeface="Times New Roman" panose="02020603050405020304"/>
                <a:ea typeface="Times New Roman" panose="02020603050405020304"/>
                <a:cs typeface="Times New Roman" panose="02020603050405020304"/>
              </a:rPr>
              <a:t>I. </a:t>
            </a:r>
            <a:r>
              <a:rPr lang="en-US" b="1" u="sng" dirty="0" err="1">
                <a:solidFill>
                  <a:srgbClr val="FF0000"/>
                </a:solidFill>
                <a:latin typeface="Times New Roman" panose="02020603050405020304"/>
                <a:ea typeface="Times New Roman" panose="02020603050405020304"/>
                <a:cs typeface="Times New Roman" panose="02020603050405020304"/>
              </a:rPr>
              <a:t>Điều</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kiện</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tự</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nhiên</a:t>
            </a:r>
            <a:endParaRPr lang="en-US" b="1" dirty="0">
              <a:solidFill>
                <a:srgbClr val="FF0000"/>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b="1" u="sng" dirty="0">
                <a:solidFill>
                  <a:srgbClr val="FF0000"/>
                </a:solidFill>
                <a:latin typeface="Times New Roman" panose="02020603050405020304"/>
                <a:ea typeface="Times New Roman" panose="02020603050405020304"/>
                <a:cs typeface="Times New Roman" panose="02020603050405020304"/>
              </a:rPr>
              <a:t>II. </a:t>
            </a:r>
            <a:r>
              <a:rPr lang="en-US" b="1" u="sng" dirty="0" err="1">
                <a:solidFill>
                  <a:srgbClr val="FF0000"/>
                </a:solidFill>
                <a:latin typeface="Times New Roman" panose="02020603050405020304"/>
                <a:ea typeface="Times New Roman" panose="02020603050405020304"/>
                <a:cs typeface="Times New Roman" panose="02020603050405020304"/>
              </a:rPr>
              <a:t>Xã</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hội</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Ấn</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Độ</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cổ</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đại</a:t>
            </a:r>
            <a:endParaRPr lang="en-US" b="1" dirty="0">
              <a:solidFill>
                <a:srgbClr val="FF0000"/>
              </a:solidFill>
              <a:ea typeface="Times New Roman" panose="02020603050405020304"/>
              <a:cs typeface="Times New Roman" panose="02020603050405020304"/>
            </a:endParaRPr>
          </a:p>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Những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nước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cổ</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đầu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tiên</a:t>
            </a:r>
            <a:r>
              <a:rPr lang="en-US" sz="3600" b="1" dirty="0" smtClean="0">
                <a:solidFill>
                  <a:srgbClr val="FF0000"/>
                </a:solidFill>
                <a:latin typeface="Times New Roman" panose="02020603050405020304" pitchFamily="18" charset="0"/>
                <a:cs typeface="Times New Roman" panose="02020603050405020304" pitchFamily="18" charset="0"/>
              </a:rPr>
              <a:t> ở </a:t>
            </a:r>
            <a:r>
              <a:rPr lang="en-US" sz="3600" b="1" dirty="0" err="1" smtClean="0">
                <a:solidFill>
                  <a:srgbClr val="FF0000"/>
                </a:solidFill>
                <a:latin typeface="Times New Roman" panose="02020603050405020304" pitchFamily="18" charset="0"/>
                <a:cs typeface="Times New Roman" panose="02020603050405020304" pitchFamily="18" charset="0"/>
              </a:rPr>
              <a:t>Ấn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Độ</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được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thành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lập</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như</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thế</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nào</a:t>
            </a:r>
            <a:r>
              <a:rPr lang="en-US"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a:xfrm>
            <a:off x="0" y="1371600"/>
            <a:ext cx="9144000" cy="4525963"/>
          </a:xfrm>
        </p:spPr>
        <p:txBody>
          <a:bodyPr>
            <a:normAutofit/>
          </a:bodyPr>
          <a:lstStyle/>
          <a:p>
            <a:pPr marL="0" marR="0" indent="0" algn="just">
              <a:lnSpc>
                <a:spcPct val="115000"/>
              </a:lnSpc>
              <a:spcBef>
                <a:spcPts val="0"/>
              </a:spcBef>
              <a:spcAft>
                <a:spcPts val="0"/>
              </a:spcAft>
              <a:buNone/>
            </a:pP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Khoảng</a:t>
            </a:r>
            <a:r>
              <a:rPr lang="en-US" sz="3600" b="1" dirty="0">
                <a:solidFill>
                  <a:srgbClr val="0033CC"/>
                </a:solidFill>
                <a:latin typeface="Times New Roman" panose="02020603050405020304"/>
                <a:ea typeface="Times New Roman" panose="02020603050405020304"/>
                <a:cs typeface="Times New Roman" panose="02020603050405020304"/>
              </a:rPr>
              <a:t> 2500 </a:t>
            </a:r>
            <a:r>
              <a:rPr lang="en-US" sz="3600" b="1" dirty="0" err="1">
                <a:solidFill>
                  <a:srgbClr val="0033CC"/>
                </a:solidFill>
                <a:latin typeface="Times New Roman" panose="02020603050405020304"/>
                <a:ea typeface="Times New Roman" panose="02020603050405020304"/>
                <a:cs typeface="Times New Roman" panose="02020603050405020304"/>
              </a:rPr>
              <a:t>năm</a:t>
            </a:r>
            <a:r>
              <a:rPr lang="en-US" sz="3600" b="1" dirty="0">
                <a:solidFill>
                  <a:srgbClr val="0033CC"/>
                </a:solidFill>
                <a:latin typeface="Times New Roman" panose="02020603050405020304"/>
                <a:ea typeface="Times New Roman" panose="02020603050405020304"/>
                <a:cs typeface="Times New Roman" panose="02020603050405020304"/>
              </a:rPr>
              <a:t> TCN, </a:t>
            </a:r>
            <a:r>
              <a:rPr lang="en-US" sz="3600" b="1" dirty="0" err="1">
                <a:solidFill>
                  <a:srgbClr val="0033CC"/>
                </a:solidFill>
                <a:latin typeface="Times New Roman" panose="02020603050405020304"/>
                <a:ea typeface="Times New Roman" panose="02020603050405020304"/>
                <a:cs typeface="Times New Roman" panose="02020603050405020304"/>
              </a:rPr>
              <a:t>người</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Đra</a:t>
            </a:r>
            <a:r>
              <a:rPr lang="en-US" sz="3600" b="1" dirty="0">
                <a:solidFill>
                  <a:srgbClr val="0033CC"/>
                </a:solidFill>
                <a:latin typeface="Times New Roman" panose="02020603050405020304"/>
                <a:ea typeface="Times New Roman" panose="02020603050405020304"/>
                <a:cs typeface="Times New Roman" panose="02020603050405020304"/>
              </a:rPr>
              <a:t>-vi-</a:t>
            </a:r>
            <a:r>
              <a:rPr lang="en-US" sz="3600" b="1" dirty="0" err="1">
                <a:solidFill>
                  <a:srgbClr val="0033CC"/>
                </a:solidFill>
                <a:latin typeface="Times New Roman" panose="02020603050405020304"/>
                <a:ea typeface="Times New Roman" panose="02020603050405020304"/>
                <a:cs typeface="Times New Roman" panose="02020603050405020304"/>
              </a:rPr>
              <a:t>đa</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đã</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xây</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dựng</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những</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quốc</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gia</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thành</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thị</a:t>
            </a:r>
            <a:r>
              <a:rPr lang="en-US" sz="3600" b="1" dirty="0">
                <a:solidFill>
                  <a:srgbClr val="0033CC"/>
                </a:solidFill>
                <a:latin typeface="Times New Roman" panose="02020603050405020304"/>
                <a:ea typeface="Times New Roman" panose="02020603050405020304"/>
                <a:cs typeface="Times New Roman" panose="02020603050405020304"/>
              </a:rPr>
              <a:t> .</a:t>
            </a:r>
            <a:endParaRPr lang="en-US" sz="3600" b="1"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Khoảng</a:t>
            </a:r>
            <a:r>
              <a:rPr lang="en-US" sz="3600" b="1" dirty="0">
                <a:solidFill>
                  <a:srgbClr val="0033CC"/>
                </a:solidFill>
                <a:latin typeface="Times New Roman" panose="02020603050405020304"/>
                <a:ea typeface="Times New Roman" panose="02020603050405020304"/>
                <a:cs typeface="Times New Roman" panose="02020603050405020304"/>
              </a:rPr>
              <a:t> 1500 </a:t>
            </a:r>
            <a:r>
              <a:rPr lang="en-US" sz="3600" b="1" dirty="0" err="1">
                <a:solidFill>
                  <a:srgbClr val="0033CC"/>
                </a:solidFill>
                <a:latin typeface="Times New Roman" panose="02020603050405020304"/>
                <a:ea typeface="Times New Roman" panose="02020603050405020304"/>
                <a:cs typeface="Times New Roman" panose="02020603050405020304"/>
              </a:rPr>
              <a:t>năm</a:t>
            </a:r>
            <a:r>
              <a:rPr lang="en-US" sz="3600" b="1" dirty="0">
                <a:solidFill>
                  <a:srgbClr val="0033CC"/>
                </a:solidFill>
                <a:latin typeface="Times New Roman" panose="02020603050405020304"/>
                <a:ea typeface="Times New Roman" panose="02020603050405020304"/>
                <a:cs typeface="Times New Roman" panose="02020603050405020304"/>
              </a:rPr>
              <a:t> TCN, </a:t>
            </a:r>
            <a:r>
              <a:rPr lang="en-US" sz="3600" b="1" dirty="0" err="1">
                <a:solidFill>
                  <a:srgbClr val="0033CC"/>
                </a:solidFill>
                <a:latin typeface="Times New Roman" panose="02020603050405020304"/>
                <a:ea typeface="Times New Roman" panose="02020603050405020304"/>
                <a:cs typeface="Times New Roman" panose="02020603050405020304"/>
              </a:rPr>
              <a:t>người</a:t>
            </a:r>
            <a:r>
              <a:rPr lang="en-US" sz="3600" b="1" dirty="0">
                <a:solidFill>
                  <a:srgbClr val="0033CC"/>
                </a:solidFill>
                <a:latin typeface="Times New Roman" panose="02020603050405020304"/>
                <a:ea typeface="Times New Roman" panose="02020603050405020304"/>
                <a:cs typeface="Times New Roman" panose="02020603050405020304"/>
              </a:rPr>
              <a:t> A-</a:t>
            </a:r>
            <a:r>
              <a:rPr lang="en-US" sz="3600" b="1" dirty="0" err="1">
                <a:solidFill>
                  <a:srgbClr val="0033CC"/>
                </a:solidFill>
                <a:latin typeface="Times New Roman" panose="02020603050405020304"/>
                <a:ea typeface="Times New Roman" panose="02020603050405020304"/>
                <a:cs typeface="Times New Roman" panose="02020603050405020304"/>
              </a:rPr>
              <a:t>ri</a:t>
            </a:r>
            <a:r>
              <a:rPr lang="en-US" sz="3600" b="1" dirty="0">
                <a:solidFill>
                  <a:srgbClr val="0033CC"/>
                </a:solidFill>
                <a:latin typeface="Times New Roman" panose="02020603050405020304"/>
                <a:ea typeface="Times New Roman" panose="02020603050405020304"/>
                <a:cs typeface="Times New Roman" panose="02020603050405020304"/>
              </a:rPr>
              <a:t>-an </a:t>
            </a:r>
            <a:r>
              <a:rPr lang="en-US" sz="3600" b="1" dirty="0" err="1">
                <a:solidFill>
                  <a:srgbClr val="0033CC"/>
                </a:solidFill>
                <a:latin typeface="Times New Roman" panose="02020603050405020304"/>
                <a:ea typeface="Times New Roman" panose="02020603050405020304"/>
                <a:cs typeface="Times New Roman" panose="02020603050405020304"/>
              </a:rPr>
              <a:t>đến</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thống</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trị</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người</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smtClean="0">
                <a:solidFill>
                  <a:srgbClr val="0033CC"/>
                </a:solidFill>
                <a:latin typeface="Times New Roman" panose="02020603050405020304"/>
                <a:ea typeface="Times New Roman" panose="02020603050405020304"/>
                <a:cs typeface="Times New Roman" panose="02020603050405020304"/>
              </a:rPr>
              <a:t>Đra</a:t>
            </a:r>
            <a:r>
              <a:rPr lang="en-US" sz="3600" b="1" dirty="0" smtClean="0">
                <a:solidFill>
                  <a:srgbClr val="0033CC"/>
                </a:solidFill>
                <a:latin typeface="Times New Roman" panose="02020603050405020304"/>
                <a:ea typeface="Times New Roman" panose="02020603050405020304"/>
                <a:cs typeface="Times New Roman" panose="02020603050405020304"/>
              </a:rPr>
              <a:t>-vi-</a:t>
            </a:r>
            <a:r>
              <a:rPr lang="en-US" sz="3600" b="1" dirty="0" err="1" smtClean="0">
                <a:solidFill>
                  <a:srgbClr val="0033CC"/>
                </a:solidFill>
                <a:latin typeface="Times New Roman" panose="02020603050405020304"/>
                <a:ea typeface="Times New Roman" panose="02020603050405020304"/>
                <a:cs typeface="Times New Roman" panose="02020603050405020304"/>
              </a:rPr>
              <a:t>đa</a:t>
            </a:r>
            <a:r>
              <a:rPr lang="en-US" sz="3600" b="1" dirty="0" smtClean="0">
                <a:solidFill>
                  <a:srgbClr val="0033CC"/>
                </a:solidFill>
                <a:latin typeface="Times New Roman" panose="02020603050405020304"/>
                <a:ea typeface="Times New Roman" panose="02020603050405020304"/>
                <a:cs typeface="Times New Roman" panose="02020603050405020304"/>
              </a:rPr>
              <a:t> </a:t>
            </a:r>
            <a:r>
              <a:rPr lang="en-US" sz="3600" b="1" dirty="0" err="1" smtClean="0">
                <a:solidFill>
                  <a:srgbClr val="0033CC"/>
                </a:solidFill>
                <a:latin typeface="Times New Roman" panose="02020603050405020304"/>
                <a:ea typeface="Times New Roman" panose="02020603050405020304"/>
                <a:cs typeface="Times New Roman" panose="02020603050405020304"/>
              </a:rPr>
              <a:t>và</a:t>
            </a:r>
            <a:r>
              <a:rPr lang="en-US" sz="3600" b="1" dirty="0" smtClean="0">
                <a:solidFill>
                  <a:srgbClr val="0033CC"/>
                </a:solidFill>
                <a:latin typeface="Times New Roman" panose="02020603050405020304"/>
                <a:ea typeface="Times New Roman" panose="02020603050405020304"/>
                <a:cs typeface="Times New Roman" panose="02020603050405020304"/>
              </a:rPr>
              <a:t> </a:t>
            </a:r>
            <a:r>
              <a:rPr lang="en-US" sz="3600" b="1" dirty="0" err="1" smtClean="0">
                <a:solidFill>
                  <a:srgbClr val="0033CC"/>
                </a:solidFill>
                <a:latin typeface="Times New Roman" panose="02020603050405020304"/>
                <a:ea typeface="Times New Roman" panose="02020603050405020304"/>
                <a:cs typeface="Times New Roman" panose="02020603050405020304"/>
              </a:rPr>
              <a:t>thiết</a:t>
            </a:r>
            <a:r>
              <a:rPr lang="en-US" sz="3600" b="1" dirty="0" smtClean="0">
                <a:solidFill>
                  <a:srgbClr val="0033CC"/>
                </a:solidFill>
                <a:latin typeface="Times New Roman" panose="02020603050405020304"/>
                <a:ea typeface="Times New Roman" panose="02020603050405020304"/>
                <a:cs typeface="Times New Roman" panose="02020603050405020304"/>
              </a:rPr>
              <a:t> </a:t>
            </a:r>
            <a:r>
              <a:rPr lang="en-US" sz="3600" b="1" dirty="0" err="1" smtClean="0">
                <a:solidFill>
                  <a:srgbClr val="0033CC"/>
                </a:solidFill>
                <a:latin typeface="Times New Roman" panose="02020603050405020304"/>
                <a:ea typeface="Times New Roman" panose="02020603050405020304"/>
                <a:cs typeface="Times New Roman" panose="02020603050405020304"/>
              </a:rPr>
              <a:t>lập</a:t>
            </a:r>
            <a:r>
              <a:rPr lang="en-US" sz="3600" b="1" dirty="0" smtClean="0">
                <a:solidFill>
                  <a:srgbClr val="0033CC"/>
                </a:solidFill>
                <a:latin typeface="Times New Roman" panose="02020603050405020304"/>
                <a:ea typeface="Times New Roman" panose="02020603050405020304"/>
                <a:cs typeface="Times New Roman" panose="02020603050405020304"/>
              </a:rPr>
              <a:t> </a:t>
            </a:r>
            <a:r>
              <a:rPr lang="en-US" sz="3600" b="1" dirty="0" err="1" smtClean="0">
                <a:solidFill>
                  <a:srgbClr val="0033CC"/>
                </a:solidFill>
                <a:latin typeface="Times New Roman" panose="02020603050405020304"/>
                <a:ea typeface="Times New Roman" panose="02020603050405020304"/>
                <a:cs typeface="Times New Roman" panose="02020603050405020304"/>
              </a:rPr>
              <a:t>chế</a:t>
            </a:r>
            <a:r>
              <a:rPr lang="en-US" sz="3600" b="1" dirty="0" smtClean="0">
                <a:solidFill>
                  <a:srgbClr val="0033CC"/>
                </a:solidFill>
                <a:latin typeface="Times New Roman" panose="02020603050405020304"/>
                <a:ea typeface="Times New Roman" panose="02020603050405020304"/>
                <a:cs typeface="Times New Roman" panose="02020603050405020304"/>
              </a:rPr>
              <a:t> </a:t>
            </a:r>
            <a:r>
              <a:rPr lang="en-US" sz="3600" b="1" dirty="0" err="1" smtClean="0">
                <a:solidFill>
                  <a:srgbClr val="0033CC"/>
                </a:solidFill>
                <a:latin typeface="Times New Roman" panose="02020603050405020304"/>
                <a:ea typeface="Times New Roman" panose="02020603050405020304"/>
                <a:cs typeface="Times New Roman" panose="02020603050405020304"/>
              </a:rPr>
              <a:t>độ</a:t>
            </a:r>
            <a:r>
              <a:rPr lang="en-US" sz="3600" b="1" dirty="0" smtClean="0">
                <a:solidFill>
                  <a:srgbClr val="0033CC"/>
                </a:solidFill>
                <a:latin typeface="Times New Roman" panose="02020603050405020304"/>
                <a:ea typeface="Times New Roman" panose="02020603050405020304"/>
                <a:cs typeface="Times New Roman" panose="02020603050405020304"/>
              </a:rPr>
              <a:t> </a:t>
            </a:r>
            <a:r>
              <a:rPr lang="en-US" sz="3600" b="1" dirty="0" err="1" smtClean="0">
                <a:solidFill>
                  <a:srgbClr val="0033CC"/>
                </a:solidFill>
                <a:latin typeface="Times New Roman" panose="02020603050405020304"/>
                <a:ea typeface="Times New Roman" panose="02020603050405020304"/>
                <a:cs typeface="Times New Roman" panose="02020603050405020304"/>
              </a:rPr>
              <a:t>đẳng</a:t>
            </a:r>
            <a:r>
              <a:rPr lang="en-US" sz="3600" b="1" dirty="0" smtClean="0">
                <a:solidFill>
                  <a:srgbClr val="0033CC"/>
                </a:solidFill>
                <a:latin typeface="Times New Roman" panose="02020603050405020304"/>
                <a:ea typeface="Times New Roman" panose="02020603050405020304"/>
                <a:cs typeface="Times New Roman" panose="02020603050405020304"/>
              </a:rPr>
              <a:t> </a:t>
            </a:r>
            <a:r>
              <a:rPr lang="en-US" sz="3600" b="1" dirty="0" err="1" smtClean="0">
                <a:solidFill>
                  <a:srgbClr val="0033CC"/>
                </a:solidFill>
                <a:latin typeface="Times New Roman" panose="02020603050405020304"/>
                <a:ea typeface="Times New Roman" panose="02020603050405020304"/>
                <a:cs typeface="Times New Roman" panose="02020603050405020304"/>
              </a:rPr>
              <a:t>cấp</a:t>
            </a:r>
            <a:r>
              <a:rPr lang="en-US" sz="3600" b="1" dirty="0" smtClean="0">
                <a:solidFill>
                  <a:srgbClr val="0033CC"/>
                </a:solidFill>
                <a:latin typeface="Times New Roman" panose="02020603050405020304"/>
                <a:ea typeface="Times New Roman" panose="02020603050405020304"/>
                <a:cs typeface="Times New Roman" panose="02020603050405020304"/>
              </a:rPr>
              <a:t> </a:t>
            </a:r>
            <a:r>
              <a:rPr lang="en-US" sz="3600" b="1" dirty="0" err="1" smtClean="0">
                <a:solidFill>
                  <a:srgbClr val="0033CC"/>
                </a:solidFill>
                <a:latin typeface="Times New Roman" panose="02020603050405020304"/>
                <a:ea typeface="Times New Roman" panose="02020603050405020304"/>
                <a:cs typeface="Times New Roman" panose="02020603050405020304"/>
              </a:rPr>
              <a:t>dựa</a:t>
            </a:r>
            <a:r>
              <a:rPr lang="en-US" sz="3600" b="1" dirty="0" smtClean="0">
                <a:solidFill>
                  <a:srgbClr val="0033CC"/>
                </a:solidFill>
                <a:latin typeface="Times New Roman" panose="02020603050405020304"/>
                <a:ea typeface="Times New Roman" panose="02020603050405020304"/>
                <a:cs typeface="Times New Roman" panose="02020603050405020304"/>
              </a:rPr>
              <a:t> </a:t>
            </a:r>
            <a:r>
              <a:rPr lang="en-US" sz="3600" b="1" dirty="0" err="1" smtClean="0">
                <a:solidFill>
                  <a:srgbClr val="0033CC"/>
                </a:solidFill>
                <a:latin typeface="Times New Roman" panose="02020603050405020304"/>
                <a:ea typeface="Times New Roman" panose="02020603050405020304"/>
                <a:cs typeface="Times New Roman" panose="02020603050405020304"/>
              </a:rPr>
              <a:t>trên</a:t>
            </a:r>
            <a:r>
              <a:rPr lang="en-US" sz="3600" b="1" dirty="0" smtClean="0">
                <a:solidFill>
                  <a:srgbClr val="0033CC"/>
                </a:solidFill>
                <a:latin typeface="Times New Roman" panose="02020603050405020304"/>
                <a:ea typeface="Times New Roman" panose="02020603050405020304"/>
                <a:cs typeface="Times New Roman" panose="02020603050405020304"/>
              </a:rPr>
              <a:t> </a:t>
            </a:r>
            <a:r>
              <a:rPr lang="en-US" sz="3600" b="1" dirty="0" err="1" smtClean="0">
                <a:solidFill>
                  <a:srgbClr val="0033CC"/>
                </a:solidFill>
                <a:latin typeface="Times New Roman" panose="02020603050405020304"/>
                <a:ea typeface="Times New Roman" panose="02020603050405020304"/>
                <a:cs typeface="Times New Roman" panose="02020603050405020304"/>
              </a:rPr>
              <a:t>sự</a:t>
            </a:r>
            <a:r>
              <a:rPr lang="en-US" sz="3600" b="1" dirty="0" smtClean="0">
                <a:solidFill>
                  <a:srgbClr val="0033CC"/>
                </a:solidFill>
                <a:latin typeface="Times New Roman" panose="02020603050405020304"/>
                <a:ea typeface="Times New Roman" panose="02020603050405020304"/>
                <a:cs typeface="Times New Roman" panose="02020603050405020304"/>
              </a:rPr>
              <a:t> </a:t>
            </a:r>
            <a:r>
              <a:rPr lang="en-US" sz="3600" b="1" dirty="0" err="1" smtClean="0">
                <a:solidFill>
                  <a:srgbClr val="0033CC"/>
                </a:solidFill>
                <a:latin typeface="Times New Roman" panose="02020603050405020304"/>
                <a:ea typeface="Times New Roman" panose="02020603050405020304"/>
                <a:cs typeface="Times New Roman" panose="02020603050405020304"/>
              </a:rPr>
              <a:t>phân</a:t>
            </a:r>
            <a:r>
              <a:rPr lang="en-US" sz="3600" b="1" dirty="0" smtClean="0">
                <a:solidFill>
                  <a:srgbClr val="0033CC"/>
                </a:solidFill>
                <a:latin typeface="Times New Roman" panose="02020603050405020304"/>
                <a:ea typeface="Times New Roman" panose="02020603050405020304"/>
                <a:cs typeface="Times New Roman" panose="02020603050405020304"/>
              </a:rPr>
              <a:t> </a:t>
            </a:r>
            <a:r>
              <a:rPr lang="en-US" sz="3600" b="1" dirty="0" err="1" smtClean="0">
                <a:solidFill>
                  <a:srgbClr val="0033CC"/>
                </a:solidFill>
                <a:latin typeface="Times New Roman" panose="02020603050405020304"/>
                <a:ea typeface="Times New Roman" panose="02020603050405020304"/>
                <a:cs typeface="Times New Roman" panose="02020603050405020304"/>
              </a:rPr>
              <a:t>biệt</a:t>
            </a:r>
            <a:r>
              <a:rPr lang="en-US" sz="3600" b="1" dirty="0" smtClean="0">
                <a:solidFill>
                  <a:srgbClr val="0033CC"/>
                </a:solidFill>
                <a:latin typeface="Times New Roman" panose="02020603050405020304"/>
                <a:ea typeface="Times New Roman" panose="02020603050405020304"/>
                <a:cs typeface="Times New Roman" panose="02020603050405020304"/>
              </a:rPr>
              <a:t> </a:t>
            </a:r>
            <a:r>
              <a:rPr lang="en-US" sz="3600" b="1" dirty="0" err="1" smtClean="0">
                <a:solidFill>
                  <a:srgbClr val="0033CC"/>
                </a:solidFill>
                <a:latin typeface="Times New Roman" panose="02020603050405020304"/>
                <a:ea typeface="Times New Roman" panose="02020603050405020304"/>
                <a:cs typeface="Times New Roman" panose="02020603050405020304"/>
              </a:rPr>
              <a:t>về</a:t>
            </a:r>
            <a:r>
              <a:rPr lang="en-US" sz="3600" b="1" dirty="0" smtClean="0">
                <a:solidFill>
                  <a:srgbClr val="0033CC"/>
                </a:solidFill>
                <a:latin typeface="Times New Roman" panose="02020603050405020304"/>
                <a:ea typeface="Times New Roman" panose="02020603050405020304"/>
                <a:cs typeface="Times New Roman" panose="02020603050405020304"/>
              </a:rPr>
              <a:t> </a:t>
            </a:r>
            <a:r>
              <a:rPr lang="en-US" sz="3600" b="1" dirty="0" err="1" smtClean="0">
                <a:solidFill>
                  <a:srgbClr val="0033CC"/>
                </a:solidFill>
                <a:latin typeface="Times New Roman" panose="02020603050405020304"/>
                <a:ea typeface="Times New Roman" panose="02020603050405020304"/>
                <a:cs typeface="Times New Roman" panose="02020603050405020304"/>
              </a:rPr>
              <a:t>chủng</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tộc</a:t>
            </a:r>
            <a:r>
              <a:rPr lang="en-US" dirty="0" smtClean="0">
                <a:solidFill>
                  <a:srgbClr val="0033CC"/>
                </a:solidFill>
                <a:latin typeface="Times New Roman" panose="02020603050405020304"/>
                <a:ea typeface="Times New Roman" panose="02020603050405020304"/>
                <a:cs typeface="Times New Roman" panose="02020603050405020304"/>
              </a:rPr>
              <a:t> . </a:t>
            </a:r>
            <a:endParaRPr lang="en-US" dirty="0">
              <a:solidFill>
                <a:srgbClr val="0033CC"/>
              </a:solidFill>
              <a:ea typeface="Times New Roman" panose="02020603050405020304"/>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1534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1066800"/>
            <a:ext cx="9144000" cy="1219200"/>
          </a:xfrm>
        </p:spPr>
        <p:txBody>
          <a:bodyPr>
            <a:noAutofit/>
          </a:bodyPr>
          <a:lstStyle/>
          <a:p>
            <a:pPr marL="342900" lvl="0" indent="-342900" algn="l">
              <a:spcBef>
                <a:spcPct val="20000"/>
              </a:spcBef>
            </a:pPr>
            <a:r>
              <a:rPr lang="en-US" sz="3600" b="1" dirty="0" smtClean="0">
                <a:solidFill>
                  <a:srgbClr val="FF0000"/>
                </a:solidFill>
                <a:latin typeface="Times New Roman" panose="02020603050405020304" pitchFamily="18" charset="0"/>
                <a:ea typeface="+mn-ea"/>
                <a:cs typeface="Times New Roman" panose="02020603050405020304" pitchFamily="18" charset="0"/>
              </a:rPr>
              <a:t/>
            </a:r>
            <a:br>
              <a:rPr lang="en-US" sz="3600" b="1" dirty="0" smtClean="0">
                <a:solidFill>
                  <a:srgbClr val="FF0000"/>
                </a:solidFill>
                <a:latin typeface="Times New Roman" panose="02020603050405020304" pitchFamily="18" charset="0"/>
                <a:ea typeface="+mn-ea"/>
                <a:cs typeface="Times New Roman" panose="02020603050405020304" pitchFamily="18" charset="0"/>
              </a:rPr>
            </a:br>
            <a:r>
              <a:rPr lang="en-US" sz="3600" b="1" dirty="0" smtClean="0">
                <a:solidFill>
                  <a:srgbClr val="FF0000"/>
                </a:solidFill>
                <a:latin typeface="Times New Roman" panose="02020603050405020304" pitchFamily="18" charset="0"/>
                <a:ea typeface="+mn-ea"/>
                <a:cs typeface="Times New Roman" panose="02020603050405020304" pitchFamily="18" charset="0"/>
              </a:rPr>
              <a:t>1. </a:t>
            </a:r>
            <a:r>
              <a:rPr lang="vi-VN" sz="3600" b="1" dirty="0" smtClean="0">
                <a:solidFill>
                  <a:srgbClr val="FF0000"/>
                </a:solidFill>
                <a:latin typeface="Times New Roman" panose="02020603050405020304" pitchFamily="18" charset="0"/>
                <a:ea typeface="+mn-ea"/>
                <a:cs typeface="Times New Roman" panose="02020603050405020304" pitchFamily="18" charset="0"/>
              </a:rPr>
              <a:t>Chế </a:t>
            </a:r>
            <a:r>
              <a:rPr lang="vi-VN" sz="3600" b="1" dirty="0">
                <a:solidFill>
                  <a:srgbClr val="FF0000"/>
                </a:solidFill>
                <a:latin typeface="Times New Roman" panose="02020603050405020304" pitchFamily="18" charset="0"/>
                <a:ea typeface="+mn-ea"/>
                <a:cs typeface="Times New Roman" panose="02020603050405020304" pitchFamily="18" charset="0"/>
              </a:rPr>
              <a:t>độ đẳng cấp trong xã hội Ấn Độ cổ đại được phân chia dựa trên </a:t>
            </a:r>
            <a:r>
              <a:rPr lang="en-US" sz="3600" b="1" dirty="0" err="1" smtClean="0">
                <a:solidFill>
                  <a:srgbClr val="FF0000"/>
                </a:solidFill>
                <a:latin typeface="Times New Roman" panose="02020603050405020304" pitchFamily="18" charset="0"/>
                <a:ea typeface="+mn-ea"/>
                <a:cs typeface="Times New Roman" panose="02020603050405020304" pitchFamily="18" charset="0"/>
              </a:rPr>
              <a:t>cơ</a:t>
            </a:r>
            <a:r>
              <a:rPr lang="en-US" sz="3600" b="1" dirty="0" smtClean="0">
                <a:solidFill>
                  <a:srgbClr val="FF0000"/>
                </a:solidFill>
                <a:latin typeface="Times New Roman" panose="02020603050405020304" pitchFamily="18" charset="0"/>
                <a:ea typeface="+mn-ea"/>
                <a:cs typeface="Times New Roman" panose="02020603050405020304" pitchFamily="18" charset="0"/>
              </a:rPr>
              <a:t> </a:t>
            </a:r>
            <a:r>
              <a:rPr lang="en-US" sz="3600" b="1" dirty="0" err="1" smtClean="0">
                <a:solidFill>
                  <a:srgbClr val="FF0000"/>
                </a:solidFill>
                <a:latin typeface="Times New Roman" panose="02020603050405020304" pitchFamily="18" charset="0"/>
                <a:ea typeface="+mn-ea"/>
                <a:cs typeface="Times New Roman" panose="02020603050405020304" pitchFamily="18" charset="0"/>
              </a:rPr>
              <a:t>sở</a:t>
            </a:r>
            <a:r>
              <a:rPr lang="en-US" sz="3600" b="1" dirty="0" smtClean="0">
                <a:solidFill>
                  <a:srgbClr val="FF0000"/>
                </a:solidFill>
                <a:latin typeface="Times New Roman" panose="02020603050405020304" pitchFamily="18" charset="0"/>
                <a:ea typeface="+mn-ea"/>
                <a:cs typeface="Times New Roman" panose="02020603050405020304" pitchFamily="18" charset="0"/>
              </a:rPr>
              <a:t> </a:t>
            </a:r>
            <a:r>
              <a:rPr lang="en-US" sz="3600" b="1" dirty="0" err="1" smtClean="0">
                <a:solidFill>
                  <a:srgbClr val="FF0000"/>
                </a:solidFill>
                <a:latin typeface="Times New Roman" panose="02020603050405020304" pitchFamily="18" charset="0"/>
                <a:ea typeface="+mn-ea"/>
                <a:cs typeface="Times New Roman" panose="02020603050405020304" pitchFamily="18" charset="0"/>
              </a:rPr>
              <a:t>nào</a:t>
            </a:r>
            <a:r>
              <a:rPr lang="en-US" sz="3600" b="1" dirty="0" smtClean="0">
                <a:solidFill>
                  <a:srgbClr val="FF0000"/>
                </a:solidFill>
                <a:latin typeface="Times New Roman" panose="02020603050405020304" pitchFamily="18" charset="0"/>
                <a:ea typeface="+mn-ea"/>
                <a:cs typeface="Times New Roman" panose="02020603050405020304" pitchFamily="18" charset="0"/>
              </a:rPr>
              <a:t> ?</a:t>
            </a:r>
            <a:br>
              <a:rPr lang="en-US" sz="3600" b="1" dirty="0" smtClean="0">
                <a:solidFill>
                  <a:srgbClr val="FF0000"/>
                </a:solidFill>
                <a:latin typeface="Times New Roman" panose="02020603050405020304" pitchFamily="18" charset="0"/>
                <a:ea typeface="+mn-ea"/>
                <a:cs typeface="Times New Roman" panose="02020603050405020304" pitchFamily="18" charset="0"/>
              </a:rPr>
            </a:b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Tiêu đề 1"/>
          <p:cNvSpPr txBox="1"/>
          <p:nvPr/>
        </p:nvSpPr>
        <p:spPr>
          <a:xfrm>
            <a:off x="30480" y="0"/>
            <a:ext cx="9144000" cy="8750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spcBef>
                <a:spcPct val="20000"/>
              </a:spcBef>
            </a:pPr>
            <a:r>
              <a:rPr lang="en-US" sz="3600" b="1" u="sng" dirty="0" smtClean="0">
                <a:solidFill>
                  <a:srgbClr val="FF0000"/>
                </a:solidFill>
                <a:latin typeface="Times New Roman" panose="02020603050405020304" pitchFamily="18" charset="0"/>
                <a:ea typeface="+mn-ea"/>
                <a:cs typeface="Times New Roman" panose="02020603050405020304" pitchFamily="18" charset="0"/>
              </a:rPr>
              <a:t>THẢO LUẬN NHÓM (</a:t>
            </a:r>
            <a:r>
              <a:rPr lang="vi-VN" sz="3600" b="1" u="sng" dirty="0" smtClean="0">
                <a:solidFill>
                  <a:srgbClr val="FF0000"/>
                </a:solidFill>
                <a:latin typeface="Times New Roman" panose="02020603050405020304" pitchFamily="18" charset="0"/>
                <a:ea typeface="+mn-ea"/>
                <a:cs typeface="Times New Roman" panose="02020603050405020304" pitchFamily="18" charset="0"/>
              </a:rPr>
              <a:t>thời gian: 5 phút)</a:t>
            </a:r>
          </a:p>
        </p:txBody>
      </p:sp>
      <p:sp>
        <p:nvSpPr>
          <p:cNvPr id="7" name="Tiêu đề 1"/>
          <p:cNvSpPr txBox="1"/>
          <p:nvPr/>
        </p:nvSpPr>
        <p:spPr>
          <a:xfrm>
            <a:off x="0" y="2133600"/>
            <a:ext cx="9144000" cy="18872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spcBef>
                <a:spcPct val="20000"/>
              </a:spcBef>
            </a:pPr>
            <a:endParaRPr lang="en-US" sz="3600" b="1" dirty="0">
              <a:solidFill>
                <a:srgbClr val="FF0000"/>
              </a:solidFill>
              <a:latin typeface="Times New Roman" panose="02020603050405020304" pitchFamily="18" charset="0"/>
              <a:ea typeface="+mn-ea"/>
              <a:cs typeface="Times New Roman" panose="02020603050405020304" pitchFamily="18" charset="0"/>
            </a:endParaRPr>
          </a:p>
          <a:p>
            <a:pPr marL="342900" indent="-342900" algn="l">
              <a:spcBef>
                <a:spcPct val="20000"/>
              </a:spcBef>
            </a:pPr>
            <a:r>
              <a:rPr lang="en-US" sz="3600" b="1" dirty="0">
                <a:solidFill>
                  <a:srgbClr val="FF0000"/>
                </a:solidFill>
                <a:latin typeface="Times New Roman" panose="02020603050405020304" pitchFamily="18" charset="0"/>
                <a:ea typeface="+mn-ea"/>
                <a:cs typeface="Times New Roman" panose="02020603050405020304" pitchFamily="18" charset="0"/>
              </a:rPr>
              <a:t>2</a:t>
            </a:r>
            <a:r>
              <a:rPr lang="en-US" sz="3600" b="1" dirty="0" smtClean="0">
                <a:solidFill>
                  <a:srgbClr val="FF0000"/>
                </a:solidFill>
                <a:latin typeface="Times New Roman" panose="02020603050405020304" pitchFamily="18" charset="0"/>
                <a:ea typeface="+mn-ea"/>
                <a:cs typeface="Times New Roman" panose="02020603050405020304" pitchFamily="18" charset="0"/>
              </a:rPr>
              <a:t>.</a:t>
            </a:r>
            <a:r>
              <a:rPr lang="vi-VN" sz="3600" b="1" dirty="0">
                <a:solidFill>
                  <a:srgbClr val="FF0000"/>
                </a:solidFill>
                <a:latin typeface="Times New Roman" panose="02020603050405020304" pitchFamily="18" charset="0"/>
                <a:ea typeface="+mn-ea"/>
                <a:cs typeface="Times New Roman" panose="02020603050405020304" pitchFamily="18" charset="0"/>
              </a:rPr>
              <a:t> Qua sơ đồ 8.2, em hãy cho biết đẳng cấp nào có vị thế cao nhất và đẳng cấp nào có vị thế thấp nhất?</a:t>
            </a:r>
            <a:r>
              <a:rPr lang="en-US" sz="3600" b="1" dirty="0" smtClean="0">
                <a:solidFill>
                  <a:srgbClr val="FF0000"/>
                </a:solidFill>
                <a:latin typeface="Times New Roman" panose="02020603050405020304" pitchFamily="18" charset="0"/>
                <a:ea typeface="+mn-ea"/>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76200" y="15240"/>
            <a:ext cx="9144000" cy="822960"/>
          </a:xfrm>
        </p:spPr>
        <p:txBody>
          <a:bodyPr>
            <a:noAutofit/>
          </a:bodyPr>
          <a:lstStyle/>
          <a:p>
            <a:pPr marL="342900" lvl="0" indent="-342900" algn="l">
              <a:spcBef>
                <a:spcPct val="20000"/>
              </a:spcBef>
            </a:pPr>
            <a:r>
              <a:rPr lang="en-US" sz="2400" b="1" dirty="0" smtClean="0">
                <a:solidFill>
                  <a:srgbClr val="FF0000"/>
                </a:solidFill>
                <a:latin typeface="Times New Roman" panose="02020603050405020304" pitchFamily="18" charset="0"/>
                <a:ea typeface="+mn-ea"/>
                <a:cs typeface="Times New Roman" panose="02020603050405020304" pitchFamily="18" charset="0"/>
              </a:rPr>
              <a:t>1. </a:t>
            </a:r>
            <a:r>
              <a:rPr lang="vi-VN" sz="2400" b="1" dirty="0" smtClean="0">
                <a:solidFill>
                  <a:srgbClr val="FF0000"/>
                </a:solidFill>
                <a:latin typeface="Times New Roman" panose="02020603050405020304" pitchFamily="18" charset="0"/>
                <a:ea typeface="+mn-ea"/>
                <a:cs typeface="Times New Roman" panose="02020603050405020304" pitchFamily="18" charset="0"/>
              </a:rPr>
              <a:t>Chế </a:t>
            </a:r>
            <a:r>
              <a:rPr lang="vi-VN" sz="2400" b="1" dirty="0">
                <a:solidFill>
                  <a:srgbClr val="FF0000"/>
                </a:solidFill>
                <a:latin typeface="Times New Roman" panose="02020603050405020304" pitchFamily="18" charset="0"/>
                <a:ea typeface="+mn-ea"/>
                <a:cs typeface="Times New Roman" panose="02020603050405020304" pitchFamily="18" charset="0"/>
              </a:rPr>
              <a:t>độ đẳng cấp trong xã hội Ấn Độ cổ đại được phân chia dựa trên </a:t>
            </a:r>
            <a:r>
              <a:rPr lang="en-US" sz="2400" b="1" dirty="0" err="1" smtClean="0">
                <a:solidFill>
                  <a:srgbClr val="FF0000"/>
                </a:solidFill>
                <a:latin typeface="Times New Roman" panose="02020603050405020304" pitchFamily="18" charset="0"/>
                <a:ea typeface="+mn-ea"/>
                <a:cs typeface="Times New Roman" panose="02020603050405020304" pitchFamily="18" charset="0"/>
              </a:rPr>
              <a:t>cơ</a:t>
            </a:r>
            <a:r>
              <a:rPr lang="en-US" sz="2400" b="1" dirty="0" smtClean="0">
                <a:solidFill>
                  <a:srgbClr val="FF0000"/>
                </a:solidFill>
                <a:latin typeface="Times New Roman" panose="02020603050405020304" pitchFamily="18" charset="0"/>
                <a:ea typeface="+mn-ea"/>
                <a:cs typeface="Times New Roman" panose="02020603050405020304" pitchFamily="18" charset="0"/>
              </a:rPr>
              <a:t> </a:t>
            </a:r>
            <a:r>
              <a:rPr lang="en-US" sz="2400" b="1" dirty="0" err="1" smtClean="0">
                <a:solidFill>
                  <a:srgbClr val="FF0000"/>
                </a:solidFill>
                <a:latin typeface="Times New Roman" panose="02020603050405020304" pitchFamily="18" charset="0"/>
                <a:ea typeface="+mn-ea"/>
                <a:cs typeface="Times New Roman" panose="02020603050405020304" pitchFamily="18" charset="0"/>
              </a:rPr>
              <a:t>sở</a:t>
            </a:r>
            <a:r>
              <a:rPr lang="en-US" sz="2400" b="1" dirty="0" smtClean="0">
                <a:solidFill>
                  <a:srgbClr val="FF0000"/>
                </a:solidFill>
                <a:latin typeface="Times New Roman" panose="02020603050405020304" pitchFamily="18" charset="0"/>
                <a:ea typeface="+mn-ea"/>
                <a:cs typeface="Times New Roman" panose="02020603050405020304" pitchFamily="18" charset="0"/>
              </a:rPr>
              <a:t> </a:t>
            </a:r>
            <a:r>
              <a:rPr lang="en-US" sz="2400" b="1" dirty="0" err="1" smtClean="0">
                <a:solidFill>
                  <a:srgbClr val="FF0000"/>
                </a:solidFill>
                <a:latin typeface="Times New Roman" panose="02020603050405020304" pitchFamily="18" charset="0"/>
                <a:ea typeface="+mn-ea"/>
                <a:cs typeface="Times New Roman" panose="02020603050405020304" pitchFamily="18" charset="0"/>
              </a:rPr>
              <a:t>nào</a:t>
            </a:r>
            <a:r>
              <a:rPr lang="en-US" sz="2400" b="1" dirty="0" smtClean="0">
                <a:solidFill>
                  <a:srgbClr val="FF0000"/>
                </a:solidFill>
                <a:latin typeface="Times New Roman" panose="02020603050405020304" pitchFamily="18" charset="0"/>
                <a:ea typeface="+mn-ea"/>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914400"/>
            <a:ext cx="9144000" cy="5638800"/>
          </a:xfrm>
        </p:spPr>
        <p:txBody>
          <a:bodyPr>
            <a:normAutofit/>
          </a:bodyPr>
          <a:lstStyle/>
          <a:p>
            <a:pPr marL="0" indent="0">
              <a:buNone/>
            </a:pPr>
            <a:r>
              <a:rPr lang="en-US" sz="3600" dirty="0" smtClean="0">
                <a:solidFill>
                  <a:srgbClr val="0033CC"/>
                </a:solidFill>
                <a:latin typeface="Times New Roman" panose="02020603050405020304" pitchFamily="18" charset="0"/>
                <a:cs typeface="Times New Roman" panose="02020603050405020304" pitchFamily="18" charset="0"/>
              </a:rPr>
              <a:t>- </a:t>
            </a:r>
            <a:r>
              <a:rPr lang="vi-VN" sz="3600" dirty="0" smtClean="0">
                <a:solidFill>
                  <a:srgbClr val="0033CC"/>
                </a:solidFill>
                <a:latin typeface="Times New Roman" panose="02020603050405020304" pitchFamily="18" charset="0"/>
                <a:cs typeface="Times New Roman" panose="02020603050405020304" pitchFamily="18" charset="0"/>
              </a:rPr>
              <a:t>Chế </a:t>
            </a:r>
            <a:r>
              <a:rPr lang="vi-VN" sz="3600" dirty="0">
                <a:solidFill>
                  <a:srgbClr val="0033CC"/>
                </a:solidFill>
                <a:latin typeface="Times New Roman" panose="02020603050405020304" pitchFamily="18" charset="0"/>
                <a:cs typeface="Times New Roman" panose="02020603050405020304" pitchFamily="18" charset="0"/>
              </a:rPr>
              <a:t>độ đẳng cấp trong xã hội Ấn Độ cổ đại được phân chia dựa trên sự phân biệt về chủng </a:t>
            </a:r>
            <a:r>
              <a:rPr lang="vi-VN" sz="3600" dirty="0" smtClean="0">
                <a:solidFill>
                  <a:srgbClr val="0033CC"/>
                </a:solidFill>
                <a:latin typeface="Times New Roman" panose="02020603050405020304" pitchFamily="18" charset="0"/>
                <a:cs typeface="Times New Roman" panose="02020603050405020304" pitchFamily="18" charset="0"/>
              </a:rPr>
              <a:t>tộc</a:t>
            </a:r>
            <a:r>
              <a:rPr lang="en-US" sz="3600" dirty="0" smtClean="0">
                <a:solidFill>
                  <a:srgbClr val="0033CC"/>
                </a:solidFill>
                <a:latin typeface="Times New Roman" panose="02020603050405020304" pitchFamily="18" charset="0"/>
                <a:cs typeface="Times New Roman" panose="02020603050405020304" pitchFamily="18" charset="0"/>
              </a:rPr>
              <a:t>:  </a:t>
            </a:r>
          </a:p>
          <a:p>
            <a:pPr marL="0" indent="0">
              <a:buNone/>
            </a:pPr>
            <a:r>
              <a:rPr lang="en-US" sz="3600" dirty="0" smtClean="0">
                <a:solidFill>
                  <a:srgbClr val="0033CC"/>
                </a:solidFill>
                <a:latin typeface="Times New Roman" panose="02020603050405020304" pitchFamily="18" charset="0"/>
                <a:cs typeface="Times New Roman" panose="02020603050405020304" pitchFamily="18" charset="0"/>
              </a:rPr>
              <a:t>+ </a:t>
            </a:r>
            <a:r>
              <a:rPr lang="vi-VN" sz="3600" dirty="0" smtClean="0">
                <a:solidFill>
                  <a:srgbClr val="0033CC"/>
                </a:solidFill>
                <a:latin typeface="Times New Roman" panose="02020603050405020304" pitchFamily="18" charset="0"/>
                <a:cs typeface="Times New Roman" panose="02020603050405020304" pitchFamily="18" charset="0"/>
              </a:rPr>
              <a:t>Bra-man</a:t>
            </a:r>
            <a:r>
              <a:rPr lang="vi-VN" sz="3600" dirty="0">
                <a:solidFill>
                  <a:srgbClr val="0033CC"/>
                </a:solidFill>
                <a:latin typeface="Times New Roman" panose="02020603050405020304" pitchFamily="18" charset="0"/>
                <a:cs typeface="Times New Roman" panose="02020603050405020304" pitchFamily="18" charset="0"/>
              </a:rPr>
              <a:t>: Tăng </a:t>
            </a:r>
            <a:r>
              <a:rPr lang="vi-VN" sz="3600" dirty="0" smtClean="0">
                <a:solidFill>
                  <a:srgbClr val="0033CC"/>
                </a:solidFill>
                <a:latin typeface="Times New Roman" panose="02020603050405020304" pitchFamily="18" charset="0"/>
                <a:cs typeface="Times New Roman" panose="02020603050405020304" pitchFamily="18" charset="0"/>
              </a:rPr>
              <a:t>lữ </a:t>
            </a:r>
            <a:endParaRPr lang="vi-VN" sz="3600" dirty="0">
              <a:solidFill>
                <a:srgbClr val="0033CC"/>
              </a:solidFill>
              <a:latin typeface="Times New Roman" panose="02020603050405020304" pitchFamily="18" charset="0"/>
              <a:cs typeface="Times New Roman" panose="02020603050405020304" pitchFamily="18" charset="0"/>
            </a:endParaRPr>
          </a:p>
          <a:p>
            <a:pPr marL="0" indent="0">
              <a:buNone/>
            </a:pPr>
            <a:r>
              <a:rPr lang="en-US" sz="3600" dirty="0" smtClean="0">
                <a:solidFill>
                  <a:srgbClr val="0033CC"/>
                </a:solidFill>
                <a:latin typeface="Times New Roman" panose="02020603050405020304" pitchFamily="18" charset="0"/>
                <a:cs typeface="Times New Roman" panose="02020603050405020304" pitchFamily="18" charset="0"/>
              </a:rPr>
              <a:t>+ </a:t>
            </a:r>
            <a:r>
              <a:rPr lang="vi-VN" sz="3600" dirty="0" smtClean="0">
                <a:solidFill>
                  <a:srgbClr val="0033CC"/>
                </a:solidFill>
                <a:latin typeface="Times New Roman" panose="02020603050405020304" pitchFamily="18" charset="0"/>
                <a:cs typeface="Times New Roman" panose="02020603050405020304" pitchFamily="18" charset="0"/>
              </a:rPr>
              <a:t>Ksa-tri-a</a:t>
            </a:r>
            <a:r>
              <a:rPr lang="vi-VN" sz="3600" dirty="0">
                <a:solidFill>
                  <a:srgbClr val="0033CC"/>
                </a:solidFill>
                <a:latin typeface="Times New Roman" panose="02020603050405020304" pitchFamily="18" charset="0"/>
                <a:cs typeface="Times New Roman" panose="02020603050405020304" pitchFamily="18" charset="0"/>
              </a:rPr>
              <a:t>: Vương công- vũ sĩ (quý tộc-chiến binh) </a:t>
            </a:r>
          </a:p>
          <a:p>
            <a:pPr marL="0" indent="0">
              <a:buNone/>
            </a:pPr>
            <a:r>
              <a:rPr lang="en-US" sz="3600" dirty="0" smtClean="0">
                <a:solidFill>
                  <a:srgbClr val="0033CC"/>
                </a:solidFill>
                <a:latin typeface="Times New Roman" panose="02020603050405020304" pitchFamily="18" charset="0"/>
                <a:cs typeface="Times New Roman" panose="02020603050405020304" pitchFamily="18" charset="0"/>
              </a:rPr>
              <a:t>+ </a:t>
            </a:r>
            <a:r>
              <a:rPr lang="vi-VN" sz="3600" dirty="0" smtClean="0">
                <a:solidFill>
                  <a:srgbClr val="0033CC"/>
                </a:solidFill>
                <a:latin typeface="Times New Roman" panose="02020603050405020304" pitchFamily="18" charset="0"/>
                <a:cs typeface="Times New Roman" panose="02020603050405020304" pitchFamily="18" charset="0"/>
              </a:rPr>
              <a:t>Va-si-a</a:t>
            </a:r>
            <a:r>
              <a:rPr lang="vi-VN" sz="3600" dirty="0">
                <a:solidFill>
                  <a:srgbClr val="0033CC"/>
                </a:solidFill>
                <a:latin typeface="Times New Roman" panose="02020603050405020304" pitchFamily="18" charset="0"/>
                <a:cs typeface="Times New Roman" panose="02020603050405020304" pitchFamily="18" charset="0"/>
              </a:rPr>
              <a:t>: Người bình dân (nông dân, thương nhân, thợ thủ công)</a:t>
            </a:r>
          </a:p>
          <a:p>
            <a:pPr marL="0" indent="0">
              <a:buNone/>
            </a:pPr>
            <a:r>
              <a:rPr lang="en-US" sz="3600" dirty="0" smtClean="0">
                <a:solidFill>
                  <a:srgbClr val="0033CC"/>
                </a:solidFill>
                <a:latin typeface="Times New Roman" panose="02020603050405020304" pitchFamily="18" charset="0"/>
                <a:cs typeface="Times New Roman" panose="02020603050405020304" pitchFamily="18" charset="0"/>
              </a:rPr>
              <a:t>+ </a:t>
            </a:r>
            <a:r>
              <a:rPr lang="vi-VN" sz="3600" dirty="0" smtClean="0">
                <a:solidFill>
                  <a:srgbClr val="0033CC"/>
                </a:solidFill>
                <a:latin typeface="Times New Roman" panose="02020603050405020304" pitchFamily="18" charset="0"/>
                <a:cs typeface="Times New Roman" panose="02020603050405020304" pitchFamily="18" charset="0"/>
              </a:rPr>
              <a:t>Su-đra </a:t>
            </a:r>
            <a:r>
              <a:rPr lang="vi-VN" sz="3600" dirty="0">
                <a:solidFill>
                  <a:srgbClr val="0033CC"/>
                </a:solidFill>
                <a:latin typeface="Times New Roman" panose="02020603050405020304" pitchFamily="18" charset="0"/>
                <a:cs typeface="Times New Roman" panose="02020603050405020304" pitchFamily="18" charset="0"/>
              </a:rPr>
              <a:t>: Tầng lớp thấp kém trong xã hội</a:t>
            </a:r>
          </a:p>
          <a:p>
            <a:pPr marL="0" indent="0">
              <a:buNone/>
            </a:pPr>
            <a:endParaRPr lang="vi-VN" sz="3600" dirty="0">
              <a:solidFill>
                <a:srgbClr val="0033CC"/>
              </a:solidFill>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0" y="1752600"/>
            <a:ext cx="9144000" cy="2438400"/>
          </a:xfrm>
        </p:spPr>
        <p:txBody>
          <a:bodyPr>
            <a:normAutofit/>
          </a:bodyPr>
          <a:lstStyle/>
          <a:p>
            <a:pPr marL="0" indent="0">
              <a:buNone/>
            </a:pPr>
            <a:r>
              <a:rPr lang="en-US" sz="3600" dirty="0" smtClean="0">
                <a:solidFill>
                  <a:srgbClr val="0033CC"/>
                </a:solidFill>
                <a:latin typeface="Times New Roman" panose="02020603050405020304" pitchFamily="18" charset="0"/>
                <a:cs typeface="Times New Roman" panose="02020603050405020304" pitchFamily="18" charset="0"/>
              </a:rPr>
              <a:t>- </a:t>
            </a:r>
            <a:r>
              <a:rPr lang="vi-VN" sz="3600" dirty="0">
                <a:solidFill>
                  <a:srgbClr val="0033CC"/>
                </a:solidFill>
                <a:latin typeface="Times New Roman" panose="02020603050405020304" pitchFamily="18" charset="0"/>
                <a:cs typeface="Times New Roman" panose="02020603050405020304" pitchFamily="18" charset="0"/>
              </a:rPr>
              <a:t>Từ sơ đồ ta thấy được đẳng cấp </a:t>
            </a:r>
            <a:r>
              <a:rPr lang="vi-VN" sz="3600" dirty="0" smtClean="0">
                <a:solidFill>
                  <a:srgbClr val="0033CC"/>
                </a:solidFill>
                <a:latin typeface="Times New Roman" panose="02020603050405020304" pitchFamily="18" charset="0"/>
                <a:cs typeface="Times New Roman" panose="02020603050405020304" pitchFamily="18" charset="0"/>
              </a:rPr>
              <a:t>Bra</a:t>
            </a:r>
            <a:r>
              <a:rPr lang="en-US" sz="3600" dirty="0" smtClean="0">
                <a:solidFill>
                  <a:srgbClr val="0033CC"/>
                </a:solidFill>
                <a:latin typeface="Times New Roman" panose="02020603050405020304" pitchFamily="18" charset="0"/>
                <a:cs typeface="Times New Roman" panose="02020603050405020304" pitchFamily="18" charset="0"/>
              </a:rPr>
              <a:t>-</a:t>
            </a:r>
            <a:r>
              <a:rPr lang="vi-VN" sz="3600" dirty="0" smtClean="0">
                <a:solidFill>
                  <a:srgbClr val="0033CC"/>
                </a:solidFill>
                <a:latin typeface="Times New Roman" panose="02020603050405020304" pitchFamily="18" charset="0"/>
                <a:cs typeface="Times New Roman" panose="02020603050405020304" pitchFamily="18" charset="0"/>
              </a:rPr>
              <a:t>ma</a:t>
            </a:r>
            <a:r>
              <a:rPr lang="en-US" sz="3600" dirty="0">
                <a:solidFill>
                  <a:srgbClr val="0033CC"/>
                </a:solidFill>
                <a:latin typeface="Times New Roman" panose="02020603050405020304" pitchFamily="18" charset="0"/>
                <a:cs typeface="Times New Roman" panose="02020603050405020304" pitchFamily="18" charset="0"/>
              </a:rPr>
              <a:t>n</a:t>
            </a:r>
            <a:r>
              <a:rPr lang="vi-VN" sz="3600" dirty="0" smtClean="0">
                <a:solidFill>
                  <a:srgbClr val="0033CC"/>
                </a:solidFill>
                <a:latin typeface="Times New Roman" panose="02020603050405020304" pitchFamily="18" charset="0"/>
                <a:cs typeface="Times New Roman" panose="02020603050405020304" pitchFamily="18" charset="0"/>
              </a:rPr>
              <a:t> </a:t>
            </a:r>
            <a:r>
              <a:rPr lang="vi-VN" sz="3600" dirty="0">
                <a:solidFill>
                  <a:srgbClr val="0033CC"/>
                </a:solidFill>
                <a:latin typeface="Times New Roman" panose="02020603050405020304" pitchFamily="18" charset="0"/>
                <a:cs typeface="Times New Roman" panose="02020603050405020304" pitchFamily="18" charset="0"/>
              </a:rPr>
              <a:t>(tầng lớp tăng </a:t>
            </a:r>
            <a:r>
              <a:rPr lang="vi-VN" sz="3600" dirty="0" smtClean="0">
                <a:solidFill>
                  <a:srgbClr val="0033CC"/>
                </a:solidFill>
                <a:latin typeface="Times New Roman" panose="02020603050405020304" pitchFamily="18" charset="0"/>
                <a:cs typeface="Times New Roman" panose="02020603050405020304" pitchFamily="18" charset="0"/>
              </a:rPr>
              <a:t>lữ) </a:t>
            </a:r>
            <a:r>
              <a:rPr lang="vi-VN" sz="3600" dirty="0">
                <a:solidFill>
                  <a:srgbClr val="0033CC"/>
                </a:solidFill>
                <a:latin typeface="Times New Roman" panose="02020603050405020304" pitchFamily="18" charset="0"/>
                <a:cs typeface="Times New Roman" panose="02020603050405020304" pitchFamily="18" charset="0"/>
              </a:rPr>
              <a:t>có vị thế cao nhất, đẳng cấp Su-dra là tầng lớp có vị thế thấp </a:t>
            </a:r>
            <a:r>
              <a:rPr lang="vi-VN" sz="3600" dirty="0" smtClean="0">
                <a:solidFill>
                  <a:srgbClr val="0033CC"/>
                </a:solidFill>
                <a:latin typeface="Times New Roman" panose="02020603050405020304" pitchFamily="18" charset="0"/>
                <a:cs typeface="Times New Roman" panose="02020603050405020304" pitchFamily="18" charset="0"/>
              </a:rPr>
              <a:t>nhất</a:t>
            </a:r>
            <a:r>
              <a:rPr lang="en-US" sz="3600" dirty="0" smtClean="0">
                <a:solidFill>
                  <a:srgbClr val="0033CC"/>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iêu đề 1"/>
          <p:cNvSpPr txBox="1"/>
          <p:nvPr/>
        </p:nvSpPr>
        <p:spPr>
          <a:xfrm>
            <a:off x="0" y="0"/>
            <a:ext cx="91440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spcBef>
                <a:spcPct val="20000"/>
              </a:spcBef>
            </a:pPr>
            <a:r>
              <a:rPr lang="en-US" sz="3200" b="1" dirty="0" smtClean="0">
                <a:solidFill>
                  <a:srgbClr val="FF0000"/>
                </a:solidFill>
                <a:latin typeface="Times New Roman" panose="02020603050405020304" pitchFamily="18" charset="0"/>
                <a:ea typeface="+mn-ea"/>
                <a:cs typeface="Times New Roman" panose="02020603050405020304" pitchFamily="18" charset="0"/>
              </a:rPr>
              <a:t>2.</a:t>
            </a:r>
            <a:r>
              <a:rPr lang="vi-VN" sz="3200" b="1" dirty="0">
                <a:solidFill>
                  <a:srgbClr val="FF0000"/>
                </a:solidFill>
                <a:latin typeface="Times New Roman" panose="02020603050405020304" pitchFamily="18" charset="0"/>
                <a:ea typeface="+mn-ea"/>
                <a:cs typeface="Times New Roman" panose="02020603050405020304" pitchFamily="18" charset="0"/>
              </a:rPr>
              <a:t> Qua sơ đồ 8.2, em hãy cho biết đẳng cấp nào có vị thế cao nhất và đẳng cấp nào có vị thế thấp nhất?</a:t>
            </a:r>
            <a:r>
              <a:rPr lang="en-US" sz="3200" b="1" dirty="0" smtClean="0">
                <a:solidFill>
                  <a:srgbClr val="FF0000"/>
                </a:solidFill>
                <a:latin typeface="Times New Roman" panose="02020603050405020304" pitchFamily="18" charset="0"/>
                <a:ea typeface="+mn-ea"/>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Lịch Sử Lớp 6 Bài 8 _ Ấn Độ Cổ Đại _ Trang 41 – 45 _ Chân Trời Sáng Tạo">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165" y="-98425"/>
            <a:ext cx="9888855" cy="622490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609600"/>
          </a:xfrm>
        </p:spPr>
        <p:txBody>
          <a:bodyPr>
            <a:noAutofit/>
          </a:bodyPr>
          <a:lstStyle/>
          <a:p>
            <a:r>
              <a:rPr lang="en-US" sz="3600" b="1" dirty="0" err="1">
                <a:solidFill>
                  <a:srgbClr val="FF0000"/>
                </a:solidFill>
                <a:latin typeface="Times New Roman" panose="02020603050405020304" pitchFamily="18" charset="0"/>
                <a:cs typeface="Times New Roman" panose="02020603050405020304" pitchFamily="18" charset="0"/>
              </a:rPr>
              <a:t>Tiết</a:t>
            </a:r>
            <a:r>
              <a:rPr lang="en-US" sz="3600" b="1" dirty="0">
                <a:solidFill>
                  <a:srgbClr val="FF0000"/>
                </a:solidFill>
                <a:latin typeface="Times New Roman" panose="02020603050405020304" pitchFamily="18" charset="0"/>
                <a:cs typeface="Times New Roman" panose="02020603050405020304" pitchFamily="18" charset="0"/>
              </a:rPr>
              <a:t> 14, 15- BÀI 8. ẤN ĐỘ CỔ ĐẠI</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609600"/>
            <a:ext cx="9178636" cy="6248400"/>
          </a:xfrm>
        </p:spPr>
        <p:txBody>
          <a:bodyPr>
            <a:normAutofit/>
          </a:bodyPr>
          <a:lstStyle/>
          <a:p>
            <a:pPr marL="0" marR="0" indent="0" algn="just">
              <a:lnSpc>
                <a:spcPct val="115000"/>
              </a:lnSpc>
              <a:spcBef>
                <a:spcPts val="0"/>
              </a:spcBef>
              <a:spcAft>
                <a:spcPts val="0"/>
              </a:spcAft>
              <a:buNone/>
            </a:pPr>
            <a:r>
              <a:rPr lang="en-US" b="1" u="sng" dirty="0">
                <a:solidFill>
                  <a:srgbClr val="FF0000"/>
                </a:solidFill>
                <a:latin typeface="Times New Roman" panose="02020603050405020304"/>
                <a:ea typeface="Times New Roman" panose="02020603050405020304"/>
                <a:cs typeface="Times New Roman" panose="02020603050405020304"/>
              </a:rPr>
              <a:t>I. </a:t>
            </a:r>
            <a:r>
              <a:rPr lang="en-US" b="1" u="sng" dirty="0" err="1">
                <a:solidFill>
                  <a:srgbClr val="FF0000"/>
                </a:solidFill>
                <a:latin typeface="Times New Roman" panose="02020603050405020304"/>
                <a:ea typeface="Times New Roman" panose="02020603050405020304"/>
                <a:cs typeface="Times New Roman" panose="02020603050405020304"/>
              </a:rPr>
              <a:t>Điều</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kiện</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tự</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nhiên</a:t>
            </a:r>
            <a:endParaRPr lang="en-US" b="1" dirty="0">
              <a:solidFill>
                <a:srgbClr val="FF0000"/>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b="1" u="sng" dirty="0">
                <a:solidFill>
                  <a:srgbClr val="FF0000"/>
                </a:solidFill>
                <a:latin typeface="Times New Roman" panose="02020603050405020304"/>
                <a:ea typeface="Times New Roman" panose="02020603050405020304"/>
                <a:cs typeface="Times New Roman" panose="02020603050405020304"/>
              </a:rPr>
              <a:t>II. </a:t>
            </a:r>
            <a:r>
              <a:rPr lang="en-US" b="1" u="sng" dirty="0" err="1">
                <a:solidFill>
                  <a:srgbClr val="FF0000"/>
                </a:solidFill>
                <a:latin typeface="Times New Roman" panose="02020603050405020304"/>
                <a:ea typeface="Times New Roman" panose="02020603050405020304"/>
                <a:cs typeface="Times New Roman" panose="02020603050405020304"/>
              </a:rPr>
              <a:t>Xã</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hội</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Ấn</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Độ</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cổ</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đại</a:t>
            </a:r>
            <a:endParaRPr lang="en-US" b="1" dirty="0">
              <a:solidFill>
                <a:srgbClr val="FF0000"/>
              </a:solidFill>
              <a:ea typeface="Times New Roman" panose="02020603050405020304"/>
              <a:cs typeface="Times New Roman" panose="02020603050405020304"/>
            </a:endParaRPr>
          </a:p>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smtClean="0"/>
          </a:p>
          <a:p>
            <a:endParaRPr lang="en-US" dirty="0"/>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30480"/>
            <a:ext cx="9178636" cy="6979920"/>
          </a:xfrm>
        </p:spPr>
        <p:txBody>
          <a:bodyPr>
            <a:normAutofit/>
          </a:bodyPr>
          <a:lstStyle/>
          <a:p>
            <a:pPr marL="0" marR="0" indent="0" algn="just">
              <a:lnSpc>
                <a:spcPct val="115000"/>
              </a:lnSpc>
              <a:spcBef>
                <a:spcPts val="0"/>
              </a:spcBef>
              <a:spcAft>
                <a:spcPts val="0"/>
              </a:spcAft>
              <a:buNone/>
            </a:pPr>
            <a:r>
              <a:rPr lang="en-US" sz="2800" b="1" u="sng" dirty="0" smtClean="0">
                <a:solidFill>
                  <a:srgbClr val="FF0000"/>
                </a:solidFill>
                <a:latin typeface="Times New Roman" panose="02020603050405020304"/>
                <a:ea typeface="Times New Roman" panose="02020603050405020304"/>
                <a:cs typeface="Times New Roman" panose="02020603050405020304"/>
              </a:rPr>
              <a:t>II</a:t>
            </a:r>
            <a:r>
              <a:rPr lang="en-US" sz="2800" b="1" u="sng" dirty="0">
                <a:solidFill>
                  <a:srgbClr val="FF0000"/>
                </a:solidFill>
                <a:latin typeface="Times New Roman" panose="02020603050405020304"/>
                <a:ea typeface="Times New Roman" panose="02020603050405020304"/>
                <a:cs typeface="Times New Roman" panose="02020603050405020304"/>
              </a:rPr>
              <a:t>. </a:t>
            </a:r>
            <a:r>
              <a:rPr lang="en-US" sz="2800" b="1" u="sng" dirty="0" err="1">
                <a:solidFill>
                  <a:srgbClr val="FF0000"/>
                </a:solidFill>
                <a:latin typeface="Times New Roman" panose="02020603050405020304"/>
                <a:ea typeface="Times New Roman" panose="02020603050405020304"/>
                <a:cs typeface="Times New Roman" panose="02020603050405020304"/>
              </a:rPr>
              <a:t>Xã</a:t>
            </a:r>
            <a:r>
              <a:rPr lang="en-US" sz="2800" b="1" u="sng" dirty="0">
                <a:solidFill>
                  <a:srgbClr val="FF0000"/>
                </a:solidFill>
                <a:latin typeface="Times New Roman" panose="02020603050405020304"/>
                <a:ea typeface="Times New Roman" panose="02020603050405020304"/>
                <a:cs typeface="Times New Roman" panose="02020603050405020304"/>
              </a:rPr>
              <a:t> </a:t>
            </a:r>
            <a:r>
              <a:rPr lang="en-US" sz="2800" b="1" u="sng" dirty="0" err="1">
                <a:solidFill>
                  <a:srgbClr val="FF0000"/>
                </a:solidFill>
                <a:latin typeface="Times New Roman" panose="02020603050405020304"/>
                <a:ea typeface="Times New Roman" panose="02020603050405020304"/>
                <a:cs typeface="Times New Roman" panose="02020603050405020304"/>
              </a:rPr>
              <a:t>hội</a:t>
            </a:r>
            <a:r>
              <a:rPr lang="en-US" sz="2800" b="1" u="sng" dirty="0">
                <a:solidFill>
                  <a:srgbClr val="FF0000"/>
                </a:solidFill>
                <a:latin typeface="Times New Roman" panose="02020603050405020304"/>
                <a:ea typeface="Times New Roman" panose="02020603050405020304"/>
                <a:cs typeface="Times New Roman" panose="02020603050405020304"/>
              </a:rPr>
              <a:t> </a:t>
            </a:r>
            <a:r>
              <a:rPr lang="en-US" sz="2800" b="1" u="sng" dirty="0" err="1">
                <a:solidFill>
                  <a:srgbClr val="FF0000"/>
                </a:solidFill>
                <a:latin typeface="Times New Roman" panose="02020603050405020304"/>
                <a:ea typeface="Times New Roman" panose="02020603050405020304"/>
                <a:cs typeface="Times New Roman" panose="02020603050405020304"/>
              </a:rPr>
              <a:t>Ấn</a:t>
            </a:r>
            <a:r>
              <a:rPr lang="en-US" sz="2800" b="1" u="sng" dirty="0">
                <a:solidFill>
                  <a:srgbClr val="FF0000"/>
                </a:solidFill>
                <a:latin typeface="Times New Roman" panose="02020603050405020304"/>
                <a:ea typeface="Times New Roman" panose="02020603050405020304"/>
                <a:cs typeface="Times New Roman" panose="02020603050405020304"/>
              </a:rPr>
              <a:t> </a:t>
            </a:r>
            <a:r>
              <a:rPr lang="en-US" sz="2800" b="1" u="sng" dirty="0" err="1">
                <a:solidFill>
                  <a:srgbClr val="FF0000"/>
                </a:solidFill>
                <a:latin typeface="Times New Roman" panose="02020603050405020304"/>
                <a:ea typeface="Times New Roman" panose="02020603050405020304"/>
                <a:cs typeface="Times New Roman" panose="02020603050405020304"/>
              </a:rPr>
              <a:t>Độ</a:t>
            </a:r>
            <a:r>
              <a:rPr lang="en-US" sz="2800" b="1" u="sng" dirty="0">
                <a:solidFill>
                  <a:srgbClr val="FF0000"/>
                </a:solidFill>
                <a:latin typeface="Times New Roman" panose="02020603050405020304"/>
                <a:ea typeface="Times New Roman" panose="02020603050405020304"/>
                <a:cs typeface="Times New Roman" panose="02020603050405020304"/>
              </a:rPr>
              <a:t> </a:t>
            </a:r>
            <a:r>
              <a:rPr lang="en-US" sz="2800" b="1" u="sng" dirty="0" err="1">
                <a:solidFill>
                  <a:srgbClr val="FF0000"/>
                </a:solidFill>
                <a:latin typeface="Times New Roman" panose="02020603050405020304"/>
                <a:ea typeface="Times New Roman" panose="02020603050405020304"/>
                <a:cs typeface="Times New Roman" panose="02020603050405020304"/>
              </a:rPr>
              <a:t>cổ</a:t>
            </a:r>
            <a:r>
              <a:rPr lang="en-US" sz="2800" b="1" u="sng" dirty="0">
                <a:solidFill>
                  <a:srgbClr val="FF0000"/>
                </a:solidFill>
                <a:latin typeface="Times New Roman" panose="02020603050405020304"/>
                <a:ea typeface="Times New Roman" panose="02020603050405020304"/>
                <a:cs typeface="Times New Roman" panose="02020603050405020304"/>
              </a:rPr>
              <a:t> </a:t>
            </a:r>
            <a:r>
              <a:rPr lang="en-US" sz="2800" b="1" u="sng" dirty="0" err="1">
                <a:solidFill>
                  <a:srgbClr val="FF0000"/>
                </a:solidFill>
                <a:latin typeface="Times New Roman" panose="02020603050405020304"/>
                <a:ea typeface="Times New Roman" panose="02020603050405020304"/>
                <a:cs typeface="Times New Roman" panose="02020603050405020304"/>
              </a:rPr>
              <a:t>đại</a:t>
            </a:r>
            <a:endParaRPr lang="en-US" sz="2800" b="1" dirty="0">
              <a:solidFill>
                <a:srgbClr val="FF0000"/>
              </a:solidFill>
              <a:ea typeface="Times New Roman" panose="02020603050405020304"/>
              <a:cs typeface="Times New Roman" panose="02020603050405020304"/>
            </a:endParaRPr>
          </a:p>
          <a:p>
            <a:pPr marL="0" indent="0" algn="just">
              <a:buNone/>
            </a:pPr>
            <a:r>
              <a:rPr lang="vi-VN" sz="3600" dirty="0" smtClean="0">
                <a:solidFill>
                  <a:srgbClr val="0033CC"/>
                </a:solidFill>
                <a:latin typeface="Times New Roman" panose="02020603050405020304" pitchFamily="18" charset="0"/>
                <a:cs typeface="Times New Roman" panose="02020603050405020304" pitchFamily="18" charset="0"/>
              </a:rPr>
              <a:t>--Xã </a:t>
            </a:r>
            <a:r>
              <a:rPr lang="vi-VN" sz="3600" dirty="0">
                <a:solidFill>
                  <a:srgbClr val="0033CC"/>
                </a:solidFill>
                <a:latin typeface="Times New Roman" panose="02020603050405020304" pitchFamily="18" charset="0"/>
                <a:cs typeface="Times New Roman" panose="02020603050405020304" pitchFamily="18" charset="0"/>
              </a:rPr>
              <a:t>hội chia thành 4 đẳng cấp: </a:t>
            </a:r>
          </a:p>
          <a:p>
            <a:pPr marL="0" indent="0" algn="just">
              <a:buNone/>
            </a:pPr>
            <a:r>
              <a:rPr lang="vi-VN" sz="3600" dirty="0">
                <a:solidFill>
                  <a:srgbClr val="0033CC"/>
                </a:solidFill>
                <a:latin typeface="Times New Roman" panose="02020603050405020304" pitchFamily="18" charset="0"/>
                <a:cs typeface="Times New Roman" panose="02020603050405020304" pitchFamily="18" charset="0"/>
              </a:rPr>
              <a:t>+ Tăng lữ , Vương công-Quý tộc, Người bình dân ,  những người thấp kém trong xã hội </a:t>
            </a:r>
            <a:r>
              <a:rPr lang="vi-VN" sz="3600" dirty="0" smtClean="0">
                <a:solidFill>
                  <a:srgbClr val="0033CC"/>
                </a:solidFill>
                <a:latin typeface="Times New Roman" panose="02020603050405020304" pitchFamily="18" charset="0"/>
                <a:cs typeface="Times New Roman" panose="02020603050405020304" pitchFamily="18" charset="0"/>
              </a:rPr>
              <a:t>.</a:t>
            </a:r>
            <a:endParaRPr lang="vi-VN" sz="3600" dirty="0">
              <a:solidFill>
                <a:srgbClr val="0033CC"/>
              </a:solidFill>
              <a:latin typeface="Times New Roman" panose="02020603050405020304" pitchFamily="18" charset="0"/>
              <a:cs typeface="Times New Roman" panose="02020603050405020304" pitchFamily="18" charset="0"/>
            </a:endParaRPr>
          </a:p>
          <a:p>
            <a:pPr marL="0" indent="0" algn="just">
              <a:buNone/>
            </a:pPr>
            <a:endParaRPr lang="en-US" sz="2800" dirty="0" smtClean="0">
              <a:latin typeface="Times New Roman" panose="02020603050405020304" pitchFamily="18" charset="0"/>
              <a:cs typeface="Times New Roman" panose="02020603050405020304" pitchFamily="18" charset="0"/>
            </a:endParaRPr>
          </a:p>
          <a:p>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30480"/>
            <a:ext cx="9178636" cy="6979920"/>
          </a:xfrm>
        </p:spPr>
        <p:txBody>
          <a:bodyPr>
            <a:normAutofit/>
          </a:bodyPr>
          <a:lstStyle/>
          <a:p>
            <a:pPr marL="0" marR="0" indent="0" algn="just">
              <a:lnSpc>
                <a:spcPct val="115000"/>
              </a:lnSpc>
              <a:spcBef>
                <a:spcPts val="0"/>
              </a:spcBef>
              <a:spcAft>
                <a:spcPts val="0"/>
              </a:spcAft>
              <a:buNone/>
            </a:pPr>
            <a:r>
              <a:rPr lang="en-US" sz="2800" b="1" u="sng" dirty="0" smtClean="0">
                <a:solidFill>
                  <a:srgbClr val="FF0000"/>
                </a:solidFill>
                <a:latin typeface="Times New Roman" panose="02020603050405020304"/>
                <a:ea typeface="Times New Roman" panose="02020603050405020304"/>
                <a:cs typeface="Times New Roman" panose="02020603050405020304"/>
              </a:rPr>
              <a:t>II</a:t>
            </a:r>
            <a:r>
              <a:rPr lang="en-US" sz="2800" b="1" u="sng" dirty="0">
                <a:solidFill>
                  <a:srgbClr val="FF0000"/>
                </a:solidFill>
                <a:latin typeface="Times New Roman" panose="02020603050405020304"/>
                <a:ea typeface="Times New Roman" panose="02020603050405020304"/>
                <a:cs typeface="Times New Roman" panose="02020603050405020304"/>
              </a:rPr>
              <a:t>. </a:t>
            </a:r>
            <a:r>
              <a:rPr lang="en-US" sz="2800" b="1" u="sng" dirty="0" err="1">
                <a:solidFill>
                  <a:srgbClr val="FF0000"/>
                </a:solidFill>
                <a:latin typeface="Times New Roman" panose="02020603050405020304"/>
                <a:ea typeface="Times New Roman" panose="02020603050405020304"/>
                <a:cs typeface="Times New Roman" panose="02020603050405020304"/>
              </a:rPr>
              <a:t>Xã</a:t>
            </a:r>
            <a:r>
              <a:rPr lang="en-US" sz="2800" b="1" u="sng" dirty="0">
                <a:solidFill>
                  <a:srgbClr val="FF0000"/>
                </a:solidFill>
                <a:latin typeface="Times New Roman" panose="02020603050405020304"/>
                <a:ea typeface="Times New Roman" panose="02020603050405020304"/>
                <a:cs typeface="Times New Roman" panose="02020603050405020304"/>
              </a:rPr>
              <a:t> </a:t>
            </a:r>
            <a:r>
              <a:rPr lang="en-US" sz="2800" b="1" u="sng" dirty="0" err="1">
                <a:solidFill>
                  <a:srgbClr val="FF0000"/>
                </a:solidFill>
                <a:latin typeface="Times New Roman" panose="02020603050405020304"/>
                <a:ea typeface="Times New Roman" panose="02020603050405020304"/>
                <a:cs typeface="Times New Roman" panose="02020603050405020304"/>
              </a:rPr>
              <a:t>hội</a:t>
            </a:r>
            <a:r>
              <a:rPr lang="en-US" sz="2800" b="1" u="sng" dirty="0">
                <a:solidFill>
                  <a:srgbClr val="FF0000"/>
                </a:solidFill>
                <a:latin typeface="Times New Roman" panose="02020603050405020304"/>
                <a:ea typeface="Times New Roman" panose="02020603050405020304"/>
                <a:cs typeface="Times New Roman" panose="02020603050405020304"/>
              </a:rPr>
              <a:t> </a:t>
            </a:r>
            <a:r>
              <a:rPr lang="en-US" sz="2800" b="1" u="sng" dirty="0" err="1">
                <a:solidFill>
                  <a:srgbClr val="FF0000"/>
                </a:solidFill>
                <a:latin typeface="Times New Roman" panose="02020603050405020304"/>
                <a:ea typeface="Times New Roman" panose="02020603050405020304"/>
                <a:cs typeface="Times New Roman" panose="02020603050405020304"/>
              </a:rPr>
              <a:t>Ấn</a:t>
            </a:r>
            <a:r>
              <a:rPr lang="en-US" sz="2800" b="1" u="sng" dirty="0">
                <a:solidFill>
                  <a:srgbClr val="FF0000"/>
                </a:solidFill>
                <a:latin typeface="Times New Roman" panose="02020603050405020304"/>
                <a:ea typeface="Times New Roman" panose="02020603050405020304"/>
                <a:cs typeface="Times New Roman" panose="02020603050405020304"/>
              </a:rPr>
              <a:t> </a:t>
            </a:r>
            <a:r>
              <a:rPr lang="en-US" sz="2800" b="1" u="sng" dirty="0" err="1">
                <a:solidFill>
                  <a:srgbClr val="FF0000"/>
                </a:solidFill>
                <a:latin typeface="Times New Roman" panose="02020603050405020304"/>
                <a:ea typeface="Times New Roman" panose="02020603050405020304"/>
                <a:cs typeface="Times New Roman" panose="02020603050405020304"/>
              </a:rPr>
              <a:t>Độ</a:t>
            </a:r>
            <a:r>
              <a:rPr lang="en-US" sz="2800" b="1" u="sng" dirty="0">
                <a:solidFill>
                  <a:srgbClr val="FF0000"/>
                </a:solidFill>
                <a:latin typeface="Times New Roman" panose="02020603050405020304"/>
                <a:ea typeface="Times New Roman" panose="02020603050405020304"/>
                <a:cs typeface="Times New Roman" panose="02020603050405020304"/>
              </a:rPr>
              <a:t> </a:t>
            </a:r>
            <a:r>
              <a:rPr lang="en-US" sz="2800" b="1" u="sng" dirty="0" err="1">
                <a:solidFill>
                  <a:srgbClr val="FF0000"/>
                </a:solidFill>
                <a:latin typeface="Times New Roman" panose="02020603050405020304"/>
                <a:ea typeface="Times New Roman" panose="02020603050405020304"/>
                <a:cs typeface="Times New Roman" panose="02020603050405020304"/>
              </a:rPr>
              <a:t>cổ</a:t>
            </a:r>
            <a:r>
              <a:rPr lang="en-US" sz="2800" b="1" u="sng" dirty="0">
                <a:solidFill>
                  <a:srgbClr val="FF0000"/>
                </a:solidFill>
                <a:latin typeface="Times New Roman" panose="02020603050405020304"/>
                <a:ea typeface="Times New Roman" panose="02020603050405020304"/>
                <a:cs typeface="Times New Roman" panose="02020603050405020304"/>
              </a:rPr>
              <a:t> </a:t>
            </a:r>
            <a:r>
              <a:rPr lang="en-US" sz="2800" b="1" u="sng" dirty="0" err="1">
                <a:solidFill>
                  <a:srgbClr val="FF0000"/>
                </a:solidFill>
                <a:latin typeface="Times New Roman" panose="02020603050405020304"/>
                <a:ea typeface="Times New Roman" panose="02020603050405020304"/>
                <a:cs typeface="Times New Roman" panose="02020603050405020304"/>
              </a:rPr>
              <a:t>đại</a:t>
            </a:r>
            <a:endParaRPr lang="en-US" sz="2800" b="1" dirty="0">
              <a:solidFill>
                <a:srgbClr val="FF0000"/>
              </a:solidFill>
              <a:ea typeface="Times New Roman" panose="02020603050405020304"/>
              <a:cs typeface="Times New Roman" panose="02020603050405020304"/>
            </a:endParaRPr>
          </a:p>
          <a:p>
            <a:pPr marL="0" indent="0" algn="just">
              <a:buNone/>
            </a:pPr>
            <a:r>
              <a:rPr lang="vi-VN" sz="3600" dirty="0" smtClean="0">
                <a:solidFill>
                  <a:srgbClr val="0033CC"/>
                </a:solidFill>
                <a:latin typeface="Times New Roman" panose="02020603050405020304" pitchFamily="18" charset="0"/>
                <a:cs typeface="Times New Roman" panose="02020603050405020304" pitchFamily="18" charset="0"/>
              </a:rPr>
              <a:t>- </a:t>
            </a:r>
            <a:r>
              <a:rPr lang="vi-VN" sz="3600" dirty="0">
                <a:solidFill>
                  <a:srgbClr val="0033CC"/>
                </a:solidFill>
                <a:latin typeface="Times New Roman" panose="02020603050405020304" pitchFamily="18" charset="0"/>
                <a:cs typeface="Times New Roman" panose="02020603050405020304" pitchFamily="18" charset="0"/>
              </a:rPr>
              <a:t>Chế độ đẳng cấp trong xã hội Ấn Độ cổ đại được phân chia dựa trên sự phân biệt về chủng tộc: </a:t>
            </a:r>
            <a:r>
              <a:rPr lang="en-US" sz="3600" dirty="0" smtClean="0">
                <a:solidFill>
                  <a:srgbClr val="0033CC"/>
                </a:solidFill>
                <a:latin typeface="Times New Roman" panose="02020603050405020304" pitchFamily="18" charset="0"/>
                <a:cs typeface="Times New Roman" panose="02020603050405020304" pitchFamily="18" charset="0"/>
              </a:rPr>
              <a:t> </a:t>
            </a:r>
          </a:p>
          <a:p>
            <a:pPr marL="0" indent="0" algn="just">
              <a:buNone/>
            </a:pP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Tăng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lữ</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smtClean="0">
                <a:solidFill>
                  <a:srgbClr val="0033CC"/>
                </a:solidFill>
                <a:latin typeface="Times New Roman" panose="02020603050405020304" pitchFamily="18" charset="0"/>
                <a:cs typeface="Times New Roman" panose="02020603050405020304" pitchFamily="18" charset="0"/>
              </a:rPr>
              <a:t>(Bra-man</a:t>
            </a:r>
            <a:r>
              <a:rPr lang="en-US" sz="3600" dirty="0">
                <a:solidFill>
                  <a:srgbClr val="0033CC"/>
                </a:solidFill>
                <a:latin typeface="Times New Roman" panose="02020603050405020304" pitchFamily="18" charset="0"/>
                <a:cs typeface="Times New Roman" panose="02020603050405020304" pitchFamily="18" charset="0"/>
              </a:rPr>
              <a:t>)</a:t>
            </a:r>
          </a:p>
          <a:p>
            <a:pPr marL="0" indent="0" algn="just">
              <a:buNone/>
            </a:pP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Vương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công</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Quý</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tộc</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Ksa</a:t>
            </a:r>
            <a:r>
              <a:rPr lang="en-US" sz="3600" dirty="0" smtClean="0">
                <a:solidFill>
                  <a:srgbClr val="0033CC"/>
                </a:solidFill>
                <a:latin typeface="Times New Roman" panose="02020603050405020304" pitchFamily="18" charset="0"/>
                <a:cs typeface="Times New Roman" panose="02020603050405020304" pitchFamily="18" charset="0"/>
              </a:rPr>
              <a:t>-tri-a</a:t>
            </a:r>
            <a:r>
              <a:rPr lang="en-US" sz="3600" dirty="0">
                <a:solidFill>
                  <a:srgbClr val="0033CC"/>
                </a:solidFill>
                <a:latin typeface="Times New Roman" panose="02020603050405020304" pitchFamily="18" charset="0"/>
                <a:cs typeface="Times New Roman" panose="02020603050405020304" pitchFamily="18" charset="0"/>
              </a:rPr>
              <a:t>)</a:t>
            </a:r>
          </a:p>
          <a:p>
            <a:pPr marL="0" indent="0" algn="just">
              <a:buNone/>
            </a:pP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Người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bình</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dân</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nông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dân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thương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nhân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thợ</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thủ</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công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smtClean="0">
                <a:solidFill>
                  <a:srgbClr val="0033CC"/>
                </a:solidFill>
                <a:latin typeface="Times New Roman" panose="02020603050405020304" pitchFamily="18" charset="0"/>
                <a:cs typeface="Times New Roman" panose="02020603050405020304" pitchFamily="18" charset="0"/>
              </a:rPr>
              <a:t>(</a:t>
            </a:r>
            <a:r>
              <a:rPr lang="en-US" sz="3600" dirty="0" err="1" smtClean="0">
                <a:solidFill>
                  <a:srgbClr val="0033CC"/>
                </a:solidFill>
                <a:latin typeface="Times New Roman" panose="02020603050405020304" pitchFamily="18" charset="0"/>
                <a:cs typeface="Times New Roman" panose="02020603050405020304" pitchFamily="18" charset="0"/>
              </a:rPr>
              <a:t>Vai</a:t>
            </a:r>
            <a:r>
              <a:rPr lang="en-US" sz="3600" dirty="0" smtClean="0">
                <a:solidFill>
                  <a:srgbClr val="0033CC"/>
                </a:solidFill>
                <a:latin typeface="Times New Roman" panose="02020603050405020304" pitchFamily="18" charset="0"/>
                <a:cs typeface="Times New Roman" panose="02020603050405020304" pitchFamily="18" charset="0"/>
              </a:rPr>
              <a:t>-</a:t>
            </a:r>
            <a:r>
              <a:rPr lang="en-US" sz="3600" dirty="0" err="1" smtClean="0">
                <a:solidFill>
                  <a:srgbClr val="0033CC"/>
                </a:solidFill>
                <a:latin typeface="Times New Roman" panose="02020603050405020304" pitchFamily="18" charset="0"/>
                <a:cs typeface="Times New Roman" panose="02020603050405020304" pitchFamily="18" charset="0"/>
              </a:rPr>
              <a:t>si</a:t>
            </a:r>
            <a:r>
              <a:rPr lang="en-US" sz="3600" dirty="0" smtClean="0">
                <a:solidFill>
                  <a:srgbClr val="0033CC"/>
                </a:solidFill>
                <a:latin typeface="Times New Roman" panose="02020603050405020304" pitchFamily="18" charset="0"/>
                <a:cs typeface="Times New Roman" panose="02020603050405020304" pitchFamily="18" charset="0"/>
              </a:rPr>
              <a:t>-a )</a:t>
            </a:r>
            <a:endParaRPr lang="en-US" sz="3600" dirty="0">
              <a:solidFill>
                <a:srgbClr val="0033CC"/>
              </a:solidFill>
              <a:latin typeface="Times New Roman" panose="02020603050405020304" pitchFamily="18" charset="0"/>
              <a:cs typeface="Times New Roman" panose="02020603050405020304" pitchFamily="18" charset="0"/>
            </a:endParaRPr>
          </a:p>
          <a:p>
            <a:pPr marL="0" indent="0" algn="just">
              <a:buNone/>
            </a:pP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Những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người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thấp</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kém</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trong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xã</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hội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smtClean="0">
                <a:solidFill>
                  <a:srgbClr val="0033CC"/>
                </a:solidFill>
                <a:latin typeface="Times New Roman" panose="02020603050405020304" pitchFamily="18" charset="0"/>
                <a:cs typeface="Times New Roman" panose="02020603050405020304" pitchFamily="18" charset="0"/>
              </a:rPr>
              <a:t>(Su-</a:t>
            </a:r>
            <a:r>
              <a:rPr lang="en-US" sz="3600" dirty="0" err="1" smtClean="0">
                <a:solidFill>
                  <a:srgbClr val="0033CC"/>
                </a:solidFill>
                <a:latin typeface="Times New Roman" panose="02020603050405020304" pitchFamily="18" charset="0"/>
                <a:cs typeface="Times New Roman" panose="02020603050405020304" pitchFamily="18" charset="0"/>
              </a:rPr>
              <a:t>đra</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a:solidFill>
                  <a:srgbClr val="0033CC"/>
                </a:solidFill>
                <a:latin typeface="Times New Roman" panose="02020603050405020304" pitchFamily="18" charset="0"/>
                <a:cs typeface="Times New Roman" panose="02020603050405020304" pitchFamily="18" charset="0"/>
              </a:rPr>
              <a:t>)</a:t>
            </a:r>
          </a:p>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57611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609600"/>
          </a:xfrm>
        </p:spPr>
        <p:txBody>
          <a:bodyPr>
            <a:noAutofit/>
          </a:bodyPr>
          <a:lstStyle/>
          <a:p>
            <a:r>
              <a:rPr lang="en-US" sz="3600" b="1" dirty="0" err="1">
                <a:solidFill>
                  <a:srgbClr val="FF0000"/>
                </a:solidFill>
                <a:latin typeface="Times New Roman" panose="02020603050405020304" pitchFamily="18" charset="0"/>
                <a:cs typeface="Times New Roman" panose="02020603050405020304" pitchFamily="18" charset="0"/>
              </a:rPr>
              <a:t>Tiết</a:t>
            </a:r>
            <a:r>
              <a:rPr lang="en-US" sz="3600" b="1" dirty="0">
                <a:solidFill>
                  <a:srgbClr val="FF0000"/>
                </a:solidFill>
                <a:latin typeface="Times New Roman" panose="02020603050405020304" pitchFamily="18" charset="0"/>
                <a:cs typeface="Times New Roman" panose="02020603050405020304" pitchFamily="18" charset="0"/>
              </a:rPr>
              <a:t> 14, 15- BÀI 8. ẤN ĐỘ CỔ ĐẠI</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609600"/>
            <a:ext cx="9178636" cy="5486400"/>
          </a:xfrm>
        </p:spPr>
        <p:txBody>
          <a:bodyPr/>
          <a:lstStyle/>
          <a:p>
            <a:pPr marL="0" marR="0" indent="0" algn="just">
              <a:lnSpc>
                <a:spcPct val="115000"/>
              </a:lnSpc>
              <a:spcBef>
                <a:spcPts val="0"/>
              </a:spcBef>
              <a:spcAft>
                <a:spcPts val="0"/>
              </a:spcAft>
              <a:buNone/>
            </a:pPr>
            <a:r>
              <a:rPr lang="en-US" b="1" u="sng" dirty="0">
                <a:solidFill>
                  <a:srgbClr val="FF0000"/>
                </a:solidFill>
                <a:latin typeface="Times New Roman" panose="02020603050405020304"/>
                <a:ea typeface="Times New Roman" panose="02020603050405020304"/>
                <a:cs typeface="Times New Roman" panose="02020603050405020304"/>
              </a:rPr>
              <a:t>I. </a:t>
            </a:r>
            <a:r>
              <a:rPr lang="en-US" b="1" u="sng" dirty="0" err="1">
                <a:solidFill>
                  <a:srgbClr val="FF0000"/>
                </a:solidFill>
                <a:latin typeface="Times New Roman" panose="02020603050405020304"/>
                <a:ea typeface="Times New Roman" panose="02020603050405020304"/>
                <a:cs typeface="Times New Roman" panose="02020603050405020304"/>
              </a:rPr>
              <a:t>Điều</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kiện</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tự</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nhiên</a:t>
            </a:r>
            <a:endParaRPr lang="en-US" b="1" dirty="0">
              <a:solidFill>
                <a:srgbClr val="FF0000"/>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b="1" u="sng" dirty="0">
                <a:solidFill>
                  <a:srgbClr val="FF0000"/>
                </a:solidFill>
                <a:latin typeface="Times New Roman" panose="02020603050405020304"/>
                <a:ea typeface="Times New Roman" panose="02020603050405020304"/>
                <a:cs typeface="Times New Roman" panose="02020603050405020304"/>
              </a:rPr>
              <a:t>II. </a:t>
            </a:r>
            <a:r>
              <a:rPr lang="en-US" b="1" u="sng" dirty="0" err="1">
                <a:solidFill>
                  <a:srgbClr val="FF0000"/>
                </a:solidFill>
                <a:latin typeface="Times New Roman" panose="02020603050405020304"/>
                <a:ea typeface="Times New Roman" panose="02020603050405020304"/>
                <a:cs typeface="Times New Roman" panose="02020603050405020304"/>
              </a:rPr>
              <a:t>Xã</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hội</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Ấn</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Độ</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cổ</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đại</a:t>
            </a:r>
            <a:endParaRPr lang="en-US" b="1" dirty="0">
              <a:solidFill>
                <a:srgbClr val="FF0000"/>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b="1" u="sng" dirty="0">
                <a:solidFill>
                  <a:srgbClr val="FF0000"/>
                </a:solidFill>
                <a:latin typeface="Times New Roman" panose="02020603050405020304"/>
                <a:ea typeface="Times New Roman" panose="02020603050405020304"/>
                <a:cs typeface="Times New Roman" panose="02020603050405020304"/>
              </a:rPr>
              <a:t>III. </a:t>
            </a:r>
            <a:r>
              <a:rPr lang="en-US" b="1" u="sng" dirty="0" err="1">
                <a:solidFill>
                  <a:srgbClr val="FF0000"/>
                </a:solidFill>
                <a:latin typeface="Times New Roman" panose="02020603050405020304"/>
                <a:ea typeface="Times New Roman" panose="02020603050405020304"/>
                <a:cs typeface="Times New Roman" panose="02020603050405020304"/>
              </a:rPr>
              <a:t>Những</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thành</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tựu</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văn</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hóa</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tiêu</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biểu</a:t>
            </a:r>
            <a:endParaRPr lang="en-US" b="1" dirty="0">
              <a:solidFill>
                <a:srgbClr val="FF0000"/>
              </a:solidFill>
              <a:ea typeface="Times New Roman" panose="02020603050405020304"/>
              <a:cs typeface="Times New Roman" panose="02020603050405020304"/>
            </a:endParaRPr>
          </a:p>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0"/>
            <a:ext cx="9677399" cy="612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38200" y="6087022"/>
            <a:ext cx="6553200" cy="584775"/>
          </a:xfrm>
          <a:prstGeom prst="rect">
            <a:avLst/>
          </a:prstGeom>
        </p:spPr>
        <p:txBody>
          <a:bodyPr wrap="square">
            <a:sp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Những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vị</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thần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của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đạo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La </a:t>
            </a:r>
            <a:r>
              <a:rPr lang="en-US" sz="3200" b="1" dirty="0" err="1" smtClean="0">
                <a:solidFill>
                  <a:srgbClr val="FF0000"/>
                </a:solidFill>
                <a:latin typeface="Times New Roman" panose="02020603050405020304" pitchFamily="18" charset="0"/>
                <a:cs typeface="Times New Roman" panose="02020603050405020304" pitchFamily="18" charset="0"/>
              </a:rPr>
              <a:t>Môn</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0"/>
            <a:ext cx="3304318"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328612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25" y="-32658"/>
            <a:ext cx="3035300" cy="5900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28600" y="6019800"/>
            <a:ext cx="8534400" cy="646331"/>
          </a:xfrm>
          <a:prstGeom prst="rect">
            <a:avLst/>
          </a:prstGeom>
        </p:spPr>
        <p:txBody>
          <a:bodyPr wrap="square">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Các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vị</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thần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của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đạo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Hin-đu</a:t>
            </a:r>
            <a:r>
              <a:rPr lang="en-US" sz="3600" b="1" dirty="0" smtClean="0">
                <a:solidFill>
                  <a:srgbClr val="FF0000"/>
                </a:solidFill>
                <a:latin typeface="Times New Roman" panose="02020603050405020304" pitchFamily="18" charset="0"/>
                <a:cs typeface="Times New Roman" panose="02020603050405020304" pitchFamily="18" charset="0"/>
              </a:rPr>
              <a:t> ( </a:t>
            </a:r>
            <a:r>
              <a:rPr lang="en-US" sz="3600" b="1" dirty="0" err="1" smtClean="0">
                <a:solidFill>
                  <a:srgbClr val="FF0000"/>
                </a:solidFill>
                <a:latin typeface="Times New Roman" panose="02020603050405020304" pitchFamily="18" charset="0"/>
                <a:cs typeface="Times New Roman" panose="02020603050405020304" pitchFamily="18" charset="0"/>
              </a:rPr>
              <a:t>Ấn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Độ</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giáo</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9154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1905000" y="5747657"/>
            <a:ext cx="4953000" cy="1143000"/>
          </a:xfrm>
        </p:spPr>
        <p:txBody>
          <a:bodyPr>
            <a:noAutofit/>
          </a:bodyPr>
          <a:lstStyle/>
          <a:p>
            <a:pPr algn="l"/>
            <a:r>
              <a:rPr lang="en-US" sz="3600" b="1" dirty="0" err="1" smtClean="0">
                <a:solidFill>
                  <a:srgbClr val="FF0000"/>
                </a:solidFill>
                <a:latin typeface="Times New Roman" panose="02020603050405020304" pitchFamily="18" charset="0"/>
                <a:cs typeface="Times New Roman" panose="02020603050405020304" pitchFamily="18" charset="0"/>
              </a:rPr>
              <a:t>Chữ</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viết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chữ</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a:t>
            </a:r>
            <a:r>
              <a:rPr lang="en-US" sz="3600" b="1" dirty="0" err="1" smtClean="0">
                <a:solidFill>
                  <a:srgbClr val="FF0000"/>
                </a:solidFill>
                <a:latin typeface="Times New Roman" panose="02020603050405020304" pitchFamily="18" charset="0"/>
                <a:cs typeface="Times New Roman" panose="02020603050405020304" pitchFamily="18" charset="0"/>
              </a:rPr>
              <a:t>hạn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9601200" cy="617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944562"/>
          </a:xfrm>
        </p:spPr>
        <p:txBody>
          <a:bodyPr>
            <a:no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Tiết</a:t>
            </a:r>
            <a:r>
              <a:rPr lang="en-US" sz="3600" b="1" dirty="0" smtClean="0">
                <a:solidFill>
                  <a:srgbClr val="FF0000"/>
                </a:solidFill>
                <a:latin typeface="Times New Roman" panose="02020603050405020304" pitchFamily="18" charset="0"/>
                <a:cs typeface="Times New Roman" panose="02020603050405020304" pitchFamily="18" charset="0"/>
              </a:rPr>
              <a:t> 14, 15- BÀI 8. ẤN ĐỘ CỔ ĐẠI</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990600"/>
            <a:ext cx="9178636" cy="5486400"/>
          </a:xfrm>
        </p:spPr>
        <p:txBody>
          <a:bodyPr/>
          <a:lstStyle/>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smtClean="0"/>
          </a:p>
          <a:p>
            <a:endParaRPr lang="en-US" dirty="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556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0480" y="5257860"/>
            <a:ext cx="9144000" cy="1569660"/>
          </a:xfrm>
          <a:prstGeom prst="rect">
            <a:avLst/>
          </a:prstGeom>
          <a:ln w="38100">
            <a:noFill/>
          </a:ln>
        </p:spPr>
        <p:txBody>
          <a:bodyPr wrap="square">
            <a:spAutoFit/>
          </a:bodyPr>
          <a:lstStyle/>
          <a:p>
            <a:r>
              <a:rPr lang="pt-BR" sz="3200" b="1" dirty="0">
                <a:solidFill>
                  <a:srgbClr val="FF0000"/>
                </a:solidFill>
                <a:latin typeface="Times New Roman" panose="02020603050405020304" pitchFamily="18" charset="0"/>
                <a:cs typeface="Times New Roman" panose="02020603050405020304" pitchFamily="18" charset="0"/>
              </a:rPr>
              <a:t>H</a:t>
            </a:r>
            <a:r>
              <a:rPr lang="pt-BR" sz="3200" b="1" dirty="0" smtClean="0">
                <a:solidFill>
                  <a:srgbClr val="FF0000"/>
                </a:solidFill>
                <a:latin typeface="Times New Roman" panose="02020603050405020304" pitchFamily="18" charset="0"/>
                <a:cs typeface="Times New Roman" panose="02020603050405020304" pitchFamily="18" charset="0"/>
              </a:rPr>
              <a:t>ình ảnh minh họa những nhân vật chính trong hai </a:t>
            </a:r>
            <a:r>
              <a:rPr lang="pt-BR" sz="3200" b="1" dirty="0">
                <a:solidFill>
                  <a:srgbClr val="FF0000"/>
                </a:solidFill>
                <a:latin typeface="Times New Roman" panose="02020603050405020304" pitchFamily="18" charset="0"/>
                <a:cs typeface="Times New Roman" panose="02020603050405020304" pitchFamily="18" charset="0"/>
              </a:rPr>
              <a:t>bộ sử thi nổi tiếng là Ra-ma-ya-na và Ma-ha-bha-ra-ta</a:t>
            </a:r>
            <a:r>
              <a:rPr lang="pt-BR" sz="3200" b="1" dirty="0" smtClean="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9677400" cy="739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10287000" cy="754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304799"/>
            <a:ext cx="10287000"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 y="5943600"/>
            <a:ext cx="9144000" cy="584775"/>
          </a:xfrm>
          <a:prstGeom prst="rect">
            <a:avLst/>
          </a:prstGeom>
          <a:ln w="38100">
            <a:noFill/>
          </a:ln>
        </p:spPr>
        <p:txBody>
          <a:bodyPr wrap="square">
            <a:spAutoFit/>
          </a:bodyPr>
          <a:lstStyle/>
          <a:p>
            <a:pPr algn="ctr"/>
            <a:r>
              <a:rPr lang="pt-BR" sz="3200" b="1" dirty="0" smtClean="0">
                <a:solidFill>
                  <a:srgbClr val="FF0000"/>
                </a:solidFill>
                <a:latin typeface="Times New Roman" panose="02020603050405020304" pitchFamily="18" charset="0"/>
                <a:cs typeface="Times New Roman" panose="02020603050405020304" pitchFamily="18" charset="0"/>
              </a:rPr>
              <a:t>Quần thể hang động A-gian-ta-Ấn Độ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10058400" cy="754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100"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381000"/>
            <a:ext cx="4724399"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990600"/>
            <a:ext cx="9144000" cy="1143000"/>
          </a:xfrm>
        </p:spPr>
        <p:txBody>
          <a:bodyPr>
            <a:normAutofit fontScale="90000"/>
          </a:bodyPr>
          <a:lstStyle/>
          <a:p>
            <a:r>
              <a:rPr lang="vi-VN" sz="2800" b="1" dirty="0" smtClean="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Em hãy nêu những thành tựu văn hóa tiêu biểu của Ấn Độ cổ đại.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Tiêu đề 1"/>
          <p:cNvSpPr txBox="1"/>
          <p:nvPr/>
        </p:nvSpPr>
        <p:spPr>
          <a:xfrm>
            <a:off x="-30480" y="0"/>
            <a:ext cx="9144000" cy="9906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b="1" dirty="0" smtClean="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THẢO LUẬN NHÓM</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fontScale="90000"/>
          </a:bodyPr>
          <a:lstStyle/>
          <a:p>
            <a:r>
              <a:rPr lang="vi-VN" sz="2800" b="1" dirty="0" smtClean="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Em hãy nêu những thành tựu văn hóa tiêu biểu của Ấn Độ cổ đại.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Nơi giữ chỗ cho Nội dung 2"/>
          <p:cNvSpPr>
            <a:spLocks noGrp="1"/>
          </p:cNvSpPr>
          <p:nvPr>
            <p:ph idx="1"/>
          </p:nvPr>
        </p:nvSpPr>
        <p:spPr>
          <a:xfrm>
            <a:off x="-4156" y="1143000"/>
            <a:ext cx="8995756" cy="6248400"/>
          </a:xfrm>
        </p:spPr>
        <p:txBody>
          <a:bodyPr>
            <a:normAutofit lnSpcReduction="10000"/>
          </a:bodyPr>
          <a:lstStyle/>
          <a:p>
            <a:pPr marL="0" marR="0" indent="0" algn="just">
              <a:lnSpc>
                <a:spcPct val="115000"/>
              </a:lnSpc>
              <a:spcBef>
                <a:spcPts val="0"/>
              </a:spcBef>
              <a:spcAft>
                <a:spcPts val="0"/>
              </a:spcAft>
              <a:buNone/>
              <a:tabLst>
                <a:tab pos="1918335" algn="l"/>
              </a:tabLst>
            </a:pP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Tôn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giáo</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đạo</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Bà</a:t>
            </a:r>
            <a:r>
              <a:rPr lang="en-US" dirty="0">
                <a:solidFill>
                  <a:srgbClr val="0033CC"/>
                </a:solidFill>
                <a:latin typeface="Times New Roman" panose="02020603050405020304"/>
                <a:ea typeface="Times New Roman" panose="02020603050405020304"/>
                <a:cs typeface="Times New Roman" panose="02020603050405020304"/>
              </a:rPr>
              <a:t> La </a:t>
            </a:r>
            <a:r>
              <a:rPr lang="en-US" dirty="0" err="1">
                <a:solidFill>
                  <a:srgbClr val="0033CC"/>
                </a:solidFill>
                <a:latin typeface="Times New Roman" panose="02020603050405020304"/>
                <a:ea typeface="Times New Roman" panose="02020603050405020304"/>
                <a:cs typeface="Times New Roman" panose="02020603050405020304"/>
              </a:rPr>
              <a:t>Môn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sau</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cải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biến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thành</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đạo</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Hin-đu</a:t>
            </a:r>
            <a:r>
              <a:rPr lang="en-US" dirty="0">
                <a:solidFill>
                  <a:srgbClr val="0033CC"/>
                </a:solidFill>
                <a:latin typeface="Times New Roman" panose="02020603050405020304"/>
                <a:ea typeface="Times New Roman" panose="02020603050405020304"/>
                <a:cs typeface="Times New Roman" panose="02020603050405020304"/>
              </a:rPr>
              <a:t> ( </a:t>
            </a:r>
            <a:r>
              <a:rPr lang="en-US" dirty="0" err="1">
                <a:solidFill>
                  <a:srgbClr val="0033CC"/>
                </a:solidFill>
                <a:latin typeface="Times New Roman" panose="02020603050405020304"/>
                <a:ea typeface="Times New Roman" panose="02020603050405020304"/>
                <a:cs typeface="Times New Roman" panose="02020603050405020304"/>
              </a:rPr>
              <a:t>Ấn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Độ</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giáo</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Phật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giáo</a:t>
            </a:r>
            <a:r>
              <a:rPr lang="en-US" dirty="0">
                <a:solidFill>
                  <a:srgbClr val="0033CC"/>
                </a:solidFill>
                <a:latin typeface="Times New Roman" panose="02020603050405020304"/>
                <a:ea typeface="Times New Roman" panose="02020603050405020304"/>
                <a:cs typeface="Times New Roman" panose="02020603050405020304"/>
              </a:rPr>
              <a:t>.</a:t>
            </a:r>
            <a:endParaRPr lang="en-US"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tabLst>
                <a:tab pos="1918335" algn="l"/>
              </a:tabLst>
            </a:pP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Chữ</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viết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chữ</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Phạn</a:t>
            </a:r>
            <a:endParaRPr lang="en-US"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tabLst>
                <a:tab pos="1918335" algn="l"/>
              </a:tabLst>
            </a:pP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Văn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học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hai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bộ</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sử</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thi</a:t>
            </a:r>
            <a:r>
              <a:rPr lang="en-US" dirty="0">
                <a:solidFill>
                  <a:srgbClr val="0033CC"/>
                </a:solidFill>
                <a:latin typeface="Times New Roman" panose="02020603050405020304"/>
                <a:ea typeface="Times New Roman" panose="02020603050405020304"/>
                <a:cs typeface="Times New Roman" panose="02020603050405020304"/>
              </a:rPr>
              <a:t> Ra-ma-y-a-</a:t>
            </a:r>
            <a:r>
              <a:rPr lang="en-US" dirty="0" err="1">
                <a:solidFill>
                  <a:srgbClr val="0033CC"/>
                </a:solidFill>
                <a:latin typeface="Times New Roman" panose="02020603050405020304"/>
                <a:ea typeface="Times New Roman" panose="02020603050405020304"/>
                <a:cs typeface="Times New Roman" panose="02020603050405020304"/>
              </a:rPr>
              <a:t>na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và</a:t>
            </a:r>
            <a:r>
              <a:rPr lang="en-US" dirty="0">
                <a:solidFill>
                  <a:srgbClr val="0033CC"/>
                </a:solidFill>
                <a:latin typeface="Times New Roman" panose="02020603050405020304"/>
                <a:ea typeface="Times New Roman" panose="02020603050405020304"/>
                <a:cs typeface="Times New Roman" panose="02020603050405020304"/>
              </a:rPr>
              <a:t> Ma-ha-</a:t>
            </a:r>
            <a:r>
              <a:rPr lang="en-US" dirty="0" err="1">
                <a:solidFill>
                  <a:srgbClr val="0033CC"/>
                </a:solidFill>
                <a:latin typeface="Times New Roman" panose="02020603050405020304"/>
                <a:ea typeface="Times New Roman" panose="02020603050405020304"/>
                <a:cs typeface="Times New Roman" panose="02020603050405020304"/>
              </a:rPr>
              <a:t>bha</a:t>
            </a:r>
            <a:r>
              <a:rPr lang="en-US" dirty="0">
                <a:solidFill>
                  <a:srgbClr val="0033CC"/>
                </a:solidFill>
                <a:latin typeface="Times New Roman" panose="02020603050405020304"/>
                <a:ea typeface="Times New Roman" panose="02020603050405020304"/>
                <a:cs typeface="Times New Roman" panose="02020603050405020304"/>
              </a:rPr>
              <a:t>-</a:t>
            </a:r>
            <a:r>
              <a:rPr lang="en-US" dirty="0" err="1">
                <a:solidFill>
                  <a:srgbClr val="0033CC"/>
                </a:solidFill>
                <a:latin typeface="Times New Roman" panose="02020603050405020304"/>
                <a:ea typeface="Times New Roman" panose="02020603050405020304"/>
                <a:cs typeface="Times New Roman" panose="02020603050405020304"/>
              </a:rPr>
              <a:t>ra</a:t>
            </a:r>
            <a:r>
              <a:rPr lang="en-US" dirty="0">
                <a:solidFill>
                  <a:srgbClr val="0033CC"/>
                </a:solidFill>
                <a:latin typeface="Times New Roman" panose="02020603050405020304"/>
                <a:ea typeface="Times New Roman" panose="02020603050405020304"/>
                <a:cs typeface="Times New Roman" panose="02020603050405020304"/>
              </a:rPr>
              <a:t>-ta.</a:t>
            </a:r>
            <a:endParaRPr lang="en-US" dirty="0">
              <a:solidFill>
                <a:srgbClr val="0033CC"/>
              </a:solidFill>
              <a:ea typeface="Times New Roman" panose="02020603050405020304"/>
              <a:cs typeface="Times New Roman" panose="02020603050405020304"/>
            </a:endParaRPr>
          </a:p>
          <a:p>
            <a:pPr marR="0" algn="just">
              <a:lnSpc>
                <a:spcPct val="115000"/>
              </a:lnSpc>
              <a:spcBef>
                <a:spcPts val="0"/>
              </a:spcBef>
              <a:spcAft>
                <a:spcPts val="0"/>
              </a:spcAft>
              <a:buFontTx/>
              <a:buChar char="-"/>
              <a:tabLst>
                <a:tab pos="1918335" algn="l"/>
              </a:tabLst>
            </a:pPr>
            <a:r>
              <a:rPr lang="en-US" dirty="0" err="1" smtClean="0">
                <a:solidFill>
                  <a:srgbClr val="0033CC"/>
                </a:solidFill>
                <a:latin typeface="Times New Roman" panose="02020603050405020304"/>
                <a:ea typeface="Times New Roman" panose="02020603050405020304"/>
                <a:cs typeface="Times New Roman" panose="02020603050405020304"/>
              </a:rPr>
              <a:t>Khoa</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học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tự</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nhiên</a:t>
            </a:r>
            <a:r>
              <a:rPr lang="en-US" dirty="0">
                <a:solidFill>
                  <a:srgbClr val="0033CC"/>
                </a:solidFill>
                <a:latin typeface="Times New Roman" panose="02020603050405020304"/>
                <a:ea typeface="Times New Roman" panose="02020603050405020304"/>
                <a:cs typeface="Times New Roman" panose="02020603050405020304"/>
              </a:rPr>
              <a:t>: </a:t>
            </a:r>
            <a:r>
              <a:rPr lang="en-US" dirty="0" smtClean="0">
                <a:solidFill>
                  <a:srgbClr val="0033CC"/>
                </a:solidFill>
                <a:latin typeface="Times New Roman" panose="02020603050405020304"/>
                <a:ea typeface="Times New Roman" panose="02020603050405020304"/>
                <a:cs typeface="Times New Roman" panose="02020603050405020304"/>
              </a:rPr>
              <a:t> </a:t>
            </a:r>
          </a:p>
          <a:p>
            <a:pPr marL="0" marR="0" indent="0" algn="just">
              <a:lnSpc>
                <a:spcPct val="115000"/>
              </a:lnSpc>
              <a:spcBef>
                <a:spcPts val="0"/>
              </a:spcBef>
              <a:spcAft>
                <a:spcPts val="0"/>
              </a:spcAft>
              <a:buNone/>
              <a:tabLst>
                <a:tab pos="1918335" algn="l"/>
              </a:tabLst>
            </a:pPr>
            <a:r>
              <a:rPr lang="en-US" dirty="0">
                <a:solidFill>
                  <a:srgbClr val="0033CC"/>
                </a:solidFill>
                <a:latin typeface="Times New Roman" panose="02020603050405020304"/>
                <a:ea typeface="Times New Roman" panose="02020603050405020304"/>
                <a:cs typeface="Times New Roman" panose="02020603050405020304"/>
              </a:rPr>
              <a:t>+</a:t>
            </a:r>
            <a:r>
              <a:rPr lang="en-US" dirty="0" err="1" smtClean="0">
                <a:solidFill>
                  <a:srgbClr val="0033CC"/>
                </a:solidFill>
                <a:latin typeface="Times New Roman" panose="02020603050405020304"/>
                <a:ea typeface="Times New Roman" panose="02020603050405020304"/>
                <a:cs typeface="Times New Roman" panose="02020603050405020304"/>
              </a:rPr>
              <a:t>Toán</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học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các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chữ</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số</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từ</a:t>
            </a:r>
            <a:r>
              <a:rPr lang="en-US" dirty="0">
                <a:solidFill>
                  <a:srgbClr val="0033CC"/>
                </a:solidFill>
                <a:latin typeface="Times New Roman" panose="02020603050405020304"/>
                <a:ea typeface="Times New Roman" panose="02020603050405020304"/>
                <a:cs typeface="Times New Roman" panose="02020603050405020304"/>
              </a:rPr>
              <a:t> 0 </a:t>
            </a:r>
            <a:r>
              <a:rPr lang="en-US" dirty="0" err="1">
                <a:solidFill>
                  <a:srgbClr val="0033CC"/>
                </a:solidFill>
                <a:latin typeface="Times New Roman" panose="02020603050405020304"/>
                <a:ea typeface="Times New Roman" panose="02020603050405020304"/>
                <a:cs typeface="Times New Roman" panose="02020603050405020304"/>
              </a:rPr>
              <a:t>đến</a:t>
            </a:r>
            <a:r>
              <a:rPr lang="en-US" dirty="0">
                <a:solidFill>
                  <a:srgbClr val="0033CC"/>
                </a:solidFill>
                <a:latin typeface="Times New Roman" panose="02020603050405020304"/>
                <a:ea typeface="Times New Roman" panose="02020603050405020304"/>
                <a:cs typeface="Times New Roman" panose="02020603050405020304"/>
              </a:rPr>
              <a:t> 9</a:t>
            </a:r>
            <a:endParaRPr lang="en-US"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tabLst>
                <a:tab pos="1918335" algn="l"/>
              </a:tabLst>
            </a:pPr>
            <a:r>
              <a:rPr lang="en-US">
                <a:solidFill>
                  <a:srgbClr val="0033CC"/>
                </a:solidFill>
                <a:latin typeface="Times New Roman" panose="02020603050405020304"/>
                <a:ea typeface="Times New Roman" panose="02020603050405020304"/>
                <a:cs typeface="Times New Roman" panose="02020603050405020304"/>
              </a:rPr>
              <a:t>+</a:t>
            </a:r>
            <a:r>
              <a:rPr lang="en-US" smtClean="0">
                <a:solidFill>
                  <a:srgbClr val="0033CC"/>
                </a:solidFill>
                <a:latin typeface="Times New Roman" panose="02020603050405020304"/>
                <a:ea typeface="Times New Roman" panose="02020603050405020304"/>
                <a:cs typeface="Times New Roman" panose="02020603050405020304"/>
              </a:rPr>
              <a:t>Y </a:t>
            </a:r>
            <a:r>
              <a:rPr lang="en-US" dirty="0" err="1">
                <a:solidFill>
                  <a:srgbClr val="0033CC"/>
                </a:solidFill>
                <a:latin typeface="Times New Roman" panose="02020603050405020304"/>
                <a:ea typeface="Times New Roman" panose="02020603050405020304"/>
                <a:cs typeface="Times New Roman" panose="02020603050405020304"/>
              </a:rPr>
              <a:t>học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sử</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dụng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thảo</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mộc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chữa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bệnh</a:t>
            </a:r>
            <a:endParaRPr lang="en-US"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tabLst>
                <a:tab pos="1918335" algn="l"/>
              </a:tabLst>
            </a:pP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Kiến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trúc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và</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điêu</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khắc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nổi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tiếng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chùa</a:t>
            </a:r>
            <a:r>
              <a:rPr lang="en-US" dirty="0">
                <a:solidFill>
                  <a:srgbClr val="0033CC"/>
                </a:solidFill>
                <a:latin typeface="Times New Roman" panose="02020603050405020304"/>
                <a:ea typeface="Times New Roman" panose="02020603050405020304"/>
                <a:cs typeface="Times New Roman" panose="02020603050405020304"/>
              </a:rPr>
              <a:t> hang A-</a:t>
            </a:r>
            <a:r>
              <a:rPr lang="en-US" dirty="0" err="1">
                <a:solidFill>
                  <a:srgbClr val="0033CC"/>
                </a:solidFill>
                <a:latin typeface="Times New Roman" panose="02020603050405020304"/>
                <a:ea typeface="Times New Roman" panose="02020603050405020304"/>
                <a:cs typeface="Times New Roman" panose="02020603050405020304"/>
              </a:rPr>
              <a:t>gian</a:t>
            </a:r>
            <a:r>
              <a:rPr lang="en-US" dirty="0">
                <a:solidFill>
                  <a:srgbClr val="0033CC"/>
                </a:solidFill>
                <a:latin typeface="Times New Roman" panose="02020603050405020304"/>
                <a:ea typeface="Times New Roman" panose="02020603050405020304"/>
                <a:cs typeface="Times New Roman" panose="02020603050405020304"/>
              </a:rPr>
              <a:t>-ta, </a:t>
            </a:r>
            <a:r>
              <a:rPr lang="en-US" dirty="0" err="1">
                <a:solidFill>
                  <a:srgbClr val="0033CC"/>
                </a:solidFill>
                <a:latin typeface="Times New Roman" panose="02020603050405020304"/>
                <a:ea typeface="Times New Roman" panose="02020603050405020304"/>
                <a:cs typeface="Times New Roman" panose="02020603050405020304"/>
              </a:rPr>
              <a:t>đại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bảo</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tháp</a:t>
            </a:r>
            <a:r>
              <a:rPr lang="en-US" dirty="0">
                <a:solidFill>
                  <a:srgbClr val="0033CC"/>
                </a:solidFill>
                <a:latin typeface="Times New Roman" panose="02020603050405020304"/>
                <a:ea typeface="Times New Roman" panose="02020603050405020304"/>
                <a:cs typeface="Times New Roman" panose="02020603050405020304"/>
              </a:rPr>
              <a:t> San-chi, </a:t>
            </a:r>
            <a:r>
              <a:rPr lang="en-US" dirty="0" err="1">
                <a:solidFill>
                  <a:srgbClr val="0033CC"/>
                </a:solidFill>
                <a:latin typeface="Times New Roman" panose="02020603050405020304"/>
                <a:ea typeface="Times New Roman" panose="02020603050405020304"/>
                <a:cs typeface="Times New Roman" panose="02020603050405020304"/>
              </a:rPr>
              <a:t>cột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đá</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sư</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tử</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của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vua</a:t>
            </a:r>
            <a:r>
              <a:rPr lang="en-US" dirty="0">
                <a:solidFill>
                  <a:srgbClr val="0033CC"/>
                </a:solidFill>
                <a:latin typeface="Times New Roman" panose="02020603050405020304"/>
                <a:ea typeface="Times New Roman" panose="02020603050405020304"/>
                <a:cs typeface="Times New Roman" panose="02020603050405020304"/>
              </a:rPr>
              <a:t> A-</a:t>
            </a:r>
            <a:r>
              <a:rPr lang="en-US" dirty="0" err="1">
                <a:solidFill>
                  <a:srgbClr val="0033CC"/>
                </a:solidFill>
                <a:latin typeface="Times New Roman" panose="02020603050405020304"/>
                <a:ea typeface="Times New Roman" panose="02020603050405020304"/>
                <a:cs typeface="Times New Roman" panose="02020603050405020304"/>
              </a:rPr>
              <a:t>sô</a:t>
            </a:r>
            <a:r>
              <a:rPr lang="en-US" dirty="0">
                <a:solidFill>
                  <a:srgbClr val="0033CC"/>
                </a:solidFill>
                <a:latin typeface="Times New Roman" panose="02020603050405020304"/>
                <a:ea typeface="Times New Roman" panose="02020603050405020304"/>
                <a:cs typeface="Times New Roman" panose="02020603050405020304"/>
              </a:rPr>
              <a:t>-</a:t>
            </a:r>
            <a:r>
              <a:rPr lang="en-US" dirty="0" err="1">
                <a:solidFill>
                  <a:srgbClr val="0033CC"/>
                </a:solidFill>
                <a:latin typeface="Times New Roman" panose="02020603050405020304"/>
                <a:ea typeface="Times New Roman" panose="02020603050405020304"/>
                <a:cs typeface="Times New Roman" panose="02020603050405020304"/>
              </a:rPr>
              <a:t>ca</a:t>
            </a:r>
            <a:r>
              <a:rPr lang="en-US" dirty="0">
                <a:solidFill>
                  <a:srgbClr val="0033CC"/>
                </a:solidFill>
                <a:latin typeface="Times New Roman" panose="02020603050405020304"/>
                <a:ea typeface="Times New Roman" panose="02020603050405020304"/>
                <a:cs typeface="Times New Roman" panose="02020603050405020304"/>
              </a:rPr>
              <a:t>….	</a:t>
            </a:r>
            <a:endParaRPr lang="en-US" dirty="0">
              <a:solidFill>
                <a:srgbClr val="0033CC"/>
              </a:solidFill>
              <a:ea typeface="Times New Roman" panose="02020603050405020304"/>
              <a:cs typeface="Times New Roman" panose="02020603050405020304"/>
            </a:endParaRPr>
          </a:p>
          <a:p>
            <a:pPr marL="0" indent="0">
              <a:buNone/>
            </a:pPr>
            <a:endParaRPr lang="en-US" dirty="0" smtClean="0">
              <a:solidFill>
                <a:srgbClr val="0033CC"/>
              </a:solidFill>
              <a:latin typeface="Times New Roman" panose="02020603050405020304" pitchFamily="18" charset="0"/>
              <a:cs typeface="Times New Roman" panose="02020603050405020304" pitchFamily="18" charset="0"/>
            </a:endParaRPr>
          </a:p>
          <a:p>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609600"/>
          </a:xfrm>
        </p:spPr>
        <p:txBody>
          <a:bodyPr>
            <a:noAutofit/>
          </a:bodyPr>
          <a:lstStyle/>
          <a:p>
            <a:r>
              <a:rPr lang="en-US" sz="3600" b="1" dirty="0" err="1">
                <a:solidFill>
                  <a:srgbClr val="FF0000"/>
                </a:solidFill>
                <a:latin typeface="Times New Roman" panose="02020603050405020304" pitchFamily="18" charset="0"/>
                <a:cs typeface="Times New Roman" panose="02020603050405020304" pitchFamily="18" charset="0"/>
              </a:rPr>
              <a:t>Tiết</a:t>
            </a:r>
            <a:r>
              <a:rPr lang="en-US" sz="3600" b="1" dirty="0">
                <a:solidFill>
                  <a:srgbClr val="FF0000"/>
                </a:solidFill>
                <a:latin typeface="Times New Roman" panose="02020603050405020304" pitchFamily="18" charset="0"/>
                <a:cs typeface="Times New Roman" panose="02020603050405020304" pitchFamily="18" charset="0"/>
              </a:rPr>
              <a:t> 14, 15- BÀI 8. ẤN ĐỘ CỔ ĐẠI</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609600"/>
            <a:ext cx="9178636" cy="6248400"/>
          </a:xfrm>
        </p:spPr>
        <p:txBody>
          <a:bodyPr>
            <a:normAutofit/>
          </a:bodyPr>
          <a:lstStyle/>
          <a:p>
            <a:pPr marL="0" marR="0" indent="0" algn="just">
              <a:lnSpc>
                <a:spcPct val="115000"/>
              </a:lnSpc>
              <a:spcBef>
                <a:spcPts val="0"/>
              </a:spcBef>
              <a:spcAft>
                <a:spcPts val="0"/>
              </a:spcAft>
              <a:buNone/>
            </a:pPr>
            <a:r>
              <a:rPr lang="en-US" b="1" u="sng" dirty="0">
                <a:solidFill>
                  <a:srgbClr val="FF0000"/>
                </a:solidFill>
                <a:latin typeface="Times New Roman" panose="02020603050405020304"/>
                <a:ea typeface="Times New Roman" panose="02020603050405020304"/>
                <a:cs typeface="Times New Roman" panose="02020603050405020304"/>
              </a:rPr>
              <a:t>I. </a:t>
            </a:r>
            <a:r>
              <a:rPr lang="en-US" b="1" u="sng" dirty="0" err="1">
                <a:solidFill>
                  <a:srgbClr val="FF0000"/>
                </a:solidFill>
                <a:latin typeface="Times New Roman" panose="02020603050405020304"/>
                <a:ea typeface="Times New Roman" panose="02020603050405020304"/>
                <a:cs typeface="Times New Roman" panose="02020603050405020304"/>
              </a:rPr>
              <a:t>Điều</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kiện</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tự</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nhiên</a:t>
            </a:r>
            <a:endParaRPr lang="en-US" b="1" dirty="0">
              <a:solidFill>
                <a:srgbClr val="FF0000"/>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b="1" u="sng" dirty="0">
                <a:solidFill>
                  <a:srgbClr val="FF0000"/>
                </a:solidFill>
                <a:latin typeface="Times New Roman" panose="02020603050405020304"/>
                <a:ea typeface="Times New Roman" panose="02020603050405020304"/>
                <a:cs typeface="Times New Roman" panose="02020603050405020304"/>
              </a:rPr>
              <a:t>II. </a:t>
            </a:r>
            <a:r>
              <a:rPr lang="en-US" b="1" u="sng" dirty="0" err="1">
                <a:solidFill>
                  <a:srgbClr val="FF0000"/>
                </a:solidFill>
                <a:latin typeface="Times New Roman" panose="02020603050405020304"/>
                <a:ea typeface="Times New Roman" panose="02020603050405020304"/>
                <a:cs typeface="Times New Roman" panose="02020603050405020304"/>
              </a:rPr>
              <a:t>Xã</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hội</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Ấn</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Độ</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cổ</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đại</a:t>
            </a:r>
            <a:endParaRPr lang="en-US" b="1" dirty="0">
              <a:solidFill>
                <a:srgbClr val="FF0000"/>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b="1" u="sng" dirty="0">
                <a:solidFill>
                  <a:srgbClr val="FF0000"/>
                </a:solidFill>
                <a:latin typeface="Times New Roman" panose="02020603050405020304"/>
                <a:ea typeface="Times New Roman" panose="02020603050405020304"/>
                <a:cs typeface="Times New Roman" panose="02020603050405020304"/>
              </a:rPr>
              <a:t>III. </a:t>
            </a:r>
            <a:r>
              <a:rPr lang="en-US" b="1" u="sng" dirty="0" err="1">
                <a:solidFill>
                  <a:srgbClr val="FF0000"/>
                </a:solidFill>
                <a:latin typeface="Times New Roman" panose="02020603050405020304"/>
                <a:ea typeface="Times New Roman" panose="02020603050405020304"/>
                <a:cs typeface="Times New Roman" panose="02020603050405020304"/>
              </a:rPr>
              <a:t>Những</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thành</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tựu</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văn</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hóa</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tiêu</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biểu</a:t>
            </a:r>
            <a:endParaRPr lang="en-US" b="1" dirty="0">
              <a:solidFill>
                <a:srgbClr val="FF0000"/>
              </a:solidFill>
              <a:ea typeface="Times New Roman" panose="02020603050405020304"/>
              <a:cs typeface="Times New Roman" panose="02020603050405020304"/>
            </a:endParaRPr>
          </a:p>
          <a:p>
            <a:pPr marL="0" indent="0">
              <a:buNone/>
            </a:pPr>
            <a:endParaRPr lang="en-US" sz="2800" dirty="0" smtClean="0">
              <a:solidFill>
                <a:srgbClr val="0033CC"/>
              </a:solidFill>
              <a:latin typeface="Times New Roman" panose="02020603050405020304" pitchFamily="18" charset="0"/>
              <a:cs typeface="Times New Roman" panose="02020603050405020304" pitchFamily="18" charset="0"/>
            </a:endParaRPr>
          </a:p>
          <a:p>
            <a:endParaRPr lang="en-US" dirty="0" smtClean="0"/>
          </a:p>
          <a:p>
            <a:endParaRPr lang="en-US" dirty="0"/>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15240"/>
            <a:ext cx="9178636" cy="6248400"/>
          </a:xfrm>
        </p:spPr>
        <p:txBody>
          <a:bodyPr>
            <a:normAutofit lnSpcReduction="10000"/>
          </a:bodyPr>
          <a:lstStyle/>
          <a:p>
            <a:pPr marL="0" marR="0" indent="0" algn="just">
              <a:lnSpc>
                <a:spcPct val="115000"/>
              </a:lnSpc>
              <a:spcBef>
                <a:spcPts val="0"/>
              </a:spcBef>
              <a:spcAft>
                <a:spcPts val="0"/>
              </a:spcAft>
              <a:buNone/>
            </a:pPr>
            <a:r>
              <a:rPr lang="en-US" b="1" u="sng" dirty="0" smtClean="0">
                <a:solidFill>
                  <a:srgbClr val="FF0000"/>
                </a:solidFill>
                <a:latin typeface="Times New Roman" panose="02020603050405020304"/>
                <a:ea typeface="Times New Roman" panose="02020603050405020304"/>
                <a:cs typeface="Times New Roman" panose="02020603050405020304"/>
              </a:rPr>
              <a:t>III</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Những</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thành</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tựu</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văn</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hóa</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tiêu</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biểu</a:t>
            </a:r>
            <a:endParaRPr lang="en-US" b="1" dirty="0">
              <a:solidFill>
                <a:srgbClr val="FF0000"/>
              </a:solidFill>
              <a:ea typeface="Times New Roman" panose="02020603050405020304"/>
              <a:cs typeface="Times New Roman" panose="02020603050405020304"/>
            </a:endParaRPr>
          </a:p>
          <a:p>
            <a:pPr marL="0" marR="0" indent="0" algn="just">
              <a:lnSpc>
                <a:spcPct val="115000"/>
              </a:lnSpc>
              <a:spcBef>
                <a:spcPts val="0"/>
              </a:spcBef>
              <a:spcAft>
                <a:spcPts val="0"/>
              </a:spcAft>
              <a:buNone/>
              <a:tabLst>
                <a:tab pos="1918335" algn="l"/>
              </a:tabLst>
            </a:pP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Tôn</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giáo</a:t>
            </a:r>
            <a:r>
              <a:rPr lang="en-US" b="1"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đạo</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Bà</a:t>
            </a:r>
            <a:r>
              <a:rPr lang="en-US" dirty="0">
                <a:solidFill>
                  <a:srgbClr val="0033CC"/>
                </a:solidFill>
                <a:latin typeface="Times New Roman" panose="02020603050405020304"/>
                <a:ea typeface="Times New Roman" panose="02020603050405020304"/>
                <a:cs typeface="Times New Roman" panose="02020603050405020304"/>
              </a:rPr>
              <a:t> La </a:t>
            </a:r>
            <a:r>
              <a:rPr lang="en-US" dirty="0" err="1">
                <a:solidFill>
                  <a:srgbClr val="0033CC"/>
                </a:solidFill>
                <a:latin typeface="Times New Roman" panose="02020603050405020304"/>
                <a:ea typeface="Times New Roman" panose="02020603050405020304"/>
                <a:cs typeface="Times New Roman" panose="02020603050405020304"/>
              </a:rPr>
              <a:t>Môn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sau</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cải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biến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thành</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đạo</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Hin-đu</a:t>
            </a:r>
            <a:r>
              <a:rPr lang="en-US" dirty="0">
                <a:solidFill>
                  <a:srgbClr val="0033CC"/>
                </a:solidFill>
                <a:latin typeface="Times New Roman" panose="02020603050405020304"/>
                <a:ea typeface="Times New Roman" panose="02020603050405020304"/>
                <a:cs typeface="Times New Roman" panose="02020603050405020304"/>
              </a:rPr>
              <a:t> ( </a:t>
            </a:r>
            <a:r>
              <a:rPr lang="en-US" dirty="0" err="1">
                <a:solidFill>
                  <a:srgbClr val="0033CC"/>
                </a:solidFill>
                <a:latin typeface="Times New Roman" panose="02020603050405020304"/>
                <a:ea typeface="Times New Roman" panose="02020603050405020304"/>
                <a:cs typeface="Times New Roman" panose="02020603050405020304"/>
              </a:rPr>
              <a:t>Ấn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Độ</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giáo</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Phật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giáo</a:t>
            </a:r>
            <a:r>
              <a:rPr lang="en-US" dirty="0">
                <a:solidFill>
                  <a:srgbClr val="0033CC"/>
                </a:solidFill>
                <a:latin typeface="Times New Roman" panose="02020603050405020304"/>
                <a:ea typeface="Times New Roman" panose="02020603050405020304"/>
                <a:cs typeface="Times New Roman" panose="02020603050405020304"/>
              </a:rPr>
              <a:t>.</a:t>
            </a:r>
            <a:endParaRPr lang="en-US"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tabLst>
                <a:tab pos="1918335" algn="l"/>
              </a:tabLst>
            </a:pP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Chữ</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viết</a:t>
            </a:r>
            <a:r>
              <a:rPr lang="en-US" b="1"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chữ</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Phạn</a:t>
            </a:r>
            <a:endParaRPr lang="en-US"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tabLst>
                <a:tab pos="1918335" algn="l"/>
              </a:tabLst>
            </a:pP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Văn</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học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hai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bộ</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sử</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thi</a:t>
            </a:r>
            <a:r>
              <a:rPr lang="en-US" dirty="0">
                <a:solidFill>
                  <a:srgbClr val="0033CC"/>
                </a:solidFill>
                <a:latin typeface="Times New Roman" panose="02020603050405020304"/>
                <a:ea typeface="Times New Roman" panose="02020603050405020304"/>
                <a:cs typeface="Times New Roman" panose="02020603050405020304"/>
              </a:rPr>
              <a:t> Ra-ma-y-a-</a:t>
            </a:r>
            <a:r>
              <a:rPr lang="en-US" dirty="0" err="1">
                <a:solidFill>
                  <a:srgbClr val="0033CC"/>
                </a:solidFill>
                <a:latin typeface="Times New Roman" panose="02020603050405020304"/>
                <a:ea typeface="Times New Roman" panose="02020603050405020304"/>
                <a:cs typeface="Times New Roman" panose="02020603050405020304"/>
              </a:rPr>
              <a:t>na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và</a:t>
            </a:r>
            <a:r>
              <a:rPr lang="en-US" dirty="0">
                <a:solidFill>
                  <a:srgbClr val="0033CC"/>
                </a:solidFill>
                <a:latin typeface="Times New Roman" panose="02020603050405020304"/>
                <a:ea typeface="Times New Roman" panose="02020603050405020304"/>
                <a:cs typeface="Times New Roman" panose="02020603050405020304"/>
              </a:rPr>
              <a:t> Ma-ha-</a:t>
            </a:r>
            <a:r>
              <a:rPr lang="en-US" dirty="0" err="1">
                <a:solidFill>
                  <a:srgbClr val="0033CC"/>
                </a:solidFill>
                <a:latin typeface="Times New Roman" panose="02020603050405020304"/>
                <a:ea typeface="Times New Roman" panose="02020603050405020304"/>
                <a:cs typeface="Times New Roman" panose="02020603050405020304"/>
              </a:rPr>
              <a:t>bha</a:t>
            </a:r>
            <a:r>
              <a:rPr lang="en-US" dirty="0">
                <a:solidFill>
                  <a:srgbClr val="0033CC"/>
                </a:solidFill>
                <a:latin typeface="Times New Roman" panose="02020603050405020304"/>
                <a:ea typeface="Times New Roman" panose="02020603050405020304"/>
                <a:cs typeface="Times New Roman" panose="02020603050405020304"/>
              </a:rPr>
              <a:t>-</a:t>
            </a:r>
            <a:r>
              <a:rPr lang="en-US" dirty="0" err="1">
                <a:solidFill>
                  <a:srgbClr val="0033CC"/>
                </a:solidFill>
                <a:latin typeface="Times New Roman" panose="02020603050405020304"/>
                <a:ea typeface="Times New Roman" panose="02020603050405020304"/>
                <a:cs typeface="Times New Roman" panose="02020603050405020304"/>
              </a:rPr>
              <a:t>ra</a:t>
            </a:r>
            <a:r>
              <a:rPr lang="en-US" dirty="0">
                <a:solidFill>
                  <a:srgbClr val="0033CC"/>
                </a:solidFill>
                <a:latin typeface="Times New Roman" panose="02020603050405020304"/>
                <a:ea typeface="Times New Roman" panose="02020603050405020304"/>
                <a:cs typeface="Times New Roman" panose="02020603050405020304"/>
              </a:rPr>
              <a:t>-ta.</a:t>
            </a:r>
            <a:endParaRPr lang="en-US" dirty="0">
              <a:solidFill>
                <a:srgbClr val="0033CC"/>
              </a:solidFill>
              <a:ea typeface="Times New Roman" panose="02020603050405020304"/>
              <a:cs typeface="Times New Roman" panose="02020603050405020304"/>
            </a:endParaRPr>
          </a:p>
          <a:p>
            <a:pPr marR="0" algn="just">
              <a:lnSpc>
                <a:spcPct val="115000"/>
              </a:lnSpc>
              <a:spcBef>
                <a:spcPts val="0"/>
              </a:spcBef>
              <a:spcAft>
                <a:spcPts val="0"/>
              </a:spcAft>
              <a:buFontTx/>
              <a:buChar char="-"/>
              <a:tabLst>
                <a:tab pos="1918335" algn="l"/>
              </a:tabLst>
            </a:pPr>
            <a:r>
              <a:rPr lang="en-US" b="1" dirty="0" err="1" smtClean="0">
                <a:solidFill>
                  <a:srgbClr val="0033CC"/>
                </a:solidFill>
                <a:latin typeface="Times New Roman" panose="02020603050405020304"/>
                <a:ea typeface="Times New Roman" panose="02020603050405020304"/>
                <a:cs typeface="Times New Roman" panose="02020603050405020304"/>
              </a:rPr>
              <a:t>Khoa</a:t>
            </a:r>
            <a:r>
              <a:rPr lang="en-US" b="1" dirty="0" smtClean="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học</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tự</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nhiên</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smtClean="0">
                <a:solidFill>
                  <a:srgbClr val="0033CC"/>
                </a:solidFill>
                <a:latin typeface="Times New Roman" panose="02020603050405020304"/>
                <a:ea typeface="Times New Roman" panose="02020603050405020304"/>
                <a:cs typeface="Times New Roman" panose="02020603050405020304"/>
              </a:rPr>
              <a:t> </a:t>
            </a:r>
          </a:p>
          <a:p>
            <a:pPr marL="0" marR="0" indent="457200" algn="just">
              <a:lnSpc>
                <a:spcPct val="115000"/>
              </a:lnSpc>
              <a:spcBef>
                <a:spcPts val="0"/>
              </a:spcBef>
              <a:spcAft>
                <a:spcPts val="0"/>
              </a:spcAft>
              <a:buNone/>
              <a:tabLst>
                <a:tab pos="1918335" algn="l"/>
              </a:tabLst>
            </a:pPr>
            <a:r>
              <a:rPr lang="en-US" dirty="0">
                <a:solidFill>
                  <a:srgbClr val="0033CC"/>
                </a:solidFill>
                <a:latin typeface="Times New Roman" panose="02020603050405020304"/>
                <a:ea typeface="Times New Roman" panose="02020603050405020304"/>
                <a:cs typeface="Times New Roman" panose="02020603050405020304"/>
              </a:rPr>
              <a:t>+</a:t>
            </a:r>
            <a:r>
              <a:rPr lang="en-US" dirty="0" err="1" smtClean="0">
                <a:solidFill>
                  <a:srgbClr val="0033CC"/>
                </a:solidFill>
                <a:latin typeface="Times New Roman" panose="02020603050405020304"/>
                <a:ea typeface="Times New Roman" panose="02020603050405020304"/>
                <a:cs typeface="Times New Roman" panose="02020603050405020304"/>
              </a:rPr>
              <a:t>Toán</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học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các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chữ</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số</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từ</a:t>
            </a:r>
            <a:r>
              <a:rPr lang="en-US" dirty="0">
                <a:solidFill>
                  <a:srgbClr val="0033CC"/>
                </a:solidFill>
                <a:latin typeface="Times New Roman" panose="02020603050405020304"/>
                <a:ea typeface="Times New Roman" panose="02020603050405020304"/>
                <a:cs typeface="Times New Roman" panose="02020603050405020304"/>
              </a:rPr>
              <a:t> 0 </a:t>
            </a:r>
            <a:r>
              <a:rPr lang="en-US" dirty="0" err="1">
                <a:solidFill>
                  <a:srgbClr val="0033CC"/>
                </a:solidFill>
                <a:latin typeface="Times New Roman" panose="02020603050405020304"/>
                <a:ea typeface="Times New Roman" panose="02020603050405020304"/>
                <a:cs typeface="Times New Roman" panose="02020603050405020304"/>
              </a:rPr>
              <a:t>đến</a:t>
            </a:r>
            <a:r>
              <a:rPr lang="en-US" dirty="0">
                <a:solidFill>
                  <a:srgbClr val="0033CC"/>
                </a:solidFill>
                <a:latin typeface="Times New Roman" panose="02020603050405020304"/>
                <a:ea typeface="Times New Roman" panose="02020603050405020304"/>
                <a:cs typeface="Times New Roman" panose="02020603050405020304"/>
              </a:rPr>
              <a:t> 9</a:t>
            </a:r>
            <a:endParaRPr lang="en-US" dirty="0">
              <a:solidFill>
                <a:srgbClr val="0033CC"/>
              </a:solidFill>
              <a:ea typeface="Times New Roman" panose="02020603050405020304"/>
              <a:cs typeface="Times New Roman" panose="02020603050405020304"/>
            </a:endParaRPr>
          </a:p>
          <a:p>
            <a:pPr marL="0" marR="0" indent="457200" algn="just">
              <a:lnSpc>
                <a:spcPct val="115000"/>
              </a:lnSpc>
              <a:spcBef>
                <a:spcPts val="0"/>
              </a:spcBef>
              <a:spcAft>
                <a:spcPts val="0"/>
              </a:spcAft>
              <a:buNone/>
              <a:tabLst>
                <a:tab pos="1918335" algn="l"/>
              </a:tabLst>
            </a:pPr>
            <a:r>
              <a:rPr lang="en-US" dirty="0" smtClean="0">
                <a:solidFill>
                  <a:srgbClr val="0033CC"/>
                </a:solidFill>
                <a:latin typeface="Times New Roman" panose="02020603050405020304"/>
                <a:ea typeface="Times New Roman" panose="02020603050405020304"/>
                <a:cs typeface="Times New Roman" panose="02020603050405020304"/>
              </a:rPr>
              <a:t>+Y </a:t>
            </a:r>
            <a:r>
              <a:rPr lang="en-US" dirty="0" err="1">
                <a:solidFill>
                  <a:srgbClr val="0033CC"/>
                </a:solidFill>
                <a:latin typeface="Times New Roman" panose="02020603050405020304"/>
                <a:ea typeface="Times New Roman" panose="02020603050405020304"/>
                <a:cs typeface="Times New Roman" panose="02020603050405020304"/>
              </a:rPr>
              <a:t>học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sử</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dụng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thảo</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mộc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chữa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bệnh</a:t>
            </a:r>
            <a:endParaRPr lang="en-US"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tabLst>
                <a:tab pos="1918335" algn="l"/>
              </a:tabLst>
            </a:pP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Kiến</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trúc</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và</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điêu</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khắc</a:t>
            </a:r>
            <a:r>
              <a:rPr lang="en-US" b="1"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nổi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tiếng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chùa</a:t>
            </a:r>
            <a:r>
              <a:rPr lang="en-US" dirty="0">
                <a:solidFill>
                  <a:srgbClr val="0033CC"/>
                </a:solidFill>
                <a:latin typeface="Times New Roman" panose="02020603050405020304"/>
                <a:ea typeface="Times New Roman" panose="02020603050405020304"/>
                <a:cs typeface="Times New Roman" panose="02020603050405020304"/>
              </a:rPr>
              <a:t> hang A-</a:t>
            </a:r>
            <a:r>
              <a:rPr lang="en-US" dirty="0" err="1">
                <a:solidFill>
                  <a:srgbClr val="0033CC"/>
                </a:solidFill>
                <a:latin typeface="Times New Roman" panose="02020603050405020304"/>
                <a:ea typeface="Times New Roman" panose="02020603050405020304"/>
                <a:cs typeface="Times New Roman" panose="02020603050405020304"/>
              </a:rPr>
              <a:t>gian</a:t>
            </a:r>
            <a:r>
              <a:rPr lang="en-US" dirty="0">
                <a:solidFill>
                  <a:srgbClr val="0033CC"/>
                </a:solidFill>
                <a:latin typeface="Times New Roman" panose="02020603050405020304"/>
                <a:ea typeface="Times New Roman" panose="02020603050405020304"/>
                <a:cs typeface="Times New Roman" panose="02020603050405020304"/>
              </a:rPr>
              <a:t>-ta, </a:t>
            </a:r>
            <a:r>
              <a:rPr lang="en-US" dirty="0" err="1">
                <a:solidFill>
                  <a:srgbClr val="0033CC"/>
                </a:solidFill>
                <a:latin typeface="Times New Roman" panose="02020603050405020304"/>
                <a:ea typeface="Times New Roman" panose="02020603050405020304"/>
                <a:cs typeface="Times New Roman" panose="02020603050405020304"/>
              </a:rPr>
              <a:t>đại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bảo</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tháp</a:t>
            </a:r>
            <a:r>
              <a:rPr lang="en-US" dirty="0">
                <a:solidFill>
                  <a:srgbClr val="0033CC"/>
                </a:solidFill>
                <a:latin typeface="Times New Roman" panose="02020603050405020304"/>
                <a:ea typeface="Times New Roman" panose="02020603050405020304"/>
                <a:cs typeface="Times New Roman" panose="02020603050405020304"/>
              </a:rPr>
              <a:t> San-chi, </a:t>
            </a:r>
            <a:r>
              <a:rPr lang="en-US" dirty="0" err="1">
                <a:solidFill>
                  <a:srgbClr val="0033CC"/>
                </a:solidFill>
                <a:latin typeface="Times New Roman" panose="02020603050405020304"/>
                <a:ea typeface="Times New Roman" panose="02020603050405020304"/>
                <a:cs typeface="Times New Roman" panose="02020603050405020304"/>
              </a:rPr>
              <a:t>cột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đá</a:t>
            </a:r>
            <a:r>
              <a:rPr lang="en-US" dirty="0">
                <a:solidFill>
                  <a:srgbClr val="0033CC"/>
                </a:solidFill>
                <a:latin typeface="Times New Roman" panose="02020603050405020304"/>
                <a:ea typeface="Times New Roman" panose="02020603050405020304"/>
                <a:cs typeface="Times New Roman" panose="02020603050405020304"/>
              </a:rPr>
              <a:t>  A-</a:t>
            </a:r>
            <a:r>
              <a:rPr lang="en-US" dirty="0" err="1">
                <a:solidFill>
                  <a:srgbClr val="0033CC"/>
                </a:solidFill>
                <a:latin typeface="Times New Roman" panose="02020603050405020304"/>
                <a:ea typeface="Times New Roman" panose="02020603050405020304"/>
                <a:cs typeface="Times New Roman" panose="02020603050405020304"/>
              </a:rPr>
              <a:t>sô</a:t>
            </a:r>
            <a:r>
              <a:rPr lang="en-US" dirty="0">
                <a:solidFill>
                  <a:srgbClr val="0033CC"/>
                </a:solidFill>
                <a:latin typeface="Times New Roman" panose="02020603050405020304"/>
                <a:ea typeface="Times New Roman" panose="02020603050405020304"/>
                <a:cs typeface="Times New Roman" panose="02020603050405020304"/>
              </a:rPr>
              <a:t>-</a:t>
            </a:r>
            <a:r>
              <a:rPr lang="en-US" dirty="0" err="1">
                <a:solidFill>
                  <a:srgbClr val="0033CC"/>
                </a:solidFill>
                <a:latin typeface="Times New Roman" panose="02020603050405020304"/>
                <a:ea typeface="Times New Roman" panose="02020603050405020304"/>
                <a:cs typeface="Times New Roman" panose="02020603050405020304"/>
              </a:rPr>
              <a:t>ca</a:t>
            </a:r>
            <a:r>
              <a:rPr lang="en-US" dirty="0">
                <a:solidFill>
                  <a:srgbClr val="0033CC"/>
                </a:solidFill>
                <a:latin typeface="Times New Roman" panose="02020603050405020304"/>
                <a:ea typeface="Times New Roman" panose="02020603050405020304"/>
                <a:cs typeface="Times New Roman" panose="02020603050405020304"/>
              </a:rPr>
              <a:t>….	</a:t>
            </a:r>
            <a:endParaRPr lang="en-US" dirty="0">
              <a:solidFill>
                <a:srgbClr val="0033CC"/>
              </a:solidFill>
              <a:ea typeface="Times New Roman" panose="02020603050405020304"/>
              <a:cs typeface="Times New Roman" panose="02020603050405020304"/>
            </a:endParaRPr>
          </a:p>
          <a:p>
            <a:pPr marL="0" indent="0">
              <a:buNone/>
            </a:pPr>
            <a:endParaRPr lang="en-US" sz="2800" dirty="0" smtClean="0">
              <a:solidFill>
                <a:srgbClr val="0033CC"/>
              </a:solidFill>
              <a:latin typeface="Times New Roman" panose="02020603050405020304" pitchFamily="18" charset="0"/>
              <a:cs typeface="Times New Roman" panose="02020603050405020304" pitchFamily="18" charset="0"/>
            </a:endParaRPr>
          </a:p>
          <a:p>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r>
              <a:rPr lang="en-US" sz="3200" b="1" dirty="0" smtClean="0">
                <a:solidFill>
                  <a:srgbClr val="FF0000"/>
                </a:solidFill>
                <a:latin typeface="Times New Roman" panose="02020603050405020304" pitchFamily="18" charset="0"/>
                <a:cs typeface="Times New Roman" panose="02020603050405020304" pitchFamily="18" charset="0"/>
              </a:rPr>
              <a:t>MỤC TIÊU: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143000"/>
            <a:ext cx="9144000" cy="4983163"/>
          </a:xfrm>
        </p:spPr>
        <p:txBody>
          <a:bodyPr>
            <a:normAutofit/>
          </a:bodyPr>
          <a:lstStyle/>
          <a:p>
            <a:pPr marL="0" lvl="0" indent="0">
              <a:lnSpc>
                <a:spcPct val="115000"/>
              </a:lnSpc>
              <a:spcBef>
                <a:spcPts val="800"/>
              </a:spcBef>
              <a:spcAft>
                <a:spcPts val="1000"/>
              </a:spcAft>
              <a:buSzPts val="1400"/>
              <a:buNone/>
              <a:tabLst>
                <a:tab pos="201295" algn="l"/>
              </a:tabLst>
            </a:pPr>
            <a:r>
              <a:rPr lang="en-US" dirty="0" smtClean="0">
                <a:solidFill>
                  <a:srgbClr val="0033CC"/>
                </a:solidFill>
                <a:latin typeface="Times New Roman" panose="02020603050405020304"/>
                <a:ea typeface="Times New Roman" panose="02020603050405020304"/>
                <a:cs typeface="Times New Roman" panose="02020603050405020304"/>
              </a:rPr>
              <a:t>- </a:t>
            </a:r>
            <a:r>
              <a:rPr lang="vi-VN" dirty="0" smtClean="0">
                <a:solidFill>
                  <a:srgbClr val="0033CC"/>
                </a:solidFill>
                <a:latin typeface="Times New Roman" panose="02020603050405020304"/>
                <a:ea typeface="Times New Roman" panose="02020603050405020304"/>
                <a:cs typeface="Times New Roman" panose="02020603050405020304"/>
              </a:rPr>
              <a:t>Giới </a:t>
            </a:r>
            <a:r>
              <a:rPr lang="vi-VN" dirty="0">
                <a:solidFill>
                  <a:srgbClr val="0033CC"/>
                </a:solidFill>
                <a:latin typeface="Times New Roman" panose="02020603050405020304"/>
                <a:ea typeface="Times New Roman" panose="02020603050405020304"/>
                <a:cs typeface="Times New Roman" panose="02020603050405020304"/>
              </a:rPr>
              <a:t>thiệu được điều kiện tự nhiên của lưu vực sông Ấn, sông</a:t>
            </a:r>
            <a:r>
              <a:rPr lang="vi-VN" spc="-90" dirty="0">
                <a:solidFill>
                  <a:srgbClr val="0033CC"/>
                </a:solidFill>
                <a:latin typeface="Times New Roman" panose="02020603050405020304"/>
                <a:ea typeface="Times New Roman" panose="02020603050405020304"/>
                <a:cs typeface="Times New Roman" panose="02020603050405020304"/>
              </a:rPr>
              <a:t> </a:t>
            </a:r>
            <a:r>
              <a:rPr lang="vi-VN" dirty="0" smtClean="0">
                <a:solidFill>
                  <a:srgbClr val="0033CC"/>
                </a:solidFill>
                <a:latin typeface="Times New Roman" panose="02020603050405020304"/>
                <a:ea typeface="Times New Roman" panose="02020603050405020304"/>
                <a:cs typeface="Times New Roman" panose="02020603050405020304"/>
              </a:rPr>
              <a:t>Hằng</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ảnh</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hưởng</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đến</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sự</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hình</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thành</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của</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văn</a:t>
            </a:r>
            <a:r>
              <a:rPr lang="en-US" dirty="0" smtClean="0">
                <a:solidFill>
                  <a:srgbClr val="0033CC"/>
                </a:solidFill>
                <a:latin typeface="Times New Roman" panose="02020603050405020304"/>
                <a:ea typeface="Times New Roman" panose="02020603050405020304"/>
                <a:cs typeface="Times New Roman" panose="02020603050405020304"/>
              </a:rPr>
              <a:t> minh </a:t>
            </a:r>
            <a:r>
              <a:rPr lang="en-US" dirty="0" err="1" smtClean="0">
                <a:solidFill>
                  <a:srgbClr val="0033CC"/>
                </a:solidFill>
                <a:latin typeface="Times New Roman" panose="02020603050405020304"/>
                <a:ea typeface="Times New Roman" panose="02020603050405020304"/>
                <a:cs typeface="Times New Roman" panose="02020603050405020304"/>
              </a:rPr>
              <a:t>Ấn</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Độ</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cổ</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đại</a:t>
            </a:r>
            <a:r>
              <a:rPr lang="en-US" dirty="0" smtClean="0">
                <a:solidFill>
                  <a:srgbClr val="0033CC"/>
                </a:solidFill>
                <a:latin typeface="Times New Roman" panose="02020603050405020304"/>
                <a:ea typeface="Times New Roman" panose="02020603050405020304"/>
                <a:cs typeface="Times New Roman" panose="02020603050405020304"/>
              </a:rPr>
              <a:t> </a:t>
            </a:r>
            <a:r>
              <a:rPr lang="vi-VN" dirty="0" smtClean="0">
                <a:solidFill>
                  <a:srgbClr val="0033CC"/>
                </a:solidFill>
                <a:latin typeface="Times New Roman" panose="02020603050405020304"/>
                <a:ea typeface="Times New Roman" panose="02020603050405020304"/>
                <a:cs typeface="Times New Roman" panose="02020603050405020304"/>
              </a:rPr>
              <a:t>.</a:t>
            </a:r>
            <a:endParaRPr lang="en-US" dirty="0">
              <a:solidFill>
                <a:srgbClr val="0033CC"/>
              </a:solidFill>
              <a:ea typeface="Times New Roman" panose="02020603050405020304"/>
              <a:cs typeface="Times New Roman" panose="02020603050405020304"/>
            </a:endParaRPr>
          </a:p>
          <a:p>
            <a:pPr marL="0" lvl="0" indent="0">
              <a:lnSpc>
                <a:spcPct val="115000"/>
              </a:lnSpc>
              <a:spcBef>
                <a:spcPts val="690"/>
              </a:spcBef>
              <a:spcAft>
                <a:spcPts val="1000"/>
              </a:spcAft>
              <a:buSzPts val="1400"/>
              <a:buNone/>
              <a:tabLst>
                <a:tab pos="201295" algn="l"/>
              </a:tabLst>
            </a:pPr>
            <a:r>
              <a:rPr lang="en-US" dirty="0" smtClean="0">
                <a:solidFill>
                  <a:srgbClr val="0033CC"/>
                </a:solidFill>
                <a:latin typeface="Times New Roman" panose="02020603050405020304"/>
                <a:ea typeface="Times New Roman" panose="02020603050405020304"/>
                <a:cs typeface="Times New Roman" panose="02020603050405020304"/>
              </a:rPr>
              <a:t>- </a:t>
            </a:r>
            <a:r>
              <a:rPr lang="vi-VN" dirty="0" smtClean="0">
                <a:solidFill>
                  <a:srgbClr val="0033CC"/>
                </a:solidFill>
                <a:latin typeface="Times New Roman" panose="02020603050405020304"/>
                <a:ea typeface="Times New Roman" panose="02020603050405020304"/>
                <a:cs typeface="Times New Roman" panose="02020603050405020304"/>
              </a:rPr>
              <a:t>Trình </a:t>
            </a:r>
            <a:r>
              <a:rPr lang="vi-VN" dirty="0">
                <a:solidFill>
                  <a:srgbClr val="0033CC"/>
                </a:solidFill>
                <a:latin typeface="Times New Roman" panose="02020603050405020304"/>
                <a:ea typeface="Times New Roman" panose="02020603050405020304"/>
                <a:cs typeface="Times New Roman" panose="02020603050405020304"/>
              </a:rPr>
              <a:t>bày được những điểm chính về chế độ xã hội của Ấn</a:t>
            </a:r>
            <a:r>
              <a:rPr lang="vi-VN" spc="-75" dirty="0">
                <a:solidFill>
                  <a:srgbClr val="0033CC"/>
                </a:solidFill>
                <a:latin typeface="Times New Roman" panose="02020603050405020304"/>
                <a:ea typeface="Times New Roman" panose="02020603050405020304"/>
                <a:cs typeface="Times New Roman" panose="02020603050405020304"/>
              </a:rPr>
              <a:t> </a:t>
            </a:r>
            <a:r>
              <a:rPr lang="vi-VN" dirty="0">
                <a:solidFill>
                  <a:srgbClr val="0033CC"/>
                </a:solidFill>
                <a:latin typeface="Times New Roman" panose="02020603050405020304"/>
                <a:ea typeface="Times New Roman" panose="02020603050405020304"/>
                <a:cs typeface="Times New Roman" panose="02020603050405020304"/>
              </a:rPr>
              <a:t>Độ.</a:t>
            </a:r>
            <a:endParaRPr lang="en-US" dirty="0">
              <a:solidFill>
                <a:srgbClr val="0033CC"/>
              </a:solidFill>
              <a:ea typeface="Times New Roman" panose="02020603050405020304"/>
              <a:cs typeface="Times New Roman" panose="02020603050405020304"/>
            </a:endParaRPr>
          </a:p>
          <a:p>
            <a:pPr marL="0" lvl="0" indent="0">
              <a:lnSpc>
                <a:spcPct val="115000"/>
              </a:lnSpc>
              <a:spcBef>
                <a:spcPts val="685"/>
              </a:spcBef>
              <a:spcAft>
                <a:spcPts val="1000"/>
              </a:spcAft>
              <a:buSzPts val="1400"/>
              <a:buNone/>
              <a:tabLst>
                <a:tab pos="201295" algn="l"/>
              </a:tabLst>
            </a:pPr>
            <a:r>
              <a:rPr lang="en-US" dirty="0" smtClean="0">
                <a:solidFill>
                  <a:srgbClr val="0033CC"/>
                </a:solidFill>
                <a:latin typeface="Times New Roman" panose="02020603050405020304"/>
                <a:ea typeface="Times New Roman" panose="02020603050405020304"/>
                <a:cs typeface="Times New Roman" panose="02020603050405020304"/>
              </a:rPr>
              <a:t>- </a:t>
            </a:r>
            <a:r>
              <a:rPr lang="vi-VN" dirty="0" smtClean="0">
                <a:solidFill>
                  <a:srgbClr val="0033CC"/>
                </a:solidFill>
                <a:latin typeface="Times New Roman" panose="02020603050405020304"/>
                <a:ea typeface="Times New Roman" panose="02020603050405020304"/>
                <a:cs typeface="Times New Roman" panose="02020603050405020304"/>
              </a:rPr>
              <a:t>Nhận </a:t>
            </a:r>
            <a:r>
              <a:rPr lang="vi-VN" dirty="0">
                <a:solidFill>
                  <a:srgbClr val="0033CC"/>
                </a:solidFill>
                <a:latin typeface="Times New Roman" panose="02020603050405020304"/>
                <a:ea typeface="Times New Roman" panose="02020603050405020304"/>
                <a:cs typeface="Times New Roman" panose="02020603050405020304"/>
              </a:rPr>
              <a:t>biết được những thành tựu văn hoá tiêu biểu của Ấn</a:t>
            </a:r>
            <a:r>
              <a:rPr lang="vi-VN" spc="-60" dirty="0">
                <a:solidFill>
                  <a:srgbClr val="0033CC"/>
                </a:solidFill>
                <a:latin typeface="Times New Roman" panose="02020603050405020304"/>
                <a:ea typeface="Times New Roman" panose="02020603050405020304"/>
                <a:cs typeface="Times New Roman" panose="02020603050405020304"/>
              </a:rPr>
              <a:t> </a:t>
            </a:r>
            <a:r>
              <a:rPr lang="vi-VN" dirty="0">
                <a:solidFill>
                  <a:srgbClr val="0033CC"/>
                </a:solidFill>
                <a:latin typeface="Times New Roman" panose="02020603050405020304"/>
                <a:ea typeface="Times New Roman" panose="02020603050405020304"/>
                <a:cs typeface="Times New Roman" panose="02020603050405020304"/>
              </a:rPr>
              <a:t>Độ.</a:t>
            </a:r>
            <a:endParaRPr lang="en-US" dirty="0">
              <a:solidFill>
                <a:srgbClr val="0033CC"/>
              </a:solidFill>
              <a:ea typeface="Times New Roman" panose="02020603050405020304"/>
              <a:cs typeface="Times New Roman" panose="02020603050405020304"/>
            </a:endParaRPr>
          </a:p>
          <a:p>
            <a:pPr marL="0" indent="0">
              <a:buNone/>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685800"/>
            <a:ext cx="9144000" cy="1478280"/>
          </a:xfrm>
        </p:spPr>
        <p:txBody>
          <a:bodyPr>
            <a:noAutofit/>
          </a:bodyPr>
          <a:lstStyle/>
          <a:p>
            <a:pPr lvl="0">
              <a:spcBef>
                <a:spcPct val="20000"/>
              </a:spcBef>
            </a:pPr>
            <a:r>
              <a:rPr lang="en-US" sz="3600" b="1" dirty="0" smtClean="0">
                <a:solidFill>
                  <a:srgbClr val="FF0000"/>
                </a:solidFill>
                <a:latin typeface="Times New Roman" panose="02020603050405020304" pitchFamily="18" charset="0"/>
                <a:ea typeface="+mn-ea"/>
                <a:cs typeface="Times New Roman" panose="02020603050405020304" pitchFamily="18" charset="0"/>
              </a:rPr>
              <a:t/>
            </a:r>
            <a:br>
              <a:rPr lang="en-US" sz="3600" b="1" dirty="0" smtClean="0">
                <a:solidFill>
                  <a:srgbClr val="FF0000"/>
                </a:solidFill>
                <a:latin typeface="Times New Roman" panose="02020603050405020304" pitchFamily="18" charset="0"/>
                <a:ea typeface="+mn-ea"/>
                <a:cs typeface="Times New Roman" panose="02020603050405020304" pitchFamily="18" charset="0"/>
              </a:rPr>
            </a:b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15240" y="2286000"/>
            <a:ext cx="9144000" cy="4983163"/>
          </a:xfrm>
        </p:spPr>
        <p:txBody>
          <a:bodyPr>
            <a:normAutofit/>
          </a:bodyPr>
          <a:lstStyle/>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iêu đề 1"/>
          <p:cNvSpPr txBox="1"/>
          <p:nvPr/>
        </p:nvSpPr>
        <p:spPr>
          <a:xfrm>
            <a:off x="0" y="15240"/>
            <a:ext cx="9144000" cy="10515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US" sz="3600" b="1" dirty="0" smtClean="0">
                <a:solidFill>
                  <a:srgbClr val="FF0000"/>
                </a:solidFill>
                <a:latin typeface="Times New Roman" panose="02020603050405020304" pitchFamily="18" charset="0"/>
                <a:ea typeface="+mn-ea"/>
                <a:cs typeface="Times New Roman" panose="02020603050405020304" pitchFamily="18" charset="0"/>
              </a:rPr>
              <a:t>LUYỆN TẬP-VẬN DỤNG</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1595" y="659780"/>
            <a:ext cx="9144000" cy="6096000"/>
          </a:xfrm>
        </p:spPr>
        <p:txBody>
          <a:bodyPr>
            <a:normAutofit/>
          </a:bodyPr>
          <a:lstStyle/>
          <a:p>
            <a:pPr marL="0" indent="0">
              <a:buNone/>
            </a:pPr>
            <a:r>
              <a:rPr lang="vi-VN" b="1" dirty="0" smtClean="0">
                <a:solidFill>
                  <a:srgbClr val="0033CC"/>
                </a:solidFill>
                <a:latin typeface="Times New Roman" panose="02020603050405020304" pitchFamily="18" charset="0"/>
                <a:cs typeface="Times New Roman" panose="02020603050405020304" pitchFamily="18" charset="0"/>
              </a:rPr>
              <a:t>Câu </a:t>
            </a:r>
            <a:r>
              <a:rPr lang="en-US" b="1" dirty="0" smtClean="0">
                <a:solidFill>
                  <a:srgbClr val="0033CC"/>
                </a:solidFill>
                <a:latin typeface="Times New Roman" panose="02020603050405020304" pitchFamily="18" charset="0"/>
                <a:cs typeface="Times New Roman" panose="02020603050405020304" pitchFamily="18" charset="0"/>
              </a:rPr>
              <a:t>1</a:t>
            </a:r>
            <a:r>
              <a:rPr lang="vi-VN" b="1" dirty="0" smtClean="0">
                <a:solidFill>
                  <a:srgbClr val="0033CC"/>
                </a:solidFill>
                <a:latin typeface="Times New Roman" panose="02020603050405020304" pitchFamily="18" charset="0"/>
                <a:cs typeface="Times New Roman" panose="02020603050405020304" pitchFamily="18" charset="0"/>
              </a:rPr>
              <a:t>. Khoảng giữa thiên niên kỉ III TCN, tộc người nào đã sinh sống ở lưu vực sông Ấn?</a:t>
            </a:r>
            <a:endParaRPr lang="vi-VN" b="1" dirty="0">
              <a:solidFill>
                <a:srgbClr val="0033CC"/>
              </a:solidFill>
              <a:latin typeface="Times New Roman" panose="02020603050405020304" pitchFamily="18" charset="0"/>
              <a:cs typeface="Times New Roman" panose="02020603050405020304" pitchFamily="18" charset="0"/>
            </a:endParaRPr>
          </a:p>
          <a:p>
            <a:pPr marL="514350" indent="-514350">
              <a:buAutoNum type="alphaUcPeriod"/>
            </a:pPr>
            <a:r>
              <a:rPr lang="vi-VN" dirty="0" smtClean="0">
                <a:solidFill>
                  <a:srgbClr val="0033CC"/>
                </a:solidFill>
                <a:latin typeface="Times New Roman" panose="02020603050405020304" pitchFamily="18" charset="0"/>
                <a:cs typeface="Times New Roman" panose="02020603050405020304" pitchFamily="18" charset="0"/>
              </a:rPr>
              <a:t>Người </a:t>
            </a:r>
            <a:r>
              <a:rPr lang="vi-VN" dirty="0">
                <a:solidFill>
                  <a:srgbClr val="0033CC"/>
                </a:solidFill>
                <a:latin typeface="Times New Roman" panose="02020603050405020304" pitchFamily="18" charset="0"/>
                <a:cs typeface="Times New Roman" panose="02020603050405020304" pitchFamily="18" charset="0"/>
              </a:rPr>
              <a:t>A-ri-a.	</a:t>
            </a:r>
            <a:r>
              <a:rPr lang="en-US" dirty="0" smtClean="0">
                <a:solidFill>
                  <a:srgbClr val="0033CC"/>
                </a:solidFill>
                <a:latin typeface="Times New Roman" panose="02020603050405020304" pitchFamily="18" charset="0"/>
                <a:cs typeface="Times New Roman" panose="02020603050405020304" pitchFamily="18" charset="0"/>
              </a:rPr>
              <a:t>   	</a:t>
            </a:r>
            <a:r>
              <a:rPr lang="vi-VN" dirty="0" smtClean="0">
                <a:solidFill>
                  <a:srgbClr val="0033CC"/>
                </a:solidFill>
                <a:latin typeface="Times New Roman" panose="02020603050405020304" pitchFamily="18" charset="0"/>
                <a:cs typeface="Times New Roman" panose="02020603050405020304" pitchFamily="18" charset="0"/>
              </a:rPr>
              <a:t>B</a:t>
            </a:r>
            <a:r>
              <a:rPr lang="vi-VN" dirty="0">
                <a:solidFill>
                  <a:srgbClr val="0033CC"/>
                </a:solidFill>
                <a:latin typeface="Times New Roman" panose="02020603050405020304" pitchFamily="18" charset="0"/>
                <a:cs typeface="Times New Roman" panose="02020603050405020304" pitchFamily="18" charset="0"/>
              </a:rPr>
              <a:t>. Người Do Thái.    </a:t>
            </a:r>
            <a:endParaRPr lang="en-US" dirty="0" smtClean="0">
              <a:solidFill>
                <a:srgbClr val="0033CC"/>
              </a:solidFill>
              <a:latin typeface="Times New Roman" panose="02020603050405020304" pitchFamily="18" charset="0"/>
              <a:cs typeface="Times New Roman" panose="02020603050405020304" pitchFamily="18" charset="0"/>
            </a:endParaRPr>
          </a:p>
          <a:p>
            <a:pPr marL="0" indent="0">
              <a:buNone/>
            </a:pPr>
            <a:r>
              <a:rPr lang="vi-VN" dirty="0" smtClean="0">
                <a:solidFill>
                  <a:srgbClr val="0033CC"/>
                </a:solidFill>
                <a:latin typeface="Times New Roman" panose="02020603050405020304" pitchFamily="18" charset="0"/>
                <a:cs typeface="Times New Roman" panose="02020603050405020304" pitchFamily="18" charset="0"/>
              </a:rPr>
              <a:t>C</a:t>
            </a:r>
            <a:r>
              <a:rPr lang="vi-VN" dirty="0">
                <a:solidFill>
                  <a:srgbClr val="0033CC"/>
                </a:solidFill>
                <a:latin typeface="Times New Roman" panose="02020603050405020304" pitchFamily="18" charset="0"/>
                <a:cs typeface="Times New Roman" panose="02020603050405020304" pitchFamily="18" charset="0"/>
              </a:rPr>
              <a:t>. Người Đra-vi-đa.	D. Người Khơ-me.</a:t>
            </a:r>
          </a:p>
          <a:p>
            <a:pPr marL="0" indent="0">
              <a:buNone/>
            </a:pPr>
            <a:r>
              <a:rPr lang="vi-VN" b="1" dirty="0">
                <a:solidFill>
                  <a:srgbClr val="0033CC"/>
                </a:solidFill>
                <a:latin typeface="Times New Roman" panose="02020603050405020304" pitchFamily="18" charset="0"/>
                <a:cs typeface="Times New Roman" panose="02020603050405020304" pitchFamily="18" charset="0"/>
              </a:rPr>
              <a:t>Câu </a:t>
            </a:r>
            <a:r>
              <a:rPr lang="en-US" b="1" dirty="0" smtClean="0">
                <a:solidFill>
                  <a:srgbClr val="0033CC"/>
                </a:solidFill>
                <a:latin typeface="Times New Roman" panose="02020603050405020304" pitchFamily="18" charset="0"/>
                <a:cs typeface="Times New Roman" panose="02020603050405020304" pitchFamily="18" charset="0"/>
              </a:rPr>
              <a:t>2</a:t>
            </a:r>
            <a:r>
              <a:rPr lang="vi-VN" b="1" dirty="0" smtClean="0">
                <a:solidFill>
                  <a:srgbClr val="0033CC"/>
                </a:solidFill>
                <a:latin typeface="Times New Roman" panose="02020603050405020304" pitchFamily="18" charset="0"/>
                <a:cs typeface="Times New Roman" panose="02020603050405020304" pitchFamily="18" charset="0"/>
              </a:rPr>
              <a:t>.</a:t>
            </a:r>
            <a:r>
              <a:rPr lang="vi-VN" b="1" dirty="0">
                <a:solidFill>
                  <a:srgbClr val="0033CC"/>
                </a:solidFill>
                <a:latin typeface="Times New Roman" panose="02020603050405020304" pitchFamily="18" charset="0"/>
                <a:cs typeface="Times New Roman" panose="02020603050405020304" pitchFamily="18" charset="0"/>
              </a:rPr>
              <a:t> Khoảng giữa thiên niên kỉ II TCN, tộc người nào đã tràn vào miền Bắc Ấn Độ?</a:t>
            </a:r>
          </a:p>
          <a:p>
            <a:pPr marL="514350" indent="-514350">
              <a:buAutoNum type="alphaUcPeriod"/>
            </a:pPr>
            <a:r>
              <a:rPr lang="vi-VN" dirty="0" smtClean="0">
                <a:solidFill>
                  <a:srgbClr val="0033CC"/>
                </a:solidFill>
                <a:latin typeface="Times New Roman" panose="02020603050405020304" pitchFamily="18" charset="0"/>
                <a:cs typeface="Times New Roman" panose="02020603050405020304" pitchFamily="18" charset="0"/>
              </a:rPr>
              <a:t>Người </a:t>
            </a:r>
            <a:r>
              <a:rPr lang="vi-VN" dirty="0">
                <a:solidFill>
                  <a:srgbClr val="0033CC"/>
                </a:solidFill>
                <a:latin typeface="Times New Roman" panose="02020603050405020304" pitchFamily="18" charset="0"/>
                <a:cs typeface="Times New Roman" panose="02020603050405020304" pitchFamily="18" charset="0"/>
              </a:rPr>
              <a:t>A-ri-a.	</a:t>
            </a:r>
            <a:r>
              <a:rPr lang="en-US" dirty="0" smtClean="0">
                <a:solidFill>
                  <a:srgbClr val="0033CC"/>
                </a:solidFill>
                <a:latin typeface="Times New Roman" panose="02020603050405020304" pitchFamily="18" charset="0"/>
                <a:cs typeface="Times New Roman" panose="02020603050405020304" pitchFamily="18" charset="0"/>
              </a:rPr>
              <a:t>    	</a:t>
            </a:r>
            <a:r>
              <a:rPr lang="vi-VN" dirty="0" smtClean="0">
                <a:solidFill>
                  <a:srgbClr val="0033CC"/>
                </a:solidFill>
                <a:latin typeface="Times New Roman" panose="02020603050405020304" pitchFamily="18" charset="0"/>
                <a:cs typeface="Times New Roman" panose="02020603050405020304" pitchFamily="18" charset="0"/>
              </a:rPr>
              <a:t>B</a:t>
            </a:r>
            <a:r>
              <a:rPr lang="vi-VN" dirty="0">
                <a:solidFill>
                  <a:srgbClr val="0033CC"/>
                </a:solidFill>
                <a:latin typeface="Times New Roman" panose="02020603050405020304" pitchFamily="18" charset="0"/>
                <a:cs typeface="Times New Roman" panose="02020603050405020304" pitchFamily="18" charset="0"/>
              </a:rPr>
              <a:t>. Người Do Thái.    </a:t>
            </a:r>
            <a:endParaRPr lang="en-US" dirty="0" smtClean="0">
              <a:solidFill>
                <a:srgbClr val="0033CC"/>
              </a:solidFill>
              <a:latin typeface="Times New Roman" panose="02020603050405020304" pitchFamily="18" charset="0"/>
              <a:cs typeface="Times New Roman" panose="02020603050405020304" pitchFamily="18" charset="0"/>
            </a:endParaRPr>
          </a:p>
          <a:p>
            <a:pPr marL="0" indent="0">
              <a:buNone/>
            </a:pPr>
            <a:r>
              <a:rPr lang="vi-VN" dirty="0" smtClean="0">
                <a:solidFill>
                  <a:srgbClr val="0033CC"/>
                </a:solidFill>
                <a:latin typeface="Times New Roman" panose="02020603050405020304" pitchFamily="18" charset="0"/>
                <a:cs typeface="Times New Roman" panose="02020603050405020304" pitchFamily="18" charset="0"/>
              </a:rPr>
              <a:t>C</a:t>
            </a:r>
            <a:r>
              <a:rPr lang="vi-VN" dirty="0">
                <a:solidFill>
                  <a:srgbClr val="0033CC"/>
                </a:solidFill>
                <a:latin typeface="Times New Roman" panose="02020603050405020304" pitchFamily="18" charset="0"/>
                <a:cs typeface="Times New Roman" panose="02020603050405020304" pitchFamily="18" charset="0"/>
              </a:rPr>
              <a:t>. Người Đra-vi-đa.    D. Người Khơ-me.</a:t>
            </a: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iêu đề 1"/>
          <p:cNvSpPr txBox="1"/>
          <p:nvPr/>
        </p:nvSpPr>
        <p:spPr>
          <a:xfrm>
            <a:off x="0" y="15240"/>
            <a:ext cx="9144000" cy="6705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US" sz="3600" b="1" dirty="0" smtClean="0">
                <a:solidFill>
                  <a:srgbClr val="FF0000"/>
                </a:solidFill>
                <a:latin typeface="Times New Roman" panose="02020603050405020304" pitchFamily="18" charset="0"/>
                <a:ea typeface="+mn-ea"/>
                <a:cs typeface="Times New Roman" panose="02020603050405020304" pitchFamily="18" charset="0"/>
              </a:rPr>
              <a:t>LUYỆN TẬP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Oval 5"/>
          <p:cNvSpPr/>
          <p:nvPr/>
        </p:nvSpPr>
        <p:spPr>
          <a:xfrm>
            <a:off x="52039" y="2286000"/>
            <a:ext cx="609600" cy="5947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039" y="3980055"/>
            <a:ext cx="609600" cy="5947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1595" y="762000"/>
            <a:ext cx="9144000" cy="5715000"/>
          </a:xfrm>
        </p:spPr>
        <p:txBody>
          <a:bodyPr>
            <a:normAutofit/>
          </a:bodyPr>
          <a:lstStyle/>
          <a:p>
            <a:pPr marL="0" indent="0">
              <a:buNone/>
            </a:pPr>
            <a:r>
              <a:rPr lang="vi-VN" b="1" dirty="0" smtClean="0">
                <a:solidFill>
                  <a:srgbClr val="0033CC"/>
                </a:solidFill>
                <a:latin typeface="Times New Roman" panose="02020603050405020304" pitchFamily="18" charset="0"/>
                <a:cs typeface="Times New Roman" panose="02020603050405020304" pitchFamily="18" charset="0"/>
              </a:rPr>
              <a:t>Câu </a:t>
            </a:r>
            <a:r>
              <a:rPr lang="en-US" b="1" dirty="0" smtClean="0">
                <a:solidFill>
                  <a:srgbClr val="0033CC"/>
                </a:solidFill>
                <a:latin typeface="Times New Roman" panose="02020603050405020304" pitchFamily="18" charset="0"/>
                <a:cs typeface="Times New Roman" panose="02020603050405020304" pitchFamily="18" charset="0"/>
              </a:rPr>
              <a:t>3</a:t>
            </a:r>
            <a:r>
              <a:rPr lang="vi-VN" b="1" dirty="0" smtClean="0">
                <a:solidFill>
                  <a:srgbClr val="0033CC"/>
                </a:solidFill>
                <a:latin typeface="Times New Roman" panose="02020603050405020304" pitchFamily="18" charset="0"/>
                <a:cs typeface="Times New Roman" panose="02020603050405020304" pitchFamily="18" charset="0"/>
              </a:rPr>
              <a:t>. </a:t>
            </a:r>
            <a:r>
              <a:rPr lang="vi-VN" b="1" dirty="0">
                <a:solidFill>
                  <a:srgbClr val="0033CC"/>
                </a:solidFill>
                <a:latin typeface="Times New Roman" panose="02020603050405020304" pitchFamily="18" charset="0"/>
                <a:cs typeface="Times New Roman" panose="02020603050405020304" pitchFamily="18" charset="0"/>
              </a:rPr>
              <a:t>Tôn giáo cổ xưa nhất của Ấn Độ là</a:t>
            </a:r>
          </a:p>
          <a:p>
            <a:pPr marL="514350" indent="-514350">
              <a:buAutoNum type="alphaUcPeriod"/>
            </a:pPr>
            <a:r>
              <a:rPr lang="vi-VN" dirty="0" smtClean="0">
                <a:solidFill>
                  <a:srgbClr val="0033CC"/>
                </a:solidFill>
                <a:latin typeface="Times New Roman" panose="02020603050405020304" pitchFamily="18" charset="0"/>
                <a:cs typeface="Times New Roman" panose="02020603050405020304" pitchFamily="18" charset="0"/>
              </a:rPr>
              <a:t>Phật </a:t>
            </a:r>
            <a:r>
              <a:rPr lang="vi-VN" dirty="0">
                <a:solidFill>
                  <a:srgbClr val="0033CC"/>
                </a:solidFill>
                <a:latin typeface="Times New Roman" panose="02020603050405020304" pitchFamily="18" charset="0"/>
                <a:cs typeface="Times New Roman" panose="02020603050405020304" pitchFamily="18" charset="0"/>
              </a:rPr>
              <a:t>giáo 	</a:t>
            </a:r>
            <a:r>
              <a:rPr lang="en-US" dirty="0" smtClean="0">
                <a:solidFill>
                  <a:srgbClr val="0033CC"/>
                </a:solidFill>
                <a:latin typeface="Times New Roman" panose="02020603050405020304" pitchFamily="18" charset="0"/>
                <a:cs typeface="Times New Roman" panose="02020603050405020304" pitchFamily="18" charset="0"/>
              </a:rPr>
              <a:t>		</a:t>
            </a:r>
            <a:r>
              <a:rPr lang="vi-VN" dirty="0" smtClean="0">
                <a:solidFill>
                  <a:srgbClr val="0033CC"/>
                </a:solidFill>
                <a:latin typeface="Times New Roman" panose="02020603050405020304" pitchFamily="18" charset="0"/>
                <a:cs typeface="Times New Roman" panose="02020603050405020304" pitchFamily="18" charset="0"/>
              </a:rPr>
              <a:t>B.Nho </a:t>
            </a:r>
            <a:r>
              <a:rPr lang="vi-VN" dirty="0">
                <a:solidFill>
                  <a:srgbClr val="0033CC"/>
                </a:solidFill>
                <a:latin typeface="Times New Roman" panose="02020603050405020304" pitchFamily="18" charset="0"/>
                <a:cs typeface="Times New Roman" panose="02020603050405020304" pitchFamily="18" charset="0"/>
              </a:rPr>
              <a:t>giáo	   </a:t>
            </a:r>
            <a:endParaRPr lang="en-US" dirty="0" smtClean="0">
              <a:solidFill>
                <a:srgbClr val="0033CC"/>
              </a:solidFill>
              <a:latin typeface="Times New Roman" panose="02020603050405020304" pitchFamily="18" charset="0"/>
              <a:cs typeface="Times New Roman" panose="02020603050405020304" pitchFamily="18" charset="0"/>
            </a:endParaRPr>
          </a:p>
          <a:p>
            <a:pPr marL="0" indent="0">
              <a:buNone/>
            </a:pPr>
            <a:r>
              <a:rPr lang="vi-VN" dirty="0" smtClean="0">
                <a:solidFill>
                  <a:srgbClr val="0033CC"/>
                </a:solidFill>
                <a:latin typeface="Times New Roman" panose="02020603050405020304" pitchFamily="18" charset="0"/>
                <a:cs typeface="Times New Roman" panose="02020603050405020304" pitchFamily="18" charset="0"/>
              </a:rPr>
              <a:t>C.</a:t>
            </a:r>
            <a:r>
              <a:rPr lang="en-US" dirty="0" smtClean="0">
                <a:solidFill>
                  <a:srgbClr val="0033CC"/>
                </a:solidFill>
                <a:latin typeface="Times New Roman" panose="02020603050405020304" pitchFamily="18" charset="0"/>
                <a:cs typeface="Times New Roman" panose="02020603050405020304" pitchFamily="18" charset="0"/>
              </a:rPr>
              <a:t> </a:t>
            </a:r>
            <a:r>
              <a:rPr lang="vi-VN" dirty="0" smtClean="0">
                <a:solidFill>
                  <a:srgbClr val="0033CC"/>
                </a:solidFill>
                <a:latin typeface="Times New Roman" panose="02020603050405020304" pitchFamily="18" charset="0"/>
                <a:cs typeface="Times New Roman" panose="02020603050405020304" pitchFamily="18" charset="0"/>
              </a:rPr>
              <a:t>Bà </a:t>
            </a:r>
            <a:r>
              <a:rPr lang="vi-VN" dirty="0">
                <a:solidFill>
                  <a:srgbClr val="0033CC"/>
                </a:solidFill>
                <a:latin typeface="Times New Roman" panose="02020603050405020304" pitchFamily="18" charset="0"/>
                <a:cs typeface="Times New Roman" panose="02020603050405020304" pitchFamily="18" charset="0"/>
              </a:rPr>
              <a:t>la môn giáo 	        D.Thiên chúa giáo</a:t>
            </a:r>
          </a:p>
          <a:p>
            <a:pPr marL="0" indent="0">
              <a:buNone/>
            </a:pPr>
            <a:r>
              <a:rPr lang="vi-VN" b="1" dirty="0">
                <a:solidFill>
                  <a:srgbClr val="0033CC"/>
                </a:solidFill>
                <a:latin typeface="Times New Roman" panose="02020603050405020304" pitchFamily="18" charset="0"/>
                <a:cs typeface="Times New Roman" panose="02020603050405020304" pitchFamily="18" charset="0"/>
              </a:rPr>
              <a:t>Câu </a:t>
            </a:r>
            <a:r>
              <a:rPr lang="en-US" b="1" dirty="0">
                <a:solidFill>
                  <a:srgbClr val="0033CC"/>
                </a:solidFill>
                <a:latin typeface="Times New Roman" panose="02020603050405020304" pitchFamily="18" charset="0"/>
                <a:cs typeface="Times New Roman" panose="02020603050405020304" pitchFamily="18" charset="0"/>
              </a:rPr>
              <a:t>4</a:t>
            </a:r>
            <a:r>
              <a:rPr lang="vi-VN" b="1" dirty="0" smtClean="0">
                <a:solidFill>
                  <a:srgbClr val="0033CC"/>
                </a:solidFill>
                <a:latin typeface="Times New Roman" panose="02020603050405020304" pitchFamily="18" charset="0"/>
                <a:cs typeface="Times New Roman" panose="02020603050405020304" pitchFamily="18" charset="0"/>
              </a:rPr>
              <a:t>. </a:t>
            </a:r>
            <a:r>
              <a:rPr lang="vi-VN" b="1" dirty="0">
                <a:solidFill>
                  <a:srgbClr val="0033CC"/>
                </a:solidFill>
                <a:latin typeface="Times New Roman" panose="02020603050405020304" pitchFamily="18" charset="0"/>
                <a:cs typeface="Times New Roman" panose="02020603050405020304" pitchFamily="18" charset="0"/>
              </a:rPr>
              <a:t>Ngày nay, các chữ số từ 0 đến 9 do người Ấn Độ phát minh còn được gọi là số nào ?</a:t>
            </a:r>
          </a:p>
          <a:p>
            <a:pPr marL="514350" indent="-514350">
              <a:buAutoNum type="alphaUcPeriod"/>
            </a:pPr>
            <a:r>
              <a:rPr lang="vi-VN" dirty="0" smtClean="0">
                <a:solidFill>
                  <a:srgbClr val="0033CC"/>
                </a:solidFill>
                <a:latin typeface="Times New Roman" panose="02020603050405020304" pitchFamily="18" charset="0"/>
                <a:cs typeface="Times New Roman" panose="02020603050405020304" pitchFamily="18" charset="0"/>
              </a:rPr>
              <a:t>Chữ </a:t>
            </a:r>
            <a:r>
              <a:rPr lang="vi-VN" dirty="0">
                <a:solidFill>
                  <a:srgbClr val="0033CC"/>
                </a:solidFill>
                <a:latin typeface="Times New Roman" panose="02020603050405020304" pitchFamily="18" charset="0"/>
                <a:cs typeface="Times New Roman" panose="02020603050405020304" pitchFamily="18" charset="0"/>
              </a:rPr>
              <a:t>số Ấn Độ	  B. Chữ số Hy Lạp     </a:t>
            </a:r>
            <a:endParaRPr lang="en-US" dirty="0" smtClean="0">
              <a:solidFill>
                <a:srgbClr val="0033CC"/>
              </a:solidFill>
              <a:latin typeface="Times New Roman" panose="02020603050405020304" pitchFamily="18" charset="0"/>
              <a:cs typeface="Times New Roman" panose="02020603050405020304" pitchFamily="18" charset="0"/>
            </a:endParaRPr>
          </a:p>
          <a:p>
            <a:pPr marL="0" indent="0">
              <a:buNone/>
            </a:pPr>
            <a:r>
              <a:rPr lang="vi-VN" dirty="0" smtClean="0">
                <a:solidFill>
                  <a:srgbClr val="0033CC"/>
                </a:solidFill>
                <a:latin typeface="Times New Roman" panose="02020603050405020304" pitchFamily="18" charset="0"/>
                <a:cs typeface="Times New Roman" panose="02020603050405020304" pitchFamily="18" charset="0"/>
              </a:rPr>
              <a:t>C</a:t>
            </a:r>
            <a:r>
              <a:rPr lang="vi-VN" dirty="0">
                <a:solidFill>
                  <a:srgbClr val="0033CC"/>
                </a:solidFill>
                <a:latin typeface="Times New Roman" panose="02020603050405020304" pitchFamily="18" charset="0"/>
                <a:cs typeface="Times New Roman" panose="02020603050405020304" pitchFamily="18" charset="0"/>
              </a:rPr>
              <a:t>. Chữ số Ai Cập	   D. chữ số Ả Rập</a:t>
            </a: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iêu đề 1"/>
          <p:cNvSpPr txBox="1"/>
          <p:nvPr/>
        </p:nvSpPr>
        <p:spPr>
          <a:xfrm>
            <a:off x="0" y="15240"/>
            <a:ext cx="9144000" cy="6705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US" sz="3600" b="1" dirty="0" smtClean="0">
                <a:solidFill>
                  <a:srgbClr val="FF0000"/>
                </a:solidFill>
                <a:latin typeface="Times New Roman" panose="02020603050405020304" pitchFamily="18" charset="0"/>
                <a:ea typeface="+mn-ea"/>
                <a:cs typeface="Times New Roman" panose="02020603050405020304" pitchFamily="18" charset="0"/>
              </a:rPr>
              <a:t>LUYỆN TẬP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Oval 4"/>
          <p:cNvSpPr/>
          <p:nvPr/>
        </p:nvSpPr>
        <p:spPr>
          <a:xfrm>
            <a:off x="31595" y="1905000"/>
            <a:ext cx="609600" cy="5947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962400" y="4191000"/>
            <a:ext cx="609600" cy="5947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1595" y="762000"/>
            <a:ext cx="9144000" cy="5867400"/>
          </a:xfrm>
        </p:spPr>
        <p:txBody>
          <a:bodyPr>
            <a:normAutofit/>
          </a:bodyPr>
          <a:lstStyle/>
          <a:p>
            <a:pPr marL="0" indent="0">
              <a:buNone/>
            </a:pPr>
            <a:r>
              <a:rPr lang="vi-VN" sz="3500" b="1" dirty="0" smtClean="0">
                <a:solidFill>
                  <a:srgbClr val="0033CC"/>
                </a:solidFill>
                <a:latin typeface="Times New Roman" panose="02020603050405020304" pitchFamily="18" charset="0"/>
                <a:cs typeface="Times New Roman" panose="02020603050405020304" pitchFamily="18" charset="0"/>
              </a:rPr>
              <a:t>Câu </a:t>
            </a:r>
            <a:r>
              <a:rPr lang="en-US" sz="3500" b="1" dirty="0" smtClean="0">
                <a:solidFill>
                  <a:srgbClr val="0033CC"/>
                </a:solidFill>
                <a:latin typeface="Times New Roman" panose="02020603050405020304" pitchFamily="18" charset="0"/>
                <a:cs typeface="Times New Roman" panose="02020603050405020304" pitchFamily="18" charset="0"/>
              </a:rPr>
              <a:t>5</a:t>
            </a:r>
            <a:r>
              <a:rPr lang="vi-VN" sz="3500" b="1" dirty="0" smtClean="0">
                <a:solidFill>
                  <a:srgbClr val="0033CC"/>
                </a:solidFill>
                <a:latin typeface="Times New Roman" panose="02020603050405020304" pitchFamily="18" charset="0"/>
                <a:cs typeface="Times New Roman" panose="02020603050405020304" pitchFamily="18" charset="0"/>
              </a:rPr>
              <a:t>. Đẳng cấp đứng đầu trong xã hội Ấn Độ cổ đại là</a:t>
            </a:r>
          </a:p>
          <a:p>
            <a:pPr marL="514350" indent="-514350">
              <a:buAutoNum type="alphaUcPeriod"/>
            </a:pPr>
            <a:r>
              <a:rPr lang="vi-VN" sz="3500" dirty="0" smtClean="0">
                <a:solidFill>
                  <a:srgbClr val="0033CC"/>
                </a:solidFill>
                <a:latin typeface="Times New Roman" panose="02020603050405020304" pitchFamily="18" charset="0"/>
                <a:cs typeface="Times New Roman" panose="02020603050405020304" pitchFamily="18" charset="0"/>
              </a:rPr>
              <a:t>Bra-man</a:t>
            </a:r>
            <a:r>
              <a:rPr lang="vi-VN" sz="3500" dirty="0">
                <a:solidFill>
                  <a:srgbClr val="0033CC"/>
                </a:solidFill>
                <a:latin typeface="Times New Roman" panose="02020603050405020304" pitchFamily="18" charset="0"/>
                <a:cs typeface="Times New Roman" panose="02020603050405020304" pitchFamily="18" charset="0"/>
              </a:rPr>
              <a:t>.   </a:t>
            </a:r>
            <a:r>
              <a:rPr lang="en-US" sz="3500" dirty="0" smtClean="0">
                <a:solidFill>
                  <a:srgbClr val="0033CC"/>
                </a:solidFill>
                <a:latin typeface="Times New Roman" panose="02020603050405020304" pitchFamily="18" charset="0"/>
                <a:cs typeface="Times New Roman" panose="02020603050405020304" pitchFamily="18" charset="0"/>
              </a:rPr>
              <a:t>	</a:t>
            </a:r>
            <a:r>
              <a:rPr lang="vi-VN" sz="3500" dirty="0" smtClean="0">
                <a:solidFill>
                  <a:srgbClr val="0033CC"/>
                </a:solidFill>
                <a:latin typeface="Times New Roman" panose="02020603050405020304" pitchFamily="18" charset="0"/>
                <a:cs typeface="Times New Roman" panose="02020603050405020304" pitchFamily="18" charset="0"/>
              </a:rPr>
              <a:t>B</a:t>
            </a:r>
            <a:r>
              <a:rPr lang="vi-VN" sz="3500" dirty="0">
                <a:solidFill>
                  <a:srgbClr val="0033CC"/>
                </a:solidFill>
                <a:latin typeface="Times New Roman" panose="02020603050405020304" pitchFamily="18" charset="0"/>
                <a:cs typeface="Times New Roman" panose="02020603050405020304" pitchFamily="18" charset="0"/>
              </a:rPr>
              <a:t>. Ksa-tri-a.     </a:t>
            </a:r>
            <a:endParaRPr lang="en-US" sz="3500" dirty="0" smtClean="0">
              <a:solidFill>
                <a:srgbClr val="0033CC"/>
              </a:solidFill>
              <a:latin typeface="Times New Roman" panose="02020603050405020304" pitchFamily="18" charset="0"/>
              <a:cs typeface="Times New Roman" panose="02020603050405020304" pitchFamily="18" charset="0"/>
            </a:endParaRPr>
          </a:p>
          <a:p>
            <a:pPr marL="0" indent="0">
              <a:buNone/>
            </a:pPr>
            <a:r>
              <a:rPr lang="vi-VN" sz="3500" dirty="0" smtClean="0">
                <a:solidFill>
                  <a:srgbClr val="0033CC"/>
                </a:solidFill>
                <a:latin typeface="Times New Roman" panose="02020603050405020304" pitchFamily="18" charset="0"/>
                <a:cs typeface="Times New Roman" panose="02020603050405020304" pitchFamily="18" charset="0"/>
              </a:rPr>
              <a:t>C</a:t>
            </a:r>
            <a:r>
              <a:rPr lang="vi-VN" sz="3500" dirty="0">
                <a:solidFill>
                  <a:srgbClr val="0033CC"/>
                </a:solidFill>
                <a:latin typeface="Times New Roman" panose="02020603050405020304" pitchFamily="18" charset="0"/>
                <a:cs typeface="Times New Roman" panose="02020603050405020304" pitchFamily="18" charset="0"/>
              </a:rPr>
              <a:t>. Vai-si-a.     D. Su-đra.</a:t>
            </a:r>
          </a:p>
          <a:p>
            <a:pPr marL="0" indent="0">
              <a:buNone/>
            </a:pPr>
            <a:r>
              <a:rPr lang="vi-VN" sz="3500" b="1" dirty="0">
                <a:solidFill>
                  <a:srgbClr val="0033CC"/>
                </a:solidFill>
                <a:latin typeface="Times New Roman" panose="02020603050405020304" pitchFamily="18" charset="0"/>
                <a:cs typeface="Times New Roman" panose="02020603050405020304" pitchFamily="18" charset="0"/>
              </a:rPr>
              <a:t>Câu </a:t>
            </a:r>
            <a:r>
              <a:rPr lang="en-US" sz="3500" b="1" dirty="0">
                <a:solidFill>
                  <a:srgbClr val="0033CC"/>
                </a:solidFill>
                <a:latin typeface="Times New Roman" panose="02020603050405020304" pitchFamily="18" charset="0"/>
                <a:cs typeface="Times New Roman" panose="02020603050405020304" pitchFamily="18" charset="0"/>
              </a:rPr>
              <a:t>6</a:t>
            </a:r>
            <a:r>
              <a:rPr lang="vi-VN" sz="3500" b="1" dirty="0" smtClean="0">
                <a:solidFill>
                  <a:srgbClr val="0033CC"/>
                </a:solidFill>
                <a:latin typeface="Times New Roman" panose="02020603050405020304" pitchFamily="18" charset="0"/>
                <a:cs typeface="Times New Roman" panose="02020603050405020304" pitchFamily="18" charset="0"/>
              </a:rPr>
              <a:t>.</a:t>
            </a:r>
            <a:r>
              <a:rPr lang="vi-VN" sz="3500" b="1" dirty="0">
                <a:solidFill>
                  <a:srgbClr val="0033CC"/>
                </a:solidFill>
                <a:latin typeface="Times New Roman" panose="02020603050405020304" pitchFamily="18" charset="0"/>
                <a:cs typeface="Times New Roman" panose="02020603050405020304" pitchFamily="18" charset="0"/>
              </a:rPr>
              <a:t> Trong xã hội Ấn Độ cổ đại, ai thuộc đẳng cấp </a:t>
            </a:r>
            <a:r>
              <a:rPr lang="vi-VN" sz="3500" b="1" dirty="0" smtClean="0">
                <a:solidFill>
                  <a:srgbClr val="0033CC"/>
                </a:solidFill>
                <a:latin typeface="Times New Roman" panose="02020603050405020304" pitchFamily="18" charset="0"/>
                <a:cs typeface="Times New Roman" panose="02020603050405020304" pitchFamily="18" charset="0"/>
              </a:rPr>
              <a:t>Bra-man</a:t>
            </a:r>
            <a:r>
              <a:rPr lang="en-US" sz="3500" b="1" dirty="0" smtClean="0">
                <a:solidFill>
                  <a:srgbClr val="0033CC"/>
                </a:solidFill>
                <a:latin typeface="Times New Roman" panose="02020603050405020304" pitchFamily="18" charset="0"/>
                <a:cs typeface="Times New Roman" panose="02020603050405020304" pitchFamily="18" charset="0"/>
              </a:rPr>
              <a:t> </a:t>
            </a:r>
            <a:r>
              <a:rPr lang="vi-VN" sz="3500" b="1" dirty="0" smtClean="0">
                <a:solidFill>
                  <a:srgbClr val="0033CC"/>
                </a:solidFill>
                <a:latin typeface="Times New Roman" panose="02020603050405020304" pitchFamily="18" charset="0"/>
                <a:cs typeface="Times New Roman" panose="02020603050405020304" pitchFamily="18" charset="0"/>
              </a:rPr>
              <a:t>?</a:t>
            </a:r>
            <a:endParaRPr lang="vi-VN" sz="3500" b="1" dirty="0">
              <a:solidFill>
                <a:srgbClr val="0033CC"/>
              </a:solidFill>
              <a:latin typeface="Times New Roman" panose="02020603050405020304" pitchFamily="18" charset="0"/>
              <a:cs typeface="Times New Roman" panose="02020603050405020304" pitchFamily="18" charset="0"/>
            </a:endParaRPr>
          </a:p>
          <a:p>
            <a:pPr marL="514350" indent="-514350">
              <a:buAutoNum type="alphaUcPeriod"/>
            </a:pPr>
            <a:r>
              <a:rPr lang="vi-VN" sz="3500" dirty="0" smtClean="0">
                <a:solidFill>
                  <a:srgbClr val="0033CC"/>
                </a:solidFill>
                <a:latin typeface="Times New Roman" panose="02020603050405020304" pitchFamily="18" charset="0"/>
                <a:cs typeface="Times New Roman" panose="02020603050405020304" pitchFamily="18" charset="0"/>
              </a:rPr>
              <a:t>Tăng lữ.	 		B</a:t>
            </a:r>
            <a:r>
              <a:rPr lang="vi-VN" sz="3500" dirty="0">
                <a:solidFill>
                  <a:srgbClr val="0033CC"/>
                </a:solidFill>
                <a:latin typeface="Times New Roman" panose="02020603050405020304" pitchFamily="18" charset="0"/>
                <a:cs typeface="Times New Roman" panose="02020603050405020304" pitchFamily="18" charset="0"/>
              </a:rPr>
              <a:t>. Quý tộc, chiến binh. </a:t>
            </a:r>
          </a:p>
          <a:p>
            <a:pPr marL="0" indent="0">
              <a:buNone/>
            </a:pPr>
            <a:r>
              <a:rPr lang="vi-VN" sz="3500" dirty="0">
                <a:solidFill>
                  <a:srgbClr val="0033CC"/>
                </a:solidFill>
                <a:latin typeface="Times New Roman" panose="02020603050405020304" pitchFamily="18" charset="0"/>
                <a:cs typeface="Times New Roman" panose="02020603050405020304" pitchFamily="18" charset="0"/>
              </a:rPr>
              <a:t>C. Nông dân, thương nhân. 	</a:t>
            </a:r>
            <a:endParaRPr lang="en-US" sz="3500" dirty="0" smtClean="0">
              <a:solidFill>
                <a:srgbClr val="0033CC"/>
              </a:solidFill>
              <a:latin typeface="Times New Roman" panose="02020603050405020304" pitchFamily="18" charset="0"/>
              <a:cs typeface="Times New Roman" panose="02020603050405020304" pitchFamily="18" charset="0"/>
            </a:endParaRPr>
          </a:p>
          <a:p>
            <a:pPr marL="0" indent="0">
              <a:buNone/>
            </a:pPr>
            <a:r>
              <a:rPr lang="vi-VN" sz="3500" dirty="0" smtClean="0">
                <a:solidFill>
                  <a:srgbClr val="0033CC"/>
                </a:solidFill>
                <a:latin typeface="Times New Roman" panose="02020603050405020304" pitchFamily="18" charset="0"/>
                <a:cs typeface="Times New Roman" panose="02020603050405020304" pitchFamily="18" charset="0"/>
              </a:rPr>
              <a:t>D</a:t>
            </a:r>
            <a:r>
              <a:rPr lang="vi-VN" sz="3500" dirty="0">
                <a:solidFill>
                  <a:srgbClr val="0033CC"/>
                </a:solidFill>
                <a:latin typeface="Times New Roman" panose="02020603050405020304" pitchFamily="18" charset="0"/>
                <a:cs typeface="Times New Roman" panose="02020603050405020304" pitchFamily="18" charset="0"/>
              </a:rPr>
              <a:t>. Những người thấp kém.</a:t>
            </a: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iêu đề 1"/>
          <p:cNvSpPr txBox="1"/>
          <p:nvPr/>
        </p:nvSpPr>
        <p:spPr>
          <a:xfrm>
            <a:off x="0" y="15240"/>
            <a:ext cx="9144000" cy="6705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US" sz="3600" b="1" dirty="0" smtClean="0">
                <a:solidFill>
                  <a:srgbClr val="FF0000"/>
                </a:solidFill>
                <a:latin typeface="Times New Roman" panose="02020603050405020304" pitchFamily="18" charset="0"/>
                <a:ea typeface="+mn-ea"/>
                <a:cs typeface="Times New Roman" panose="02020603050405020304" pitchFamily="18" charset="0"/>
              </a:rPr>
              <a:t>LUYỆN TẬP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Oval 4"/>
          <p:cNvSpPr/>
          <p:nvPr/>
        </p:nvSpPr>
        <p:spPr>
          <a:xfrm>
            <a:off x="31595" y="1996068"/>
            <a:ext cx="609600" cy="5947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1595" y="4419600"/>
            <a:ext cx="609600" cy="5947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1595" y="762000"/>
            <a:ext cx="9144000" cy="6096000"/>
          </a:xfrm>
        </p:spPr>
        <p:txBody>
          <a:bodyPr>
            <a:normAutofit/>
          </a:bodyPr>
          <a:lstStyle/>
          <a:p>
            <a:pPr marL="0" indent="0">
              <a:buNone/>
            </a:pPr>
            <a:r>
              <a:rPr lang="vi-VN" b="1" dirty="0" smtClean="0">
                <a:solidFill>
                  <a:srgbClr val="0033CC"/>
                </a:solidFill>
                <a:latin typeface="Times New Roman" panose="02020603050405020304" pitchFamily="18" charset="0"/>
                <a:cs typeface="Times New Roman" panose="02020603050405020304" pitchFamily="18" charset="0"/>
              </a:rPr>
              <a:t>Câu </a:t>
            </a:r>
            <a:r>
              <a:rPr lang="en-US" b="1" dirty="0" smtClean="0">
                <a:solidFill>
                  <a:srgbClr val="0033CC"/>
                </a:solidFill>
                <a:latin typeface="Times New Roman" panose="02020603050405020304" pitchFamily="18" charset="0"/>
                <a:cs typeface="Times New Roman" panose="02020603050405020304" pitchFamily="18" charset="0"/>
              </a:rPr>
              <a:t>7</a:t>
            </a:r>
            <a:r>
              <a:rPr lang="vi-VN" b="1" dirty="0" smtClean="0">
                <a:solidFill>
                  <a:srgbClr val="0033CC"/>
                </a:solidFill>
                <a:latin typeface="Times New Roman" panose="02020603050405020304" pitchFamily="18" charset="0"/>
                <a:cs typeface="Times New Roman" panose="02020603050405020304" pitchFamily="18" charset="0"/>
              </a:rPr>
              <a:t>.</a:t>
            </a:r>
            <a:r>
              <a:rPr lang="vi-VN" b="1" dirty="0">
                <a:solidFill>
                  <a:srgbClr val="0033CC"/>
                </a:solidFill>
                <a:latin typeface="Times New Roman" panose="02020603050405020304" pitchFamily="18" charset="0"/>
                <a:cs typeface="Times New Roman" panose="02020603050405020304" pitchFamily="18" charset="0"/>
              </a:rPr>
              <a:t> Sắp xếp các đẳng cấp trong xã hội Ấn Độ cổ đại theo chiều từ trên xuống dưới.</a:t>
            </a:r>
          </a:p>
          <a:p>
            <a:pPr marL="514350" indent="-514350">
              <a:buAutoNum type="alphaUcPeriod"/>
            </a:pPr>
            <a:r>
              <a:rPr lang="vi-VN" dirty="0" smtClean="0">
                <a:solidFill>
                  <a:srgbClr val="0033CC"/>
                </a:solidFill>
                <a:latin typeface="Times New Roman" panose="02020603050405020304" pitchFamily="18" charset="0"/>
                <a:cs typeface="Times New Roman" panose="02020603050405020304" pitchFamily="18" charset="0"/>
              </a:rPr>
              <a:t>Bra-man</a:t>
            </a:r>
            <a:r>
              <a:rPr lang="vi-VN" dirty="0">
                <a:solidFill>
                  <a:srgbClr val="0033CC"/>
                </a:solidFill>
                <a:latin typeface="Times New Roman" panose="02020603050405020304" pitchFamily="18" charset="0"/>
                <a:cs typeface="Times New Roman" panose="02020603050405020304" pitchFamily="18" charset="0"/>
              </a:rPr>
              <a:t>, Ksa-tri-a, Vai-si-a, Su-đra.     </a:t>
            </a:r>
            <a:endParaRPr lang="en-US" dirty="0" smtClean="0">
              <a:solidFill>
                <a:srgbClr val="0033CC"/>
              </a:solidFill>
              <a:latin typeface="Times New Roman" panose="02020603050405020304" pitchFamily="18" charset="0"/>
              <a:cs typeface="Times New Roman" panose="02020603050405020304" pitchFamily="18" charset="0"/>
            </a:endParaRPr>
          </a:p>
          <a:p>
            <a:pPr marL="0" indent="0">
              <a:buNone/>
            </a:pPr>
            <a:r>
              <a:rPr lang="vi-VN" dirty="0" smtClean="0">
                <a:solidFill>
                  <a:srgbClr val="0033CC"/>
                </a:solidFill>
                <a:latin typeface="Times New Roman" panose="02020603050405020304" pitchFamily="18" charset="0"/>
                <a:cs typeface="Times New Roman" panose="02020603050405020304" pitchFamily="18" charset="0"/>
              </a:rPr>
              <a:t>B</a:t>
            </a:r>
            <a:r>
              <a:rPr lang="vi-VN" dirty="0">
                <a:solidFill>
                  <a:srgbClr val="0033CC"/>
                </a:solidFill>
                <a:latin typeface="Times New Roman" panose="02020603050405020304" pitchFamily="18" charset="0"/>
                <a:cs typeface="Times New Roman" panose="02020603050405020304" pitchFamily="18" charset="0"/>
              </a:rPr>
              <a:t>. Bra-man, Vai-si-a, Ksa-tri-a, Su-đra.</a:t>
            </a:r>
          </a:p>
          <a:p>
            <a:pPr marL="0" indent="0">
              <a:buNone/>
            </a:pPr>
            <a:r>
              <a:rPr lang="vi-VN" dirty="0">
                <a:solidFill>
                  <a:srgbClr val="0033CC"/>
                </a:solidFill>
                <a:latin typeface="Times New Roman" panose="02020603050405020304" pitchFamily="18" charset="0"/>
                <a:cs typeface="Times New Roman" panose="02020603050405020304" pitchFamily="18" charset="0"/>
              </a:rPr>
              <a:t>C. Su-đra, Ksa-tri-a, Vai-si-a, Bra-man.     </a:t>
            </a:r>
            <a:endParaRPr lang="en-US" dirty="0" smtClean="0">
              <a:solidFill>
                <a:srgbClr val="0033CC"/>
              </a:solidFill>
              <a:latin typeface="Times New Roman" panose="02020603050405020304" pitchFamily="18" charset="0"/>
              <a:cs typeface="Times New Roman" panose="02020603050405020304" pitchFamily="18" charset="0"/>
            </a:endParaRPr>
          </a:p>
          <a:p>
            <a:pPr marL="0" indent="0">
              <a:buNone/>
            </a:pPr>
            <a:r>
              <a:rPr lang="vi-VN" dirty="0" smtClean="0">
                <a:solidFill>
                  <a:srgbClr val="0033CC"/>
                </a:solidFill>
                <a:latin typeface="Times New Roman" panose="02020603050405020304" pitchFamily="18" charset="0"/>
                <a:cs typeface="Times New Roman" panose="02020603050405020304" pitchFamily="18" charset="0"/>
              </a:rPr>
              <a:t>D</a:t>
            </a:r>
            <a:r>
              <a:rPr lang="vi-VN" dirty="0">
                <a:solidFill>
                  <a:srgbClr val="0033CC"/>
                </a:solidFill>
                <a:latin typeface="Times New Roman" panose="02020603050405020304" pitchFamily="18" charset="0"/>
                <a:cs typeface="Times New Roman" panose="02020603050405020304" pitchFamily="18" charset="0"/>
              </a:rPr>
              <a:t>. Su-đra, Vai-si-a, Ksa-tri-a, Bra-man.</a:t>
            </a:r>
          </a:p>
          <a:p>
            <a:pPr marL="0" indent="0">
              <a:buNone/>
            </a:pPr>
            <a:r>
              <a:rPr lang="vi-VN" b="1" dirty="0">
                <a:solidFill>
                  <a:srgbClr val="0033CC"/>
                </a:solidFill>
                <a:latin typeface="Times New Roman" panose="02020603050405020304" pitchFamily="18" charset="0"/>
                <a:cs typeface="Times New Roman" panose="02020603050405020304" pitchFamily="18" charset="0"/>
              </a:rPr>
              <a:t>Câu </a:t>
            </a:r>
            <a:r>
              <a:rPr lang="en-US" b="1" dirty="0">
                <a:solidFill>
                  <a:srgbClr val="0033CC"/>
                </a:solidFill>
                <a:latin typeface="Times New Roman" panose="02020603050405020304" pitchFamily="18" charset="0"/>
                <a:cs typeface="Times New Roman" panose="02020603050405020304" pitchFamily="18" charset="0"/>
              </a:rPr>
              <a:t>8</a:t>
            </a:r>
            <a:r>
              <a:rPr lang="vi-VN" b="1" dirty="0" smtClean="0">
                <a:solidFill>
                  <a:srgbClr val="0033CC"/>
                </a:solidFill>
                <a:latin typeface="Times New Roman" panose="02020603050405020304" pitchFamily="18" charset="0"/>
                <a:cs typeface="Times New Roman" panose="02020603050405020304" pitchFamily="18" charset="0"/>
              </a:rPr>
              <a:t>.</a:t>
            </a:r>
            <a:r>
              <a:rPr lang="vi-VN" b="1" dirty="0">
                <a:solidFill>
                  <a:srgbClr val="0033CC"/>
                </a:solidFill>
                <a:latin typeface="Times New Roman" panose="02020603050405020304" pitchFamily="18" charset="0"/>
                <a:cs typeface="Times New Roman" panose="02020603050405020304" pitchFamily="18" charset="0"/>
              </a:rPr>
              <a:t> Chữ viết nào được sử dụng phổ biến nhất ở Ấn Độ cổ </a:t>
            </a:r>
            <a:r>
              <a:rPr lang="vi-VN" b="1" dirty="0" smtClean="0">
                <a:solidFill>
                  <a:srgbClr val="0033CC"/>
                </a:solidFill>
                <a:latin typeface="Times New Roman" panose="02020603050405020304" pitchFamily="18" charset="0"/>
                <a:cs typeface="Times New Roman" panose="02020603050405020304" pitchFamily="18" charset="0"/>
              </a:rPr>
              <a:t>đại</a:t>
            </a:r>
            <a:r>
              <a:rPr lang="en-US" b="1" dirty="0" smtClean="0">
                <a:solidFill>
                  <a:srgbClr val="0033CC"/>
                </a:solidFill>
                <a:latin typeface="Times New Roman" panose="02020603050405020304" pitchFamily="18" charset="0"/>
                <a:cs typeface="Times New Roman" panose="02020603050405020304" pitchFamily="18" charset="0"/>
              </a:rPr>
              <a:t> </a:t>
            </a:r>
            <a:r>
              <a:rPr lang="vi-VN" b="1" dirty="0" smtClean="0">
                <a:solidFill>
                  <a:srgbClr val="0033CC"/>
                </a:solidFill>
                <a:latin typeface="Times New Roman" panose="02020603050405020304" pitchFamily="18" charset="0"/>
                <a:cs typeface="Times New Roman" panose="02020603050405020304" pitchFamily="18" charset="0"/>
              </a:rPr>
              <a:t>?</a:t>
            </a:r>
            <a:endParaRPr lang="vi-VN" b="1" dirty="0">
              <a:solidFill>
                <a:srgbClr val="0033CC"/>
              </a:solidFill>
              <a:latin typeface="Times New Roman" panose="02020603050405020304" pitchFamily="18" charset="0"/>
              <a:cs typeface="Times New Roman" panose="02020603050405020304" pitchFamily="18" charset="0"/>
            </a:endParaRPr>
          </a:p>
          <a:p>
            <a:pPr marL="514350" indent="-514350">
              <a:buAutoNum type="alphaUcPeriod"/>
            </a:pPr>
            <a:r>
              <a:rPr lang="vi-VN" dirty="0" smtClean="0">
                <a:solidFill>
                  <a:srgbClr val="0033CC"/>
                </a:solidFill>
                <a:latin typeface="Times New Roman" panose="02020603050405020304" pitchFamily="18" charset="0"/>
                <a:cs typeface="Times New Roman" panose="02020603050405020304" pitchFamily="18" charset="0"/>
              </a:rPr>
              <a:t>Chữ </a:t>
            </a:r>
            <a:r>
              <a:rPr lang="vi-VN" dirty="0">
                <a:solidFill>
                  <a:srgbClr val="0033CC"/>
                </a:solidFill>
                <a:latin typeface="Times New Roman" panose="02020603050405020304" pitchFamily="18" charset="0"/>
                <a:cs typeface="Times New Roman" panose="02020603050405020304" pitchFamily="18" charset="0"/>
              </a:rPr>
              <a:t>Phạn.	</a:t>
            </a:r>
            <a:r>
              <a:rPr lang="en-US" dirty="0" smtClean="0">
                <a:solidFill>
                  <a:srgbClr val="0033CC"/>
                </a:solidFill>
                <a:latin typeface="Times New Roman" panose="02020603050405020304" pitchFamily="18" charset="0"/>
                <a:cs typeface="Times New Roman" panose="02020603050405020304" pitchFamily="18" charset="0"/>
              </a:rPr>
              <a:t>	</a:t>
            </a:r>
            <a:r>
              <a:rPr lang="vi-VN" dirty="0" smtClean="0">
                <a:solidFill>
                  <a:srgbClr val="0033CC"/>
                </a:solidFill>
                <a:latin typeface="Times New Roman" panose="02020603050405020304" pitchFamily="18" charset="0"/>
                <a:cs typeface="Times New Roman" panose="02020603050405020304" pitchFamily="18" charset="0"/>
              </a:rPr>
              <a:t>B</a:t>
            </a:r>
            <a:r>
              <a:rPr lang="vi-VN" dirty="0">
                <a:solidFill>
                  <a:srgbClr val="0033CC"/>
                </a:solidFill>
                <a:latin typeface="Times New Roman" panose="02020603050405020304" pitchFamily="18" charset="0"/>
                <a:cs typeface="Times New Roman" panose="02020603050405020304" pitchFamily="18" charset="0"/>
              </a:rPr>
              <a:t>. Chữ Hán.	  </a:t>
            </a:r>
            <a:endParaRPr lang="en-US" dirty="0" smtClean="0">
              <a:solidFill>
                <a:srgbClr val="0033CC"/>
              </a:solidFill>
              <a:latin typeface="Times New Roman" panose="02020603050405020304" pitchFamily="18" charset="0"/>
              <a:cs typeface="Times New Roman" panose="02020603050405020304" pitchFamily="18" charset="0"/>
            </a:endParaRPr>
          </a:p>
          <a:p>
            <a:pPr marL="0" indent="0">
              <a:buNone/>
            </a:pPr>
            <a:r>
              <a:rPr lang="vi-VN" dirty="0" smtClean="0">
                <a:solidFill>
                  <a:srgbClr val="0033CC"/>
                </a:solidFill>
                <a:latin typeface="Times New Roman" panose="02020603050405020304" pitchFamily="18" charset="0"/>
                <a:cs typeface="Times New Roman" panose="02020603050405020304" pitchFamily="18" charset="0"/>
              </a:rPr>
              <a:t>C</a:t>
            </a:r>
            <a:r>
              <a:rPr lang="vi-VN" dirty="0">
                <a:solidFill>
                  <a:srgbClr val="0033CC"/>
                </a:solidFill>
                <a:latin typeface="Times New Roman" panose="02020603050405020304" pitchFamily="18" charset="0"/>
                <a:cs typeface="Times New Roman" panose="02020603050405020304" pitchFamily="18" charset="0"/>
              </a:rPr>
              <a:t>. Chữ La-tinh.	 </a:t>
            </a:r>
            <a:r>
              <a:rPr lang="en-US" dirty="0" smtClean="0">
                <a:solidFill>
                  <a:srgbClr val="0033CC"/>
                </a:solidFill>
                <a:latin typeface="Times New Roman" panose="02020603050405020304" pitchFamily="18" charset="0"/>
                <a:cs typeface="Times New Roman" panose="02020603050405020304" pitchFamily="18" charset="0"/>
              </a:rPr>
              <a:t>	</a:t>
            </a:r>
            <a:r>
              <a:rPr lang="vi-VN" dirty="0" smtClean="0">
                <a:solidFill>
                  <a:srgbClr val="0033CC"/>
                </a:solidFill>
                <a:latin typeface="Times New Roman" panose="02020603050405020304" pitchFamily="18" charset="0"/>
                <a:cs typeface="Times New Roman" panose="02020603050405020304" pitchFamily="18" charset="0"/>
              </a:rPr>
              <a:t>D</a:t>
            </a:r>
            <a:r>
              <a:rPr lang="vi-VN" dirty="0">
                <a:solidFill>
                  <a:srgbClr val="0033CC"/>
                </a:solidFill>
                <a:latin typeface="Times New Roman" panose="02020603050405020304" pitchFamily="18" charset="0"/>
                <a:cs typeface="Times New Roman" panose="02020603050405020304" pitchFamily="18" charset="0"/>
              </a:rPr>
              <a:t>. Chữ </a:t>
            </a:r>
            <a:r>
              <a:rPr lang="en-US" dirty="0" err="1" smtClean="0">
                <a:solidFill>
                  <a:srgbClr val="0033CC"/>
                </a:solidFill>
                <a:latin typeface="Times New Roman" panose="02020603050405020304" pitchFamily="18" charset="0"/>
                <a:cs typeface="Times New Roman" panose="02020603050405020304" pitchFamily="18" charset="0"/>
              </a:rPr>
              <a:t>tượng</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hình</a:t>
            </a:r>
            <a:r>
              <a:rPr lang="vi-VN" dirty="0" smtClean="0">
                <a:solidFill>
                  <a:srgbClr val="0033CC"/>
                </a:solidFill>
                <a:latin typeface="Times New Roman" panose="02020603050405020304" pitchFamily="18" charset="0"/>
                <a:cs typeface="Times New Roman" panose="02020603050405020304" pitchFamily="18" charset="0"/>
              </a:rPr>
              <a:t>.</a:t>
            </a:r>
            <a:endParaRPr lang="vi-VN" dirty="0">
              <a:solidFill>
                <a:srgbClr val="0033CC"/>
              </a:solidFill>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iêu đề 1"/>
          <p:cNvSpPr txBox="1"/>
          <p:nvPr/>
        </p:nvSpPr>
        <p:spPr>
          <a:xfrm>
            <a:off x="0" y="15240"/>
            <a:ext cx="9144000" cy="6705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US" sz="3600" b="1" dirty="0" smtClean="0">
                <a:solidFill>
                  <a:srgbClr val="FF0000"/>
                </a:solidFill>
                <a:latin typeface="Times New Roman" panose="02020603050405020304" pitchFamily="18" charset="0"/>
                <a:ea typeface="+mn-ea"/>
                <a:cs typeface="Times New Roman" panose="02020603050405020304" pitchFamily="18" charset="0"/>
              </a:rPr>
              <a:t>LUYỆN TẬP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Oval 4"/>
          <p:cNvSpPr/>
          <p:nvPr/>
        </p:nvSpPr>
        <p:spPr>
          <a:xfrm>
            <a:off x="42746" y="1828800"/>
            <a:ext cx="609600" cy="5947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0" y="5257800"/>
            <a:ext cx="609600" cy="5947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1595" y="762000"/>
            <a:ext cx="9144000" cy="6096000"/>
          </a:xfrm>
        </p:spPr>
        <p:txBody>
          <a:bodyPr>
            <a:normAutofit/>
          </a:bodyPr>
          <a:lstStyle/>
          <a:p>
            <a:pPr marL="0" indent="0">
              <a:buNone/>
            </a:pPr>
            <a:r>
              <a:rPr lang="vi-VN" b="1" dirty="0" smtClean="0">
                <a:solidFill>
                  <a:srgbClr val="0033CC"/>
                </a:solidFill>
                <a:latin typeface="Times New Roman" panose="02020603050405020304" pitchFamily="18" charset="0"/>
                <a:cs typeface="Times New Roman" panose="02020603050405020304" pitchFamily="18" charset="0"/>
              </a:rPr>
              <a:t>Câu </a:t>
            </a:r>
            <a:r>
              <a:rPr lang="en-US" b="1" dirty="0" smtClean="0">
                <a:solidFill>
                  <a:srgbClr val="0033CC"/>
                </a:solidFill>
                <a:latin typeface="Times New Roman" panose="02020603050405020304" pitchFamily="18" charset="0"/>
                <a:cs typeface="Times New Roman" panose="02020603050405020304" pitchFamily="18" charset="0"/>
              </a:rPr>
              <a:t>9</a:t>
            </a:r>
            <a:r>
              <a:rPr lang="vi-VN" b="1" dirty="0" smtClean="0">
                <a:solidFill>
                  <a:srgbClr val="0033CC"/>
                </a:solidFill>
                <a:latin typeface="Times New Roman" panose="02020603050405020304" pitchFamily="18" charset="0"/>
                <a:cs typeface="Times New Roman" panose="02020603050405020304" pitchFamily="18" charset="0"/>
              </a:rPr>
              <a:t>.</a:t>
            </a:r>
            <a:r>
              <a:rPr lang="vi-VN" b="1" dirty="0">
                <a:solidFill>
                  <a:srgbClr val="0033CC"/>
                </a:solidFill>
                <a:latin typeface="Times New Roman" panose="02020603050405020304" pitchFamily="18" charset="0"/>
                <a:cs typeface="Times New Roman" panose="02020603050405020304" pitchFamily="18" charset="0"/>
              </a:rPr>
              <a:t> Quốc gia cổ đại nào là nơi khởi phát của Phật giáo?</a:t>
            </a:r>
          </a:p>
          <a:p>
            <a:pPr marL="514350" indent="-514350">
              <a:buAutoNum type="alphaUcPeriod"/>
            </a:pPr>
            <a:r>
              <a:rPr lang="vi-VN" dirty="0" smtClean="0">
                <a:solidFill>
                  <a:srgbClr val="0033CC"/>
                </a:solidFill>
                <a:latin typeface="Times New Roman" panose="02020603050405020304" pitchFamily="18" charset="0"/>
                <a:cs typeface="Times New Roman" panose="02020603050405020304" pitchFamily="18" charset="0"/>
              </a:rPr>
              <a:t>Ấn </a:t>
            </a:r>
            <a:r>
              <a:rPr lang="vi-VN" dirty="0">
                <a:solidFill>
                  <a:srgbClr val="0033CC"/>
                </a:solidFill>
                <a:latin typeface="Times New Roman" panose="02020603050405020304" pitchFamily="18" charset="0"/>
                <a:cs typeface="Times New Roman" panose="02020603050405020304" pitchFamily="18" charset="0"/>
              </a:rPr>
              <a:t>Độ.	</a:t>
            </a:r>
            <a:r>
              <a:rPr lang="en-US" dirty="0" smtClean="0">
                <a:solidFill>
                  <a:srgbClr val="0033CC"/>
                </a:solidFill>
                <a:latin typeface="Times New Roman" panose="02020603050405020304" pitchFamily="18" charset="0"/>
                <a:cs typeface="Times New Roman" panose="02020603050405020304" pitchFamily="18" charset="0"/>
              </a:rPr>
              <a:t>	</a:t>
            </a:r>
            <a:r>
              <a:rPr lang="vi-VN" dirty="0" smtClean="0">
                <a:solidFill>
                  <a:srgbClr val="0033CC"/>
                </a:solidFill>
                <a:latin typeface="Times New Roman" panose="02020603050405020304" pitchFamily="18" charset="0"/>
                <a:cs typeface="Times New Roman" panose="02020603050405020304" pitchFamily="18" charset="0"/>
              </a:rPr>
              <a:t>B</a:t>
            </a:r>
            <a:r>
              <a:rPr lang="vi-VN" dirty="0">
                <a:solidFill>
                  <a:srgbClr val="0033CC"/>
                </a:solidFill>
                <a:latin typeface="Times New Roman" panose="02020603050405020304" pitchFamily="18" charset="0"/>
                <a:cs typeface="Times New Roman" panose="02020603050405020304" pitchFamily="18" charset="0"/>
              </a:rPr>
              <a:t>. Trung Quốc.	</a:t>
            </a:r>
            <a:endParaRPr lang="en-US" dirty="0" smtClean="0">
              <a:solidFill>
                <a:srgbClr val="0033CC"/>
              </a:solidFill>
              <a:latin typeface="Times New Roman" panose="02020603050405020304" pitchFamily="18" charset="0"/>
              <a:cs typeface="Times New Roman" panose="02020603050405020304" pitchFamily="18" charset="0"/>
            </a:endParaRPr>
          </a:p>
          <a:p>
            <a:pPr marL="514350" indent="-514350">
              <a:buAutoNum type="alphaUcPeriod"/>
            </a:pPr>
            <a:r>
              <a:rPr lang="vi-VN" dirty="0" smtClean="0">
                <a:solidFill>
                  <a:srgbClr val="0033CC"/>
                </a:solidFill>
                <a:latin typeface="Times New Roman" panose="02020603050405020304" pitchFamily="18" charset="0"/>
                <a:cs typeface="Times New Roman" panose="02020603050405020304" pitchFamily="18" charset="0"/>
              </a:rPr>
              <a:t>C</a:t>
            </a:r>
            <a:r>
              <a:rPr lang="vi-VN" dirty="0">
                <a:solidFill>
                  <a:srgbClr val="0033CC"/>
                </a:solidFill>
                <a:latin typeface="Times New Roman" panose="02020603050405020304" pitchFamily="18" charset="0"/>
                <a:cs typeface="Times New Roman" panose="02020603050405020304" pitchFamily="18" charset="0"/>
              </a:rPr>
              <a:t>. Ai Cập.	D. Lưỡng Hà</a:t>
            </a:r>
            <a:r>
              <a:rPr lang="vi-VN" dirty="0" smtClean="0">
                <a:solidFill>
                  <a:srgbClr val="0033CC"/>
                </a:solidFill>
                <a:latin typeface="Times New Roman" panose="02020603050405020304" pitchFamily="18" charset="0"/>
                <a:cs typeface="Times New Roman" panose="02020603050405020304" pitchFamily="18" charset="0"/>
              </a:rPr>
              <a:t>.</a:t>
            </a:r>
            <a:endParaRPr lang="en-US" dirty="0" smtClean="0">
              <a:solidFill>
                <a:srgbClr val="0033CC"/>
              </a:solidFill>
              <a:latin typeface="Times New Roman" panose="02020603050405020304" pitchFamily="18" charset="0"/>
              <a:cs typeface="Times New Roman" panose="02020603050405020304" pitchFamily="18" charset="0"/>
            </a:endParaRPr>
          </a:p>
          <a:p>
            <a:pPr marL="0" indent="0">
              <a:buNone/>
            </a:pPr>
            <a:r>
              <a:rPr lang="vi-VN" b="1" dirty="0">
                <a:solidFill>
                  <a:srgbClr val="0033CC"/>
                </a:solidFill>
                <a:latin typeface="Times New Roman" panose="02020603050405020304" pitchFamily="18" charset="0"/>
                <a:cs typeface="Times New Roman" panose="02020603050405020304" pitchFamily="18" charset="0"/>
              </a:rPr>
              <a:t>Câu </a:t>
            </a:r>
            <a:r>
              <a:rPr lang="en-US" b="1" dirty="0" smtClean="0">
                <a:solidFill>
                  <a:srgbClr val="0033CC"/>
                </a:solidFill>
                <a:latin typeface="Times New Roman" panose="02020603050405020304" pitchFamily="18" charset="0"/>
                <a:cs typeface="Times New Roman" panose="02020603050405020304" pitchFamily="18" charset="0"/>
              </a:rPr>
              <a:t>10</a:t>
            </a:r>
            <a:r>
              <a:rPr lang="vi-VN" b="1" dirty="0" smtClean="0">
                <a:solidFill>
                  <a:srgbClr val="0033CC"/>
                </a:solidFill>
                <a:latin typeface="Times New Roman" panose="02020603050405020304" pitchFamily="18" charset="0"/>
                <a:cs typeface="Times New Roman" panose="02020603050405020304" pitchFamily="18" charset="0"/>
              </a:rPr>
              <a:t>.</a:t>
            </a:r>
            <a:r>
              <a:rPr lang="vi-VN" b="1" dirty="0">
                <a:solidFill>
                  <a:srgbClr val="0033CC"/>
                </a:solidFill>
                <a:latin typeface="Times New Roman" panose="02020603050405020304" pitchFamily="18" charset="0"/>
                <a:cs typeface="Times New Roman" panose="02020603050405020304" pitchFamily="18" charset="0"/>
              </a:rPr>
              <a:t> Ấn Độ là quê hương của những tôn giáo nào dưới đây?</a:t>
            </a:r>
          </a:p>
          <a:p>
            <a:pPr marL="0" indent="0">
              <a:buNone/>
            </a:pPr>
            <a:r>
              <a:rPr lang="en-US" dirty="0" smtClean="0">
                <a:solidFill>
                  <a:srgbClr val="0033CC"/>
                </a:solidFill>
                <a:latin typeface="Times New Roman" panose="02020603050405020304" pitchFamily="18" charset="0"/>
                <a:cs typeface="Times New Roman" panose="02020603050405020304" pitchFamily="18" charset="0"/>
              </a:rPr>
              <a:t> A. </a:t>
            </a:r>
            <a:r>
              <a:rPr lang="vi-VN" dirty="0" smtClean="0">
                <a:solidFill>
                  <a:srgbClr val="0033CC"/>
                </a:solidFill>
                <a:latin typeface="Times New Roman" panose="02020603050405020304" pitchFamily="18" charset="0"/>
                <a:cs typeface="Times New Roman" panose="02020603050405020304" pitchFamily="18" charset="0"/>
              </a:rPr>
              <a:t>Hin-đu </a:t>
            </a:r>
            <a:r>
              <a:rPr lang="vi-VN" dirty="0">
                <a:solidFill>
                  <a:srgbClr val="0033CC"/>
                </a:solidFill>
                <a:latin typeface="Times New Roman" panose="02020603050405020304" pitchFamily="18" charset="0"/>
                <a:cs typeface="Times New Roman" panose="02020603050405020304" pitchFamily="18" charset="0"/>
              </a:rPr>
              <a:t>giáo và Phật giáo.		</a:t>
            </a:r>
          </a:p>
          <a:p>
            <a:pPr marL="0" indent="0">
              <a:buNone/>
            </a:pPr>
            <a:r>
              <a:rPr lang="vi-VN" dirty="0">
                <a:solidFill>
                  <a:srgbClr val="0033CC"/>
                </a:solidFill>
                <a:latin typeface="Times New Roman" panose="02020603050405020304" pitchFamily="18" charset="0"/>
                <a:cs typeface="Times New Roman" panose="02020603050405020304" pitchFamily="18" charset="0"/>
              </a:rPr>
              <a:t>B. Nho giáo và Phật giáo.</a:t>
            </a:r>
          </a:p>
          <a:p>
            <a:pPr marL="0" indent="0">
              <a:buNone/>
            </a:pPr>
            <a:r>
              <a:rPr lang="vi-VN" dirty="0">
                <a:solidFill>
                  <a:srgbClr val="0033CC"/>
                </a:solidFill>
                <a:latin typeface="Times New Roman" panose="02020603050405020304" pitchFamily="18" charset="0"/>
                <a:cs typeface="Times New Roman" panose="02020603050405020304" pitchFamily="18" charset="0"/>
              </a:rPr>
              <a:t>C. Hin-đu giáo và Thiên chúa giáo.	</a:t>
            </a:r>
          </a:p>
          <a:p>
            <a:pPr marL="0" indent="0">
              <a:buNone/>
            </a:pPr>
            <a:r>
              <a:rPr lang="vi-VN" dirty="0">
                <a:solidFill>
                  <a:srgbClr val="0033CC"/>
                </a:solidFill>
                <a:latin typeface="Times New Roman" panose="02020603050405020304" pitchFamily="18" charset="0"/>
                <a:cs typeface="Times New Roman" panose="02020603050405020304" pitchFamily="18" charset="0"/>
              </a:rPr>
              <a:t>D. Nho giáo và Đạo giáo.</a:t>
            </a:r>
          </a:p>
          <a:p>
            <a:pPr marL="0" indent="0">
              <a:buNone/>
            </a:pPr>
            <a:endParaRPr lang="en-US" dirty="0" smtClean="0">
              <a:solidFill>
                <a:srgbClr val="0033CC"/>
              </a:solidFill>
              <a:latin typeface="Times New Roman" panose="02020603050405020304" pitchFamily="18" charset="0"/>
              <a:cs typeface="Times New Roman" panose="02020603050405020304" pitchFamily="18" charset="0"/>
            </a:endParaRPr>
          </a:p>
          <a:p>
            <a:pPr marL="514350" indent="-514350">
              <a:buAutoNum type="alphaUcPeriod"/>
            </a:pPr>
            <a:endParaRPr lang="vi-VN" dirty="0">
              <a:solidFill>
                <a:srgbClr val="0033CC"/>
              </a:solidFill>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iêu đề 1"/>
          <p:cNvSpPr txBox="1"/>
          <p:nvPr/>
        </p:nvSpPr>
        <p:spPr>
          <a:xfrm>
            <a:off x="0" y="15240"/>
            <a:ext cx="9144000" cy="6705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US" sz="3600" b="1" dirty="0" smtClean="0">
                <a:solidFill>
                  <a:srgbClr val="FF0000"/>
                </a:solidFill>
                <a:latin typeface="Times New Roman" panose="02020603050405020304" pitchFamily="18" charset="0"/>
                <a:ea typeface="+mn-ea"/>
                <a:cs typeface="Times New Roman" panose="02020603050405020304" pitchFamily="18" charset="0"/>
              </a:rPr>
              <a:t>LUYỆN TẬP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Oval 4"/>
          <p:cNvSpPr/>
          <p:nvPr/>
        </p:nvSpPr>
        <p:spPr>
          <a:xfrm>
            <a:off x="52039" y="1803709"/>
            <a:ext cx="609600" cy="5947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1595" y="4111082"/>
            <a:ext cx="609600" cy="5947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685800"/>
            <a:ext cx="9144000" cy="1478280"/>
          </a:xfrm>
        </p:spPr>
        <p:txBody>
          <a:bodyPr>
            <a:noAutofit/>
          </a:bodyPr>
          <a:lstStyle/>
          <a:p>
            <a:pPr lvl="0">
              <a:spcBef>
                <a:spcPct val="20000"/>
              </a:spcBef>
            </a:pPr>
            <a:r>
              <a:rPr lang="en-US" sz="3600" b="1" dirty="0" smtClean="0">
                <a:solidFill>
                  <a:srgbClr val="FF0000"/>
                </a:solidFill>
                <a:latin typeface="Times New Roman" panose="02020603050405020304" pitchFamily="18" charset="0"/>
                <a:ea typeface="+mn-ea"/>
                <a:cs typeface="Times New Roman" panose="02020603050405020304" pitchFamily="18" charset="0"/>
              </a:rPr>
              <a:t/>
            </a:r>
            <a:br>
              <a:rPr lang="en-US" sz="3600" b="1" dirty="0" smtClean="0">
                <a:solidFill>
                  <a:srgbClr val="FF0000"/>
                </a:solidFill>
                <a:latin typeface="Times New Roman" panose="02020603050405020304" pitchFamily="18" charset="0"/>
                <a:ea typeface="+mn-ea"/>
                <a:cs typeface="Times New Roman" panose="02020603050405020304" pitchFamily="18" charset="0"/>
              </a:rPr>
            </a:br>
            <a:r>
              <a:rPr lang="en-US" sz="3600" b="1" dirty="0" smtClean="0">
                <a:solidFill>
                  <a:srgbClr val="FF0000"/>
                </a:solidFill>
                <a:latin typeface="Times New Roman" panose="02020603050405020304" pitchFamily="18" charset="0"/>
                <a:ea typeface="+mn-ea"/>
                <a:cs typeface="Times New Roman" panose="02020603050405020304" pitchFamily="18" charset="0"/>
              </a:rPr>
              <a:t>1.Tại </a:t>
            </a:r>
            <a:r>
              <a:rPr lang="en-US" sz="3600" b="1" dirty="0" err="1" smtClean="0">
                <a:solidFill>
                  <a:srgbClr val="FF0000"/>
                </a:solidFill>
                <a:latin typeface="Times New Roman" panose="02020603050405020304" pitchFamily="18" charset="0"/>
                <a:ea typeface="+mn-ea"/>
                <a:cs typeface="Times New Roman" panose="02020603050405020304" pitchFamily="18" charset="0"/>
              </a:rPr>
              <a:t>sao</a:t>
            </a:r>
            <a:r>
              <a:rPr lang="en-US" sz="3600" b="1" dirty="0" smtClean="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cư</a:t>
            </a:r>
            <a:r>
              <a:rPr lang="en-US" sz="3600" b="1" dirty="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dân</a:t>
            </a:r>
            <a:r>
              <a:rPr lang="en-US" sz="3600" b="1" dirty="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Ấn</a:t>
            </a:r>
            <a:r>
              <a:rPr lang="en-US" sz="3600" b="1" dirty="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Độ</a:t>
            </a:r>
            <a:r>
              <a:rPr lang="en-US" sz="3600" b="1" dirty="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cổ</a:t>
            </a:r>
            <a:r>
              <a:rPr lang="en-US" sz="3600" b="1" dirty="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đại</a:t>
            </a:r>
            <a:r>
              <a:rPr lang="en-US" sz="3600" b="1" dirty="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sinh</a:t>
            </a:r>
            <a:r>
              <a:rPr lang="en-US" sz="3600" b="1" dirty="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sống</a:t>
            </a:r>
            <a:r>
              <a:rPr lang="en-US" sz="3600" b="1" dirty="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nhiều</a:t>
            </a:r>
            <a:r>
              <a:rPr lang="en-US" sz="3600" b="1" dirty="0">
                <a:solidFill>
                  <a:srgbClr val="FF0000"/>
                </a:solidFill>
                <a:latin typeface="Times New Roman" panose="02020603050405020304" pitchFamily="18" charset="0"/>
                <a:ea typeface="+mn-ea"/>
                <a:cs typeface="Times New Roman" panose="02020603050405020304" pitchFamily="18" charset="0"/>
              </a:rPr>
              <a:t> ở </a:t>
            </a:r>
            <a:r>
              <a:rPr lang="en-US" sz="3600" b="1" dirty="0" err="1">
                <a:solidFill>
                  <a:srgbClr val="FF0000"/>
                </a:solidFill>
                <a:latin typeface="Times New Roman" panose="02020603050405020304" pitchFamily="18" charset="0"/>
                <a:ea typeface="+mn-ea"/>
                <a:cs typeface="Times New Roman" panose="02020603050405020304" pitchFamily="18" charset="0"/>
              </a:rPr>
              <a:t>vùng</a:t>
            </a:r>
            <a:r>
              <a:rPr lang="en-US" sz="3600" b="1" dirty="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bắc</a:t>
            </a:r>
            <a:r>
              <a:rPr lang="en-US" sz="3600" b="1" dirty="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Ấn</a:t>
            </a:r>
            <a:r>
              <a:rPr lang="en-US" sz="3600" b="1" dirty="0">
                <a:solidFill>
                  <a:srgbClr val="FF0000"/>
                </a:solidFill>
                <a:latin typeface="Times New Roman" panose="02020603050405020304" pitchFamily="18" charset="0"/>
                <a:ea typeface="+mn-ea"/>
                <a:cs typeface="Times New Roman" panose="02020603050405020304" pitchFamily="18" charset="0"/>
              </a:rPr>
              <a:t> ?</a:t>
            </a:r>
            <a:br>
              <a:rPr lang="en-US" sz="3600" b="1" dirty="0">
                <a:solidFill>
                  <a:srgbClr val="FF0000"/>
                </a:solidFill>
                <a:latin typeface="Times New Roman" panose="02020603050405020304" pitchFamily="18" charset="0"/>
                <a:ea typeface="+mn-ea"/>
                <a:cs typeface="Times New Roman" panose="02020603050405020304" pitchFamily="18" charset="0"/>
              </a:rPr>
            </a:b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15240" y="2286000"/>
            <a:ext cx="9144000" cy="4983163"/>
          </a:xfrm>
        </p:spPr>
        <p:txBody>
          <a:bodyPr>
            <a:normAutofit/>
          </a:bodyPr>
          <a:lstStyle/>
          <a:p>
            <a:pPr marL="0" indent="0">
              <a:buNone/>
            </a:pPr>
            <a:r>
              <a:rPr lang="en-US" dirty="0" smtClean="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Vì</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vùng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bắc</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Ấn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là</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đồng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bằng</a:t>
            </a:r>
            <a:r>
              <a:rPr lang="en-US" dirty="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sông</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Ấn</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và</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sông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Hằng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đất</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đai</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màu</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mỡ</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khí</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hậu</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thuận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lợi</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cho</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cư</a:t>
            </a:r>
            <a:r>
              <a:rPr lang="en-US" dirty="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dân</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sinh</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sống</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sản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xuất</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nông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nghiệp</a:t>
            </a:r>
            <a:r>
              <a:rPr lang="en-US" dirty="0">
                <a:solidFill>
                  <a:srgbClr val="0033CC"/>
                </a:solidFill>
                <a:latin typeface="Times New Roman" panose="02020603050405020304" pitchFamily="18" charset="0"/>
                <a:cs typeface="Times New Roman" panose="02020603050405020304" pitchFamily="18" charset="0"/>
              </a:rPr>
              <a:t>.</a:t>
            </a: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iêu đề 1"/>
          <p:cNvSpPr txBox="1"/>
          <p:nvPr/>
        </p:nvSpPr>
        <p:spPr>
          <a:xfrm>
            <a:off x="0" y="15240"/>
            <a:ext cx="9144000" cy="6705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US" sz="3600" b="1" dirty="0" smtClean="0">
                <a:solidFill>
                  <a:srgbClr val="FF0000"/>
                </a:solidFill>
                <a:latin typeface="Times New Roman" panose="02020603050405020304" pitchFamily="18" charset="0"/>
                <a:ea typeface="+mn-ea"/>
                <a:cs typeface="Times New Roman" panose="02020603050405020304" pitchFamily="18" charset="0"/>
              </a:rPr>
              <a:t>LUYỆN TẬP</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437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524000"/>
          </a:xfrm>
        </p:spPr>
        <p:txBody>
          <a:bodyPr>
            <a:noAutofit/>
          </a:bodyPr>
          <a:lstStyle/>
          <a:p>
            <a:pPr algn="l">
              <a:spcBef>
                <a:spcPct val="20000"/>
              </a:spcBef>
            </a:pPr>
            <a:r>
              <a:rPr lang="en-US" sz="3600" dirty="0" smtClean="0">
                <a:solidFill>
                  <a:srgbClr val="0033CC"/>
                </a:solidFill>
                <a:latin typeface="Times New Roman" panose="02020603050405020304" pitchFamily="18" charset="0"/>
                <a:ea typeface="+mn-ea"/>
                <a:cs typeface="Times New Roman" panose="02020603050405020304" pitchFamily="18" charset="0"/>
              </a:rPr>
              <a:t/>
            </a:r>
            <a:br>
              <a:rPr lang="en-US" sz="3600" dirty="0" smtClean="0">
                <a:solidFill>
                  <a:srgbClr val="0033CC"/>
                </a:solidFill>
                <a:latin typeface="Times New Roman" panose="02020603050405020304" pitchFamily="18" charset="0"/>
                <a:ea typeface="+mn-ea"/>
                <a:cs typeface="Times New Roman" panose="02020603050405020304" pitchFamily="18" charset="0"/>
              </a:rPr>
            </a:br>
            <a:r>
              <a:rPr lang="en-US" sz="3200" b="1" dirty="0" smtClean="0">
                <a:solidFill>
                  <a:srgbClr val="FF0000"/>
                </a:solidFill>
                <a:latin typeface="Times New Roman" panose="02020603050405020304" pitchFamily="18" charset="0"/>
                <a:ea typeface="+mn-ea"/>
                <a:cs typeface="Times New Roman" panose="02020603050405020304" pitchFamily="18" charset="0"/>
              </a:rPr>
              <a:t>LUYỆN TẬP:  </a:t>
            </a:r>
            <a:r>
              <a:rPr lang="en-US" sz="3200" b="1" dirty="0" smtClean="0">
                <a:solidFill>
                  <a:srgbClr val="FF0000"/>
                </a:solidFill>
                <a:latin typeface="Times New Roman" panose="02020603050405020304" pitchFamily="18" charset="0"/>
                <a:cs typeface="Times New Roman" panose="02020603050405020304" pitchFamily="18" charset="0"/>
              </a:rPr>
              <a:t>2</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br>
              <a:rPr lang="en-US" sz="3200" b="1" dirty="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09800"/>
          </a:xfrm>
        </p:spPr>
        <p:txBody>
          <a:bodyPr>
            <a:noAutofit/>
          </a:bodyPr>
          <a:lstStyle/>
          <a:p>
            <a:pPr algn="l"/>
            <a:r>
              <a:rPr lang="en-US" sz="3600" b="1" dirty="0" smtClean="0">
                <a:solidFill>
                  <a:srgbClr val="FF0000"/>
                </a:solidFill>
                <a:latin typeface="Times New Roman" panose="02020603050405020304" pitchFamily="18" charset="0"/>
                <a:cs typeface="Times New Roman" panose="02020603050405020304" pitchFamily="18" charset="0"/>
              </a:rPr>
              <a:t>VẬN DỤNG:</a:t>
            </a:r>
            <a:r>
              <a:rPr lang="vi-VN" sz="3600" b="1"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
            </a:r>
            <a:br>
              <a:rPr lang="en-US" sz="3600" b="1" dirty="0" smtClean="0">
                <a:solidFill>
                  <a:srgbClr val="FF0000"/>
                </a:solidFill>
                <a:latin typeface="Times New Roman" panose="02020603050405020304" pitchFamily="18" charset="0"/>
                <a:cs typeface="Times New Roman" panose="02020603050405020304" pitchFamily="18" charset="0"/>
              </a:rPr>
            </a:br>
            <a:r>
              <a:rPr lang="en-US" sz="3600" b="1" dirty="0" smtClean="0">
                <a:solidFill>
                  <a:srgbClr val="FF0000"/>
                </a:solidFill>
                <a:latin typeface="Times New Roman" panose="02020603050405020304" pitchFamily="18" charset="0"/>
                <a:cs typeface="Times New Roman" panose="02020603050405020304" pitchFamily="18" charset="0"/>
              </a:rPr>
              <a:t>3. </a:t>
            </a:r>
            <a:r>
              <a:rPr lang="vi-VN" sz="3600" b="1" dirty="0" smtClean="0">
                <a:solidFill>
                  <a:srgbClr val="FF0000"/>
                </a:solidFill>
                <a:latin typeface="Times New Roman" panose="02020603050405020304" pitchFamily="18" charset="0"/>
                <a:cs typeface="Times New Roman" panose="02020603050405020304" pitchFamily="18" charset="0"/>
              </a:rPr>
              <a:t>Viết </a:t>
            </a:r>
            <a:r>
              <a:rPr lang="vi-VN" sz="3600" b="1" dirty="0">
                <a:solidFill>
                  <a:srgbClr val="FF0000"/>
                </a:solidFill>
                <a:latin typeface="Times New Roman" panose="02020603050405020304" pitchFamily="18" charset="0"/>
                <a:cs typeface="Times New Roman" panose="02020603050405020304" pitchFamily="18" charset="0"/>
              </a:rPr>
              <a:t>đoạn văn ngắn mô tả một thành tựu văn hóa của Ấn Độ có ảnh hưởng đến văn hóa Việt </a:t>
            </a:r>
            <a:r>
              <a:rPr lang="vi-VN" sz="3600" b="1" dirty="0" smtClean="0">
                <a:solidFill>
                  <a:srgbClr val="FF0000"/>
                </a:solidFill>
                <a:latin typeface="Times New Roman" panose="02020603050405020304" pitchFamily="18" charset="0"/>
                <a:cs typeface="Times New Roman" panose="02020603050405020304" pitchFamily="18" charset="0"/>
              </a:rPr>
              <a:t>Nam</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533400"/>
          </a:xfrm>
        </p:spPr>
        <p:txBody>
          <a:bodyPr>
            <a:noAutofit/>
          </a:bodyPr>
          <a:lstStyle/>
          <a:p>
            <a:pPr>
              <a:spcBef>
                <a:spcPct val="20000"/>
              </a:spcBef>
            </a:pPr>
            <a:r>
              <a:rPr lang="en-US" sz="3600" dirty="0" smtClean="0">
                <a:solidFill>
                  <a:srgbClr val="0033CC"/>
                </a:solidFill>
                <a:latin typeface="Times New Roman" panose="02020603050405020304" pitchFamily="18" charset="0"/>
                <a:ea typeface="+mn-ea"/>
                <a:cs typeface="Times New Roman" panose="02020603050405020304" pitchFamily="18" charset="0"/>
              </a:rPr>
              <a:t/>
            </a:r>
            <a:br>
              <a:rPr lang="en-US" sz="3600" dirty="0" smtClean="0">
                <a:solidFill>
                  <a:srgbClr val="0033CC"/>
                </a:solidFill>
                <a:latin typeface="Times New Roman" panose="02020603050405020304" pitchFamily="18" charset="0"/>
                <a:ea typeface="+mn-ea"/>
                <a:cs typeface="Times New Roman" panose="02020603050405020304" pitchFamily="18" charset="0"/>
              </a:rPr>
            </a:br>
            <a:r>
              <a:rPr lang="en-US" sz="2400" b="1" dirty="0" smtClean="0">
                <a:solidFill>
                  <a:srgbClr val="FF0000"/>
                </a:solidFill>
                <a:latin typeface="Times New Roman" panose="02020603050405020304" pitchFamily="18" charset="0"/>
                <a:cs typeface="Times New Roman" panose="02020603050405020304" pitchFamily="18" charset="0"/>
              </a:rPr>
              <a:t>2</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Sự</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hóa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hội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Ấn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cổ</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biểu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hiện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 ?</a:t>
            </a:r>
            <a:br>
              <a:rPr lang="en-US" sz="2400" b="1" dirty="0">
                <a:solidFill>
                  <a:srgbClr val="FF0000"/>
                </a:solidFill>
                <a:latin typeface="Times New Roman" panose="02020603050405020304" pitchFamily="18" charset="0"/>
                <a:cs typeface="Times New Roman" panose="02020603050405020304" pitchFamily="18" charset="0"/>
              </a:rPr>
            </a:b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762000"/>
            <a:ext cx="9144000" cy="5257800"/>
          </a:xfrm>
        </p:spPr>
        <p:txBody>
          <a:bodyPr>
            <a:normAutofit/>
          </a:bodyPr>
          <a:lstStyle/>
          <a:p>
            <a:pPr marL="0" indent="0">
              <a:buNone/>
            </a:pP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Xã</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hội</a:t>
            </a:r>
            <a:r>
              <a:rPr lang="en-US" dirty="0">
                <a:solidFill>
                  <a:srgbClr val="0033CC"/>
                </a:solidFill>
                <a:latin typeface="Times New Roman" panose="02020603050405020304" pitchFamily="18" charset="0"/>
                <a:cs typeface="Times New Roman" panose="02020603050405020304" pitchFamily="18" charset="0"/>
              </a:rPr>
              <a:t> chia </a:t>
            </a:r>
            <a:r>
              <a:rPr lang="en-US" dirty="0" err="1">
                <a:solidFill>
                  <a:srgbClr val="0033CC"/>
                </a:solidFill>
                <a:latin typeface="Times New Roman" panose="02020603050405020304" pitchFamily="18" charset="0"/>
                <a:cs typeface="Times New Roman" panose="02020603050405020304" pitchFamily="18" charset="0"/>
              </a:rPr>
              <a:t>thành</a:t>
            </a:r>
            <a:r>
              <a:rPr lang="en-US" dirty="0">
                <a:solidFill>
                  <a:srgbClr val="0033CC"/>
                </a:solidFill>
                <a:latin typeface="Times New Roman" panose="02020603050405020304" pitchFamily="18" charset="0"/>
                <a:cs typeface="Times New Roman" panose="02020603050405020304" pitchFamily="18" charset="0"/>
              </a:rPr>
              <a:t> 4 </a:t>
            </a:r>
            <a:r>
              <a:rPr lang="en-US" dirty="0" err="1">
                <a:solidFill>
                  <a:srgbClr val="0033CC"/>
                </a:solidFill>
                <a:latin typeface="Times New Roman" panose="02020603050405020304" pitchFamily="18" charset="0"/>
                <a:cs typeface="Times New Roman" panose="02020603050405020304" pitchFamily="18" charset="0"/>
              </a:rPr>
              <a:t>đẳng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cấp</a:t>
            </a:r>
            <a:r>
              <a:rPr lang="en-US" dirty="0">
                <a:solidFill>
                  <a:srgbClr val="0033CC"/>
                </a:solidFill>
                <a:latin typeface="Times New Roman" panose="02020603050405020304" pitchFamily="18" charset="0"/>
                <a:cs typeface="Times New Roman" panose="02020603050405020304" pitchFamily="18" charset="0"/>
              </a:rPr>
              <a:t>:</a:t>
            </a:r>
          </a:p>
          <a:p>
            <a:pPr marL="0" indent="0">
              <a:buNone/>
            </a:pP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Tăng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lữ</a:t>
            </a:r>
            <a:r>
              <a:rPr lang="en-US" dirty="0">
                <a:solidFill>
                  <a:srgbClr val="0033CC"/>
                </a:solidFill>
                <a:latin typeface="Times New Roman" panose="02020603050405020304" pitchFamily="18" charset="0"/>
                <a:cs typeface="Times New Roman" panose="02020603050405020304" pitchFamily="18" charset="0"/>
              </a:rPr>
              <a:t> ( Bra-man)</a:t>
            </a:r>
          </a:p>
          <a:p>
            <a:pPr marL="0" indent="0">
              <a:buNone/>
            </a:pP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Vương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công-Vũ</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sĩ</a:t>
            </a:r>
            <a:r>
              <a:rPr lang="en-US" dirty="0">
                <a:solidFill>
                  <a:srgbClr val="0033CC"/>
                </a:solidFill>
                <a:latin typeface="Times New Roman" panose="02020603050405020304" pitchFamily="18" charset="0"/>
                <a:cs typeface="Times New Roman" panose="02020603050405020304" pitchFamily="18" charset="0"/>
              </a:rPr>
              <a:t> ( </a:t>
            </a:r>
            <a:r>
              <a:rPr lang="en-US" dirty="0" err="1">
                <a:solidFill>
                  <a:srgbClr val="0033CC"/>
                </a:solidFill>
                <a:latin typeface="Times New Roman" panose="02020603050405020304" pitchFamily="18" charset="0"/>
                <a:cs typeface="Times New Roman" panose="02020603050405020304" pitchFamily="18" charset="0"/>
              </a:rPr>
              <a:t>Ksa</a:t>
            </a:r>
            <a:r>
              <a:rPr lang="en-US" dirty="0">
                <a:solidFill>
                  <a:srgbClr val="0033CC"/>
                </a:solidFill>
                <a:latin typeface="Times New Roman" panose="02020603050405020304" pitchFamily="18" charset="0"/>
                <a:cs typeface="Times New Roman" panose="02020603050405020304" pitchFamily="18" charset="0"/>
              </a:rPr>
              <a:t>-tri-a)</a:t>
            </a:r>
          </a:p>
          <a:p>
            <a:pPr marL="0" indent="0">
              <a:buNone/>
            </a:pP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Người</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bình</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dân</a:t>
            </a:r>
            <a:r>
              <a:rPr lang="en-US" dirty="0">
                <a:solidFill>
                  <a:srgbClr val="0033CC"/>
                </a:solidFill>
                <a:latin typeface="Times New Roman" panose="02020603050405020304" pitchFamily="18" charset="0"/>
                <a:cs typeface="Times New Roman" panose="02020603050405020304" pitchFamily="18" charset="0"/>
              </a:rPr>
              <a:t> </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nông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dân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thương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nhân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thợ</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thủ</a:t>
            </a:r>
            <a:r>
              <a:rPr lang="en-US" dirty="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công</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Vai</a:t>
            </a:r>
            <a:r>
              <a:rPr lang="en-US" dirty="0">
                <a:solidFill>
                  <a:srgbClr val="0033CC"/>
                </a:solidFill>
                <a:latin typeface="Times New Roman" panose="02020603050405020304" pitchFamily="18" charset="0"/>
                <a:cs typeface="Times New Roman" panose="02020603050405020304" pitchFamily="18" charset="0"/>
              </a:rPr>
              <a:t>-</a:t>
            </a:r>
            <a:r>
              <a:rPr lang="en-US" dirty="0" err="1">
                <a:solidFill>
                  <a:srgbClr val="0033CC"/>
                </a:solidFill>
                <a:latin typeface="Times New Roman" panose="02020603050405020304" pitchFamily="18" charset="0"/>
                <a:cs typeface="Times New Roman" panose="02020603050405020304" pitchFamily="18" charset="0"/>
              </a:rPr>
              <a:t>si</a:t>
            </a:r>
            <a:r>
              <a:rPr lang="en-US" dirty="0">
                <a:solidFill>
                  <a:srgbClr val="0033CC"/>
                </a:solidFill>
                <a:latin typeface="Times New Roman" panose="02020603050405020304" pitchFamily="18" charset="0"/>
                <a:cs typeface="Times New Roman" panose="02020603050405020304" pitchFamily="18" charset="0"/>
              </a:rPr>
              <a:t>-a </a:t>
            </a:r>
            <a:r>
              <a:rPr lang="en-US" dirty="0" smtClean="0">
                <a:solidFill>
                  <a:srgbClr val="0033CC"/>
                </a:solidFill>
                <a:latin typeface="Times New Roman" panose="02020603050405020304" pitchFamily="18" charset="0"/>
                <a:cs typeface="Times New Roman" panose="02020603050405020304" pitchFamily="18" charset="0"/>
              </a:rPr>
              <a:t>)</a:t>
            </a:r>
            <a:endParaRPr lang="en-US" dirty="0">
              <a:solidFill>
                <a:srgbClr val="0033CC"/>
              </a:solidFill>
              <a:latin typeface="Times New Roman" panose="02020603050405020304" pitchFamily="18" charset="0"/>
              <a:cs typeface="Times New Roman" panose="02020603050405020304" pitchFamily="18" charset="0"/>
            </a:endParaRPr>
          </a:p>
          <a:p>
            <a:pPr marL="0" indent="0">
              <a:buNone/>
            </a:pP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Những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người</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thấp</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kém</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trong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xã</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hội</a:t>
            </a:r>
            <a:r>
              <a:rPr lang="en-US" dirty="0">
                <a:solidFill>
                  <a:srgbClr val="0033CC"/>
                </a:solidFill>
                <a:latin typeface="Times New Roman" panose="02020603050405020304" pitchFamily="18" charset="0"/>
                <a:cs typeface="Times New Roman" panose="02020603050405020304" pitchFamily="18" charset="0"/>
              </a:rPr>
              <a:t> ( Su-</a:t>
            </a:r>
            <a:r>
              <a:rPr lang="en-US" dirty="0" err="1">
                <a:solidFill>
                  <a:srgbClr val="0033CC"/>
                </a:solidFill>
                <a:latin typeface="Times New Roman" panose="02020603050405020304" pitchFamily="18" charset="0"/>
                <a:cs typeface="Times New Roman" panose="02020603050405020304" pitchFamily="18" charset="0"/>
              </a:rPr>
              <a:t>đra</a:t>
            </a:r>
            <a:r>
              <a:rPr lang="en-US" dirty="0">
                <a:solidFill>
                  <a:srgbClr val="0033CC"/>
                </a:solidFill>
                <a:latin typeface="Times New Roman" panose="02020603050405020304" pitchFamily="18" charset="0"/>
                <a:cs typeface="Times New Roman" panose="02020603050405020304" pitchFamily="18" charset="0"/>
              </a:rPr>
              <a:t> )</a:t>
            </a:r>
          </a:p>
          <a:p>
            <a:pPr marL="0" indent="0">
              <a:buNone/>
            </a:pP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Người</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khác</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đẳng</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cấp</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không</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được</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kết</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hôn</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với</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nhau</a:t>
            </a:r>
            <a:r>
              <a:rPr lang="en-US" dirty="0" smtClean="0">
                <a:solidFill>
                  <a:srgbClr val="0033CC"/>
                </a:solidFill>
                <a:latin typeface="Times New Roman" panose="02020603050405020304" pitchFamily="18" charset="0"/>
                <a:cs typeface="Times New Roman" panose="02020603050405020304" pitchFamily="18" charset="0"/>
              </a:rPr>
              <a:t> .</a:t>
            </a:r>
          </a:p>
          <a:p>
            <a:pPr marL="0" indent="0">
              <a:buNone/>
            </a:pP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Những</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người</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thuộc</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đẳng</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cấp</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dưới</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phải</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phục</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tùng</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người</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thuộc</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đẳng</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cấp</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trên</a:t>
            </a:r>
            <a:r>
              <a:rPr lang="en-US" dirty="0" smtClean="0">
                <a:solidFill>
                  <a:srgbClr val="0033CC"/>
                </a:solidFill>
                <a:latin typeface="Times New Roman" panose="02020603050405020304" pitchFamily="18" charset="0"/>
                <a:cs typeface="Times New Roman" panose="02020603050405020304" pitchFamily="18" charset="0"/>
              </a:rPr>
              <a:t>.</a:t>
            </a:r>
            <a:endParaRPr lang="en-US" dirty="0">
              <a:solidFill>
                <a:srgbClr val="0033CC"/>
              </a:solidFill>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609600"/>
          </a:xfrm>
        </p:spPr>
        <p:txBody>
          <a:bodyPr>
            <a:noAutofit/>
          </a:bodyPr>
          <a:lstStyle/>
          <a:p>
            <a:r>
              <a:rPr lang="en-US" sz="3600" b="1" dirty="0" err="1">
                <a:solidFill>
                  <a:srgbClr val="FF0000"/>
                </a:solidFill>
                <a:latin typeface="Times New Roman" panose="02020603050405020304" pitchFamily="18" charset="0"/>
                <a:cs typeface="Times New Roman" panose="02020603050405020304" pitchFamily="18" charset="0"/>
              </a:rPr>
              <a:t>Tiết</a:t>
            </a:r>
            <a:r>
              <a:rPr lang="en-US" sz="3600" b="1" dirty="0">
                <a:solidFill>
                  <a:srgbClr val="FF0000"/>
                </a:solidFill>
                <a:latin typeface="Times New Roman" panose="02020603050405020304" pitchFamily="18" charset="0"/>
                <a:cs typeface="Times New Roman" panose="02020603050405020304" pitchFamily="18" charset="0"/>
              </a:rPr>
              <a:t> 14, 15- BÀI 8. ẤN ĐỘ CỔ ĐẠI</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609600"/>
            <a:ext cx="9178636" cy="5486400"/>
          </a:xfrm>
        </p:spPr>
        <p:txBody>
          <a:bodyPr/>
          <a:lstStyle/>
          <a:p>
            <a:pPr marL="0" marR="0" indent="0" algn="just">
              <a:lnSpc>
                <a:spcPct val="115000"/>
              </a:lnSpc>
              <a:spcBef>
                <a:spcPts val="0"/>
              </a:spcBef>
              <a:spcAft>
                <a:spcPts val="0"/>
              </a:spcAft>
              <a:buNone/>
            </a:pPr>
            <a:r>
              <a:rPr lang="en-US" b="1" u="sng" dirty="0">
                <a:solidFill>
                  <a:srgbClr val="0033CC"/>
                </a:solidFill>
                <a:latin typeface="Times New Roman" panose="02020603050405020304"/>
                <a:ea typeface="Times New Roman" panose="02020603050405020304"/>
                <a:cs typeface="Times New Roman" panose="02020603050405020304"/>
              </a:rPr>
              <a:t>I. </a:t>
            </a:r>
            <a:r>
              <a:rPr lang="en-US" b="1" u="sng" dirty="0" err="1">
                <a:solidFill>
                  <a:srgbClr val="0033CC"/>
                </a:solidFill>
                <a:latin typeface="Times New Roman" panose="02020603050405020304"/>
                <a:ea typeface="Times New Roman" panose="02020603050405020304"/>
                <a:cs typeface="Times New Roman" panose="02020603050405020304"/>
              </a:rPr>
              <a:t>Điều</a:t>
            </a:r>
            <a:r>
              <a:rPr lang="en-US" b="1" u="sng" dirty="0">
                <a:solidFill>
                  <a:srgbClr val="0033CC"/>
                </a:solidFill>
                <a:latin typeface="Times New Roman" panose="02020603050405020304"/>
                <a:ea typeface="Times New Roman" panose="02020603050405020304"/>
                <a:cs typeface="Times New Roman" panose="02020603050405020304"/>
              </a:rPr>
              <a:t> </a:t>
            </a:r>
            <a:r>
              <a:rPr lang="en-US" b="1" u="sng" dirty="0" err="1">
                <a:solidFill>
                  <a:srgbClr val="0033CC"/>
                </a:solidFill>
                <a:latin typeface="Times New Roman" panose="02020603050405020304"/>
                <a:ea typeface="Times New Roman" panose="02020603050405020304"/>
                <a:cs typeface="Times New Roman" panose="02020603050405020304"/>
              </a:rPr>
              <a:t>kiện</a:t>
            </a:r>
            <a:r>
              <a:rPr lang="en-US" b="1" u="sng" dirty="0">
                <a:solidFill>
                  <a:srgbClr val="0033CC"/>
                </a:solidFill>
                <a:latin typeface="Times New Roman" panose="02020603050405020304"/>
                <a:ea typeface="Times New Roman" panose="02020603050405020304"/>
                <a:cs typeface="Times New Roman" panose="02020603050405020304"/>
              </a:rPr>
              <a:t> </a:t>
            </a:r>
            <a:r>
              <a:rPr lang="en-US" b="1" u="sng" dirty="0" err="1">
                <a:solidFill>
                  <a:srgbClr val="0033CC"/>
                </a:solidFill>
                <a:latin typeface="Times New Roman" panose="02020603050405020304"/>
                <a:ea typeface="Times New Roman" panose="02020603050405020304"/>
                <a:cs typeface="Times New Roman" panose="02020603050405020304"/>
              </a:rPr>
              <a:t>tự</a:t>
            </a:r>
            <a:r>
              <a:rPr lang="en-US" b="1" u="sng" dirty="0">
                <a:solidFill>
                  <a:srgbClr val="0033CC"/>
                </a:solidFill>
                <a:latin typeface="Times New Roman" panose="02020603050405020304"/>
                <a:ea typeface="Times New Roman" panose="02020603050405020304"/>
                <a:cs typeface="Times New Roman" panose="02020603050405020304"/>
              </a:rPr>
              <a:t> </a:t>
            </a:r>
            <a:r>
              <a:rPr lang="en-US" b="1" u="sng" dirty="0" err="1">
                <a:solidFill>
                  <a:srgbClr val="0033CC"/>
                </a:solidFill>
                <a:latin typeface="Times New Roman" panose="02020603050405020304"/>
                <a:ea typeface="Times New Roman" panose="02020603050405020304"/>
                <a:cs typeface="Times New Roman" panose="02020603050405020304"/>
              </a:rPr>
              <a:t>nhiên</a:t>
            </a:r>
            <a:endParaRPr lang="en-US" b="1"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b="1" u="sng" dirty="0">
                <a:solidFill>
                  <a:srgbClr val="0033CC"/>
                </a:solidFill>
                <a:latin typeface="Times New Roman" panose="02020603050405020304"/>
                <a:ea typeface="Times New Roman" panose="02020603050405020304"/>
                <a:cs typeface="Times New Roman" panose="02020603050405020304"/>
              </a:rPr>
              <a:t>II. </a:t>
            </a:r>
            <a:r>
              <a:rPr lang="en-US" b="1" u="sng" dirty="0" err="1">
                <a:solidFill>
                  <a:srgbClr val="0033CC"/>
                </a:solidFill>
                <a:latin typeface="Times New Roman" panose="02020603050405020304"/>
                <a:ea typeface="Times New Roman" panose="02020603050405020304"/>
                <a:cs typeface="Times New Roman" panose="02020603050405020304"/>
              </a:rPr>
              <a:t>Xã</a:t>
            </a:r>
            <a:r>
              <a:rPr lang="en-US" b="1" u="sng" dirty="0">
                <a:solidFill>
                  <a:srgbClr val="0033CC"/>
                </a:solidFill>
                <a:latin typeface="Times New Roman" panose="02020603050405020304"/>
                <a:ea typeface="Times New Roman" panose="02020603050405020304"/>
                <a:cs typeface="Times New Roman" panose="02020603050405020304"/>
              </a:rPr>
              <a:t> </a:t>
            </a:r>
            <a:r>
              <a:rPr lang="en-US" b="1" u="sng" dirty="0" err="1">
                <a:solidFill>
                  <a:srgbClr val="0033CC"/>
                </a:solidFill>
                <a:latin typeface="Times New Roman" panose="02020603050405020304"/>
                <a:ea typeface="Times New Roman" panose="02020603050405020304"/>
                <a:cs typeface="Times New Roman" panose="02020603050405020304"/>
              </a:rPr>
              <a:t>hội</a:t>
            </a:r>
            <a:r>
              <a:rPr lang="en-US" b="1" u="sng" dirty="0">
                <a:solidFill>
                  <a:srgbClr val="0033CC"/>
                </a:solidFill>
                <a:latin typeface="Times New Roman" panose="02020603050405020304"/>
                <a:ea typeface="Times New Roman" panose="02020603050405020304"/>
                <a:cs typeface="Times New Roman" panose="02020603050405020304"/>
              </a:rPr>
              <a:t> </a:t>
            </a:r>
            <a:r>
              <a:rPr lang="en-US" b="1" u="sng" dirty="0" err="1">
                <a:solidFill>
                  <a:srgbClr val="0033CC"/>
                </a:solidFill>
                <a:latin typeface="Times New Roman" panose="02020603050405020304"/>
                <a:ea typeface="Times New Roman" panose="02020603050405020304"/>
                <a:cs typeface="Times New Roman" panose="02020603050405020304"/>
              </a:rPr>
              <a:t>Ấn</a:t>
            </a:r>
            <a:r>
              <a:rPr lang="en-US" b="1" u="sng" dirty="0">
                <a:solidFill>
                  <a:srgbClr val="0033CC"/>
                </a:solidFill>
                <a:latin typeface="Times New Roman" panose="02020603050405020304"/>
                <a:ea typeface="Times New Roman" panose="02020603050405020304"/>
                <a:cs typeface="Times New Roman" panose="02020603050405020304"/>
              </a:rPr>
              <a:t> </a:t>
            </a:r>
            <a:r>
              <a:rPr lang="en-US" b="1" u="sng" dirty="0" err="1">
                <a:solidFill>
                  <a:srgbClr val="0033CC"/>
                </a:solidFill>
                <a:latin typeface="Times New Roman" panose="02020603050405020304"/>
                <a:ea typeface="Times New Roman" panose="02020603050405020304"/>
                <a:cs typeface="Times New Roman" panose="02020603050405020304"/>
              </a:rPr>
              <a:t>Độ</a:t>
            </a:r>
            <a:r>
              <a:rPr lang="en-US" b="1" u="sng" dirty="0">
                <a:solidFill>
                  <a:srgbClr val="0033CC"/>
                </a:solidFill>
                <a:latin typeface="Times New Roman" panose="02020603050405020304"/>
                <a:ea typeface="Times New Roman" panose="02020603050405020304"/>
                <a:cs typeface="Times New Roman" panose="02020603050405020304"/>
              </a:rPr>
              <a:t> </a:t>
            </a:r>
            <a:r>
              <a:rPr lang="en-US" b="1" u="sng" dirty="0" err="1">
                <a:solidFill>
                  <a:srgbClr val="0033CC"/>
                </a:solidFill>
                <a:latin typeface="Times New Roman" panose="02020603050405020304"/>
                <a:ea typeface="Times New Roman" panose="02020603050405020304"/>
                <a:cs typeface="Times New Roman" panose="02020603050405020304"/>
              </a:rPr>
              <a:t>cổ</a:t>
            </a:r>
            <a:r>
              <a:rPr lang="en-US" b="1" u="sng" dirty="0">
                <a:solidFill>
                  <a:srgbClr val="0033CC"/>
                </a:solidFill>
                <a:latin typeface="Times New Roman" panose="02020603050405020304"/>
                <a:ea typeface="Times New Roman" panose="02020603050405020304"/>
                <a:cs typeface="Times New Roman" panose="02020603050405020304"/>
              </a:rPr>
              <a:t> </a:t>
            </a:r>
            <a:r>
              <a:rPr lang="en-US" b="1" u="sng" dirty="0" err="1">
                <a:solidFill>
                  <a:srgbClr val="0033CC"/>
                </a:solidFill>
                <a:latin typeface="Times New Roman" panose="02020603050405020304"/>
                <a:ea typeface="Times New Roman" panose="02020603050405020304"/>
                <a:cs typeface="Times New Roman" panose="02020603050405020304"/>
              </a:rPr>
              <a:t>đại</a:t>
            </a:r>
            <a:endParaRPr lang="en-US" b="1"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b="1" u="sng" dirty="0">
                <a:solidFill>
                  <a:srgbClr val="0033CC"/>
                </a:solidFill>
                <a:latin typeface="Times New Roman" panose="02020603050405020304"/>
                <a:ea typeface="Times New Roman" panose="02020603050405020304"/>
                <a:cs typeface="Times New Roman" panose="02020603050405020304"/>
              </a:rPr>
              <a:t>III. </a:t>
            </a:r>
            <a:r>
              <a:rPr lang="en-US" b="1" u="sng" dirty="0" err="1">
                <a:solidFill>
                  <a:srgbClr val="0033CC"/>
                </a:solidFill>
                <a:latin typeface="Times New Roman" panose="02020603050405020304"/>
                <a:ea typeface="Times New Roman" panose="02020603050405020304"/>
                <a:cs typeface="Times New Roman" panose="02020603050405020304"/>
              </a:rPr>
              <a:t>Những</a:t>
            </a:r>
            <a:r>
              <a:rPr lang="en-US" b="1" u="sng" dirty="0">
                <a:solidFill>
                  <a:srgbClr val="0033CC"/>
                </a:solidFill>
                <a:latin typeface="Times New Roman" panose="02020603050405020304"/>
                <a:ea typeface="Times New Roman" panose="02020603050405020304"/>
                <a:cs typeface="Times New Roman" panose="02020603050405020304"/>
              </a:rPr>
              <a:t> </a:t>
            </a:r>
            <a:r>
              <a:rPr lang="en-US" b="1" u="sng" dirty="0" err="1">
                <a:solidFill>
                  <a:srgbClr val="0033CC"/>
                </a:solidFill>
                <a:latin typeface="Times New Roman" panose="02020603050405020304"/>
                <a:ea typeface="Times New Roman" panose="02020603050405020304"/>
                <a:cs typeface="Times New Roman" panose="02020603050405020304"/>
              </a:rPr>
              <a:t>thành</a:t>
            </a:r>
            <a:r>
              <a:rPr lang="en-US" b="1" u="sng" dirty="0">
                <a:solidFill>
                  <a:srgbClr val="0033CC"/>
                </a:solidFill>
                <a:latin typeface="Times New Roman" panose="02020603050405020304"/>
                <a:ea typeface="Times New Roman" panose="02020603050405020304"/>
                <a:cs typeface="Times New Roman" panose="02020603050405020304"/>
              </a:rPr>
              <a:t> </a:t>
            </a:r>
            <a:r>
              <a:rPr lang="en-US" b="1" u="sng" dirty="0" err="1">
                <a:solidFill>
                  <a:srgbClr val="0033CC"/>
                </a:solidFill>
                <a:latin typeface="Times New Roman" panose="02020603050405020304"/>
                <a:ea typeface="Times New Roman" panose="02020603050405020304"/>
                <a:cs typeface="Times New Roman" panose="02020603050405020304"/>
              </a:rPr>
              <a:t>tựu</a:t>
            </a:r>
            <a:r>
              <a:rPr lang="en-US" b="1" u="sng" dirty="0">
                <a:solidFill>
                  <a:srgbClr val="0033CC"/>
                </a:solidFill>
                <a:latin typeface="Times New Roman" panose="02020603050405020304"/>
                <a:ea typeface="Times New Roman" panose="02020603050405020304"/>
                <a:cs typeface="Times New Roman" panose="02020603050405020304"/>
              </a:rPr>
              <a:t> </a:t>
            </a:r>
            <a:r>
              <a:rPr lang="en-US" b="1" u="sng" dirty="0" err="1">
                <a:solidFill>
                  <a:srgbClr val="0033CC"/>
                </a:solidFill>
                <a:latin typeface="Times New Roman" panose="02020603050405020304"/>
                <a:ea typeface="Times New Roman" panose="02020603050405020304"/>
                <a:cs typeface="Times New Roman" panose="02020603050405020304"/>
              </a:rPr>
              <a:t>văn</a:t>
            </a:r>
            <a:r>
              <a:rPr lang="en-US" b="1" u="sng" dirty="0">
                <a:solidFill>
                  <a:srgbClr val="0033CC"/>
                </a:solidFill>
                <a:latin typeface="Times New Roman" panose="02020603050405020304"/>
                <a:ea typeface="Times New Roman" panose="02020603050405020304"/>
                <a:cs typeface="Times New Roman" panose="02020603050405020304"/>
              </a:rPr>
              <a:t> </a:t>
            </a:r>
            <a:r>
              <a:rPr lang="en-US" b="1" u="sng" dirty="0" err="1">
                <a:solidFill>
                  <a:srgbClr val="0033CC"/>
                </a:solidFill>
                <a:latin typeface="Times New Roman" panose="02020603050405020304"/>
                <a:ea typeface="Times New Roman" panose="02020603050405020304"/>
                <a:cs typeface="Times New Roman" panose="02020603050405020304"/>
              </a:rPr>
              <a:t>hóa</a:t>
            </a:r>
            <a:r>
              <a:rPr lang="en-US" b="1" u="sng" dirty="0">
                <a:solidFill>
                  <a:srgbClr val="0033CC"/>
                </a:solidFill>
                <a:latin typeface="Times New Roman" panose="02020603050405020304"/>
                <a:ea typeface="Times New Roman" panose="02020603050405020304"/>
                <a:cs typeface="Times New Roman" panose="02020603050405020304"/>
              </a:rPr>
              <a:t> </a:t>
            </a:r>
            <a:r>
              <a:rPr lang="en-US" b="1" u="sng" dirty="0" err="1">
                <a:solidFill>
                  <a:srgbClr val="0033CC"/>
                </a:solidFill>
                <a:latin typeface="Times New Roman" panose="02020603050405020304"/>
                <a:ea typeface="Times New Roman" panose="02020603050405020304"/>
                <a:cs typeface="Times New Roman" panose="02020603050405020304"/>
              </a:rPr>
              <a:t>tiêu</a:t>
            </a:r>
            <a:r>
              <a:rPr lang="en-US" b="1" u="sng" dirty="0">
                <a:solidFill>
                  <a:srgbClr val="0033CC"/>
                </a:solidFill>
                <a:latin typeface="Times New Roman" panose="02020603050405020304"/>
                <a:ea typeface="Times New Roman" panose="02020603050405020304"/>
                <a:cs typeface="Times New Roman" panose="02020603050405020304"/>
              </a:rPr>
              <a:t> </a:t>
            </a:r>
            <a:r>
              <a:rPr lang="en-US" b="1" u="sng" dirty="0" err="1">
                <a:solidFill>
                  <a:srgbClr val="0033CC"/>
                </a:solidFill>
                <a:latin typeface="Times New Roman" panose="02020603050405020304"/>
                <a:ea typeface="Times New Roman" panose="02020603050405020304"/>
                <a:cs typeface="Times New Roman" panose="02020603050405020304"/>
              </a:rPr>
              <a:t>biểu</a:t>
            </a:r>
            <a:endParaRPr lang="en-US" b="1" dirty="0">
              <a:solidFill>
                <a:srgbClr val="0033CC"/>
              </a:solidFill>
              <a:ea typeface="Times New Roman" panose="02020603050405020304"/>
              <a:cs typeface="Times New Roman" panose="02020603050405020304"/>
            </a:endParaRPr>
          </a:p>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Autofit/>
          </a:bodyPr>
          <a:lstStyle/>
          <a:p>
            <a:pPr algn="l"/>
            <a:r>
              <a:rPr lang="en-US" sz="3600" b="1" dirty="0" smtClean="0">
                <a:solidFill>
                  <a:srgbClr val="FF0000"/>
                </a:solidFill>
                <a:latin typeface="Times New Roman" panose="02020603050405020304" pitchFamily="18" charset="0"/>
                <a:cs typeface="Times New Roman" panose="02020603050405020304" pitchFamily="18" charset="0"/>
              </a:rPr>
              <a:t/>
            </a:r>
            <a:br>
              <a:rPr lang="en-US" sz="3600" b="1" dirty="0" smtClean="0">
                <a:solidFill>
                  <a:srgbClr val="FF0000"/>
                </a:solidFill>
                <a:latin typeface="Times New Roman" panose="02020603050405020304" pitchFamily="18" charset="0"/>
                <a:cs typeface="Times New Roman" panose="02020603050405020304" pitchFamily="18" charset="0"/>
              </a:rPr>
            </a:br>
            <a:r>
              <a:rPr lang="en-US" sz="3600" b="1" dirty="0" smtClean="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cs typeface="Times New Roman" panose="02020603050405020304" pitchFamily="18" charset="0"/>
              </a:rPr>
              <a:t>Ví </a:t>
            </a:r>
            <a:r>
              <a:rPr lang="vi-VN" sz="3600" b="1" dirty="0">
                <a:solidFill>
                  <a:srgbClr val="FF0000"/>
                </a:solidFill>
                <a:latin typeface="Times New Roman" panose="02020603050405020304" pitchFamily="18" charset="0"/>
                <a:cs typeface="Times New Roman" panose="02020603050405020304" pitchFamily="18" charset="0"/>
              </a:rPr>
              <a:t>dụ về một phép toán có sử dụng thành tựu số 0 của Ấn Độ cổ đại </a:t>
            </a:r>
            <a:r>
              <a:rPr lang="en-US"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FF0000"/>
                </a:solidFill>
                <a:latin typeface="Times New Roman" panose="02020603050405020304" pitchFamily="18" charset="0"/>
                <a:cs typeface="Times New Roman" panose="02020603050405020304" pitchFamily="18" charset="0"/>
              </a:rPr>
              <a:t/>
            </a:r>
            <a:br>
              <a:rPr lang="vi-VN" sz="3600" b="1" dirty="0">
                <a:solidFill>
                  <a:srgbClr val="FF0000"/>
                </a:solidFill>
                <a:latin typeface="Times New Roman" panose="02020603050405020304" pitchFamily="18" charset="0"/>
                <a:cs typeface="Times New Roman" panose="02020603050405020304" pitchFamily="18" charset="0"/>
              </a:rPr>
            </a:b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143001"/>
            <a:ext cx="9144000" cy="3809999"/>
          </a:xfrm>
        </p:spPr>
        <p:txBody>
          <a:bodyPr>
            <a:normAutofit/>
          </a:bodyPr>
          <a:lstStyle/>
          <a:p>
            <a:pPr marL="0" indent="0">
              <a:buNone/>
            </a:pPr>
            <a:endParaRPr lang="en-US" sz="2800" dirty="0" smtClean="0">
              <a:solidFill>
                <a:srgbClr val="00B050"/>
              </a:solidFill>
              <a:latin typeface="Open Sans"/>
            </a:endParaRPr>
          </a:p>
          <a:p>
            <a:pPr marL="0" indent="0">
              <a:buNone/>
            </a:pPr>
            <a:r>
              <a:rPr lang="vi-VN" b="1" u="sng" dirty="0" smtClean="0">
                <a:solidFill>
                  <a:srgbClr val="00B050"/>
                </a:solidFill>
                <a:latin typeface="Times New Roman" panose="02020603050405020304" pitchFamily="18" charset="0"/>
                <a:cs typeface="Times New Roman" panose="02020603050405020304" pitchFamily="18" charset="0"/>
              </a:rPr>
              <a:t>Ví </a:t>
            </a:r>
            <a:r>
              <a:rPr lang="vi-VN" b="1" u="sng" dirty="0">
                <a:solidFill>
                  <a:srgbClr val="00B050"/>
                </a:solidFill>
                <a:latin typeface="Times New Roman" panose="02020603050405020304" pitchFamily="18" charset="0"/>
                <a:cs typeface="Times New Roman" panose="02020603050405020304" pitchFamily="18" charset="0"/>
              </a:rPr>
              <a:t>dụ </a:t>
            </a:r>
            <a:r>
              <a:rPr lang="vi-VN" b="1" dirty="0">
                <a:solidFill>
                  <a:srgbClr val="00B050"/>
                </a:solidFill>
                <a:latin typeface="Times New Roman" panose="02020603050405020304" pitchFamily="18" charset="0"/>
                <a:cs typeface="Times New Roman" panose="02020603050405020304" pitchFamily="18" charset="0"/>
              </a:rPr>
              <a:t>về một phép toán có sử dụng thành tựu số 0 của Ấn Độ cổ đại như:</a:t>
            </a:r>
          </a:p>
          <a:p>
            <a:pPr marL="0" indent="0">
              <a:buNone/>
            </a:pPr>
            <a:r>
              <a:rPr lang="en-US" b="1" dirty="0" smtClean="0">
                <a:solidFill>
                  <a:srgbClr val="00B050"/>
                </a:solidFill>
                <a:latin typeface="Times New Roman" panose="02020603050405020304" pitchFamily="18" charset="0"/>
                <a:cs typeface="Times New Roman" panose="02020603050405020304" pitchFamily="18" charset="0"/>
              </a:rPr>
              <a:t>	</a:t>
            </a:r>
            <a:r>
              <a:rPr lang="vi-VN" b="1" dirty="0" smtClean="0">
                <a:solidFill>
                  <a:srgbClr val="00B050"/>
                </a:solidFill>
                <a:latin typeface="Times New Roman" panose="02020603050405020304" pitchFamily="18" charset="0"/>
                <a:cs typeface="Times New Roman" panose="02020603050405020304" pitchFamily="18" charset="0"/>
              </a:rPr>
              <a:t>0+9=9</a:t>
            </a:r>
            <a:endParaRPr lang="vi-VN" b="1" dirty="0">
              <a:solidFill>
                <a:srgbClr val="00B050"/>
              </a:solidFill>
              <a:latin typeface="Times New Roman" panose="02020603050405020304" pitchFamily="18" charset="0"/>
              <a:cs typeface="Times New Roman" panose="02020603050405020304" pitchFamily="18" charset="0"/>
            </a:endParaRPr>
          </a:p>
          <a:p>
            <a:pPr marL="0" indent="0">
              <a:buNone/>
            </a:pPr>
            <a:r>
              <a:rPr lang="en-US" b="1" dirty="0" smtClean="0">
                <a:solidFill>
                  <a:srgbClr val="00B050"/>
                </a:solidFill>
                <a:latin typeface="Times New Roman" panose="02020603050405020304" pitchFamily="18" charset="0"/>
                <a:cs typeface="Times New Roman" panose="02020603050405020304" pitchFamily="18" charset="0"/>
              </a:rPr>
              <a:t>	</a:t>
            </a:r>
            <a:r>
              <a:rPr lang="vi-VN" b="1" dirty="0" smtClean="0">
                <a:solidFill>
                  <a:srgbClr val="00B050"/>
                </a:solidFill>
                <a:latin typeface="Times New Roman" panose="02020603050405020304" pitchFamily="18" charset="0"/>
                <a:cs typeface="Times New Roman" panose="02020603050405020304" pitchFamily="18" charset="0"/>
              </a:rPr>
              <a:t>9-0=9</a:t>
            </a:r>
            <a:endParaRPr lang="vi-VN" b="1" dirty="0">
              <a:solidFill>
                <a:srgbClr val="00B050"/>
              </a:solidFill>
              <a:latin typeface="Times New Roman" panose="02020603050405020304" pitchFamily="18" charset="0"/>
              <a:cs typeface="Times New Roman" panose="02020603050405020304" pitchFamily="18" charset="0"/>
            </a:endParaRPr>
          </a:p>
          <a:p>
            <a:pPr marL="0" indent="0">
              <a:buNone/>
            </a:pPr>
            <a:r>
              <a:rPr lang="en-US" b="1" dirty="0" smtClean="0">
                <a:solidFill>
                  <a:srgbClr val="00B050"/>
                </a:solidFill>
                <a:latin typeface="Times New Roman" panose="02020603050405020304" pitchFamily="18" charset="0"/>
                <a:cs typeface="Times New Roman" panose="02020603050405020304" pitchFamily="18" charset="0"/>
              </a:rPr>
              <a:t>	</a:t>
            </a:r>
            <a:r>
              <a:rPr lang="vi-VN" b="1" dirty="0" smtClean="0">
                <a:solidFill>
                  <a:srgbClr val="00B050"/>
                </a:solidFill>
                <a:latin typeface="Times New Roman" panose="02020603050405020304" pitchFamily="18" charset="0"/>
                <a:cs typeface="Times New Roman" panose="02020603050405020304" pitchFamily="18" charset="0"/>
              </a:rPr>
              <a:t>9x0=0</a:t>
            </a:r>
            <a:endParaRPr lang="en-US" b="1" dirty="0" smtClean="0">
              <a:solidFill>
                <a:srgbClr val="00B050"/>
              </a:solidFill>
              <a:latin typeface="Times New Roman" panose="02020603050405020304" pitchFamily="18" charset="0"/>
              <a:cs typeface="Times New Roman" panose="02020603050405020304" pitchFamily="18" charset="0"/>
            </a:endParaRPr>
          </a:p>
          <a:p>
            <a:pPr marL="0" indent="0">
              <a:buNone/>
            </a:pPr>
            <a:endParaRPr lang="vi-VN" sz="2800" b="1" i="0" dirty="0">
              <a:solidFill>
                <a:srgbClr val="00B05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822960"/>
          </a:xfrm>
        </p:spPr>
        <p:txBody>
          <a:bodyPr>
            <a:noAutofit/>
          </a:bodyPr>
          <a:lstStyle/>
          <a:p>
            <a:pPr algn="l"/>
            <a:r>
              <a:rPr lang="en-US" sz="2400" b="1" dirty="0" smtClean="0">
                <a:solidFill>
                  <a:srgbClr val="FF0000"/>
                </a:solidFill>
                <a:latin typeface="Times New Roman" panose="02020603050405020304" pitchFamily="18" charset="0"/>
                <a:cs typeface="Times New Roman" panose="02020603050405020304" pitchFamily="18" charset="0"/>
              </a:rPr>
              <a:t>3. </a:t>
            </a:r>
            <a:r>
              <a:rPr lang="vi-VN" sz="2400" b="1" dirty="0" smtClean="0">
                <a:solidFill>
                  <a:srgbClr val="FF0000"/>
                </a:solidFill>
                <a:latin typeface="Times New Roman" panose="02020603050405020304" pitchFamily="18" charset="0"/>
                <a:cs typeface="Times New Roman" panose="02020603050405020304" pitchFamily="18" charset="0"/>
              </a:rPr>
              <a:t>Viết </a:t>
            </a:r>
            <a:r>
              <a:rPr lang="vi-VN" sz="2400" b="1" dirty="0">
                <a:solidFill>
                  <a:srgbClr val="FF0000"/>
                </a:solidFill>
                <a:latin typeface="Times New Roman" panose="02020603050405020304" pitchFamily="18" charset="0"/>
                <a:cs typeface="Times New Roman" panose="02020603050405020304" pitchFamily="18" charset="0"/>
              </a:rPr>
              <a:t>đoạn văn ngắn mô tả một thành tựu văn hóa của Ấn Độ có ảnh hưởng đến văn hóa Việt </a:t>
            </a:r>
            <a:r>
              <a:rPr lang="vi-VN" sz="2400" b="1" dirty="0" smtClean="0">
                <a:solidFill>
                  <a:srgbClr val="FF0000"/>
                </a:solidFill>
                <a:latin typeface="Times New Roman" panose="02020603050405020304" pitchFamily="18" charset="0"/>
                <a:cs typeface="Times New Roman" panose="02020603050405020304" pitchFamily="18" charset="0"/>
              </a:rPr>
              <a:t>Nam</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Tiêu đề 1"/>
          <p:cNvSpPr txBox="1"/>
          <p:nvPr/>
        </p:nvSpPr>
        <p:spPr>
          <a:xfrm>
            <a:off x="-15240" y="822960"/>
            <a:ext cx="9144000" cy="6019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dirty="0" smtClean="0">
                <a:solidFill>
                  <a:srgbClr val="0033CC"/>
                </a:solidFill>
                <a:latin typeface="Times New Roman" panose="02020603050405020304" pitchFamily="18" charset="0"/>
                <a:cs typeface="Times New Roman" panose="02020603050405020304" pitchFamily="18" charset="0"/>
              </a:rPr>
              <a:t>- </a:t>
            </a:r>
            <a:r>
              <a:rPr lang="vi-VN" sz="3200" dirty="0" smtClean="0">
                <a:solidFill>
                  <a:srgbClr val="0033CC"/>
                </a:solidFill>
                <a:latin typeface="Times New Roman" panose="02020603050405020304" pitchFamily="18" charset="0"/>
                <a:cs typeface="Times New Roman" panose="02020603050405020304" pitchFamily="18" charset="0"/>
              </a:rPr>
              <a:t>Một </a:t>
            </a:r>
            <a:r>
              <a:rPr lang="vi-VN" sz="3200" dirty="0">
                <a:solidFill>
                  <a:srgbClr val="0033CC"/>
                </a:solidFill>
                <a:latin typeface="Times New Roman" panose="02020603050405020304" pitchFamily="18" charset="0"/>
                <a:cs typeface="Times New Roman" panose="02020603050405020304" pitchFamily="18" charset="0"/>
              </a:rPr>
              <a:t>trong những thành tựu văn hóa của Ấn Độ ảnh hưởng đến văn hóa Việt Nam chính là Phật giáo. Phật giáo răn dạy chúng ta về luật nhân quả, về cách sống sao tốt, khuyên răn con người ta không làm việc xấu và chủ chương tất cả mọi người sống đều bình đẳng. Chính vì những nét đẹp trong văn hóa Phật giáo Ấn Độ mà Phật giáo được lưu hành rộng rãi trải qua hàng ngàn năm ở nước ta. </a:t>
            </a:r>
            <a:endParaRPr lang="en-US" sz="3200" dirty="0" smtClean="0">
              <a:solidFill>
                <a:srgbClr val="0033CC"/>
              </a:solidFill>
              <a:latin typeface="Times New Roman" panose="02020603050405020304" pitchFamily="18" charset="0"/>
              <a:cs typeface="Times New Roman" panose="02020603050405020304" pitchFamily="18" charset="0"/>
            </a:endParaRPr>
          </a:p>
          <a:p>
            <a:pPr algn="just"/>
            <a:r>
              <a:rPr lang="en-US" sz="3200" dirty="0" smtClean="0">
                <a:solidFill>
                  <a:srgbClr val="0033CC"/>
                </a:solidFill>
                <a:latin typeface="Times New Roman" panose="02020603050405020304" pitchFamily="18" charset="0"/>
                <a:cs typeface="Times New Roman" panose="02020603050405020304" pitchFamily="18" charset="0"/>
              </a:rPr>
              <a:t>- </a:t>
            </a:r>
            <a:r>
              <a:rPr lang="vi-VN" sz="3200" dirty="0" smtClean="0">
                <a:solidFill>
                  <a:srgbClr val="0033CC"/>
                </a:solidFill>
                <a:latin typeface="Times New Roman" panose="02020603050405020304" pitchFamily="18" charset="0"/>
                <a:cs typeface="Times New Roman" panose="02020603050405020304" pitchFamily="18" charset="0"/>
              </a:rPr>
              <a:t>Hiện </a:t>
            </a:r>
            <a:r>
              <a:rPr lang="vi-VN" sz="3200" dirty="0">
                <a:solidFill>
                  <a:srgbClr val="0033CC"/>
                </a:solidFill>
                <a:latin typeface="Times New Roman" panose="02020603050405020304" pitchFamily="18" charset="0"/>
                <a:cs typeface="Times New Roman" panose="02020603050405020304" pitchFamily="18" charset="0"/>
              </a:rPr>
              <a:t>nay có những di tích cho thấy rõ ràng nhất về sự tồn tại của Ấn Độ giáo là thánh địa Mỹ Sơn của quốc gia Champa cổ, một công trình kiến trúc vĩ đại còn tồn tại đến ngày nay.</a:t>
            </a:r>
            <a:endParaRPr lang="en-US" sz="3200"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15240"/>
            <a:ext cx="9144000" cy="1143000"/>
          </a:xfrm>
        </p:spPr>
        <p:txBody>
          <a:bodyPr>
            <a:norm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Hoàn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thành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bảng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tổng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hợp</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về</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những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thành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tựu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văn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hóa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tiêu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biểu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Ấn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Độ</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cổ</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đại</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128894" y="1847612"/>
            <a:ext cx="1552066" cy="646331"/>
          </a:xfrm>
          <a:prstGeom prst="rect">
            <a:avLst/>
          </a:prstGeom>
          <a:noFill/>
        </p:spPr>
        <p:txBody>
          <a:bodyPr wrap="square" rtlCol="0">
            <a:spAutoFit/>
          </a:bodyPr>
          <a:lstStyle/>
          <a:p>
            <a:r>
              <a:rPr lang="en-US" b="1" dirty="0" smtClean="0">
                <a:solidFill>
                  <a:srgbClr val="00B050"/>
                </a:solidFill>
                <a:latin typeface="Times New Roman" panose="02020603050405020304" pitchFamily="18" charset="0"/>
                <a:cs typeface="Times New Roman" panose="02020603050405020304" pitchFamily="18" charset="0"/>
              </a:rPr>
              <a:t>                   </a:t>
            </a:r>
            <a:endParaRPr lang="en-US" b="1" dirty="0">
              <a:solidFill>
                <a:srgbClr val="00B050"/>
              </a:solidFill>
              <a:latin typeface="Times New Roman" panose="02020603050405020304" pitchFamily="18" charset="0"/>
              <a:cs typeface="Times New Roman" panose="02020603050405020304" pitchFamily="18" charset="0"/>
            </a:endParaRPr>
          </a:p>
          <a:p>
            <a:r>
              <a:rPr lang="en-US" dirty="0" smtClean="0"/>
              <a:t>                    </a:t>
            </a:r>
            <a:endParaRPr lang="en-US" dirty="0"/>
          </a:p>
        </p:txBody>
      </p:sp>
      <p:graphicFrame>
        <p:nvGraphicFramePr>
          <p:cNvPr id="4" name="Content Placeholder 3"/>
          <p:cNvGraphicFramePr>
            <a:graphicFrameLocks noGrp="1"/>
          </p:cNvGraphicFramePr>
          <p:nvPr>
            <p:ph idx="1"/>
          </p:nvPr>
        </p:nvGraphicFramePr>
        <p:xfrm>
          <a:off x="0" y="990600"/>
          <a:ext cx="9144000" cy="5996453"/>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6934200">
                  <a:extLst>
                    <a:ext uri="{9D8B030D-6E8A-4147-A177-3AD203B41FA5}">
                      <a16:colId xmlns:a16="http://schemas.microsoft.com/office/drawing/2014/main" val="20001"/>
                    </a:ext>
                  </a:extLst>
                </a:gridCol>
              </a:tblGrid>
              <a:tr h="712226">
                <a:tc>
                  <a:txBody>
                    <a:bodyPr/>
                    <a:lstStyle/>
                    <a:p>
                      <a:endParaRPr lang="en-US" dirty="0"/>
                    </a:p>
                  </a:txBody>
                  <a:tcPr>
                    <a:solidFill>
                      <a:schemeClr val="accent6">
                        <a:lumMod val="40000"/>
                        <a:lumOff val="60000"/>
                      </a:schemeClr>
                    </a:solidFill>
                  </a:tcPr>
                </a:tc>
                <a:tc>
                  <a:txBody>
                    <a:bodyPr/>
                    <a:lstStyle/>
                    <a:p>
                      <a:r>
                        <a:rPr lang="en-US" sz="2800" dirty="0" smtClean="0">
                          <a:solidFill>
                            <a:srgbClr val="FF0000"/>
                          </a:solidFill>
                        </a:rPr>
                        <a:t>NỘI</a:t>
                      </a:r>
                      <a:r>
                        <a:rPr lang="en-US" sz="2800" baseline="0" dirty="0" smtClean="0">
                          <a:solidFill>
                            <a:srgbClr val="FF0000"/>
                          </a:solidFill>
                        </a:rPr>
                        <a:t> DUNG</a:t>
                      </a:r>
                      <a:endParaRPr lang="en-US" sz="2800" dirty="0">
                        <a:solidFill>
                          <a:srgbClr val="FF0000"/>
                        </a:solidFill>
                      </a:endParaRPr>
                    </a:p>
                  </a:txBody>
                  <a:tcPr>
                    <a:solidFill>
                      <a:schemeClr val="accent6">
                        <a:lumMod val="40000"/>
                        <a:lumOff val="60000"/>
                      </a:schemeClr>
                    </a:solidFill>
                  </a:tcPr>
                </a:tc>
                <a:extLst>
                  <a:ext uri="{0D108BD9-81ED-4DB2-BD59-A6C34878D82A}">
                    <a16:rowId xmlns:a16="http://schemas.microsoft.com/office/drawing/2014/main" val="10000"/>
                  </a:ext>
                </a:extLst>
              </a:tr>
              <a:tr h="996330">
                <a:tc>
                  <a:txBody>
                    <a:bodyPr/>
                    <a:lstStyle/>
                    <a:p>
                      <a:r>
                        <a:rPr lang="en-US" sz="2800" dirty="0" smtClean="0">
                          <a:solidFill>
                            <a:srgbClr val="FF0000"/>
                          </a:solidFill>
                        </a:rPr>
                        <a:t>TÔN</a:t>
                      </a:r>
                      <a:r>
                        <a:rPr lang="en-US" sz="2800" baseline="0" dirty="0" smtClean="0">
                          <a:solidFill>
                            <a:srgbClr val="FF0000"/>
                          </a:solidFill>
                        </a:rPr>
                        <a:t> GIÁO</a:t>
                      </a:r>
                      <a:endParaRPr lang="en-US" sz="2800" dirty="0">
                        <a:solidFill>
                          <a:srgbClr val="FF0000"/>
                        </a:solidFill>
                      </a:endParaRP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10001"/>
                  </a:ext>
                </a:extLst>
              </a:tr>
              <a:tr h="665532">
                <a:tc>
                  <a:txBody>
                    <a:bodyPr/>
                    <a:lstStyle/>
                    <a:p>
                      <a:r>
                        <a:rPr lang="en-US" sz="2800" dirty="0" smtClean="0">
                          <a:solidFill>
                            <a:srgbClr val="FF0000"/>
                          </a:solidFill>
                        </a:rPr>
                        <a:t>CHỮ</a:t>
                      </a:r>
                      <a:r>
                        <a:rPr lang="en-US" sz="2800" baseline="0" dirty="0" smtClean="0">
                          <a:solidFill>
                            <a:srgbClr val="FF0000"/>
                          </a:solidFill>
                        </a:rPr>
                        <a:t> VIẾT</a:t>
                      </a:r>
                      <a:endParaRPr lang="en-US" sz="2800" dirty="0">
                        <a:solidFill>
                          <a:srgbClr val="FF0000"/>
                        </a:solidFill>
                      </a:endParaRP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10002"/>
                  </a:ext>
                </a:extLst>
              </a:tr>
              <a:tr h="996330">
                <a:tc>
                  <a:txBody>
                    <a:bodyPr/>
                    <a:lstStyle/>
                    <a:p>
                      <a:r>
                        <a:rPr lang="en-US" sz="2800" dirty="0" smtClean="0">
                          <a:solidFill>
                            <a:srgbClr val="FF0000"/>
                          </a:solidFill>
                        </a:rPr>
                        <a:t>VĂN</a:t>
                      </a:r>
                      <a:r>
                        <a:rPr lang="en-US" sz="2800" baseline="0" dirty="0" smtClean="0">
                          <a:solidFill>
                            <a:srgbClr val="FF0000"/>
                          </a:solidFill>
                        </a:rPr>
                        <a:t> HỌC</a:t>
                      </a:r>
                      <a:endParaRPr lang="en-US" sz="2800" dirty="0">
                        <a:solidFill>
                          <a:srgbClr val="FF0000"/>
                        </a:solidFill>
                      </a:endParaRP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10003"/>
                  </a:ext>
                </a:extLst>
              </a:tr>
              <a:tr h="1201582">
                <a:tc>
                  <a:txBody>
                    <a:bodyPr/>
                    <a:lstStyle/>
                    <a:p>
                      <a:r>
                        <a:rPr lang="en-US" sz="2800" b="1" dirty="0" smtClean="0">
                          <a:solidFill>
                            <a:srgbClr val="FF0000"/>
                          </a:solidFill>
                        </a:rPr>
                        <a:t>KHOA HỌC</a:t>
                      </a:r>
                      <a:r>
                        <a:rPr lang="en-US" sz="2800" b="1" baseline="0" dirty="0" smtClean="0">
                          <a:solidFill>
                            <a:srgbClr val="FF0000"/>
                          </a:solidFill>
                        </a:rPr>
                        <a:t> TỰ NHIÊN</a:t>
                      </a:r>
                      <a:endParaRPr lang="en-US" sz="2800" b="1" dirty="0">
                        <a:solidFill>
                          <a:srgbClr val="FF0000"/>
                        </a:solidFill>
                      </a:endParaRP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10004"/>
                  </a:ext>
                </a:extLst>
              </a:tr>
              <a:tr h="1424453">
                <a:tc>
                  <a:txBody>
                    <a:bodyPr/>
                    <a:lstStyle/>
                    <a:p>
                      <a:r>
                        <a:rPr lang="en-US" sz="2800" b="1" dirty="0" smtClean="0">
                          <a:solidFill>
                            <a:srgbClr val="FF0000"/>
                          </a:solidFill>
                        </a:rPr>
                        <a:t>KIẾN</a:t>
                      </a:r>
                      <a:r>
                        <a:rPr lang="en-US" sz="2800" b="1" baseline="0" dirty="0" smtClean="0">
                          <a:solidFill>
                            <a:srgbClr val="FF0000"/>
                          </a:solidFill>
                        </a:rPr>
                        <a:t> TRÚC VÀ ĐIÊU KHẮC</a:t>
                      </a:r>
                      <a:endParaRPr lang="en-US" sz="2800" b="1" dirty="0">
                        <a:solidFill>
                          <a:srgbClr val="FF0000"/>
                        </a:solidFill>
                      </a:endParaRP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10005"/>
                  </a:ext>
                </a:extLst>
              </a:tr>
            </a:tbl>
          </a:graphicData>
        </a:graphic>
      </p:graphicFrame>
      <p:sp>
        <p:nvSpPr>
          <p:cNvPr id="7" name="TextBox 6"/>
          <p:cNvSpPr txBox="1"/>
          <p:nvPr/>
        </p:nvSpPr>
        <p:spPr>
          <a:xfrm>
            <a:off x="2133599" y="1711702"/>
            <a:ext cx="6781799" cy="1231106"/>
          </a:xfrm>
          <a:prstGeom prst="rect">
            <a:avLst/>
          </a:prstGeom>
          <a:noFill/>
        </p:spPr>
        <p:txBody>
          <a:bodyPr wrap="square" rtlCol="0">
            <a:spAutoFit/>
          </a:bodyPr>
          <a:lstStyle/>
          <a:p>
            <a:r>
              <a:rPr lang="en-US" sz="2800" b="1" dirty="0" err="1" smtClean="0">
                <a:solidFill>
                  <a:srgbClr val="00B050"/>
                </a:solidFill>
                <a:latin typeface="Times New Roman" panose="02020603050405020304" pitchFamily="18" charset="0"/>
                <a:cs typeface="Times New Roman" panose="02020603050405020304" pitchFamily="18" charset="0"/>
              </a:rPr>
              <a:t>Đạo</a:t>
            </a:r>
            <a:r>
              <a:rPr lang="en-US" sz="2800" b="1" dirty="0" smtClean="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Bà</a:t>
            </a:r>
            <a:r>
              <a:rPr lang="en-US" sz="2800" b="1" dirty="0">
                <a:solidFill>
                  <a:srgbClr val="00B050"/>
                </a:solidFill>
                <a:latin typeface="Times New Roman" panose="02020603050405020304" pitchFamily="18" charset="0"/>
                <a:cs typeface="Times New Roman" panose="02020603050405020304" pitchFamily="18" charset="0"/>
              </a:rPr>
              <a:t> La </a:t>
            </a:r>
            <a:r>
              <a:rPr lang="en-US" sz="2800" b="1" dirty="0" err="1">
                <a:solidFill>
                  <a:srgbClr val="00B050"/>
                </a:solidFill>
                <a:latin typeface="Times New Roman" panose="02020603050405020304" pitchFamily="18" charset="0"/>
                <a:cs typeface="Times New Roman" panose="02020603050405020304" pitchFamily="18" charset="0"/>
              </a:rPr>
              <a:t>Môn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sau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cải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biến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thành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đạo</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Hin-đu</a:t>
            </a:r>
            <a:r>
              <a:rPr lang="en-US" sz="2800" b="1" dirty="0">
                <a:solidFill>
                  <a:srgbClr val="00B050"/>
                </a:solidFill>
                <a:latin typeface="Times New Roman" panose="02020603050405020304" pitchFamily="18" charset="0"/>
                <a:cs typeface="Times New Roman" panose="02020603050405020304" pitchFamily="18" charset="0"/>
              </a:rPr>
              <a:t> ( </a:t>
            </a:r>
            <a:r>
              <a:rPr lang="en-US" sz="2800" b="1" dirty="0" err="1">
                <a:solidFill>
                  <a:srgbClr val="00B050"/>
                </a:solidFill>
                <a:latin typeface="Times New Roman" panose="02020603050405020304" pitchFamily="18" charset="0"/>
                <a:cs typeface="Times New Roman" panose="02020603050405020304" pitchFamily="18" charset="0"/>
              </a:rPr>
              <a:t>Ấn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Độ</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giáo</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Phật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giáo</a:t>
            </a:r>
            <a:r>
              <a:rPr lang="en-US" sz="2800" b="1" dirty="0" smtClean="0">
                <a:solidFill>
                  <a:srgbClr val="00B050"/>
                </a:solidFill>
                <a:latin typeface="Times New Roman" panose="02020603050405020304" pitchFamily="18" charset="0"/>
                <a:cs typeface="Times New Roman" panose="02020603050405020304" pitchFamily="18" charset="0"/>
              </a:rPr>
              <a:t>.</a:t>
            </a:r>
          </a:p>
          <a:p>
            <a:r>
              <a:rPr lang="en-US" b="1" dirty="0" smtClean="0">
                <a:solidFill>
                  <a:srgbClr val="00B050"/>
                </a:solidFill>
                <a:latin typeface="Times New Roman" panose="02020603050405020304" pitchFamily="18" charset="0"/>
                <a:cs typeface="Times New Roman" panose="02020603050405020304" pitchFamily="18" charset="0"/>
              </a:rPr>
              <a:t>                   </a:t>
            </a:r>
            <a:endParaRPr lang="en-US" b="1" dirty="0">
              <a:solidFill>
                <a:srgbClr val="00B05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362200" y="2694950"/>
            <a:ext cx="3429000" cy="523220"/>
          </a:xfrm>
          <a:prstGeom prst="rect">
            <a:avLst/>
          </a:prstGeom>
          <a:noFill/>
        </p:spPr>
        <p:txBody>
          <a:bodyPr wrap="square" rtlCol="0">
            <a:spAutoFit/>
          </a:bodyPr>
          <a:lstStyle/>
          <a:p>
            <a:r>
              <a:rPr lang="en-US" sz="2800" b="1" dirty="0" smtClean="0">
                <a:solidFill>
                  <a:srgbClr val="00B050"/>
                </a:solidFill>
              </a:rPr>
              <a:t> </a:t>
            </a:r>
            <a:r>
              <a:rPr lang="en-US" sz="2800" b="1" dirty="0" err="1">
                <a:solidFill>
                  <a:srgbClr val="00B050"/>
                </a:solidFill>
              </a:rPr>
              <a:t>C</a:t>
            </a:r>
            <a:r>
              <a:rPr lang="en-US" sz="2800" b="1" dirty="0" err="1" smtClean="0">
                <a:solidFill>
                  <a:srgbClr val="00B050"/>
                </a:solidFill>
              </a:rPr>
              <a:t>hữ</a:t>
            </a:r>
            <a:r>
              <a:rPr lang="en-US" sz="2800" b="1" dirty="0" smtClean="0">
                <a:solidFill>
                  <a:srgbClr val="00B050"/>
                </a:solidFill>
              </a:rPr>
              <a:t> </a:t>
            </a:r>
            <a:r>
              <a:rPr lang="en-US" sz="2800" b="1" dirty="0" err="1" smtClean="0">
                <a:solidFill>
                  <a:srgbClr val="00B050"/>
                </a:solidFill>
              </a:rPr>
              <a:t>Phạn</a:t>
            </a:r>
            <a:endParaRPr lang="en-US" sz="2800" b="1" dirty="0">
              <a:solidFill>
                <a:srgbClr val="00B050"/>
              </a:solidFill>
            </a:endParaRPr>
          </a:p>
        </p:txBody>
      </p:sp>
      <p:sp>
        <p:nvSpPr>
          <p:cNvPr id="10" name="TextBox 9"/>
          <p:cNvSpPr txBox="1"/>
          <p:nvPr/>
        </p:nvSpPr>
        <p:spPr>
          <a:xfrm>
            <a:off x="2362200" y="3279130"/>
            <a:ext cx="5105400" cy="954107"/>
          </a:xfrm>
          <a:prstGeom prst="rect">
            <a:avLst/>
          </a:prstGeom>
          <a:noFill/>
        </p:spPr>
        <p:txBody>
          <a:bodyPr wrap="square" rtlCol="0">
            <a:spAutoFit/>
          </a:bodyPr>
          <a:lstStyle/>
          <a:p>
            <a:r>
              <a:rPr lang="en-US" sz="2800" b="1" dirty="0" err="1">
                <a:solidFill>
                  <a:srgbClr val="00B050"/>
                </a:solidFill>
                <a:latin typeface="Times New Roman" panose="02020603050405020304" pitchFamily="18" charset="0"/>
                <a:cs typeface="Times New Roman" panose="02020603050405020304" pitchFamily="18" charset="0"/>
              </a:rPr>
              <a:t>H</a:t>
            </a:r>
            <a:r>
              <a:rPr lang="en-US" sz="2800" b="1" dirty="0" err="1" smtClean="0">
                <a:solidFill>
                  <a:srgbClr val="00B050"/>
                </a:solidFill>
                <a:latin typeface="Times New Roman" panose="02020603050405020304" pitchFamily="18" charset="0"/>
                <a:cs typeface="Times New Roman" panose="02020603050405020304" pitchFamily="18" charset="0"/>
              </a:rPr>
              <a:t>ai</a:t>
            </a:r>
            <a:r>
              <a:rPr lang="en-US" sz="2800" b="1" dirty="0" smtClean="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bộ</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sử</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thi</a:t>
            </a:r>
            <a:r>
              <a:rPr lang="en-US" sz="2800" b="1" dirty="0">
                <a:solidFill>
                  <a:srgbClr val="00B050"/>
                </a:solidFill>
                <a:latin typeface="Times New Roman" panose="02020603050405020304" pitchFamily="18" charset="0"/>
                <a:cs typeface="Times New Roman" panose="02020603050405020304" pitchFamily="18" charset="0"/>
              </a:rPr>
              <a:t> Ra-ma-y-a-</a:t>
            </a:r>
            <a:r>
              <a:rPr lang="en-US" sz="2800" b="1" dirty="0" err="1">
                <a:solidFill>
                  <a:srgbClr val="00B050"/>
                </a:solidFill>
                <a:latin typeface="Times New Roman" panose="02020603050405020304" pitchFamily="18" charset="0"/>
                <a:cs typeface="Times New Roman" panose="02020603050405020304" pitchFamily="18" charset="0"/>
              </a:rPr>
              <a:t>na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và</a:t>
            </a:r>
            <a:r>
              <a:rPr lang="en-US" sz="2800" b="1" dirty="0">
                <a:solidFill>
                  <a:srgbClr val="00B050"/>
                </a:solidFill>
                <a:latin typeface="Times New Roman" panose="02020603050405020304" pitchFamily="18" charset="0"/>
                <a:cs typeface="Times New Roman" panose="02020603050405020304" pitchFamily="18" charset="0"/>
              </a:rPr>
              <a:t> Ma-ha-</a:t>
            </a:r>
            <a:r>
              <a:rPr lang="en-US" sz="2800" b="1" dirty="0" err="1">
                <a:solidFill>
                  <a:srgbClr val="00B050"/>
                </a:solidFill>
                <a:latin typeface="Times New Roman" panose="02020603050405020304" pitchFamily="18" charset="0"/>
                <a:cs typeface="Times New Roman" panose="02020603050405020304" pitchFamily="18" charset="0"/>
              </a:rPr>
              <a:t>bha</a:t>
            </a:r>
            <a:r>
              <a:rPr lang="en-US" sz="2800" b="1" dirty="0">
                <a:solidFill>
                  <a:srgbClr val="00B050"/>
                </a:solidFill>
                <a:latin typeface="Times New Roman" panose="02020603050405020304" pitchFamily="18" charset="0"/>
                <a:cs typeface="Times New Roman" panose="02020603050405020304" pitchFamily="18" charset="0"/>
              </a:rPr>
              <a:t>-</a:t>
            </a:r>
            <a:r>
              <a:rPr lang="en-US" sz="2800" b="1" dirty="0" err="1">
                <a:solidFill>
                  <a:srgbClr val="00B050"/>
                </a:solidFill>
                <a:latin typeface="Times New Roman" panose="02020603050405020304" pitchFamily="18" charset="0"/>
                <a:cs typeface="Times New Roman" panose="02020603050405020304" pitchFamily="18" charset="0"/>
              </a:rPr>
              <a:t>ra</a:t>
            </a:r>
            <a:r>
              <a:rPr lang="en-US" sz="2800" b="1" dirty="0">
                <a:solidFill>
                  <a:srgbClr val="00B050"/>
                </a:solidFill>
                <a:latin typeface="Times New Roman" panose="02020603050405020304" pitchFamily="18" charset="0"/>
                <a:cs typeface="Times New Roman" panose="02020603050405020304" pitchFamily="18" charset="0"/>
              </a:rPr>
              <a:t>-ta.</a:t>
            </a:r>
          </a:p>
        </p:txBody>
      </p:sp>
      <p:sp>
        <p:nvSpPr>
          <p:cNvPr id="11" name="TextBox 10"/>
          <p:cNvSpPr txBox="1"/>
          <p:nvPr/>
        </p:nvSpPr>
        <p:spPr>
          <a:xfrm>
            <a:off x="2217417" y="4419600"/>
            <a:ext cx="6774179" cy="954107"/>
          </a:xfrm>
          <a:prstGeom prst="rect">
            <a:avLst/>
          </a:prstGeom>
          <a:noFill/>
        </p:spPr>
        <p:txBody>
          <a:bodyPr wrap="square" rtlCol="0">
            <a:spAutoFit/>
          </a:bodyPr>
          <a:lstStyle/>
          <a:p>
            <a:r>
              <a:rPr lang="en-US" sz="2800" b="1" dirty="0" smtClean="0">
                <a:solidFill>
                  <a:srgbClr val="00B050"/>
                </a:solidFill>
              </a:rPr>
              <a:t>+ </a:t>
            </a:r>
            <a:r>
              <a:rPr lang="en-US" sz="2800" b="1" dirty="0" err="1">
                <a:solidFill>
                  <a:srgbClr val="00B050"/>
                </a:solidFill>
              </a:rPr>
              <a:t>Toán</a:t>
            </a:r>
            <a:r>
              <a:rPr lang="en-US" sz="2800" b="1" dirty="0">
                <a:solidFill>
                  <a:srgbClr val="00B050"/>
                </a:solidFill>
              </a:rPr>
              <a:t> </a:t>
            </a:r>
            <a:r>
              <a:rPr lang="en-US" sz="2800" b="1" dirty="0" err="1">
                <a:solidFill>
                  <a:srgbClr val="00B050"/>
                </a:solidFill>
              </a:rPr>
              <a:t>học</a:t>
            </a:r>
            <a:r>
              <a:rPr lang="en-US" sz="2800" b="1" dirty="0">
                <a:solidFill>
                  <a:srgbClr val="00B050"/>
                </a:solidFill>
              </a:rPr>
              <a:t>: </a:t>
            </a:r>
            <a:r>
              <a:rPr lang="en-US" sz="2800" b="1" dirty="0" err="1">
                <a:solidFill>
                  <a:srgbClr val="00B050"/>
                </a:solidFill>
              </a:rPr>
              <a:t>các</a:t>
            </a:r>
            <a:r>
              <a:rPr lang="en-US" sz="2800" b="1" dirty="0">
                <a:solidFill>
                  <a:srgbClr val="00B050"/>
                </a:solidFill>
              </a:rPr>
              <a:t> </a:t>
            </a:r>
            <a:r>
              <a:rPr lang="en-US" sz="2800" b="1" dirty="0" err="1">
                <a:solidFill>
                  <a:srgbClr val="00B050"/>
                </a:solidFill>
              </a:rPr>
              <a:t>chữ</a:t>
            </a:r>
            <a:r>
              <a:rPr lang="en-US" sz="2800" b="1" dirty="0">
                <a:solidFill>
                  <a:srgbClr val="00B050"/>
                </a:solidFill>
              </a:rPr>
              <a:t> </a:t>
            </a:r>
            <a:r>
              <a:rPr lang="en-US" sz="2800" b="1" dirty="0" err="1">
                <a:solidFill>
                  <a:srgbClr val="00B050"/>
                </a:solidFill>
              </a:rPr>
              <a:t>số</a:t>
            </a:r>
            <a:r>
              <a:rPr lang="en-US" sz="2800" b="1" dirty="0">
                <a:solidFill>
                  <a:srgbClr val="00B050"/>
                </a:solidFill>
              </a:rPr>
              <a:t> </a:t>
            </a:r>
            <a:r>
              <a:rPr lang="en-US" sz="2800" b="1" dirty="0" err="1">
                <a:solidFill>
                  <a:srgbClr val="00B050"/>
                </a:solidFill>
              </a:rPr>
              <a:t>từ</a:t>
            </a:r>
            <a:r>
              <a:rPr lang="en-US" sz="2800" b="1" dirty="0">
                <a:solidFill>
                  <a:srgbClr val="00B050"/>
                </a:solidFill>
              </a:rPr>
              <a:t> 0 </a:t>
            </a:r>
            <a:r>
              <a:rPr lang="en-US" sz="2800" b="1" dirty="0" err="1">
                <a:solidFill>
                  <a:srgbClr val="00B050"/>
                </a:solidFill>
              </a:rPr>
              <a:t>đến</a:t>
            </a:r>
            <a:r>
              <a:rPr lang="en-US" sz="2800" b="1" dirty="0">
                <a:solidFill>
                  <a:srgbClr val="00B050"/>
                </a:solidFill>
              </a:rPr>
              <a:t> 9</a:t>
            </a:r>
          </a:p>
          <a:p>
            <a:r>
              <a:rPr lang="en-US" sz="2800" b="1" dirty="0">
                <a:solidFill>
                  <a:srgbClr val="00B050"/>
                </a:solidFill>
              </a:rPr>
              <a:t>+ Y </a:t>
            </a:r>
            <a:r>
              <a:rPr lang="en-US" sz="2800" b="1" dirty="0" err="1">
                <a:solidFill>
                  <a:srgbClr val="00B050"/>
                </a:solidFill>
              </a:rPr>
              <a:t>học</a:t>
            </a:r>
            <a:r>
              <a:rPr lang="en-US" sz="2800" b="1" dirty="0">
                <a:solidFill>
                  <a:srgbClr val="00B050"/>
                </a:solidFill>
              </a:rPr>
              <a:t>: </a:t>
            </a:r>
            <a:r>
              <a:rPr lang="en-US" sz="2800" b="1" dirty="0" err="1">
                <a:solidFill>
                  <a:srgbClr val="00B050"/>
                </a:solidFill>
              </a:rPr>
              <a:t>sử</a:t>
            </a:r>
            <a:r>
              <a:rPr lang="en-US" sz="2800" b="1" dirty="0">
                <a:solidFill>
                  <a:srgbClr val="00B050"/>
                </a:solidFill>
              </a:rPr>
              <a:t> </a:t>
            </a:r>
            <a:r>
              <a:rPr lang="en-US" sz="2800" b="1" dirty="0" err="1">
                <a:solidFill>
                  <a:srgbClr val="00B050"/>
                </a:solidFill>
              </a:rPr>
              <a:t>dụng</a:t>
            </a:r>
            <a:r>
              <a:rPr lang="en-US" sz="2800" b="1" dirty="0">
                <a:solidFill>
                  <a:srgbClr val="00B050"/>
                </a:solidFill>
              </a:rPr>
              <a:t> </a:t>
            </a:r>
            <a:r>
              <a:rPr lang="en-US" sz="2800" b="1" dirty="0" err="1">
                <a:solidFill>
                  <a:srgbClr val="00B050"/>
                </a:solidFill>
              </a:rPr>
              <a:t>thảo</a:t>
            </a:r>
            <a:r>
              <a:rPr lang="en-US" sz="2800" b="1" dirty="0">
                <a:solidFill>
                  <a:srgbClr val="00B050"/>
                </a:solidFill>
              </a:rPr>
              <a:t> </a:t>
            </a:r>
            <a:r>
              <a:rPr lang="en-US" sz="2800" b="1" dirty="0" err="1">
                <a:solidFill>
                  <a:srgbClr val="00B050"/>
                </a:solidFill>
              </a:rPr>
              <a:t>mộc</a:t>
            </a:r>
            <a:r>
              <a:rPr lang="en-US" sz="2800" b="1" dirty="0">
                <a:solidFill>
                  <a:srgbClr val="00B050"/>
                </a:solidFill>
              </a:rPr>
              <a:t> </a:t>
            </a:r>
            <a:r>
              <a:rPr lang="en-US" sz="2800" b="1" dirty="0" err="1">
                <a:solidFill>
                  <a:srgbClr val="00B050"/>
                </a:solidFill>
              </a:rPr>
              <a:t>chữa</a:t>
            </a:r>
            <a:r>
              <a:rPr lang="en-US" sz="2800" b="1" dirty="0">
                <a:solidFill>
                  <a:srgbClr val="00B050"/>
                </a:solidFill>
              </a:rPr>
              <a:t> </a:t>
            </a:r>
            <a:r>
              <a:rPr lang="en-US" sz="2800" b="1" dirty="0" err="1" smtClean="0">
                <a:solidFill>
                  <a:srgbClr val="00B050"/>
                </a:solidFill>
              </a:rPr>
              <a:t>bệnh</a:t>
            </a:r>
            <a:r>
              <a:rPr lang="en-US" dirty="0" smtClean="0"/>
              <a:t>       </a:t>
            </a:r>
            <a:endParaRPr lang="en-US" dirty="0"/>
          </a:p>
        </p:txBody>
      </p:sp>
      <p:sp>
        <p:nvSpPr>
          <p:cNvPr id="12" name="Rectangle 11"/>
          <p:cNvSpPr/>
          <p:nvPr/>
        </p:nvSpPr>
        <p:spPr>
          <a:xfrm>
            <a:off x="2209796" y="5486399"/>
            <a:ext cx="6781800" cy="954107"/>
          </a:xfrm>
          <a:prstGeom prst="rect">
            <a:avLst/>
          </a:prstGeom>
        </p:spPr>
        <p:txBody>
          <a:bodyPr wrap="square">
            <a:spAutoFit/>
          </a:bodyPr>
          <a:lstStyle/>
          <a:p>
            <a:pPr>
              <a:defRPr/>
            </a:pPr>
            <a:r>
              <a:rPr lang="en-US" sz="2800" b="1" dirty="0" err="1">
                <a:solidFill>
                  <a:srgbClr val="00B050"/>
                </a:solidFill>
                <a:latin typeface="Times New Roman" panose="02020603050405020304" pitchFamily="18" charset="0"/>
                <a:cs typeface="Times New Roman" panose="02020603050405020304" pitchFamily="18" charset="0"/>
              </a:rPr>
              <a:t>Chùa</a:t>
            </a:r>
            <a:r>
              <a:rPr lang="en-US" sz="2800" b="1" dirty="0">
                <a:solidFill>
                  <a:srgbClr val="00B050"/>
                </a:solidFill>
                <a:latin typeface="Times New Roman" panose="02020603050405020304" pitchFamily="18" charset="0"/>
                <a:cs typeface="Times New Roman" panose="02020603050405020304" pitchFamily="18" charset="0"/>
              </a:rPr>
              <a:t> hang A-</a:t>
            </a:r>
            <a:r>
              <a:rPr lang="en-US" sz="2800" b="1" dirty="0" err="1">
                <a:solidFill>
                  <a:srgbClr val="00B050"/>
                </a:solidFill>
                <a:latin typeface="Times New Roman" panose="02020603050405020304" pitchFamily="18" charset="0"/>
                <a:cs typeface="Times New Roman" panose="02020603050405020304" pitchFamily="18" charset="0"/>
              </a:rPr>
              <a:t>gian</a:t>
            </a:r>
            <a:r>
              <a:rPr lang="en-US" sz="2800" b="1" dirty="0">
                <a:solidFill>
                  <a:srgbClr val="00B050"/>
                </a:solidFill>
                <a:latin typeface="Times New Roman" panose="02020603050405020304" pitchFamily="18" charset="0"/>
                <a:cs typeface="Times New Roman" panose="02020603050405020304" pitchFamily="18" charset="0"/>
              </a:rPr>
              <a:t>-ta, </a:t>
            </a:r>
            <a:r>
              <a:rPr lang="en-US" sz="2800" b="1" dirty="0" err="1">
                <a:solidFill>
                  <a:srgbClr val="00B050"/>
                </a:solidFill>
                <a:latin typeface="Times New Roman" panose="02020603050405020304" pitchFamily="18" charset="0"/>
                <a:cs typeface="Times New Roman" panose="02020603050405020304" pitchFamily="18" charset="0"/>
              </a:rPr>
              <a:t>đại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bảo</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tháp</a:t>
            </a:r>
            <a:r>
              <a:rPr lang="en-US" sz="2800" b="1" dirty="0">
                <a:solidFill>
                  <a:srgbClr val="00B050"/>
                </a:solidFill>
                <a:latin typeface="Times New Roman" panose="02020603050405020304" pitchFamily="18" charset="0"/>
                <a:cs typeface="Times New Roman" panose="02020603050405020304" pitchFamily="18" charset="0"/>
              </a:rPr>
              <a:t> San-chi, </a:t>
            </a:r>
            <a:r>
              <a:rPr lang="en-US" sz="2800" b="1" dirty="0" err="1">
                <a:solidFill>
                  <a:srgbClr val="00B050"/>
                </a:solidFill>
                <a:latin typeface="Times New Roman" panose="02020603050405020304" pitchFamily="18" charset="0"/>
                <a:cs typeface="Times New Roman" panose="02020603050405020304" pitchFamily="18" charset="0"/>
              </a:rPr>
              <a:t>cột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đá</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sư</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tử</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vua</a:t>
            </a:r>
            <a:r>
              <a:rPr lang="en-US" sz="2800" b="1" dirty="0">
                <a:solidFill>
                  <a:srgbClr val="00B050"/>
                </a:solidFill>
                <a:latin typeface="Times New Roman" panose="02020603050405020304" pitchFamily="18" charset="0"/>
                <a:cs typeface="Times New Roman" panose="02020603050405020304" pitchFamily="18" charset="0"/>
              </a:rPr>
              <a:t> A-</a:t>
            </a:r>
            <a:r>
              <a:rPr lang="en-US" sz="2800" b="1" dirty="0" err="1">
                <a:solidFill>
                  <a:srgbClr val="00B050"/>
                </a:solidFill>
                <a:latin typeface="Times New Roman" panose="02020603050405020304" pitchFamily="18" charset="0"/>
                <a:cs typeface="Times New Roman" panose="02020603050405020304" pitchFamily="18" charset="0"/>
              </a:rPr>
              <a:t>sô</a:t>
            </a:r>
            <a:r>
              <a:rPr lang="en-US" sz="2800" b="1" dirty="0">
                <a:solidFill>
                  <a:srgbClr val="00B050"/>
                </a:solidFill>
                <a:latin typeface="Times New Roman" panose="02020603050405020304" pitchFamily="18" charset="0"/>
                <a:cs typeface="Times New Roman" panose="02020603050405020304" pitchFamily="18" charset="0"/>
              </a:rPr>
              <a:t>-</a:t>
            </a:r>
            <a:r>
              <a:rPr lang="en-US" sz="2800" b="1" dirty="0" err="1">
                <a:solidFill>
                  <a:srgbClr val="00B050"/>
                </a:solidFill>
                <a:latin typeface="Times New Roman" panose="02020603050405020304" pitchFamily="18" charset="0"/>
                <a:cs typeface="Times New Roman" panose="02020603050405020304" pitchFamily="18" charset="0"/>
              </a:rPr>
              <a:t>ca</a:t>
            </a:r>
            <a:r>
              <a:rPr lang="en-US" sz="2800" b="1" dirty="0">
                <a:solidFill>
                  <a:srgbClr val="00B05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381000" y="0"/>
            <a:ext cx="8229600" cy="609600"/>
          </a:xfrm>
        </p:spPr>
        <p:txBody>
          <a:bodyPr>
            <a:normAutofit/>
          </a:bodyPr>
          <a:lstStyle/>
          <a:p>
            <a:r>
              <a:rPr lang="en-US" sz="3200" b="1" u="sng" dirty="0" smtClean="0">
                <a:solidFill>
                  <a:srgbClr val="FF0000"/>
                </a:solidFill>
                <a:latin typeface="Times New Roman" panose="02020603050405020304" pitchFamily="18" charset="0"/>
                <a:cs typeface="Times New Roman" panose="02020603050405020304" pitchFamily="18" charset="0"/>
              </a:rPr>
              <a:t>HƯỚNG DẪN TỰ HỌC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533400"/>
            <a:ext cx="9144000" cy="5867400"/>
          </a:xfrm>
        </p:spPr>
        <p:txBody>
          <a:bodyPr>
            <a:normAutofit/>
          </a:bodyPr>
          <a:lstStyle/>
          <a:p>
            <a:pPr marL="0" marR="0" indent="0" algn="just">
              <a:spcBef>
                <a:spcPts val="0"/>
              </a:spcBef>
              <a:spcAft>
                <a:spcPts val="0"/>
              </a:spcAft>
              <a:buNone/>
            </a:pPr>
            <a:r>
              <a:rPr lang="en-US" b="1" dirty="0">
                <a:solidFill>
                  <a:srgbClr val="FF0000"/>
                </a:solidFill>
                <a:latin typeface="Times New Roman" panose="02020603050405020304"/>
                <a:ea typeface="Times New Roman" panose="02020603050405020304"/>
              </a:rPr>
              <a:t>a) </a:t>
            </a:r>
            <a:r>
              <a:rPr lang="en-US" b="1" dirty="0" err="1">
                <a:solidFill>
                  <a:srgbClr val="FF0000"/>
                </a:solidFill>
                <a:latin typeface="Times New Roman" panose="02020603050405020304"/>
                <a:ea typeface="Times New Roman" panose="02020603050405020304"/>
              </a:rPr>
              <a:t>Bài</a:t>
            </a:r>
            <a:r>
              <a:rPr lang="en-US" b="1" dirty="0">
                <a:solidFill>
                  <a:srgbClr val="FF0000"/>
                </a:solidFill>
                <a:latin typeface="Times New Roman" panose="02020603050405020304"/>
                <a:ea typeface="Times New Roman" panose="02020603050405020304"/>
              </a:rPr>
              <a:t> </a:t>
            </a:r>
            <a:r>
              <a:rPr lang="en-US" b="1" dirty="0" err="1">
                <a:solidFill>
                  <a:srgbClr val="FF0000"/>
                </a:solidFill>
                <a:latin typeface="Times New Roman" panose="02020603050405020304"/>
                <a:ea typeface="Times New Roman" panose="02020603050405020304"/>
              </a:rPr>
              <a:t>vừa</a:t>
            </a:r>
            <a:r>
              <a:rPr lang="en-US" b="1" dirty="0">
                <a:solidFill>
                  <a:srgbClr val="FF0000"/>
                </a:solidFill>
                <a:latin typeface="Times New Roman" panose="02020603050405020304"/>
                <a:ea typeface="Times New Roman" panose="02020603050405020304"/>
              </a:rPr>
              <a:t> </a:t>
            </a:r>
            <a:r>
              <a:rPr lang="en-US" b="1" dirty="0" err="1">
                <a:solidFill>
                  <a:srgbClr val="FF0000"/>
                </a:solidFill>
                <a:latin typeface="Times New Roman" panose="02020603050405020304"/>
                <a:ea typeface="Times New Roman" panose="02020603050405020304"/>
              </a:rPr>
              <a:t>học</a:t>
            </a:r>
            <a:r>
              <a:rPr lang="en-US" b="1" dirty="0">
                <a:solidFill>
                  <a:srgbClr val="FF0000"/>
                </a:solidFill>
                <a:latin typeface="Times New Roman" panose="02020603050405020304"/>
                <a:ea typeface="Times New Roman" panose="02020603050405020304"/>
              </a:rPr>
              <a:t>:</a:t>
            </a:r>
            <a:endParaRPr lang="en-US" dirty="0">
              <a:solidFill>
                <a:srgbClr val="FF0000"/>
              </a:solidFill>
              <a:latin typeface="Times New Roman" panose="02020603050405020304"/>
              <a:ea typeface="Times New Roman" panose="02020603050405020304"/>
            </a:endParaRPr>
          </a:p>
          <a:p>
            <a:pPr marL="0" indent="0">
              <a:buNone/>
            </a:pPr>
            <a:r>
              <a:rPr lang="en-US" sz="2800" dirty="0" smtClean="0">
                <a:solidFill>
                  <a:srgbClr val="0033CC"/>
                </a:solidFill>
                <a:latin typeface="Times New Roman" panose="02020603050405020304" pitchFamily="18" charset="0"/>
                <a:cs typeface="Times New Roman" panose="02020603050405020304" pitchFamily="18" charset="0"/>
              </a:rPr>
              <a:t>–</a:t>
            </a:r>
            <a:r>
              <a:rPr lang="en-US" sz="2800" dirty="0" err="1" smtClean="0">
                <a:solidFill>
                  <a:srgbClr val="0033CC"/>
                </a:solidFill>
                <a:latin typeface="Times New Roman" panose="02020603050405020304" pitchFamily="18" charset="0"/>
                <a:cs typeface="Times New Roman" panose="02020603050405020304" pitchFamily="18" charset="0"/>
              </a:rPr>
              <a:t>Trình</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bày</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được</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những</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điểm</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chính</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về</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chế</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độ</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xã</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hội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của</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Ấn</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Độ</a:t>
            </a:r>
            <a:r>
              <a:rPr lang="en-US" sz="2800" dirty="0">
                <a:solidFill>
                  <a:srgbClr val="0033CC"/>
                </a:solidFill>
                <a:latin typeface="Times New Roman" panose="02020603050405020304" pitchFamily="18" charset="0"/>
                <a:cs typeface="Times New Roman" panose="02020603050405020304" pitchFamily="18" charset="0"/>
              </a:rPr>
              <a:t>.</a:t>
            </a:r>
          </a:p>
          <a:p>
            <a:pPr marL="0" indent="0">
              <a:buNone/>
            </a:pPr>
            <a:r>
              <a:rPr lang="en-US" sz="2800" dirty="0" smtClean="0">
                <a:solidFill>
                  <a:srgbClr val="0033CC"/>
                </a:solidFill>
                <a:latin typeface="Times New Roman" panose="02020603050405020304" pitchFamily="18" charset="0"/>
                <a:cs typeface="Times New Roman" panose="02020603050405020304" pitchFamily="18" charset="0"/>
              </a:rPr>
              <a:t>–</a:t>
            </a:r>
            <a:r>
              <a:rPr lang="en-US" sz="2800" dirty="0" err="1" smtClean="0">
                <a:solidFill>
                  <a:srgbClr val="0033CC"/>
                </a:solidFill>
                <a:latin typeface="Times New Roman" panose="02020603050405020304" pitchFamily="18" charset="0"/>
                <a:cs typeface="Times New Roman" panose="02020603050405020304" pitchFamily="18" charset="0"/>
              </a:rPr>
              <a:t>Nhận</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biết</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được</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những</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thành</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tựu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văn</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hoá</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tiêu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biểu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của</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Ấn</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Độ</a:t>
            </a:r>
            <a:r>
              <a:rPr lang="en-US" sz="2800" dirty="0">
                <a:solidFill>
                  <a:srgbClr val="0033CC"/>
                </a:solidFill>
                <a:latin typeface="Times New Roman" panose="02020603050405020304" pitchFamily="18" charset="0"/>
                <a:cs typeface="Times New Roman" panose="02020603050405020304" pitchFamily="18" charset="0"/>
              </a:rPr>
              <a:t>.</a:t>
            </a:r>
          </a:p>
          <a:p>
            <a:pPr marL="0" marR="0" indent="0" algn="just">
              <a:spcBef>
                <a:spcPts val="0"/>
              </a:spcBef>
              <a:spcAft>
                <a:spcPts val="0"/>
              </a:spcAft>
              <a:buNone/>
            </a:pPr>
            <a:r>
              <a:rPr lang="en-US" b="1" dirty="0" smtClean="0">
                <a:solidFill>
                  <a:srgbClr val="FF0000"/>
                </a:solidFill>
                <a:latin typeface="Times New Roman" panose="02020603050405020304"/>
                <a:ea typeface="Times New Roman" panose="02020603050405020304"/>
              </a:rPr>
              <a:t>b</a:t>
            </a:r>
            <a:r>
              <a:rPr lang="en-US" b="1" dirty="0">
                <a:solidFill>
                  <a:srgbClr val="FF0000"/>
                </a:solidFill>
                <a:latin typeface="Times New Roman" panose="02020603050405020304"/>
                <a:ea typeface="Times New Roman" panose="02020603050405020304"/>
              </a:rPr>
              <a:t>) </a:t>
            </a:r>
            <a:r>
              <a:rPr lang="en-US" b="1" dirty="0" err="1">
                <a:solidFill>
                  <a:srgbClr val="FF0000"/>
                </a:solidFill>
                <a:latin typeface="Times New Roman" panose="02020603050405020304"/>
                <a:ea typeface="Times New Roman" panose="02020603050405020304"/>
              </a:rPr>
              <a:t>Bài</a:t>
            </a:r>
            <a:r>
              <a:rPr lang="en-US" b="1" dirty="0">
                <a:solidFill>
                  <a:srgbClr val="FF0000"/>
                </a:solidFill>
                <a:latin typeface="Times New Roman" panose="02020603050405020304"/>
                <a:ea typeface="Times New Roman" panose="02020603050405020304"/>
              </a:rPr>
              <a:t> </a:t>
            </a:r>
            <a:r>
              <a:rPr lang="en-US" b="1" dirty="0" err="1">
                <a:solidFill>
                  <a:srgbClr val="FF0000"/>
                </a:solidFill>
                <a:latin typeface="Times New Roman" panose="02020603050405020304"/>
                <a:ea typeface="Times New Roman" panose="02020603050405020304"/>
              </a:rPr>
              <a:t>sắp</a:t>
            </a:r>
            <a:r>
              <a:rPr lang="en-US" b="1" dirty="0">
                <a:solidFill>
                  <a:srgbClr val="FF0000"/>
                </a:solidFill>
                <a:latin typeface="Times New Roman" panose="02020603050405020304"/>
                <a:ea typeface="Times New Roman" panose="02020603050405020304"/>
              </a:rPr>
              <a:t> </a:t>
            </a:r>
            <a:r>
              <a:rPr lang="en-US" b="1" dirty="0" err="1">
                <a:solidFill>
                  <a:srgbClr val="FF0000"/>
                </a:solidFill>
                <a:latin typeface="Times New Roman" panose="02020603050405020304"/>
                <a:ea typeface="Times New Roman" panose="02020603050405020304"/>
              </a:rPr>
              <a:t>học</a:t>
            </a:r>
            <a:r>
              <a:rPr lang="en-US" b="1" dirty="0">
                <a:solidFill>
                  <a:srgbClr val="FF0000"/>
                </a:solidFill>
                <a:latin typeface="Times New Roman" panose="02020603050405020304"/>
                <a:ea typeface="Times New Roman" panose="02020603050405020304"/>
              </a:rPr>
              <a:t>:</a:t>
            </a:r>
            <a:endParaRPr lang="en-US" dirty="0">
              <a:solidFill>
                <a:srgbClr val="FF0000"/>
              </a:solidFill>
              <a:latin typeface="Times New Roman" panose="02020603050405020304"/>
              <a:ea typeface="Times New Roman" panose="02020603050405020304"/>
            </a:endParaRPr>
          </a:p>
          <a:p>
            <a:pPr marL="0" indent="0">
              <a:buNone/>
            </a:pPr>
            <a:r>
              <a:rPr lang="en-US" sz="2800" dirty="0" err="1" smtClean="0">
                <a:solidFill>
                  <a:srgbClr val="0033CC"/>
                </a:solidFill>
                <a:latin typeface="Times New Roman" panose="02020603050405020304" pitchFamily="18" charset="0"/>
                <a:cs typeface="Times New Roman" panose="02020603050405020304" pitchFamily="18" charset="0"/>
              </a:rPr>
              <a:t>Ôn</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tập</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giữa</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kì</a:t>
            </a:r>
            <a:r>
              <a:rPr lang="en-US" sz="2800" dirty="0" smtClean="0">
                <a:solidFill>
                  <a:srgbClr val="0033CC"/>
                </a:solidFill>
                <a:latin typeface="Times New Roman" panose="02020603050405020304" pitchFamily="18" charset="0"/>
                <a:cs typeface="Times New Roman" panose="02020603050405020304" pitchFamily="18" charset="0"/>
              </a:rPr>
              <a:t> I</a:t>
            </a:r>
            <a:endParaRPr lang="en-US" sz="2800"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19"/>
            <a:ext cx="8229600" cy="45719"/>
          </a:xfrm>
        </p:spPr>
        <p:txBody>
          <a:bodyPr>
            <a:normAutofit fontScale="90000"/>
          </a:bodyPr>
          <a:lstStyle/>
          <a:p>
            <a:endParaRPr lang="en-US" dirty="0"/>
          </a:p>
        </p:txBody>
      </p:sp>
      <p:sp>
        <p:nvSpPr>
          <p:cNvPr id="3" name="Content Placeholder 2"/>
          <p:cNvSpPr>
            <a:spLocks noGrp="1"/>
          </p:cNvSpPr>
          <p:nvPr>
            <p:ph idx="1"/>
          </p:nvPr>
        </p:nvSpPr>
        <p:spPr>
          <a:xfrm>
            <a:off x="0" y="0"/>
            <a:ext cx="9144000" cy="6858000"/>
          </a:xfrm>
        </p:spPr>
        <p:txBody>
          <a:bodyPr>
            <a:normAutofit/>
          </a:bodyPr>
          <a:lstStyle/>
          <a:p>
            <a:pPr marL="0" indent="0">
              <a:buNone/>
            </a:pPr>
            <a:r>
              <a:rPr lang="vi-VN" sz="2800" b="1" dirty="0">
                <a:solidFill>
                  <a:srgbClr val="FF0000"/>
                </a:solidFill>
                <a:latin typeface="Times New Roman" panose="02020603050405020304" pitchFamily="18" charset="0"/>
                <a:cs typeface="Times New Roman" panose="02020603050405020304" pitchFamily="18" charset="0"/>
              </a:rPr>
              <a:t>Vận dụng 3 trang 45 Lịch Sử lớp 6 - Chân trời sáng tạo: Viết đoạn văn ngắn mô tả một thành tựu văn hóa của Ấn Độ có ảnh hưởng đến văn hóa Việt Nam</a:t>
            </a:r>
            <a:r>
              <a:rPr lang="vi-VN" sz="2800" b="1" dirty="0" smtClean="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a:p>
            <a:pPr marL="0" indent="0">
              <a:buNone/>
            </a:pPr>
            <a:r>
              <a:rPr lang="vi-VN" sz="2800" dirty="0">
                <a:solidFill>
                  <a:srgbClr val="0033CC"/>
                </a:solidFill>
                <a:latin typeface="Times New Roman" panose="02020603050405020304" pitchFamily="18" charset="0"/>
                <a:cs typeface="Times New Roman" panose="02020603050405020304" pitchFamily="18" charset="0"/>
              </a:rPr>
              <a:t>* Ảnh hưởng của Phật giáo đến văn hóa Việt Nam</a:t>
            </a:r>
          </a:p>
          <a:p>
            <a:pPr marL="0" indent="0">
              <a:buNone/>
            </a:pPr>
            <a:r>
              <a:rPr lang="vi-VN" sz="2800" dirty="0">
                <a:solidFill>
                  <a:srgbClr val="0033CC"/>
                </a:solidFill>
                <a:latin typeface="Times New Roman" panose="02020603050405020304" pitchFamily="18" charset="0"/>
                <a:cs typeface="Times New Roman" panose="02020603050405020304" pitchFamily="18" charset="0"/>
              </a:rPr>
              <a:t>- Thông qua hoạt động truyền giáo và thương mại của các nhà sư và thương nhân Ấn Độ, Phật giáo đã được du nhập vào Việt Nam từ những thế kỉ đầu công nguyên. </a:t>
            </a:r>
          </a:p>
          <a:p>
            <a:pPr marL="0" indent="0">
              <a:buNone/>
            </a:pPr>
            <a:r>
              <a:rPr lang="vi-VN" sz="2800" dirty="0">
                <a:solidFill>
                  <a:srgbClr val="0033CC"/>
                </a:solidFill>
                <a:latin typeface="Times New Roman" panose="02020603050405020304" pitchFamily="18" charset="0"/>
                <a:cs typeface="Times New Roman" panose="02020603050405020304" pitchFamily="18" charset="0"/>
              </a:rPr>
              <a:t>- Có thể nói, ảnh hưởng của Phật giáo đối với đời sống văn hóa – xã hội Việt Nam là khá toàn diện và sâu sắc:</a:t>
            </a:r>
          </a:p>
          <a:p>
            <a:pPr marL="0" indent="0">
              <a:buNone/>
            </a:pPr>
            <a:r>
              <a:rPr lang="vi-VN" sz="2800" dirty="0">
                <a:solidFill>
                  <a:srgbClr val="0033CC"/>
                </a:solidFill>
                <a:latin typeface="Times New Roman" panose="02020603050405020304" pitchFamily="18" charset="0"/>
                <a:cs typeface="Times New Roman" panose="02020603050405020304" pitchFamily="18" charset="0"/>
              </a:rPr>
              <a:t>+ Đạo phật với các thuyết luân hồi, nghiệp báo, nhân quả... có tác dụng duy trì trật tự xã hội, giáo dục đạo đức, điều chỉnh những hành vi ứng xử của con người trong các mối quan hệ xã hội (ví dụ: Dù xây chín bậc phù đồ / Không bằng làm phúc cứu cho một người; Ở hiền thì lại gặp lành / Những người nhân đức trời dành phúc cho….)</a:t>
            </a:r>
          </a:p>
          <a:p>
            <a:pPr marL="0" indent="0">
              <a:buNone/>
            </a:pPr>
            <a:endParaRPr lang="en-US" sz="2000"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19"/>
            <a:ext cx="8229600" cy="45719"/>
          </a:xfrm>
        </p:spPr>
        <p:txBody>
          <a:bodyPr>
            <a:normAutofit fontScale="90000"/>
          </a:bodyPr>
          <a:lstStyle/>
          <a:p>
            <a:endParaRPr lang="en-US" dirty="0"/>
          </a:p>
        </p:txBody>
      </p:sp>
      <p:sp>
        <p:nvSpPr>
          <p:cNvPr id="3" name="Content Placeholder 2"/>
          <p:cNvSpPr>
            <a:spLocks noGrp="1"/>
          </p:cNvSpPr>
          <p:nvPr>
            <p:ph idx="1"/>
          </p:nvPr>
        </p:nvSpPr>
        <p:spPr>
          <a:xfrm>
            <a:off x="0" y="152400"/>
            <a:ext cx="9144000" cy="6858000"/>
          </a:xfrm>
        </p:spPr>
        <p:txBody>
          <a:bodyPr>
            <a:normAutofit/>
          </a:bodyPr>
          <a:lstStyle/>
          <a:p>
            <a:pPr marL="0" indent="0">
              <a:buNone/>
            </a:pPr>
            <a:r>
              <a:rPr lang="vi-VN" sz="2800" dirty="0" smtClean="0">
                <a:solidFill>
                  <a:srgbClr val="0033CC"/>
                </a:solidFill>
                <a:latin typeface="Times New Roman" panose="02020603050405020304" pitchFamily="18" charset="0"/>
                <a:cs typeface="Times New Roman" panose="02020603050405020304" pitchFamily="18" charset="0"/>
              </a:rPr>
              <a:t>+ </a:t>
            </a:r>
            <a:r>
              <a:rPr lang="vi-VN" sz="2800" dirty="0">
                <a:solidFill>
                  <a:srgbClr val="0033CC"/>
                </a:solidFill>
                <a:latin typeface="Times New Roman" panose="02020603050405020304" pitchFamily="18" charset="0"/>
                <a:cs typeface="Times New Roman" panose="02020603050405020304" pitchFamily="18" charset="0"/>
              </a:rPr>
              <a:t>Phật giáo có tác động lớn, góp phúc đẩy sự phát triển của văn hóa Việt Nam trên nhiều lĩnh vực: kiến trúc, điêu khắc, văn học, giáo dục... (Ví dụ: chùa Một cột; chùa Dâu; tượng phật Quan âm nhgìn mắt, nghìn tay; giáo lý Phật giáo thấm nhuần trong văn học dân gian của Việt Nam…).</a:t>
            </a:r>
          </a:p>
          <a:p>
            <a:pPr marL="0" indent="0">
              <a:buNone/>
            </a:pPr>
            <a:r>
              <a:rPr lang="vi-VN" sz="2800" dirty="0">
                <a:solidFill>
                  <a:srgbClr val="0033CC"/>
                </a:solidFill>
                <a:latin typeface="Times New Roman" panose="02020603050405020304" pitchFamily="18" charset="0"/>
                <a:cs typeface="Times New Roman" panose="02020603050405020304" pitchFamily="18" charset="0"/>
              </a:rPr>
              <a:t>- Phật giáo khi xâm nhập vào Việt Nam không tồn tại một cách thuần khiết, mà có sự hòa hợp, dung nạp với các yếu tố văn hóa của tín ngưỡng bản địa. Ví dụ: trong các ngôi chùa ở miền Bắc Việt Nam không chỉ thờ phụng các vị Phật, Bồ tát cũng như các vị hộ trì Phập pháp, mà còn thờ nhiều vị thần/ thánh của các tôn giáo/ tín ngưỡng khác, như: thờ Mẫu; thờ Đức Thánh Trần…</a:t>
            </a:r>
          </a:p>
          <a:p>
            <a:pPr marL="0" indent="0">
              <a:buNone/>
            </a:pPr>
            <a:endParaRPr lang="en-US" sz="2000"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609600"/>
          </a:xfrm>
        </p:spPr>
        <p:txBody>
          <a:bodyPr>
            <a:noAutofit/>
          </a:bodyPr>
          <a:lstStyle/>
          <a:p>
            <a:r>
              <a:rPr lang="en-US" sz="3600" b="1" dirty="0" err="1">
                <a:solidFill>
                  <a:srgbClr val="FF0000"/>
                </a:solidFill>
                <a:latin typeface="Times New Roman" panose="02020603050405020304" pitchFamily="18" charset="0"/>
                <a:cs typeface="Times New Roman" panose="02020603050405020304" pitchFamily="18" charset="0"/>
              </a:rPr>
              <a:t>Tiết</a:t>
            </a:r>
            <a:r>
              <a:rPr lang="en-US" sz="3600" b="1" dirty="0">
                <a:solidFill>
                  <a:srgbClr val="FF0000"/>
                </a:solidFill>
                <a:latin typeface="Times New Roman" panose="02020603050405020304" pitchFamily="18" charset="0"/>
                <a:cs typeface="Times New Roman" panose="02020603050405020304" pitchFamily="18" charset="0"/>
              </a:rPr>
              <a:t> 14, 15- BÀI 8. ẤN ĐỘ CỔ ĐẠI</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609600"/>
            <a:ext cx="9178636" cy="5486400"/>
          </a:xfrm>
        </p:spPr>
        <p:txBody>
          <a:bodyPr/>
          <a:lstStyle/>
          <a:p>
            <a:pPr marL="0" marR="0" indent="0" algn="just">
              <a:lnSpc>
                <a:spcPct val="115000"/>
              </a:lnSpc>
              <a:spcBef>
                <a:spcPts val="0"/>
              </a:spcBef>
              <a:spcAft>
                <a:spcPts val="0"/>
              </a:spcAft>
              <a:buNone/>
            </a:pPr>
            <a:r>
              <a:rPr lang="en-US" b="1" u="sng" dirty="0">
                <a:solidFill>
                  <a:srgbClr val="FF0000"/>
                </a:solidFill>
                <a:latin typeface="Times New Roman" panose="02020603050405020304"/>
                <a:ea typeface="Times New Roman" panose="02020603050405020304"/>
                <a:cs typeface="Times New Roman" panose="02020603050405020304"/>
              </a:rPr>
              <a:t>I. </a:t>
            </a:r>
            <a:r>
              <a:rPr lang="en-US" b="1" u="sng" dirty="0" err="1">
                <a:solidFill>
                  <a:srgbClr val="FF0000"/>
                </a:solidFill>
                <a:latin typeface="Times New Roman" panose="02020603050405020304"/>
                <a:ea typeface="Times New Roman" panose="02020603050405020304"/>
                <a:cs typeface="Times New Roman" panose="02020603050405020304"/>
              </a:rPr>
              <a:t>Điều</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kiện</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tự</a:t>
            </a:r>
            <a:r>
              <a:rPr lang="en-US" b="1" u="sng" dirty="0">
                <a:solidFill>
                  <a:srgbClr val="FF0000"/>
                </a:solidFill>
                <a:latin typeface="Times New Roman" panose="02020603050405020304"/>
                <a:ea typeface="Times New Roman" panose="02020603050405020304"/>
                <a:cs typeface="Times New Roman" panose="02020603050405020304"/>
              </a:rPr>
              <a:t> </a:t>
            </a:r>
            <a:r>
              <a:rPr lang="en-US" b="1" u="sng" dirty="0" err="1">
                <a:solidFill>
                  <a:srgbClr val="FF0000"/>
                </a:solidFill>
                <a:latin typeface="Times New Roman" panose="02020603050405020304"/>
                <a:ea typeface="Times New Roman" panose="02020603050405020304"/>
                <a:cs typeface="Times New Roman" panose="02020603050405020304"/>
              </a:rPr>
              <a:t>nhiên</a:t>
            </a:r>
            <a:endParaRPr lang="en-US" b="1" dirty="0">
              <a:solidFill>
                <a:srgbClr val="FF0000"/>
              </a:solidFill>
              <a:ea typeface="Times New Roman" panose="02020603050405020304"/>
              <a:cs typeface="Times New Roman" panose="02020603050405020304"/>
            </a:endParaRPr>
          </a:p>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fontScale="90000"/>
          </a:bodyPr>
          <a:lstStyle/>
          <a:p>
            <a:r>
              <a:rPr lang="en-US" b="1" dirty="0" err="1" smtClean="0">
                <a:solidFill>
                  <a:srgbClr val="FF0000"/>
                </a:solidFill>
              </a:rPr>
              <a:t>Những</a:t>
            </a:r>
            <a:r>
              <a:rPr lang="en-US" b="1" dirty="0" smtClean="0">
                <a:solidFill>
                  <a:srgbClr val="FF0000"/>
                </a:solidFill>
              </a:rPr>
              <a:t> </a:t>
            </a:r>
            <a:r>
              <a:rPr lang="en-US" b="1" dirty="0" err="1" smtClean="0">
                <a:solidFill>
                  <a:srgbClr val="FF0000"/>
                </a:solidFill>
              </a:rPr>
              <a:t>điều</a:t>
            </a:r>
            <a:r>
              <a:rPr lang="en-US" b="1" dirty="0" smtClean="0">
                <a:solidFill>
                  <a:srgbClr val="FF0000"/>
                </a:solidFill>
              </a:rPr>
              <a:t> </a:t>
            </a:r>
            <a:r>
              <a:rPr lang="en-US" b="1" dirty="0" err="1" smtClean="0">
                <a:solidFill>
                  <a:srgbClr val="FF0000"/>
                </a:solidFill>
              </a:rPr>
              <a:t>kiện</a:t>
            </a:r>
            <a:r>
              <a:rPr lang="en-US" b="1" dirty="0" smtClean="0">
                <a:solidFill>
                  <a:srgbClr val="FF0000"/>
                </a:solidFill>
              </a:rPr>
              <a:t> </a:t>
            </a:r>
            <a:r>
              <a:rPr lang="en-US" b="1" dirty="0" err="1" smtClean="0">
                <a:solidFill>
                  <a:srgbClr val="FF0000"/>
                </a:solidFill>
              </a:rPr>
              <a:t>tự</a:t>
            </a:r>
            <a:r>
              <a:rPr lang="en-US" b="1" dirty="0" smtClean="0">
                <a:solidFill>
                  <a:srgbClr val="FF0000"/>
                </a:solidFill>
              </a:rPr>
              <a:t> </a:t>
            </a:r>
            <a:r>
              <a:rPr lang="en-US" b="1" dirty="0" err="1" smtClean="0">
                <a:solidFill>
                  <a:srgbClr val="FF0000"/>
                </a:solidFill>
              </a:rPr>
              <a:t>nhiên</a:t>
            </a:r>
            <a:r>
              <a:rPr lang="en-US" b="1" dirty="0" smtClean="0">
                <a:solidFill>
                  <a:srgbClr val="FF0000"/>
                </a:solidFill>
              </a:rPr>
              <a:t> </a:t>
            </a:r>
            <a:r>
              <a:rPr lang="en-US" b="1" dirty="0" err="1" smtClean="0">
                <a:solidFill>
                  <a:srgbClr val="FF0000"/>
                </a:solidFill>
              </a:rPr>
              <a:t>nào</a:t>
            </a:r>
            <a:r>
              <a:rPr lang="en-US" b="1" dirty="0" smtClean="0">
                <a:solidFill>
                  <a:srgbClr val="FF0000"/>
                </a:solidFill>
              </a:rPr>
              <a:t> </a:t>
            </a:r>
            <a:r>
              <a:rPr lang="en-US" b="1" dirty="0" err="1" smtClean="0">
                <a:solidFill>
                  <a:srgbClr val="FF0000"/>
                </a:solidFill>
              </a:rPr>
              <a:t>có</a:t>
            </a:r>
            <a:r>
              <a:rPr lang="en-US" b="1" dirty="0" smtClean="0">
                <a:solidFill>
                  <a:srgbClr val="FF0000"/>
                </a:solidFill>
              </a:rPr>
              <a:t> </a:t>
            </a:r>
            <a:r>
              <a:rPr lang="en-US" b="1" dirty="0" err="1" smtClean="0">
                <a:solidFill>
                  <a:srgbClr val="FF0000"/>
                </a:solidFill>
              </a:rPr>
              <a:t>tác</a:t>
            </a:r>
            <a:r>
              <a:rPr lang="en-US" b="1" dirty="0" smtClean="0">
                <a:solidFill>
                  <a:srgbClr val="FF0000"/>
                </a:solidFill>
              </a:rPr>
              <a:t> </a:t>
            </a:r>
            <a:r>
              <a:rPr lang="en-US" b="1" dirty="0" err="1" smtClean="0">
                <a:solidFill>
                  <a:srgbClr val="FF0000"/>
                </a:solidFill>
              </a:rPr>
              <a:t>động</a:t>
            </a:r>
            <a:r>
              <a:rPr lang="en-US" b="1" dirty="0" smtClean="0">
                <a:solidFill>
                  <a:srgbClr val="FF0000"/>
                </a:solidFill>
              </a:rPr>
              <a:t> </a:t>
            </a:r>
            <a:r>
              <a:rPr lang="en-US" b="1" dirty="0" err="1" smtClean="0">
                <a:solidFill>
                  <a:srgbClr val="FF0000"/>
                </a:solidFill>
              </a:rPr>
              <a:t>đến</a:t>
            </a:r>
            <a:r>
              <a:rPr lang="en-US" b="1" dirty="0" smtClean="0">
                <a:solidFill>
                  <a:srgbClr val="FF0000"/>
                </a:solidFill>
              </a:rPr>
              <a:t> </a:t>
            </a:r>
            <a:r>
              <a:rPr lang="en-US" b="1" dirty="0" err="1" smtClean="0">
                <a:solidFill>
                  <a:srgbClr val="FF0000"/>
                </a:solidFill>
              </a:rPr>
              <a:t>cuộc</a:t>
            </a:r>
            <a:r>
              <a:rPr lang="en-US" b="1" dirty="0" smtClean="0">
                <a:solidFill>
                  <a:srgbClr val="FF0000"/>
                </a:solidFill>
              </a:rPr>
              <a:t> </a:t>
            </a:r>
            <a:r>
              <a:rPr lang="en-US" b="1" dirty="0" err="1" smtClean="0">
                <a:solidFill>
                  <a:srgbClr val="FF0000"/>
                </a:solidFill>
              </a:rPr>
              <a:t>sống</a:t>
            </a:r>
            <a:r>
              <a:rPr lang="en-US" b="1" dirty="0" smtClean="0">
                <a:solidFill>
                  <a:srgbClr val="FF0000"/>
                </a:solidFill>
              </a:rPr>
              <a:t> </a:t>
            </a:r>
            <a:r>
              <a:rPr lang="en-US" b="1" dirty="0" err="1" smtClean="0">
                <a:solidFill>
                  <a:srgbClr val="FF0000"/>
                </a:solidFill>
              </a:rPr>
              <a:t>cư</a:t>
            </a:r>
            <a:r>
              <a:rPr lang="en-US" b="1" dirty="0" smtClean="0">
                <a:solidFill>
                  <a:srgbClr val="FF0000"/>
                </a:solidFill>
              </a:rPr>
              <a:t> </a:t>
            </a:r>
            <a:r>
              <a:rPr lang="en-US" b="1" dirty="0" err="1" smtClean="0">
                <a:solidFill>
                  <a:srgbClr val="FF0000"/>
                </a:solidFill>
              </a:rPr>
              <a:t>dân</a:t>
            </a:r>
            <a:r>
              <a:rPr lang="en-US" b="1" dirty="0" smtClean="0">
                <a:solidFill>
                  <a:srgbClr val="FF0000"/>
                </a:solidFill>
              </a:rPr>
              <a:t> </a:t>
            </a:r>
            <a:r>
              <a:rPr lang="vi-VN" b="1" dirty="0" smtClean="0">
                <a:solidFill>
                  <a:srgbClr val="FF0000"/>
                </a:solidFill>
              </a:rPr>
              <a:t>Ấn Độ</a:t>
            </a:r>
            <a:r>
              <a:rPr lang="en-US" b="1" dirty="0" smtClean="0">
                <a:solidFill>
                  <a:srgbClr val="FF0000"/>
                </a:solidFill>
              </a:rPr>
              <a:t> </a:t>
            </a:r>
            <a:r>
              <a:rPr lang="en-US" b="1" dirty="0" err="1" smtClean="0">
                <a:solidFill>
                  <a:srgbClr val="FF0000"/>
                </a:solidFill>
              </a:rPr>
              <a:t>cổ</a:t>
            </a:r>
            <a:r>
              <a:rPr lang="en-US" b="1" dirty="0" smtClean="0">
                <a:solidFill>
                  <a:srgbClr val="FF0000"/>
                </a:solidFill>
              </a:rPr>
              <a:t> </a:t>
            </a:r>
            <a:r>
              <a:rPr lang="en-US" b="1" dirty="0" err="1" smtClean="0">
                <a:solidFill>
                  <a:srgbClr val="FF0000"/>
                </a:solidFill>
              </a:rPr>
              <a:t>đại</a:t>
            </a:r>
            <a:r>
              <a:rPr lang="vi-VN" b="1" dirty="0" smtClean="0">
                <a:solidFill>
                  <a:srgbClr val="FF0000"/>
                </a:solidFill>
              </a:rPr>
              <a:t>  </a:t>
            </a:r>
            <a:r>
              <a:rPr lang="vi-VN" b="1" dirty="0">
                <a:solidFill>
                  <a:srgbClr val="FF0000"/>
                </a:solidFill>
              </a:rPr>
              <a:t>?</a:t>
            </a:r>
          </a:p>
        </p:txBody>
      </p:sp>
      <p:sp>
        <p:nvSpPr>
          <p:cNvPr id="3" name="Content Placeholder 2"/>
          <p:cNvSpPr>
            <a:spLocks noGrp="1"/>
          </p:cNvSpPr>
          <p:nvPr>
            <p:ph idx="1"/>
          </p:nvPr>
        </p:nvSpPr>
        <p:spPr>
          <a:xfrm>
            <a:off x="457200" y="2590800"/>
            <a:ext cx="8229600" cy="3535363"/>
          </a:xfrm>
        </p:spPr>
        <p:txBody>
          <a:bodyPr/>
          <a:lstStyle/>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6012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a:solidFill>
                  <a:srgbClr val="FF0000"/>
                </a:solidFill>
              </a:rPr>
              <a:t>Ấn Độ cổ bao gồm những quốc gia nào hiện nay ?</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054764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1935</Words>
  <Application>Microsoft Office PowerPoint</Application>
  <PresentationFormat>On-screen Show (4:3)</PresentationFormat>
  <Paragraphs>204</Paragraphs>
  <Slides>55</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Open Sans</vt:lpstr>
      <vt:lpstr>Times New Roman</vt:lpstr>
      <vt:lpstr>Office Theme</vt:lpstr>
      <vt:lpstr>PowerPoint Presentation</vt:lpstr>
      <vt:lpstr>PowerPoint Presentation</vt:lpstr>
      <vt:lpstr>Tiết 14, 15- BÀI 8. ẤN ĐỘ CỔ ĐẠI</vt:lpstr>
      <vt:lpstr>MỤC TIÊU:</vt:lpstr>
      <vt:lpstr>Tiết 14, 15- BÀI 8. ẤN ĐỘ CỔ ĐẠI</vt:lpstr>
      <vt:lpstr>Tiết 14, 15- BÀI 8. ẤN ĐỘ CỔ ĐẠI</vt:lpstr>
      <vt:lpstr>Những điều kiện tự nhiên nào có tác động đến cuộc sống cư dân Ấn Độ cổ đại  ?</vt:lpstr>
      <vt:lpstr>PowerPoint Presentation</vt:lpstr>
      <vt:lpstr>Ấn Độ cổ bao gồm những quốc gia nào hiện nay ?</vt:lpstr>
      <vt:lpstr>PowerPoint Presentation</vt:lpstr>
      <vt:lpstr> Điều kiện tự nhiên nào của vùng lưu vực sông Ấn, sông Hằng ảnh hưởng đến sự hình thành của văn minh Ấn Độ cổ đại. </vt:lpstr>
      <vt:lpstr>  Nêu điều kiện tự nhiên của lưu vực sông Ấn và sông Hằng ảnh hưởng đến sự hình thành của văn minh Ấn Độ cổ đại. </vt:lpstr>
      <vt:lpstr>Tiết 14, 15- BÀI 8. ẤN ĐỘ CỔ ĐẠI</vt:lpstr>
      <vt:lpstr>Tiết 14, 15- BÀI 8. ẤN ĐỘ CỔ ĐẠI</vt:lpstr>
      <vt:lpstr>Những  nhà nước cổ đại đầu tiên ở Ấn Độ được thành lập như thế nào ?</vt:lpstr>
      <vt:lpstr>PowerPoint Presentation</vt:lpstr>
      <vt:lpstr> 1. Chế độ đẳng cấp trong xã hội Ấn Độ cổ đại được phân chia dựa trên cơ sở nào ? </vt:lpstr>
      <vt:lpstr>1. Chế độ đẳng cấp trong xã hội Ấn Độ cổ đại được phân chia dựa trên cơ sở nào ?</vt:lpstr>
      <vt:lpstr>PowerPoint Presentation</vt:lpstr>
      <vt:lpstr>Tiết 14, 15- BÀI 8. ẤN ĐỘ CỔ ĐẠI</vt:lpstr>
      <vt:lpstr>PowerPoint Presentation</vt:lpstr>
      <vt:lpstr>PowerPoint Presentation</vt:lpstr>
      <vt:lpstr>Tiết 14, 15- BÀI 8. ẤN ĐỘ CỔ ĐẠI</vt:lpstr>
      <vt:lpstr>PowerPoint Presentation</vt:lpstr>
      <vt:lpstr>PowerPoint Presentation</vt:lpstr>
      <vt:lpstr>PowerPoint Presentation</vt:lpstr>
      <vt:lpstr>PowerPoint Presentation</vt:lpstr>
      <vt:lpstr>Chữ viết: chữ Phạn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Em hãy nêu những thành tựu văn hóa tiêu biểu của Ấn Độ cổ đại.       </vt:lpstr>
      <vt:lpstr> Em hãy nêu những thành tựu văn hóa tiêu biểu của Ấn Độ cổ đại.       </vt:lpstr>
      <vt:lpstr>Tiết 14, 15- BÀI 8. ẤN ĐỘ CỔ ĐẠI</vt:lpstr>
      <vt:lpstr>PowerPoint Presentation</vt:lpstr>
      <vt:lpstr> </vt:lpstr>
      <vt:lpstr>PowerPoint Presentation</vt:lpstr>
      <vt:lpstr>PowerPoint Presentation</vt:lpstr>
      <vt:lpstr>PowerPoint Presentation</vt:lpstr>
      <vt:lpstr>PowerPoint Presentation</vt:lpstr>
      <vt:lpstr>PowerPoint Presentation</vt:lpstr>
      <vt:lpstr> 1.Tại sao cư dân Ấn Độ cổ đại sinh sống nhiều ở vùng bắc Ấn ? </vt:lpstr>
      <vt:lpstr> LUYỆN TẬP:  2. Sự phân hóa trong xã hội Ấn Độ cổ đại biểu hiện như thế nào ? </vt:lpstr>
      <vt:lpstr>VẬN DỤNG:  3. Viết đoạn văn ngắn mô tả một thành tựu văn hóa của Ấn Độ có ảnh hưởng đến văn hóa Việt Nam.</vt:lpstr>
      <vt:lpstr> 2. Sự phân hóa trong xã hội Ấn Độ cổ đại biểu hiện như thế nào ? </vt:lpstr>
      <vt:lpstr> * Ví dụ về một phép toán có sử dụng thành tựu số 0 của Ấn Độ cổ đại . </vt:lpstr>
      <vt:lpstr>3. Viết đoạn văn ngắn mô tả một thành tựu văn hóa của Ấn Độ có ảnh hưởng đến văn hóa Việt Nam.</vt:lpstr>
      <vt:lpstr>Hoàn thành bảng tổng hợp về những thành tựu văn hóa tiêu biểu Ấn Độ cổ đại.</vt:lpstr>
      <vt:lpstr>HƯỚNG DẪN TỰ HỌC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 9 </dc:title>
  <dc:creator>MyComputer</dc:creator>
  <cp:lastModifiedBy>user</cp:lastModifiedBy>
  <cp:revision>337</cp:revision>
  <dcterms:created xsi:type="dcterms:W3CDTF">2006-08-16T00:00:00Z</dcterms:created>
  <dcterms:modified xsi:type="dcterms:W3CDTF">2024-10-29T09:12:27Z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CB64C82ABE1E4FB483364EF2E2161248_12</vt:lpwstr>
  </property>
  <property fmtid="{D5CDD505-2E9C-101B-9397-08002B2CF9AE}" pid="3" name="KSOProductBuildVer">
    <vt:lpwstr>1033-12.2.0.13266</vt:lpwstr>
  </property>
</Properties>
</file>