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2"/>
  </p:notesMasterIdLst>
  <p:sldIdLst>
    <p:sldId id="372" r:id="rId2"/>
    <p:sldId id="259" r:id="rId3"/>
    <p:sldId id="258" r:id="rId4"/>
    <p:sldId id="278" r:id="rId5"/>
    <p:sldId id="316" r:id="rId6"/>
    <p:sldId id="352" r:id="rId7"/>
    <p:sldId id="344" r:id="rId8"/>
    <p:sldId id="334" r:id="rId9"/>
    <p:sldId id="335" r:id="rId10"/>
    <p:sldId id="288" r:id="rId11"/>
    <p:sldId id="296" r:id="rId12"/>
    <p:sldId id="315" r:id="rId13"/>
    <p:sldId id="318" r:id="rId14"/>
    <p:sldId id="343" r:id="rId15"/>
    <p:sldId id="302" r:id="rId16"/>
    <p:sldId id="321" r:id="rId17"/>
    <p:sldId id="322" r:id="rId18"/>
    <p:sldId id="303" r:id="rId19"/>
    <p:sldId id="299" r:id="rId20"/>
    <p:sldId id="362" r:id="rId21"/>
    <p:sldId id="363" r:id="rId22"/>
    <p:sldId id="364" r:id="rId23"/>
    <p:sldId id="319" r:id="rId24"/>
    <p:sldId id="345" r:id="rId25"/>
    <p:sldId id="286" r:id="rId26"/>
    <p:sldId id="305" r:id="rId27"/>
    <p:sldId id="324" r:id="rId28"/>
    <p:sldId id="311" r:id="rId29"/>
    <p:sldId id="308" r:id="rId30"/>
    <p:sldId id="285" r:id="rId31"/>
    <p:sldId id="289" r:id="rId32"/>
    <p:sldId id="291" r:id="rId33"/>
    <p:sldId id="292" r:id="rId34"/>
    <p:sldId id="309" r:id="rId35"/>
    <p:sldId id="366" r:id="rId36"/>
    <p:sldId id="355" r:id="rId37"/>
    <p:sldId id="356" r:id="rId38"/>
    <p:sldId id="346" r:id="rId39"/>
    <p:sldId id="365" r:id="rId40"/>
    <p:sldId id="325" r:id="rId41"/>
    <p:sldId id="370" r:id="rId42"/>
    <p:sldId id="326" r:id="rId43"/>
    <p:sldId id="310" r:id="rId44"/>
    <p:sldId id="359" r:id="rId45"/>
    <p:sldId id="369" r:id="rId46"/>
    <p:sldId id="368" r:id="rId47"/>
    <p:sldId id="361" r:id="rId48"/>
    <p:sldId id="360" r:id="rId49"/>
    <p:sldId id="266" r:id="rId50"/>
    <p:sldId id="357" r:id="rId5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75" autoAdjust="0"/>
    <p:restoredTop sz="94671" autoAdjust="0"/>
  </p:normalViewPr>
  <p:slideViewPr>
    <p:cSldViewPr>
      <p:cViewPr varScale="1">
        <p:scale>
          <a:sx n="63" d="100"/>
          <a:sy n="63" d="100"/>
        </p:scale>
        <p:origin x="1284" y="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58F505-3841-4338-B2DD-3B840E2C86F0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7C9B93-9F1E-41E2-BAE8-921243307F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5013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7C9B93-9F1E-41E2-BAE8-921243307FB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157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pPr algn="l"/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829800" cy="624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êu đề 1"/>
          <p:cNvSpPr txBox="1">
            <a:spLocks/>
          </p:cNvSpPr>
          <p:nvPr/>
        </p:nvSpPr>
        <p:spPr>
          <a:xfrm>
            <a:off x="-152400" y="6187442"/>
            <a:ext cx="9137073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5000"/>
              </a:lnSpc>
              <a:spcBef>
                <a:spcPts val="0"/>
              </a:spcBef>
              <a:tabLst>
                <a:tab pos="114300" algn="l"/>
                <a:tab pos="228600" algn="l"/>
                <a:tab pos="2315845" algn="l"/>
              </a:tabLst>
            </a:pPr>
            <a:r>
              <a:rPr lang="en-US" sz="3200" b="1" dirty="0" err="1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Chữ</a:t>
            </a:r>
            <a:r>
              <a:rPr lang="en-US" sz="32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viết</a:t>
            </a:r>
            <a:r>
              <a:rPr lang="en-US" sz="32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của</a:t>
            </a:r>
            <a:r>
              <a:rPr lang="en-US" sz="32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người</a:t>
            </a:r>
            <a:r>
              <a:rPr lang="en-US" sz="32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Lưỡng</a:t>
            </a:r>
            <a:r>
              <a:rPr lang="en-US" sz="32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Hà</a:t>
            </a:r>
            <a:r>
              <a:rPr lang="en-US" sz="32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cổ</a:t>
            </a:r>
            <a:r>
              <a:rPr lang="en-US" sz="32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đại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0446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pPr algn="l"/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3DA1E78-C17B-4D6C-BF4E-6B0479C962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76199"/>
            <a:ext cx="9144000" cy="562054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52400" y="5638800"/>
            <a:ext cx="9525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Thuyền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buôn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Lưỡng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Bright Hub Engineering </a:t>
            </a:r>
          </a:p>
        </p:txBody>
      </p:sp>
    </p:spTree>
    <p:extLst>
      <p:ext uri="{BB962C8B-B14F-4D97-AF65-F5344CB8AC3E}">
        <p14:creationId xmlns:p14="http://schemas.microsoft.com/office/powerpoint/2010/main" val="726584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THẢO LUẬN NHÓM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iêu đề 1"/>
          <p:cNvSpPr>
            <a:spLocks noGrp="1"/>
          </p:cNvSpPr>
          <p:nvPr>
            <p:ph idx="1"/>
          </p:nvPr>
        </p:nvSpPr>
        <p:spPr>
          <a:xfrm>
            <a:off x="23812" y="838200"/>
            <a:ext cx="9144000" cy="15240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kiện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nền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minhLưỡng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iêu đề 1"/>
          <p:cNvSpPr txBox="1">
            <a:spLocks/>
          </p:cNvSpPr>
          <p:nvPr/>
        </p:nvSpPr>
        <p:spPr>
          <a:xfrm>
            <a:off x="0" y="2286000"/>
            <a:ext cx="9144000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- </a:t>
            </a:r>
            <a:r>
              <a:rPr lang="en-US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Lưỡng</a:t>
            </a:r>
            <a:r>
              <a:rPr lang="en-US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Hà</a:t>
            </a:r>
            <a:r>
              <a:rPr lang="en-US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(</a:t>
            </a:r>
            <a:r>
              <a:rPr lang="en-US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vùng</a:t>
            </a:r>
            <a:r>
              <a:rPr lang="en-US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đất</a:t>
            </a:r>
            <a:r>
              <a:rPr lang="en-US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giữa</a:t>
            </a:r>
            <a:r>
              <a:rPr lang="en-US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hai</a:t>
            </a:r>
            <a:r>
              <a:rPr lang="en-US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con </a:t>
            </a:r>
            <a:r>
              <a:rPr lang="en-US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sông</a:t>
            </a:r>
            <a:r>
              <a:rPr lang="en-US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) </a:t>
            </a:r>
            <a:r>
              <a:rPr lang="en-US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là</a:t>
            </a:r>
            <a:r>
              <a:rPr lang="en-US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một</a:t>
            </a:r>
            <a:r>
              <a:rPr lang="en-US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vùng</a:t>
            </a:r>
            <a:r>
              <a:rPr lang="en-US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bình</a:t>
            </a:r>
            <a:r>
              <a:rPr lang="en-US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nguyên</a:t>
            </a:r>
            <a:r>
              <a:rPr lang="en-US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rộng</a:t>
            </a:r>
            <a:r>
              <a:rPr lang="en-US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lớn</a:t>
            </a:r>
            <a:r>
              <a:rPr lang="en-US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en-US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bằng</a:t>
            </a:r>
            <a:r>
              <a:rPr lang="en-US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phẳng</a:t>
            </a:r>
            <a:r>
              <a:rPr lang="en-US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en-US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nhận</a:t>
            </a:r>
            <a:r>
              <a:rPr lang="en-US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nhiều</a:t>
            </a:r>
            <a:r>
              <a:rPr lang="en-US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phù</a:t>
            </a:r>
            <a:r>
              <a:rPr lang="en-US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sa</a:t>
            </a:r>
            <a:r>
              <a:rPr lang="en-US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từ</a:t>
            </a:r>
            <a:r>
              <a:rPr lang="en-US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sông</a:t>
            </a:r>
            <a:r>
              <a:rPr lang="en-US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Ơ-</a:t>
            </a:r>
            <a:r>
              <a:rPr lang="en-US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phơ</a:t>
            </a:r>
            <a:r>
              <a:rPr lang="en-US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-</a:t>
            </a:r>
            <a:r>
              <a:rPr lang="en-US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rát</a:t>
            </a:r>
            <a:r>
              <a:rPr lang="en-US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và</a:t>
            </a:r>
            <a:r>
              <a:rPr lang="en-US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Ti-</a:t>
            </a:r>
            <a:r>
              <a:rPr lang="en-US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gơ</a:t>
            </a:r>
            <a:r>
              <a:rPr lang="en-US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-</a:t>
            </a:r>
            <a:r>
              <a:rPr lang="en-US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rơ</a:t>
            </a:r>
            <a:r>
              <a:rPr lang="en-US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en-US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cư</a:t>
            </a:r>
            <a:r>
              <a:rPr lang="en-US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dân</a:t>
            </a:r>
            <a:r>
              <a:rPr lang="en-US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biết</a:t>
            </a:r>
            <a:r>
              <a:rPr lang="en-US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làm</a:t>
            </a:r>
            <a:r>
              <a:rPr lang="en-US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nông</a:t>
            </a:r>
            <a:r>
              <a:rPr lang="en-US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nghiệp</a:t>
            </a:r>
            <a:r>
              <a:rPr lang="en-US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từ</a:t>
            </a:r>
            <a:r>
              <a:rPr lang="en-US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rất</a:t>
            </a:r>
            <a:r>
              <a:rPr lang="en-US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sớm</a:t>
            </a:r>
            <a:r>
              <a:rPr lang="en-US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.</a:t>
            </a:r>
            <a:endParaRPr lang="en-US" sz="2400" dirty="0">
              <a:solidFill>
                <a:srgbClr val="0033CC"/>
              </a:solidFill>
              <a:ea typeface="Times New Roman"/>
              <a:cs typeface="Times New Roman"/>
            </a:endParaRPr>
          </a:p>
          <a:p>
            <a:pPr marL="0" marR="0" indent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- </a:t>
            </a:r>
            <a:r>
              <a:rPr lang="en-US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Lưỡng</a:t>
            </a:r>
            <a:r>
              <a:rPr lang="en-US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Hà</a:t>
            </a:r>
            <a:r>
              <a:rPr lang="en-US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không</a:t>
            </a:r>
            <a:r>
              <a:rPr lang="en-US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có</a:t>
            </a:r>
            <a:r>
              <a:rPr lang="en-US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biên</a:t>
            </a:r>
            <a:r>
              <a:rPr lang="en-US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giới</a:t>
            </a:r>
            <a:r>
              <a:rPr lang="en-US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thiên</a:t>
            </a:r>
            <a:r>
              <a:rPr lang="en-US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nhiên</a:t>
            </a:r>
            <a:r>
              <a:rPr lang="en-US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hiểm</a:t>
            </a:r>
            <a:r>
              <a:rPr lang="en-US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trở</a:t>
            </a:r>
            <a:r>
              <a:rPr lang="en-US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en-US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đi</a:t>
            </a:r>
            <a:r>
              <a:rPr lang="en-US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lại</a:t>
            </a:r>
            <a:r>
              <a:rPr lang="en-US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dễ</a:t>
            </a:r>
            <a:r>
              <a:rPr lang="en-US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dàng</a:t>
            </a:r>
            <a:r>
              <a:rPr lang="en-US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nên</a:t>
            </a:r>
            <a:r>
              <a:rPr lang="en-US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buôn</a:t>
            </a:r>
            <a:r>
              <a:rPr lang="en-US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bán</a:t>
            </a:r>
            <a:r>
              <a:rPr lang="en-US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trao</a:t>
            </a:r>
            <a:r>
              <a:rPr lang="en-US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đổi</a:t>
            </a:r>
            <a:r>
              <a:rPr lang="en-US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hàng</a:t>
            </a:r>
            <a:r>
              <a:rPr lang="en-US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hóa</a:t>
            </a:r>
            <a:r>
              <a:rPr lang="en-US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rất</a:t>
            </a:r>
            <a:r>
              <a:rPr lang="en-US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phát</a:t>
            </a:r>
            <a:r>
              <a:rPr lang="en-US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triển</a:t>
            </a:r>
            <a:r>
              <a:rPr lang="en-US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en-US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nhiều</a:t>
            </a:r>
            <a:r>
              <a:rPr lang="en-US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người</a:t>
            </a:r>
            <a:r>
              <a:rPr lang="en-US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trở</a:t>
            </a:r>
            <a:r>
              <a:rPr lang="en-US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thành</a:t>
            </a:r>
            <a:r>
              <a:rPr lang="en-US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thương</a:t>
            </a:r>
            <a:r>
              <a:rPr lang="en-US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nhân</a:t>
            </a:r>
            <a:r>
              <a:rPr lang="en-US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.</a:t>
            </a:r>
            <a:endParaRPr lang="en-US" sz="2400" dirty="0">
              <a:solidFill>
                <a:srgbClr val="0033CC"/>
              </a:solidFill>
              <a:ea typeface="Times New Roman"/>
              <a:cs typeface="Times New Roman"/>
            </a:endParaRPr>
          </a:p>
          <a:p>
            <a:pPr marL="0" indent="0" algn="ctr">
              <a:buFont typeface="Arial" pitchFamily="34" charset="0"/>
              <a:buNone/>
            </a:pP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5913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0" y="0"/>
            <a:ext cx="9137073" cy="838200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en-US" sz="28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</a:br>
            <a:r>
              <a:rPr lang="en-US" sz="28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en-US" sz="28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</a:br>
            <a:r>
              <a:rPr lang="en-US" sz="2800" b="1" dirty="0" err="1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Tiết</a:t>
            </a:r>
            <a:r>
              <a:rPr lang="en-US" sz="28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12,13- BÀI 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7. LƯỠNG HÀ CỔ ĐẠI </a:t>
            </a:r>
            <a:r>
              <a:rPr lang="en-US" sz="28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en-US" sz="28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</a:br>
            <a:r>
              <a:rPr lang="en-US" sz="2000" dirty="0" smtClean="0">
                <a:solidFill>
                  <a:srgbClr val="FF0000"/>
                </a:solidFill>
                <a:ea typeface="Times New Roman"/>
                <a:cs typeface="Times New Roman"/>
              </a:rPr>
              <a:t/>
            </a:r>
            <a:br>
              <a:rPr lang="en-US" sz="2000" dirty="0" smtClean="0">
                <a:solidFill>
                  <a:srgbClr val="FF0000"/>
                </a:solidFill>
                <a:ea typeface="Times New Roman"/>
                <a:cs typeface="Times New Roman"/>
              </a:rPr>
            </a:b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>
          <a:xfrm>
            <a:off x="-34636" y="990600"/>
            <a:ext cx="9178636" cy="6019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kiện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endParaRPr lang="en-US" sz="3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indent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 smtClean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- </a:t>
            </a:r>
            <a:r>
              <a:rPr lang="en-US" sz="3600" dirty="0" err="1" smtClean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Lưỡng</a:t>
            </a:r>
            <a:r>
              <a:rPr lang="en-US" sz="3600" dirty="0" smtClean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Hà</a:t>
            </a:r>
            <a:r>
              <a:rPr lang="en-US" sz="36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(</a:t>
            </a:r>
            <a:r>
              <a:rPr lang="en-US" sz="36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vùng</a:t>
            </a:r>
            <a:r>
              <a:rPr lang="en-US" sz="36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đất</a:t>
            </a:r>
            <a:r>
              <a:rPr lang="en-US" sz="36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giữa</a:t>
            </a:r>
            <a:r>
              <a:rPr lang="en-US" sz="36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hai</a:t>
            </a:r>
            <a:r>
              <a:rPr lang="en-US" sz="36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con </a:t>
            </a:r>
            <a:r>
              <a:rPr lang="en-US" sz="36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sông</a:t>
            </a:r>
            <a:r>
              <a:rPr lang="en-US" sz="36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) </a:t>
            </a:r>
            <a:r>
              <a:rPr lang="en-US" sz="36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là</a:t>
            </a:r>
            <a:r>
              <a:rPr lang="en-US" sz="36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một</a:t>
            </a:r>
            <a:r>
              <a:rPr lang="en-US" sz="36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vùng</a:t>
            </a:r>
            <a:r>
              <a:rPr lang="en-US" sz="36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bình</a:t>
            </a:r>
            <a:r>
              <a:rPr lang="en-US" sz="36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nguyên</a:t>
            </a:r>
            <a:r>
              <a:rPr lang="en-US" sz="36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rộng</a:t>
            </a:r>
            <a:r>
              <a:rPr lang="en-US" sz="36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lớn</a:t>
            </a:r>
            <a:r>
              <a:rPr lang="en-US" sz="36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en-US" sz="36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bằng</a:t>
            </a:r>
            <a:r>
              <a:rPr lang="en-US" sz="36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phẳng</a:t>
            </a:r>
            <a:r>
              <a:rPr lang="en-US" sz="36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en-US" sz="36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nhận</a:t>
            </a:r>
            <a:r>
              <a:rPr lang="en-US" sz="36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nhiều</a:t>
            </a:r>
            <a:r>
              <a:rPr lang="en-US" sz="36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phù</a:t>
            </a:r>
            <a:r>
              <a:rPr lang="en-US" sz="36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sa</a:t>
            </a:r>
            <a:r>
              <a:rPr lang="en-US" sz="36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từ</a:t>
            </a:r>
            <a:r>
              <a:rPr lang="en-US" sz="36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sông</a:t>
            </a:r>
            <a:r>
              <a:rPr lang="en-US" sz="36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dirty="0" smtClean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Ơ-</a:t>
            </a:r>
            <a:r>
              <a:rPr lang="en-US" sz="3600" dirty="0" err="1" smtClean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phơ</a:t>
            </a:r>
            <a:r>
              <a:rPr lang="en-US" sz="3600" dirty="0" smtClean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-</a:t>
            </a:r>
            <a:r>
              <a:rPr lang="en-US" sz="3600" dirty="0" err="1" smtClean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rát</a:t>
            </a:r>
            <a:r>
              <a:rPr lang="en-US" sz="3600" dirty="0" smtClean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và</a:t>
            </a:r>
            <a:r>
              <a:rPr lang="en-US" sz="36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Ti-</a:t>
            </a:r>
            <a:r>
              <a:rPr lang="en-US" sz="36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gơ</a:t>
            </a:r>
            <a:r>
              <a:rPr lang="en-US" sz="36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-</a:t>
            </a:r>
            <a:r>
              <a:rPr lang="en-US" sz="36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rơ</a:t>
            </a:r>
            <a:r>
              <a:rPr lang="en-US" sz="36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en-US" sz="36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cư</a:t>
            </a:r>
            <a:r>
              <a:rPr lang="en-US" sz="36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dân</a:t>
            </a:r>
            <a:r>
              <a:rPr lang="en-US" sz="36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biết</a:t>
            </a:r>
            <a:r>
              <a:rPr lang="en-US" sz="36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làm</a:t>
            </a:r>
            <a:r>
              <a:rPr lang="en-US" sz="36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nông</a:t>
            </a:r>
            <a:r>
              <a:rPr lang="en-US" sz="36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nghiệp</a:t>
            </a:r>
            <a:r>
              <a:rPr lang="en-US" sz="36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từ</a:t>
            </a:r>
            <a:r>
              <a:rPr lang="en-US" sz="36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rất</a:t>
            </a:r>
            <a:r>
              <a:rPr lang="en-US" sz="36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sớm</a:t>
            </a:r>
            <a:r>
              <a:rPr lang="en-US" sz="36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.</a:t>
            </a:r>
            <a:endParaRPr lang="en-US" sz="3600" dirty="0">
              <a:solidFill>
                <a:srgbClr val="0033CC"/>
              </a:solidFill>
              <a:ea typeface="Times New Roman"/>
              <a:cs typeface="Times New Roman"/>
            </a:endParaRPr>
          </a:p>
          <a:p>
            <a:pPr marL="0" marR="0" indent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 smtClean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- </a:t>
            </a:r>
            <a:r>
              <a:rPr lang="en-US" sz="36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Lưỡng</a:t>
            </a:r>
            <a:r>
              <a:rPr lang="en-US" sz="36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Hà</a:t>
            </a:r>
            <a:r>
              <a:rPr lang="en-US" sz="36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không</a:t>
            </a:r>
            <a:r>
              <a:rPr lang="en-US" sz="36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có</a:t>
            </a:r>
            <a:r>
              <a:rPr lang="en-US" sz="36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biên</a:t>
            </a:r>
            <a:r>
              <a:rPr lang="en-US" sz="36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giới</a:t>
            </a:r>
            <a:r>
              <a:rPr lang="en-US" sz="36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thiên</a:t>
            </a:r>
            <a:r>
              <a:rPr lang="en-US" sz="36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nhiên</a:t>
            </a:r>
            <a:r>
              <a:rPr lang="en-US" sz="36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hiểm</a:t>
            </a:r>
            <a:r>
              <a:rPr lang="en-US" sz="36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trở</a:t>
            </a:r>
            <a:r>
              <a:rPr lang="en-US" sz="36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en-US" sz="36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đi</a:t>
            </a:r>
            <a:r>
              <a:rPr lang="en-US" sz="36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lại</a:t>
            </a:r>
            <a:r>
              <a:rPr lang="en-US" sz="36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dễ</a:t>
            </a:r>
            <a:r>
              <a:rPr lang="en-US" sz="36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dàng</a:t>
            </a:r>
            <a:r>
              <a:rPr lang="en-US" sz="36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nên</a:t>
            </a:r>
            <a:r>
              <a:rPr lang="en-US" sz="36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buôn</a:t>
            </a:r>
            <a:r>
              <a:rPr lang="en-US" sz="36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bán</a:t>
            </a:r>
            <a:r>
              <a:rPr lang="en-US" sz="36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trao</a:t>
            </a:r>
            <a:r>
              <a:rPr lang="en-US" sz="36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đổi</a:t>
            </a:r>
            <a:r>
              <a:rPr lang="en-US" sz="36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hàng</a:t>
            </a:r>
            <a:r>
              <a:rPr lang="en-US" sz="36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hóa</a:t>
            </a:r>
            <a:r>
              <a:rPr lang="en-US" sz="36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rất</a:t>
            </a:r>
            <a:r>
              <a:rPr lang="en-US" sz="36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phát</a:t>
            </a:r>
            <a:r>
              <a:rPr lang="en-US" sz="36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triển</a:t>
            </a:r>
            <a:r>
              <a:rPr lang="en-US" sz="36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en-US" sz="36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nhiều</a:t>
            </a:r>
            <a:r>
              <a:rPr lang="en-US" sz="36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người</a:t>
            </a:r>
            <a:r>
              <a:rPr lang="en-US" sz="36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trở</a:t>
            </a:r>
            <a:r>
              <a:rPr lang="en-US" sz="36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thành</a:t>
            </a:r>
            <a:r>
              <a:rPr lang="en-US" sz="36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thương</a:t>
            </a:r>
            <a:r>
              <a:rPr lang="en-US" sz="36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nhân</a:t>
            </a:r>
            <a:r>
              <a:rPr lang="en-US" sz="36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dirty="0" smtClean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.</a:t>
            </a:r>
            <a:endParaRPr lang="en-US" sz="3600" dirty="0">
              <a:solidFill>
                <a:srgbClr val="0033CC"/>
              </a:solidFill>
              <a:ea typeface="Times New Roman"/>
              <a:cs typeface="Times New Roman"/>
            </a:endParaRPr>
          </a:p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6522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0" y="0"/>
            <a:ext cx="9137073" cy="838200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BÀI 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7. LƯỠNG HÀ CỔ </a:t>
            </a:r>
            <a:r>
              <a:rPr lang="en-US" sz="28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ĐẠI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>
          <a:xfrm>
            <a:off x="-34636" y="990600"/>
            <a:ext cx="9178636" cy="5486400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kiện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endParaRPr lang="en-US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Lưỡng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sz="2800" b="1" dirty="0" smtClean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3534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pPr algn="l"/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8C0E48CD-E611-436E-989C-53BEF59CAD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-228601"/>
            <a:ext cx="9448800" cy="5800875"/>
          </a:xfrm>
        </p:spPr>
      </p:pic>
      <p:sp>
        <p:nvSpPr>
          <p:cNvPr id="5" name="Rectangle 4"/>
          <p:cNvSpPr/>
          <p:nvPr/>
        </p:nvSpPr>
        <p:spPr>
          <a:xfrm>
            <a:off x="-117764" y="5572274"/>
            <a:ext cx="9448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Kể</a:t>
            </a:r>
            <a:r>
              <a:rPr lang="en-US" altLang="en-US" sz="36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tên</a:t>
            </a:r>
            <a:r>
              <a:rPr lang="en-US" altLang="en-US" sz="36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36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thành</a:t>
            </a:r>
            <a:r>
              <a:rPr lang="en-US" altLang="en-US" sz="36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thị</a:t>
            </a:r>
            <a:r>
              <a:rPr lang="en-US" alt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US" sz="36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ở </a:t>
            </a:r>
            <a:r>
              <a:rPr lang="en-US" alt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Lưỡng</a:t>
            </a:r>
            <a:r>
              <a:rPr lang="en-US" altLang="en-US" sz="36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Hà</a:t>
            </a:r>
            <a:r>
              <a:rPr lang="en-US" alt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cổ</a:t>
            </a:r>
            <a:r>
              <a:rPr lang="en-US" alt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đại</a:t>
            </a:r>
            <a:r>
              <a:rPr lang="en-US" alt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. </a:t>
            </a:r>
            <a:endParaRPr lang="en-US" altLang="en-US" sz="3600" b="1" i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2581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pPr algn="l"/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Nền văn minh Sumer cổ đại và bị lãng quên">
            <a:extLst>
              <a:ext uri="{FF2B5EF4-FFF2-40B4-BE49-F238E27FC236}">
                <a16:creationId xmlns:a16="http://schemas.microsoft.com/office/drawing/2014/main" id="{4BDA3C67-F513-457D-8CBC-32FDB4C601B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9144000" cy="5788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4608970-056B-4A79-AD34-DCA3721A00A2}"/>
              </a:ext>
            </a:extLst>
          </p:cNvPr>
          <p:cNvSpPr txBox="1"/>
          <p:nvPr/>
        </p:nvSpPr>
        <p:spPr>
          <a:xfrm>
            <a:off x="0" y="5712583"/>
            <a:ext cx="90678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200" b="1" i="0" dirty="0">
                <a:solidFill>
                  <a:srgbClr val="FF0000"/>
                </a:solidFill>
                <a:effectLst/>
                <a:latin typeface="+mj-lt"/>
              </a:rPr>
              <a:t>Người Sumer quanh một ngôi đền (Nguồn: Wikimedia Commons</a:t>
            </a:r>
            <a:r>
              <a:rPr lang="vi-VN" sz="3200" b="1" i="0" dirty="0" smtClean="0">
                <a:solidFill>
                  <a:srgbClr val="FF0000"/>
                </a:solidFill>
                <a:effectLst/>
                <a:latin typeface="+mj-lt"/>
              </a:rPr>
              <a:t>)</a:t>
            </a:r>
            <a:endParaRPr lang="en-US" sz="32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40F9076-27C4-4EF4-9DA5-DEF57FC68F35}"/>
              </a:ext>
            </a:extLst>
          </p:cNvPr>
          <p:cNvSpPr txBox="1"/>
          <p:nvPr/>
        </p:nvSpPr>
        <p:spPr>
          <a:xfrm>
            <a:off x="2286000" y="4014853"/>
            <a:ext cx="39889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dirty="0"/>
              <a:t/>
            </a:r>
            <a:br>
              <a:rPr lang="vi-VN" dirty="0"/>
            </a:b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BB4812F-0859-4681-99DD-8B39F3895F58}"/>
              </a:ext>
            </a:extLst>
          </p:cNvPr>
          <p:cNvSpPr txBox="1"/>
          <p:nvPr/>
        </p:nvSpPr>
        <p:spPr>
          <a:xfrm>
            <a:off x="1828800" y="6266581"/>
            <a:ext cx="39889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dirty="0"/>
              <a:t/>
            </a:r>
            <a:br>
              <a:rPr lang="vi-VN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1600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pPr algn="l"/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4E868D-E0BB-4B37-B939-D191F61525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3400" y="-76200"/>
            <a:ext cx="9829800" cy="598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4608970-056B-4A79-AD34-DCA3721A00A2}"/>
              </a:ext>
            </a:extLst>
          </p:cNvPr>
          <p:cNvSpPr txBox="1"/>
          <p:nvPr/>
        </p:nvSpPr>
        <p:spPr>
          <a:xfrm>
            <a:off x="-838200" y="1828800"/>
            <a:ext cx="39889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dirty="0"/>
              <a:t/>
            </a:r>
            <a:br>
              <a:rPr lang="vi-VN" dirty="0"/>
            </a:b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40F9076-27C4-4EF4-9DA5-DEF57FC68F35}"/>
              </a:ext>
            </a:extLst>
          </p:cNvPr>
          <p:cNvSpPr txBox="1"/>
          <p:nvPr/>
        </p:nvSpPr>
        <p:spPr>
          <a:xfrm>
            <a:off x="1573696" y="5912500"/>
            <a:ext cx="635110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200" b="1" i="0" dirty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Quân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lính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0" dirty="0" err="1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0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Akkad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858000"/>
            <a:ext cx="8229600" cy="3810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318074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pPr algn="l"/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4608970-056B-4A79-AD34-DCA3721A00A2}"/>
              </a:ext>
            </a:extLst>
          </p:cNvPr>
          <p:cNvSpPr txBox="1"/>
          <p:nvPr/>
        </p:nvSpPr>
        <p:spPr>
          <a:xfrm>
            <a:off x="-838200" y="1828800"/>
            <a:ext cx="39889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dirty="0"/>
              <a:t/>
            </a:r>
            <a:br>
              <a:rPr lang="vi-VN" dirty="0"/>
            </a:b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40F9076-27C4-4EF4-9DA5-DEF57FC68F35}"/>
              </a:ext>
            </a:extLst>
          </p:cNvPr>
          <p:cNvSpPr txBox="1"/>
          <p:nvPr/>
        </p:nvSpPr>
        <p:spPr>
          <a:xfrm>
            <a:off x="2286000" y="4014853"/>
            <a:ext cx="398890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b="0" i="0" dirty="0">
                <a:solidFill>
                  <a:srgbClr val="333333"/>
                </a:solidFill>
                <a:effectLst/>
                <a:latin typeface="Helvetica Neue"/>
              </a:rPr>
              <a:t>Quân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Helvetica Neue"/>
              </a:rPr>
              <a:t>lính</a:t>
            </a:r>
            <a:r>
              <a:rPr lang="en-US" b="0" i="0" dirty="0">
                <a:solidFill>
                  <a:srgbClr val="333333"/>
                </a:solidFill>
                <a:effectLst/>
                <a:latin typeface="Helvetica Neue"/>
              </a:rPr>
              <a:t>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Helvetica Neue"/>
              </a:rPr>
              <a:t>người</a:t>
            </a:r>
            <a:r>
              <a:rPr lang="en-US" b="0" i="0" dirty="0">
                <a:solidFill>
                  <a:srgbClr val="333333"/>
                </a:solidFill>
                <a:effectLst/>
                <a:latin typeface="Helvetica Neue"/>
              </a:rPr>
              <a:t> Akkad</a:t>
            </a:r>
            <a:endParaRPr lang="vi-VN" b="0" i="0" dirty="0">
              <a:solidFill>
                <a:srgbClr val="333333"/>
              </a:solidFill>
              <a:effectLst/>
              <a:latin typeface="Helvetica Neue"/>
            </a:endParaRPr>
          </a:p>
          <a:p>
            <a:r>
              <a:rPr lang="vi-VN" dirty="0"/>
              <a:t/>
            </a:r>
            <a:br>
              <a:rPr lang="vi-VN" dirty="0"/>
            </a:b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BB4812F-0859-4681-99DD-8B39F3895F58}"/>
              </a:ext>
            </a:extLst>
          </p:cNvPr>
          <p:cNvSpPr txBox="1"/>
          <p:nvPr/>
        </p:nvSpPr>
        <p:spPr>
          <a:xfrm>
            <a:off x="381000" y="5934670"/>
            <a:ext cx="61722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200" b="1" i="0" dirty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Hammurabi –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vua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0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Amorites</a:t>
            </a:r>
            <a:endParaRPr lang="vi-VN" sz="3200" b="1" i="0" dirty="0"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72600" cy="579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BB4812F-0859-4681-99DD-8B39F3895F58}"/>
              </a:ext>
            </a:extLst>
          </p:cNvPr>
          <p:cNvSpPr txBox="1"/>
          <p:nvPr/>
        </p:nvSpPr>
        <p:spPr>
          <a:xfrm>
            <a:off x="0" y="-75720"/>
            <a:ext cx="406462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000" b="1" i="0" dirty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Hammurabi – </a:t>
            </a:r>
            <a:r>
              <a:rPr lang="en-US" sz="2000" b="1" i="0" dirty="0" err="1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vua</a:t>
            </a:r>
            <a:r>
              <a:rPr lang="en-US" sz="2000" b="1" i="0" dirty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0" dirty="0" err="1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000" b="1" i="0" dirty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0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Amorites</a:t>
            </a:r>
            <a:endParaRPr lang="vi-VN" sz="2000" b="1" i="0" dirty="0"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0860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vi-VN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Sơ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Lưỡng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743564C-0C2F-4238-9E5F-63614582ECA8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9653"/>
            <a:ext cx="9144000" cy="45098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30185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Autofit/>
          </a:bodyPr>
          <a:lstStyle/>
          <a:p>
            <a:r>
              <a:rPr lang="en-US" alt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Trình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bày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nét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chính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về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quá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trình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thành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lập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nhà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nước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Lưỡng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Hà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cổ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đại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.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1219200"/>
            <a:ext cx="9144000" cy="4952999"/>
          </a:xfrm>
        </p:spPr>
        <p:txBody>
          <a:bodyPr>
            <a:normAutofit fontScale="47500" lnSpcReduction="20000"/>
          </a:bodyPr>
          <a:lstStyle/>
          <a:p>
            <a:pPr marL="0" marR="0" indent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- </a:t>
            </a:r>
            <a:r>
              <a:rPr lang="en-US" sz="70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Khoảng</a:t>
            </a:r>
            <a:r>
              <a:rPr lang="en-US" sz="70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3500 </a:t>
            </a:r>
            <a:r>
              <a:rPr lang="en-US" sz="70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năm</a:t>
            </a:r>
            <a:r>
              <a:rPr lang="en-US" sz="70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TCN, </a:t>
            </a:r>
            <a:r>
              <a:rPr lang="en-US" sz="70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người</a:t>
            </a:r>
            <a:r>
              <a:rPr lang="en-US" sz="70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70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Xu</a:t>
            </a:r>
            <a:r>
              <a:rPr lang="en-US" sz="70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-me </a:t>
            </a:r>
            <a:r>
              <a:rPr lang="en-US" sz="70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xây</a:t>
            </a:r>
            <a:r>
              <a:rPr lang="en-US" sz="70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70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dựng</a:t>
            </a:r>
            <a:r>
              <a:rPr lang="en-US" sz="70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70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những</a:t>
            </a:r>
            <a:r>
              <a:rPr lang="en-US" sz="70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70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quốc</a:t>
            </a:r>
            <a:r>
              <a:rPr lang="en-US" sz="70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70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gia</a:t>
            </a:r>
            <a:r>
              <a:rPr lang="en-US" sz="70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70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thành</a:t>
            </a:r>
            <a:r>
              <a:rPr lang="en-US" sz="70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7000" dirty="0" err="1" smtClean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thị</a:t>
            </a:r>
            <a:r>
              <a:rPr lang="en-US" sz="7000" dirty="0" smtClean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7000" dirty="0" err="1" smtClean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như</a:t>
            </a:r>
            <a:r>
              <a:rPr lang="en-US" sz="7000" dirty="0" smtClean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7000" dirty="0" err="1" smtClean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Ua</a:t>
            </a:r>
            <a:r>
              <a:rPr lang="en-US" sz="7000" dirty="0" smtClean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, U-</a:t>
            </a:r>
            <a:r>
              <a:rPr lang="en-US" sz="7000" dirty="0" err="1" smtClean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rúc</a:t>
            </a:r>
            <a:r>
              <a:rPr lang="en-US" sz="7000" dirty="0" smtClean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, Um-ma, </a:t>
            </a:r>
            <a:r>
              <a:rPr lang="en-US" sz="70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đó</a:t>
            </a:r>
            <a:r>
              <a:rPr lang="en-US" sz="70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70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là</a:t>
            </a:r>
            <a:r>
              <a:rPr lang="en-US" sz="70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70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những</a:t>
            </a:r>
            <a:r>
              <a:rPr lang="en-US" sz="70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70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nhà</a:t>
            </a:r>
            <a:r>
              <a:rPr lang="en-US" sz="70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70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nước</a:t>
            </a:r>
            <a:r>
              <a:rPr lang="en-US" sz="70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70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đầu</a:t>
            </a:r>
            <a:r>
              <a:rPr lang="en-US" sz="70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70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tiên</a:t>
            </a:r>
            <a:r>
              <a:rPr lang="en-US" sz="70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70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của</a:t>
            </a:r>
            <a:r>
              <a:rPr lang="en-US" sz="70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70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người</a:t>
            </a:r>
            <a:r>
              <a:rPr lang="en-US" sz="70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70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Lưỡng</a:t>
            </a:r>
            <a:r>
              <a:rPr lang="en-US" sz="70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70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Hà</a:t>
            </a:r>
            <a:r>
              <a:rPr lang="en-US" sz="70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.</a:t>
            </a:r>
            <a:endParaRPr lang="en-US" sz="7000" dirty="0">
              <a:solidFill>
                <a:srgbClr val="0033CC"/>
              </a:solidFill>
              <a:ea typeface="Times New Roman"/>
              <a:cs typeface="Times New Roman"/>
            </a:endParaRPr>
          </a:p>
          <a:p>
            <a:pPr marL="0" marR="0" indent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0" dirty="0" smtClean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- </a:t>
            </a:r>
            <a:r>
              <a:rPr lang="en-US" sz="70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Sau</a:t>
            </a:r>
            <a:r>
              <a:rPr lang="en-US" sz="70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70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người</a:t>
            </a:r>
            <a:r>
              <a:rPr lang="en-US" sz="70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70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Xu</a:t>
            </a:r>
            <a:r>
              <a:rPr lang="en-US" sz="70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-me, </a:t>
            </a:r>
            <a:r>
              <a:rPr lang="en-US" sz="70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nhiều</a:t>
            </a:r>
            <a:r>
              <a:rPr lang="en-US" sz="70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70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tộc</a:t>
            </a:r>
            <a:r>
              <a:rPr lang="en-US" sz="70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70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người</a:t>
            </a:r>
            <a:r>
              <a:rPr lang="en-US" sz="70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70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khác</a:t>
            </a:r>
            <a:r>
              <a:rPr lang="en-US" sz="70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70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thay</a:t>
            </a:r>
            <a:r>
              <a:rPr lang="en-US" sz="70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70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nhau</a:t>
            </a:r>
            <a:r>
              <a:rPr lang="en-US" sz="70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70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làm</a:t>
            </a:r>
            <a:r>
              <a:rPr lang="en-US" sz="70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70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chủ</a:t>
            </a:r>
            <a:r>
              <a:rPr lang="en-US" sz="70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70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vùng</a:t>
            </a:r>
            <a:r>
              <a:rPr lang="en-US" sz="70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70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đất</a:t>
            </a:r>
            <a:r>
              <a:rPr lang="en-US" sz="70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70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này</a:t>
            </a:r>
            <a:r>
              <a:rPr lang="en-US" sz="70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70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và</a:t>
            </a:r>
            <a:r>
              <a:rPr lang="en-US" sz="70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70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lập</a:t>
            </a:r>
            <a:r>
              <a:rPr lang="en-US" sz="70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70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nên</a:t>
            </a:r>
            <a:r>
              <a:rPr lang="en-US" sz="70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70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những</a:t>
            </a:r>
            <a:r>
              <a:rPr lang="en-US" sz="70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70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vương</a:t>
            </a:r>
            <a:r>
              <a:rPr lang="en-US" sz="70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70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quốc</a:t>
            </a:r>
            <a:r>
              <a:rPr lang="en-US" sz="70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en-US" sz="70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những</a:t>
            </a:r>
            <a:r>
              <a:rPr lang="en-US" sz="70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70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đế</a:t>
            </a:r>
            <a:r>
              <a:rPr lang="en-US" sz="70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70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chế</a:t>
            </a:r>
            <a:r>
              <a:rPr lang="en-US" sz="70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70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hùng</a:t>
            </a:r>
            <a:r>
              <a:rPr lang="en-US" sz="70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70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mạnh</a:t>
            </a:r>
            <a:r>
              <a:rPr lang="en-US" sz="70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en-US" sz="70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nổi</a:t>
            </a:r>
            <a:r>
              <a:rPr lang="en-US" sz="70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70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tiếng</a:t>
            </a:r>
            <a:r>
              <a:rPr lang="en-US" sz="70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70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nhất</a:t>
            </a:r>
            <a:r>
              <a:rPr lang="en-US" sz="70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70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là</a:t>
            </a:r>
            <a:r>
              <a:rPr lang="en-US" sz="70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Ba-bi-</a:t>
            </a:r>
            <a:r>
              <a:rPr lang="en-US" sz="70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lon</a:t>
            </a:r>
            <a:r>
              <a:rPr lang="en-US" sz="70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.</a:t>
            </a:r>
            <a:endParaRPr lang="en-US" sz="7000" dirty="0">
              <a:solidFill>
                <a:srgbClr val="0033CC"/>
              </a:solidFill>
              <a:ea typeface="Times New Roman"/>
              <a:cs typeface="Times New Roman"/>
            </a:endParaRPr>
          </a:p>
          <a:p>
            <a:pPr marL="0" marR="0" indent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0" dirty="0" smtClean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- </a:t>
            </a:r>
            <a:r>
              <a:rPr lang="en-US" sz="70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Năm</a:t>
            </a:r>
            <a:r>
              <a:rPr lang="en-US" sz="70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539 TCN, </a:t>
            </a:r>
            <a:r>
              <a:rPr lang="en-US" sz="70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người</a:t>
            </a:r>
            <a:r>
              <a:rPr lang="en-US" sz="70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Ba </a:t>
            </a:r>
            <a:r>
              <a:rPr lang="en-US" sz="70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Tư</a:t>
            </a:r>
            <a:r>
              <a:rPr lang="en-US" sz="70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70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xâm</a:t>
            </a:r>
            <a:r>
              <a:rPr lang="en-US" sz="70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70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chiếm</a:t>
            </a:r>
            <a:r>
              <a:rPr lang="en-US" sz="70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70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Lưỡng</a:t>
            </a:r>
            <a:r>
              <a:rPr lang="en-US" sz="70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70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Hà</a:t>
            </a:r>
            <a:r>
              <a:rPr lang="en-US" sz="70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en-US" sz="70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các</a:t>
            </a:r>
            <a:r>
              <a:rPr lang="en-US" sz="70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70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vương</a:t>
            </a:r>
            <a:r>
              <a:rPr lang="en-US" sz="70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70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quốc</a:t>
            </a:r>
            <a:r>
              <a:rPr lang="en-US" sz="70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70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cổ</a:t>
            </a:r>
            <a:r>
              <a:rPr lang="en-US" sz="70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70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đại</a:t>
            </a:r>
            <a:r>
              <a:rPr lang="en-US" sz="70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70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Lưỡng</a:t>
            </a:r>
            <a:r>
              <a:rPr lang="en-US" sz="70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70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Hà</a:t>
            </a:r>
            <a:r>
              <a:rPr lang="en-US" sz="70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70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kết</a:t>
            </a:r>
            <a:r>
              <a:rPr lang="en-US" sz="70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70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thúc</a:t>
            </a:r>
            <a:r>
              <a:rPr lang="en-US" sz="70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.</a:t>
            </a:r>
            <a:endParaRPr lang="en-US" sz="7000" dirty="0">
              <a:solidFill>
                <a:srgbClr val="0033CC"/>
              </a:solidFill>
              <a:ea typeface="Times New Roman"/>
              <a:cs typeface="Times New Roman"/>
            </a:endParaRPr>
          </a:p>
          <a:p>
            <a:pPr marL="0" indent="0">
              <a:buNone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8415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0" y="0"/>
            <a:ext cx="9137073" cy="838200"/>
          </a:xfrm>
        </p:spPr>
        <p:txBody>
          <a:bodyPr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14300" algn="l"/>
                <a:tab pos="228600" algn="l"/>
                <a:tab pos="2315845" algn="l"/>
              </a:tabLst>
            </a:pPr>
            <a:r>
              <a:rPr lang="en-US" sz="36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en-US" sz="36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</a:br>
            <a:r>
              <a:rPr lang="en-US" sz="3600" b="1" dirty="0" err="1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Tiết</a:t>
            </a:r>
            <a:r>
              <a:rPr lang="en-US" sz="36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12,13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-</a:t>
            </a:r>
            <a:r>
              <a:rPr lang="en-US" sz="36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BÀI 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7. LƯỠNG HÀ CỔ ĐẠI </a:t>
            </a:r>
            <a:r>
              <a:rPr lang="en-US" sz="3600" dirty="0">
                <a:solidFill>
                  <a:srgbClr val="FF0000"/>
                </a:solidFill>
                <a:ea typeface="Times New Roman"/>
                <a:cs typeface="Times New Roman"/>
              </a:rPr>
              <a:t/>
            </a:r>
            <a:br>
              <a:rPr lang="en-US" sz="3600" dirty="0">
                <a:solidFill>
                  <a:srgbClr val="FF0000"/>
                </a:solidFill>
                <a:ea typeface="Times New Roman"/>
                <a:cs typeface="Times New Roman"/>
              </a:rPr>
            </a:b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>
          <a:xfrm>
            <a:off x="-34636" y="1371600"/>
            <a:ext cx="9178636" cy="5105400"/>
          </a:xfrm>
        </p:spPr>
        <p:txBody>
          <a:bodyPr/>
          <a:lstStyle/>
          <a:p>
            <a:pPr marL="0" indent="0">
              <a:buNone/>
            </a:pPr>
            <a:endParaRPr lang="en-US" sz="2800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niên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Lưỡng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57993700"/>
              </p:ext>
            </p:extLst>
          </p:nvPr>
        </p:nvGraphicFramePr>
        <p:xfrm>
          <a:off x="0" y="1371601"/>
          <a:ext cx="9144000" cy="52323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23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205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57613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THỜI</a:t>
                      </a:r>
                      <a:r>
                        <a:rPr lang="en-US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GIAN</a:t>
                      </a:r>
                      <a:endParaRPr lang="en-US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SỰ</a:t>
                      </a:r>
                      <a:r>
                        <a:rPr lang="en-US" baseline="0" dirty="0" smtClean="0">
                          <a:solidFill>
                            <a:srgbClr val="FF0000"/>
                          </a:solidFill>
                        </a:rPr>
                        <a:t> KIỆN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12431">
                <a:tc>
                  <a:txBody>
                    <a:bodyPr/>
                    <a:lstStyle/>
                    <a:p>
                      <a:endParaRPr lang="en-US" sz="28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 smtClean="0">
                        <a:solidFill>
                          <a:srgbClr val="00B05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en-US" sz="2000" dirty="0" smtClean="0">
                        <a:solidFill>
                          <a:srgbClr val="00B05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en-US" sz="2000" dirty="0">
                        <a:solidFill>
                          <a:srgbClr val="00B05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87418">
                <a:tc>
                  <a:txBody>
                    <a:bodyPr/>
                    <a:lstStyle/>
                    <a:p>
                      <a:endParaRPr lang="en-US" sz="28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74937">
                <a:tc>
                  <a:txBody>
                    <a:bodyPr/>
                    <a:lstStyle/>
                    <a:p>
                      <a:endParaRPr lang="en-US" sz="28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29226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>
            <a:no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niên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Lưỡng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38271944"/>
              </p:ext>
            </p:extLst>
          </p:nvPr>
        </p:nvGraphicFramePr>
        <p:xfrm>
          <a:off x="0" y="914400"/>
          <a:ext cx="9076113" cy="57257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62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698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33405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THỜI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GIAN</a:t>
                      </a:r>
                      <a:endParaRPr lang="en-US" sz="24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rgbClr val="FF0000"/>
                          </a:solidFill>
                        </a:rPr>
                        <a:t>SỰ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</a:rPr>
                        <a:t> KIỆN</a:t>
                      </a:r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00195">
                <a:tc>
                  <a:txBody>
                    <a:bodyPr/>
                    <a:lstStyle/>
                    <a:p>
                      <a:endParaRPr lang="en-US" sz="28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 smtClean="0">
                        <a:solidFill>
                          <a:srgbClr val="00B05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en-US" sz="2000" dirty="0" smtClean="0">
                        <a:solidFill>
                          <a:srgbClr val="00B05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en-US" sz="2000" dirty="0">
                        <a:solidFill>
                          <a:srgbClr val="00B05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30368">
                <a:tc>
                  <a:txBody>
                    <a:bodyPr/>
                    <a:lstStyle/>
                    <a:p>
                      <a:endParaRPr lang="en-US" sz="28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61822">
                <a:tc>
                  <a:txBody>
                    <a:bodyPr/>
                    <a:lstStyle/>
                    <a:p>
                      <a:endParaRPr lang="en-US" sz="28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362200" y="1600200"/>
            <a:ext cx="6477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Xu</a:t>
            </a:r>
            <a:r>
              <a:rPr 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-me </a:t>
            </a:r>
            <a:r>
              <a:rPr 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Ua</a:t>
            </a:r>
            <a:r>
              <a:rPr 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, U-</a:t>
            </a:r>
            <a:r>
              <a:rPr 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rúc</a:t>
            </a:r>
            <a:r>
              <a:rPr 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, Um-ma.</a:t>
            </a:r>
          </a:p>
          <a:p>
            <a:endParaRPr lang="en-US" sz="2800" dirty="0"/>
          </a:p>
        </p:txBody>
      </p:sp>
      <p:sp>
        <p:nvSpPr>
          <p:cNvPr id="6" name="Rectangle 5"/>
          <p:cNvSpPr/>
          <p:nvPr/>
        </p:nvSpPr>
        <p:spPr>
          <a:xfrm>
            <a:off x="2404784" y="3124200"/>
            <a:ext cx="671741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- </a:t>
            </a:r>
            <a:r>
              <a:rPr lang="en-US" sz="2800" dirty="0" err="1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Những</a:t>
            </a:r>
            <a:r>
              <a:rPr lang="en-US" sz="2800" dirty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vương</a:t>
            </a:r>
            <a:r>
              <a:rPr lang="en-US" sz="2800" dirty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quốc</a:t>
            </a:r>
            <a:r>
              <a:rPr lang="en-US" sz="2800" dirty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en-US" sz="2800" dirty="0" err="1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những</a:t>
            </a:r>
            <a:r>
              <a:rPr lang="en-US" sz="2800" dirty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đế</a:t>
            </a:r>
            <a:r>
              <a:rPr lang="en-US" sz="2800" dirty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chế</a:t>
            </a:r>
            <a:r>
              <a:rPr lang="en-US" sz="2800" dirty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hùng</a:t>
            </a:r>
            <a:r>
              <a:rPr lang="en-US" sz="2800" dirty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mạnh</a:t>
            </a:r>
            <a:r>
              <a:rPr lang="en-US" sz="2800" dirty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en-US" sz="2800" dirty="0" err="1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nổi</a:t>
            </a:r>
            <a:r>
              <a:rPr lang="en-US" sz="2800" dirty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tiếng</a:t>
            </a:r>
            <a:r>
              <a:rPr lang="en-US" sz="2800" dirty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được</a:t>
            </a:r>
            <a:r>
              <a:rPr lang="en-US" sz="2800" dirty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thành</a:t>
            </a:r>
            <a:r>
              <a:rPr lang="en-US" sz="2800" dirty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lập</a:t>
            </a:r>
            <a:r>
              <a:rPr lang="en-US" sz="2800" dirty="0" smtClean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en-US" sz="2800" dirty="0" err="1" smtClean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nổi</a:t>
            </a:r>
            <a:r>
              <a:rPr lang="en-US" sz="2800" dirty="0" smtClean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tiếng</a:t>
            </a:r>
            <a:r>
              <a:rPr lang="en-US" sz="2800" dirty="0" smtClean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nhất</a:t>
            </a:r>
            <a:r>
              <a:rPr lang="en-US" sz="2800" dirty="0" smtClean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là</a:t>
            </a:r>
            <a:r>
              <a:rPr lang="en-US" sz="2800" dirty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smtClean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Ba-bi-</a:t>
            </a:r>
            <a:r>
              <a:rPr lang="en-US" sz="2800" dirty="0" err="1" smtClean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lon</a:t>
            </a:r>
            <a:r>
              <a:rPr lang="en-US" sz="2800" dirty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.</a:t>
            </a:r>
            <a:endParaRPr lang="en-US" sz="2800" dirty="0">
              <a:solidFill>
                <a:srgbClr val="00B050"/>
              </a:solidFill>
              <a:ea typeface="Times New Roman"/>
              <a:cs typeface="Times New Roman"/>
            </a:endParaRPr>
          </a:p>
          <a:p>
            <a:endParaRPr lang="en-US" sz="2400" dirty="0"/>
          </a:p>
        </p:txBody>
      </p:sp>
      <p:sp>
        <p:nvSpPr>
          <p:cNvPr id="7" name="Rectangle 6"/>
          <p:cNvSpPr/>
          <p:nvPr/>
        </p:nvSpPr>
        <p:spPr>
          <a:xfrm>
            <a:off x="2481349" y="5105400"/>
            <a:ext cx="6594764" cy="108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800" dirty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- </a:t>
            </a:r>
            <a:r>
              <a:rPr lang="en-US" sz="2800" dirty="0" err="1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Người</a:t>
            </a:r>
            <a:r>
              <a:rPr lang="en-US" sz="2800" dirty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 Ba </a:t>
            </a:r>
            <a:r>
              <a:rPr lang="en-US" sz="2800" dirty="0" err="1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Tư</a:t>
            </a:r>
            <a:r>
              <a:rPr lang="en-US" sz="2800" dirty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xâm</a:t>
            </a:r>
            <a:r>
              <a:rPr lang="en-US" sz="2800" dirty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chiếm</a:t>
            </a:r>
            <a:r>
              <a:rPr lang="en-US" sz="2800" dirty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Lưỡng</a:t>
            </a:r>
            <a:r>
              <a:rPr lang="en-US" sz="2800" dirty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Hà</a:t>
            </a:r>
            <a:r>
              <a:rPr lang="en-US" sz="2800" dirty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en-US" sz="2800" dirty="0" err="1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các</a:t>
            </a:r>
            <a:r>
              <a:rPr lang="en-US" sz="2800" dirty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vương</a:t>
            </a:r>
            <a:r>
              <a:rPr lang="en-US" sz="2800" dirty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quốc</a:t>
            </a:r>
            <a:r>
              <a:rPr lang="en-US" sz="2800" dirty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cổ</a:t>
            </a:r>
            <a:r>
              <a:rPr lang="en-US" sz="2800" dirty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đại</a:t>
            </a:r>
            <a:r>
              <a:rPr lang="en-US" sz="2800" dirty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Lưỡng</a:t>
            </a:r>
            <a:r>
              <a:rPr lang="en-US" sz="2800" dirty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Hà</a:t>
            </a:r>
            <a:r>
              <a:rPr lang="en-US" sz="2800" dirty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kết</a:t>
            </a:r>
            <a:r>
              <a:rPr lang="en-US" sz="2800" dirty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thúc</a:t>
            </a:r>
            <a:r>
              <a:rPr lang="en-US" sz="2800" dirty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.</a:t>
            </a:r>
            <a:endParaRPr lang="en-US" sz="2800" dirty="0">
              <a:solidFill>
                <a:srgbClr val="00B050"/>
              </a:solidFill>
              <a:ea typeface="Times New Roman"/>
              <a:cs typeface="Times New Roman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30480" y="1738997"/>
            <a:ext cx="23926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3500 TCN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30479" y="3352800"/>
            <a:ext cx="22402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niên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kỉ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III TCN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-76200" y="5224790"/>
            <a:ext cx="243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539 TCN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969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0" y="0"/>
            <a:ext cx="9137073" cy="838200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en-US" sz="28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</a:br>
            <a:r>
              <a:rPr lang="en-US" sz="28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en-US" sz="28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</a:br>
            <a:r>
              <a:rPr lang="en-US" sz="28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BÀI 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7. LƯỠNG HÀ CỔ ĐẠI </a:t>
            </a:r>
            <a:r>
              <a:rPr lang="en-US" sz="28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en-US" sz="28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</a:br>
            <a:r>
              <a:rPr lang="en-US" sz="2000" dirty="0" smtClean="0">
                <a:solidFill>
                  <a:srgbClr val="FF0000"/>
                </a:solidFill>
                <a:ea typeface="Times New Roman"/>
                <a:cs typeface="Times New Roman"/>
              </a:rPr>
              <a:t/>
            </a:r>
            <a:br>
              <a:rPr lang="en-US" sz="2000" dirty="0" smtClean="0">
                <a:solidFill>
                  <a:srgbClr val="FF0000"/>
                </a:solidFill>
                <a:ea typeface="Times New Roman"/>
                <a:cs typeface="Times New Roman"/>
              </a:rPr>
            </a:b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>
          <a:xfrm>
            <a:off x="-34636" y="990600"/>
            <a:ext cx="9178636" cy="5486400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kiện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endParaRPr lang="en-US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Lưỡng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1153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>
          <a:xfrm>
            <a:off x="-34636" y="0"/>
            <a:ext cx="9178636" cy="693420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Lưỡng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indent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9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- </a:t>
            </a:r>
            <a:r>
              <a:rPr lang="en-US" sz="39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Khoảng</a:t>
            </a:r>
            <a:r>
              <a:rPr lang="en-US" sz="39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3500 </a:t>
            </a:r>
            <a:r>
              <a:rPr lang="en-US" sz="39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năm</a:t>
            </a:r>
            <a:r>
              <a:rPr lang="en-US" sz="39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TCN, </a:t>
            </a:r>
            <a:r>
              <a:rPr lang="en-US" sz="39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người</a:t>
            </a:r>
            <a:r>
              <a:rPr lang="en-US" sz="39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9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Xu</a:t>
            </a:r>
            <a:r>
              <a:rPr lang="en-US" sz="39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-me </a:t>
            </a:r>
            <a:r>
              <a:rPr lang="en-US" sz="39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xây</a:t>
            </a:r>
            <a:r>
              <a:rPr lang="en-US" sz="39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9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dựng</a:t>
            </a:r>
            <a:r>
              <a:rPr lang="en-US" sz="39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9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những</a:t>
            </a:r>
            <a:r>
              <a:rPr lang="en-US" sz="39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9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quốc</a:t>
            </a:r>
            <a:r>
              <a:rPr lang="en-US" sz="39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9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gia</a:t>
            </a:r>
            <a:r>
              <a:rPr lang="en-US" sz="39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9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thành</a:t>
            </a:r>
            <a:r>
              <a:rPr lang="en-US" sz="39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900" dirty="0" err="1" smtClean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thị</a:t>
            </a:r>
            <a:r>
              <a:rPr lang="en-US" sz="3900" dirty="0" smtClean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900" dirty="0" err="1" smtClean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như</a:t>
            </a:r>
            <a:r>
              <a:rPr lang="en-US" sz="3900" dirty="0" smtClean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900" dirty="0" err="1" smtClean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Ua</a:t>
            </a:r>
            <a:r>
              <a:rPr lang="en-US" sz="3900" dirty="0" smtClean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, U-</a:t>
            </a:r>
            <a:r>
              <a:rPr lang="en-US" sz="3900" dirty="0" err="1" smtClean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rúc</a:t>
            </a:r>
            <a:r>
              <a:rPr lang="en-US" sz="3900" dirty="0" smtClean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, Um-ma, </a:t>
            </a:r>
            <a:r>
              <a:rPr lang="en-US" sz="39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đó</a:t>
            </a:r>
            <a:r>
              <a:rPr lang="en-US" sz="39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9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là</a:t>
            </a:r>
            <a:r>
              <a:rPr lang="en-US" sz="39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9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những</a:t>
            </a:r>
            <a:r>
              <a:rPr lang="en-US" sz="39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9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nhà</a:t>
            </a:r>
            <a:r>
              <a:rPr lang="en-US" sz="39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9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nước</a:t>
            </a:r>
            <a:r>
              <a:rPr lang="en-US" sz="39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9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đầu</a:t>
            </a:r>
            <a:r>
              <a:rPr lang="en-US" sz="39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9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tiên</a:t>
            </a:r>
            <a:r>
              <a:rPr lang="en-US" sz="39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9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của</a:t>
            </a:r>
            <a:r>
              <a:rPr lang="en-US" sz="39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9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người</a:t>
            </a:r>
            <a:r>
              <a:rPr lang="en-US" sz="39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9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Lưỡng</a:t>
            </a:r>
            <a:r>
              <a:rPr lang="en-US" sz="39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9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Hà</a:t>
            </a:r>
            <a:r>
              <a:rPr lang="en-US" sz="39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.</a:t>
            </a:r>
            <a:endParaRPr lang="en-US" sz="3900" dirty="0">
              <a:solidFill>
                <a:srgbClr val="0033CC"/>
              </a:solidFill>
              <a:ea typeface="Times New Roman"/>
              <a:cs typeface="Times New Roman"/>
            </a:endParaRPr>
          </a:p>
          <a:p>
            <a:pPr marL="0" marR="0" indent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900" dirty="0" smtClean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- </a:t>
            </a:r>
            <a:r>
              <a:rPr lang="en-US" sz="39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Sau</a:t>
            </a:r>
            <a:r>
              <a:rPr lang="en-US" sz="39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9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người</a:t>
            </a:r>
            <a:r>
              <a:rPr lang="en-US" sz="39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9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Xu</a:t>
            </a:r>
            <a:r>
              <a:rPr lang="en-US" sz="39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-me, </a:t>
            </a:r>
            <a:r>
              <a:rPr lang="en-US" sz="39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nhiều</a:t>
            </a:r>
            <a:r>
              <a:rPr lang="en-US" sz="39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9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tộc</a:t>
            </a:r>
            <a:r>
              <a:rPr lang="en-US" sz="39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9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người</a:t>
            </a:r>
            <a:r>
              <a:rPr lang="en-US" sz="39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9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khác</a:t>
            </a:r>
            <a:r>
              <a:rPr lang="en-US" sz="39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9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thay</a:t>
            </a:r>
            <a:r>
              <a:rPr lang="en-US" sz="39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9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nhau</a:t>
            </a:r>
            <a:r>
              <a:rPr lang="en-US" sz="39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9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làm</a:t>
            </a:r>
            <a:r>
              <a:rPr lang="en-US" sz="39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9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chủ</a:t>
            </a:r>
            <a:r>
              <a:rPr lang="en-US" sz="39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9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vùng</a:t>
            </a:r>
            <a:r>
              <a:rPr lang="en-US" sz="39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9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đất</a:t>
            </a:r>
            <a:r>
              <a:rPr lang="en-US" sz="39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9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này</a:t>
            </a:r>
            <a:r>
              <a:rPr lang="en-US" sz="39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9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và</a:t>
            </a:r>
            <a:r>
              <a:rPr lang="en-US" sz="39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9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lập</a:t>
            </a:r>
            <a:r>
              <a:rPr lang="en-US" sz="39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9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nên</a:t>
            </a:r>
            <a:r>
              <a:rPr lang="en-US" sz="39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9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những</a:t>
            </a:r>
            <a:r>
              <a:rPr lang="en-US" sz="39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9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vương</a:t>
            </a:r>
            <a:r>
              <a:rPr lang="en-US" sz="39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9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quốc</a:t>
            </a:r>
            <a:r>
              <a:rPr lang="en-US" sz="39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en-US" sz="39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những</a:t>
            </a:r>
            <a:r>
              <a:rPr lang="en-US" sz="39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9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đế</a:t>
            </a:r>
            <a:r>
              <a:rPr lang="en-US" sz="39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9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chế</a:t>
            </a:r>
            <a:r>
              <a:rPr lang="en-US" sz="39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9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hùng</a:t>
            </a:r>
            <a:r>
              <a:rPr lang="en-US" sz="39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9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mạnh</a:t>
            </a:r>
            <a:r>
              <a:rPr lang="en-US" sz="39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en-US" sz="39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nổi</a:t>
            </a:r>
            <a:r>
              <a:rPr lang="en-US" sz="39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9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tiếng</a:t>
            </a:r>
            <a:r>
              <a:rPr lang="en-US" sz="39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9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nhất</a:t>
            </a:r>
            <a:r>
              <a:rPr lang="en-US" sz="39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9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là</a:t>
            </a:r>
            <a:r>
              <a:rPr lang="en-US" sz="39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Ba-bi-</a:t>
            </a:r>
            <a:r>
              <a:rPr lang="en-US" sz="39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lon</a:t>
            </a:r>
            <a:r>
              <a:rPr lang="en-US" sz="39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.</a:t>
            </a:r>
            <a:endParaRPr lang="en-US" sz="3900" dirty="0">
              <a:solidFill>
                <a:srgbClr val="0033CC"/>
              </a:solidFill>
              <a:ea typeface="Times New Roman"/>
              <a:cs typeface="Times New Roman"/>
            </a:endParaRPr>
          </a:p>
          <a:p>
            <a:pPr marL="0" marR="0" indent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900" dirty="0" smtClean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- </a:t>
            </a:r>
            <a:r>
              <a:rPr lang="en-US" sz="39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Năm</a:t>
            </a:r>
            <a:r>
              <a:rPr lang="en-US" sz="39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539 TCN, </a:t>
            </a:r>
            <a:r>
              <a:rPr lang="en-US" sz="39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người</a:t>
            </a:r>
            <a:r>
              <a:rPr lang="en-US" sz="39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Ba </a:t>
            </a:r>
            <a:r>
              <a:rPr lang="en-US" sz="39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Tư</a:t>
            </a:r>
            <a:r>
              <a:rPr lang="en-US" sz="39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9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xâm</a:t>
            </a:r>
            <a:r>
              <a:rPr lang="en-US" sz="39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9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chiếm</a:t>
            </a:r>
            <a:r>
              <a:rPr lang="en-US" sz="39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9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Lưỡng</a:t>
            </a:r>
            <a:r>
              <a:rPr lang="en-US" sz="39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9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Hà</a:t>
            </a:r>
            <a:r>
              <a:rPr lang="en-US" sz="39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en-US" sz="39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các</a:t>
            </a:r>
            <a:r>
              <a:rPr lang="en-US" sz="39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9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vương</a:t>
            </a:r>
            <a:r>
              <a:rPr lang="en-US" sz="39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9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quốc</a:t>
            </a:r>
            <a:r>
              <a:rPr lang="en-US" sz="39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9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cổ</a:t>
            </a:r>
            <a:r>
              <a:rPr lang="en-US" sz="39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9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đại</a:t>
            </a:r>
            <a:r>
              <a:rPr lang="en-US" sz="39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9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Lưỡng</a:t>
            </a:r>
            <a:r>
              <a:rPr lang="en-US" sz="39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9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Hà</a:t>
            </a:r>
            <a:r>
              <a:rPr lang="en-US" sz="39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9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kết</a:t>
            </a:r>
            <a:r>
              <a:rPr lang="en-US" sz="39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9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thúc</a:t>
            </a:r>
            <a:r>
              <a:rPr lang="en-US" sz="39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.</a:t>
            </a:r>
            <a:endParaRPr lang="en-US" sz="3900" dirty="0">
              <a:solidFill>
                <a:srgbClr val="0033CC"/>
              </a:solidFill>
              <a:ea typeface="Times New Roman"/>
              <a:cs typeface="Times New Roman"/>
            </a:endParaRP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7785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0" y="0"/>
            <a:ext cx="9137073" cy="609600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BÀI 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7. LƯỠNG HÀ CỔ </a:t>
            </a:r>
            <a:r>
              <a:rPr lang="en-US" sz="28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ĐẠI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>
          <a:xfrm>
            <a:off x="-34636" y="685800"/>
            <a:ext cx="9178636" cy="5486400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kiện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endParaRPr lang="en-US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Lưỡng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tựu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sz="2800" b="1" dirty="0" smtClean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2339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pPr algn="l"/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B979964-7C46-441C-9BC7-F74E63F94F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52400" y="-228600"/>
            <a:ext cx="9677400" cy="7086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65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pPr algn="l"/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1D62BFA8-69EA-429D-9E17-31AC325361D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0"/>
            <a:ext cx="9525000" cy="5825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951BBC7-6C44-4548-8654-65487F8941C0}"/>
              </a:ext>
            </a:extLst>
          </p:cNvPr>
          <p:cNvSpPr txBox="1">
            <a:spLocks/>
          </p:cNvSpPr>
          <p:nvPr/>
        </p:nvSpPr>
        <p:spPr>
          <a:xfrm>
            <a:off x="2590800" y="6059043"/>
            <a:ext cx="4457360" cy="5152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Sử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Gilgamesh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7582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pPr algn="l"/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5170125-BDBC-4EE8-9636-D140D36C68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28600" y="-152400"/>
            <a:ext cx="9448800" cy="5943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76600" y="5943600"/>
            <a:ext cx="30516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Vua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hammurabi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8754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Autofit/>
          </a:bodyPr>
          <a:lstStyle/>
          <a:p>
            <a:r>
              <a:rPr lang="en-US" alt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/>
            </a:r>
            <a:br>
              <a:rPr lang="en-US" alt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</a:br>
            <a:r>
              <a:rPr lang="en-US" altLang="en-US" sz="3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Em</a:t>
            </a:r>
            <a:r>
              <a:rPr lang="en-US" alt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hãy</a:t>
            </a:r>
            <a:r>
              <a:rPr lang="en-US" altLang="en-US" sz="36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36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biết</a:t>
            </a:r>
            <a:r>
              <a:rPr lang="en-US" altLang="en-US" sz="36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vua</a:t>
            </a:r>
            <a:r>
              <a:rPr lang="en-US" altLang="en-US" sz="36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Hammurabi ban </a:t>
            </a:r>
            <a:r>
              <a:rPr lang="en-US" alt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hành</a:t>
            </a:r>
            <a:r>
              <a:rPr lang="en-US" altLang="en-US" sz="36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bộ</a:t>
            </a:r>
            <a:r>
              <a:rPr lang="en-US" altLang="en-US" sz="36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luật</a:t>
            </a:r>
            <a:r>
              <a:rPr lang="en-US" altLang="en-US" sz="36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để</a:t>
            </a:r>
            <a:r>
              <a:rPr lang="en-US" altLang="en-US" sz="36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36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en-US" sz="36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? </a:t>
            </a:r>
            <a:br>
              <a:rPr lang="en-US" altLang="en-US" sz="36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</a:b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FADC086E-236E-4F31-9031-E9D38C7164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5400"/>
            <a:ext cx="9144000" cy="5486400"/>
          </a:xfrm>
        </p:spPr>
      </p:pic>
    </p:spTree>
    <p:extLst>
      <p:ext uri="{BB962C8B-B14F-4D97-AF65-F5344CB8AC3E}">
        <p14:creationId xmlns:p14="http://schemas.microsoft.com/office/powerpoint/2010/main" val="2252815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pPr algn="l"/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CDFFAC0-6CB0-4DE9-95F7-A3A2D80C3E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-457200"/>
            <a:ext cx="9601200" cy="7467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521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MỤC TIÊU: qua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>
          <a:xfrm>
            <a:off x="0" y="1143000"/>
            <a:ext cx="9144000" cy="49831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kiện</a:t>
            </a:r>
            <a:r>
              <a:rPr lang="en-US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đai</a:t>
            </a:r>
            <a:r>
              <a:rPr lang="en-US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nền</a:t>
            </a:r>
            <a:r>
              <a:rPr lang="en-US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Lưỡng</a:t>
            </a:r>
            <a:r>
              <a:rPr lang="en-US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Lưỡng</a:t>
            </a:r>
            <a:r>
              <a:rPr lang="en-US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r>
              <a:rPr lang="en-US" sz="28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8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28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tựu</a:t>
            </a:r>
            <a:r>
              <a:rPr lang="en-US" sz="28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8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sz="28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8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Lưỡng</a:t>
            </a:r>
            <a:r>
              <a:rPr lang="en-US" sz="28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28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endParaRPr lang="en-US" sz="2800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pPr algn="l"/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79B6B24-403A-49AE-9BE9-FFFCE94774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04800" y="-228600"/>
            <a:ext cx="9982200" cy="708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801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pPr algn="l"/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1000"/>
            <a:ext cx="9144000" cy="708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6992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pPr algn="l"/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-76200"/>
            <a:ext cx="9829800" cy="6036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676400" y="6211669"/>
            <a:ext cx="684033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Babylon (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968334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"/>
          </a:xfrm>
        </p:spPr>
        <p:txBody>
          <a:bodyPr>
            <a:normAutofit fontScale="90000"/>
          </a:bodyPr>
          <a:lstStyle/>
          <a:p>
            <a:pPr algn="l"/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-381000"/>
            <a:ext cx="98298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9524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pPr algn="l"/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4" descr="Bí mật không lời giải của vườn treo Babylon huyền thoại">
            <a:extLst>
              <a:ext uri="{FF2B5EF4-FFF2-40B4-BE49-F238E27FC236}">
                <a16:creationId xmlns:a16="http://schemas.microsoft.com/office/drawing/2014/main" id="{508ADCFC-C02A-4251-A55B-54B3E34D896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2400"/>
            <a:ext cx="9524999" cy="6168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905000" y="6019800"/>
            <a:ext cx="59784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Vườn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treo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Ba-bi-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0760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pPr algn="l"/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27595B2-130F-4C52-8B8D-580560FAAC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533400" y="-228600"/>
            <a:ext cx="10287000" cy="644026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81000" y="6211669"/>
            <a:ext cx="7620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ộp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gỗ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Ur (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Lưỡng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2289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296400" cy="533400"/>
          </a:xfrm>
        </p:spPr>
        <p:txBody>
          <a:bodyPr>
            <a:normAutofit fontScale="90000"/>
          </a:bodyPr>
          <a:lstStyle/>
          <a:p>
            <a:r>
              <a:rPr lang="en-US" sz="31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1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1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THẢO LUẬN NHÓM</a:t>
            </a:r>
            <a:r>
              <a:rPr lang="en-US" sz="31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1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31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9013931"/>
              </p:ext>
            </p:extLst>
          </p:nvPr>
        </p:nvGraphicFramePr>
        <p:xfrm>
          <a:off x="152400" y="1752600"/>
          <a:ext cx="8991600" cy="5105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602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313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509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NỘI</a:t>
                      </a:r>
                      <a:r>
                        <a:rPr lang="en-US" sz="2800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DUNG</a:t>
                      </a:r>
                      <a:endParaRPr lang="en-US" sz="28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50900">
                <a:tc>
                  <a:txBody>
                    <a:bodyPr/>
                    <a:lstStyle/>
                    <a:p>
                      <a:r>
                        <a:rPr lang="en-US" sz="2800" b="1" dirty="0" err="1" smtClean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Chữ</a:t>
                      </a:r>
                      <a:r>
                        <a:rPr lang="en-US" sz="2800" b="1" baseline="0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viết</a:t>
                      </a:r>
                      <a:endParaRPr lang="en-US" sz="2800" b="1" dirty="0">
                        <a:solidFill>
                          <a:srgbClr val="0033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50900">
                <a:tc>
                  <a:txBody>
                    <a:bodyPr/>
                    <a:lstStyle/>
                    <a:p>
                      <a:r>
                        <a:rPr lang="en-US" sz="2800" b="1" dirty="0" err="1" smtClean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Văn</a:t>
                      </a:r>
                      <a:r>
                        <a:rPr lang="en-US" sz="2800" b="1" baseline="0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học</a:t>
                      </a:r>
                      <a:endParaRPr lang="en-US" sz="2800" b="1" dirty="0">
                        <a:solidFill>
                          <a:srgbClr val="0033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50900">
                <a:tc>
                  <a:txBody>
                    <a:bodyPr/>
                    <a:lstStyle/>
                    <a:p>
                      <a:r>
                        <a:rPr lang="en-US" sz="2800" b="1" dirty="0" err="1" smtClean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Luật</a:t>
                      </a:r>
                      <a:r>
                        <a:rPr lang="en-US" sz="2800" b="1" baseline="0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pháp</a:t>
                      </a:r>
                      <a:endParaRPr lang="en-US" sz="2800" b="1" dirty="0">
                        <a:solidFill>
                          <a:srgbClr val="0033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50900">
                <a:tc>
                  <a:txBody>
                    <a:bodyPr/>
                    <a:lstStyle/>
                    <a:p>
                      <a:r>
                        <a:rPr lang="en-US" sz="2800" b="1" dirty="0" err="1" smtClean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Khoa</a:t>
                      </a:r>
                      <a:r>
                        <a:rPr lang="en-US" sz="2800" b="1" baseline="0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học</a:t>
                      </a:r>
                      <a:endParaRPr lang="en-US" sz="2800" b="1" dirty="0">
                        <a:solidFill>
                          <a:srgbClr val="0033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50900">
                <a:tc>
                  <a:txBody>
                    <a:bodyPr/>
                    <a:lstStyle/>
                    <a:p>
                      <a:r>
                        <a:rPr lang="en-US" sz="2800" b="1" dirty="0" err="1" smtClean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Kiến</a:t>
                      </a:r>
                      <a:r>
                        <a:rPr lang="en-US" sz="2800" b="1" baseline="0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trúc</a:t>
                      </a:r>
                      <a:endParaRPr lang="en-US" sz="2800" b="1" dirty="0">
                        <a:solidFill>
                          <a:srgbClr val="0033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" name="Title 1"/>
          <p:cNvSpPr txBox="1">
            <a:spLocks/>
          </p:cNvSpPr>
          <p:nvPr/>
        </p:nvSpPr>
        <p:spPr>
          <a:xfrm>
            <a:off x="-65649" y="533400"/>
            <a:ext cx="9179169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1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1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1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1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1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1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1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những </a:t>
            </a:r>
            <a:r>
              <a:rPr lang="en-US" sz="1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1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tựu</a:t>
            </a:r>
            <a:r>
              <a:rPr lang="en-US" sz="1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1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1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1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1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1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Lưỡng</a:t>
            </a:r>
            <a:r>
              <a:rPr lang="en-US" sz="1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1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à</a:t>
            </a:r>
            <a:r>
              <a:rPr lang="en-US" sz="1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1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1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en-US" sz="1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1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6945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296400" cy="762000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1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*</a:t>
            </a:r>
            <a:r>
              <a:rPr lang="vi-VN" sz="31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Lập bảng hệ thống những thành tựu văn hóa tiêu biểu của Lưỡng Hà cổ đại.</a:t>
            </a:r>
            <a:br>
              <a:rPr lang="vi-VN" sz="31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31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5390079"/>
              </p:ext>
            </p:extLst>
          </p:nvPr>
        </p:nvGraphicFramePr>
        <p:xfrm>
          <a:off x="152400" y="914402"/>
          <a:ext cx="8991600" cy="61009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602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313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8461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NỘI</a:t>
                      </a:r>
                      <a:r>
                        <a:rPr lang="en-US" sz="2800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DUNG</a:t>
                      </a:r>
                      <a:endParaRPr lang="en-US" sz="28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71797">
                <a:tc>
                  <a:txBody>
                    <a:bodyPr/>
                    <a:lstStyle/>
                    <a:p>
                      <a:r>
                        <a:rPr lang="en-US" sz="2800" b="1" dirty="0" err="1" smtClean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Chữ</a:t>
                      </a:r>
                      <a:r>
                        <a:rPr lang="en-US" sz="2800" b="1" baseline="0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viết</a:t>
                      </a:r>
                      <a:endParaRPr lang="en-US" sz="2800" b="1" dirty="0">
                        <a:solidFill>
                          <a:srgbClr val="0033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71797">
                <a:tc>
                  <a:txBody>
                    <a:bodyPr/>
                    <a:lstStyle/>
                    <a:p>
                      <a:r>
                        <a:rPr lang="en-US" sz="2800" b="1" dirty="0" err="1" smtClean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Văn</a:t>
                      </a:r>
                      <a:r>
                        <a:rPr lang="en-US" sz="2800" b="1" baseline="0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học</a:t>
                      </a:r>
                      <a:endParaRPr lang="en-US" sz="2800" b="1" dirty="0">
                        <a:solidFill>
                          <a:srgbClr val="0033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71797">
                <a:tc>
                  <a:txBody>
                    <a:bodyPr/>
                    <a:lstStyle/>
                    <a:p>
                      <a:r>
                        <a:rPr lang="en-US" sz="2800" b="1" dirty="0" err="1" smtClean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Luật</a:t>
                      </a:r>
                      <a:r>
                        <a:rPr lang="en-US" sz="2800" b="1" baseline="0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pháp</a:t>
                      </a:r>
                      <a:endParaRPr lang="en-US" sz="2800" b="1" dirty="0">
                        <a:solidFill>
                          <a:srgbClr val="0033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29193">
                <a:tc>
                  <a:txBody>
                    <a:bodyPr/>
                    <a:lstStyle/>
                    <a:p>
                      <a:r>
                        <a:rPr lang="en-US" sz="2800" b="1" dirty="0" err="1" smtClean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Khoa</a:t>
                      </a:r>
                      <a:r>
                        <a:rPr lang="en-US" sz="2800" b="1" baseline="0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học</a:t>
                      </a:r>
                      <a:endParaRPr lang="en-US" sz="2800" b="1" dirty="0">
                        <a:solidFill>
                          <a:srgbClr val="0033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71797">
                <a:tc>
                  <a:txBody>
                    <a:bodyPr/>
                    <a:lstStyle/>
                    <a:p>
                      <a:r>
                        <a:rPr lang="en-US" sz="2800" b="1" dirty="0" err="1" smtClean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Kiến</a:t>
                      </a:r>
                      <a:r>
                        <a:rPr lang="en-US" sz="2800" b="1" baseline="0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trúc</a:t>
                      </a:r>
                      <a:endParaRPr lang="en-US" sz="2800" b="1" dirty="0">
                        <a:solidFill>
                          <a:srgbClr val="0033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2590800" y="1600200"/>
            <a:ext cx="2667000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800" b="1" dirty="0" err="1" smtClean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Chữ</a:t>
            </a:r>
            <a:r>
              <a:rPr lang="en-US" sz="2800" b="1" dirty="0" smtClean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hình</a:t>
            </a:r>
            <a:r>
              <a:rPr lang="en-US" sz="2800" b="1" dirty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nêm</a:t>
            </a:r>
            <a:r>
              <a:rPr lang="en-US" sz="2800" b="1" dirty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 </a:t>
            </a:r>
            <a:endParaRPr lang="en-US" sz="2800" b="1" dirty="0">
              <a:solidFill>
                <a:srgbClr val="00B050"/>
              </a:solidFill>
              <a:ea typeface="Times New Roman"/>
              <a:cs typeface="Times New Roman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442786" y="2635706"/>
            <a:ext cx="4567614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Bộ</a:t>
            </a:r>
            <a:r>
              <a:rPr lang="en-US" sz="2800" b="1" dirty="0" smtClean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sử</a:t>
            </a:r>
            <a:r>
              <a:rPr lang="en-US" sz="2800" b="1" dirty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thi</a:t>
            </a:r>
            <a:r>
              <a:rPr lang="en-US" sz="2800" b="1" dirty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 Gin-</a:t>
            </a:r>
            <a:r>
              <a:rPr lang="en-US" sz="2800" b="1" dirty="0" err="1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ga</a:t>
            </a:r>
            <a:r>
              <a:rPr lang="en-US" sz="2800" b="1" dirty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-</a:t>
            </a:r>
            <a:r>
              <a:rPr lang="en-US" sz="2800" b="1" dirty="0" err="1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mét</a:t>
            </a:r>
            <a:r>
              <a:rPr lang="en-US" sz="2800" b="1" dirty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.</a:t>
            </a:r>
            <a:endParaRPr lang="en-US" sz="2800" b="1" dirty="0">
              <a:solidFill>
                <a:srgbClr val="00B050"/>
              </a:solidFill>
              <a:ea typeface="Times New Roman"/>
              <a:cs typeface="Times New Roman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712720" y="3820873"/>
            <a:ext cx="5715000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800" b="1" dirty="0" err="1" smtClean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Bộ</a:t>
            </a:r>
            <a:r>
              <a:rPr lang="en-US" sz="2800" b="1" dirty="0" smtClean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luật</a:t>
            </a:r>
            <a:r>
              <a:rPr lang="en-US" sz="2800" b="1" dirty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thành</a:t>
            </a:r>
            <a:r>
              <a:rPr lang="en-US" sz="2800" b="1" dirty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văn</a:t>
            </a:r>
            <a:r>
              <a:rPr lang="en-US" sz="2800" b="1" dirty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 Ha-mu-</a:t>
            </a:r>
            <a:r>
              <a:rPr lang="en-US" sz="2800" b="1" dirty="0" err="1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ra</a:t>
            </a:r>
            <a:r>
              <a:rPr lang="en-US" sz="2800" b="1" dirty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-bi</a:t>
            </a:r>
            <a:r>
              <a:rPr lang="en-US" dirty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.</a:t>
            </a:r>
            <a:endParaRPr lang="en-US" sz="1400" dirty="0">
              <a:solidFill>
                <a:srgbClr val="00B050"/>
              </a:solidFill>
              <a:ea typeface="Times New Roman"/>
              <a:cs typeface="Times New Roman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453772" y="4724400"/>
            <a:ext cx="6664872" cy="108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800" b="1" dirty="0" err="1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Toán</a:t>
            </a:r>
            <a:r>
              <a:rPr lang="en-US" sz="2800" b="1" dirty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học</a:t>
            </a:r>
            <a:r>
              <a:rPr lang="en-US" sz="2800" b="1" dirty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: </a:t>
            </a:r>
            <a:r>
              <a:rPr lang="en-US" sz="2800" b="1" dirty="0" err="1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rất</a:t>
            </a:r>
            <a:r>
              <a:rPr lang="en-US" sz="2800" b="1" dirty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giỏi</a:t>
            </a:r>
            <a:r>
              <a:rPr lang="en-US" sz="2800" b="1" dirty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về</a:t>
            </a:r>
            <a:r>
              <a:rPr lang="en-US" sz="2800" b="1" dirty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số</a:t>
            </a:r>
            <a:r>
              <a:rPr lang="en-US" sz="2800" b="1" dirty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học</a:t>
            </a:r>
            <a:r>
              <a:rPr lang="en-US" sz="2800" b="1" dirty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en-US" sz="2800" b="1" dirty="0" err="1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hệ</a:t>
            </a:r>
            <a:r>
              <a:rPr lang="en-US" sz="2800" b="1" dirty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thống</a:t>
            </a:r>
            <a:r>
              <a:rPr lang="en-US" sz="2800" b="1" dirty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đếm</a:t>
            </a:r>
            <a:r>
              <a:rPr lang="en-US" sz="2800" b="1" dirty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lấy</a:t>
            </a:r>
            <a:r>
              <a:rPr lang="en-US" sz="2800" b="1" dirty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số</a:t>
            </a:r>
            <a:r>
              <a:rPr lang="en-US" sz="2800" b="1" dirty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 60 </a:t>
            </a:r>
            <a:r>
              <a:rPr lang="en-US" sz="2800" b="1" dirty="0" err="1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làm</a:t>
            </a:r>
            <a:r>
              <a:rPr lang="en-US" sz="2800" b="1" dirty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cơ</a:t>
            </a:r>
            <a:r>
              <a:rPr lang="en-US" sz="2800" b="1" dirty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sở</a:t>
            </a:r>
            <a:r>
              <a:rPr lang="en-US" sz="2800" b="1" dirty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.</a:t>
            </a:r>
            <a:endParaRPr lang="en-US" sz="2800" b="1" dirty="0">
              <a:solidFill>
                <a:srgbClr val="00B050"/>
              </a:solidFill>
              <a:ea typeface="Times New Roman"/>
              <a:cs typeface="Times New Roman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453772" y="6065520"/>
            <a:ext cx="6649632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800" b="1" dirty="0" err="1" smtClean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Nổi</a:t>
            </a:r>
            <a:r>
              <a:rPr lang="en-US" sz="2800" b="1" dirty="0" smtClean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tiếng</a:t>
            </a:r>
            <a:r>
              <a:rPr lang="en-US" sz="2800" b="1" dirty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là</a:t>
            </a:r>
            <a:r>
              <a:rPr lang="en-US" sz="2800" b="1" dirty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vườn</a:t>
            </a:r>
            <a:r>
              <a:rPr lang="en-US" sz="2800" b="1" dirty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treo</a:t>
            </a:r>
            <a:r>
              <a:rPr lang="en-US" sz="2800" b="1" dirty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 Ba-bi-</a:t>
            </a:r>
            <a:r>
              <a:rPr lang="en-US" sz="2800" b="1" dirty="0" err="1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lon</a:t>
            </a:r>
            <a:r>
              <a:rPr lang="en-US" sz="2800" b="1" dirty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.</a:t>
            </a:r>
            <a:endParaRPr lang="en-US" sz="2800" b="1" dirty="0">
              <a:solidFill>
                <a:srgbClr val="00B050"/>
              </a:solidFill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63946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0" y="0"/>
            <a:ext cx="9137073" cy="838200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BÀI 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7. LƯỠNG HÀ CỔ </a:t>
            </a:r>
            <a:r>
              <a:rPr lang="en-US" sz="28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ĐẠI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>
          <a:xfrm>
            <a:off x="-34636" y="762000"/>
            <a:ext cx="9178636" cy="5486400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kiện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endParaRPr lang="en-US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Lưỡng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tựu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5880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>
          <a:xfrm>
            <a:off x="-30480" y="0"/>
            <a:ext cx="9178636" cy="5486400"/>
          </a:xfrm>
        </p:spPr>
        <p:txBody>
          <a:bodyPr/>
          <a:lstStyle/>
          <a:p>
            <a:pPr marL="0" indent="0">
              <a:buNone/>
            </a:pP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tựu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en-US" sz="36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6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6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Chữ</a:t>
            </a:r>
            <a:r>
              <a:rPr lang="en-US" sz="36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hình</a:t>
            </a:r>
            <a:r>
              <a:rPr lang="en-US" sz="36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nêm</a:t>
            </a:r>
            <a:r>
              <a:rPr lang="en-US" sz="36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endParaRPr lang="en-US" sz="3600" b="1" dirty="0" smtClean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en-US" sz="36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6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Bộ</a:t>
            </a:r>
            <a:r>
              <a:rPr lang="en-US" sz="36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sử</a:t>
            </a:r>
            <a:r>
              <a:rPr lang="en-US" sz="36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thi</a:t>
            </a:r>
            <a:r>
              <a:rPr lang="en-US" sz="36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Gin-</a:t>
            </a:r>
            <a:r>
              <a:rPr lang="en-US" sz="36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ga</a:t>
            </a:r>
            <a:r>
              <a:rPr lang="en-US" sz="36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-</a:t>
            </a:r>
            <a:r>
              <a:rPr lang="en-US" sz="36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mét</a:t>
            </a:r>
            <a:endParaRPr lang="en-US" sz="3600" b="1" dirty="0" smtClean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36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36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36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Bộ</a:t>
            </a:r>
            <a:r>
              <a:rPr lang="en-US" sz="36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luật</a:t>
            </a:r>
            <a:r>
              <a:rPr lang="en-US" sz="36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thành</a:t>
            </a:r>
            <a:r>
              <a:rPr lang="en-US" sz="36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văn</a:t>
            </a:r>
            <a:r>
              <a:rPr lang="en-US" sz="36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Ha-mu-</a:t>
            </a:r>
            <a:r>
              <a:rPr lang="en-US" sz="36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ra</a:t>
            </a:r>
            <a:r>
              <a:rPr lang="en-US" sz="36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-bi</a:t>
            </a:r>
            <a:r>
              <a:rPr lang="en-US" sz="3600" dirty="0" smtClean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.</a:t>
            </a:r>
            <a:endParaRPr lang="en-US" sz="3600" b="1" dirty="0" smtClean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en-US" sz="36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Khoa</a:t>
            </a:r>
            <a:r>
              <a:rPr lang="en-US" sz="36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Toán</a:t>
            </a:r>
            <a:r>
              <a:rPr lang="en-US" sz="36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học</a:t>
            </a:r>
            <a:r>
              <a:rPr lang="en-US" sz="36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: </a:t>
            </a:r>
            <a:r>
              <a:rPr lang="en-US" sz="36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rất</a:t>
            </a:r>
            <a:r>
              <a:rPr lang="en-US" sz="36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giỏi</a:t>
            </a:r>
            <a:r>
              <a:rPr lang="en-US" sz="36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về</a:t>
            </a:r>
            <a:r>
              <a:rPr lang="en-US" sz="36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số</a:t>
            </a:r>
            <a:r>
              <a:rPr lang="en-US" sz="36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học</a:t>
            </a:r>
            <a:r>
              <a:rPr lang="en-US" sz="36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en-US" sz="36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hệ</a:t>
            </a:r>
            <a:r>
              <a:rPr lang="en-US" sz="36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thống</a:t>
            </a:r>
            <a:r>
              <a:rPr lang="en-US" sz="36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đếm</a:t>
            </a:r>
            <a:r>
              <a:rPr lang="en-US" sz="36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lấy</a:t>
            </a:r>
            <a:r>
              <a:rPr lang="en-US" sz="36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số</a:t>
            </a:r>
            <a:r>
              <a:rPr lang="en-US" sz="36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60 </a:t>
            </a:r>
            <a:r>
              <a:rPr lang="en-US" sz="36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làm</a:t>
            </a:r>
            <a:r>
              <a:rPr lang="en-US" sz="36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cơ</a:t>
            </a:r>
            <a:r>
              <a:rPr lang="en-US" sz="36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sở</a:t>
            </a:r>
            <a:r>
              <a:rPr lang="en-US" sz="3600" dirty="0" smtClean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.</a:t>
            </a:r>
            <a:endParaRPr lang="en-US" sz="3600" b="1" dirty="0" smtClean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36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36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trúc</a:t>
            </a:r>
            <a:r>
              <a:rPr lang="en-US" sz="36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Nổi</a:t>
            </a:r>
            <a:r>
              <a:rPr lang="en-US" sz="36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tiếng</a:t>
            </a:r>
            <a:r>
              <a:rPr lang="en-US" sz="36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là</a:t>
            </a:r>
            <a:r>
              <a:rPr lang="en-US" sz="36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vườn</a:t>
            </a:r>
            <a:r>
              <a:rPr lang="en-US" sz="36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treo</a:t>
            </a:r>
            <a:r>
              <a:rPr lang="en-US" sz="3600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 Ba-bi-</a:t>
            </a:r>
            <a:r>
              <a:rPr lang="en-US" sz="3600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lon</a:t>
            </a:r>
            <a:r>
              <a:rPr lang="en-US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.</a:t>
            </a:r>
            <a:endParaRPr lang="en-US" dirty="0">
              <a:solidFill>
                <a:srgbClr val="0033CC"/>
              </a:solidFill>
              <a:ea typeface="Times New Roman"/>
              <a:cs typeface="Times New Roman"/>
            </a:endParaRPr>
          </a:p>
          <a:p>
            <a:pPr marL="0" indent="0">
              <a:buNone/>
            </a:pPr>
            <a:endParaRPr lang="en-US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0372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0" y="0"/>
            <a:ext cx="9137073" cy="685800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BÀI </a:t>
            </a:r>
            <a:r>
              <a:rPr lang="en-US" sz="32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7. LƯỠNG HÀ CỔ </a:t>
            </a:r>
            <a:r>
              <a:rPr lang="en-US" sz="32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ĐẠI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>
          <a:xfrm>
            <a:off x="-34636" y="685800"/>
            <a:ext cx="9178636" cy="5486400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kiện</a:t>
            </a:r>
            <a:r>
              <a:rPr lang="en-US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endParaRPr lang="en-US" b="1" dirty="0" smtClean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en-US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Lưỡng</a:t>
            </a:r>
            <a:r>
              <a:rPr lang="en-US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endParaRPr lang="en-US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en-US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tựu</a:t>
            </a:r>
            <a:r>
              <a:rPr lang="en-US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endParaRPr lang="en-US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sz="2800" b="1" dirty="0" smtClean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3191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LUỆN TẬP-VẬN DỤNG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078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381000"/>
          </a:xfrm>
        </p:spPr>
        <p:txBody>
          <a:bodyPr>
            <a:no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LUỆN TẬP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304800"/>
            <a:ext cx="8915400" cy="6705600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en-US" sz="3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5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3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niên</a:t>
            </a:r>
            <a:r>
              <a:rPr lang="en-US" sz="3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kỉ</a:t>
            </a:r>
            <a:r>
              <a:rPr lang="en-US" sz="3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I TCN, </a:t>
            </a:r>
            <a:r>
              <a:rPr lang="en-US" sz="35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Lưỡng</a:t>
            </a:r>
            <a:r>
              <a:rPr lang="en-US" sz="3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3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endParaRPr lang="en-US" sz="35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 algn="just">
              <a:buAutoNum type="alphaUcPeriod"/>
            </a:pPr>
            <a:r>
              <a:rPr lang="en-US" sz="35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3500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ình</a:t>
            </a:r>
            <a:r>
              <a:rPr lang="en-US" sz="35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35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	    	B. </a:t>
            </a:r>
            <a:r>
              <a:rPr lang="en-US" sz="35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3500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ình</a:t>
            </a:r>
            <a:r>
              <a:rPr lang="en-US" sz="35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trụ</a:t>
            </a:r>
            <a:r>
              <a:rPr lang="en-US" sz="35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	 </a:t>
            </a:r>
          </a:p>
          <a:p>
            <a:pPr marL="0" indent="0" algn="just">
              <a:buNone/>
            </a:pPr>
            <a:r>
              <a:rPr lang="en-US" sz="35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3500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5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nón</a:t>
            </a:r>
            <a:r>
              <a:rPr lang="en-US" sz="35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     		D. </a:t>
            </a:r>
            <a:r>
              <a:rPr lang="en-US" sz="35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3500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ình</a:t>
            </a:r>
            <a:r>
              <a:rPr lang="en-US" sz="35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nêm</a:t>
            </a:r>
            <a:endParaRPr lang="en-US" sz="3500" dirty="0" smtClean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en-US" sz="3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5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tựu</a:t>
            </a:r>
            <a:r>
              <a:rPr lang="en-US" sz="3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sz="3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bật</a:t>
            </a:r>
            <a:r>
              <a:rPr lang="en-US" sz="3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Lưỡng</a:t>
            </a:r>
            <a:r>
              <a:rPr lang="en-US" sz="3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3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endParaRPr lang="en-US" sz="35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 algn="just">
              <a:buAutoNum type="alphaUcPeriod"/>
            </a:pPr>
            <a:r>
              <a:rPr lang="en-US" sz="3500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5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5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35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			 B. </a:t>
            </a:r>
            <a:r>
              <a:rPr lang="en-US" sz="3500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5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5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35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Đăm</a:t>
            </a:r>
            <a:r>
              <a:rPr lang="en-US" sz="35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San	</a:t>
            </a:r>
          </a:p>
          <a:p>
            <a:pPr marL="0" indent="0" algn="just">
              <a:buNone/>
            </a:pPr>
            <a:r>
              <a:rPr lang="en-US" sz="35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3500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5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5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35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Gin-</a:t>
            </a:r>
            <a:r>
              <a:rPr lang="en-US" sz="3500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ga</a:t>
            </a:r>
            <a:r>
              <a:rPr lang="en-US" sz="35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3500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mét</a:t>
            </a:r>
            <a:r>
              <a:rPr lang="en-US" sz="35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      D. </a:t>
            </a:r>
            <a:r>
              <a:rPr lang="en-US" sz="3500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thần</a:t>
            </a:r>
            <a:r>
              <a:rPr lang="en-US" sz="35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thoại</a:t>
            </a:r>
            <a:r>
              <a:rPr lang="en-US" sz="35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O-</a:t>
            </a:r>
            <a:r>
              <a:rPr lang="en-US" sz="3500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lim</a:t>
            </a:r>
            <a:r>
              <a:rPr lang="en-US" sz="35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-pi-a</a:t>
            </a:r>
          </a:p>
          <a:p>
            <a:pPr marL="0" indent="0" algn="just">
              <a:buNone/>
            </a:pPr>
            <a:r>
              <a:rPr lang="en-US" sz="3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35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3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3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Lưỡng</a:t>
            </a:r>
            <a:r>
              <a:rPr lang="en-US" sz="3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3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endParaRPr lang="en-US" sz="35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en-US" sz="35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3500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5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35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La </a:t>
            </a:r>
            <a:r>
              <a:rPr lang="en-US" sz="3500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Mã</a:t>
            </a:r>
            <a:r>
              <a:rPr lang="en-US" sz="35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		B. </a:t>
            </a:r>
            <a:r>
              <a:rPr lang="en-US" sz="3500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5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35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Ha-mu-</a:t>
            </a:r>
            <a:r>
              <a:rPr lang="en-US" sz="3500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5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-bi</a:t>
            </a:r>
          </a:p>
          <a:p>
            <a:pPr marL="0" indent="0" algn="just">
              <a:buNone/>
            </a:pPr>
            <a:r>
              <a:rPr lang="en-US" sz="35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3500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5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35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12 </a:t>
            </a:r>
            <a:r>
              <a:rPr lang="en-US" sz="3500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35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		D. </a:t>
            </a:r>
            <a:r>
              <a:rPr lang="en-US" sz="3500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5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35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5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endParaRPr lang="en-US" sz="3500" dirty="0" smtClean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AutoNum type="alphaUcPeriod"/>
            </a:pPr>
            <a:endParaRPr lang="en-US" sz="2400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3657600" y="1767840"/>
            <a:ext cx="685800" cy="6096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76200" y="3886200"/>
            <a:ext cx="609600" cy="6096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4572000" y="5334000"/>
            <a:ext cx="685800" cy="6096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833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705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Lưỡng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sở</a:t>
            </a:r>
            <a:endParaRPr lang="en-US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AutoNum type="alphaUcPeriod"/>
            </a:pPr>
            <a:r>
              <a:rPr lang="en-US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40		B. 50		C. 60		D. 70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5.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trúc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Lưỡng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bảy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A. </a:t>
            </a:r>
            <a:r>
              <a:rPr lang="en-US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Cổng</a:t>
            </a:r>
            <a:r>
              <a:rPr lang="en-US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Ba-bi-</a:t>
            </a:r>
            <a:r>
              <a:rPr lang="en-US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lon</a:t>
            </a:r>
            <a:r>
              <a:rPr lang="en-US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	B. </a:t>
            </a:r>
            <a:r>
              <a:rPr lang="en-US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Vườn</a:t>
            </a:r>
            <a:r>
              <a:rPr lang="en-US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treo</a:t>
            </a:r>
            <a:r>
              <a:rPr lang="en-US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Ba-bi-</a:t>
            </a:r>
            <a:r>
              <a:rPr lang="en-US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lon</a:t>
            </a:r>
            <a:endParaRPr lang="en-US" dirty="0" smtClean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Hộp</a:t>
            </a:r>
            <a:r>
              <a:rPr lang="en-US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gỗ</a:t>
            </a:r>
            <a:r>
              <a:rPr lang="en-US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Ua</a:t>
            </a:r>
            <a:r>
              <a:rPr lang="en-US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		D. </a:t>
            </a:r>
            <a:r>
              <a:rPr lang="en-US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Sư</a:t>
            </a:r>
            <a:r>
              <a:rPr lang="en-US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gầm</a:t>
            </a:r>
            <a:r>
              <a:rPr lang="en-US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gạch</a:t>
            </a:r>
            <a:r>
              <a:rPr lang="en-US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men)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6.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Lưỡng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endParaRPr lang="en-US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AutoNum type="alphaUcPeriod"/>
            </a:pPr>
            <a:r>
              <a:rPr lang="en-US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sét</a:t>
            </a:r>
            <a:r>
              <a:rPr lang="en-US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	 	B. </a:t>
            </a:r>
            <a:r>
              <a:rPr lang="en-US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pa-pi-</a:t>
            </a:r>
            <a:r>
              <a:rPr lang="en-US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rút</a:t>
            </a:r>
            <a:r>
              <a:rPr lang="en-US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	   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thẻ</a:t>
            </a:r>
            <a:r>
              <a:rPr lang="en-US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tre</a:t>
            </a:r>
            <a:r>
              <a:rPr lang="en-US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	   	D. </a:t>
            </a:r>
            <a:r>
              <a:rPr lang="en-US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xương</a:t>
            </a:r>
            <a:r>
              <a:rPr lang="en-US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thú</a:t>
            </a:r>
            <a:endParaRPr lang="en-US" dirty="0" smtClean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AutoNum type="alphaUcPeriod"/>
            </a:pPr>
            <a:endParaRPr lang="en-US" sz="2400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3505200" y="1066800"/>
            <a:ext cx="685800" cy="6096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4495800" y="3200400"/>
            <a:ext cx="685800" cy="6096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-15240" y="5486400"/>
            <a:ext cx="685800" cy="6096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958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pPr algn="l"/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E73D9D99-54C2-4BBC-95E3-38F281C99E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6200"/>
            <a:ext cx="9296399" cy="7010400"/>
          </a:xfrm>
        </p:spPr>
      </p:pic>
    </p:spTree>
    <p:extLst>
      <p:ext uri="{BB962C8B-B14F-4D97-AF65-F5344CB8AC3E}">
        <p14:creationId xmlns:p14="http://schemas.microsoft.com/office/powerpoint/2010/main" val="1910022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30480" y="-76200"/>
            <a:ext cx="9144000" cy="1752600"/>
          </a:xfrm>
        </p:spPr>
        <p:txBody>
          <a:bodyPr>
            <a:noAutofit/>
          </a:bodyPr>
          <a:lstStyle/>
          <a:p>
            <a:pPr algn="l"/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1. </a:t>
            </a:r>
            <a:r>
              <a:rPr lang="vi-VN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 </a:t>
            </a:r>
            <a:r>
              <a:rPr lang="vi-V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sát lược đồ hình 7.2, em hãy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vi-VN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vi-VN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Xu-me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5240" y="1828800"/>
            <a:ext cx="9144000" cy="4525963"/>
          </a:xfrm>
        </p:spPr>
        <p:txBody>
          <a:bodyPr/>
          <a:lstStyle/>
          <a:p>
            <a:pPr algn="just">
              <a:buFontTx/>
              <a:buChar char="-"/>
            </a:pPr>
            <a:r>
              <a:rPr lang="en-US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Xu</a:t>
            </a:r>
            <a:r>
              <a:rPr lang="en-US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-me </a:t>
            </a:r>
            <a:r>
              <a:rPr lang="en-US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Ua</a:t>
            </a:r>
            <a:r>
              <a:rPr lang="en-US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, U-</a:t>
            </a:r>
            <a:r>
              <a:rPr lang="en-US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rúc</a:t>
            </a:r>
            <a:r>
              <a:rPr lang="en-US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marL="0" indent="0" algn="just">
              <a:buNone/>
            </a:pPr>
            <a:r>
              <a:rPr lang="en-US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Um-ma, </a:t>
            </a:r>
            <a:r>
              <a:rPr lang="en-US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US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hạ</a:t>
            </a:r>
            <a:r>
              <a:rPr lang="en-US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Ơ-</a:t>
            </a:r>
            <a:r>
              <a:rPr lang="en-US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phơ</a:t>
            </a:r>
            <a:r>
              <a:rPr lang="en-US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rát</a:t>
            </a:r>
            <a:r>
              <a:rPr lang="en-US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Ti-</a:t>
            </a:r>
            <a:r>
              <a:rPr lang="en-US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gơ</a:t>
            </a:r>
            <a:r>
              <a:rPr lang="en-US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rơ</a:t>
            </a:r>
            <a:r>
              <a:rPr lang="en-US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9835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30480" y="-76200"/>
            <a:ext cx="9144000" cy="838200"/>
          </a:xfrm>
        </p:spPr>
        <p:txBody>
          <a:bodyPr>
            <a:noAutofit/>
          </a:bodyPr>
          <a:lstStyle/>
          <a:p>
            <a:pPr algn="l"/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2.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sơ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3413760" y="2413185"/>
            <a:ext cx="1920240" cy="1676400"/>
          </a:xfrm>
          <a:prstGeom prst="ellipse">
            <a:avLst/>
          </a:prstGeom>
          <a:solidFill>
            <a:srgbClr val="FFFF00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THÀNH TỰU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2849880" y="2727959"/>
            <a:ext cx="563880" cy="38814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/>
          <p:cNvSpPr/>
          <p:nvPr/>
        </p:nvSpPr>
        <p:spPr>
          <a:xfrm>
            <a:off x="1607820" y="1789758"/>
            <a:ext cx="1524000" cy="1219200"/>
          </a:xfrm>
          <a:prstGeom prst="ellipse">
            <a:avLst/>
          </a:prstGeom>
          <a:solidFill>
            <a:srgbClr val="FFC000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CHỮ VIẾT</a:t>
            </a:r>
            <a:endParaRPr lang="en-US" sz="2400" b="1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493520" y="1584018"/>
            <a:ext cx="335280" cy="41148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/>
          <p:cNvSpPr/>
          <p:nvPr/>
        </p:nvSpPr>
        <p:spPr>
          <a:xfrm>
            <a:off x="-30480" y="677709"/>
            <a:ext cx="2270760" cy="97536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 smtClean="0">
              <a:solidFill>
                <a:srgbClr val="00B050"/>
              </a:solidFill>
              <a:latin typeface="Times New Roman"/>
              <a:ea typeface="Times New Roman"/>
              <a:cs typeface="Times New Roman"/>
            </a:endParaRPr>
          </a:p>
          <a:p>
            <a:pPr algn="ctr"/>
            <a:r>
              <a:rPr lang="en-US" sz="2400" b="1" dirty="0" err="1" smtClean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Chữ</a:t>
            </a:r>
            <a:r>
              <a:rPr lang="en-US" sz="2400" b="1" dirty="0" smtClean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hình</a:t>
            </a:r>
            <a:r>
              <a:rPr lang="en-US" sz="2400" b="1" dirty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nêm</a:t>
            </a:r>
            <a:r>
              <a:rPr lang="en-US" sz="2400" b="1" dirty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 </a:t>
            </a:r>
            <a:endParaRPr lang="en-US" sz="2400" b="1" dirty="0">
              <a:solidFill>
                <a:srgbClr val="00B050"/>
              </a:solidFill>
              <a:ea typeface="Times New Roman"/>
              <a:cs typeface="Times New Roman"/>
            </a:endParaRPr>
          </a:p>
          <a:p>
            <a:pPr algn="ctr"/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5" name="Straight Connector 14"/>
          <p:cNvCxnSpPr>
            <a:endCxn id="16" idx="7"/>
          </p:cNvCxnSpPr>
          <p:nvPr/>
        </p:nvCxnSpPr>
        <p:spPr>
          <a:xfrm flipH="1">
            <a:off x="3388695" y="3855249"/>
            <a:ext cx="345105" cy="4548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2087880" y="4089585"/>
            <a:ext cx="1524000" cy="1505422"/>
          </a:xfrm>
          <a:prstGeom prst="ellipse">
            <a:avLst/>
          </a:prstGeom>
          <a:solidFill>
            <a:srgbClr val="FFC000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VĂN HỌC</a:t>
            </a:r>
            <a:endParaRPr lang="en-US" sz="2400" b="1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 flipH="1">
            <a:off x="1828800" y="5375388"/>
            <a:ext cx="435425" cy="41581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5087917" y="2234637"/>
            <a:ext cx="246083" cy="357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/>
          <p:cNvSpPr/>
          <p:nvPr/>
        </p:nvSpPr>
        <p:spPr>
          <a:xfrm>
            <a:off x="5087917" y="1164918"/>
            <a:ext cx="1524000" cy="1219200"/>
          </a:xfrm>
          <a:prstGeom prst="ellipse">
            <a:avLst/>
          </a:prstGeom>
          <a:solidFill>
            <a:srgbClr val="FFC000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LUẬT PHÁP</a:t>
            </a:r>
            <a:endParaRPr lang="en-US" sz="2400" b="1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>
            <a:off x="5334000" y="3251385"/>
            <a:ext cx="38641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val 25"/>
          <p:cNvSpPr/>
          <p:nvPr/>
        </p:nvSpPr>
        <p:spPr>
          <a:xfrm>
            <a:off x="5758477" y="2662482"/>
            <a:ext cx="1706880" cy="1219200"/>
          </a:xfrm>
          <a:prstGeom prst="ellipse">
            <a:avLst/>
          </a:prstGeom>
          <a:solidFill>
            <a:srgbClr val="FFC000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KHOA HỌC</a:t>
            </a:r>
            <a:endParaRPr lang="en-US" sz="2400" b="1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>
            <a:off x="4677558" y="3881682"/>
            <a:ext cx="457200" cy="7239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3872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10" grpId="0" animBg="1"/>
      <p:bldP spid="16" grpId="0" animBg="1"/>
      <p:bldP spid="24" grpId="0" animBg="1"/>
      <p:bldP spid="26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/>
          <p:cNvSpPr/>
          <p:nvPr/>
        </p:nvSpPr>
        <p:spPr>
          <a:xfrm>
            <a:off x="3032760" y="2178849"/>
            <a:ext cx="1920240" cy="1676400"/>
          </a:xfrm>
          <a:prstGeom prst="ellipse">
            <a:avLst/>
          </a:prstGeom>
          <a:solidFill>
            <a:srgbClr val="FFFF00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THÀNH TỰU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4648200" y="914400"/>
            <a:ext cx="1524000" cy="1219200"/>
          </a:xfrm>
          <a:prstGeom prst="ellipse">
            <a:avLst/>
          </a:prstGeom>
          <a:solidFill>
            <a:srgbClr val="FFC000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LUẬT PHÁP</a:t>
            </a:r>
            <a:endParaRPr lang="en-US" sz="2400" b="1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6324600" y="0"/>
            <a:ext cx="2667000" cy="152400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 smtClean="0">
              <a:solidFill>
                <a:srgbClr val="00B050"/>
              </a:solidFill>
              <a:latin typeface="Times New Roman"/>
              <a:ea typeface="Times New Roman"/>
              <a:cs typeface="Times New Roman"/>
            </a:endParaRPr>
          </a:p>
          <a:p>
            <a:pPr algn="ctr"/>
            <a:r>
              <a:rPr lang="en-US" sz="2400" b="1" dirty="0" err="1" smtClean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Bộ</a:t>
            </a:r>
            <a:r>
              <a:rPr lang="en-US" sz="2400" b="1" dirty="0" smtClean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luật</a:t>
            </a:r>
            <a:r>
              <a:rPr lang="en-US" sz="2400" b="1" dirty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thành</a:t>
            </a:r>
            <a:r>
              <a:rPr lang="en-US" sz="2400" b="1" dirty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văn</a:t>
            </a:r>
            <a:r>
              <a:rPr lang="en-US" sz="2400" b="1" dirty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 Ha-mu-</a:t>
            </a:r>
            <a:r>
              <a:rPr lang="en-US" sz="2400" b="1" dirty="0" err="1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ra</a:t>
            </a:r>
            <a:r>
              <a:rPr lang="en-US" sz="2400" b="1" dirty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-bi</a:t>
            </a:r>
            <a:r>
              <a:rPr lang="en-US" sz="2400" dirty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.</a:t>
            </a:r>
            <a:endParaRPr lang="en-US" sz="1200" dirty="0">
              <a:solidFill>
                <a:srgbClr val="00B050"/>
              </a:solidFill>
              <a:ea typeface="Times New Roman"/>
              <a:cs typeface="Times New Roman"/>
            </a:endParaRPr>
          </a:p>
          <a:p>
            <a:pPr algn="ctr"/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6934200" y="2163608"/>
            <a:ext cx="2286000" cy="2179791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 smtClean="0">
              <a:solidFill>
                <a:srgbClr val="00B050"/>
              </a:solidFill>
              <a:latin typeface="Times New Roman"/>
              <a:ea typeface="Times New Roman"/>
              <a:cs typeface="Times New Roman"/>
            </a:endParaRPr>
          </a:p>
          <a:p>
            <a:pPr algn="ctr"/>
            <a:r>
              <a:rPr lang="en-US" sz="2400" b="1" dirty="0" err="1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r</a:t>
            </a:r>
            <a:r>
              <a:rPr lang="en-US" sz="2400" b="1" dirty="0" err="1" smtClean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ất</a:t>
            </a:r>
            <a:r>
              <a:rPr lang="en-US" sz="2400" b="1" dirty="0" smtClean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giỏi</a:t>
            </a:r>
            <a:r>
              <a:rPr lang="en-US" sz="2400" b="1" dirty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b="1" dirty="0" smtClean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số</a:t>
            </a:r>
            <a:r>
              <a:rPr lang="en-US" sz="2400" b="1" dirty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học</a:t>
            </a:r>
            <a:r>
              <a:rPr lang="en-US" sz="2400" b="1" dirty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en-US" sz="2400" b="1" dirty="0" err="1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hệ</a:t>
            </a:r>
            <a:r>
              <a:rPr lang="en-US" sz="2400" b="1" dirty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thống</a:t>
            </a:r>
            <a:r>
              <a:rPr lang="en-US" sz="2400" b="1" dirty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đếm</a:t>
            </a:r>
            <a:r>
              <a:rPr lang="en-US" sz="2400" b="1" dirty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lấy</a:t>
            </a:r>
            <a:r>
              <a:rPr lang="en-US" sz="2400" b="1" dirty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số</a:t>
            </a:r>
            <a:r>
              <a:rPr lang="en-US" sz="2400" b="1" dirty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 60 </a:t>
            </a:r>
            <a:r>
              <a:rPr lang="en-US" sz="2400" b="1" dirty="0" err="1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làm</a:t>
            </a:r>
            <a:r>
              <a:rPr lang="en-US" sz="2400" b="1" dirty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cơ</a:t>
            </a:r>
            <a:r>
              <a:rPr lang="en-US" sz="2400" b="1" dirty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sở</a:t>
            </a:r>
            <a:r>
              <a:rPr lang="en-US" sz="2400" b="1" dirty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.</a:t>
            </a:r>
            <a:endParaRPr lang="en-US" sz="2400" b="1" dirty="0">
              <a:solidFill>
                <a:srgbClr val="00B050"/>
              </a:solidFill>
              <a:ea typeface="Times New Roman"/>
              <a:cs typeface="Times New Roman"/>
            </a:endParaRPr>
          </a:p>
          <a:p>
            <a:pPr algn="ctr"/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5074920" y="2544609"/>
            <a:ext cx="1706880" cy="1219200"/>
          </a:xfrm>
          <a:prstGeom prst="ellipse">
            <a:avLst/>
          </a:prstGeom>
          <a:solidFill>
            <a:srgbClr val="FFC000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KHOA HỌC</a:t>
            </a:r>
            <a:endParaRPr lang="en-US" sz="2400" b="1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1981200" y="3962400"/>
            <a:ext cx="1524000" cy="1219200"/>
          </a:xfrm>
          <a:prstGeom prst="ellipse">
            <a:avLst/>
          </a:prstGeom>
          <a:solidFill>
            <a:srgbClr val="FFC000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VĂN HỌC</a:t>
            </a:r>
            <a:endParaRPr lang="en-US" sz="2400" b="1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137160" y="5181600"/>
            <a:ext cx="2133600" cy="121920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 smtClean="0">
              <a:solidFill>
                <a:srgbClr val="00B050"/>
              </a:solidFill>
              <a:latin typeface="Times New Roman"/>
              <a:ea typeface="Times New Roman"/>
              <a:cs typeface="Times New Roman"/>
            </a:endParaRPr>
          </a:p>
          <a:p>
            <a:pPr algn="ctr"/>
            <a:r>
              <a:rPr lang="en-US" sz="2400" b="1" dirty="0" err="1" smtClean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Bộ</a:t>
            </a:r>
            <a:r>
              <a:rPr lang="en-US" sz="2400" b="1" dirty="0" smtClean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sử</a:t>
            </a:r>
            <a:r>
              <a:rPr lang="en-US" sz="2400" b="1" dirty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thi</a:t>
            </a:r>
            <a:r>
              <a:rPr lang="en-US" sz="2400" b="1" dirty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 Gin-</a:t>
            </a:r>
            <a:r>
              <a:rPr lang="en-US" sz="2400" b="1" dirty="0" err="1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ga</a:t>
            </a:r>
            <a:r>
              <a:rPr lang="en-US" sz="2400" b="1" dirty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-</a:t>
            </a:r>
            <a:r>
              <a:rPr lang="en-US" sz="2400" b="1" dirty="0" err="1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mét</a:t>
            </a:r>
            <a:r>
              <a:rPr lang="en-US" sz="2400" b="1" dirty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.</a:t>
            </a:r>
            <a:endParaRPr lang="en-US" sz="2400" b="1" dirty="0">
              <a:solidFill>
                <a:srgbClr val="00B050"/>
              </a:solidFill>
              <a:ea typeface="Times New Roman"/>
              <a:cs typeface="Times New Roman"/>
            </a:endParaRPr>
          </a:p>
          <a:p>
            <a:pPr algn="ctr"/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1508760" y="1325409"/>
            <a:ext cx="1524000" cy="1219200"/>
          </a:xfrm>
          <a:prstGeom prst="ellipse">
            <a:avLst/>
          </a:prstGeom>
          <a:solidFill>
            <a:srgbClr val="FFC000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CHỮ VIẾT</a:t>
            </a:r>
            <a:endParaRPr lang="en-US" sz="2400" b="1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0" y="91440"/>
            <a:ext cx="2270760" cy="97536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 smtClean="0">
              <a:solidFill>
                <a:srgbClr val="00B050"/>
              </a:solidFill>
              <a:latin typeface="Times New Roman"/>
              <a:ea typeface="Times New Roman"/>
              <a:cs typeface="Times New Roman"/>
            </a:endParaRPr>
          </a:p>
          <a:p>
            <a:pPr algn="ctr"/>
            <a:r>
              <a:rPr lang="en-US" sz="2400" b="1" dirty="0" err="1" smtClean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Chữ</a:t>
            </a:r>
            <a:r>
              <a:rPr lang="en-US" sz="2400" b="1" dirty="0" smtClean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hình</a:t>
            </a:r>
            <a:r>
              <a:rPr lang="en-US" sz="2400" b="1" dirty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nêm</a:t>
            </a:r>
            <a:r>
              <a:rPr lang="en-US" sz="2400" b="1" dirty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 </a:t>
            </a:r>
            <a:endParaRPr lang="en-US" sz="2400" b="1" dirty="0">
              <a:solidFill>
                <a:srgbClr val="00B050"/>
              </a:solidFill>
              <a:ea typeface="Times New Roman"/>
              <a:cs typeface="Times New Roman"/>
            </a:endParaRPr>
          </a:p>
          <a:p>
            <a:pPr algn="ctr"/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4663440" y="4205769"/>
            <a:ext cx="1524000" cy="1219200"/>
          </a:xfrm>
          <a:prstGeom prst="ellipse">
            <a:avLst/>
          </a:prstGeom>
          <a:solidFill>
            <a:srgbClr val="FFC000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KIẾN TRÚC</a:t>
            </a:r>
            <a:endParaRPr lang="en-US" sz="2400" b="1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5928360" y="5424969"/>
            <a:ext cx="2072640" cy="121920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 smtClean="0">
              <a:solidFill>
                <a:srgbClr val="00B050"/>
              </a:solidFill>
              <a:latin typeface="Times New Roman"/>
              <a:ea typeface="Times New Roman"/>
              <a:cs typeface="Times New Roman"/>
            </a:endParaRPr>
          </a:p>
          <a:p>
            <a:pPr algn="ctr"/>
            <a:r>
              <a:rPr lang="en-US" sz="2400" b="1" dirty="0" err="1" smtClean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vườn</a:t>
            </a:r>
            <a:r>
              <a:rPr lang="en-US" sz="2400" b="1" dirty="0" smtClean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treo</a:t>
            </a:r>
            <a:r>
              <a:rPr lang="en-US" sz="2400" b="1" dirty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 Ba-bi-</a:t>
            </a:r>
            <a:r>
              <a:rPr lang="en-US" sz="2400" b="1" dirty="0" err="1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lon</a:t>
            </a:r>
            <a:r>
              <a:rPr lang="en-US" sz="2400" b="1" dirty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.</a:t>
            </a:r>
            <a:endParaRPr lang="en-US" sz="2400" b="1" dirty="0">
              <a:solidFill>
                <a:srgbClr val="00B050"/>
              </a:solidFill>
              <a:ea typeface="Times New Roman"/>
              <a:cs typeface="Times New Roman"/>
            </a:endParaRPr>
          </a:p>
          <a:p>
            <a:pPr algn="ctr"/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2865120" y="2338869"/>
            <a:ext cx="335280" cy="41148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1661160" y="975360"/>
            <a:ext cx="335280" cy="41148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2979420" y="3577119"/>
            <a:ext cx="320040" cy="55626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stCxn id="14" idx="3"/>
            <a:endCxn id="15" idx="7"/>
          </p:cNvCxnSpPr>
          <p:nvPr/>
        </p:nvCxnSpPr>
        <p:spPr>
          <a:xfrm flipH="1">
            <a:off x="1958302" y="5003052"/>
            <a:ext cx="246083" cy="3570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stCxn id="10" idx="3"/>
          </p:cNvCxnSpPr>
          <p:nvPr/>
        </p:nvCxnSpPr>
        <p:spPr>
          <a:xfrm flipH="1">
            <a:off x="4495800" y="1955052"/>
            <a:ext cx="375585" cy="38381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stCxn id="11" idx="2"/>
            <a:endCxn id="10" idx="7"/>
          </p:cNvCxnSpPr>
          <p:nvPr/>
        </p:nvCxnSpPr>
        <p:spPr>
          <a:xfrm flipH="1">
            <a:off x="5949015" y="762000"/>
            <a:ext cx="375585" cy="33094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4871385" y="3027772"/>
            <a:ext cx="38641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6705600" y="3054677"/>
            <a:ext cx="381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4495800" y="3649509"/>
            <a:ext cx="457200" cy="7239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5730240" y="5378778"/>
            <a:ext cx="335280" cy="41148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4997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71600"/>
          </a:xfrm>
        </p:spPr>
        <p:txBody>
          <a:bodyPr>
            <a:noAutofit/>
          </a:bodyPr>
          <a:lstStyle/>
          <a:p>
            <a:pPr algn="l"/>
            <a:r>
              <a:rPr 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Vận dụng 2 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Thành </a:t>
            </a:r>
            <a:r>
              <a:rPr 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tựu nào của người Lưỡng Hà cổ đại còn có ảnh hưởng đến ngày nay?   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0" y="1676400"/>
            <a:ext cx="9144000" cy="4525963"/>
          </a:xfrm>
        </p:spPr>
        <p:txBody>
          <a:bodyPr>
            <a:normAutofit/>
          </a:bodyPr>
          <a:lstStyle/>
          <a:p>
            <a:pPr lvl="0">
              <a:buFontTx/>
              <a:buChar char="-"/>
            </a:pPr>
            <a:r>
              <a:rPr lang="vi-VN" dirty="0" smtClean="0">
                <a:solidFill>
                  <a:srgbClr val="0033CC"/>
                </a:solidFill>
                <a:latin typeface="Times New Roman"/>
              </a:rPr>
              <a:t>Những </a:t>
            </a:r>
            <a:r>
              <a:rPr lang="vi-VN" dirty="0">
                <a:solidFill>
                  <a:srgbClr val="0033CC"/>
                </a:solidFill>
                <a:latin typeface="Times New Roman"/>
              </a:rPr>
              <a:t>thành tựu của người Lưỡng Hà cổ đại còn ảnh hưởng đến ngày nay là</a:t>
            </a:r>
            <a:r>
              <a:rPr lang="vi-VN" dirty="0" smtClean="0">
                <a:solidFill>
                  <a:srgbClr val="0033CC"/>
                </a:solidFill>
                <a:latin typeface="Times New Roman"/>
              </a:rPr>
              <a:t>:</a:t>
            </a:r>
            <a:endParaRPr lang="en-US" dirty="0" smtClean="0">
              <a:solidFill>
                <a:srgbClr val="0033CC"/>
              </a:solidFill>
              <a:latin typeface="Times New Roman"/>
            </a:endParaRPr>
          </a:p>
          <a:p>
            <a:pPr marL="0" lvl="0" indent="0">
              <a:buNone/>
            </a:pPr>
            <a:r>
              <a:rPr lang="vi-VN" dirty="0" smtClean="0">
                <a:solidFill>
                  <a:srgbClr val="0033CC"/>
                </a:solidFill>
                <a:latin typeface="Times New Roman"/>
              </a:rPr>
              <a:t>+ </a:t>
            </a:r>
            <a:r>
              <a:rPr lang="vi-VN" dirty="0">
                <a:solidFill>
                  <a:srgbClr val="0033CC"/>
                </a:solidFill>
                <a:latin typeface="Times New Roman"/>
              </a:rPr>
              <a:t>Nông lịch (âm lịch</a:t>
            </a:r>
            <a:r>
              <a:rPr lang="vi-VN" dirty="0" smtClean="0">
                <a:solidFill>
                  <a:srgbClr val="0033CC"/>
                </a:solidFill>
                <a:latin typeface="Times New Roman"/>
              </a:rPr>
              <a:t>).</a:t>
            </a:r>
            <a:endParaRPr lang="en-US" dirty="0" smtClean="0">
              <a:solidFill>
                <a:srgbClr val="0033CC"/>
              </a:solidFill>
              <a:latin typeface="Times New Roman"/>
            </a:endParaRPr>
          </a:p>
          <a:p>
            <a:pPr marL="0" lvl="0" indent="0">
              <a:buNone/>
            </a:pPr>
            <a:r>
              <a:rPr lang="vi-VN" dirty="0" smtClean="0">
                <a:solidFill>
                  <a:srgbClr val="0033CC"/>
                </a:solidFill>
                <a:latin typeface="Times New Roman"/>
              </a:rPr>
              <a:t>+ Phương </a:t>
            </a:r>
            <a:r>
              <a:rPr lang="vi-VN" dirty="0">
                <a:solidFill>
                  <a:srgbClr val="0033CC"/>
                </a:solidFill>
                <a:latin typeface="Times New Roman"/>
              </a:rPr>
              <a:t>pháp đếm lấy số 60 làm cơ sở, ví dụ: chia một giờ thành 60 phút, một phút thành 60 giây; chia một vòng tròn thành 360 độ..</a:t>
            </a:r>
            <a:br>
              <a:rPr lang="vi-VN" dirty="0">
                <a:solidFill>
                  <a:srgbClr val="0033CC"/>
                </a:solidFill>
                <a:latin typeface="Times New Roman"/>
              </a:rPr>
            </a:br>
            <a:endParaRPr lang="en-US" dirty="0">
              <a:solidFill>
                <a:srgbClr val="0033CC"/>
              </a:solidFill>
            </a:endParaRPr>
          </a:p>
          <a:p>
            <a:pPr marL="0" indent="0" algn="just">
              <a:buNone/>
            </a:pPr>
            <a:endParaRPr lang="en-US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3573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2286000"/>
          </a:xfrm>
        </p:spPr>
        <p:txBody>
          <a:bodyPr>
            <a:normAutofit/>
          </a:bodyPr>
          <a:lstStyle/>
          <a:p>
            <a:pPr algn="l"/>
            <a:r>
              <a:rPr lang="vi-V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Vận dụng 3 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Kể tên những đồ vật xung quanh em có liên quan đến thành tựu toán học của người Lưỡng Hà cổ đại.           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332037"/>
            <a:ext cx="91440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rgbClr val="0033CC"/>
                </a:solidFill>
                <a:latin typeface="+mj-lt"/>
              </a:rPr>
              <a:t>- </a:t>
            </a:r>
            <a:r>
              <a:rPr lang="vi-VN" dirty="0" smtClean="0">
                <a:solidFill>
                  <a:srgbClr val="0033CC"/>
                </a:solidFill>
                <a:latin typeface="+mj-lt"/>
              </a:rPr>
              <a:t>Những </a:t>
            </a:r>
            <a:r>
              <a:rPr lang="vi-VN" dirty="0">
                <a:solidFill>
                  <a:srgbClr val="0033CC"/>
                </a:solidFill>
                <a:latin typeface="+mj-lt"/>
              </a:rPr>
              <a:t>đồ vật xung quanh có liên quan đến thành tựu toán học của người Lưỡng Hà cổ đại là: </a:t>
            </a:r>
            <a:endParaRPr lang="en-US" dirty="0" smtClean="0">
              <a:solidFill>
                <a:srgbClr val="0033CC"/>
              </a:solidFill>
              <a:latin typeface="+mj-lt"/>
            </a:endParaRPr>
          </a:p>
          <a:p>
            <a:pPr marL="0" indent="0">
              <a:buNone/>
            </a:pPr>
            <a:r>
              <a:rPr lang="vi-VN" dirty="0" smtClean="0">
                <a:solidFill>
                  <a:srgbClr val="0033CC"/>
                </a:solidFill>
                <a:latin typeface="+mj-lt"/>
              </a:rPr>
              <a:t>+ </a:t>
            </a:r>
            <a:r>
              <a:rPr lang="vi-VN" dirty="0">
                <a:solidFill>
                  <a:srgbClr val="0033CC"/>
                </a:solidFill>
                <a:latin typeface="+mj-lt"/>
              </a:rPr>
              <a:t>Đồng hồ </a:t>
            </a:r>
            <a:endParaRPr lang="en-US" dirty="0" smtClean="0">
              <a:solidFill>
                <a:srgbClr val="0033CC"/>
              </a:solidFill>
              <a:latin typeface="+mj-lt"/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0033CC"/>
                </a:solidFill>
                <a:latin typeface="+mj-lt"/>
              </a:rPr>
              <a:t>+</a:t>
            </a:r>
            <a:r>
              <a:rPr lang="vi-VN" dirty="0" smtClean="0">
                <a:solidFill>
                  <a:srgbClr val="0033CC"/>
                </a:solidFill>
                <a:latin typeface="+mj-lt"/>
              </a:rPr>
              <a:t> </a:t>
            </a:r>
            <a:r>
              <a:rPr lang="vi-VN" dirty="0">
                <a:solidFill>
                  <a:srgbClr val="0033CC"/>
                </a:solidFill>
                <a:latin typeface="+mj-lt"/>
              </a:rPr>
              <a:t>Thước đo độ 360 độ.</a:t>
            </a:r>
            <a:br>
              <a:rPr lang="vi-VN" dirty="0">
                <a:solidFill>
                  <a:srgbClr val="0033CC"/>
                </a:solidFill>
                <a:latin typeface="+mj-lt"/>
              </a:rPr>
            </a:br>
            <a:endParaRPr lang="en-US" dirty="0">
              <a:solidFill>
                <a:srgbClr val="0033CC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57691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609600"/>
          </a:xfrm>
        </p:spPr>
        <p:txBody>
          <a:bodyPr>
            <a:normAutofit/>
          </a:bodyPr>
          <a:lstStyle/>
          <a:p>
            <a:r>
              <a:rPr lang="en-US" sz="32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HƯỚNG DẪN TỰ HỌC 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>
          <a:xfrm>
            <a:off x="0" y="533400"/>
            <a:ext cx="9144000" cy="6324600"/>
          </a:xfrm>
        </p:spPr>
        <p:txBody>
          <a:bodyPr>
            <a:normAutofit/>
          </a:bodyPr>
          <a:lstStyle/>
          <a:p>
            <a:pPr marL="0" marR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a)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Bài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vừa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học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:</a:t>
            </a:r>
            <a:endParaRPr lang="en-US" dirty="0">
              <a:solidFill>
                <a:srgbClr val="FF000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marL="0" lvl="0" indent="0">
              <a:buNone/>
            </a:pPr>
            <a:r>
              <a:rPr lang="en-US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Nêu </a:t>
            </a:r>
            <a:r>
              <a:rPr lang="vi-VN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được tác động của điều kiện tự nhiên (các dòng sông, đất đai màu mỡ) đối với sự hình thành nền văn minh </a:t>
            </a:r>
            <a:r>
              <a:rPr lang="vi-VN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Lưỡng Hà.</a:t>
            </a:r>
            <a:endParaRPr lang="en-US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buNone/>
            </a:pPr>
            <a:r>
              <a:rPr lang="en-US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Trình </a:t>
            </a:r>
            <a:r>
              <a:rPr lang="vi-VN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bày được quá trình thành lập nhà nước của </a:t>
            </a:r>
            <a:r>
              <a:rPr lang="vi-VN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người </a:t>
            </a:r>
            <a:r>
              <a:rPr lang="vi-VN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Lưỡng Hà.</a:t>
            </a:r>
            <a:endParaRPr lang="en-US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buNone/>
            </a:pPr>
            <a:r>
              <a:rPr lang="en-US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Kể </a:t>
            </a:r>
            <a:r>
              <a:rPr lang="vi-VN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được tên và nêu được những thành tựu chủ yếu về văn hoá ở </a:t>
            </a:r>
            <a:r>
              <a:rPr lang="vi-VN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Lưỡng Hà</a:t>
            </a:r>
            <a:r>
              <a:rPr lang="vi-VN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b="1" dirty="0" smtClean="0">
              <a:solidFill>
                <a:srgbClr val="0033CC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marL="0" marR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b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)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Bài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sắp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học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:</a:t>
            </a:r>
            <a:endParaRPr lang="en-US" dirty="0">
              <a:solidFill>
                <a:srgbClr val="FF000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marL="0" indent="0">
              <a:buNone/>
            </a:pP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0" y="0"/>
            <a:ext cx="9137073" cy="838200"/>
          </a:xfrm>
        </p:spPr>
        <p:txBody>
          <a:bodyPr>
            <a:no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Tiết</a:t>
            </a:r>
            <a:r>
              <a:rPr lang="en-US" sz="3200" b="1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12, 13-BÀI </a:t>
            </a:r>
            <a:r>
              <a:rPr lang="en-US" sz="32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7. LƯỠNG HÀ CỔ </a:t>
            </a:r>
            <a:r>
              <a:rPr lang="en-US" sz="32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ĐẠI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>
          <a:xfrm>
            <a:off x="-34636" y="990600"/>
            <a:ext cx="9178636" cy="5486400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kiện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endParaRPr lang="en-US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9561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609600"/>
          </a:xfrm>
        </p:spPr>
        <p:txBody>
          <a:bodyPr>
            <a:normAutofit/>
          </a:bodyPr>
          <a:lstStyle/>
          <a:p>
            <a:r>
              <a:rPr lang="en-US" sz="32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HƯỚNG DẪN TỰ HỌC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>
          <a:xfrm>
            <a:off x="0" y="533400"/>
            <a:ext cx="9144000" cy="6324600"/>
          </a:xfrm>
        </p:spPr>
        <p:txBody>
          <a:bodyPr>
            <a:normAutofit/>
          </a:bodyPr>
          <a:lstStyle/>
          <a:p>
            <a:pPr marL="0" marR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rgbClr val="FF0000"/>
                </a:solidFill>
                <a:latin typeface="Times New Roman"/>
                <a:ea typeface="Times New Roman"/>
              </a:rPr>
              <a:t>a) </a:t>
            </a:r>
            <a:r>
              <a:rPr lang="en-US" b="1" dirty="0" err="1">
                <a:solidFill>
                  <a:srgbClr val="FF0000"/>
                </a:solidFill>
                <a:latin typeface="Times New Roman"/>
                <a:ea typeface="Times New Roman"/>
              </a:rPr>
              <a:t>Bài</a:t>
            </a:r>
            <a:r>
              <a:rPr lang="en-US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/>
                <a:ea typeface="Times New Roman"/>
              </a:rPr>
              <a:t>vừa</a:t>
            </a:r>
            <a:r>
              <a:rPr lang="en-US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/>
                <a:ea typeface="Times New Roman"/>
              </a:rPr>
              <a:t>học</a:t>
            </a:r>
            <a:r>
              <a:rPr lang="en-US" b="1" dirty="0">
                <a:solidFill>
                  <a:srgbClr val="FF0000"/>
                </a:solidFill>
                <a:latin typeface="Times New Roman"/>
                <a:ea typeface="Times New Roman"/>
              </a:rPr>
              <a:t>:</a:t>
            </a:r>
            <a:endParaRPr lang="en-US" dirty="0">
              <a:solidFill>
                <a:srgbClr val="FF0000"/>
              </a:solidFill>
              <a:latin typeface="Times New Roman"/>
              <a:ea typeface="Times New Roman"/>
            </a:endParaRPr>
          </a:p>
          <a:p>
            <a:pPr marL="0" marR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 smtClean="0">
                <a:solidFill>
                  <a:srgbClr val="FF0000"/>
                </a:solidFill>
                <a:latin typeface="Times New Roman"/>
                <a:ea typeface="Times New Roman"/>
              </a:rPr>
              <a:t>b</a:t>
            </a:r>
            <a:r>
              <a:rPr lang="en-US" b="1" dirty="0">
                <a:solidFill>
                  <a:srgbClr val="FF0000"/>
                </a:solidFill>
                <a:latin typeface="Times New Roman"/>
                <a:ea typeface="Times New Roman"/>
              </a:rPr>
              <a:t>) </a:t>
            </a:r>
            <a:r>
              <a:rPr lang="en-US" b="1" dirty="0" err="1">
                <a:solidFill>
                  <a:srgbClr val="FF0000"/>
                </a:solidFill>
                <a:latin typeface="Times New Roman"/>
                <a:ea typeface="Times New Roman"/>
              </a:rPr>
              <a:t>Bài</a:t>
            </a:r>
            <a:r>
              <a:rPr lang="en-US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/>
                <a:ea typeface="Times New Roman"/>
              </a:rPr>
              <a:t>sắp</a:t>
            </a:r>
            <a:r>
              <a:rPr lang="en-US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/>
                <a:ea typeface="Times New Roman"/>
              </a:rPr>
              <a:t>học</a:t>
            </a:r>
            <a:r>
              <a:rPr lang="en-US" b="1" dirty="0" smtClean="0">
                <a:solidFill>
                  <a:srgbClr val="FF0000"/>
                </a:solidFill>
                <a:latin typeface="Times New Roman"/>
                <a:ea typeface="Times New Roman"/>
              </a:rPr>
              <a:t>:</a:t>
            </a:r>
            <a:endParaRPr lang="en-US" dirty="0" smtClean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buNone/>
            </a:pPr>
            <a:r>
              <a:rPr lang="en-US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8. </a:t>
            </a:r>
            <a:r>
              <a:rPr lang="en-US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Ấn</a:t>
            </a:r>
            <a:r>
              <a:rPr lang="en-US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endParaRPr lang="en-US" b="1" dirty="0" smtClean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buNone/>
            </a:pPr>
            <a:r>
              <a:rPr lang="en-US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vi-VN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Giới </a:t>
            </a:r>
            <a:r>
              <a:rPr lang="vi-VN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thiệu được điều kiện tự nhiên của lưu vực sông Ấn, sông </a:t>
            </a:r>
            <a:r>
              <a:rPr lang="vi-VN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Hằng</a:t>
            </a:r>
            <a:r>
              <a:rPr lang="en-US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hưởng</a:t>
            </a:r>
            <a:r>
              <a:rPr lang="en-US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Ấn</a:t>
            </a:r>
            <a:r>
              <a:rPr lang="en-US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vi-VN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buNone/>
            </a:pPr>
            <a:r>
              <a:rPr lang="en-US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Trình </a:t>
            </a:r>
            <a:r>
              <a:rPr lang="vi-VN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bày được những điểm chính về chế độ xã hội của Ấn Độ.</a:t>
            </a:r>
            <a:endParaRPr lang="en-US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buNone/>
            </a:pPr>
            <a:r>
              <a:rPr lang="en-US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Nhận </a:t>
            </a:r>
            <a:r>
              <a:rPr lang="vi-VN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biết được những thành tựu văn hoá tiêu biểu của Ấn Độ.</a:t>
            </a:r>
            <a:endParaRPr lang="en-US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043347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pPr algn="l"/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Content Placeholder 5">
            <a:extLst>
              <a:ext uri="{FF2B5EF4-FFF2-40B4-BE49-F238E27FC236}">
                <a16:creationId xmlns:a16="http://schemas.microsoft.com/office/drawing/2014/main" id="{04320D52-8AC9-44A2-B38C-FC5F793144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9600" y="-304800"/>
            <a:ext cx="10363200" cy="7620000"/>
          </a:xfr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5575" y="-381000"/>
            <a:ext cx="9455150" cy="3124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8380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pPr algn="l"/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8C0E48CD-E611-436E-989C-53BEF59CAD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-228600"/>
            <a:ext cx="5257800" cy="7239000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1" y="-381000"/>
            <a:ext cx="4038600" cy="6335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7543800" y="5585154"/>
            <a:ext cx="11448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TƯ LIỆU</a:t>
            </a:r>
          </a:p>
        </p:txBody>
      </p:sp>
    </p:spTree>
    <p:extLst>
      <p:ext uri="{BB962C8B-B14F-4D97-AF65-F5344CB8AC3E}">
        <p14:creationId xmlns:p14="http://schemas.microsoft.com/office/powerpoint/2010/main" val="3594557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0"/>
            <a:ext cx="9525000" cy="579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-145473" y="5867400"/>
            <a:ext cx="9525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 ẢNH MINH HỌA ĐOÀN BUÔN BẰNG LẠC ĐÀ THỜI LƯỠNG HÀ CỔ ĐẠI</a:t>
            </a:r>
          </a:p>
        </p:txBody>
      </p:sp>
    </p:spTree>
    <p:extLst>
      <p:ext uri="{BB962C8B-B14F-4D97-AF65-F5344CB8AC3E}">
        <p14:creationId xmlns:p14="http://schemas.microsoft.com/office/powerpoint/2010/main" val="132081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-228600"/>
            <a:ext cx="9448800" cy="647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-152400" y="6042208"/>
            <a:ext cx="9448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 ẢNH MINH HỌA ĐOÀN BUÔN BẰNG LẠC ĐÀ THỜI LƯỠNG HÀ CỔ ĐẠI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1667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958</TotalTime>
  <Words>1400</Words>
  <Application>Microsoft Office PowerPoint</Application>
  <PresentationFormat>On-screen Show (4:3)</PresentationFormat>
  <Paragraphs>212</Paragraphs>
  <Slides>50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6" baseType="lpstr">
      <vt:lpstr>Arial</vt:lpstr>
      <vt:lpstr>Calibri</vt:lpstr>
      <vt:lpstr>Helvetica Neue</vt:lpstr>
      <vt:lpstr>Times New Roman</vt:lpstr>
      <vt:lpstr>Wingdings 3</vt:lpstr>
      <vt:lpstr>Office Theme</vt:lpstr>
      <vt:lpstr>PowerPoint Presentation</vt:lpstr>
      <vt:lpstr> Tiết 12,13-BÀI 7. LƯỠNG HÀ CỔ ĐẠI  </vt:lpstr>
      <vt:lpstr>MỤC TIÊU: qua bài học này các em phải: </vt:lpstr>
      <vt:lpstr>BÀI 7. LƯỠNG HÀ CỔ ĐẠI</vt:lpstr>
      <vt:lpstr>Tiết 12, 13-BÀI 7. LƯỠNG HÀ CỔ ĐẠI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THẢO LUẬN NHÓM</vt:lpstr>
      <vt:lpstr>  Tiết 12,13- BÀI 7. LƯỠNG HÀ CỔ ĐẠI   </vt:lpstr>
      <vt:lpstr>BÀI 7. LƯỠNG HÀ CỔ ĐẠI</vt:lpstr>
      <vt:lpstr>PowerPoint Presentation</vt:lpstr>
      <vt:lpstr>PowerPoint Presentation</vt:lpstr>
      <vt:lpstr>PowerPoint Presentation</vt:lpstr>
      <vt:lpstr>PowerPoint Presentation</vt:lpstr>
      <vt:lpstr>Sơ đồ quá trình thành lập nhà nước Lưỡng Hà cổ đại.</vt:lpstr>
      <vt:lpstr>Trình bày những nét chính về quá trình thành lập nhà nước Lưỡng Hà cổ đại .</vt:lpstr>
      <vt:lpstr> Hoàn thành bảng niên biểu về quá trình thành lập nhà nước Lưỡng Hà cổ đại. </vt:lpstr>
      <vt:lpstr> Hoàn thành bảng niên biểu về quá trình thành lập nhà nước Lưỡng Hà cổ đại. </vt:lpstr>
      <vt:lpstr>  BÀI 7. LƯỠNG HÀ CỔ ĐẠI   </vt:lpstr>
      <vt:lpstr>PowerPoint Presentation</vt:lpstr>
      <vt:lpstr>BÀI 7. LƯỠNG HÀ CỔ ĐẠI</vt:lpstr>
      <vt:lpstr>PowerPoint Presentation</vt:lpstr>
      <vt:lpstr>PowerPoint Presentation</vt:lpstr>
      <vt:lpstr>PowerPoint Presentation</vt:lpstr>
      <vt:lpstr> Em hãy cho biết vua Hammurabi ban hành bộ luật để làm gì ?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THẢO LUẬN NHÓM </vt:lpstr>
      <vt:lpstr> *Lập bảng hệ thống những thành tựu văn hóa tiêu biểu của Lưỡng Hà cổ đại. </vt:lpstr>
      <vt:lpstr>BÀI 7. LƯỠNG HÀ CỔ ĐẠI</vt:lpstr>
      <vt:lpstr>PowerPoint Presentation</vt:lpstr>
      <vt:lpstr>LUỆN TẬP-VẬN DỤNG</vt:lpstr>
      <vt:lpstr>LUỆN TẬP</vt:lpstr>
      <vt:lpstr>PowerPoint Presentation</vt:lpstr>
      <vt:lpstr>PowerPoint Presentation</vt:lpstr>
      <vt:lpstr>Luyện tập 1. Quan sát lược đồ hình 7.2, em hãy cho biết các thành thị của người Xu-me phân bố chủ yếu ở khu vực nào ?</vt:lpstr>
      <vt:lpstr>Luyện tập 2. Hoàn thành sơ đồ theo gợi ý </vt:lpstr>
      <vt:lpstr>PowerPoint Presentation</vt:lpstr>
      <vt:lpstr>Vận dụng 2  Thành tựu nào của người Lưỡng Hà cổ đại còn có ảnh hưởng đến ngày nay?   </vt:lpstr>
      <vt:lpstr>Vận dụng 3   Kể tên những đồ vật xung quanh em có liên quan đến thành tựu toán học của người Lưỡng Hà cổ đại.           </vt:lpstr>
      <vt:lpstr>HƯỚNG DẪN TỰ HỌC  </vt:lpstr>
      <vt:lpstr>HƯỚNG DẪN TỰ HỌC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ĐỊA LÍ 9 </dc:title>
  <dc:creator>MyComputer</dc:creator>
  <cp:lastModifiedBy>user</cp:lastModifiedBy>
  <cp:revision>370</cp:revision>
  <dcterms:created xsi:type="dcterms:W3CDTF">2006-08-16T00:00:00Z</dcterms:created>
  <dcterms:modified xsi:type="dcterms:W3CDTF">2024-10-15T09:10:05Z</dcterms:modified>
</cp:coreProperties>
</file>