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364" r:id="rId2"/>
    <p:sldId id="323" r:id="rId3"/>
    <p:sldId id="259" r:id="rId4"/>
    <p:sldId id="258" r:id="rId5"/>
    <p:sldId id="283" r:id="rId6"/>
    <p:sldId id="274" r:id="rId7"/>
    <p:sldId id="296" r:id="rId8"/>
    <p:sldId id="286" r:id="rId9"/>
    <p:sldId id="327" r:id="rId10"/>
    <p:sldId id="288" r:id="rId11"/>
    <p:sldId id="337" r:id="rId12"/>
    <p:sldId id="294" r:id="rId13"/>
    <p:sldId id="310" r:id="rId14"/>
    <p:sldId id="332" r:id="rId15"/>
    <p:sldId id="293" r:id="rId16"/>
    <p:sldId id="300" r:id="rId17"/>
    <p:sldId id="333" r:id="rId18"/>
    <p:sldId id="285" r:id="rId19"/>
    <p:sldId id="303" r:id="rId20"/>
    <p:sldId id="324" r:id="rId21"/>
    <p:sldId id="335" r:id="rId22"/>
    <p:sldId id="336" r:id="rId23"/>
    <p:sldId id="311" r:id="rId24"/>
    <p:sldId id="305" r:id="rId25"/>
    <p:sldId id="284" r:id="rId26"/>
    <p:sldId id="301" r:id="rId27"/>
    <p:sldId id="334" r:id="rId28"/>
    <p:sldId id="322" r:id="rId29"/>
    <p:sldId id="306" r:id="rId30"/>
    <p:sldId id="308" r:id="rId31"/>
    <p:sldId id="309" r:id="rId32"/>
    <p:sldId id="307" r:id="rId33"/>
    <p:sldId id="338" r:id="rId34"/>
    <p:sldId id="279" r:id="rId35"/>
    <p:sldId id="329" r:id="rId36"/>
    <p:sldId id="266" r:id="rId37"/>
    <p:sldId id="33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5" autoAdjust="0"/>
    <p:restoredTop sz="94660"/>
  </p:normalViewPr>
  <p:slideViewPr>
    <p:cSldViewPr showGuides="1">
      <p:cViewPr varScale="1">
        <p:scale>
          <a:sx n="63" d="100"/>
          <a:sy n="63" d="100"/>
        </p:scale>
        <p:origin x="1284"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91F616-0AE7-40B8-A70E-047416B4B90D}" type="datetimeFigureOut">
              <a:rPr lang="en-US" smtClean="0"/>
              <a:t>9/27/2024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31292E-8DDE-499D-825A-AE1DC73075A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1292E-8DDE-499D-825A-AE1DC73075AF}" type="slidenum">
              <a:rPr lang="en-US" smtClean="0"/>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1292E-8DDE-499D-825A-AE1DC73075AF}" type="slidenum">
              <a:rPr lang="en-US" smtClean="0"/>
              <a:t>17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1292E-8DDE-499D-825A-AE1DC73075AF}" type="slidenum">
              <a:rPr lang="en-US" smtClean="0"/>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1292E-8DDE-499D-825A-AE1DC73075AF}" type="slidenum">
              <a:rPr lang="en-US" smtClean="0"/>
              <a:t>33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1292E-8DDE-499D-825A-AE1DC73075AF}" type="slidenum">
              <a:rPr lang="en-US" smtClean="0"/>
              <a:t>34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1292E-8DDE-499D-825A-AE1DC73075AF}" type="slidenum">
              <a:rPr lang="en-US" smtClean="0"/>
              <a:t>35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1292E-8DDE-499D-825A-AE1DC73075AF}" type="slidenum">
              <a:rPr lang="en-US" smtClean="0"/>
              <a:t>36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1292E-8DDE-499D-825A-AE1DC73075AF}" type="slidenum">
              <a:rPr lang="en-US" smtClean="0"/>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9/27/2024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t1s.com - BÀI 5  LỊCH SỬ 6 SỰ CHUYỂN BIẾN TỪ XÃ HỘI NGUYÊN THỦY SANG XÃ HỘI CÓ GIAI CẤP_720p">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4625" y="-170180"/>
            <a:ext cx="9907905" cy="629666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2302" y="995247"/>
            <a:ext cx="9144000" cy="1828800"/>
          </a:xfrm>
        </p:spPr>
        <p:txBody>
          <a:bodyPr>
            <a:norm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1. Kim </a:t>
            </a:r>
            <a:r>
              <a:rPr lang="en-US" sz="3600" b="1" dirty="0" err="1" smtClean="0">
                <a:solidFill>
                  <a:srgbClr val="FF0000"/>
                </a:solidFill>
                <a:latin typeface="Times New Roman" panose="02020603050405020304" pitchFamily="18" charset="0"/>
                <a:cs typeface="Times New Roman" panose="02020603050405020304" pitchFamily="18" charset="0"/>
              </a:rPr>
              <a:t>loại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đã</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được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phát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hiện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ra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như</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thế</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Tiêu đề 1"/>
          <p:cNvSpPr>
            <a:spLocks noGrp="1"/>
          </p:cNvSpPr>
          <p:nvPr>
            <p:ph idx="1"/>
          </p:nvPr>
        </p:nvSpPr>
        <p:spPr>
          <a:xfrm>
            <a:off x="0" y="2590800"/>
            <a:ext cx="9144000" cy="1447800"/>
          </a:xfrm>
        </p:spPr>
        <p:txBody>
          <a:bodyPr>
            <a:noAutofit/>
          </a:bodyPr>
          <a:lstStyle/>
          <a:p>
            <a:pPr marL="0" indent="0">
              <a:buNone/>
            </a:pPr>
            <a:r>
              <a:rPr lang="en-US" sz="3600" b="1" dirty="0" smtClean="0">
                <a:solidFill>
                  <a:srgbClr val="FF0000"/>
                </a:solidFill>
                <a:latin typeface="Times New Roman" panose="02020603050405020304" pitchFamily="18" charset="0"/>
                <a:cs typeface="Times New Roman" panose="02020603050405020304" pitchFamily="18" charset="0"/>
              </a:rPr>
              <a:t> 2. </a:t>
            </a:r>
            <a:r>
              <a:rPr lang="en-US" sz="3600" b="1" dirty="0" err="1" smtClean="0">
                <a:solidFill>
                  <a:srgbClr val="FF0000"/>
                </a:solidFill>
                <a:latin typeface="Times New Roman" panose="02020603050405020304" pitchFamily="18" charset="0"/>
                <a:cs typeface="Times New Roman" panose="02020603050405020304" pitchFamily="18" charset="0"/>
              </a:rPr>
              <a:t>Công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cụ</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lao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vũ</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khí</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bằng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kim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loại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ra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sớm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nhất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là</a:t>
            </a:r>
            <a:r>
              <a:rPr lang="en-US" sz="3600" b="1" dirty="0" smtClean="0">
                <a:solidFill>
                  <a:srgbClr val="FF0000"/>
                </a:solidFill>
                <a:latin typeface="Times New Roman" panose="02020603050405020304" pitchFamily="18" charset="0"/>
                <a:cs typeface="Times New Roman" panose="02020603050405020304" pitchFamily="18" charset="0"/>
              </a:rPr>
              <a:t> ở </a:t>
            </a:r>
            <a:r>
              <a:rPr lang="en-US" sz="3600" b="1" dirty="0" err="1" smtClean="0">
                <a:solidFill>
                  <a:srgbClr val="FF0000"/>
                </a:solidFill>
                <a:latin typeface="Times New Roman" panose="02020603050405020304" pitchFamily="18" charset="0"/>
                <a:cs typeface="Times New Roman" panose="02020603050405020304" pitchFamily="18" charset="0"/>
              </a:rPr>
              <a:t>đâu</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Tiêu đề 1"/>
          <p:cNvSpPr txBox="1"/>
          <p:nvPr/>
        </p:nvSpPr>
        <p:spPr>
          <a:xfrm>
            <a:off x="2438400" y="77130"/>
            <a:ext cx="4267200" cy="888380"/>
          </a:xfrm>
          <a:prstGeom prst="rect">
            <a:avLst/>
          </a:prstGeom>
          <a:solidFill>
            <a:srgbClr val="FFFF00"/>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anose="02020603050405020304" pitchFamily="18" charset="0"/>
                <a:cs typeface="Times New Roman" panose="02020603050405020304" pitchFamily="18" charset="0"/>
              </a:rPr>
              <a:t>THẢO LUẬN NHÓM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fontScale="90000"/>
          </a:bodyPr>
          <a:lstStyle/>
          <a:p>
            <a:r>
              <a:rPr lang="en-US" sz="3600" b="1" dirty="0" smtClean="0">
                <a:solidFill>
                  <a:srgbClr val="FF0000"/>
                </a:solidFill>
                <a:latin typeface="Times New Roman" panose="02020603050405020304" pitchFamily="18" charset="0"/>
                <a:cs typeface="Times New Roman" panose="02020603050405020304" pitchFamily="18" charset="0"/>
              </a:rPr>
              <a:t>1. Kim </a:t>
            </a:r>
            <a:r>
              <a:rPr lang="en-US" sz="3600" b="1" dirty="0" err="1" smtClean="0">
                <a:solidFill>
                  <a:srgbClr val="FF0000"/>
                </a:solidFill>
                <a:latin typeface="Times New Roman" panose="02020603050405020304" pitchFamily="18" charset="0"/>
                <a:cs typeface="Times New Roman" panose="02020603050405020304" pitchFamily="18" charset="0"/>
              </a:rPr>
              <a:t>loại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đã</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được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phát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hiện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ra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như</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thế</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143000"/>
            <a:ext cx="9144000" cy="4983163"/>
          </a:xfrm>
        </p:spPr>
        <p:txBody>
          <a:bodyPr>
            <a:normAutofit/>
          </a:bodyPr>
          <a:lstStyle/>
          <a:p>
            <a:pPr marR="0" algn="just">
              <a:lnSpc>
                <a:spcPct val="115000"/>
              </a:lnSpc>
              <a:spcBef>
                <a:spcPts val="0"/>
              </a:spcBef>
              <a:spcAft>
                <a:spcPts val="0"/>
              </a:spcAft>
              <a:buFontTx/>
              <a:buChar char="-"/>
            </a:pPr>
            <a:r>
              <a:rPr lang="en-US" dirty="0" err="1" smtClean="0">
                <a:solidFill>
                  <a:srgbClr val="0033CC"/>
                </a:solidFill>
                <a:latin typeface="Times New Roman" panose="02020603050405020304"/>
                <a:ea typeface="Times New Roman" panose="02020603050405020304"/>
                <a:cs typeface="Times New Roman" panose="02020603050405020304"/>
              </a:rPr>
              <a:t>Khoảng</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thiên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niên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kỉ</a:t>
            </a:r>
            <a:r>
              <a:rPr lang="en-US" dirty="0">
                <a:solidFill>
                  <a:srgbClr val="0033CC"/>
                </a:solidFill>
                <a:latin typeface="Times New Roman" panose="02020603050405020304"/>
                <a:ea typeface="Times New Roman" panose="02020603050405020304"/>
                <a:cs typeface="Times New Roman" panose="02020603050405020304"/>
              </a:rPr>
              <a:t> IV TCN, con </a:t>
            </a:r>
            <a:r>
              <a:rPr lang="en-US" dirty="0" err="1">
                <a:solidFill>
                  <a:srgbClr val="0033CC"/>
                </a:solidFill>
                <a:latin typeface="Times New Roman" panose="02020603050405020304"/>
                <a:ea typeface="Times New Roman" panose="02020603050405020304"/>
                <a:cs typeface="Times New Roman" panose="02020603050405020304"/>
              </a:rPr>
              <a:t>người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tình</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cờ</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phát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hiện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ra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đồng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đỏ</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khi</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khai</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thác</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đá</a:t>
            </a:r>
            <a:r>
              <a:rPr lang="en-US" dirty="0" smtClean="0">
                <a:solidFill>
                  <a:srgbClr val="0033CC"/>
                </a:solidFill>
                <a:latin typeface="Times New Roman" panose="02020603050405020304"/>
                <a:ea typeface="Times New Roman" panose="02020603050405020304"/>
                <a:cs typeface="Times New Roman" panose="02020603050405020304"/>
              </a:rPr>
              <a:t> . </a:t>
            </a:r>
          </a:p>
          <a:p>
            <a:pPr marR="0" algn="just">
              <a:lnSpc>
                <a:spcPct val="115000"/>
              </a:lnSpc>
              <a:spcBef>
                <a:spcPts val="0"/>
              </a:spcBef>
              <a:spcAft>
                <a:spcPts val="0"/>
              </a:spcAft>
              <a:buFontTx/>
              <a:buChar char="-"/>
            </a:pPr>
            <a:r>
              <a:rPr lang="en-US" dirty="0" err="1" smtClean="0">
                <a:solidFill>
                  <a:srgbClr val="0033CC"/>
                </a:solidFill>
                <a:latin typeface="Times New Roman" panose="02020603050405020304"/>
                <a:ea typeface="Times New Roman" panose="02020603050405020304"/>
                <a:cs typeface="Times New Roman" panose="02020603050405020304"/>
              </a:rPr>
              <a:t>Đầu</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thiên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niên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kỉ</a:t>
            </a:r>
            <a:r>
              <a:rPr lang="en-US" dirty="0">
                <a:solidFill>
                  <a:srgbClr val="0033CC"/>
                </a:solidFill>
                <a:latin typeface="Times New Roman" panose="02020603050405020304"/>
                <a:ea typeface="Times New Roman" panose="02020603050405020304"/>
                <a:cs typeface="Times New Roman" panose="02020603050405020304"/>
              </a:rPr>
              <a:t> II TCN, con </a:t>
            </a:r>
            <a:r>
              <a:rPr lang="en-US" dirty="0" err="1">
                <a:solidFill>
                  <a:srgbClr val="0033CC"/>
                </a:solidFill>
                <a:latin typeface="Times New Roman" panose="02020603050405020304"/>
                <a:ea typeface="Times New Roman" panose="02020603050405020304"/>
                <a:cs typeface="Times New Roman" panose="02020603050405020304"/>
              </a:rPr>
              <a:t>người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luyện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được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đồng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thau</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và</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sắt</a:t>
            </a:r>
            <a:r>
              <a:rPr lang="en-US" dirty="0">
                <a:solidFill>
                  <a:srgbClr val="0033CC"/>
                </a:solidFill>
                <a:latin typeface="Times New Roman" panose="02020603050405020304"/>
                <a:ea typeface="Times New Roman" panose="02020603050405020304"/>
                <a:cs typeface="Times New Roman" panose="02020603050405020304"/>
              </a:rPr>
              <a:t>.</a:t>
            </a:r>
            <a:endParaRPr lang="en-US" sz="2400" dirty="0">
              <a:solidFill>
                <a:srgbClr val="0033CC"/>
              </a:solidFill>
              <a:ea typeface="Times New Roman" panose="02020603050405020304"/>
              <a:cs typeface="Times New Roman" panose="02020603050405020304"/>
            </a:endParaRPr>
          </a:p>
          <a:p>
            <a:pPr marL="0" indent="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 2. </a:t>
            </a:r>
            <a:r>
              <a:rPr lang="en-US" sz="3600" b="1" dirty="0" err="1" smtClean="0">
                <a:solidFill>
                  <a:srgbClr val="FF0000"/>
                </a:solidFill>
                <a:latin typeface="Times New Roman" panose="02020603050405020304" pitchFamily="18" charset="0"/>
                <a:cs typeface="Times New Roman" panose="02020603050405020304" pitchFamily="18" charset="0"/>
              </a:rPr>
              <a:t>Công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cụ</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lao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vũ</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khí</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bằng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kim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loại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ra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sớm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nhất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là</a:t>
            </a:r>
            <a:r>
              <a:rPr lang="en-US" sz="3600" b="1" dirty="0" smtClean="0">
                <a:solidFill>
                  <a:srgbClr val="FF0000"/>
                </a:solidFill>
                <a:latin typeface="Times New Roman" panose="02020603050405020304" pitchFamily="18" charset="0"/>
                <a:cs typeface="Times New Roman" panose="02020603050405020304" pitchFamily="18" charset="0"/>
              </a:rPr>
              <a:t> ở </a:t>
            </a:r>
            <a:r>
              <a:rPr lang="en-US" sz="3600" b="1" dirty="0" err="1" smtClean="0">
                <a:solidFill>
                  <a:srgbClr val="FF0000"/>
                </a:solidFill>
                <a:latin typeface="Times New Roman" panose="02020603050405020304" pitchFamily="18" charset="0"/>
                <a:cs typeface="Times New Roman" panose="02020603050405020304" pitchFamily="18" charset="0"/>
              </a:rPr>
              <a:t>đâu</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371600"/>
            <a:ext cx="9144000" cy="4983163"/>
          </a:xfrm>
        </p:spPr>
        <p:txBody>
          <a:bodyPr>
            <a:normAutofit/>
          </a:bodyPr>
          <a:lstStyle/>
          <a:p>
            <a:pPr marL="0" indent="0">
              <a:buNone/>
            </a:pPr>
            <a:r>
              <a:rPr lang="en-US" sz="3600" dirty="0" smtClean="0">
                <a:solidFill>
                  <a:srgbClr val="0033CC"/>
                </a:solidFill>
                <a:latin typeface="Times New Roman" panose="02020603050405020304" pitchFamily="18" charset="0"/>
                <a:cs typeface="Times New Roman" panose="02020603050405020304" pitchFamily="18" charset="0"/>
              </a:rPr>
              <a:t>- </a:t>
            </a:r>
            <a:r>
              <a:rPr lang="vi-VN" sz="3600" dirty="0">
                <a:solidFill>
                  <a:srgbClr val="0033CC"/>
                </a:solidFill>
                <a:latin typeface="Times New Roman" panose="02020603050405020304" pitchFamily="18" charset="0"/>
                <a:cs typeface="Times New Roman" panose="02020603050405020304" pitchFamily="18" charset="0"/>
              </a:rPr>
              <a:t>Công cụ lao </a:t>
            </a:r>
            <a:r>
              <a:rPr lang="vi-VN" sz="3600" dirty="0" smtClean="0">
                <a:solidFill>
                  <a:srgbClr val="0033CC"/>
                </a:solidFill>
                <a:latin typeface="Times New Roman" panose="02020603050405020304" pitchFamily="18" charset="0"/>
                <a:cs typeface="Times New Roman" panose="02020603050405020304" pitchFamily="18" charset="0"/>
              </a:rPr>
              <a:t>đ</a:t>
            </a:r>
            <a:r>
              <a:rPr lang="en-US" sz="3600" dirty="0" smtClean="0">
                <a:solidFill>
                  <a:srgbClr val="0033CC"/>
                </a:solidFill>
                <a:latin typeface="Times New Roman" panose="02020603050405020304" pitchFamily="18" charset="0"/>
                <a:cs typeface="Times New Roman" panose="02020603050405020304" pitchFamily="18" charset="0"/>
              </a:rPr>
              <a:t>ộ</a:t>
            </a:r>
            <a:r>
              <a:rPr lang="vi-VN" sz="3600" dirty="0" smtClean="0">
                <a:solidFill>
                  <a:srgbClr val="0033CC"/>
                </a:solidFill>
                <a:latin typeface="Times New Roman" panose="02020603050405020304" pitchFamily="18" charset="0"/>
                <a:cs typeface="Times New Roman" panose="02020603050405020304" pitchFamily="18" charset="0"/>
              </a:rPr>
              <a:t>ng </a:t>
            </a:r>
            <a:r>
              <a:rPr lang="vi-VN" sz="3600" dirty="0">
                <a:solidFill>
                  <a:srgbClr val="0033CC"/>
                </a:solidFill>
                <a:latin typeface="Times New Roman" panose="02020603050405020304" pitchFamily="18" charset="0"/>
                <a:cs typeface="Times New Roman" panose="02020603050405020304" pitchFamily="18" charset="0"/>
              </a:rPr>
              <a:t>và vũ khí bằng kim loại ra đời sớm nhất là ở </a:t>
            </a:r>
            <a:r>
              <a:rPr lang="en-US" sz="3600" dirty="0" err="1" smtClean="0">
                <a:solidFill>
                  <a:srgbClr val="0033CC"/>
                </a:solidFill>
                <a:latin typeface="Times New Roman" panose="02020603050405020304" pitchFamily="18" charset="0"/>
                <a:cs typeface="Times New Roman" panose="02020603050405020304" pitchFamily="18" charset="0"/>
              </a:rPr>
              <a:t>Tây</a:t>
            </a:r>
            <a:r>
              <a:rPr lang="en-US" sz="3600" dirty="0" smtClean="0">
                <a:solidFill>
                  <a:srgbClr val="0033CC"/>
                </a:solidFill>
                <a:latin typeface="Times New Roman" panose="02020603050405020304" pitchFamily="18" charset="0"/>
                <a:cs typeface="Times New Roman" panose="02020603050405020304" pitchFamily="18" charset="0"/>
              </a:rPr>
              <a:t> Á, </a:t>
            </a:r>
            <a:r>
              <a:rPr lang="en-US" sz="3600" dirty="0" err="1" smtClean="0">
                <a:solidFill>
                  <a:srgbClr val="0033CC"/>
                </a:solidFill>
                <a:latin typeface="Times New Roman" panose="02020603050405020304" pitchFamily="18" charset="0"/>
                <a:cs typeface="Times New Roman" panose="02020603050405020304" pitchFamily="18" charset="0"/>
              </a:rPr>
              <a:t>Bắc</a:t>
            </a:r>
            <a:r>
              <a:rPr lang="en-US" sz="3600" dirty="0" smtClean="0">
                <a:solidFill>
                  <a:srgbClr val="0033CC"/>
                </a:solidFill>
                <a:latin typeface="Times New Roman" panose="02020603050405020304" pitchFamily="18" charset="0"/>
                <a:cs typeface="Times New Roman" panose="02020603050405020304" pitchFamily="18" charset="0"/>
              </a:rPr>
              <a:t> Phi, </a:t>
            </a:r>
            <a:r>
              <a:rPr lang="en-US" sz="3600" dirty="0" err="1" smtClean="0">
                <a:solidFill>
                  <a:srgbClr val="0033CC"/>
                </a:solidFill>
                <a:latin typeface="Times New Roman" panose="02020603050405020304" pitchFamily="18" charset="0"/>
                <a:cs typeface="Times New Roman" panose="02020603050405020304" pitchFamily="18" charset="0"/>
              </a:rPr>
              <a:t>châu</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Âu</a:t>
            </a:r>
            <a:r>
              <a:rPr lang="en-US" sz="3600" dirty="0" smtClean="0">
                <a:solidFill>
                  <a:srgbClr val="0033CC"/>
                </a:solidFill>
                <a:latin typeface="Times New Roman" panose="02020603050405020304" pitchFamily="18" charset="0"/>
                <a:cs typeface="Times New Roman" panose="02020603050405020304" pitchFamily="18" charset="0"/>
              </a:rPr>
              <a:t> .</a:t>
            </a:r>
            <a:endParaRPr lang="en-US" sz="3600"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Documents and Settings\Admin\Desktop\DongTay.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507998"/>
            <a:ext cx="10058400" cy="759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667000" y="2832396"/>
            <a:ext cx="1087157" cy="584775"/>
          </a:xfrm>
          <a:prstGeom prst="rect">
            <a:avLst/>
          </a:prstGeom>
          <a:noFill/>
        </p:spPr>
        <p:txBody>
          <a:bodyPr wrap="none" rtlCol="0">
            <a:spAutoFit/>
          </a:bodyPr>
          <a:lstStyle/>
          <a:p>
            <a:r>
              <a:rPr lang="en-US" sz="3200" b="1" dirty="0" err="1" smtClean="0">
                <a:solidFill>
                  <a:srgbClr val="FF0000"/>
                </a:solidFill>
              </a:rPr>
              <a:t>Tây</a:t>
            </a:r>
            <a:r>
              <a:rPr lang="en-US" sz="3200" b="1" dirty="0" smtClean="0">
                <a:solidFill>
                  <a:srgbClr val="FF0000"/>
                </a:solidFill>
              </a:rPr>
              <a:t> Á</a:t>
            </a:r>
            <a:endParaRPr lang="en-US" sz="3200" b="1" dirty="0">
              <a:solidFill>
                <a:srgbClr val="FF0000"/>
              </a:solidFill>
            </a:endParaRPr>
          </a:p>
        </p:txBody>
      </p:sp>
      <p:sp>
        <p:nvSpPr>
          <p:cNvPr id="6" name="TextBox 5"/>
          <p:cNvSpPr txBox="1"/>
          <p:nvPr/>
        </p:nvSpPr>
        <p:spPr>
          <a:xfrm>
            <a:off x="1148300" y="2971800"/>
            <a:ext cx="1420582" cy="584775"/>
          </a:xfrm>
          <a:prstGeom prst="rect">
            <a:avLst/>
          </a:prstGeom>
          <a:noFill/>
        </p:spPr>
        <p:txBody>
          <a:bodyPr wrap="none" rtlCol="0">
            <a:spAutoFit/>
          </a:bodyPr>
          <a:lstStyle/>
          <a:p>
            <a:r>
              <a:rPr lang="en-US" sz="3200" b="1" dirty="0" err="1" smtClean="0">
                <a:solidFill>
                  <a:srgbClr val="FF0000"/>
                </a:solidFill>
              </a:rPr>
              <a:t>Bắc</a:t>
            </a:r>
            <a:r>
              <a:rPr lang="en-US" sz="3200" b="1" dirty="0" smtClean="0">
                <a:solidFill>
                  <a:srgbClr val="FF0000"/>
                </a:solidFill>
              </a:rPr>
              <a:t> Phi</a:t>
            </a:r>
            <a:endParaRPr lang="en-US" sz="3200" b="1" dirty="0">
              <a:solidFill>
                <a:srgbClr val="FF0000"/>
              </a:solidFill>
            </a:endParaRPr>
          </a:p>
        </p:txBody>
      </p:sp>
      <p:sp>
        <p:nvSpPr>
          <p:cNvPr id="7" name="TextBox 6"/>
          <p:cNvSpPr txBox="1"/>
          <p:nvPr/>
        </p:nvSpPr>
        <p:spPr>
          <a:xfrm>
            <a:off x="1295400" y="1608566"/>
            <a:ext cx="1604927" cy="584775"/>
          </a:xfrm>
          <a:prstGeom prst="rect">
            <a:avLst/>
          </a:prstGeom>
          <a:noFill/>
        </p:spPr>
        <p:txBody>
          <a:bodyPr wrap="none" rtlCol="0">
            <a:spAutoFit/>
          </a:bodyPr>
          <a:lstStyle/>
          <a:p>
            <a:r>
              <a:rPr lang="en-US" sz="3200" b="1" dirty="0" err="1" smtClean="0">
                <a:solidFill>
                  <a:srgbClr val="FF0000"/>
                </a:solidFill>
              </a:rPr>
              <a:t>Châu</a:t>
            </a:r>
            <a:r>
              <a:rPr lang="en-US" sz="3200" b="1" dirty="0" smtClean="0">
                <a:solidFill>
                  <a:srgbClr val="FF0000"/>
                </a:solidFill>
              </a:rPr>
              <a:t> </a:t>
            </a:r>
            <a:r>
              <a:rPr lang="en-US" sz="3200" b="1" dirty="0" err="1" smtClean="0">
                <a:solidFill>
                  <a:srgbClr val="FF0000"/>
                </a:solidFill>
              </a:rPr>
              <a:t>Âu</a:t>
            </a:r>
            <a:endParaRPr lang="en-US" sz="32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438400"/>
          </a:xfrm>
        </p:spPr>
        <p:txBody>
          <a:bodyPr>
            <a:noAutofit/>
          </a:bodyPr>
          <a:lstStyle/>
          <a:p>
            <a:pPr algn="l"/>
            <a:r>
              <a:rPr lang="en-US" sz="3600" b="1" dirty="0" smtClean="0">
                <a:solidFill>
                  <a:srgbClr val="FF0000"/>
                </a:solidFill>
                <a:latin typeface="Calibri" panose="020F0502020204030204" charset="0"/>
                <a:cs typeface="Calibri" panose="020F0502020204030204" charset="0"/>
              </a:rPr>
              <a:t/>
            </a:r>
            <a:br>
              <a:rPr lang="en-US" sz="3600" b="1" dirty="0" smtClean="0">
                <a:solidFill>
                  <a:srgbClr val="FF0000"/>
                </a:solidFill>
                <a:latin typeface="Calibri" panose="020F0502020204030204" charset="0"/>
                <a:cs typeface="Calibri" panose="020F0502020204030204" charset="0"/>
              </a:rPr>
            </a:br>
            <a:r>
              <a:rPr lang="en-US" sz="3600" b="1" dirty="0" err="1" smtClean="0">
                <a:solidFill>
                  <a:srgbClr val="FF0000"/>
                </a:solidFill>
                <a:latin typeface="Calibri" panose="020F0502020204030204" charset="0"/>
                <a:cs typeface="Calibri" panose="020F0502020204030204" charset="0"/>
              </a:rPr>
              <a:t>Quan</a:t>
            </a:r>
            <a:r>
              <a:rPr lang="en-US" sz="3600" b="1" dirty="0" smtClean="0">
                <a:solidFill>
                  <a:srgbClr val="FF0000"/>
                </a:solidFill>
                <a:latin typeface="Calibri" panose="020F0502020204030204" charset="0"/>
                <a:cs typeface="Calibri" panose="020F0502020204030204" charset="0"/>
              </a:rPr>
              <a:t> </a:t>
            </a:r>
            <a:r>
              <a:rPr lang="en-US" sz="3600" b="1" dirty="0" err="1" smtClean="0">
                <a:solidFill>
                  <a:srgbClr val="FF0000"/>
                </a:solidFill>
                <a:latin typeface="Calibri" panose="020F0502020204030204" charset="0"/>
                <a:cs typeface="Calibri" panose="020F0502020204030204" charset="0"/>
              </a:rPr>
              <a:t>sát</a:t>
            </a:r>
            <a:r>
              <a:rPr lang="en-US" sz="3600" b="1" dirty="0" smtClean="0">
                <a:solidFill>
                  <a:srgbClr val="FF0000"/>
                </a:solidFill>
                <a:latin typeface="Calibri" panose="020F0502020204030204" charset="0"/>
                <a:cs typeface="Calibri" panose="020F0502020204030204" charset="0"/>
              </a:rPr>
              <a:t> </a:t>
            </a:r>
            <a:r>
              <a:rPr lang="en-US" sz="3600" b="1" dirty="0" err="1">
                <a:solidFill>
                  <a:srgbClr val="FF0000"/>
                </a:solidFill>
                <a:latin typeface="Calibri" panose="020F0502020204030204" charset="0"/>
                <a:cs typeface="Calibri" panose="020F0502020204030204" charset="0"/>
              </a:rPr>
              <a:t>hình</a:t>
            </a:r>
            <a:r>
              <a:rPr lang="en-US" sz="3600" b="1" dirty="0">
                <a:solidFill>
                  <a:srgbClr val="FF0000"/>
                </a:solidFill>
                <a:latin typeface="Calibri" panose="020F0502020204030204" charset="0"/>
                <a:cs typeface="Calibri" panose="020F0502020204030204" charset="0"/>
              </a:rPr>
              <a:t> </a:t>
            </a:r>
            <a:r>
              <a:rPr lang="en-US" sz="3600" b="1" dirty="0" smtClean="0">
                <a:solidFill>
                  <a:srgbClr val="FF0000"/>
                </a:solidFill>
                <a:latin typeface="Calibri" panose="020F0502020204030204" charset="0"/>
                <a:cs typeface="Calibri" panose="020F0502020204030204" charset="0"/>
              </a:rPr>
              <a:t>5.2,5.3,5.4, </a:t>
            </a:r>
            <a:r>
              <a:rPr lang="en-US" sz="3600" b="1" dirty="0" err="1">
                <a:solidFill>
                  <a:srgbClr val="FF0000"/>
                </a:solidFill>
                <a:latin typeface="Calibri" panose="020F0502020204030204" charset="0"/>
                <a:cs typeface="Calibri" panose="020F0502020204030204" charset="0"/>
              </a:rPr>
              <a:t>hãy</a:t>
            </a:r>
            <a:r>
              <a:rPr lang="en-US" sz="3600" b="1" dirty="0">
                <a:solidFill>
                  <a:srgbClr val="FF0000"/>
                </a:solidFill>
                <a:latin typeface="Calibri" panose="020F0502020204030204" charset="0"/>
                <a:cs typeface="Calibri" panose="020F0502020204030204" charset="0"/>
              </a:rPr>
              <a:t> </a:t>
            </a:r>
            <a:r>
              <a:rPr lang="en-US" sz="3600" b="1" dirty="0" err="1">
                <a:solidFill>
                  <a:srgbClr val="FF0000"/>
                </a:solidFill>
                <a:latin typeface="Calibri" panose="020F0502020204030204" charset="0"/>
                <a:cs typeface="Calibri" panose="020F0502020204030204" charset="0"/>
              </a:rPr>
              <a:t>cho</a:t>
            </a:r>
            <a:r>
              <a:rPr lang="en-US" sz="3600" b="1" dirty="0">
                <a:solidFill>
                  <a:srgbClr val="FF0000"/>
                </a:solidFill>
                <a:latin typeface="Calibri" panose="020F0502020204030204" charset="0"/>
                <a:cs typeface="Calibri" panose="020F0502020204030204" charset="0"/>
              </a:rPr>
              <a:t> </a:t>
            </a:r>
            <a:r>
              <a:rPr lang="en-US" sz="3600" b="1" dirty="0" err="1" smtClean="0">
                <a:solidFill>
                  <a:srgbClr val="FF0000"/>
                </a:solidFill>
                <a:latin typeface="Calibri" panose="020F0502020204030204" charset="0"/>
                <a:cs typeface="Calibri" panose="020F0502020204030204" charset="0"/>
              </a:rPr>
              <a:t>biết</a:t>
            </a:r>
            <a:r>
              <a:rPr lang="en-US" sz="3600" b="1" dirty="0" smtClean="0">
                <a:solidFill>
                  <a:srgbClr val="FF0000"/>
                </a:solidFill>
                <a:latin typeface="Calibri" panose="020F0502020204030204" charset="0"/>
                <a:cs typeface="Calibri" panose="020F0502020204030204" charset="0"/>
              </a:rPr>
              <a:t>, </a:t>
            </a:r>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cụ</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loại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biệt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chủng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loại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dáng</a:t>
            </a:r>
            <a:r>
              <a:rPr lang="en-US" sz="3600" b="1" dirty="0">
                <a:solidFill>
                  <a:srgbClr val="FF0000"/>
                </a:solidFill>
                <a:latin typeface="Times New Roman" panose="02020603050405020304" pitchFamily="18" charset="0"/>
                <a:cs typeface="Times New Roman" panose="02020603050405020304" pitchFamily="18" charset="0"/>
              </a:rPr>
              <a:t> so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cụ</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r>
            <a:br>
              <a:rPr lang="en-US" sz="3600" b="1" dirty="0">
                <a:solidFill>
                  <a:srgbClr val="FF0000"/>
                </a:solidFill>
                <a:latin typeface="Times New Roman" panose="02020603050405020304" pitchFamily="18" charset="0"/>
                <a:cs typeface="Times New Roman" panose="02020603050405020304" pitchFamily="18" charset="0"/>
              </a:rPr>
            </a:b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Tiêu đề 1"/>
          <p:cNvSpPr>
            <a:spLocks noGrp="1"/>
          </p:cNvSpPr>
          <p:nvPr>
            <p:ph idx="1"/>
          </p:nvPr>
        </p:nvSpPr>
        <p:spPr>
          <a:xfrm>
            <a:off x="0" y="2667001"/>
            <a:ext cx="9067800" cy="3810000"/>
          </a:xfrm>
        </p:spPr>
        <p:txBody>
          <a:bodyPr>
            <a:noAutofit/>
          </a:bodyPr>
          <a:lstStyle/>
          <a:p>
            <a:pPr marL="0" indent="0">
              <a:buNone/>
            </a:pPr>
            <a:r>
              <a:rPr lang="en-US" dirty="0" smtClean="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Về</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chủng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loại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rất</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nhiều</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loại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từ</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công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cụ</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lao</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động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vũ</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khí</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đồ</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dùng</a:t>
            </a:r>
            <a:r>
              <a:rPr lang="en-US" dirty="0">
                <a:solidFill>
                  <a:srgbClr val="0033CC"/>
                </a:solidFill>
                <a:latin typeface="Times New Roman" panose="02020603050405020304" pitchFamily="18" charset="0"/>
                <a:cs typeface="Times New Roman" panose="02020603050405020304" pitchFamily="18" charset="0"/>
              </a:rPr>
              <a:t>.</a:t>
            </a:r>
          </a:p>
          <a:p>
            <a:pPr marL="0" indent="0">
              <a:buNone/>
            </a:pP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Về</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hình</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dáng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rất</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nhiều</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hình</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dáng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đủ</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kiểu</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dáng</a:t>
            </a:r>
            <a:r>
              <a:rPr lang="en-US" dirty="0">
                <a:solidFill>
                  <a:srgbClr val="0033CC"/>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660710"/>
            <a:ext cx="9144000" cy="1676400"/>
          </a:xfrm>
        </p:spPr>
        <p:txBody>
          <a:bodyPr>
            <a:no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Kim </a:t>
            </a:r>
            <a:r>
              <a:rPr lang="en-US" sz="3600" b="1" dirty="0" err="1" smtClean="0">
                <a:solidFill>
                  <a:srgbClr val="FF0000"/>
                </a:solidFill>
                <a:latin typeface="Times New Roman" panose="02020603050405020304" pitchFamily="18" charset="0"/>
                <a:cs typeface="Times New Roman" panose="02020603050405020304" pitchFamily="18" charset="0"/>
              </a:rPr>
              <a:t>loại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được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sử</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dụng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vào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những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mục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đích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gì</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trong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sống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của</a:t>
            </a:r>
            <a:r>
              <a:rPr lang="en-US" sz="3600" b="1" dirty="0" smtClean="0">
                <a:solidFill>
                  <a:srgbClr val="FF0000"/>
                </a:solidFill>
                <a:latin typeface="Times New Roman" panose="02020603050405020304" pitchFamily="18" charset="0"/>
                <a:cs typeface="Times New Roman" panose="02020603050405020304" pitchFamily="18" charset="0"/>
              </a:rPr>
              <a:t> con </a:t>
            </a:r>
            <a:r>
              <a:rPr lang="en-US" sz="3600" b="1" dirty="0" err="1" smtClean="0">
                <a:solidFill>
                  <a:srgbClr val="FF0000"/>
                </a:solidFill>
                <a:latin typeface="Times New Roman" panose="02020603050405020304" pitchFamily="18" charset="0"/>
                <a:cs typeface="Times New Roman" panose="02020603050405020304" pitchFamily="18" charset="0"/>
              </a:rPr>
              <a:t>người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cuối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nguyên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thủy</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3" name="Nơi giữ chỗ cho Nội dung 2"/>
          <p:cNvSpPr>
            <a:spLocks noGrp="1"/>
          </p:cNvSpPr>
          <p:nvPr>
            <p:ph idx="1"/>
          </p:nvPr>
        </p:nvSpPr>
        <p:spPr>
          <a:xfrm>
            <a:off x="0" y="2438400"/>
            <a:ext cx="9144000" cy="3992563"/>
          </a:xfrm>
        </p:spPr>
        <p:txBody>
          <a:bodyPr>
            <a:normAutofit/>
          </a:bodyPr>
          <a:lstStyle/>
          <a:p>
            <a:pPr marL="0" marR="0" indent="0" algn="just">
              <a:lnSpc>
                <a:spcPct val="115000"/>
              </a:lnSpc>
              <a:spcBef>
                <a:spcPts val="0"/>
              </a:spcBef>
              <a:spcAft>
                <a:spcPts val="0"/>
              </a:spcAft>
              <a:buNone/>
            </a:pPr>
            <a:r>
              <a:rPr lang="en-US" dirty="0" smtClean="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smtClean="0">
                <a:solidFill>
                  <a:srgbClr val="0033CC"/>
                </a:solidFill>
                <a:latin typeface="Times New Roman" panose="02020603050405020304" pitchFamily="18" charset="0"/>
                <a:ea typeface="Times New Roman" panose="02020603050405020304"/>
                <a:cs typeface="Times New Roman" panose="02020603050405020304" pitchFamily="18" charset="0"/>
              </a:rPr>
              <a:t>Chế</a:t>
            </a:r>
            <a:r>
              <a:rPr lang="en-US" dirty="0" smtClean="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a:solidFill>
                  <a:srgbClr val="0033CC"/>
                </a:solidFill>
                <a:latin typeface="Times New Roman" panose="02020603050405020304" pitchFamily="18" charset="0"/>
                <a:ea typeface="Times New Roman" panose="02020603050405020304"/>
                <a:cs typeface="Times New Roman" panose="02020603050405020304" pitchFamily="18" charset="0"/>
              </a:rPr>
              <a:t>tạo</a:t>
            </a:r>
            <a:r>
              <a:rPr lang="en-US"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a:solidFill>
                  <a:srgbClr val="0033CC"/>
                </a:solidFill>
                <a:latin typeface="Times New Roman" panose="02020603050405020304" pitchFamily="18" charset="0"/>
                <a:ea typeface="Times New Roman" panose="02020603050405020304"/>
                <a:cs typeface="Times New Roman" panose="02020603050405020304" pitchFamily="18" charset="0"/>
              </a:rPr>
              <a:t>ra</a:t>
            </a:r>
            <a:r>
              <a:rPr lang="en-US"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a:solidFill>
                  <a:srgbClr val="0033CC"/>
                </a:solidFill>
                <a:latin typeface="Times New Roman" panose="02020603050405020304" pitchFamily="18" charset="0"/>
                <a:ea typeface="Times New Roman" panose="02020603050405020304"/>
                <a:cs typeface="Times New Roman" panose="02020603050405020304" pitchFamily="18" charset="0"/>
              </a:rPr>
              <a:t>công</a:t>
            </a:r>
            <a:r>
              <a:rPr lang="en-US"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a:solidFill>
                  <a:srgbClr val="0033CC"/>
                </a:solidFill>
                <a:latin typeface="Times New Roman" panose="02020603050405020304" pitchFamily="18" charset="0"/>
                <a:ea typeface="Times New Roman" panose="02020603050405020304"/>
                <a:cs typeface="Times New Roman" panose="02020603050405020304" pitchFamily="18" charset="0"/>
              </a:rPr>
              <a:t>cụ</a:t>
            </a:r>
            <a:r>
              <a:rPr lang="en-US"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a:solidFill>
                  <a:srgbClr val="0033CC"/>
                </a:solidFill>
                <a:latin typeface="Times New Roman" panose="02020603050405020304" pitchFamily="18" charset="0"/>
                <a:ea typeface="Times New Roman" panose="02020603050405020304"/>
                <a:cs typeface="Times New Roman" panose="02020603050405020304" pitchFamily="18" charset="0"/>
              </a:rPr>
              <a:t>lao</a:t>
            </a:r>
            <a:r>
              <a:rPr lang="en-US"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smtClean="0">
                <a:solidFill>
                  <a:srgbClr val="0033CC"/>
                </a:solidFill>
                <a:latin typeface="Times New Roman" panose="02020603050405020304" pitchFamily="18" charset="0"/>
                <a:ea typeface="Times New Roman" panose="02020603050405020304"/>
                <a:cs typeface="Times New Roman" panose="02020603050405020304" pitchFamily="18" charset="0"/>
              </a:rPr>
              <a:t>động</a:t>
            </a:r>
            <a:r>
              <a:rPr lang="en-US" dirty="0">
                <a:solidFill>
                  <a:srgbClr val="0033CC"/>
                </a:solidFill>
                <a:latin typeface="Times New Roman" panose="02020603050405020304" pitchFamily="18" charset="0"/>
                <a:ea typeface="Times New Roman" panose="02020603050405020304"/>
                <a:cs typeface="Times New Roman" panose="02020603050405020304" pitchFamily="18" charset="0"/>
              </a:rPr>
              <a:t>,</a:t>
            </a:r>
            <a:r>
              <a:rPr lang="en-US" dirty="0" smtClean="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a:solidFill>
                  <a:srgbClr val="0033CC"/>
                </a:solidFill>
                <a:latin typeface="Times New Roman" panose="02020603050405020304" pitchFamily="18" charset="0"/>
                <a:ea typeface="Times New Roman" panose="02020603050405020304"/>
                <a:cs typeface="Times New Roman" panose="02020603050405020304" pitchFamily="18" charset="0"/>
              </a:rPr>
              <a:t>vũ</a:t>
            </a:r>
            <a:r>
              <a:rPr lang="en-US"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smtClean="0">
                <a:solidFill>
                  <a:srgbClr val="0033CC"/>
                </a:solidFill>
                <a:latin typeface="Times New Roman" panose="02020603050405020304" pitchFamily="18" charset="0"/>
                <a:ea typeface="Times New Roman" panose="02020603050405020304"/>
                <a:cs typeface="Times New Roman" panose="02020603050405020304" pitchFamily="18" charset="0"/>
              </a:rPr>
              <a:t>khí</a:t>
            </a:r>
            <a:r>
              <a:rPr lang="en-US" dirty="0">
                <a:solidFill>
                  <a:srgbClr val="0033CC"/>
                </a:solidFill>
                <a:latin typeface="Times New Roman" panose="02020603050405020304" pitchFamily="18" charset="0"/>
                <a:ea typeface="Times New Roman" panose="02020603050405020304"/>
                <a:cs typeface="Times New Roman" panose="02020603050405020304" pitchFamily="18" charset="0"/>
              </a:rPr>
              <a:t>,</a:t>
            </a:r>
            <a:r>
              <a:rPr lang="en-US" dirty="0" smtClean="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a:solidFill>
                  <a:srgbClr val="0033CC"/>
                </a:solidFill>
                <a:latin typeface="Times New Roman" panose="02020603050405020304" pitchFamily="18" charset="0"/>
                <a:ea typeface="Times New Roman" panose="02020603050405020304"/>
                <a:cs typeface="Times New Roman" panose="02020603050405020304" pitchFamily="18" charset="0"/>
              </a:rPr>
              <a:t>đồ</a:t>
            </a:r>
            <a:r>
              <a:rPr lang="en-US"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a:solidFill>
                  <a:srgbClr val="0033CC"/>
                </a:solidFill>
                <a:latin typeface="Times New Roman" panose="02020603050405020304" pitchFamily="18" charset="0"/>
                <a:ea typeface="Times New Roman" panose="02020603050405020304"/>
                <a:cs typeface="Times New Roman" panose="02020603050405020304" pitchFamily="18" charset="0"/>
              </a:rPr>
              <a:t>dùng</a:t>
            </a:r>
            <a:r>
              <a:rPr lang="en-US"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smtClean="0">
                <a:solidFill>
                  <a:srgbClr val="0033CC"/>
                </a:solidFill>
                <a:latin typeface="Times New Roman" panose="02020603050405020304" pitchFamily="18" charset="0"/>
                <a:ea typeface="Times New Roman" panose="02020603050405020304"/>
                <a:cs typeface="Times New Roman" panose="02020603050405020304" pitchFamily="18" charset="0"/>
              </a:rPr>
              <a:t>và</a:t>
            </a:r>
            <a:r>
              <a:rPr lang="en-US" dirty="0" smtClean="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a:solidFill>
                  <a:srgbClr val="0033CC"/>
                </a:solidFill>
                <a:latin typeface="Times New Roman" panose="02020603050405020304" pitchFamily="18" charset="0"/>
                <a:ea typeface="Times New Roman" panose="02020603050405020304"/>
                <a:cs typeface="Times New Roman" panose="02020603050405020304" pitchFamily="18" charset="0"/>
              </a:rPr>
              <a:t>đồ</a:t>
            </a:r>
            <a:r>
              <a:rPr lang="en-US"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a:solidFill>
                  <a:srgbClr val="0033CC"/>
                </a:solidFill>
                <a:latin typeface="Times New Roman" panose="02020603050405020304" pitchFamily="18" charset="0"/>
                <a:ea typeface="Times New Roman" panose="02020603050405020304"/>
                <a:cs typeface="Times New Roman" panose="02020603050405020304" pitchFamily="18" charset="0"/>
              </a:rPr>
              <a:t>trang</a:t>
            </a:r>
            <a:r>
              <a:rPr lang="en-US"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dirty="0" err="1">
                <a:solidFill>
                  <a:srgbClr val="0033CC"/>
                </a:solidFill>
                <a:latin typeface="Times New Roman" panose="02020603050405020304" pitchFamily="18" charset="0"/>
                <a:ea typeface="Times New Roman" panose="02020603050405020304"/>
                <a:cs typeface="Times New Roman" panose="02020603050405020304" pitchFamily="18" charset="0"/>
              </a:rPr>
              <a:t>sức</a:t>
            </a:r>
            <a:r>
              <a:rPr lang="en-US" dirty="0" smtClean="0">
                <a:solidFill>
                  <a:srgbClr val="0033CC"/>
                </a:solidFill>
                <a:latin typeface="Times New Roman" panose="02020603050405020304" pitchFamily="18" charset="0"/>
                <a:ea typeface="Times New Roman" panose="02020603050405020304"/>
                <a:cs typeface="Times New Roman" panose="02020603050405020304" pitchFamily="18" charset="0"/>
              </a:rPr>
              <a:t>….</a:t>
            </a:r>
          </a:p>
          <a:p>
            <a:pPr marL="0" marR="0" indent="0" algn="just">
              <a:lnSpc>
                <a:spcPct val="115000"/>
              </a:lnSpc>
              <a:spcBef>
                <a:spcPts val="0"/>
              </a:spcBef>
              <a:spcAft>
                <a:spcPts val="0"/>
              </a:spcAft>
              <a:buNone/>
            </a:pPr>
            <a:r>
              <a:rPr lang="en-US" dirty="0" smtClean="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vi-VN" dirty="0">
                <a:solidFill>
                  <a:srgbClr val="0033CC"/>
                </a:solidFill>
                <a:latin typeface="Times New Roman" panose="02020603050405020304" pitchFamily="18" charset="0"/>
                <a:ea typeface="Times New Roman" panose="02020603050405020304"/>
                <a:cs typeface="Times New Roman" panose="02020603050405020304" pitchFamily="18" charset="0"/>
              </a:rPr>
              <a:t>- Giúp con người khai phá đất hoang, xẻ gỗ đóng thuyền, xẻ đá làm nhà, khai thác mỏ, </a:t>
            </a:r>
          </a:p>
          <a:p>
            <a:pPr marL="0" marR="0" indent="0" algn="just">
              <a:lnSpc>
                <a:spcPct val="115000"/>
              </a:lnSpc>
              <a:spcBef>
                <a:spcPts val="0"/>
              </a:spcBef>
              <a:spcAft>
                <a:spcPts val="0"/>
              </a:spcAft>
              <a:buNone/>
            </a:pPr>
            <a:r>
              <a:rPr lang="vi-VN" dirty="0">
                <a:solidFill>
                  <a:srgbClr val="0033CC"/>
                </a:solidFill>
                <a:latin typeface="Times New Roman" panose="02020603050405020304" pitchFamily="18" charset="0"/>
                <a:ea typeface="Times New Roman" panose="02020603050405020304"/>
                <a:cs typeface="Times New Roman" panose="02020603050405020304" pitchFamily="18" charset="0"/>
              </a:rPr>
              <a:t>- Trồng trọt, săn thú cũng dễ dàng hơn.</a:t>
            </a:r>
          </a:p>
          <a:p>
            <a:pPr marL="0" marR="0" indent="0" algn="just">
              <a:lnSpc>
                <a:spcPct val="115000"/>
              </a:lnSpc>
              <a:spcBef>
                <a:spcPts val="0"/>
              </a:spcBef>
              <a:spcAft>
                <a:spcPts val="0"/>
              </a:spcAft>
              <a:buNone/>
            </a:pPr>
            <a:endParaRPr lang="en-US" sz="2400" dirty="0">
              <a:solidFill>
                <a:srgbClr val="0033CC"/>
              </a:solidFill>
              <a:ea typeface="Times New Roman" panose="02020603050405020304"/>
              <a:cs typeface="Times New Roman" panose="02020603050405020304"/>
            </a:endParaRPr>
          </a:p>
          <a:p>
            <a:pPr marL="0" indent="0">
              <a:buNone/>
            </a:pPr>
            <a:endParaRPr lang="en-US" dirty="0"/>
          </a:p>
        </p:txBody>
      </p:sp>
      <p:sp>
        <p:nvSpPr>
          <p:cNvPr id="4" name="Tiêu đề 1"/>
          <p:cNvSpPr txBox="1"/>
          <p:nvPr/>
        </p:nvSpPr>
        <p:spPr>
          <a:xfrm>
            <a:off x="2514600" y="48956"/>
            <a:ext cx="4648200" cy="561109"/>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anose="02020603050405020304" pitchFamily="18" charset="0"/>
                <a:cs typeface="Times New Roman" panose="02020603050405020304" pitchFamily="18" charset="0"/>
              </a:rPr>
              <a:t>THẢO LUẬN NHÓM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944562"/>
          </a:xfrm>
        </p:spPr>
        <p:txBody>
          <a:bodyPr>
            <a:noAutofit/>
          </a:bodyPr>
          <a:lstStyle/>
          <a:p>
            <a:pPr>
              <a:lnSpc>
                <a:spcPct val="115000"/>
              </a:lnSpc>
              <a:spcBef>
                <a:spcPts val="0"/>
              </a:spcBef>
              <a:tabLst>
                <a:tab pos="114300" algn="l"/>
                <a:tab pos="228600" algn="l"/>
                <a:tab pos="2315845" algn="l"/>
              </a:tabLst>
            </a:pPr>
            <a:r>
              <a:rPr lang="en-US" sz="3200" b="1" dirty="0" smtClean="0">
                <a:latin typeface="Times New Roman" panose="02020603050405020304"/>
                <a:ea typeface="Times New Roman" panose="02020603050405020304"/>
                <a:cs typeface="Times New Roman" panose="02020603050405020304"/>
              </a:rPr>
              <a:t/>
            </a:r>
            <a:br>
              <a:rPr lang="en-US" sz="3200" b="1" dirty="0" smtClean="0">
                <a:latin typeface="Times New Roman" panose="02020603050405020304"/>
                <a:ea typeface="Times New Roman" panose="02020603050405020304"/>
                <a:cs typeface="Times New Roman" panose="02020603050405020304"/>
              </a:rPr>
            </a:br>
            <a:r>
              <a:rPr lang="en-US" sz="2800" b="1" dirty="0" err="1">
                <a:solidFill>
                  <a:srgbClr val="FF0000"/>
                </a:solidFill>
                <a:latin typeface="Times New Roman" panose="02020603050405020304"/>
                <a:ea typeface="Times New Roman" panose="02020603050405020304"/>
                <a:cs typeface="Times New Roman" panose="02020603050405020304"/>
              </a:rPr>
              <a:t>T</a:t>
            </a:r>
            <a:r>
              <a:rPr lang="en-US" sz="2800" b="1" dirty="0" err="1" smtClean="0">
                <a:solidFill>
                  <a:srgbClr val="FF0000"/>
                </a:solidFill>
                <a:latin typeface="Times New Roman" panose="02020603050405020304"/>
                <a:ea typeface="Times New Roman" panose="02020603050405020304"/>
                <a:cs typeface="Times New Roman" panose="02020603050405020304"/>
              </a:rPr>
              <a:t>iết</a:t>
            </a:r>
            <a:r>
              <a:rPr lang="en-US" sz="2800" b="1" dirty="0" smtClean="0">
                <a:solidFill>
                  <a:srgbClr val="FF0000"/>
                </a:solidFill>
                <a:latin typeface="Times New Roman" panose="02020603050405020304"/>
                <a:ea typeface="Times New Roman" panose="02020603050405020304"/>
                <a:cs typeface="Times New Roman" panose="02020603050405020304"/>
              </a:rPr>
              <a:t> 8,9 -BÀI </a:t>
            </a:r>
            <a:r>
              <a:rPr lang="en-US" sz="2800" b="1" dirty="0">
                <a:solidFill>
                  <a:srgbClr val="FF0000"/>
                </a:solidFill>
                <a:latin typeface="Times New Roman" panose="02020603050405020304"/>
                <a:ea typeface="Times New Roman" panose="02020603050405020304"/>
                <a:cs typeface="Times New Roman" panose="02020603050405020304"/>
              </a:rPr>
              <a:t>5. </a:t>
            </a:r>
            <a:r>
              <a:rPr lang="en-US" sz="2800" b="1" dirty="0" smtClean="0">
                <a:solidFill>
                  <a:srgbClr val="FF0000"/>
                </a:solidFill>
                <a:latin typeface="Times New Roman" panose="02020603050405020304"/>
                <a:ea typeface="Times New Roman" panose="02020603050405020304"/>
                <a:cs typeface="Times New Roman" panose="02020603050405020304"/>
              </a:rPr>
              <a:t>SỰ </a:t>
            </a:r>
            <a:r>
              <a:rPr lang="en-US" sz="2800" b="1" dirty="0">
                <a:solidFill>
                  <a:srgbClr val="FF0000"/>
                </a:solidFill>
                <a:latin typeface="Times New Roman" panose="02020603050405020304"/>
                <a:ea typeface="Times New Roman" panose="02020603050405020304"/>
                <a:cs typeface="Times New Roman" panose="02020603050405020304"/>
              </a:rPr>
              <a:t>CHUYỂN BIẾN TỪ XÃ HỘI NGUYÊN THỦY SANG XÃ HỘI CÓ GIAI CẤP </a:t>
            </a:r>
            <a:r>
              <a:rPr lang="en-US" sz="2800" dirty="0">
                <a:solidFill>
                  <a:srgbClr val="FF0000"/>
                </a:solidFill>
                <a:ea typeface="Times New Roman" panose="02020603050405020304"/>
                <a:cs typeface="Times New Roman" panose="02020603050405020304"/>
              </a:rPr>
              <a:t/>
            </a:r>
            <a:br>
              <a:rPr lang="en-US" sz="2800" dirty="0">
                <a:solidFill>
                  <a:srgbClr val="FF0000"/>
                </a:solidFill>
                <a:ea typeface="Times New Roman" panose="02020603050405020304"/>
                <a:cs typeface="Times New Roman" panose="02020603050405020304"/>
              </a:rPr>
            </a:b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990600"/>
            <a:ext cx="9178636" cy="5867400"/>
          </a:xfrm>
        </p:spPr>
        <p:txBody>
          <a:bodyPr>
            <a:normAutofit/>
          </a:bodyPr>
          <a:lstStyle/>
          <a:p>
            <a:pPr marL="0" marR="0" indent="0" algn="just">
              <a:lnSpc>
                <a:spcPct val="115000"/>
              </a:lnSpc>
              <a:spcBef>
                <a:spcPts val="0"/>
              </a:spcBef>
              <a:spcAft>
                <a:spcPts val="0"/>
              </a:spcAft>
              <a:buNone/>
            </a:pPr>
            <a:r>
              <a:rPr lang="en-US" sz="2800" b="1" dirty="0">
                <a:solidFill>
                  <a:srgbClr val="FF0000"/>
                </a:solidFill>
                <a:latin typeface="Times New Roman" panose="02020603050405020304"/>
                <a:ea typeface="Times New Roman" panose="02020603050405020304"/>
                <a:cs typeface="Times New Roman" panose="02020603050405020304"/>
              </a:rPr>
              <a:t>I. </a:t>
            </a:r>
            <a:r>
              <a:rPr lang="en-US" sz="2800" b="1" dirty="0" err="1">
                <a:solidFill>
                  <a:srgbClr val="FF0000"/>
                </a:solidFill>
                <a:latin typeface="Times New Roman" panose="02020603050405020304"/>
                <a:ea typeface="Times New Roman" panose="02020603050405020304"/>
                <a:cs typeface="Times New Roman" panose="02020603050405020304"/>
              </a:rPr>
              <a:t>Sự</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xuất</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hiện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của</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công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cụ</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lao</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động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bằng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kim</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loại</a:t>
            </a:r>
            <a:endParaRPr lang="en-US" sz="2800" dirty="0">
              <a:solidFill>
                <a:srgbClr val="FF0000"/>
              </a:solidFill>
              <a:ea typeface="Times New Roman" panose="02020603050405020304"/>
              <a:cs typeface="Times New Roman" panose="02020603050405020304"/>
            </a:endParaRPr>
          </a:p>
          <a:p>
            <a:pPr marL="0" indent="0">
              <a:buNone/>
            </a:pPr>
            <a:endParaRPr lang="en-US" sz="2400" dirty="0" smtClean="0">
              <a:solidFill>
                <a:srgbClr val="0033CC"/>
              </a:solidFill>
            </a:endParaRPr>
          </a:p>
          <a:p>
            <a:endParaRPr lang="en-US" dirty="0"/>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3628"/>
            <a:ext cx="9178636" cy="6397171"/>
          </a:xfrm>
        </p:spPr>
        <p:txBody>
          <a:bodyPr>
            <a:normAutofit/>
          </a:bodyPr>
          <a:lstStyle/>
          <a:p>
            <a:pPr marL="0" marR="0" indent="0" algn="just">
              <a:lnSpc>
                <a:spcPct val="115000"/>
              </a:lnSpc>
              <a:spcBef>
                <a:spcPts val="0"/>
              </a:spcBef>
              <a:spcAft>
                <a:spcPts val="0"/>
              </a:spcAft>
              <a:buNone/>
            </a:pPr>
            <a:r>
              <a:rPr lang="en-US" sz="3000" b="1" dirty="0">
                <a:solidFill>
                  <a:srgbClr val="FF0000"/>
                </a:solidFill>
                <a:latin typeface="Times New Roman" panose="02020603050405020304"/>
                <a:ea typeface="Times New Roman" panose="02020603050405020304"/>
                <a:cs typeface="Times New Roman" panose="02020603050405020304"/>
              </a:rPr>
              <a:t>I. </a:t>
            </a:r>
            <a:r>
              <a:rPr lang="en-US" sz="3000" b="1" dirty="0" err="1">
                <a:solidFill>
                  <a:srgbClr val="FF0000"/>
                </a:solidFill>
                <a:latin typeface="Times New Roman" panose="02020603050405020304"/>
                <a:ea typeface="Times New Roman" panose="02020603050405020304"/>
                <a:cs typeface="Times New Roman" panose="02020603050405020304"/>
              </a:rPr>
              <a:t>Sự</a:t>
            </a:r>
            <a:r>
              <a:rPr lang="en-US" sz="3000" b="1" dirty="0">
                <a:solidFill>
                  <a:srgbClr val="FF0000"/>
                </a:solidFill>
                <a:latin typeface="Times New Roman" panose="02020603050405020304"/>
                <a:ea typeface="Times New Roman" panose="02020603050405020304"/>
                <a:cs typeface="Times New Roman" panose="02020603050405020304"/>
              </a:rPr>
              <a:t> </a:t>
            </a:r>
            <a:r>
              <a:rPr lang="en-US" sz="3000" b="1" dirty="0" err="1">
                <a:solidFill>
                  <a:srgbClr val="FF0000"/>
                </a:solidFill>
                <a:latin typeface="Times New Roman" panose="02020603050405020304"/>
                <a:ea typeface="Times New Roman" panose="02020603050405020304"/>
                <a:cs typeface="Times New Roman" panose="02020603050405020304"/>
              </a:rPr>
              <a:t>xuất</a:t>
            </a:r>
            <a:r>
              <a:rPr lang="en-US" sz="3000" b="1" dirty="0">
                <a:solidFill>
                  <a:srgbClr val="FF0000"/>
                </a:solidFill>
                <a:latin typeface="Times New Roman" panose="02020603050405020304"/>
                <a:ea typeface="Times New Roman" panose="02020603050405020304"/>
                <a:cs typeface="Times New Roman" panose="02020603050405020304"/>
              </a:rPr>
              <a:t> </a:t>
            </a:r>
            <a:r>
              <a:rPr lang="en-US" sz="3000" b="1" dirty="0" err="1">
                <a:solidFill>
                  <a:srgbClr val="FF0000"/>
                </a:solidFill>
                <a:latin typeface="Times New Roman" panose="02020603050405020304"/>
                <a:ea typeface="Times New Roman" panose="02020603050405020304"/>
                <a:cs typeface="Times New Roman" panose="02020603050405020304"/>
              </a:rPr>
              <a:t>hiện</a:t>
            </a:r>
            <a:r>
              <a:rPr lang="en-US" sz="3000" b="1" dirty="0">
                <a:solidFill>
                  <a:srgbClr val="FF0000"/>
                </a:solidFill>
                <a:latin typeface="Times New Roman" panose="02020603050405020304"/>
                <a:ea typeface="Times New Roman" panose="02020603050405020304"/>
                <a:cs typeface="Times New Roman" panose="02020603050405020304"/>
              </a:rPr>
              <a:t> </a:t>
            </a:r>
            <a:r>
              <a:rPr lang="en-US" sz="3000" b="1" dirty="0" err="1">
                <a:solidFill>
                  <a:srgbClr val="FF0000"/>
                </a:solidFill>
                <a:latin typeface="Times New Roman" panose="02020603050405020304"/>
                <a:ea typeface="Times New Roman" panose="02020603050405020304"/>
                <a:cs typeface="Times New Roman" panose="02020603050405020304"/>
              </a:rPr>
              <a:t>của</a:t>
            </a:r>
            <a:r>
              <a:rPr lang="en-US" sz="3000" b="1" dirty="0">
                <a:solidFill>
                  <a:srgbClr val="FF0000"/>
                </a:solidFill>
                <a:latin typeface="Times New Roman" panose="02020603050405020304"/>
                <a:ea typeface="Times New Roman" panose="02020603050405020304"/>
                <a:cs typeface="Times New Roman" panose="02020603050405020304"/>
              </a:rPr>
              <a:t> </a:t>
            </a:r>
            <a:r>
              <a:rPr lang="en-US" sz="3000" b="1" dirty="0" err="1">
                <a:solidFill>
                  <a:srgbClr val="FF0000"/>
                </a:solidFill>
                <a:latin typeface="Times New Roman" panose="02020603050405020304"/>
                <a:ea typeface="Times New Roman" panose="02020603050405020304"/>
                <a:cs typeface="Times New Roman" panose="02020603050405020304"/>
              </a:rPr>
              <a:t>công</a:t>
            </a:r>
            <a:r>
              <a:rPr lang="en-US" sz="3000" b="1" dirty="0">
                <a:solidFill>
                  <a:srgbClr val="FF0000"/>
                </a:solidFill>
                <a:latin typeface="Times New Roman" panose="02020603050405020304"/>
                <a:ea typeface="Times New Roman" panose="02020603050405020304"/>
                <a:cs typeface="Times New Roman" panose="02020603050405020304"/>
              </a:rPr>
              <a:t> </a:t>
            </a:r>
            <a:r>
              <a:rPr lang="en-US" sz="3000" b="1" dirty="0" err="1">
                <a:solidFill>
                  <a:srgbClr val="FF0000"/>
                </a:solidFill>
                <a:latin typeface="Times New Roman" panose="02020603050405020304"/>
                <a:ea typeface="Times New Roman" panose="02020603050405020304"/>
                <a:cs typeface="Times New Roman" panose="02020603050405020304"/>
              </a:rPr>
              <a:t>cụ</a:t>
            </a:r>
            <a:r>
              <a:rPr lang="en-US" sz="3000" b="1" dirty="0">
                <a:solidFill>
                  <a:srgbClr val="FF0000"/>
                </a:solidFill>
                <a:latin typeface="Times New Roman" panose="02020603050405020304"/>
                <a:ea typeface="Times New Roman" panose="02020603050405020304"/>
                <a:cs typeface="Times New Roman" panose="02020603050405020304"/>
              </a:rPr>
              <a:t> </a:t>
            </a:r>
            <a:r>
              <a:rPr lang="en-US" sz="3000" b="1" dirty="0" err="1">
                <a:solidFill>
                  <a:srgbClr val="FF0000"/>
                </a:solidFill>
                <a:latin typeface="Times New Roman" panose="02020603050405020304"/>
                <a:ea typeface="Times New Roman" panose="02020603050405020304"/>
                <a:cs typeface="Times New Roman" panose="02020603050405020304"/>
              </a:rPr>
              <a:t>lao</a:t>
            </a:r>
            <a:r>
              <a:rPr lang="en-US" sz="3000" b="1" dirty="0">
                <a:solidFill>
                  <a:srgbClr val="FF0000"/>
                </a:solidFill>
                <a:latin typeface="Times New Roman" panose="02020603050405020304"/>
                <a:ea typeface="Times New Roman" panose="02020603050405020304"/>
                <a:cs typeface="Times New Roman" panose="02020603050405020304"/>
              </a:rPr>
              <a:t> </a:t>
            </a:r>
            <a:r>
              <a:rPr lang="en-US" sz="3000" b="1" dirty="0" err="1">
                <a:solidFill>
                  <a:srgbClr val="FF0000"/>
                </a:solidFill>
                <a:latin typeface="Times New Roman" panose="02020603050405020304"/>
                <a:ea typeface="Times New Roman" panose="02020603050405020304"/>
                <a:cs typeface="Times New Roman" panose="02020603050405020304"/>
              </a:rPr>
              <a:t>động</a:t>
            </a:r>
            <a:r>
              <a:rPr lang="en-US" sz="3000" b="1" dirty="0">
                <a:solidFill>
                  <a:srgbClr val="FF0000"/>
                </a:solidFill>
                <a:latin typeface="Times New Roman" panose="02020603050405020304"/>
                <a:ea typeface="Times New Roman" panose="02020603050405020304"/>
                <a:cs typeface="Times New Roman" panose="02020603050405020304"/>
              </a:rPr>
              <a:t> </a:t>
            </a:r>
            <a:r>
              <a:rPr lang="en-US" sz="3000" b="1" dirty="0" err="1">
                <a:solidFill>
                  <a:srgbClr val="FF0000"/>
                </a:solidFill>
                <a:latin typeface="Times New Roman" panose="02020603050405020304"/>
                <a:ea typeface="Times New Roman" panose="02020603050405020304"/>
                <a:cs typeface="Times New Roman" panose="02020603050405020304"/>
              </a:rPr>
              <a:t>bằng</a:t>
            </a:r>
            <a:r>
              <a:rPr lang="en-US" sz="3000" b="1" dirty="0">
                <a:solidFill>
                  <a:srgbClr val="FF0000"/>
                </a:solidFill>
                <a:latin typeface="Times New Roman" panose="02020603050405020304"/>
                <a:ea typeface="Times New Roman" panose="02020603050405020304"/>
                <a:cs typeface="Times New Roman" panose="02020603050405020304"/>
              </a:rPr>
              <a:t> </a:t>
            </a:r>
            <a:r>
              <a:rPr lang="en-US" sz="3000" b="1" dirty="0" err="1">
                <a:solidFill>
                  <a:srgbClr val="FF0000"/>
                </a:solidFill>
                <a:latin typeface="Times New Roman" panose="02020603050405020304"/>
                <a:ea typeface="Times New Roman" panose="02020603050405020304"/>
                <a:cs typeface="Times New Roman" panose="02020603050405020304"/>
              </a:rPr>
              <a:t>kim</a:t>
            </a:r>
            <a:r>
              <a:rPr lang="en-US" sz="3000" b="1" dirty="0">
                <a:solidFill>
                  <a:srgbClr val="FF0000"/>
                </a:solidFill>
                <a:latin typeface="Times New Roman" panose="02020603050405020304"/>
                <a:ea typeface="Times New Roman" panose="02020603050405020304"/>
                <a:cs typeface="Times New Roman" panose="02020603050405020304"/>
              </a:rPr>
              <a:t> </a:t>
            </a:r>
            <a:r>
              <a:rPr lang="en-US" sz="3000" b="1" dirty="0" err="1">
                <a:solidFill>
                  <a:srgbClr val="FF0000"/>
                </a:solidFill>
                <a:latin typeface="Times New Roman" panose="02020603050405020304"/>
                <a:ea typeface="Times New Roman" panose="02020603050405020304"/>
                <a:cs typeface="Times New Roman" panose="02020603050405020304"/>
              </a:rPr>
              <a:t>loại</a:t>
            </a:r>
            <a:endParaRPr lang="en-US" sz="3000"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Khoảng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thiên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niên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kỉ</a:t>
            </a:r>
            <a:r>
              <a:rPr lang="en-US" sz="3600" dirty="0">
                <a:solidFill>
                  <a:srgbClr val="0033CC"/>
                </a:solidFill>
                <a:latin typeface="Times New Roman" panose="02020603050405020304"/>
                <a:ea typeface="Times New Roman" panose="02020603050405020304"/>
                <a:cs typeface="Times New Roman" panose="02020603050405020304"/>
              </a:rPr>
              <a:t> IV TCN, con </a:t>
            </a:r>
            <a:r>
              <a:rPr lang="en-US" sz="3600" dirty="0" err="1">
                <a:solidFill>
                  <a:srgbClr val="0033CC"/>
                </a:solidFill>
                <a:latin typeface="Times New Roman" panose="02020603050405020304"/>
                <a:ea typeface="Times New Roman" panose="02020603050405020304"/>
                <a:cs typeface="Times New Roman" panose="02020603050405020304"/>
              </a:rPr>
              <a:t>người</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tình</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cờ</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phát</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hiện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ra</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đồng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đỏ</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Đầu</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thiên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niên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kỉ</a:t>
            </a:r>
            <a:r>
              <a:rPr lang="en-US" sz="3600" dirty="0">
                <a:solidFill>
                  <a:srgbClr val="0033CC"/>
                </a:solidFill>
                <a:latin typeface="Times New Roman" panose="02020603050405020304"/>
                <a:ea typeface="Times New Roman" panose="02020603050405020304"/>
                <a:cs typeface="Times New Roman" panose="02020603050405020304"/>
              </a:rPr>
              <a:t> II TCN, con </a:t>
            </a:r>
            <a:r>
              <a:rPr lang="en-US" sz="3600" dirty="0" err="1">
                <a:solidFill>
                  <a:srgbClr val="0033CC"/>
                </a:solidFill>
                <a:latin typeface="Times New Roman" panose="02020603050405020304"/>
                <a:ea typeface="Times New Roman" panose="02020603050405020304"/>
                <a:cs typeface="Times New Roman" panose="02020603050405020304"/>
              </a:rPr>
              <a:t>người</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luyện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được</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đồng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thau</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và</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sắt</a:t>
            </a:r>
            <a:r>
              <a:rPr lang="en-US" sz="3600" dirty="0">
                <a:solidFill>
                  <a:srgbClr val="0033CC"/>
                </a:solidFill>
                <a:latin typeface="Times New Roman" panose="02020603050405020304"/>
                <a:ea typeface="Times New Roman" panose="02020603050405020304"/>
                <a:cs typeface="Times New Roman" panose="02020603050405020304"/>
              </a:rPr>
              <a:t>.</a:t>
            </a:r>
            <a:endParaRPr lang="en-US" sz="3600"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Tác</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dụng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của</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việc</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sử</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dụng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kim</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loại</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giúp</a:t>
            </a:r>
            <a:r>
              <a:rPr lang="en-US" sz="3600" dirty="0">
                <a:solidFill>
                  <a:srgbClr val="0033CC"/>
                </a:solidFill>
                <a:latin typeface="Times New Roman" panose="02020603050405020304"/>
                <a:ea typeface="Times New Roman" panose="02020603050405020304"/>
                <a:cs typeface="Times New Roman" panose="02020603050405020304"/>
              </a:rPr>
              <a:t> con </a:t>
            </a:r>
            <a:r>
              <a:rPr lang="en-US" sz="3600" dirty="0" err="1">
                <a:solidFill>
                  <a:srgbClr val="0033CC"/>
                </a:solidFill>
                <a:latin typeface="Times New Roman" panose="02020603050405020304"/>
                <a:ea typeface="Times New Roman" panose="02020603050405020304"/>
                <a:cs typeface="Times New Roman" panose="02020603050405020304"/>
              </a:rPr>
              <a:t>người</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khai</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phá</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đất</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hoang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xẻ</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gỗ</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đóng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thuyền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xẻ</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đá</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làm</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nhà</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khai</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thác</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mỏ</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trồng</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trọt</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săn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thú</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cũng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dễ</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dàng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hơn</a:t>
            </a:r>
            <a:r>
              <a:rPr lang="en-US" sz="3600" dirty="0">
                <a:solidFill>
                  <a:srgbClr val="0033CC"/>
                </a:solidFill>
                <a:latin typeface="Times New Roman" panose="02020603050405020304"/>
                <a:ea typeface="Times New Roman" panose="02020603050405020304"/>
                <a:cs typeface="Times New Roman" panose="02020603050405020304"/>
              </a:rPr>
              <a:t>.</a:t>
            </a:r>
            <a:endParaRPr lang="en-US" sz="3600" dirty="0">
              <a:solidFill>
                <a:srgbClr val="0033CC"/>
              </a:solidFill>
              <a:ea typeface="Times New Roman" panose="02020603050405020304"/>
              <a:cs typeface="Times New Roman" panose="02020603050405020304"/>
            </a:endParaRPr>
          </a:p>
          <a:p>
            <a:pPr marL="0" indent="0">
              <a:buNone/>
            </a:pPr>
            <a:endParaRPr lang="en-US" sz="3000" dirty="0" smtClean="0">
              <a:solidFill>
                <a:srgbClr val="0033CC"/>
              </a:solidFill>
            </a:endParaRP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944562"/>
          </a:xfrm>
        </p:spPr>
        <p:txBody>
          <a:bodyPr>
            <a:noAutofit/>
          </a:bodyPr>
          <a:lstStyle/>
          <a:p>
            <a:pPr algn="l">
              <a:lnSpc>
                <a:spcPct val="115000"/>
              </a:lnSpc>
              <a:spcBef>
                <a:spcPts val="0"/>
              </a:spcBef>
              <a:tabLst>
                <a:tab pos="114300" algn="l"/>
                <a:tab pos="228600" algn="l"/>
                <a:tab pos="2315845" algn="l"/>
              </a:tabLst>
            </a:pPr>
            <a:r>
              <a:rPr lang="en-US" sz="3200" b="1" dirty="0" smtClean="0">
                <a:latin typeface="Times New Roman" panose="02020603050405020304"/>
                <a:ea typeface="Times New Roman" panose="02020603050405020304"/>
                <a:cs typeface="Times New Roman" panose="02020603050405020304"/>
              </a:rPr>
              <a:t/>
            </a:r>
            <a:br>
              <a:rPr lang="en-US" sz="3200" b="1" dirty="0" smtClean="0">
                <a:latin typeface="Times New Roman" panose="02020603050405020304"/>
                <a:ea typeface="Times New Roman" panose="02020603050405020304"/>
                <a:cs typeface="Times New Roman" panose="02020603050405020304"/>
              </a:rPr>
            </a:br>
            <a:r>
              <a:rPr lang="en-US" sz="2800" b="1" dirty="0" err="1">
                <a:solidFill>
                  <a:srgbClr val="FF0000"/>
                </a:solidFill>
                <a:latin typeface="Times New Roman" panose="02020603050405020304"/>
                <a:ea typeface="Times New Roman" panose="02020603050405020304"/>
                <a:cs typeface="Times New Roman" panose="02020603050405020304"/>
              </a:rPr>
              <a:t>T</a:t>
            </a:r>
            <a:r>
              <a:rPr lang="en-US" sz="2800" b="1" dirty="0" err="1" smtClean="0">
                <a:solidFill>
                  <a:srgbClr val="FF0000"/>
                </a:solidFill>
                <a:latin typeface="Times New Roman" panose="02020603050405020304"/>
                <a:ea typeface="Times New Roman" panose="02020603050405020304"/>
                <a:cs typeface="Times New Roman" panose="02020603050405020304"/>
              </a:rPr>
              <a:t>iết</a:t>
            </a:r>
            <a:r>
              <a:rPr lang="en-US" sz="2800" b="1" dirty="0" smtClean="0">
                <a:solidFill>
                  <a:srgbClr val="FF0000"/>
                </a:solidFill>
                <a:latin typeface="Times New Roman" panose="02020603050405020304"/>
                <a:ea typeface="Times New Roman" panose="02020603050405020304"/>
                <a:cs typeface="Times New Roman" panose="02020603050405020304"/>
              </a:rPr>
              <a:t> 8,9 -BÀI </a:t>
            </a:r>
            <a:r>
              <a:rPr lang="en-US" sz="2800" b="1" dirty="0">
                <a:solidFill>
                  <a:srgbClr val="FF0000"/>
                </a:solidFill>
                <a:latin typeface="Times New Roman" panose="02020603050405020304"/>
                <a:ea typeface="Times New Roman" panose="02020603050405020304"/>
                <a:cs typeface="Times New Roman" panose="02020603050405020304"/>
              </a:rPr>
              <a:t>5. </a:t>
            </a:r>
            <a:r>
              <a:rPr lang="en-US" sz="2800" b="1" dirty="0" smtClean="0">
                <a:solidFill>
                  <a:srgbClr val="FF0000"/>
                </a:solidFill>
                <a:latin typeface="Times New Roman" panose="02020603050405020304"/>
                <a:ea typeface="Times New Roman" panose="02020603050405020304"/>
                <a:cs typeface="Times New Roman" panose="02020603050405020304"/>
              </a:rPr>
              <a:t>SỰ </a:t>
            </a:r>
            <a:r>
              <a:rPr lang="en-US" sz="2800" b="1" dirty="0">
                <a:solidFill>
                  <a:srgbClr val="FF0000"/>
                </a:solidFill>
                <a:latin typeface="Times New Roman" panose="02020603050405020304"/>
                <a:ea typeface="Times New Roman" panose="02020603050405020304"/>
                <a:cs typeface="Times New Roman" panose="02020603050405020304"/>
              </a:rPr>
              <a:t>CHUYỂN BIẾN TỪ XÃ HỘI NGUYÊN THỦY SANG XÃ HỘI CÓ GIAI CẤP ( 2 </a:t>
            </a:r>
            <a:r>
              <a:rPr lang="en-US" sz="2800" b="1" dirty="0" err="1">
                <a:solidFill>
                  <a:srgbClr val="FF0000"/>
                </a:solidFill>
                <a:latin typeface="Times New Roman" panose="02020603050405020304"/>
                <a:ea typeface="Times New Roman" panose="02020603050405020304"/>
                <a:cs typeface="Times New Roman" panose="02020603050405020304"/>
              </a:rPr>
              <a:t>tiết</a:t>
            </a:r>
            <a:r>
              <a:rPr lang="en-US" sz="2800" b="1" dirty="0">
                <a:solidFill>
                  <a:srgbClr val="FF0000"/>
                </a:solidFill>
                <a:latin typeface="Times New Roman" panose="02020603050405020304"/>
                <a:ea typeface="Times New Roman" panose="02020603050405020304"/>
                <a:cs typeface="Times New Roman" panose="02020603050405020304"/>
              </a:rPr>
              <a:t>)</a:t>
            </a:r>
            <a:r>
              <a:rPr lang="en-US" sz="2800" dirty="0">
                <a:solidFill>
                  <a:srgbClr val="FF0000"/>
                </a:solidFill>
                <a:ea typeface="Times New Roman" panose="02020603050405020304"/>
                <a:cs typeface="Times New Roman" panose="02020603050405020304"/>
              </a:rPr>
              <a:t/>
            </a:r>
            <a:br>
              <a:rPr lang="en-US" sz="2800" dirty="0">
                <a:solidFill>
                  <a:srgbClr val="FF0000"/>
                </a:solidFill>
                <a:ea typeface="Times New Roman" panose="02020603050405020304"/>
                <a:cs typeface="Times New Roman" panose="02020603050405020304"/>
              </a:rPr>
            </a:b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990600"/>
            <a:ext cx="9178636" cy="5486400"/>
          </a:xfrm>
        </p:spPr>
        <p:txBody>
          <a:bodyPr/>
          <a:lstStyle/>
          <a:p>
            <a:pPr marL="0" marR="0" indent="0" algn="just">
              <a:lnSpc>
                <a:spcPct val="115000"/>
              </a:lnSpc>
              <a:spcBef>
                <a:spcPts val="0"/>
              </a:spcBef>
              <a:spcAft>
                <a:spcPts val="0"/>
              </a:spcAft>
              <a:buNone/>
            </a:pPr>
            <a:r>
              <a:rPr lang="en-US" sz="2800" b="1" dirty="0">
                <a:solidFill>
                  <a:srgbClr val="FF0000"/>
                </a:solidFill>
                <a:latin typeface="Times New Roman" panose="02020603050405020304"/>
                <a:ea typeface="Times New Roman" panose="02020603050405020304"/>
                <a:cs typeface="Times New Roman" panose="02020603050405020304"/>
              </a:rPr>
              <a:t>I. </a:t>
            </a:r>
            <a:r>
              <a:rPr lang="en-US" sz="2800" b="1" dirty="0" err="1">
                <a:solidFill>
                  <a:srgbClr val="FF0000"/>
                </a:solidFill>
                <a:latin typeface="Times New Roman" panose="02020603050405020304"/>
                <a:ea typeface="Times New Roman" panose="02020603050405020304"/>
                <a:cs typeface="Times New Roman" panose="02020603050405020304"/>
              </a:rPr>
              <a:t>Sự</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xuất</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hiện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của</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công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cụ</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lao</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động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bằng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kim</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loại</a:t>
            </a:r>
            <a:endParaRPr lang="en-US" sz="2800"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2800" b="1" dirty="0">
                <a:solidFill>
                  <a:srgbClr val="FF0000"/>
                </a:solidFill>
                <a:latin typeface="Times New Roman" panose="02020603050405020304"/>
                <a:ea typeface="Times New Roman" panose="02020603050405020304"/>
                <a:cs typeface="Times New Roman" panose="02020603050405020304"/>
              </a:rPr>
              <a:t>II. </a:t>
            </a:r>
            <a:r>
              <a:rPr lang="en-US" sz="2800" b="1" dirty="0" err="1">
                <a:solidFill>
                  <a:srgbClr val="FF0000"/>
                </a:solidFill>
                <a:latin typeface="Times New Roman" panose="02020603050405020304"/>
                <a:ea typeface="Times New Roman" panose="02020603050405020304"/>
                <a:cs typeface="Times New Roman" panose="02020603050405020304"/>
              </a:rPr>
              <a:t>Sự</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chuyển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biến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trong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xã</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hội</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nguyên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thủy</a:t>
            </a:r>
            <a:endParaRPr lang="en-US" sz="2800" dirty="0">
              <a:solidFill>
                <a:srgbClr val="FF0000"/>
              </a:solidFill>
              <a:ea typeface="Times New Roman" panose="02020603050405020304"/>
              <a:cs typeface="Times New Roman" panose="02020603050405020304"/>
            </a:endParaRPr>
          </a:p>
          <a:p>
            <a:pPr marL="0" indent="0">
              <a:buNone/>
            </a:pPr>
            <a:endParaRPr lang="en-US" dirty="0" smtClean="0"/>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0"/>
            <a:ext cx="9982200" cy="68580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41563" y="5715000"/>
            <a:ext cx="9137073" cy="944562"/>
          </a:xfrm>
        </p:spPr>
        <p:txBody>
          <a:bodyPr>
            <a:noAutofit/>
          </a:bodyPr>
          <a:lstStyle/>
          <a:p>
            <a:pPr>
              <a:lnSpc>
                <a:spcPct val="115000"/>
              </a:lnSpc>
              <a:spcBef>
                <a:spcPts val="0"/>
              </a:spcBef>
              <a:tabLst>
                <a:tab pos="114300" algn="l"/>
                <a:tab pos="228600" algn="l"/>
                <a:tab pos="2315845" algn="l"/>
              </a:tabLst>
            </a:pPr>
            <a:r>
              <a:rPr lang="en-US" sz="3200" b="1" dirty="0" smtClean="0">
                <a:latin typeface="Times New Roman" panose="02020603050405020304"/>
                <a:ea typeface="Times New Roman" panose="02020603050405020304"/>
                <a:cs typeface="Times New Roman" panose="02020603050405020304"/>
              </a:rPr>
              <a:t/>
            </a:r>
            <a:br>
              <a:rPr lang="en-US" sz="3200" b="1" dirty="0" smtClean="0">
                <a:latin typeface="Times New Roman" panose="02020603050405020304"/>
                <a:ea typeface="Times New Roman" panose="02020603050405020304"/>
                <a:cs typeface="Times New Roman" panose="02020603050405020304"/>
              </a:rPr>
            </a:br>
            <a:r>
              <a:rPr lang="en-US" sz="3200" b="1" dirty="0" smtClean="0">
                <a:solidFill>
                  <a:srgbClr val="FF0000"/>
                </a:solidFill>
                <a:latin typeface="Times New Roman" panose="02020603050405020304"/>
                <a:ea typeface="Times New Roman" panose="02020603050405020304"/>
                <a:cs typeface="Times New Roman" panose="02020603050405020304"/>
              </a:rPr>
              <a:t>Theo </a:t>
            </a:r>
            <a:r>
              <a:rPr lang="en-US" sz="3200" b="1" dirty="0" err="1" smtClean="0">
                <a:solidFill>
                  <a:srgbClr val="FF0000"/>
                </a:solidFill>
                <a:latin typeface="Times New Roman" panose="02020603050405020304"/>
                <a:ea typeface="Times New Roman" panose="02020603050405020304"/>
                <a:cs typeface="Times New Roman" panose="02020603050405020304"/>
              </a:rPr>
              <a:t>em</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cuộc</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sống</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của</a:t>
            </a:r>
            <a:r>
              <a:rPr lang="en-US" sz="3200" b="1" dirty="0" smtClean="0">
                <a:solidFill>
                  <a:srgbClr val="FF0000"/>
                </a:solidFill>
                <a:latin typeface="Times New Roman" panose="02020603050405020304"/>
                <a:ea typeface="Times New Roman" panose="02020603050405020304"/>
                <a:cs typeface="Times New Roman" panose="02020603050405020304"/>
              </a:rPr>
              <a:t> con </a:t>
            </a:r>
            <a:r>
              <a:rPr lang="en-US" sz="3200" b="1" dirty="0" err="1" smtClean="0">
                <a:solidFill>
                  <a:srgbClr val="FF0000"/>
                </a:solidFill>
                <a:latin typeface="Times New Roman" panose="02020603050405020304"/>
                <a:ea typeface="Times New Roman" panose="02020603050405020304"/>
                <a:cs typeface="Times New Roman" panose="02020603050405020304"/>
              </a:rPr>
              <a:t>người</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trong</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xã</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hội</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nguyên</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thủy</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có</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thay</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đổi</a:t>
            </a:r>
            <a:r>
              <a:rPr lang="en-US" sz="3200" b="1" dirty="0" smtClean="0">
                <a:solidFill>
                  <a:srgbClr val="FF0000"/>
                </a:solidFill>
                <a:latin typeface="Times New Roman" panose="02020603050405020304"/>
                <a:ea typeface="Times New Roman" panose="02020603050405020304"/>
                <a:cs typeface="Times New Roman" panose="02020603050405020304"/>
              </a:rPr>
              <a:t> hay </a:t>
            </a:r>
            <a:r>
              <a:rPr lang="en-US" sz="3200" b="1" dirty="0" err="1" smtClean="0">
                <a:solidFill>
                  <a:srgbClr val="FF0000"/>
                </a:solidFill>
                <a:latin typeface="Times New Roman" panose="02020603050405020304"/>
                <a:ea typeface="Times New Roman" panose="02020603050405020304"/>
                <a:cs typeface="Times New Roman" panose="02020603050405020304"/>
              </a:rPr>
              <a:t>không</a:t>
            </a:r>
            <a:r>
              <a:rPr lang="en-US" sz="3200" b="1" dirty="0" smtClean="0">
                <a:solidFill>
                  <a:srgbClr val="FF0000"/>
                </a:solidFill>
                <a:latin typeface="Times New Roman" panose="02020603050405020304"/>
                <a:ea typeface="Times New Roman" panose="02020603050405020304"/>
                <a:cs typeface="Times New Roman" panose="02020603050405020304"/>
              </a:rPr>
              <a:t> ? </a:t>
            </a:r>
            <a:r>
              <a:rPr lang="en-US" sz="3200" b="1" dirty="0" err="1" smtClean="0">
                <a:solidFill>
                  <a:srgbClr val="FF0000"/>
                </a:solidFill>
                <a:latin typeface="Times New Roman" panose="02020603050405020304"/>
                <a:ea typeface="Times New Roman" panose="02020603050405020304"/>
                <a:cs typeface="Times New Roman" panose="02020603050405020304"/>
              </a:rPr>
              <a:t>Vì</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sao</a:t>
            </a:r>
            <a:r>
              <a:rPr lang="en-US" sz="3200" b="1" dirty="0" smtClean="0">
                <a:solidFill>
                  <a:srgbClr val="FF0000"/>
                </a:solidFill>
                <a:latin typeface="Times New Roman" panose="02020603050405020304"/>
                <a:ea typeface="Times New Roman" panose="02020603050405020304"/>
                <a:cs typeface="Times New Roman" panose="02020603050405020304"/>
              </a:rPr>
              <a:t> ? </a:t>
            </a:r>
            <a:r>
              <a:rPr lang="en-US" sz="3200" dirty="0">
                <a:solidFill>
                  <a:srgbClr val="FF0000"/>
                </a:solidFill>
                <a:ea typeface="Times New Roman" panose="02020603050405020304"/>
                <a:cs typeface="Times New Roman" panose="02020603050405020304"/>
              </a:rPr>
              <a:t/>
            </a:r>
            <a:br>
              <a:rPr lang="en-US" sz="3200" dirty="0">
                <a:solidFill>
                  <a:srgbClr val="FF0000"/>
                </a:solidFill>
                <a:ea typeface="Times New Roman" panose="02020603050405020304"/>
                <a:cs typeface="Times New Roman" panose="02020603050405020304"/>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990600"/>
            <a:ext cx="9178636" cy="5486400"/>
          </a:xfrm>
        </p:spPr>
        <p:txBody>
          <a:bodyPr/>
          <a:lstStyle/>
          <a:p>
            <a:pPr marL="0" indent="0">
              <a:buNone/>
            </a:pPr>
            <a:endParaRPr lang="en-US" dirty="0" smtClean="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381000" y="-304800"/>
            <a:ext cx="9982200"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0"/>
            <a:ext cx="9982200" cy="5791200"/>
          </a:xfrm>
        </p:spPr>
      </p:pic>
      <p:sp>
        <p:nvSpPr>
          <p:cNvPr id="5" name="TextBox 4"/>
          <p:cNvSpPr txBox="1"/>
          <p:nvPr/>
        </p:nvSpPr>
        <p:spPr>
          <a:xfrm>
            <a:off x="0" y="5657671"/>
            <a:ext cx="9144000" cy="1200329"/>
          </a:xfrm>
          <a:prstGeom prst="rect">
            <a:avLst/>
          </a:prstGeom>
          <a:noFill/>
        </p:spPr>
        <p:txBody>
          <a:bodyPr wrap="square" rtlCol="0">
            <a:spAutoFit/>
          </a:bodyP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Dựa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vào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sơ</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đồ</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trình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bày</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sự</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chuyển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biến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xã</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hội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cuối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nguyên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thủy</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00" y="5654770"/>
            <a:ext cx="9144000" cy="1200329"/>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S</a:t>
            </a:r>
            <a:r>
              <a:rPr lang="en-US" sz="3600" b="1" dirty="0" err="1" smtClean="0">
                <a:solidFill>
                  <a:srgbClr val="FF0000"/>
                </a:solidFill>
                <a:latin typeface="Times New Roman" panose="02020603050405020304" pitchFamily="18" charset="0"/>
                <a:cs typeface="Times New Roman" panose="02020603050405020304" pitchFamily="18" charset="0"/>
              </a:rPr>
              <a:t>ơ</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đồ</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thích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quan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hệ</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hội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thời</a:t>
            </a:r>
            <a:r>
              <a:rPr lang="en-US" sz="3600" b="1" dirty="0" smtClean="0">
                <a:solidFill>
                  <a:srgbClr val="FF0000"/>
                </a:solidFill>
                <a:latin typeface="Times New Roman" panose="02020603050405020304" pitchFamily="18" charset="0"/>
                <a:cs typeface="Times New Roman" panose="02020603050405020304" pitchFamily="18" charset="0"/>
              </a:rPr>
              <a:t> </a:t>
            </a:r>
          </a:p>
          <a:p>
            <a:pPr algn="ctr"/>
            <a:r>
              <a:rPr lang="en-US" sz="3600" b="1" dirty="0" err="1" smtClean="0">
                <a:solidFill>
                  <a:srgbClr val="FF0000"/>
                </a:solidFill>
                <a:latin typeface="Times New Roman" panose="02020603050405020304" pitchFamily="18" charset="0"/>
                <a:cs typeface="Times New Roman" panose="02020603050405020304" pitchFamily="18" charset="0"/>
              </a:rPr>
              <a:t>nguyên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thủy</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6914" y="914400"/>
            <a:ext cx="1026886" cy="2895600"/>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cụ</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lao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chủ</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yếu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bằng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đá</a:t>
            </a:r>
            <a:endParaRPr lang="en-US" sz="2400" dirty="0">
              <a:solidFill>
                <a:srgbClr val="FF0000"/>
              </a:solidFill>
            </a:endParaRPr>
          </a:p>
        </p:txBody>
      </p:sp>
      <p:sp>
        <p:nvSpPr>
          <p:cNvPr id="7" name="Rectangle 6"/>
          <p:cNvSpPr/>
          <p:nvPr/>
        </p:nvSpPr>
        <p:spPr>
          <a:xfrm>
            <a:off x="1752600" y="1447801"/>
            <a:ext cx="1066800" cy="1971674"/>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Sản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xuất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chưa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triển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479800" y="1701800"/>
            <a:ext cx="1066800" cy="1600200"/>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Sản</a:t>
            </a: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en-US" sz="2400" b="1" dirty="0" err="1" smtClean="0">
                <a:solidFill>
                  <a:srgbClr val="FF0000"/>
                </a:solidFill>
                <a:latin typeface="Times New Roman" panose="02020603050405020304" pitchFamily="18" charset="0"/>
                <a:cs typeface="Times New Roman" panose="02020603050405020304" pitchFamily="18" charset="0"/>
              </a:rPr>
              <a:t>phẩm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chưa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nhiều</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5334000" y="1295400"/>
            <a:ext cx="1066800" cy="2286000"/>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cải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hội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chung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7219042" y="196166"/>
            <a:ext cx="1672771" cy="1832317"/>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Quan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hệ</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hội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đẳng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275284" y="2647950"/>
            <a:ext cx="1676399" cy="1543050"/>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Xã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hội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chưa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giai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cấp</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Right Arrow 13"/>
          <p:cNvSpPr/>
          <p:nvPr/>
        </p:nvSpPr>
        <p:spPr>
          <a:xfrm>
            <a:off x="1193800" y="2273633"/>
            <a:ext cx="489204" cy="284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300288"/>
            <a:ext cx="5175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ight Arrow 15"/>
          <p:cNvSpPr/>
          <p:nvPr/>
        </p:nvSpPr>
        <p:spPr>
          <a:xfrm>
            <a:off x="4724400" y="2363274"/>
            <a:ext cx="489204" cy="284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6504213" y="2883067"/>
            <a:ext cx="6858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457040" y="1371600"/>
            <a:ext cx="762002" cy="6453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00" y="5654770"/>
            <a:ext cx="9144000" cy="1200329"/>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S</a:t>
            </a:r>
            <a:r>
              <a:rPr lang="en-US" sz="3600" b="1" dirty="0" err="1" smtClean="0">
                <a:solidFill>
                  <a:srgbClr val="FF0000"/>
                </a:solidFill>
                <a:latin typeface="Times New Roman" panose="02020603050405020304" pitchFamily="18" charset="0"/>
                <a:cs typeface="Times New Roman" panose="02020603050405020304" pitchFamily="18" charset="0"/>
              </a:rPr>
              <a:t>ơ</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đồ</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sự</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chuyển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biến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xã</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hội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cuối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nguyên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thủy</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6914" y="914400"/>
            <a:ext cx="1066800" cy="2895600"/>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cụ</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lao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bằng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kim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loại</a:t>
            </a:r>
            <a:endParaRPr lang="en-US" sz="2400" dirty="0">
              <a:solidFill>
                <a:srgbClr val="FF0000"/>
              </a:solidFill>
            </a:endParaRPr>
          </a:p>
        </p:txBody>
      </p:sp>
      <p:sp>
        <p:nvSpPr>
          <p:cNvPr id="7" name="Rectangle 6"/>
          <p:cNvSpPr/>
          <p:nvPr/>
        </p:nvSpPr>
        <p:spPr>
          <a:xfrm>
            <a:off x="1752600" y="1701800"/>
            <a:ext cx="1066800" cy="1600200"/>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Sản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xuất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triển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479800" y="1701800"/>
            <a:ext cx="1066800" cy="1600200"/>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Sản</a:t>
            </a: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en-US" sz="2400" b="1" dirty="0" err="1" smtClean="0">
                <a:solidFill>
                  <a:srgbClr val="FF0000"/>
                </a:solidFill>
                <a:latin typeface="Times New Roman" panose="02020603050405020304" pitchFamily="18" charset="0"/>
                <a:cs typeface="Times New Roman" panose="02020603050405020304" pitchFamily="18" charset="0"/>
              </a:rPr>
              <a:t>phẩm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thừa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5334000" y="1763485"/>
            <a:ext cx="1066800" cy="1600200"/>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Tư</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hữu</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7219042" y="196166"/>
            <a:ext cx="1672771" cy="1832317"/>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Người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giàu-giai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cấp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trị</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275284" y="2647950"/>
            <a:ext cx="1676399" cy="1543050"/>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nghèo-giai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cấp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bị</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trị</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Right Arrow 13"/>
          <p:cNvSpPr/>
          <p:nvPr/>
        </p:nvSpPr>
        <p:spPr>
          <a:xfrm>
            <a:off x="1193800" y="2273633"/>
            <a:ext cx="489204" cy="284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300288"/>
            <a:ext cx="5175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ight Arrow 15"/>
          <p:cNvSpPr/>
          <p:nvPr/>
        </p:nvSpPr>
        <p:spPr>
          <a:xfrm>
            <a:off x="4724400" y="2363274"/>
            <a:ext cx="489204" cy="284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6504213" y="2883067"/>
            <a:ext cx="6858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457040" y="1371600"/>
            <a:ext cx="762002" cy="6453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14"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85" y="914400"/>
            <a:ext cx="9296400" cy="1143000"/>
          </a:xfrm>
        </p:spPr>
        <p:txBody>
          <a:bodyPr>
            <a:no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Vì</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sao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xã</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hội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nguyên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thủy</a:t>
            </a:r>
            <a:r>
              <a:rPr lang="en-US" sz="3600" b="1" dirty="0" smtClean="0">
                <a:solidFill>
                  <a:srgbClr val="FF0000"/>
                </a:solidFill>
                <a:latin typeface="Times New Roman" panose="02020603050405020304" pitchFamily="18" charset="0"/>
                <a:cs typeface="Times New Roman" panose="02020603050405020304" pitchFamily="18" charset="0"/>
              </a:rPr>
              <a:t> ở </a:t>
            </a:r>
            <a:r>
              <a:rPr lang="en-US" sz="3600" b="1" dirty="0" err="1" smtClean="0">
                <a:solidFill>
                  <a:srgbClr val="FF0000"/>
                </a:solidFill>
                <a:latin typeface="Times New Roman" panose="02020603050405020304" pitchFamily="18" charset="0"/>
                <a:cs typeface="Times New Roman" panose="02020603050405020304" pitchFamily="18" charset="0"/>
              </a:rPr>
              <a:t>phương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Đông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phân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hóa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không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triệt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để</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7615" y="2057400"/>
            <a:ext cx="9144000" cy="4800600"/>
          </a:xfrm>
        </p:spPr>
        <p:txBody>
          <a:bodyPr>
            <a:normAutofit fontScale="70000" lnSpcReduction="20000"/>
          </a:bodyPr>
          <a:lstStyle/>
          <a:p>
            <a:pPr marL="0" indent="0">
              <a:lnSpc>
                <a:spcPct val="160000"/>
              </a:lnSpc>
              <a:buNone/>
            </a:pPr>
            <a:r>
              <a:rPr lang="en-US"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Vì</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cư</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dân</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phương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Đông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sinh</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sống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và</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làm</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nông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nghiệp</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là</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chủ</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yếu</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họ</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thường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sống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quần</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tụ</a:t>
            </a:r>
            <a:r>
              <a:rPr lang="en-US" sz="4600" dirty="0" smtClean="0">
                <a:solidFill>
                  <a:srgbClr val="0033CC"/>
                </a:solidFill>
                <a:latin typeface="Times New Roman" panose="02020603050405020304" pitchFamily="18" charset="0"/>
                <a:cs typeface="Times New Roman" panose="02020603050405020304" pitchFamily="18" charset="0"/>
              </a:rPr>
              <a:t> ở </a:t>
            </a:r>
            <a:r>
              <a:rPr lang="en-US" sz="4600" dirty="0" err="1" smtClean="0">
                <a:solidFill>
                  <a:srgbClr val="0033CC"/>
                </a:solidFill>
                <a:latin typeface="Times New Roman" panose="02020603050405020304" pitchFamily="18" charset="0"/>
                <a:cs typeface="Times New Roman" panose="02020603050405020304" pitchFamily="18" charset="0"/>
              </a:rPr>
              <a:t>làng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xã</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cùng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đào</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mương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đắp</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đê</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chống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giặc</a:t>
            </a:r>
            <a:r>
              <a:rPr lang="en-US" sz="4600" dirty="0" smtClean="0">
                <a:solidFill>
                  <a:srgbClr val="0033CC"/>
                </a:solidFill>
                <a:latin typeface="Times New Roman" panose="02020603050405020304" pitchFamily="18" charset="0"/>
                <a:cs typeface="Times New Roman" panose="02020603050405020304" pitchFamily="18" charset="0"/>
              </a:rPr>
              <a:t>. Do </a:t>
            </a:r>
            <a:r>
              <a:rPr lang="en-US" sz="4600" dirty="0" err="1" smtClean="0">
                <a:solidFill>
                  <a:srgbClr val="0033CC"/>
                </a:solidFill>
                <a:latin typeface="Times New Roman" panose="02020603050405020304" pitchFamily="18" charset="0"/>
                <a:cs typeface="Times New Roman" panose="02020603050405020304" pitchFamily="18" charset="0"/>
              </a:rPr>
              <a:t>vậy</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sự</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liên</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kết</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giữa</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các</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cộng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đồng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và</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nhiều</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tập</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tục</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của</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xã</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hội</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nguyên</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thủy</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vẫn</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tiếp</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tục</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được</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bảo</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lưu</a:t>
            </a:r>
            <a:r>
              <a:rPr lang="en-US" sz="4600" dirty="0" smtClean="0">
                <a:solidFill>
                  <a:srgbClr val="0033CC"/>
                </a:solidFill>
                <a:latin typeface="Times New Roman" panose="02020603050405020304" pitchFamily="18" charset="0"/>
                <a:cs typeface="Times New Roman" panose="02020603050405020304" pitchFamily="18" charset="0"/>
              </a:rPr>
              <a:t>. Cho </a:t>
            </a:r>
            <a:r>
              <a:rPr lang="en-US" sz="4600" dirty="0" err="1" smtClean="0">
                <a:solidFill>
                  <a:srgbClr val="0033CC"/>
                </a:solidFill>
                <a:latin typeface="Times New Roman" panose="02020603050405020304" pitchFamily="18" charset="0"/>
                <a:cs typeface="Times New Roman" panose="02020603050405020304" pitchFamily="18" charset="0"/>
              </a:rPr>
              <a:t>nên</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xã</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hội</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nguyên</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thủy</a:t>
            </a:r>
            <a:r>
              <a:rPr lang="en-US" sz="4600" dirty="0" smtClean="0">
                <a:solidFill>
                  <a:srgbClr val="0033CC"/>
                </a:solidFill>
                <a:latin typeface="Times New Roman" panose="02020603050405020304" pitchFamily="18" charset="0"/>
                <a:cs typeface="Times New Roman" panose="02020603050405020304" pitchFamily="18" charset="0"/>
              </a:rPr>
              <a:t> ở </a:t>
            </a:r>
            <a:r>
              <a:rPr lang="en-US" sz="4600" dirty="0" err="1" smtClean="0">
                <a:solidFill>
                  <a:srgbClr val="0033CC"/>
                </a:solidFill>
                <a:latin typeface="Times New Roman" panose="02020603050405020304" pitchFamily="18" charset="0"/>
                <a:cs typeface="Times New Roman" panose="02020603050405020304" pitchFamily="18" charset="0"/>
              </a:rPr>
              <a:t>phương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Đông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không</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phân</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hóa</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triệt</a:t>
            </a:r>
            <a:r>
              <a:rPr lang="en-US" sz="4600" dirty="0" smtClean="0">
                <a:solidFill>
                  <a:srgbClr val="0033CC"/>
                </a:solidFill>
                <a:latin typeface="Times New Roman" panose="02020603050405020304" pitchFamily="18" charset="0"/>
                <a:cs typeface="Times New Roman" panose="02020603050405020304" pitchFamily="18" charset="0"/>
              </a:rPr>
              <a:t> </a:t>
            </a:r>
            <a:r>
              <a:rPr lang="en-US" sz="4600" dirty="0" err="1" smtClean="0">
                <a:solidFill>
                  <a:srgbClr val="0033CC"/>
                </a:solidFill>
                <a:latin typeface="Times New Roman" panose="02020603050405020304" pitchFamily="18" charset="0"/>
                <a:cs typeface="Times New Roman" panose="02020603050405020304" pitchFamily="18" charset="0"/>
              </a:rPr>
              <a:t>để</a:t>
            </a:r>
            <a:r>
              <a:rPr lang="en-US" sz="4600" dirty="0" smtClean="0">
                <a:solidFill>
                  <a:srgbClr val="0033CC"/>
                </a:solidFill>
                <a:latin typeface="Times New Roman" panose="02020603050405020304" pitchFamily="18" charset="0"/>
                <a:cs typeface="Times New Roman" panose="02020603050405020304" pitchFamily="18" charset="0"/>
              </a:rPr>
              <a:t>.</a:t>
            </a:r>
            <a:endParaRPr lang="en-US" sz="4600" dirty="0">
              <a:solidFill>
                <a:srgbClr val="0033CC"/>
              </a:solidFill>
              <a:latin typeface="Times New Roman" panose="02020603050405020304" pitchFamily="18" charset="0"/>
              <a:cs typeface="Times New Roman" panose="02020603050405020304" pitchFamily="18" charset="0"/>
            </a:endParaRPr>
          </a:p>
        </p:txBody>
      </p:sp>
      <p:sp>
        <p:nvSpPr>
          <p:cNvPr id="4" name="Title 1"/>
          <p:cNvSpPr txBox="1"/>
          <p:nvPr/>
        </p:nvSpPr>
        <p:spPr>
          <a:xfrm>
            <a:off x="2285999" y="121227"/>
            <a:ext cx="4876801" cy="5715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anose="02020603050405020304" pitchFamily="18" charset="0"/>
                <a:cs typeface="Times New Roman" panose="02020603050405020304" pitchFamily="18" charset="0"/>
              </a:rPr>
              <a:t>THẢO LUẬN NHÓM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944562"/>
          </a:xfrm>
        </p:spPr>
        <p:txBody>
          <a:bodyPr>
            <a:noAutofit/>
          </a:bodyPr>
          <a:lstStyle/>
          <a:p>
            <a:pPr algn="l">
              <a:lnSpc>
                <a:spcPct val="115000"/>
              </a:lnSpc>
              <a:spcBef>
                <a:spcPts val="0"/>
              </a:spcBef>
              <a:tabLst>
                <a:tab pos="114300" algn="l"/>
                <a:tab pos="228600" algn="l"/>
                <a:tab pos="2315845" algn="l"/>
              </a:tabLst>
            </a:pPr>
            <a:r>
              <a:rPr lang="en-US" sz="3200" b="1" dirty="0" smtClean="0">
                <a:latin typeface="Times New Roman" panose="02020603050405020304"/>
                <a:ea typeface="Times New Roman" panose="02020603050405020304"/>
                <a:cs typeface="Times New Roman" panose="02020603050405020304"/>
              </a:rPr>
              <a:t/>
            </a:r>
            <a:br>
              <a:rPr lang="en-US" sz="3200" b="1" dirty="0" smtClean="0">
                <a:latin typeface="Times New Roman" panose="02020603050405020304"/>
                <a:ea typeface="Times New Roman" panose="02020603050405020304"/>
                <a:cs typeface="Times New Roman" panose="02020603050405020304"/>
              </a:rPr>
            </a:br>
            <a:r>
              <a:rPr lang="en-US" sz="2800" b="1" dirty="0" err="1">
                <a:solidFill>
                  <a:srgbClr val="FF0000"/>
                </a:solidFill>
                <a:latin typeface="Times New Roman" panose="02020603050405020304"/>
                <a:ea typeface="Times New Roman" panose="02020603050405020304"/>
                <a:cs typeface="Times New Roman" panose="02020603050405020304"/>
              </a:rPr>
              <a:t>T</a:t>
            </a:r>
            <a:r>
              <a:rPr lang="en-US" sz="2800" b="1" dirty="0" err="1" smtClean="0">
                <a:solidFill>
                  <a:srgbClr val="FF0000"/>
                </a:solidFill>
                <a:latin typeface="Times New Roman" panose="02020603050405020304"/>
                <a:ea typeface="Times New Roman" panose="02020603050405020304"/>
                <a:cs typeface="Times New Roman" panose="02020603050405020304"/>
              </a:rPr>
              <a:t>iết</a:t>
            </a:r>
            <a:r>
              <a:rPr lang="en-US" sz="2800" b="1" dirty="0" smtClean="0">
                <a:solidFill>
                  <a:srgbClr val="FF0000"/>
                </a:solidFill>
                <a:latin typeface="Times New Roman" panose="02020603050405020304"/>
                <a:ea typeface="Times New Roman" panose="02020603050405020304"/>
                <a:cs typeface="Times New Roman" panose="02020603050405020304"/>
              </a:rPr>
              <a:t> 8,9 -BÀI </a:t>
            </a:r>
            <a:r>
              <a:rPr lang="en-US" sz="2800" b="1" dirty="0">
                <a:solidFill>
                  <a:srgbClr val="FF0000"/>
                </a:solidFill>
                <a:latin typeface="Times New Roman" panose="02020603050405020304"/>
                <a:ea typeface="Times New Roman" panose="02020603050405020304"/>
                <a:cs typeface="Times New Roman" panose="02020603050405020304"/>
              </a:rPr>
              <a:t>5. </a:t>
            </a:r>
            <a:r>
              <a:rPr lang="en-US" sz="2800" b="1" dirty="0" smtClean="0">
                <a:solidFill>
                  <a:srgbClr val="FF0000"/>
                </a:solidFill>
                <a:latin typeface="Times New Roman" panose="02020603050405020304"/>
                <a:ea typeface="Times New Roman" panose="02020603050405020304"/>
                <a:cs typeface="Times New Roman" panose="02020603050405020304"/>
              </a:rPr>
              <a:t>SỰ </a:t>
            </a:r>
            <a:r>
              <a:rPr lang="en-US" sz="2800" b="1" dirty="0">
                <a:solidFill>
                  <a:srgbClr val="FF0000"/>
                </a:solidFill>
                <a:latin typeface="Times New Roman" panose="02020603050405020304"/>
                <a:ea typeface="Times New Roman" panose="02020603050405020304"/>
                <a:cs typeface="Times New Roman" panose="02020603050405020304"/>
              </a:rPr>
              <a:t>CHUYỂN BIẾN TỪ XÃ HỘI NGUYÊN THỦY SANG XÃ HỘI CÓ GIAI CẤP ( 2 </a:t>
            </a:r>
            <a:r>
              <a:rPr lang="en-US" sz="2800" b="1" dirty="0" err="1">
                <a:solidFill>
                  <a:srgbClr val="FF0000"/>
                </a:solidFill>
                <a:latin typeface="Times New Roman" panose="02020603050405020304"/>
                <a:ea typeface="Times New Roman" panose="02020603050405020304"/>
                <a:cs typeface="Times New Roman" panose="02020603050405020304"/>
              </a:rPr>
              <a:t>tiết</a:t>
            </a:r>
            <a:r>
              <a:rPr lang="en-US" sz="2800" b="1" dirty="0">
                <a:solidFill>
                  <a:srgbClr val="FF0000"/>
                </a:solidFill>
                <a:latin typeface="Times New Roman" panose="02020603050405020304"/>
                <a:ea typeface="Times New Roman" panose="02020603050405020304"/>
                <a:cs typeface="Times New Roman" panose="02020603050405020304"/>
              </a:rPr>
              <a:t>)</a:t>
            </a:r>
            <a:r>
              <a:rPr lang="en-US" sz="2800" dirty="0">
                <a:solidFill>
                  <a:srgbClr val="FF0000"/>
                </a:solidFill>
                <a:ea typeface="Times New Roman" panose="02020603050405020304"/>
                <a:cs typeface="Times New Roman" panose="02020603050405020304"/>
              </a:rPr>
              <a:t/>
            </a:r>
            <a:br>
              <a:rPr lang="en-US" sz="2800" dirty="0">
                <a:solidFill>
                  <a:srgbClr val="FF0000"/>
                </a:solidFill>
                <a:ea typeface="Times New Roman" panose="02020603050405020304"/>
                <a:cs typeface="Times New Roman" panose="02020603050405020304"/>
              </a:rPr>
            </a:b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990600"/>
            <a:ext cx="9178636" cy="6096000"/>
          </a:xfrm>
        </p:spPr>
        <p:txBody>
          <a:bodyPr>
            <a:normAutofit fontScale="90000" lnSpcReduction="20000"/>
          </a:bodyPr>
          <a:lstStyle/>
          <a:p>
            <a:pPr marL="0" marR="0" indent="0" algn="just">
              <a:lnSpc>
                <a:spcPct val="115000"/>
              </a:lnSpc>
              <a:spcBef>
                <a:spcPts val="0"/>
              </a:spcBef>
              <a:spcAft>
                <a:spcPts val="0"/>
              </a:spcAft>
              <a:buNone/>
            </a:pPr>
            <a:r>
              <a:rPr lang="en-US" sz="2800" b="1" dirty="0">
                <a:solidFill>
                  <a:srgbClr val="FF0000"/>
                </a:solidFill>
                <a:latin typeface="Times New Roman" panose="02020603050405020304"/>
                <a:ea typeface="Times New Roman" panose="02020603050405020304"/>
                <a:cs typeface="Times New Roman" panose="02020603050405020304"/>
              </a:rPr>
              <a:t>I. </a:t>
            </a:r>
            <a:r>
              <a:rPr lang="en-US" sz="2800" b="1" dirty="0" err="1">
                <a:solidFill>
                  <a:srgbClr val="FF0000"/>
                </a:solidFill>
                <a:latin typeface="Times New Roman" panose="02020603050405020304"/>
                <a:ea typeface="Times New Roman" panose="02020603050405020304"/>
                <a:cs typeface="Times New Roman" panose="02020603050405020304"/>
              </a:rPr>
              <a:t>Sự</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xuất</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hiện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của</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công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cụ</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lao</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động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bằng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kim</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loại</a:t>
            </a:r>
            <a:endParaRPr lang="en-US" sz="2800"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2800" b="1" dirty="0">
                <a:solidFill>
                  <a:srgbClr val="FF0000"/>
                </a:solidFill>
                <a:latin typeface="Times New Roman" panose="02020603050405020304"/>
                <a:ea typeface="Times New Roman" panose="02020603050405020304"/>
                <a:cs typeface="Times New Roman" panose="02020603050405020304"/>
              </a:rPr>
              <a:t>II. </a:t>
            </a:r>
            <a:r>
              <a:rPr lang="en-US" sz="2800" b="1" dirty="0" err="1">
                <a:solidFill>
                  <a:srgbClr val="FF0000"/>
                </a:solidFill>
                <a:latin typeface="Times New Roman" panose="02020603050405020304"/>
                <a:ea typeface="Times New Roman" panose="02020603050405020304"/>
                <a:cs typeface="Times New Roman" panose="02020603050405020304"/>
              </a:rPr>
              <a:t>Sự</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chuyển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biến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trong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xã</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hội</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nguyên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thủy</a:t>
            </a:r>
            <a:endParaRPr lang="en-US" sz="2800"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Nhờ</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công</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cụ</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bằng</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kim</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loại</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làm</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cho</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sản</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xuất</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phát</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triển</a:t>
            </a:r>
            <a:r>
              <a:rPr lang="en-US" sz="4000" dirty="0">
                <a:solidFill>
                  <a:srgbClr val="0033CC"/>
                </a:solidFill>
                <a:latin typeface="Times New Roman" panose="02020603050405020304"/>
                <a:ea typeface="Times New Roman" panose="02020603050405020304"/>
                <a:cs typeface="Times New Roman" panose="02020603050405020304"/>
              </a:rPr>
              <a:t>, con </a:t>
            </a:r>
            <a:r>
              <a:rPr lang="en-US" sz="4000" dirty="0" err="1">
                <a:solidFill>
                  <a:srgbClr val="0033CC"/>
                </a:solidFill>
                <a:latin typeface="Times New Roman" panose="02020603050405020304"/>
                <a:ea typeface="Times New Roman" panose="02020603050405020304"/>
                <a:cs typeface="Times New Roman" panose="02020603050405020304"/>
              </a:rPr>
              <a:t>người</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có</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thể</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làm</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ra</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một</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lượng</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sản</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phẩm</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dư</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thừa</a:t>
            </a:r>
            <a:r>
              <a:rPr lang="en-US" sz="4000" dirty="0">
                <a:solidFill>
                  <a:srgbClr val="0033CC"/>
                </a:solidFill>
                <a:latin typeface="Times New Roman" panose="02020603050405020304"/>
                <a:ea typeface="Times New Roman" panose="02020603050405020304"/>
                <a:cs typeface="Times New Roman" panose="02020603050405020304"/>
              </a:rPr>
              <a:t> .</a:t>
            </a:r>
            <a:endParaRPr lang="en-US" sz="4000"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Những</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người</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đứng</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đầu</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thị</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tộc</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chiếm</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hữu</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sản</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phẩm</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dư</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thừa</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làm</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của</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riêng</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tư</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hữu</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trở</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thành</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người</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giàu-giai</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cấp</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thống</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trị</a:t>
            </a:r>
            <a:r>
              <a:rPr lang="en-US" sz="4000" dirty="0" smtClean="0">
                <a:solidFill>
                  <a:srgbClr val="0033CC"/>
                </a:solidFill>
                <a:latin typeface="Times New Roman" panose="02020603050405020304"/>
                <a:ea typeface="Times New Roman" panose="02020603050405020304"/>
                <a:cs typeface="Times New Roman" panose="02020603050405020304"/>
              </a:rPr>
              <a:t>. </a:t>
            </a:r>
          </a:p>
          <a:p>
            <a:pPr marL="0" marR="0" indent="0" algn="just">
              <a:lnSpc>
                <a:spcPct val="115000"/>
              </a:lnSpc>
              <a:spcBef>
                <a:spcPts val="0"/>
              </a:spcBef>
              <a:spcAft>
                <a:spcPts val="0"/>
              </a:spcAft>
              <a:buNone/>
            </a:pP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Những</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người</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không</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có</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của</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riêng</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trở</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thành</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người</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nghèo-giai</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cấp</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bị</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trị</a:t>
            </a:r>
            <a:r>
              <a:rPr lang="en-US" sz="4000" dirty="0" smtClean="0">
                <a:solidFill>
                  <a:srgbClr val="0033CC"/>
                </a:solidFill>
                <a:latin typeface="Times New Roman" panose="02020603050405020304"/>
                <a:ea typeface="Times New Roman" panose="02020603050405020304"/>
                <a:cs typeface="Times New Roman" panose="02020603050405020304"/>
              </a:rPr>
              <a:t> . </a:t>
            </a:r>
          </a:p>
          <a:p>
            <a:pPr marL="0" marR="0" indent="0" algn="just">
              <a:lnSpc>
                <a:spcPct val="115000"/>
              </a:lnSpc>
              <a:spcBef>
                <a:spcPts val="0"/>
              </a:spcBef>
              <a:spcAft>
                <a:spcPts val="0"/>
              </a:spcAft>
              <a:buNone/>
            </a:pP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smtClean="0">
                <a:solidFill>
                  <a:srgbClr val="0033CC"/>
                </a:solidFill>
                <a:latin typeface="Times New Roman" panose="02020603050405020304"/>
                <a:ea typeface="Times New Roman" panose="02020603050405020304"/>
                <a:cs typeface="Times New Roman" panose="02020603050405020304"/>
              </a:rPr>
              <a:t>Xã</a:t>
            </a:r>
            <a:r>
              <a:rPr lang="en-US" sz="4000" dirty="0" smtClean="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hội</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có</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giai</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cấp</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ra</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đời</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xã</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hội</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nguyên</a:t>
            </a:r>
            <a:r>
              <a:rPr lang="en-US" sz="4000" dirty="0">
                <a:solidFill>
                  <a:srgbClr val="0033CC"/>
                </a:solidFill>
                <a:latin typeface="Times New Roman" panose="02020603050405020304"/>
                <a:ea typeface="Times New Roman" panose="02020603050405020304"/>
                <a:cs typeface="Times New Roman" panose="02020603050405020304"/>
              </a:rPr>
              <a:t> </a:t>
            </a:r>
            <a:r>
              <a:rPr lang="en-US" sz="4000" dirty="0" err="1">
                <a:solidFill>
                  <a:srgbClr val="0033CC"/>
                </a:solidFill>
                <a:latin typeface="Times New Roman" panose="02020603050405020304"/>
                <a:ea typeface="Times New Roman" panose="02020603050405020304"/>
                <a:cs typeface="Times New Roman" panose="02020603050405020304"/>
              </a:rPr>
              <a:t>thủy</a:t>
            </a:r>
            <a:r>
              <a:rPr lang="en-US" sz="4000" dirty="0">
                <a:solidFill>
                  <a:srgbClr val="0033CC"/>
                </a:solidFill>
                <a:latin typeface="Times New Roman" panose="02020603050405020304"/>
                <a:ea typeface="Times New Roman" panose="02020603050405020304"/>
                <a:cs typeface="Times New Roman" panose="02020603050405020304"/>
              </a:rPr>
              <a:t> tan </a:t>
            </a:r>
            <a:r>
              <a:rPr lang="en-US" sz="4000" dirty="0" err="1">
                <a:solidFill>
                  <a:srgbClr val="0033CC"/>
                </a:solidFill>
                <a:latin typeface="Times New Roman" panose="02020603050405020304"/>
                <a:ea typeface="Times New Roman" panose="02020603050405020304"/>
                <a:cs typeface="Times New Roman" panose="02020603050405020304"/>
              </a:rPr>
              <a:t>rã</a:t>
            </a:r>
            <a:r>
              <a:rPr lang="en-US" sz="4000" dirty="0" smtClean="0">
                <a:solidFill>
                  <a:srgbClr val="0033CC"/>
                </a:solidFill>
                <a:latin typeface="Times New Roman" panose="02020603050405020304"/>
                <a:ea typeface="Times New Roman" panose="02020603050405020304"/>
                <a:cs typeface="Times New Roman" panose="02020603050405020304"/>
              </a:rPr>
              <a:t>.</a:t>
            </a:r>
          </a:p>
          <a:p>
            <a:pPr marL="0" indent="0">
              <a:buNone/>
            </a:pPr>
            <a:endParaRPr lang="en-US" sz="2400" dirty="0" smtClean="0">
              <a:solidFill>
                <a:srgbClr val="0033CC"/>
              </a:solidFill>
            </a:endParaRPr>
          </a:p>
          <a:p>
            <a:pPr marL="0" indent="0">
              <a:buNone/>
            </a:pPr>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944562"/>
          </a:xfrm>
        </p:spPr>
        <p:txBody>
          <a:bodyPr>
            <a:noAutofit/>
          </a:bodyPr>
          <a:lstStyle/>
          <a:p>
            <a:pPr algn="l">
              <a:lnSpc>
                <a:spcPct val="115000"/>
              </a:lnSpc>
              <a:spcBef>
                <a:spcPts val="0"/>
              </a:spcBef>
              <a:tabLst>
                <a:tab pos="114300" algn="l"/>
                <a:tab pos="228600" algn="l"/>
                <a:tab pos="2315845" algn="l"/>
              </a:tabLst>
            </a:pPr>
            <a:r>
              <a:rPr lang="en-US" sz="3200" b="1" dirty="0" smtClean="0">
                <a:latin typeface="Times New Roman" panose="02020603050405020304"/>
                <a:ea typeface="Times New Roman" panose="02020603050405020304"/>
                <a:cs typeface="Times New Roman" panose="02020603050405020304"/>
              </a:rPr>
              <a:t/>
            </a:r>
            <a:br>
              <a:rPr lang="en-US" sz="3200" b="1" dirty="0" smtClean="0">
                <a:latin typeface="Times New Roman" panose="02020603050405020304"/>
                <a:ea typeface="Times New Roman" panose="02020603050405020304"/>
                <a:cs typeface="Times New Roman" panose="02020603050405020304"/>
              </a:rPr>
            </a:br>
            <a:r>
              <a:rPr lang="en-US" sz="2800" b="1" dirty="0" err="1">
                <a:solidFill>
                  <a:srgbClr val="FF0000"/>
                </a:solidFill>
                <a:latin typeface="Times New Roman" panose="02020603050405020304"/>
                <a:ea typeface="Times New Roman" panose="02020603050405020304"/>
                <a:cs typeface="Times New Roman" panose="02020603050405020304"/>
              </a:rPr>
              <a:t>T</a:t>
            </a:r>
            <a:r>
              <a:rPr lang="en-US" sz="2800" b="1" dirty="0" err="1" smtClean="0">
                <a:solidFill>
                  <a:srgbClr val="FF0000"/>
                </a:solidFill>
                <a:latin typeface="Times New Roman" panose="02020603050405020304"/>
                <a:ea typeface="Times New Roman" panose="02020603050405020304"/>
                <a:cs typeface="Times New Roman" panose="02020603050405020304"/>
              </a:rPr>
              <a:t>iết</a:t>
            </a:r>
            <a:r>
              <a:rPr lang="en-US" sz="2800" b="1" dirty="0" smtClean="0">
                <a:solidFill>
                  <a:srgbClr val="FF0000"/>
                </a:solidFill>
                <a:latin typeface="Times New Roman" panose="02020603050405020304"/>
                <a:ea typeface="Times New Roman" panose="02020603050405020304"/>
                <a:cs typeface="Times New Roman" panose="02020603050405020304"/>
              </a:rPr>
              <a:t> 8,9 -BÀI </a:t>
            </a:r>
            <a:r>
              <a:rPr lang="en-US" sz="2800" b="1" dirty="0">
                <a:solidFill>
                  <a:srgbClr val="FF0000"/>
                </a:solidFill>
                <a:latin typeface="Times New Roman" panose="02020603050405020304"/>
                <a:ea typeface="Times New Roman" panose="02020603050405020304"/>
                <a:cs typeface="Times New Roman" panose="02020603050405020304"/>
              </a:rPr>
              <a:t>5. </a:t>
            </a:r>
            <a:r>
              <a:rPr lang="en-US" sz="2800" b="1" dirty="0" smtClean="0">
                <a:solidFill>
                  <a:srgbClr val="FF0000"/>
                </a:solidFill>
                <a:latin typeface="Times New Roman" panose="02020603050405020304"/>
                <a:ea typeface="Times New Roman" panose="02020603050405020304"/>
                <a:cs typeface="Times New Roman" panose="02020603050405020304"/>
              </a:rPr>
              <a:t>SỰ </a:t>
            </a:r>
            <a:r>
              <a:rPr lang="en-US" sz="2800" b="1" dirty="0">
                <a:solidFill>
                  <a:srgbClr val="FF0000"/>
                </a:solidFill>
                <a:latin typeface="Times New Roman" panose="02020603050405020304"/>
                <a:ea typeface="Times New Roman" panose="02020603050405020304"/>
                <a:cs typeface="Times New Roman" panose="02020603050405020304"/>
              </a:rPr>
              <a:t>CHUYỂN BIẾN TỪ XÃ HỘI NGUYÊN THỦY SANG XÃ HỘI CÓ GIAI CẤP ( 2 </a:t>
            </a:r>
            <a:r>
              <a:rPr lang="en-US" sz="2800" b="1" dirty="0" err="1">
                <a:solidFill>
                  <a:srgbClr val="FF0000"/>
                </a:solidFill>
                <a:latin typeface="Times New Roman" panose="02020603050405020304"/>
                <a:ea typeface="Times New Roman" panose="02020603050405020304"/>
                <a:cs typeface="Times New Roman" panose="02020603050405020304"/>
              </a:rPr>
              <a:t>tiết</a:t>
            </a:r>
            <a:r>
              <a:rPr lang="en-US" sz="2800" b="1" dirty="0">
                <a:solidFill>
                  <a:srgbClr val="FF0000"/>
                </a:solidFill>
                <a:latin typeface="Times New Roman" panose="02020603050405020304"/>
                <a:ea typeface="Times New Roman" panose="02020603050405020304"/>
                <a:cs typeface="Times New Roman" panose="02020603050405020304"/>
              </a:rPr>
              <a:t>)</a:t>
            </a:r>
            <a:r>
              <a:rPr lang="en-US" sz="2800" dirty="0">
                <a:solidFill>
                  <a:srgbClr val="FF0000"/>
                </a:solidFill>
                <a:ea typeface="Times New Roman" panose="02020603050405020304"/>
                <a:cs typeface="Times New Roman" panose="02020603050405020304"/>
              </a:rPr>
              <a:t/>
            </a:r>
            <a:br>
              <a:rPr lang="en-US" sz="2800" dirty="0">
                <a:solidFill>
                  <a:srgbClr val="FF0000"/>
                </a:solidFill>
                <a:ea typeface="Times New Roman" panose="02020603050405020304"/>
                <a:cs typeface="Times New Roman" panose="02020603050405020304"/>
              </a:rPr>
            </a:b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990600"/>
            <a:ext cx="9178636" cy="5486400"/>
          </a:xfrm>
        </p:spPr>
        <p:txBody>
          <a:bodyPr/>
          <a:lstStyle/>
          <a:p>
            <a:pPr marL="0" marR="0" indent="0" algn="just">
              <a:lnSpc>
                <a:spcPct val="115000"/>
              </a:lnSpc>
              <a:spcBef>
                <a:spcPts val="0"/>
              </a:spcBef>
              <a:spcAft>
                <a:spcPts val="0"/>
              </a:spcAft>
              <a:buNone/>
            </a:pPr>
            <a:r>
              <a:rPr lang="en-US" sz="2800" b="1" dirty="0">
                <a:solidFill>
                  <a:srgbClr val="FF0000"/>
                </a:solidFill>
                <a:latin typeface="Times New Roman" panose="02020603050405020304"/>
                <a:ea typeface="Times New Roman" panose="02020603050405020304"/>
                <a:cs typeface="Times New Roman" panose="02020603050405020304"/>
              </a:rPr>
              <a:t>I. </a:t>
            </a:r>
            <a:r>
              <a:rPr lang="en-US" sz="2800" b="1" dirty="0" err="1">
                <a:solidFill>
                  <a:srgbClr val="FF0000"/>
                </a:solidFill>
                <a:latin typeface="Times New Roman" panose="02020603050405020304"/>
                <a:ea typeface="Times New Roman" panose="02020603050405020304"/>
                <a:cs typeface="Times New Roman" panose="02020603050405020304"/>
              </a:rPr>
              <a:t>Sự</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xuất</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hiện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của</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công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cụ</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lao</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động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bằng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kim</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loại</a:t>
            </a:r>
            <a:endParaRPr lang="en-US" sz="2800"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2800" b="1" dirty="0">
                <a:solidFill>
                  <a:srgbClr val="FF0000"/>
                </a:solidFill>
                <a:latin typeface="Times New Roman" panose="02020603050405020304"/>
                <a:ea typeface="Times New Roman" panose="02020603050405020304"/>
                <a:cs typeface="Times New Roman" panose="02020603050405020304"/>
              </a:rPr>
              <a:t>II. </a:t>
            </a:r>
            <a:r>
              <a:rPr lang="en-US" sz="2800" b="1" dirty="0" err="1">
                <a:solidFill>
                  <a:srgbClr val="FF0000"/>
                </a:solidFill>
                <a:latin typeface="Times New Roman" panose="02020603050405020304"/>
                <a:ea typeface="Times New Roman" panose="02020603050405020304"/>
                <a:cs typeface="Times New Roman" panose="02020603050405020304"/>
              </a:rPr>
              <a:t>Sự</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chuyển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biến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trong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xã</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hội</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nguyên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thủy</a:t>
            </a:r>
            <a:endParaRPr lang="en-US" sz="2800"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2800" b="1" dirty="0">
                <a:solidFill>
                  <a:srgbClr val="FF0000"/>
                </a:solidFill>
                <a:latin typeface="Times New Roman" panose="02020603050405020304"/>
                <a:ea typeface="Times New Roman" panose="02020603050405020304"/>
                <a:cs typeface="Times New Roman" panose="02020603050405020304"/>
              </a:rPr>
              <a:t>III. </a:t>
            </a:r>
            <a:r>
              <a:rPr lang="en-US" sz="2800" b="1" dirty="0" err="1">
                <a:solidFill>
                  <a:srgbClr val="FF0000"/>
                </a:solidFill>
                <a:latin typeface="Times New Roman" panose="02020603050405020304"/>
                <a:ea typeface="Times New Roman" panose="02020603050405020304"/>
                <a:cs typeface="Times New Roman" panose="02020603050405020304"/>
              </a:rPr>
              <a:t>Việt</a:t>
            </a:r>
            <a:r>
              <a:rPr lang="en-US" sz="2800" b="1" dirty="0">
                <a:solidFill>
                  <a:srgbClr val="FF0000"/>
                </a:solidFill>
                <a:latin typeface="Times New Roman" panose="02020603050405020304"/>
                <a:ea typeface="Times New Roman" panose="02020603050405020304"/>
                <a:cs typeface="Times New Roman" panose="02020603050405020304"/>
              </a:rPr>
              <a:t> Nam </a:t>
            </a:r>
            <a:r>
              <a:rPr lang="en-US" sz="2800" b="1" dirty="0" err="1">
                <a:solidFill>
                  <a:srgbClr val="FF0000"/>
                </a:solidFill>
                <a:latin typeface="Times New Roman" panose="02020603050405020304"/>
                <a:ea typeface="Times New Roman" panose="02020603050405020304"/>
                <a:cs typeface="Times New Roman" panose="02020603050405020304"/>
              </a:rPr>
              <a:t>cuối</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thời</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kì</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nguyên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thủy</a:t>
            </a:r>
            <a:endParaRPr lang="en-US" sz="2800" dirty="0">
              <a:solidFill>
                <a:srgbClr val="FF0000"/>
              </a:solidFill>
              <a:ea typeface="Times New Roman" panose="02020603050405020304"/>
              <a:cs typeface="Times New Roman" panose="02020603050405020304"/>
            </a:endParaRPr>
          </a:p>
          <a:p>
            <a:pPr marL="0" indent="0">
              <a:buNone/>
            </a:pPr>
            <a:endParaRPr lang="en-US" dirty="0" smtClean="0"/>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0"/>
            <a:ext cx="9982200" cy="68580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0"/>
            <a:ext cx="9982200" cy="5791200"/>
          </a:xfrm>
        </p:spPr>
      </p:pic>
      <p:sp>
        <p:nvSpPr>
          <p:cNvPr id="5" name="Tiêu đề 1"/>
          <p:cNvSpPr txBox="1"/>
          <p:nvPr/>
        </p:nvSpPr>
        <p:spPr>
          <a:xfrm>
            <a:off x="-34636" y="5715000"/>
            <a:ext cx="9137073" cy="944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5000"/>
              </a:lnSpc>
              <a:spcBef>
                <a:spcPts val="0"/>
              </a:spcBef>
              <a:tabLst>
                <a:tab pos="114300" algn="l"/>
                <a:tab pos="228600" algn="l"/>
                <a:tab pos="2315845" algn="l"/>
              </a:tabLst>
            </a:pPr>
            <a:r>
              <a:rPr lang="en-US" sz="3200" b="1" dirty="0" err="1" smtClean="0">
                <a:solidFill>
                  <a:srgbClr val="FF0000"/>
                </a:solidFill>
                <a:latin typeface="Times New Roman" panose="02020603050405020304"/>
                <a:ea typeface="Times New Roman" panose="02020603050405020304"/>
                <a:cs typeface="Times New Roman" panose="02020603050405020304"/>
              </a:rPr>
              <a:t>Sơ</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đồ</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các</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nền</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văn</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hóa</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đồ</a:t>
            </a:r>
            <a:r>
              <a:rPr lang="en-US" sz="3200" b="1" dirty="0" smtClean="0">
                <a:solidFill>
                  <a:srgbClr val="FF0000"/>
                </a:solidFill>
                <a:latin typeface="Times New Roman" panose="02020603050405020304"/>
                <a:ea typeface="Times New Roman" panose="02020603050405020304"/>
                <a:cs typeface="Times New Roman" panose="02020603050405020304"/>
              </a:rPr>
              <a:t> </a:t>
            </a:r>
            <a:r>
              <a:rPr lang="en-US" sz="3200" b="1" dirty="0" err="1" smtClean="0">
                <a:solidFill>
                  <a:srgbClr val="FF0000"/>
                </a:solidFill>
                <a:latin typeface="Times New Roman" panose="02020603050405020304"/>
                <a:ea typeface="Times New Roman" panose="02020603050405020304"/>
                <a:cs typeface="Times New Roman" panose="02020603050405020304"/>
              </a:rPr>
              <a:t>đồng</a:t>
            </a:r>
            <a:r>
              <a:rPr lang="en-US" sz="3200" b="1" dirty="0" smtClean="0">
                <a:solidFill>
                  <a:srgbClr val="FF0000"/>
                </a:solidFill>
                <a:latin typeface="Times New Roman" panose="02020603050405020304"/>
                <a:ea typeface="Times New Roman" panose="02020603050405020304"/>
                <a:cs typeface="Times New Roman" panose="02020603050405020304"/>
              </a:rPr>
              <a:t> ở </a:t>
            </a:r>
            <a:r>
              <a:rPr lang="en-US" sz="3200" b="1" dirty="0" err="1" smtClean="0">
                <a:solidFill>
                  <a:srgbClr val="FF0000"/>
                </a:solidFill>
                <a:latin typeface="Times New Roman" panose="02020603050405020304"/>
                <a:ea typeface="Times New Roman" panose="02020603050405020304"/>
                <a:cs typeface="Times New Roman" panose="02020603050405020304"/>
              </a:rPr>
              <a:t>Việt</a:t>
            </a:r>
            <a:r>
              <a:rPr lang="en-US" sz="3200" b="1" dirty="0" smtClean="0">
                <a:solidFill>
                  <a:srgbClr val="FF0000"/>
                </a:solidFill>
                <a:latin typeface="Times New Roman" panose="02020603050405020304"/>
                <a:ea typeface="Times New Roman" panose="02020603050405020304"/>
                <a:cs typeface="Times New Roman" panose="02020603050405020304"/>
              </a:rPr>
              <a:t> Nam</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3" name="Picture 3" descr="C:\Users\ADmin\Downloads\Luoc_do_mot_so_di_chi_khao_co_o_Viet_Nam.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18" y="-83127"/>
            <a:ext cx="8229600" cy="7162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1192105"/>
            <a:ext cx="1728678" cy="400110"/>
          </a:xfrm>
          <a:prstGeom prst="rect">
            <a:avLst/>
          </a:prstGeom>
          <a:noFill/>
        </p:spPr>
        <p:txBody>
          <a:bodyPr wrap="none" rtlCol="0">
            <a:spAutoFit/>
          </a:bodyPr>
          <a:lstStyle/>
          <a:p>
            <a:r>
              <a:rPr lang="en-US" sz="2000" b="1" dirty="0" err="1" smtClean="0">
                <a:solidFill>
                  <a:srgbClr val="FF0000"/>
                </a:solidFill>
              </a:rPr>
              <a:t>Phùng</a:t>
            </a:r>
            <a:r>
              <a:rPr lang="en-US" sz="2000" b="1" dirty="0" smtClean="0">
                <a:solidFill>
                  <a:srgbClr val="FF0000"/>
                </a:solidFill>
              </a:rPr>
              <a:t> </a:t>
            </a:r>
            <a:r>
              <a:rPr lang="en-US" sz="2000" b="1" dirty="0" err="1" smtClean="0">
                <a:solidFill>
                  <a:srgbClr val="FF0000"/>
                </a:solidFill>
              </a:rPr>
              <a:t>Nguyên</a:t>
            </a:r>
            <a:endParaRPr lang="en-US" sz="2000" b="1" dirty="0">
              <a:solidFill>
                <a:srgbClr val="FF0000"/>
              </a:solidFill>
            </a:endParaRPr>
          </a:p>
        </p:txBody>
      </p:sp>
      <p:sp>
        <p:nvSpPr>
          <p:cNvPr id="5" name="Rectangle 4"/>
          <p:cNvSpPr/>
          <p:nvPr/>
        </p:nvSpPr>
        <p:spPr>
          <a:xfrm>
            <a:off x="2438400" y="838200"/>
            <a:ext cx="1125629" cy="369332"/>
          </a:xfrm>
          <a:prstGeom prst="rect">
            <a:avLst/>
          </a:prstGeom>
        </p:spPr>
        <p:txBody>
          <a:bodyPr wrap="none">
            <a:spAutoFit/>
          </a:bodyPr>
          <a:lstStyle/>
          <a:p>
            <a:r>
              <a:rPr lang="en-US" b="1" dirty="0" err="1" smtClean="0">
                <a:solidFill>
                  <a:srgbClr val="FF0000"/>
                </a:solidFill>
              </a:rPr>
              <a:t>Đồng</a:t>
            </a:r>
            <a:r>
              <a:rPr lang="en-US" b="1" dirty="0" smtClean="0">
                <a:solidFill>
                  <a:srgbClr val="FF0000"/>
                </a:solidFill>
              </a:rPr>
              <a:t> </a:t>
            </a:r>
            <a:r>
              <a:rPr lang="en-US" b="1" dirty="0" err="1" smtClean="0">
                <a:solidFill>
                  <a:srgbClr val="FF0000"/>
                </a:solidFill>
              </a:rPr>
              <a:t>Đậu</a:t>
            </a:r>
            <a:endParaRPr lang="en-US" b="1" dirty="0">
              <a:solidFill>
                <a:srgbClr val="FF0000"/>
              </a:solidFill>
            </a:endParaRPr>
          </a:p>
        </p:txBody>
      </p:sp>
      <p:sp>
        <p:nvSpPr>
          <p:cNvPr id="9" name="Rectangle 8"/>
          <p:cNvSpPr/>
          <p:nvPr/>
        </p:nvSpPr>
        <p:spPr>
          <a:xfrm>
            <a:off x="1600200" y="986841"/>
            <a:ext cx="957313" cy="369332"/>
          </a:xfrm>
          <a:prstGeom prst="rect">
            <a:avLst/>
          </a:prstGeom>
        </p:spPr>
        <p:txBody>
          <a:bodyPr wrap="none">
            <a:spAutoFit/>
          </a:bodyPr>
          <a:lstStyle/>
          <a:p>
            <a:r>
              <a:rPr lang="en-US" b="1" dirty="0" err="1" smtClean="0">
                <a:solidFill>
                  <a:srgbClr val="FF0000"/>
                </a:solidFill>
              </a:rPr>
              <a:t>Gò</a:t>
            </a:r>
            <a:r>
              <a:rPr lang="en-US" b="1" dirty="0" smtClean="0">
                <a:solidFill>
                  <a:srgbClr val="FF0000"/>
                </a:solidFill>
              </a:rPr>
              <a:t> </a:t>
            </a:r>
            <a:r>
              <a:rPr lang="en-US" b="1" dirty="0" err="1" smtClean="0">
                <a:solidFill>
                  <a:srgbClr val="FF0000"/>
                </a:solidFill>
              </a:rPr>
              <a:t>Mun</a:t>
            </a:r>
            <a:endParaRPr lang="en-US" b="1" dirty="0">
              <a:solidFill>
                <a:srgbClr val="FF0000"/>
              </a:solidFill>
            </a:endParaRPr>
          </a:p>
        </p:txBody>
      </p:sp>
      <p:sp>
        <p:nvSpPr>
          <p:cNvPr id="10" name="Rectangle 9"/>
          <p:cNvSpPr/>
          <p:nvPr/>
        </p:nvSpPr>
        <p:spPr>
          <a:xfrm>
            <a:off x="4329626" y="3616036"/>
            <a:ext cx="1085554" cy="369332"/>
          </a:xfrm>
          <a:prstGeom prst="rect">
            <a:avLst/>
          </a:prstGeom>
        </p:spPr>
        <p:txBody>
          <a:bodyPr wrap="none">
            <a:spAutoFit/>
          </a:bodyPr>
          <a:lstStyle/>
          <a:p>
            <a:r>
              <a:rPr lang="en-US" b="1" dirty="0" smtClean="0">
                <a:solidFill>
                  <a:srgbClr val="FF0000"/>
                </a:solidFill>
              </a:rPr>
              <a:t>Sa </a:t>
            </a:r>
            <a:r>
              <a:rPr lang="en-US" b="1" dirty="0" err="1" smtClean="0">
                <a:solidFill>
                  <a:srgbClr val="FF0000"/>
                </a:solidFill>
              </a:rPr>
              <a:t>Huỳnh</a:t>
            </a:r>
            <a:endParaRPr lang="en-US" b="1" dirty="0">
              <a:solidFill>
                <a:srgbClr val="FF0000"/>
              </a:solidFill>
            </a:endParaRPr>
          </a:p>
        </p:txBody>
      </p:sp>
      <p:sp>
        <p:nvSpPr>
          <p:cNvPr id="11" name="Rectangle 10"/>
          <p:cNvSpPr/>
          <p:nvPr/>
        </p:nvSpPr>
        <p:spPr>
          <a:xfrm>
            <a:off x="3001214" y="5029200"/>
            <a:ext cx="1063112" cy="369332"/>
          </a:xfrm>
          <a:prstGeom prst="rect">
            <a:avLst/>
          </a:prstGeom>
        </p:spPr>
        <p:txBody>
          <a:bodyPr wrap="none">
            <a:spAutoFit/>
          </a:bodyPr>
          <a:lstStyle/>
          <a:p>
            <a:r>
              <a:rPr lang="en-US" b="1" dirty="0" err="1" smtClean="0">
                <a:solidFill>
                  <a:srgbClr val="FF0000"/>
                </a:solidFill>
              </a:rPr>
              <a:t>Đồng</a:t>
            </a:r>
            <a:r>
              <a:rPr lang="en-US" b="1" dirty="0" smtClean="0">
                <a:solidFill>
                  <a:srgbClr val="FF0000"/>
                </a:solidFill>
              </a:rPr>
              <a:t> </a:t>
            </a:r>
            <a:r>
              <a:rPr lang="en-US" b="1" dirty="0" err="1" smtClean="0">
                <a:solidFill>
                  <a:srgbClr val="FF0000"/>
                </a:solidFill>
              </a:rPr>
              <a:t>Nai</a:t>
            </a:r>
            <a:endParaRPr lang="en-US" b="1" dirty="0">
              <a:solidFill>
                <a:srgbClr val="FF0000"/>
              </a:solidFill>
            </a:endParaRPr>
          </a:p>
        </p:txBody>
      </p:sp>
      <p:sp>
        <p:nvSpPr>
          <p:cNvPr id="12" name="Tiêu đề 1"/>
          <p:cNvSpPr txBox="1"/>
          <p:nvPr/>
        </p:nvSpPr>
        <p:spPr>
          <a:xfrm>
            <a:off x="1143000" y="6113340"/>
            <a:ext cx="6664037" cy="944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5000"/>
              </a:lnSpc>
              <a:spcBef>
                <a:spcPts val="0"/>
              </a:spcBef>
              <a:tabLst>
                <a:tab pos="114300" algn="l"/>
                <a:tab pos="228600" algn="l"/>
                <a:tab pos="2315845" algn="l"/>
              </a:tabLst>
            </a:pPr>
            <a:r>
              <a:rPr lang="en-US" sz="2800" b="1" dirty="0" err="1" smtClean="0">
                <a:solidFill>
                  <a:srgbClr val="002060"/>
                </a:solidFill>
                <a:latin typeface="Times New Roman" panose="02020603050405020304" pitchFamily="18" charset="0"/>
                <a:cs typeface="Times New Roman" panose="02020603050405020304" pitchFamily="18" charset="0"/>
              </a:rPr>
              <a:t>Những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địa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điểm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tìm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thấy</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văn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hóa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đồ</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đồng</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27709"/>
            <a:ext cx="9448800" cy="38604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608072"/>
            <a:ext cx="9525000" cy="324992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944562"/>
          </a:xfrm>
        </p:spPr>
        <p:txBody>
          <a:bodyPr>
            <a:noAutofit/>
          </a:bodyPr>
          <a:lstStyle/>
          <a:p>
            <a:pPr>
              <a:lnSpc>
                <a:spcPct val="115000"/>
              </a:lnSpc>
              <a:spcBef>
                <a:spcPts val="0"/>
              </a:spcBef>
              <a:tabLst>
                <a:tab pos="114300" algn="l"/>
                <a:tab pos="228600" algn="l"/>
                <a:tab pos="2315845" algn="l"/>
              </a:tabLst>
            </a:pPr>
            <a:r>
              <a:rPr lang="en-US" sz="3200" b="1" dirty="0" smtClean="0">
                <a:latin typeface="Times New Roman" panose="02020603050405020304"/>
                <a:ea typeface="Times New Roman" panose="02020603050405020304"/>
                <a:cs typeface="Times New Roman" panose="02020603050405020304"/>
              </a:rPr>
              <a:t/>
            </a:r>
            <a:br>
              <a:rPr lang="en-US" sz="3200" b="1" dirty="0" smtClean="0">
                <a:latin typeface="Times New Roman" panose="02020603050405020304"/>
                <a:ea typeface="Times New Roman" panose="02020603050405020304"/>
                <a:cs typeface="Times New Roman" panose="02020603050405020304"/>
              </a:rPr>
            </a:br>
            <a:r>
              <a:rPr lang="en-US" sz="2800" b="1" dirty="0" err="1">
                <a:solidFill>
                  <a:srgbClr val="FF0000"/>
                </a:solidFill>
                <a:latin typeface="Times New Roman" panose="02020603050405020304"/>
                <a:ea typeface="Times New Roman" panose="02020603050405020304"/>
                <a:cs typeface="Times New Roman" panose="02020603050405020304"/>
              </a:rPr>
              <a:t>T</a:t>
            </a:r>
            <a:r>
              <a:rPr lang="en-US" sz="2800" b="1" dirty="0" err="1" smtClean="0">
                <a:solidFill>
                  <a:srgbClr val="FF0000"/>
                </a:solidFill>
                <a:latin typeface="Times New Roman" panose="02020603050405020304"/>
                <a:ea typeface="Times New Roman" panose="02020603050405020304"/>
                <a:cs typeface="Times New Roman" panose="02020603050405020304"/>
              </a:rPr>
              <a:t>iết</a:t>
            </a:r>
            <a:r>
              <a:rPr lang="en-US" sz="2800" b="1" dirty="0" smtClean="0">
                <a:solidFill>
                  <a:srgbClr val="FF0000"/>
                </a:solidFill>
                <a:latin typeface="Times New Roman" panose="02020603050405020304"/>
                <a:ea typeface="Times New Roman" panose="02020603050405020304"/>
                <a:cs typeface="Times New Roman" panose="02020603050405020304"/>
              </a:rPr>
              <a:t> 8,9 -BÀI </a:t>
            </a:r>
            <a:r>
              <a:rPr lang="en-US" sz="2800" b="1" dirty="0">
                <a:solidFill>
                  <a:srgbClr val="FF0000"/>
                </a:solidFill>
                <a:latin typeface="Times New Roman" panose="02020603050405020304"/>
                <a:ea typeface="Times New Roman" panose="02020603050405020304"/>
                <a:cs typeface="Times New Roman" panose="02020603050405020304"/>
              </a:rPr>
              <a:t>5. </a:t>
            </a:r>
            <a:r>
              <a:rPr lang="en-US" sz="2800" b="1" dirty="0" smtClean="0">
                <a:solidFill>
                  <a:srgbClr val="FF0000"/>
                </a:solidFill>
                <a:latin typeface="Times New Roman" panose="02020603050405020304"/>
                <a:ea typeface="Times New Roman" panose="02020603050405020304"/>
                <a:cs typeface="Times New Roman" panose="02020603050405020304"/>
              </a:rPr>
              <a:t>SỰ </a:t>
            </a:r>
            <a:r>
              <a:rPr lang="en-US" sz="2800" b="1" dirty="0">
                <a:solidFill>
                  <a:srgbClr val="FF0000"/>
                </a:solidFill>
                <a:latin typeface="Times New Roman" panose="02020603050405020304"/>
                <a:ea typeface="Times New Roman" panose="02020603050405020304"/>
                <a:cs typeface="Times New Roman" panose="02020603050405020304"/>
              </a:rPr>
              <a:t>CHUYỂN BIẾN TỪ XÃ HỘI NGUYÊN THỦY SANG XÃ HỘI CÓ GIAI CẤP </a:t>
            </a:r>
            <a:r>
              <a:rPr lang="en-US" sz="2800" dirty="0">
                <a:solidFill>
                  <a:srgbClr val="FF0000"/>
                </a:solidFill>
                <a:ea typeface="Times New Roman" panose="02020603050405020304"/>
                <a:cs typeface="Times New Roman" panose="02020603050405020304"/>
              </a:rPr>
              <a:t/>
            </a:r>
            <a:br>
              <a:rPr lang="en-US" sz="2800" dirty="0">
                <a:solidFill>
                  <a:srgbClr val="FF0000"/>
                </a:solidFill>
                <a:ea typeface="Times New Roman" panose="02020603050405020304"/>
                <a:cs typeface="Times New Roman" panose="02020603050405020304"/>
              </a:rPr>
            </a:b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990600"/>
            <a:ext cx="9178636" cy="5486400"/>
          </a:xfrm>
        </p:spPr>
        <p:txBody>
          <a:bodyPr/>
          <a:lstStyle/>
          <a:p>
            <a:pPr marL="0" marR="0" indent="0" algn="just">
              <a:lnSpc>
                <a:spcPct val="115000"/>
              </a:lnSpc>
              <a:spcBef>
                <a:spcPts val="0"/>
              </a:spcBef>
              <a:spcAft>
                <a:spcPts val="0"/>
              </a:spcAft>
              <a:buNone/>
            </a:pPr>
            <a:r>
              <a:rPr lang="en-US" b="1" dirty="0">
                <a:solidFill>
                  <a:srgbClr val="0033CC"/>
                </a:solidFill>
                <a:latin typeface="Times New Roman" panose="02020603050405020304"/>
                <a:ea typeface="Times New Roman" panose="02020603050405020304"/>
                <a:cs typeface="Times New Roman" panose="02020603050405020304"/>
              </a:rPr>
              <a:t>I. </a:t>
            </a:r>
            <a:r>
              <a:rPr lang="en-US" b="1" dirty="0" err="1">
                <a:solidFill>
                  <a:srgbClr val="0033CC"/>
                </a:solidFill>
                <a:latin typeface="Times New Roman" panose="02020603050405020304"/>
                <a:ea typeface="Times New Roman" panose="02020603050405020304"/>
                <a:cs typeface="Times New Roman" panose="02020603050405020304"/>
              </a:rPr>
              <a:t>Sự</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xuất</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hiện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của</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công</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cụ</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lao</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động</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bằng</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kim</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loại</a:t>
            </a:r>
            <a:endParaRPr lang="en-US"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b="1" dirty="0">
                <a:solidFill>
                  <a:srgbClr val="0033CC"/>
                </a:solidFill>
                <a:latin typeface="Times New Roman" panose="02020603050405020304"/>
                <a:ea typeface="Times New Roman" panose="02020603050405020304"/>
                <a:cs typeface="Times New Roman" panose="02020603050405020304"/>
              </a:rPr>
              <a:t>II. </a:t>
            </a:r>
            <a:r>
              <a:rPr lang="en-US" b="1" dirty="0" err="1">
                <a:solidFill>
                  <a:srgbClr val="0033CC"/>
                </a:solidFill>
                <a:latin typeface="Times New Roman" panose="02020603050405020304"/>
                <a:ea typeface="Times New Roman" panose="02020603050405020304"/>
                <a:cs typeface="Times New Roman" panose="02020603050405020304"/>
              </a:rPr>
              <a:t>Sự</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chuyển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biến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trong</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xã</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hội</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nguyên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thủy</a:t>
            </a:r>
            <a:endParaRPr lang="en-US"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b="1" dirty="0">
                <a:solidFill>
                  <a:srgbClr val="0033CC"/>
                </a:solidFill>
                <a:latin typeface="Times New Roman" panose="02020603050405020304"/>
                <a:ea typeface="Times New Roman" panose="02020603050405020304"/>
                <a:cs typeface="Times New Roman" panose="02020603050405020304"/>
              </a:rPr>
              <a:t>III. </a:t>
            </a:r>
            <a:r>
              <a:rPr lang="en-US" b="1" dirty="0" err="1">
                <a:solidFill>
                  <a:srgbClr val="0033CC"/>
                </a:solidFill>
                <a:latin typeface="Times New Roman" panose="02020603050405020304"/>
                <a:ea typeface="Times New Roman" panose="02020603050405020304"/>
                <a:cs typeface="Times New Roman" panose="02020603050405020304"/>
              </a:rPr>
              <a:t>Việt</a:t>
            </a:r>
            <a:r>
              <a:rPr lang="en-US" b="1" dirty="0">
                <a:solidFill>
                  <a:srgbClr val="0033CC"/>
                </a:solidFill>
                <a:latin typeface="Times New Roman" panose="02020603050405020304"/>
                <a:ea typeface="Times New Roman" panose="02020603050405020304"/>
                <a:cs typeface="Times New Roman" panose="02020603050405020304"/>
              </a:rPr>
              <a:t> Nam </a:t>
            </a:r>
            <a:r>
              <a:rPr lang="en-US" b="1" dirty="0" err="1">
                <a:solidFill>
                  <a:srgbClr val="0033CC"/>
                </a:solidFill>
                <a:latin typeface="Times New Roman" panose="02020603050405020304"/>
                <a:ea typeface="Times New Roman" panose="02020603050405020304"/>
                <a:cs typeface="Times New Roman" panose="02020603050405020304"/>
              </a:rPr>
              <a:t>cuối</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thời</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kì</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nguyên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thủy</a:t>
            </a:r>
            <a:endParaRPr lang="en-US" dirty="0">
              <a:solidFill>
                <a:srgbClr val="0033CC"/>
              </a:solidFill>
              <a:ea typeface="Times New Roman" panose="02020603050405020304"/>
              <a:cs typeface="Times New Roman" panose="02020603050405020304"/>
            </a:endParaRPr>
          </a:p>
          <a:p>
            <a:pPr marL="0" indent="0">
              <a:buNone/>
            </a:pPr>
            <a:endParaRPr lang="en-US" dirty="0" smtClean="0"/>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27709"/>
            <a:ext cx="5867400" cy="38604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608072"/>
            <a:ext cx="6019800" cy="3249928"/>
          </a:xfrm>
          <a:prstGeom prst="rect">
            <a:avLst/>
          </a:prstGeom>
        </p:spPr>
      </p:pic>
      <p:sp>
        <p:nvSpPr>
          <p:cNvPr id="3" name="TextBox 2"/>
          <p:cNvSpPr txBox="1"/>
          <p:nvPr/>
        </p:nvSpPr>
        <p:spPr>
          <a:xfrm>
            <a:off x="5105400" y="0"/>
            <a:ext cx="4038600" cy="8710077"/>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Q</a:t>
            </a:r>
            <a:r>
              <a:rPr lang="en-US" sz="2800" b="1" dirty="0" err="1" smtClean="0">
                <a:solidFill>
                  <a:srgbClr val="FF0000"/>
                </a:solidFill>
                <a:latin typeface="Times New Roman" panose="02020603050405020304" pitchFamily="18" charset="0"/>
                <a:cs typeface="Times New Roman" panose="02020603050405020304" pitchFamily="18" charset="0"/>
              </a:rPr>
              <a:t>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hãy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cuối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nguyên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người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Việt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Cổ</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những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công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cụ</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động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nghề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sản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xuất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nào</a:t>
            </a:r>
            <a:r>
              <a:rPr lang="en-US" sz="2800" b="1" dirty="0" smtClean="0">
                <a:solidFill>
                  <a:srgbClr val="FF0000"/>
                </a:solidFill>
                <a:latin typeface="Times New Roman" panose="02020603050405020304" pitchFamily="18" charset="0"/>
                <a:cs typeface="Times New Roman" panose="02020603050405020304" pitchFamily="18" charset="0"/>
              </a:rPr>
              <a:t> ?</a:t>
            </a:r>
          </a:p>
          <a:p>
            <a:pPr algn="just"/>
            <a:endParaRPr lang="en-US" sz="2800" b="1" dirty="0" smtClean="0">
              <a:solidFill>
                <a:srgbClr val="0033CC"/>
              </a:solidFill>
              <a:latin typeface="Times New Roman" panose="02020603050405020304" pitchFamily="18" charset="0"/>
              <a:cs typeface="Times New Roman" panose="02020603050405020304" pitchFamily="18" charset="0"/>
            </a:endParaRPr>
          </a:p>
          <a:p>
            <a:pPr algn="just"/>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Công</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cụ</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lao</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động</a:t>
            </a:r>
            <a:r>
              <a:rPr lang="en-US" sz="2800" b="1" dirty="0" smtClean="0">
                <a:solidFill>
                  <a:srgbClr val="0033CC"/>
                </a:solidFill>
                <a:latin typeface="Times New Roman" panose="02020603050405020304" pitchFamily="18" charset="0"/>
                <a:cs typeface="Times New Roman" panose="02020603050405020304" pitchFamily="18" charset="0"/>
              </a:rPr>
              <a:t>…</a:t>
            </a:r>
          </a:p>
          <a:p>
            <a:pPr algn="just"/>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Các</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nghề</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nghề</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nông</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nghề</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làm</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đồ</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gốm</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đúc</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đồng</a:t>
            </a:r>
            <a:r>
              <a:rPr lang="en-US" sz="2800" b="1" dirty="0" smtClean="0">
                <a:solidFill>
                  <a:srgbClr val="0033CC"/>
                </a:solidFill>
                <a:latin typeface="Times New Roman" panose="02020603050405020304" pitchFamily="18" charset="0"/>
                <a:cs typeface="Times New Roman" panose="02020603050405020304" pitchFamily="18" charset="0"/>
              </a:rPr>
              <a: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17813" y="-32657"/>
            <a:ext cx="9137073" cy="1447800"/>
          </a:xfrm>
        </p:spPr>
        <p:txBody>
          <a:bodyPr>
            <a:no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Nêu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một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số</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nét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cơ</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bản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của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xã</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hội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nguyên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thủy</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Việt</a:t>
            </a:r>
            <a:r>
              <a:rPr lang="en-US" sz="3600" b="1" dirty="0" smtClean="0">
                <a:solidFill>
                  <a:srgbClr val="FF0000"/>
                </a:solidFill>
                <a:latin typeface="Times New Roman" panose="02020603050405020304" pitchFamily="18" charset="0"/>
                <a:cs typeface="Times New Roman" panose="02020603050405020304" pitchFamily="18" charset="0"/>
              </a:rPr>
              <a:t> Nam </a:t>
            </a:r>
            <a:r>
              <a:rPr lang="en-US" sz="3600" b="1" dirty="0" err="1" smtClean="0">
                <a:solidFill>
                  <a:srgbClr val="FF0000"/>
                </a:solidFill>
                <a:latin typeface="Times New Roman" panose="02020603050405020304" pitchFamily="18" charset="0"/>
                <a:cs typeface="Times New Roman" panose="02020603050405020304" pitchFamily="18" charset="0"/>
              </a:rPr>
              <a:t>trong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quá</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trình</a:t>
            </a:r>
            <a:r>
              <a:rPr lang="en-US" sz="3600" b="1" dirty="0" smtClean="0">
                <a:solidFill>
                  <a:srgbClr val="FF0000"/>
                </a:solidFill>
                <a:latin typeface="Times New Roman" panose="02020603050405020304" pitchFamily="18" charset="0"/>
                <a:cs typeface="Times New Roman" panose="02020603050405020304" pitchFamily="18" charset="0"/>
              </a:rPr>
              <a:t> tan </a:t>
            </a:r>
            <a:r>
              <a:rPr lang="en-US" sz="3600" b="1" dirty="0" err="1" smtClean="0">
                <a:solidFill>
                  <a:srgbClr val="FF0000"/>
                </a:solidFill>
                <a:latin typeface="Times New Roman" panose="02020603050405020304" pitchFamily="18" charset="0"/>
                <a:cs typeface="Times New Roman" panose="02020603050405020304" pitchFamily="18" charset="0"/>
              </a:rPr>
              <a:t>rã</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1524000"/>
            <a:ext cx="9178636" cy="4876800"/>
          </a:xfrm>
        </p:spPr>
        <p:txBody>
          <a:bodyPr>
            <a:normAutofit/>
          </a:bodyPr>
          <a:lstStyle/>
          <a:p>
            <a:pPr marL="0" marR="0" indent="0" algn="just">
              <a:lnSpc>
                <a:spcPct val="115000"/>
              </a:lnSpc>
              <a:spcBef>
                <a:spcPts val="0"/>
              </a:spcBef>
              <a:spcAft>
                <a:spcPts val="0"/>
              </a:spcAft>
              <a:buNone/>
            </a:pP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Người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Việt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cổ</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đã</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phát</a:t>
            </a:r>
            <a:r>
              <a:rPr lang="en-US" dirty="0">
                <a:solidFill>
                  <a:srgbClr val="0033CC"/>
                </a:solidFill>
                <a:latin typeface="Times New Roman" panose="02020603050405020304"/>
                <a:ea typeface="Times New Roman" panose="02020603050405020304"/>
                <a:cs typeface="Times New Roman" panose="02020603050405020304"/>
              </a:rPr>
              <a:t> minh </a:t>
            </a:r>
            <a:r>
              <a:rPr lang="en-US" dirty="0" err="1">
                <a:solidFill>
                  <a:srgbClr val="0033CC"/>
                </a:solidFill>
                <a:latin typeface="Times New Roman" panose="02020603050405020304"/>
                <a:ea typeface="Times New Roman" panose="02020603050405020304"/>
                <a:cs typeface="Times New Roman" panose="02020603050405020304"/>
              </a:rPr>
              <a:t>ra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thuật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luyện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kim</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biết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chế</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tác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công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cụ</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lao</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động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vũ</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khí</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bằng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đồng</a:t>
            </a:r>
            <a:r>
              <a:rPr lang="en-US" dirty="0">
                <a:solidFill>
                  <a:srgbClr val="0033CC"/>
                </a:solidFill>
                <a:latin typeface="Times New Roman" panose="02020603050405020304"/>
                <a:ea typeface="Times New Roman" panose="02020603050405020304"/>
                <a:cs typeface="Times New Roman" panose="02020603050405020304"/>
              </a:rPr>
              <a:t>.</a:t>
            </a:r>
            <a:endParaRPr lang="en-US"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dirty="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Họ</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mở</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rộng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địa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bàn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cư</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trú</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chuyển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dần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xuống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đồng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bằng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và</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định</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cư</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ven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các</a:t>
            </a:r>
            <a:r>
              <a:rPr lang="en-US" dirty="0">
                <a:solidFill>
                  <a:srgbClr val="0033CC"/>
                </a:solidFill>
                <a:latin typeface="Times New Roman" panose="02020603050405020304"/>
                <a:ea typeface="Times New Roman" panose="02020603050405020304"/>
                <a:cs typeface="Times New Roman" panose="02020603050405020304"/>
              </a:rPr>
              <a:t> con </a:t>
            </a:r>
            <a:r>
              <a:rPr lang="en-US" dirty="0" err="1">
                <a:solidFill>
                  <a:srgbClr val="0033CC"/>
                </a:solidFill>
                <a:latin typeface="Times New Roman" panose="02020603050405020304"/>
                <a:ea typeface="Times New Roman" panose="02020603050405020304"/>
                <a:cs typeface="Times New Roman" panose="02020603050405020304"/>
              </a:rPr>
              <a:t>sông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lớn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như</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sông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Hồng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sông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Mã</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sông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Đồng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Nai</a:t>
            </a:r>
            <a:r>
              <a:rPr lang="en-US" dirty="0">
                <a:solidFill>
                  <a:srgbClr val="0033CC"/>
                </a:solidFill>
                <a:latin typeface="Times New Roman" panose="02020603050405020304"/>
                <a:ea typeface="Times New Roman" panose="02020603050405020304"/>
                <a:cs typeface="Times New Roman" panose="02020603050405020304"/>
              </a:rPr>
              <a:t>.</a:t>
            </a:r>
            <a:endParaRPr lang="en-US"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Họ</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làm</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nông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nghiệp</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trồng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lúa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nước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chăn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nuôi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làm</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đồ</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gốm</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đúc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công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cụ</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và</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vật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dụng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bằng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đồng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xóm</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làng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dần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xuất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hiện</a:t>
            </a:r>
            <a:r>
              <a:rPr lang="en-US" dirty="0" smtClean="0">
                <a:solidFill>
                  <a:srgbClr val="0033CC"/>
                </a:solidFill>
                <a:latin typeface="Times New Roman" panose="02020603050405020304"/>
                <a:ea typeface="Times New Roman" panose="02020603050405020304"/>
                <a:cs typeface="Times New Roman" panose="02020603050405020304"/>
              </a:rPr>
              <a:t>….</a:t>
            </a:r>
            <a:endParaRPr lang="en-US" dirty="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13855"/>
            <a:ext cx="9137073" cy="838200"/>
          </a:xfrm>
        </p:spPr>
        <p:txBody>
          <a:bodyPr>
            <a:noAutofit/>
          </a:bodyPr>
          <a:lstStyle/>
          <a:p>
            <a:pPr>
              <a:lnSpc>
                <a:spcPct val="115000"/>
              </a:lnSpc>
              <a:spcBef>
                <a:spcPts val="0"/>
              </a:spcBef>
              <a:tabLst>
                <a:tab pos="114300" algn="l"/>
                <a:tab pos="228600" algn="l"/>
                <a:tab pos="2315845" algn="l"/>
              </a:tabLst>
            </a:pPr>
            <a:r>
              <a:rPr lang="en-US" sz="3200" b="1" dirty="0" smtClean="0">
                <a:latin typeface="Times New Roman" panose="02020603050405020304"/>
                <a:ea typeface="Times New Roman" panose="02020603050405020304"/>
                <a:cs typeface="Times New Roman" panose="02020603050405020304"/>
              </a:rPr>
              <a:t/>
            </a:r>
            <a:br>
              <a:rPr lang="en-US" sz="3200" b="1" dirty="0" smtClean="0">
                <a:latin typeface="Times New Roman" panose="02020603050405020304"/>
                <a:ea typeface="Times New Roman" panose="02020603050405020304"/>
                <a:cs typeface="Times New Roman" panose="02020603050405020304"/>
              </a:rPr>
            </a:br>
            <a:r>
              <a:rPr lang="en-US" sz="2400" b="1" dirty="0" err="1">
                <a:solidFill>
                  <a:srgbClr val="FF0000"/>
                </a:solidFill>
                <a:latin typeface="Times New Roman" panose="02020603050405020304"/>
                <a:ea typeface="Times New Roman" panose="02020603050405020304"/>
                <a:cs typeface="Times New Roman" panose="02020603050405020304"/>
              </a:rPr>
              <a:t>T</a:t>
            </a:r>
            <a:r>
              <a:rPr lang="en-US" sz="2400" b="1" dirty="0" err="1" smtClean="0">
                <a:solidFill>
                  <a:srgbClr val="FF0000"/>
                </a:solidFill>
                <a:latin typeface="Times New Roman" panose="02020603050405020304"/>
                <a:ea typeface="Times New Roman" panose="02020603050405020304"/>
                <a:cs typeface="Times New Roman" panose="02020603050405020304"/>
              </a:rPr>
              <a:t>iết</a:t>
            </a:r>
            <a:r>
              <a:rPr lang="en-US" sz="2400" b="1" dirty="0" smtClean="0">
                <a:solidFill>
                  <a:srgbClr val="FF0000"/>
                </a:solidFill>
                <a:latin typeface="Times New Roman" panose="02020603050405020304"/>
                <a:ea typeface="Times New Roman" panose="02020603050405020304"/>
                <a:cs typeface="Times New Roman" panose="02020603050405020304"/>
              </a:rPr>
              <a:t> 8,9 -BÀI </a:t>
            </a:r>
            <a:r>
              <a:rPr lang="en-US" sz="2400" b="1" dirty="0">
                <a:solidFill>
                  <a:srgbClr val="FF0000"/>
                </a:solidFill>
                <a:latin typeface="Times New Roman" panose="02020603050405020304"/>
                <a:ea typeface="Times New Roman" panose="02020603050405020304"/>
                <a:cs typeface="Times New Roman" panose="02020603050405020304"/>
              </a:rPr>
              <a:t>5. </a:t>
            </a:r>
            <a:r>
              <a:rPr lang="en-US" sz="2400" b="1" dirty="0" smtClean="0">
                <a:solidFill>
                  <a:srgbClr val="FF0000"/>
                </a:solidFill>
                <a:latin typeface="Times New Roman" panose="02020603050405020304"/>
                <a:ea typeface="Times New Roman" panose="02020603050405020304"/>
                <a:cs typeface="Times New Roman" panose="02020603050405020304"/>
              </a:rPr>
              <a:t>SỰ </a:t>
            </a:r>
            <a:r>
              <a:rPr lang="en-US" sz="2400" b="1" dirty="0">
                <a:solidFill>
                  <a:srgbClr val="FF0000"/>
                </a:solidFill>
                <a:latin typeface="Times New Roman" panose="02020603050405020304"/>
                <a:ea typeface="Times New Roman" panose="02020603050405020304"/>
                <a:cs typeface="Times New Roman" panose="02020603050405020304"/>
              </a:rPr>
              <a:t>CHUYỂN BIẾN TỪ XÃ HỘI NGUYÊN THỦY SANG XÃ HỘI CÓ GIAI CẤP ( 2 </a:t>
            </a:r>
            <a:r>
              <a:rPr lang="en-US" sz="2400" b="1" dirty="0" err="1">
                <a:solidFill>
                  <a:srgbClr val="FF0000"/>
                </a:solidFill>
                <a:latin typeface="Times New Roman" panose="02020603050405020304"/>
                <a:ea typeface="Times New Roman" panose="02020603050405020304"/>
                <a:cs typeface="Times New Roman" panose="02020603050405020304"/>
              </a:rPr>
              <a:t>tiết</a:t>
            </a:r>
            <a:r>
              <a:rPr lang="en-US" sz="2400" b="1" dirty="0">
                <a:solidFill>
                  <a:srgbClr val="FF0000"/>
                </a:solidFill>
                <a:latin typeface="Times New Roman" panose="02020603050405020304"/>
                <a:ea typeface="Times New Roman" panose="02020603050405020304"/>
                <a:cs typeface="Times New Roman" panose="02020603050405020304"/>
              </a:rPr>
              <a:t>)</a:t>
            </a:r>
            <a:r>
              <a:rPr lang="en-US" sz="2400" dirty="0">
                <a:solidFill>
                  <a:srgbClr val="FF0000"/>
                </a:solidFill>
                <a:ea typeface="Times New Roman" panose="02020603050405020304"/>
                <a:cs typeface="Times New Roman" panose="02020603050405020304"/>
              </a:rPr>
              <a:t/>
            </a:r>
            <a:br>
              <a:rPr lang="en-US" sz="2400" dirty="0">
                <a:solidFill>
                  <a:srgbClr val="FF0000"/>
                </a:solidFill>
                <a:ea typeface="Times New Roman" panose="02020603050405020304"/>
                <a:cs typeface="Times New Roman" panose="02020603050405020304"/>
              </a:rPr>
            </a:b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990600"/>
            <a:ext cx="9178636" cy="5867400"/>
          </a:xfrm>
        </p:spPr>
        <p:txBody>
          <a:bodyPr>
            <a:normAutofit/>
          </a:bodyPr>
          <a:lstStyle/>
          <a:p>
            <a:pPr marL="0" marR="0" indent="0" algn="just">
              <a:lnSpc>
                <a:spcPct val="115000"/>
              </a:lnSpc>
              <a:spcBef>
                <a:spcPts val="0"/>
              </a:spcBef>
              <a:spcAft>
                <a:spcPts val="0"/>
              </a:spcAft>
              <a:buNone/>
            </a:pPr>
            <a:r>
              <a:rPr lang="en-US" sz="2800" b="1" dirty="0">
                <a:solidFill>
                  <a:srgbClr val="FF0000"/>
                </a:solidFill>
                <a:latin typeface="Times New Roman" panose="02020603050405020304"/>
                <a:ea typeface="Times New Roman" panose="02020603050405020304"/>
                <a:cs typeface="Times New Roman" panose="02020603050405020304"/>
              </a:rPr>
              <a:t>I. </a:t>
            </a:r>
            <a:r>
              <a:rPr lang="en-US" sz="2800" b="1" dirty="0" err="1">
                <a:solidFill>
                  <a:srgbClr val="FF0000"/>
                </a:solidFill>
                <a:latin typeface="Times New Roman" panose="02020603050405020304"/>
                <a:ea typeface="Times New Roman" panose="02020603050405020304"/>
                <a:cs typeface="Times New Roman" panose="02020603050405020304"/>
              </a:rPr>
              <a:t>Sự</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xuất</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hiện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của</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công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cụ</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lao</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động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bằng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kim</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loại</a:t>
            </a:r>
            <a:endParaRPr lang="en-US" sz="2800"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2800" b="1" dirty="0">
                <a:solidFill>
                  <a:srgbClr val="FF0000"/>
                </a:solidFill>
                <a:latin typeface="Times New Roman" panose="02020603050405020304"/>
                <a:ea typeface="Times New Roman" panose="02020603050405020304"/>
                <a:cs typeface="Times New Roman" panose="02020603050405020304"/>
              </a:rPr>
              <a:t>II. </a:t>
            </a:r>
            <a:r>
              <a:rPr lang="en-US" sz="2800" b="1" dirty="0" err="1">
                <a:solidFill>
                  <a:srgbClr val="FF0000"/>
                </a:solidFill>
                <a:latin typeface="Times New Roman" panose="02020603050405020304"/>
                <a:ea typeface="Times New Roman" panose="02020603050405020304"/>
                <a:cs typeface="Times New Roman" panose="02020603050405020304"/>
              </a:rPr>
              <a:t>Sự</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chuyển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biến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trong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xã</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hội</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nguyên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thủy</a:t>
            </a:r>
            <a:endParaRPr lang="en-US" sz="2800"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2800" b="1" dirty="0">
                <a:solidFill>
                  <a:srgbClr val="FF0000"/>
                </a:solidFill>
                <a:latin typeface="Times New Roman" panose="02020603050405020304"/>
                <a:ea typeface="Times New Roman" panose="02020603050405020304"/>
                <a:cs typeface="Times New Roman" panose="02020603050405020304"/>
              </a:rPr>
              <a:t>III. </a:t>
            </a:r>
            <a:r>
              <a:rPr lang="en-US" sz="2800" b="1" dirty="0" err="1">
                <a:solidFill>
                  <a:srgbClr val="FF0000"/>
                </a:solidFill>
                <a:latin typeface="Times New Roman" panose="02020603050405020304"/>
                <a:ea typeface="Times New Roman" panose="02020603050405020304"/>
                <a:cs typeface="Times New Roman" panose="02020603050405020304"/>
              </a:rPr>
              <a:t>Việt</a:t>
            </a:r>
            <a:r>
              <a:rPr lang="en-US" sz="2800" b="1" dirty="0">
                <a:solidFill>
                  <a:srgbClr val="FF0000"/>
                </a:solidFill>
                <a:latin typeface="Times New Roman" panose="02020603050405020304"/>
                <a:ea typeface="Times New Roman" panose="02020603050405020304"/>
                <a:cs typeface="Times New Roman" panose="02020603050405020304"/>
              </a:rPr>
              <a:t> Nam </a:t>
            </a:r>
            <a:r>
              <a:rPr lang="en-US" sz="2800" b="1" dirty="0" err="1">
                <a:solidFill>
                  <a:srgbClr val="FF0000"/>
                </a:solidFill>
                <a:latin typeface="Times New Roman" panose="02020603050405020304"/>
                <a:ea typeface="Times New Roman" panose="02020603050405020304"/>
                <a:cs typeface="Times New Roman" panose="02020603050405020304"/>
              </a:rPr>
              <a:t>cuối</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thời</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kì</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nguyên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thủy</a:t>
            </a:r>
            <a:endParaRPr lang="en-US" sz="2800" dirty="0">
              <a:solidFill>
                <a:srgbClr val="FF0000"/>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Người</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Việt</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cổ</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đã</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phát</a:t>
            </a:r>
            <a:r>
              <a:rPr lang="en-US" sz="2800" dirty="0">
                <a:solidFill>
                  <a:srgbClr val="0033CC"/>
                </a:solidFill>
                <a:latin typeface="Times New Roman" panose="02020603050405020304"/>
                <a:ea typeface="Times New Roman" panose="02020603050405020304"/>
                <a:cs typeface="Times New Roman" panose="02020603050405020304"/>
              </a:rPr>
              <a:t> minh </a:t>
            </a:r>
            <a:r>
              <a:rPr lang="en-US" sz="2800" dirty="0" err="1">
                <a:solidFill>
                  <a:srgbClr val="0033CC"/>
                </a:solidFill>
                <a:latin typeface="Times New Roman" panose="02020603050405020304"/>
                <a:ea typeface="Times New Roman" panose="02020603050405020304"/>
                <a:cs typeface="Times New Roman" panose="02020603050405020304"/>
              </a:rPr>
              <a:t>ra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thuật</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luyện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kim</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và</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biết</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chế</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tác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cụ</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lao</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động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vũ</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khí</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bằng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đồng</a:t>
            </a:r>
            <a:r>
              <a:rPr lang="en-US" sz="2800" dirty="0">
                <a:solidFill>
                  <a:srgbClr val="0033CC"/>
                </a:solidFill>
                <a:latin typeface="Times New Roman" panose="02020603050405020304"/>
                <a:ea typeface="Times New Roman" panose="02020603050405020304"/>
                <a:cs typeface="Times New Roman" panose="02020603050405020304"/>
              </a:rPr>
              <a:t>.</a:t>
            </a:r>
            <a:endParaRPr lang="en-US" sz="2800"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Họ</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mở</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rộng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địa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bàn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cư</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trú</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xuống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đồng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bằng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và</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định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cư</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ven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các</a:t>
            </a:r>
            <a:r>
              <a:rPr lang="en-US" sz="2800" dirty="0">
                <a:solidFill>
                  <a:srgbClr val="0033CC"/>
                </a:solidFill>
                <a:latin typeface="Times New Roman" panose="02020603050405020304"/>
                <a:ea typeface="Times New Roman" panose="02020603050405020304"/>
                <a:cs typeface="Times New Roman" panose="02020603050405020304"/>
              </a:rPr>
              <a:t> con </a:t>
            </a:r>
            <a:r>
              <a:rPr lang="en-US" sz="2800" dirty="0" err="1">
                <a:solidFill>
                  <a:srgbClr val="0033CC"/>
                </a:solidFill>
                <a:latin typeface="Times New Roman" panose="02020603050405020304"/>
                <a:ea typeface="Times New Roman" panose="02020603050405020304"/>
                <a:cs typeface="Times New Roman" panose="02020603050405020304"/>
              </a:rPr>
              <a:t>sông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lớn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như</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sông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Hồng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sông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Mã</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sông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Đồng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Nai</a:t>
            </a:r>
            <a:r>
              <a:rPr lang="en-US" sz="2800" dirty="0">
                <a:solidFill>
                  <a:srgbClr val="0033CC"/>
                </a:solidFill>
                <a:latin typeface="Times New Roman" panose="02020603050405020304"/>
                <a:ea typeface="Times New Roman" panose="02020603050405020304"/>
                <a:cs typeface="Times New Roman" panose="02020603050405020304"/>
              </a:rPr>
              <a:t>.</a:t>
            </a:r>
            <a:endParaRPr lang="en-US" sz="2800"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pP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Họ</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làm</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nghiệp</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trồng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lúa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nước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chăn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nuôi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làm</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đồ</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gốm</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đúc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cụ</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và</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vật</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dụng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bằng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đồng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xóm</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làng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dần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xuất</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hiện</a:t>
            </a:r>
            <a:r>
              <a:rPr lang="en-US" sz="2800" dirty="0">
                <a:solidFill>
                  <a:srgbClr val="0033CC"/>
                </a:solidFill>
                <a:latin typeface="Times New Roman" panose="02020603050405020304"/>
                <a:ea typeface="Times New Roman" panose="02020603050405020304"/>
                <a:cs typeface="Times New Roman" panose="02020603050405020304"/>
              </a:rPr>
              <a:t>….</a:t>
            </a:r>
            <a:endParaRPr lang="en-US" sz="2800" dirty="0">
              <a:solidFill>
                <a:srgbClr val="0033CC"/>
              </a:solidFill>
              <a:ea typeface="Times New Roman" panose="02020603050405020304"/>
              <a:cs typeface="Times New Roman" panose="02020603050405020304"/>
            </a:endParaRPr>
          </a:p>
          <a:p>
            <a:pPr marL="0" indent="0">
              <a:buNone/>
            </a:pPr>
            <a:endParaRPr lang="en-US" sz="2800" dirty="0" smtClean="0"/>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1066800" y="381000"/>
            <a:ext cx="6172201" cy="838200"/>
          </a:xfrm>
          <a:solidFill>
            <a:schemeClr val="accent6">
              <a:lumMod val="20000"/>
              <a:lumOff val="80000"/>
            </a:schemeClr>
          </a:solidFill>
        </p:spPr>
        <p:txBody>
          <a:bodyPr>
            <a:noAutofit/>
          </a:bodyPr>
          <a:lstStyle/>
          <a:p>
            <a:pPr algn="l"/>
            <a:r>
              <a:rPr lang="en-US" sz="3600" b="1" dirty="0" smtClean="0">
                <a:solidFill>
                  <a:srgbClr val="FF0000"/>
                </a:solidFill>
                <a:latin typeface="Times New Roman" panose="02020603050405020304" pitchFamily="18" charset="0"/>
                <a:cs typeface="Times New Roman" panose="02020603050405020304" pitchFamily="18" charset="0"/>
              </a:rPr>
              <a:t/>
            </a:r>
            <a:br>
              <a:rPr lang="en-US" sz="3600" b="1" dirty="0" smtClean="0">
                <a:solidFill>
                  <a:srgbClr val="FF0000"/>
                </a:solidFill>
                <a:latin typeface="Times New Roman" panose="02020603050405020304" pitchFamily="18" charset="0"/>
                <a:cs typeface="Times New Roman" panose="02020603050405020304" pitchFamily="18" charset="0"/>
              </a:rPr>
            </a:br>
            <a:r>
              <a:rPr lang="en-US" sz="3600" b="1" dirty="0" smtClean="0">
                <a:solidFill>
                  <a:srgbClr val="FF0000"/>
                </a:solidFill>
                <a:latin typeface="Times New Roman" panose="02020603050405020304" pitchFamily="18" charset="0"/>
                <a:cs typeface="Times New Roman" panose="02020603050405020304" pitchFamily="18" charset="0"/>
              </a:rPr>
              <a:t>LUYỆN TẬP </a:t>
            </a:r>
            <a:r>
              <a:rPr lang="en-US" sz="3600" b="1" dirty="0" err="1" smtClean="0">
                <a:solidFill>
                  <a:srgbClr val="FF0000"/>
                </a:solidFill>
                <a:latin typeface="Times New Roman" panose="02020603050405020304" pitchFamily="18" charset="0"/>
                <a:cs typeface="Times New Roman" panose="02020603050405020304" pitchFamily="18" charset="0"/>
              </a:rPr>
              <a:t>và</a:t>
            </a:r>
            <a:r>
              <a:rPr lang="en-US" sz="3600" b="1" dirty="0" smtClean="0">
                <a:solidFill>
                  <a:srgbClr val="FF0000"/>
                </a:solidFill>
                <a:latin typeface="Times New Roman" panose="02020603050405020304" pitchFamily="18" charset="0"/>
                <a:cs typeface="Times New Roman" panose="02020603050405020304" pitchFamily="18" charset="0"/>
              </a:rPr>
              <a:t> VẬN DỤNG </a:t>
            </a:r>
            <a:r>
              <a:rPr lang="en-US" sz="2800" b="1" dirty="0" smtClean="0">
                <a:solidFill>
                  <a:srgbClr val="FF0000"/>
                </a:solidFill>
                <a:latin typeface="Times New Roman" panose="02020603050405020304" pitchFamily="18" charset="0"/>
                <a:cs typeface="Times New Roman" panose="02020603050405020304" pitchFamily="18" charset="0"/>
              </a:rPr>
              <a:t/>
            </a:r>
            <a:br>
              <a:rPr lang="en-US" sz="2800" b="1" dirty="0" smtClean="0">
                <a:solidFill>
                  <a:srgbClr val="FF0000"/>
                </a:solidFill>
                <a:latin typeface="Times New Roman" panose="02020603050405020304" pitchFamily="18" charset="0"/>
                <a:cs typeface="Times New Roman" panose="02020603050405020304" pitchFamily="18" charset="0"/>
              </a:rPr>
            </a:b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304800" y="2133600"/>
            <a:ext cx="8229600" cy="4525963"/>
          </a:xfrm>
        </p:spPr>
        <p:txBody>
          <a:bodyPr/>
          <a:lstStyle/>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981200"/>
          </a:xfrm>
        </p:spPr>
        <p:txBody>
          <a:bodyPr>
            <a:noAutofit/>
          </a:bodyPr>
          <a:lstStyle/>
          <a:p>
            <a:pPr algn="l"/>
            <a:r>
              <a:rPr lang="en-US" sz="2800" b="1" dirty="0" err="1" smtClean="0">
                <a:solidFill>
                  <a:srgbClr val="FF0000"/>
                </a:solidFill>
                <a:latin typeface="Times New Roman" panose="02020603050405020304" pitchFamily="18" charset="0"/>
                <a:cs typeface="Times New Roman" panose="02020603050405020304" pitchFamily="18" charset="0"/>
              </a:rPr>
              <a:t>Luyện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tập</a:t>
            </a:r>
            <a:r>
              <a:rPr lang="en-US" sz="2800" b="1" dirty="0" smtClean="0">
                <a:solidFill>
                  <a:srgbClr val="FF0000"/>
                </a:solidFill>
                <a:latin typeface="Times New Roman" panose="02020603050405020304" pitchFamily="18" charset="0"/>
                <a:cs typeface="Times New Roman" panose="02020603050405020304" pitchFamily="18" charset="0"/>
              </a:rPr>
              <a:t> 1.  </a:t>
            </a:r>
            <a:br>
              <a:rPr lang="en-US" sz="2800" b="1" dirty="0" smtClean="0">
                <a:solidFill>
                  <a:srgbClr val="FF0000"/>
                </a:solidFill>
                <a:latin typeface="Times New Roman" panose="02020603050405020304" pitchFamily="18" charset="0"/>
                <a:cs typeface="Times New Roman" panose="02020603050405020304" pitchFamily="18" charset="0"/>
              </a:rPr>
            </a:br>
            <a:r>
              <a:rPr lang="en-US" sz="2800" b="1" dirty="0" err="1" smtClean="0">
                <a:solidFill>
                  <a:srgbClr val="FF0000"/>
                </a:solidFill>
                <a:latin typeface="Times New Roman" panose="02020603050405020304" pitchFamily="18" charset="0"/>
                <a:cs typeface="Times New Roman" panose="02020603050405020304" pitchFamily="18" charset="0"/>
              </a:rPr>
              <a:t>Hãy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nêu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những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chuyển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hội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cuối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nguyên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thủy</a:t>
            </a:r>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Phát minh quan trọng nào của người nguyên thủy tạo nên những chuyển biến này ?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981200"/>
            <a:ext cx="9178636" cy="5486400"/>
          </a:xfrm>
        </p:spPr>
        <p:txBody>
          <a:bodyPr/>
          <a:lstStyle/>
          <a:p>
            <a:pPr marL="0" indent="0">
              <a:buNone/>
            </a:pP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Những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chuyển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biến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về</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kinh</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tế</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sản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xuất</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nông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nghiệp</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phát</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triển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các</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nghề</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mới</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xuất</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hiện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như</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luyện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kim</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làm</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đồ</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gốm</a:t>
            </a:r>
            <a:r>
              <a:rPr lang="en-US" dirty="0" smtClean="0">
                <a:solidFill>
                  <a:srgbClr val="0033CC"/>
                </a:solidFill>
                <a:latin typeface="Times New Roman" panose="02020603050405020304" pitchFamily="18" charset="0"/>
                <a:cs typeface="Times New Roman" panose="02020603050405020304" pitchFamily="18" charset="0"/>
              </a:rPr>
              <a:t>….</a:t>
            </a:r>
          </a:p>
          <a:p>
            <a:pPr marL="0" indent="0">
              <a:buNone/>
            </a:pP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Những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chuyển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biến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về</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xã</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hội</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xã</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hội</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phân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hóa</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thành</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người</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giàu</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giai</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cấp</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thống</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trị</a:t>
            </a:r>
            <a:r>
              <a:rPr lang="en-US" dirty="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và</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người</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nghèo</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giai</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cấp</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bị</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trị</a:t>
            </a:r>
            <a:r>
              <a:rPr lang="en-US" dirty="0" smtClean="0">
                <a:solidFill>
                  <a:srgbClr val="0033CC"/>
                </a:solidFill>
                <a:latin typeface="Times New Roman" panose="02020603050405020304" pitchFamily="18" charset="0"/>
                <a:cs typeface="Times New Roman" panose="02020603050405020304" pitchFamily="18" charset="0"/>
              </a:rPr>
              <a:t>.</a:t>
            </a:r>
          </a:p>
          <a:p>
            <a:pPr marL="0" indent="0">
              <a:buNone/>
            </a:pPr>
            <a:r>
              <a:rPr lang="vi-VN" dirty="0" smtClean="0">
                <a:solidFill>
                  <a:srgbClr val="0033CC"/>
                </a:solidFill>
                <a:latin typeface="Times New Roman" panose="02020603050405020304" pitchFamily="18" charset="0"/>
                <a:cs typeface="Times New Roman" panose="02020603050405020304" pitchFamily="18" charset="0"/>
              </a:rPr>
              <a:t>-</a:t>
            </a:r>
            <a:r>
              <a:rPr lang="en-US" dirty="0" err="1" smtClean="0">
                <a:solidFill>
                  <a:srgbClr val="0033CC"/>
                </a:solidFill>
                <a:latin typeface="Times New Roman" panose="02020603050405020304" pitchFamily="18" charset="0"/>
                <a:cs typeface="Times New Roman" panose="02020603050405020304" pitchFamily="18" charset="0"/>
              </a:rPr>
              <a:t>Phát</a:t>
            </a:r>
            <a:r>
              <a:rPr lang="en-US" dirty="0" smtClean="0">
                <a:solidFill>
                  <a:srgbClr val="0033CC"/>
                </a:solidFill>
                <a:latin typeface="Times New Roman" panose="02020603050405020304" pitchFamily="18" charset="0"/>
                <a:cs typeface="Times New Roman" panose="02020603050405020304" pitchFamily="18" charset="0"/>
              </a:rPr>
              <a:t> minh </a:t>
            </a:r>
            <a:r>
              <a:rPr lang="en-US" dirty="0" err="1" smtClean="0">
                <a:solidFill>
                  <a:srgbClr val="0033CC"/>
                </a:solidFill>
                <a:latin typeface="Times New Roman" panose="02020603050405020304" pitchFamily="18" charset="0"/>
                <a:cs typeface="Times New Roman" panose="02020603050405020304" pitchFamily="18" charset="0"/>
              </a:rPr>
              <a:t>quan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trọng</a:t>
            </a:r>
            <a:r>
              <a:rPr lang="en-US" dirty="0" smtClean="0">
                <a:solidFill>
                  <a:srgbClr val="0033CC"/>
                </a:solidFill>
                <a:latin typeface="Times New Roman" panose="02020603050405020304" pitchFamily="18" charset="0"/>
                <a:cs typeface="Times New Roman" panose="02020603050405020304" pitchFamily="18" charset="0"/>
              </a:rPr>
              <a:t>:</a:t>
            </a:r>
            <a:r>
              <a:rPr lang="vi-VN" dirty="0" smtClean="0">
                <a:solidFill>
                  <a:srgbClr val="0033CC"/>
                </a:solidFill>
                <a:latin typeface="Times New Roman" panose="02020603050405020304" pitchFamily="18" charset="0"/>
                <a:cs typeface="Times New Roman" panose="02020603050405020304" pitchFamily="18" charset="0"/>
              </a:rPr>
              <a:t> </a:t>
            </a:r>
            <a:r>
              <a:rPr lang="vi-VN" dirty="0">
                <a:solidFill>
                  <a:srgbClr val="0033CC"/>
                </a:solidFill>
                <a:latin typeface="Times New Roman" panose="02020603050405020304" pitchFamily="18" charset="0"/>
                <a:cs typeface="Times New Roman" panose="02020603050405020304" pitchFamily="18" charset="0"/>
              </a:rPr>
              <a:t>Con người đã phát hiện ra kim loại và biết sử dụng kim loại làm công cụ lao động.</a:t>
            </a:r>
          </a:p>
          <a:p>
            <a:pPr marL="0" indent="0">
              <a:buNone/>
            </a:pPr>
            <a:endParaRPr lang="en-US" sz="2800" b="1" dirty="0" smtClean="0">
              <a:solidFill>
                <a:srgbClr val="0033CC"/>
              </a:solidFill>
              <a:latin typeface="Times New Roman" panose="02020603050405020304" pitchFamily="18" charset="0"/>
              <a:cs typeface="Times New Roman" panose="02020603050405020304" pitchFamily="18" charset="0"/>
            </a:endParaRPr>
          </a:p>
          <a:p>
            <a:pPr marL="0" indent="0">
              <a:buNone/>
            </a:pPr>
            <a:endParaRPr lang="en-US" sz="2800" b="1" dirty="0" smtClean="0">
              <a:solidFill>
                <a:srgbClr val="0033CC"/>
              </a:solidFill>
              <a:latin typeface="Times New Roman" panose="02020603050405020304" pitchFamily="18" charset="0"/>
              <a:cs typeface="Times New Roman" panose="02020603050405020304" pitchFamily="18" charset="0"/>
            </a:endParaRPr>
          </a:p>
          <a:p>
            <a:pPr>
              <a:buFontTx/>
              <a:buChar char="-"/>
            </a:pPr>
            <a:endParaRPr lang="en-US" sz="2800" b="1" dirty="0" smtClean="0">
              <a:latin typeface="Times New Roman" panose="02020603050405020304" pitchFamily="18" charset="0"/>
              <a:cs typeface="Times New Roman" panose="02020603050405020304" pitchFamily="18" charset="0"/>
            </a:endParaRP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9359" y="-32657"/>
            <a:ext cx="9137073" cy="1709058"/>
          </a:xfrm>
        </p:spPr>
        <p:txBody>
          <a:bodyPr>
            <a:noAutofit/>
          </a:bodyPr>
          <a:lstStyle/>
          <a:p>
            <a:pPr algn="l"/>
            <a:r>
              <a:rPr lang="vi-VN" sz="2800" b="1" u="sng" dirty="0" smtClean="0">
                <a:solidFill>
                  <a:srgbClr val="FF0000"/>
                </a:solidFill>
                <a:latin typeface="Times New Roman" panose="02020603050405020304" pitchFamily="18" charset="0"/>
                <a:cs typeface="Times New Roman" panose="02020603050405020304" pitchFamily="18" charset="0"/>
              </a:rPr>
              <a:t>Vận dụng   </a:t>
            </a:r>
            <a:r>
              <a:rPr lang="en-US" sz="2800" b="1" u="sng" dirty="0" smtClean="0">
                <a:solidFill>
                  <a:srgbClr val="FF0000"/>
                </a:solidFill>
                <a:latin typeface="Times New Roman" panose="02020603050405020304" pitchFamily="18" charset="0"/>
                <a:cs typeface="Times New Roman" panose="02020603050405020304" pitchFamily="18" charset="0"/>
              </a:rPr>
              <a:t/>
            </a:r>
            <a:br>
              <a:rPr lang="en-US" sz="2800" b="1" u="sng" dirty="0" smtClean="0">
                <a:solidFill>
                  <a:srgbClr val="FF0000"/>
                </a:solidFill>
                <a:latin typeface="Times New Roman" panose="02020603050405020304" pitchFamily="18" charset="0"/>
                <a:cs typeface="Times New Roman" panose="02020603050405020304" pitchFamily="18" charset="0"/>
              </a:rPr>
            </a:br>
            <a:r>
              <a:rPr lang="vi-VN" sz="2800" b="1" dirty="0" smtClean="0">
                <a:solidFill>
                  <a:srgbClr val="FF0000"/>
                </a:solidFill>
                <a:latin typeface="Times New Roman" panose="02020603050405020304" pitchFamily="18" charset="0"/>
                <a:cs typeface="Times New Roman" panose="02020603050405020304" pitchFamily="18" charset="0"/>
              </a:rPr>
              <a:t>Em </a:t>
            </a:r>
            <a:r>
              <a:rPr lang="vi-VN" sz="2800" b="1" dirty="0">
                <a:solidFill>
                  <a:srgbClr val="FF0000"/>
                </a:solidFill>
                <a:latin typeface="Times New Roman" panose="02020603050405020304" pitchFamily="18" charset="0"/>
                <a:cs typeface="Times New Roman" panose="02020603050405020304" pitchFamily="18" charset="0"/>
              </a:rPr>
              <a:t>hãy kể tên một số vật dụng bằng kim loại mà con người ngày nay vẫn thừa hưởng từ những phát minh của người nguyên thủy</a:t>
            </a:r>
            <a:r>
              <a:rPr lang="vi-VN"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7257" y="1905000"/>
            <a:ext cx="9178636" cy="3733800"/>
          </a:xfrm>
        </p:spPr>
        <p:txBody>
          <a:bodyPr/>
          <a:lstStyle/>
          <a:p>
            <a:pPr marL="0" indent="0">
              <a:buNone/>
            </a:pPr>
            <a:r>
              <a:rPr lang="vi-VN" dirty="0" smtClean="0">
                <a:solidFill>
                  <a:srgbClr val="0033CC"/>
                </a:solidFill>
                <a:latin typeface="Times New Roman" panose="02020603050405020304" pitchFamily="18" charset="0"/>
                <a:cs typeface="Times New Roman" panose="02020603050405020304" pitchFamily="18" charset="0"/>
              </a:rPr>
              <a:t>- </a:t>
            </a:r>
            <a:r>
              <a:rPr lang="vi-VN" dirty="0">
                <a:solidFill>
                  <a:srgbClr val="0033CC"/>
                </a:solidFill>
                <a:latin typeface="Times New Roman" panose="02020603050405020304" pitchFamily="18" charset="0"/>
                <a:cs typeface="Times New Roman" panose="02020603050405020304" pitchFamily="18" charset="0"/>
              </a:rPr>
              <a:t>Một số vật dụng bằng kim loại mà con người ngày nay vẫn thừa hưởng từ những phát minh của người nguyên thủy là:</a:t>
            </a:r>
          </a:p>
          <a:p>
            <a:pPr marL="0" indent="0">
              <a:buNone/>
            </a:pPr>
            <a:r>
              <a:rPr lang="vi-VN" dirty="0">
                <a:solidFill>
                  <a:srgbClr val="0033CC"/>
                </a:solidFill>
                <a:latin typeface="Times New Roman" panose="02020603050405020304" pitchFamily="18" charset="0"/>
                <a:cs typeface="Times New Roman" panose="02020603050405020304" pitchFamily="18" charset="0"/>
              </a:rPr>
              <a:t>+ Lưỡi </a:t>
            </a:r>
            <a:r>
              <a:rPr lang="vi-VN" dirty="0" smtClean="0">
                <a:solidFill>
                  <a:srgbClr val="0033CC"/>
                </a:solidFill>
                <a:latin typeface="Times New Roman" panose="02020603050405020304" pitchFamily="18" charset="0"/>
                <a:cs typeface="Times New Roman" panose="02020603050405020304" pitchFamily="18" charset="0"/>
              </a:rPr>
              <a:t>câu</a:t>
            </a:r>
            <a:r>
              <a:rPr lang="en-US" dirty="0">
                <a:solidFill>
                  <a:srgbClr val="0033CC"/>
                </a:solidFill>
                <a:latin typeface="Times New Roman" panose="02020603050405020304" pitchFamily="18" charset="0"/>
                <a:cs typeface="Times New Roman" panose="02020603050405020304" pitchFamily="18" charset="0"/>
              </a:rPr>
              <a:t>,</a:t>
            </a:r>
            <a:r>
              <a:rPr lang="vi-VN" dirty="0" smtClean="0">
                <a:solidFill>
                  <a:srgbClr val="0033CC"/>
                </a:solidFill>
                <a:latin typeface="Times New Roman" panose="02020603050405020304" pitchFamily="18" charset="0"/>
                <a:cs typeface="Times New Roman" panose="02020603050405020304" pitchFamily="18" charset="0"/>
              </a:rPr>
              <a:t> </a:t>
            </a:r>
            <a:r>
              <a:rPr lang="vi-VN" dirty="0">
                <a:solidFill>
                  <a:srgbClr val="0033CC"/>
                </a:solidFill>
                <a:latin typeface="Times New Roman" panose="02020603050405020304" pitchFamily="18" charset="0"/>
                <a:cs typeface="Times New Roman" panose="02020603050405020304" pitchFamily="18" charset="0"/>
              </a:rPr>
              <a:t>dao </a:t>
            </a:r>
            <a:r>
              <a:rPr lang="vi-VN" dirty="0" smtClean="0">
                <a:solidFill>
                  <a:srgbClr val="0033CC"/>
                </a:solidFill>
                <a:latin typeface="Times New Roman" panose="02020603050405020304" pitchFamily="18" charset="0"/>
                <a:cs typeface="Times New Roman" panose="02020603050405020304" pitchFamily="18" charset="0"/>
              </a:rPr>
              <a:t>găm</a:t>
            </a:r>
            <a:r>
              <a:rPr lang="en-US" dirty="0" smtClean="0">
                <a:solidFill>
                  <a:srgbClr val="0033CC"/>
                </a:solidFill>
                <a:latin typeface="Times New Roman" panose="02020603050405020304" pitchFamily="18" charset="0"/>
                <a:cs typeface="Times New Roman" panose="02020603050405020304" pitchFamily="18" charset="0"/>
              </a:rPr>
              <a:t>, l</a:t>
            </a:r>
            <a:r>
              <a:rPr lang="vi-VN" dirty="0" smtClean="0">
                <a:solidFill>
                  <a:srgbClr val="0033CC"/>
                </a:solidFill>
                <a:latin typeface="Times New Roman" panose="02020603050405020304" pitchFamily="18" charset="0"/>
                <a:cs typeface="Times New Roman" panose="02020603050405020304" pitchFamily="18" charset="0"/>
              </a:rPr>
              <a:t>ưỡi </a:t>
            </a:r>
            <a:r>
              <a:rPr lang="vi-VN" dirty="0">
                <a:solidFill>
                  <a:srgbClr val="0033CC"/>
                </a:solidFill>
                <a:latin typeface="Times New Roman" panose="02020603050405020304" pitchFamily="18" charset="0"/>
                <a:cs typeface="Times New Roman" panose="02020603050405020304" pitchFamily="18" charset="0"/>
              </a:rPr>
              <a:t>cày bằng kim </a:t>
            </a:r>
            <a:r>
              <a:rPr lang="vi-VN" dirty="0" smtClean="0">
                <a:solidFill>
                  <a:srgbClr val="0033CC"/>
                </a:solidFill>
                <a:latin typeface="Times New Roman" panose="02020603050405020304" pitchFamily="18" charset="0"/>
                <a:cs typeface="Times New Roman" panose="02020603050405020304" pitchFamily="18" charset="0"/>
              </a:rPr>
              <a:t>loại</a:t>
            </a:r>
            <a:r>
              <a:rPr lang="en-US" dirty="0" smtClean="0">
                <a:solidFill>
                  <a:srgbClr val="0033CC"/>
                </a:solidFill>
                <a:latin typeface="Times New Roman" panose="02020603050405020304" pitchFamily="18" charset="0"/>
                <a:cs typeface="Times New Roman" panose="02020603050405020304" pitchFamily="18" charset="0"/>
              </a:rPr>
              <a:t>, x</a:t>
            </a:r>
            <a:r>
              <a:rPr lang="vi-VN" dirty="0" smtClean="0">
                <a:solidFill>
                  <a:srgbClr val="0033CC"/>
                </a:solidFill>
                <a:latin typeface="Times New Roman" panose="02020603050405020304" pitchFamily="18" charset="0"/>
                <a:cs typeface="Times New Roman" panose="02020603050405020304" pitchFamily="18" charset="0"/>
              </a:rPr>
              <a:t>iên </a:t>
            </a:r>
            <a:r>
              <a:rPr lang="vi-VN" dirty="0">
                <a:solidFill>
                  <a:srgbClr val="0033CC"/>
                </a:solidFill>
                <a:latin typeface="Times New Roman" panose="02020603050405020304" pitchFamily="18" charset="0"/>
                <a:cs typeface="Times New Roman" panose="02020603050405020304" pitchFamily="18" charset="0"/>
              </a:rPr>
              <a:t>nướng thịt (công cụ mũi nhọn).</a:t>
            </a:r>
          </a:p>
          <a:p>
            <a:pPr marL="0" indent="0">
              <a:buNone/>
            </a:pPr>
            <a:r>
              <a:rPr lang="vi-VN" dirty="0">
                <a:solidFill>
                  <a:srgbClr val="0033CC"/>
                </a:solidFill>
                <a:latin typeface="Times New Roman" panose="02020603050405020304" pitchFamily="18" charset="0"/>
                <a:cs typeface="Times New Roman" panose="02020603050405020304" pitchFamily="18" charset="0"/>
              </a:rPr>
              <a:t>+ Đồ gốm.</a:t>
            </a:r>
          </a:p>
          <a:p>
            <a:pPr marL="0" indent="0">
              <a:buNone/>
            </a:pPr>
            <a:endParaRPr lang="en-US" dirty="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81000" y="0"/>
            <a:ext cx="8229600" cy="609600"/>
          </a:xfrm>
        </p:spPr>
        <p:txBody>
          <a:bodyPr>
            <a:normAutofit/>
          </a:bodyPr>
          <a:lstStyle/>
          <a:p>
            <a:r>
              <a:rPr lang="en-US" sz="3200" b="1" u="sng" dirty="0" smtClean="0">
                <a:solidFill>
                  <a:srgbClr val="FF0000"/>
                </a:solidFill>
                <a:latin typeface="Times New Roman" panose="02020603050405020304" pitchFamily="18" charset="0"/>
                <a:cs typeface="Times New Roman" panose="02020603050405020304" pitchFamily="18" charset="0"/>
              </a:rPr>
              <a:t>HƯỚNG DẪN TỰ HỌC </a:t>
            </a:r>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685800"/>
            <a:ext cx="9144000" cy="6172200"/>
          </a:xfrm>
        </p:spPr>
        <p:txBody>
          <a:bodyPr>
            <a:normAutofit/>
          </a:bodyPr>
          <a:lstStyle/>
          <a:p>
            <a:pPr marL="0" marR="0" indent="0" algn="just">
              <a:spcBef>
                <a:spcPts val="0"/>
              </a:spcBef>
              <a:spcAft>
                <a:spcPts val="0"/>
              </a:spcAft>
              <a:buNone/>
            </a:pPr>
            <a:r>
              <a:rPr lang="en-US" sz="3000" b="1" dirty="0">
                <a:solidFill>
                  <a:srgbClr val="FF0000"/>
                </a:solidFill>
                <a:latin typeface="Times New Roman" panose="02020603050405020304"/>
                <a:ea typeface="Times New Roman" panose="02020603050405020304"/>
              </a:rPr>
              <a:t>a) </a:t>
            </a:r>
            <a:r>
              <a:rPr lang="en-US" sz="3000" b="1" dirty="0" err="1">
                <a:solidFill>
                  <a:srgbClr val="FF0000"/>
                </a:solidFill>
                <a:latin typeface="Times New Roman" panose="02020603050405020304"/>
                <a:ea typeface="Times New Roman" panose="02020603050405020304"/>
              </a:rPr>
              <a:t>Bài</a:t>
            </a:r>
            <a:r>
              <a:rPr lang="en-US" sz="3000" b="1" dirty="0">
                <a:solidFill>
                  <a:srgbClr val="FF0000"/>
                </a:solidFill>
                <a:latin typeface="Times New Roman" panose="02020603050405020304"/>
                <a:ea typeface="Times New Roman" panose="02020603050405020304"/>
              </a:rPr>
              <a:t> </a:t>
            </a:r>
            <a:r>
              <a:rPr lang="en-US" sz="3000" b="1" dirty="0" err="1">
                <a:solidFill>
                  <a:srgbClr val="FF0000"/>
                </a:solidFill>
                <a:latin typeface="Times New Roman" panose="02020603050405020304"/>
                <a:ea typeface="Times New Roman" panose="02020603050405020304"/>
              </a:rPr>
              <a:t>vừa</a:t>
            </a:r>
            <a:r>
              <a:rPr lang="en-US" sz="3000" b="1" dirty="0">
                <a:solidFill>
                  <a:srgbClr val="FF0000"/>
                </a:solidFill>
                <a:latin typeface="Times New Roman" panose="02020603050405020304"/>
                <a:ea typeface="Times New Roman" panose="02020603050405020304"/>
              </a:rPr>
              <a:t> </a:t>
            </a:r>
            <a:r>
              <a:rPr lang="en-US" sz="3000" b="1" dirty="0" err="1">
                <a:solidFill>
                  <a:srgbClr val="FF0000"/>
                </a:solidFill>
                <a:latin typeface="Times New Roman" panose="02020603050405020304"/>
                <a:ea typeface="Times New Roman" panose="02020603050405020304"/>
              </a:rPr>
              <a:t>học</a:t>
            </a:r>
            <a:r>
              <a:rPr lang="en-US" sz="3000" b="1" dirty="0">
                <a:solidFill>
                  <a:srgbClr val="FF0000"/>
                </a:solidFill>
                <a:latin typeface="Times New Roman" panose="02020603050405020304"/>
                <a:ea typeface="Times New Roman" panose="02020603050405020304"/>
              </a:rPr>
              <a:t>:</a:t>
            </a:r>
            <a:endParaRPr lang="en-US" sz="3000" dirty="0">
              <a:solidFill>
                <a:srgbClr val="FF0000"/>
              </a:solidFill>
              <a:latin typeface="Times New Roman" panose="02020603050405020304"/>
              <a:ea typeface="Times New Roman" panose="02020603050405020304"/>
            </a:endParaRPr>
          </a:p>
          <a:p>
            <a:pPr marL="0" marR="0" indent="0" algn="just">
              <a:lnSpc>
                <a:spcPct val="115000"/>
              </a:lnSpc>
              <a:spcBef>
                <a:spcPts val="0"/>
              </a:spcBef>
              <a:spcAft>
                <a:spcPts val="0"/>
              </a:spcAft>
              <a:buNone/>
              <a:tabLst>
                <a:tab pos="990600" algn="l"/>
              </a:tabLst>
            </a:pP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Trình</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bày</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được</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quá</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trình</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phát</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hiện</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ra</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kim</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loại</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và</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vai</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trò</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của</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kim</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loại</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đối</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với</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sự</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chuyển</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biến</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từ</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xã</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hội</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nguyên</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thủy</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sang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xã</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hội</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có</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giai</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cấp</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a:t>
            </a:r>
          </a:p>
          <a:p>
            <a:pPr marL="0" marR="0" indent="0" algn="just">
              <a:lnSpc>
                <a:spcPct val="115000"/>
              </a:lnSpc>
              <a:spcBef>
                <a:spcPts val="0"/>
              </a:spcBef>
              <a:spcAft>
                <a:spcPts val="0"/>
              </a:spcAft>
              <a:buNone/>
              <a:tabLst>
                <a:tab pos="990600" algn="l"/>
              </a:tabLst>
            </a:pP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Mô</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tả</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được</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sự</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hình</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thành</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xã</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hội</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có</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giai</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cấp</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a:t>
            </a:r>
          </a:p>
          <a:p>
            <a:pPr marL="0" marR="0" indent="0" algn="just">
              <a:lnSpc>
                <a:spcPct val="115000"/>
              </a:lnSpc>
              <a:spcBef>
                <a:spcPts val="0"/>
              </a:spcBef>
              <a:spcAft>
                <a:spcPts val="0"/>
              </a:spcAft>
              <a:buNone/>
              <a:tabLst>
                <a:tab pos="990600" algn="l"/>
              </a:tabLst>
            </a:pP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Nêu</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và</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giải</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thích</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được</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sự</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phân</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hóa</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không</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triệt</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để</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của</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xã</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hội</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nguyên</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thủy</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ở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phương</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Đông</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a:t>
            </a:r>
          </a:p>
          <a:p>
            <a:pPr marL="0" marR="0" indent="0" algn="just">
              <a:lnSpc>
                <a:spcPct val="115000"/>
              </a:lnSpc>
              <a:spcBef>
                <a:spcPts val="0"/>
              </a:spcBef>
              <a:spcAft>
                <a:spcPts val="0"/>
              </a:spcAft>
              <a:buNone/>
              <a:tabLst>
                <a:tab pos="990600" algn="l"/>
              </a:tabLst>
            </a:pP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Nêu</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được</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một</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số</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nét</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cơ</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bản</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của</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xã</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hội</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nguyên</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thủy</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việt</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nam</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trong</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quá</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trình</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 tan </a:t>
            </a:r>
            <a:r>
              <a:rPr lang="en-US" sz="2800" dirty="0" err="1">
                <a:solidFill>
                  <a:srgbClr val="0033CC"/>
                </a:solidFill>
                <a:latin typeface="Times New Roman" panose="02020603050405020304" pitchFamily="18" charset="0"/>
                <a:ea typeface="Times New Roman" panose="02020603050405020304"/>
                <a:cs typeface="Times New Roman" panose="02020603050405020304" pitchFamily="18" charset="0"/>
              </a:rPr>
              <a:t>rã</a:t>
            </a:r>
            <a:r>
              <a:rPr lang="en-US" sz="2800" dirty="0">
                <a:solidFill>
                  <a:srgbClr val="0033CC"/>
                </a:solidFill>
                <a:latin typeface="Times New Roman" panose="02020603050405020304" pitchFamily="18" charset="0"/>
                <a:ea typeface="Times New Roman" panose="02020603050405020304"/>
                <a:cs typeface="Times New Roman" panose="02020603050405020304" pitchFamily="18" charset="0"/>
              </a:rPr>
              <a:t>.</a:t>
            </a:r>
          </a:p>
          <a:p>
            <a:pPr marL="0" marR="0" indent="0" algn="just">
              <a:spcBef>
                <a:spcPts val="0"/>
              </a:spcBef>
              <a:spcAft>
                <a:spcPts val="0"/>
              </a:spcAft>
              <a:buNone/>
            </a:pPr>
            <a:r>
              <a:rPr lang="en-US" sz="3000" b="1" dirty="0" smtClean="0">
                <a:solidFill>
                  <a:srgbClr val="FF0000"/>
                </a:solidFill>
                <a:latin typeface="Times New Roman" panose="02020603050405020304"/>
                <a:ea typeface="Times New Roman" panose="02020603050405020304"/>
              </a:rPr>
              <a:t>b</a:t>
            </a:r>
            <a:r>
              <a:rPr lang="en-US" sz="3000" b="1" dirty="0">
                <a:solidFill>
                  <a:srgbClr val="FF0000"/>
                </a:solidFill>
                <a:latin typeface="Times New Roman" panose="02020603050405020304"/>
                <a:ea typeface="Times New Roman" panose="02020603050405020304"/>
              </a:rPr>
              <a:t>) </a:t>
            </a:r>
            <a:r>
              <a:rPr lang="en-US" sz="3000" b="1" dirty="0" err="1">
                <a:solidFill>
                  <a:srgbClr val="FF0000"/>
                </a:solidFill>
                <a:latin typeface="Times New Roman" panose="02020603050405020304"/>
                <a:ea typeface="Times New Roman" panose="02020603050405020304"/>
              </a:rPr>
              <a:t>Bài</a:t>
            </a:r>
            <a:r>
              <a:rPr lang="en-US" sz="3000" b="1" dirty="0">
                <a:solidFill>
                  <a:srgbClr val="FF0000"/>
                </a:solidFill>
                <a:latin typeface="Times New Roman" panose="02020603050405020304"/>
                <a:ea typeface="Times New Roman" panose="02020603050405020304"/>
              </a:rPr>
              <a:t> </a:t>
            </a:r>
            <a:r>
              <a:rPr lang="en-US" sz="3000" b="1" dirty="0" err="1">
                <a:solidFill>
                  <a:srgbClr val="FF0000"/>
                </a:solidFill>
                <a:latin typeface="Times New Roman" panose="02020603050405020304"/>
                <a:ea typeface="Times New Roman" panose="02020603050405020304"/>
              </a:rPr>
              <a:t>sắp</a:t>
            </a:r>
            <a:r>
              <a:rPr lang="en-US" sz="3000" b="1" dirty="0">
                <a:solidFill>
                  <a:srgbClr val="FF0000"/>
                </a:solidFill>
                <a:latin typeface="Times New Roman" panose="02020603050405020304"/>
                <a:ea typeface="Times New Roman" panose="02020603050405020304"/>
              </a:rPr>
              <a:t> </a:t>
            </a:r>
            <a:r>
              <a:rPr lang="en-US" sz="3000" b="1" dirty="0" err="1">
                <a:solidFill>
                  <a:srgbClr val="FF0000"/>
                </a:solidFill>
                <a:latin typeface="Times New Roman" panose="02020603050405020304"/>
                <a:ea typeface="Times New Roman" panose="02020603050405020304"/>
              </a:rPr>
              <a:t>học</a:t>
            </a:r>
            <a:r>
              <a:rPr lang="en-US" sz="3000" b="1" dirty="0" smtClean="0">
                <a:solidFill>
                  <a:srgbClr val="FF0000"/>
                </a:solidFill>
                <a:latin typeface="Times New Roman" panose="02020603050405020304"/>
                <a:ea typeface="Times New Roman" panose="02020603050405020304"/>
              </a:rPr>
              <a:t>:</a:t>
            </a:r>
            <a:endParaRPr lang="en-US" sz="3000" dirty="0">
              <a:solidFill>
                <a:srgbClr val="FF0000"/>
              </a:solidFill>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81000" y="0"/>
            <a:ext cx="8229600" cy="838200"/>
          </a:xfrm>
        </p:spPr>
        <p:txBody>
          <a:bodyPr>
            <a:normAutofit/>
          </a:bodyPr>
          <a:lstStyle/>
          <a:p>
            <a:r>
              <a:rPr lang="en-US" sz="3200" b="1" u="sng" dirty="0" smtClean="0">
                <a:solidFill>
                  <a:srgbClr val="FF0000"/>
                </a:solidFill>
                <a:latin typeface="Times New Roman" panose="02020603050405020304" pitchFamily="18" charset="0"/>
                <a:cs typeface="Times New Roman" panose="02020603050405020304" pitchFamily="18" charset="0"/>
              </a:rPr>
              <a:t>HƯỚNG DẪN TỰ HỌC </a:t>
            </a:r>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685800"/>
            <a:ext cx="9144000" cy="6172200"/>
          </a:xfrm>
        </p:spPr>
        <p:txBody>
          <a:bodyPr>
            <a:normAutofit/>
          </a:bodyPr>
          <a:lstStyle/>
          <a:p>
            <a:pPr marL="0" marR="0" indent="0" algn="just">
              <a:spcBef>
                <a:spcPts val="0"/>
              </a:spcBef>
              <a:spcAft>
                <a:spcPts val="0"/>
              </a:spcAft>
              <a:buNone/>
            </a:pPr>
            <a:r>
              <a:rPr lang="en-US" sz="3000" b="1" dirty="0">
                <a:solidFill>
                  <a:srgbClr val="FF0000"/>
                </a:solidFill>
                <a:latin typeface="Times New Roman" panose="02020603050405020304"/>
                <a:ea typeface="Times New Roman" panose="02020603050405020304"/>
              </a:rPr>
              <a:t>a) </a:t>
            </a:r>
            <a:r>
              <a:rPr lang="en-US" sz="3000" b="1" dirty="0" err="1">
                <a:solidFill>
                  <a:srgbClr val="FF0000"/>
                </a:solidFill>
                <a:latin typeface="Times New Roman" panose="02020603050405020304"/>
                <a:ea typeface="Times New Roman" panose="02020603050405020304"/>
              </a:rPr>
              <a:t>Bài</a:t>
            </a:r>
            <a:r>
              <a:rPr lang="en-US" sz="3000" b="1" dirty="0">
                <a:solidFill>
                  <a:srgbClr val="FF0000"/>
                </a:solidFill>
                <a:latin typeface="Times New Roman" panose="02020603050405020304"/>
                <a:ea typeface="Times New Roman" panose="02020603050405020304"/>
              </a:rPr>
              <a:t> </a:t>
            </a:r>
            <a:r>
              <a:rPr lang="en-US" sz="3000" b="1" dirty="0" err="1">
                <a:solidFill>
                  <a:srgbClr val="FF0000"/>
                </a:solidFill>
                <a:latin typeface="Times New Roman" panose="02020603050405020304"/>
                <a:ea typeface="Times New Roman" panose="02020603050405020304"/>
              </a:rPr>
              <a:t>vừa</a:t>
            </a:r>
            <a:r>
              <a:rPr lang="en-US" sz="3000" b="1" dirty="0">
                <a:solidFill>
                  <a:srgbClr val="FF0000"/>
                </a:solidFill>
                <a:latin typeface="Times New Roman" panose="02020603050405020304"/>
                <a:ea typeface="Times New Roman" panose="02020603050405020304"/>
              </a:rPr>
              <a:t> </a:t>
            </a:r>
            <a:r>
              <a:rPr lang="en-US" sz="3000" b="1" dirty="0" err="1">
                <a:solidFill>
                  <a:srgbClr val="FF0000"/>
                </a:solidFill>
                <a:latin typeface="Times New Roman" panose="02020603050405020304"/>
                <a:ea typeface="Times New Roman" panose="02020603050405020304"/>
              </a:rPr>
              <a:t>học</a:t>
            </a:r>
            <a:r>
              <a:rPr lang="en-US" sz="3000" b="1" dirty="0">
                <a:solidFill>
                  <a:srgbClr val="FF0000"/>
                </a:solidFill>
                <a:latin typeface="Times New Roman" panose="02020603050405020304"/>
                <a:ea typeface="Times New Roman" panose="02020603050405020304"/>
              </a:rPr>
              <a:t>:</a:t>
            </a:r>
            <a:endParaRPr lang="en-US" sz="3000" dirty="0">
              <a:solidFill>
                <a:srgbClr val="FF0000"/>
              </a:solidFill>
              <a:latin typeface="Times New Roman" panose="02020603050405020304"/>
              <a:ea typeface="Times New Roman" panose="02020603050405020304"/>
            </a:endParaRPr>
          </a:p>
          <a:p>
            <a:pPr marL="0" marR="0" indent="0" algn="just">
              <a:spcBef>
                <a:spcPts val="0"/>
              </a:spcBef>
              <a:spcAft>
                <a:spcPts val="0"/>
              </a:spcAft>
              <a:buNone/>
            </a:pPr>
            <a:r>
              <a:rPr lang="en-US" sz="3000" b="1" dirty="0" smtClean="0">
                <a:solidFill>
                  <a:srgbClr val="FF0000"/>
                </a:solidFill>
                <a:latin typeface="Times New Roman" panose="02020603050405020304"/>
                <a:ea typeface="Times New Roman" panose="02020603050405020304"/>
              </a:rPr>
              <a:t>b</a:t>
            </a:r>
            <a:r>
              <a:rPr lang="en-US" sz="3000" b="1" dirty="0">
                <a:solidFill>
                  <a:srgbClr val="FF0000"/>
                </a:solidFill>
                <a:latin typeface="Times New Roman" panose="02020603050405020304"/>
                <a:ea typeface="Times New Roman" panose="02020603050405020304"/>
              </a:rPr>
              <a:t>) </a:t>
            </a:r>
            <a:r>
              <a:rPr lang="en-US" sz="3000" b="1" dirty="0" err="1">
                <a:solidFill>
                  <a:srgbClr val="FF0000"/>
                </a:solidFill>
                <a:latin typeface="Times New Roman" panose="02020603050405020304"/>
                <a:ea typeface="Times New Roman" panose="02020603050405020304"/>
              </a:rPr>
              <a:t>Bài</a:t>
            </a:r>
            <a:r>
              <a:rPr lang="en-US" sz="3000" b="1" dirty="0">
                <a:solidFill>
                  <a:srgbClr val="FF0000"/>
                </a:solidFill>
                <a:latin typeface="Times New Roman" panose="02020603050405020304"/>
                <a:ea typeface="Times New Roman" panose="02020603050405020304"/>
              </a:rPr>
              <a:t> </a:t>
            </a:r>
            <a:r>
              <a:rPr lang="en-US" sz="3000" b="1" dirty="0" err="1">
                <a:solidFill>
                  <a:srgbClr val="FF0000"/>
                </a:solidFill>
                <a:latin typeface="Times New Roman" panose="02020603050405020304"/>
                <a:ea typeface="Times New Roman" panose="02020603050405020304"/>
              </a:rPr>
              <a:t>sắp</a:t>
            </a:r>
            <a:r>
              <a:rPr lang="en-US" sz="3000" b="1" dirty="0">
                <a:solidFill>
                  <a:srgbClr val="FF0000"/>
                </a:solidFill>
                <a:latin typeface="Times New Roman" panose="02020603050405020304"/>
                <a:ea typeface="Times New Roman" panose="02020603050405020304"/>
              </a:rPr>
              <a:t> </a:t>
            </a:r>
            <a:r>
              <a:rPr lang="en-US" sz="3000" b="1" dirty="0" err="1">
                <a:solidFill>
                  <a:srgbClr val="FF0000"/>
                </a:solidFill>
                <a:latin typeface="Times New Roman" panose="02020603050405020304"/>
                <a:ea typeface="Times New Roman" panose="02020603050405020304"/>
              </a:rPr>
              <a:t>học</a:t>
            </a:r>
            <a:r>
              <a:rPr lang="en-US" sz="3000" b="1" dirty="0">
                <a:solidFill>
                  <a:srgbClr val="FF0000"/>
                </a:solidFill>
                <a:latin typeface="Times New Roman" panose="02020603050405020304"/>
                <a:ea typeface="Times New Roman" panose="02020603050405020304"/>
              </a:rPr>
              <a:t>:</a:t>
            </a:r>
            <a:endParaRPr lang="en-US" sz="3000" dirty="0">
              <a:solidFill>
                <a:srgbClr val="FF0000"/>
              </a:solidFill>
              <a:latin typeface="Times New Roman" panose="02020603050405020304"/>
              <a:ea typeface="Times New Roman" panose="02020603050405020304"/>
            </a:endParaRPr>
          </a:p>
          <a:p>
            <a:pPr marL="0" marR="0" indent="0">
              <a:lnSpc>
                <a:spcPct val="115000"/>
              </a:lnSpc>
              <a:spcBef>
                <a:spcPts val="0"/>
              </a:spcBef>
              <a:spcAft>
                <a:spcPts val="0"/>
              </a:spcAft>
              <a:buNone/>
              <a:tabLst>
                <a:tab pos="114300" algn="l"/>
                <a:tab pos="228600" algn="l"/>
                <a:tab pos="2315845" algn="l"/>
              </a:tabLst>
            </a:pPr>
            <a:r>
              <a:rPr lang="en-US" sz="2800" b="1" dirty="0">
                <a:solidFill>
                  <a:srgbClr val="0033CC"/>
                </a:solidFill>
                <a:latin typeface="Times New Roman" panose="02020603050405020304"/>
                <a:ea typeface="Times New Roman" panose="02020603050405020304"/>
                <a:cs typeface="Times New Roman" panose="02020603050405020304"/>
              </a:rPr>
              <a:t>BÀI 6. AI CẬP CỔ ĐẠI ( 2 </a:t>
            </a:r>
            <a:r>
              <a:rPr lang="en-US" sz="2800" b="1" dirty="0" err="1">
                <a:solidFill>
                  <a:srgbClr val="0033CC"/>
                </a:solidFill>
                <a:latin typeface="Times New Roman" panose="02020603050405020304"/>
                <a:ea typeface="Times New Roman" panose="02020603050405020304"/>
                <a:cs typeface="Times New Roman" panose="02020603050405020304"/>
              </a:rPr>
              <a:t>tiết</a:t>
            </a:r>
            <a:r>
              <a:rPr lang="en-US" sz="2800" b="1" dirty="0">
                <a:solidFill>
                  <a:srgbClr val="0033CC"/>
                </a:solidFill>
                <a:latin typeface="Times New Roman" panose="02020603050405020304"/>
                <a:ea typeface="Times New Roman" panose="02020603050405020304"/>
                <a:cs typeface="Times New Roman" panose="02020603050405020304"/>
              </a:rPr>
              <a:t>)</a:t>
            </a:r>
            <a:endParaRPr lang="en-US" sz="2000" dirty="0">
              <a:solidFill>
                <a:srgbClr val="0033CC"/>
              </a:solidFill>
              <a:ea typeface="Times New Roman" panose="02020603050405020304"/>
              <a:cs typeface="Times New Roman" panose="02020603050405020304"/>
            </a:endParaRPr>
          </a:p>
          <a:p>
            <a:pPr marL="0" marR="0" indent="0">
              <a:lnSpc>
                <a:spcPct val="115000"/>
              </a:lnSpc>
              <a:spcBef>
                <a:spcPts val="0"/>
              </a:spcBef>
              <a:spcAft>
                <a:spcPts val="0"/>
              </a:spcAft>
              <a:buNone/>
              <a:tabLst>
                <a:tab pos="990600" algn="l"/>
              </a:tabLst>
            </a:pPr>
            <a:r>
              <a:rPr lang="en-US" sz="2800" dirty="0">
                <a:solidFill>
                  <a:srgbClr val="0033CC"/>
                </a:solidFill>
                <a:latin typeface="Times New Roman" panose="02020603050405020304"/>
                <a:ea typeface="Times New Roman" panose="02020603050405020304"/>
                <a:cs typeface="Times New Roman" panose="02020603050405020304"/>
              </a:rPr>
              <a:t>-</a:t>
            </a:r>
            <a:r>
              <a:rPr lang="en-US" sz="2800" dirty="0" err="1">
                <a:solidFill>
                  <a:srgbClr val="0033CC"/>
                </a:solidFill>
                <a:latin typeface="Times New Roman" panose="02020603050405020304"/>
                <a:ea typeface="Times New Roman" panose="02020603050405020304"/>
                <a:cs typeface="Times New Roman" panose="02020603050405020304"/>
              </a:rPr>
              <a:t>Nêu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được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những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tác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động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của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điều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kiện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tự</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nhiên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đối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với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sự</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hình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thành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nền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văn</a:t>
            </a:r>
            <a:r>
              <a:rPr lang="en-US" sz="2800" dirty="0">
                <a:solidFill>
                  <a:srgbClr val="0033CC"/>
                </a:solidFill>
                <a:latin typeface="Times New Roman" panose="02020603050405020304"/>
                <a:ea typeface="Times New Roman" panose="02020603050405020304"/>
                <a:cs typeface="Times New Roman" panose="02020603050405020304"/>
              </a:rPr>
              <a:t> minh Ai </a:t>
            </a:r>
            <a:r>
              <a:rPr lang="en-US" sz="2800" dirty="0" err="1">
                <a:solidFill>
                  <a:srgbClr val="0033CC"/>
                </a:solidFill>
                <a:latin typeface="Times New Roman" panose="02020603050405020304"/>
                <a:ea typeface="Times New Roman" panose="02020603050405020304"/>
                <a:cs typeface="Times New Roman" panose="02020603050405020304"/>
              </a:rPr>
              <a:t>Cập</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cổ</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đại</a:t>
            </a:r>
            <a:r>
              <a:rPr lang="en-US" sz="2800" dirty="0" smtClean="0">
                <a:solidFill>
                  <a:srgbClr val="0033CC"/>
                </a:solidFill>
                <a:latin typeface="Times New Roman" panose="02020603050405020304"/>
                <a:ea typeface="Times New Roman" panose="02020603050405020304"/>
                <a:cs typeface="Times New Roman" panose="02020603050405020304"/>
              </a:rPr>
              <a:t>.</a:t>
            </a:r>
            <a:endParaRPr lang="en-US" sz="2000" dirty="0">
              <a:solidFill>
                <a:srgbClr val="0033CC"/>
              </a:solidFill>
              <a:ea typeface="Times New Roman" panose="02020603050405020304"/>
              <a:cs typeface="Times New Roman" panose="02020603050405020304"/>
            </a:endParaRPr>
          </a:p>
          <a:p>
            <a:pPr marL="0" marR="0" indent="0">
              <a:lnSpc>
                <a:spcPct val="115000"/>
              </a:lnSpc>
              <a:spcBef>
                <a:spcPts val="0"/>
              </a:spcBef>
              <a:spcAft>
                <a:spcPts val="0"/>
              </a:spcAft>
              <a:buNone/>
              <a:tabLst>
                <a:tab pos="990600" algn="l"/>
              </a:tabLst>
            </a:pPr>
            <a:r>
              <a:rPr lang="en-US" sz="2800" dirty="0">
                <a:solidFill>
                  <a:srgbClr val="0033CC"/>
                </a:solidFill>
                <a:latin typeface="Times New Roman" panose="02020603050405020304"/>
                <a:ea typeface="Times New Roman" panose="02020603050405020304"/>
                <a:cs typeface="Times New Roman" panose="02020603050405020304"/>
              </a:rPr>
              <a:t>-</a:t>
            </a:r>
            <a:r>
              <a:rPr lang="en-US" sz="2800" dirty="0" err="1">
                <a:solidFill>
                  <a:srgbClr val="0033CC"/>
                </a:solidFill>
                <a:latin typeface="Times New Roman" panose="02020603050405020304"/>
                <a:ea typeface="Times New Roman" panose="02020603050405020304"/>
                <a:cs typeface="Times New Roman" panose="02020603050405020304"/>
              </a:rPr>
              <a:t>Trình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bài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được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quá</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trình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thành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lập</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nhà</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nước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của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người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ai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cập</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cổ</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đại</a:t>
            </a:r>
            <a:r>
              <a:rPr lang="en-US" sz="2800" dirty="0">
                <a:solidFill>
                  <a:srgbClr val="0033CC"/>
                </a:solidFill>
                <a:latin typeface="Times New Roman" panose="02020603050405020304"/>
                <a:ea typeface="Times New Roman" panose="02020603050405020304"/>
                <a:cs typeface="Times New Roman" panose="02020603050405020304"/>
              </a:rPr>
              <a:t>.</a:t>
            </a:r>
            <a:endParaRPr lang="en-US" sz="2000" dirty="0">
              <a:solidFill>
                <a:srgbClr val="0033CC"/>
              </a:solidFill>
              <a:ea typeface="Times New Roman" panose="02020603050405020304"/>
              <a:cs typeface="Times New Roman" panose="02020603050405020304"/>
            </a:endParaRPr>
          </a:p>
          <a:p>
            <a:pPr marL="0" marR="0" indent="0">
              <a:lnSpc>
                <a:spcPct val="115000"/>
              </a:lnSpc>
              <a:spcBef>
                <a:spcPts val="0"/>
              </a:spcBef>
              <a:spcAft>
                <a:spcPts val="0"/>
              </a:spcAft>
              <a:buNone/>
              <a:tabLst>
                <a:tab pos="990600" algn="l"/>
              </a:tabLst>
            </a:pPr>
            <a:r>
              <a:rPr lang="en-US" sz="2800" dirty="0">
                <a:solidFill>
                  <a:srgbClr val="0033CC"/>
                </a:solidFill>
                <a:latin typeface="Times New Roman" panose="02020603050405020304"/>
                <a:ea typeface="Times New Roman" panose="02020603050405020304"/>
                <a:cs typeface="Times New Roman" panose="02020603050405020304"/>
              </a:rPr>
              <a:t>-</a:t>
            </a:r>
            <a:r>
              <a:rPr lang="en-US" sz="2800" dirty="0" err="1">
                <a:solidFill>
                  <a:srgbClr val="0033CC"/>
                </a:solidFill>
                <a:latin typeface="Times New Roman" panose="02020603050405020304"/>
                <a:ea typeface="Times New Roman" panose="02020603050405020304"/>
                <a:cs typeface="Times New Roman" panose="02020603050405020304"/>
              </a:rPr>
              <a:t>Nêu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được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những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thành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tựu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chủ</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yếu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về</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văn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hóa</a:t>
            </a:r>
            <a:r>
              <a:rPr lang="en-US" sz="2800" dirty="0">
                <a:solidFill>
                  <a:srgbClr val="0033CC"/>
                </a:solidFill>
                <a:latin typeface="Times New Roman" panose="02020603050405020304"/>
                <a:ea typeface="Times New Roman" panose="02020603050405020304"/>
                <a:cs typeface="Times New Roman" panose="02020603050405020304"/>
              </a:rPr>
              <a:t> ở Ai </a:t>
            </a:r>
            <a:r>
              <a:rPr lang="en-US" sz="2800" dirty="0" err="1">
                <a:solidFill>
                  <a:srgbClr val="0033CC"/>
                </a:solidFill>
                <a:latin typeface="Times New Roman" panose="02020603050405020304"/>
                <a:ea typeface="Times New Roman" panose="02020603050405020304"/>
                <a:cs typeface="Times New Roman" panose="02020603050405020304"/>
              </a:rPr>
              <a:t>cập</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cổ</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đại</a:t>
            </a:r>
            <a:r>
              <a:rPr lang="en-US" sz="2800" dirty="0">
                <a:solidFill>
                  <a:srgbClr val="0033CC"/>
                </a:solidFill>
                <a:latin typeface="Times New Roman" panose="02020603050405020304"/>
                <a:ea typeface="Times New Roman" panose="02020603050405020304"/>
                <a:cs typeface="Times New Roman" panose="02020603050405020304"/>
              </a:rPr>
              <a:t>.</a:t>
            </a:r>
            <a:endParaRPr lang="en-US" sz="2000" dirty="0">
              <a:solidFill>
                <a:srgbClr val="0033CC"/>
              </a:solidFill>
              <a:ea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r>
              <a:rPr lang="en-US" sz="2800" b="1" dirty="0" smtClean="0">
                <a:solidFill>
                  <a:srgbClr val="FF0000"/>
                </a:solidFill>
                <a:latin typeface="Times New Roman" panose="02020603050405020304" pitchFamily="18" charset="0"/>
                <a:cs typeface="Times New Roman" panose="02020603050405020304" pitchFamily="18" charset="0"/>
              </a:rPr>
              <a:t>MỤC TIÊU: qua </a:t>
            </a: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này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em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phải</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143000"/>
            <a:ext cx="9144000" cy="4983163"/>
          </a:xfrm>
        </p:spPr>
        <p:txBody>
          <a:bodyPr>
            <a:normAutofit/>
          </a:bodyPr>
          <a:lstStyle/>
          <a:p>
            <a:pPr marL="0" marR="0" indent="0" algn="just">
              <a:lnSpc>
                <a:spcPct val="115000"/>
              </a:lnSpc>
              <a:spcBef>
                <a:spcPts val="0"/>
              </a:spcBef>
              <a:spcAft>
                <a:spcPts val="0"/>
              </a:spcAft>
              <a:buNone/>
              <a:tabLst>
                <a:tab pos="990600" algn="l"/>
              </a:tabLst>
            </a:pPr>
            <a:r>
              <a:rPr lang="en-US" dirty="0">
                <a:solidFill>
                  <a:srgbClr val="0033CC"/>
                </a:solidFill>
                <a:latin typeface="Times New Roman" panose="02020603050405020304"/>
                <a:ea typeface="Times New Roman" panose="02020603050405020304"/>
                <a:cs typeface="Times New Roman" panose="02020603050405020304"/>
              </a:rPr>
              <a:t>-</a:t>
            </a:r>
            <a:r>
              <a:rPr lang="en-US" dirty="0" err="1">
                <a:solidFill>
                  <a:srgbClr val="0033CC"/>
                </a:solidFill>
                <a:latin typeface="Times New Roman" panose="02020603050405020304"/>
                <a:ea typeface="Times New Roman" panose="02020603050405020304"/>
                <a:cs typeface="Times New Roman" panose="02020603050405020304"/>
              </a:rPr>
              <a:t>Trình</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bày</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được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quá</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trình</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phát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hiện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ra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kim</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loại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và</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vai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trò</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của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kim</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loại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đối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với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sự</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chuyển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biến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từ</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xã</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hội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nguyên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thủy</a:t>
            </a:r>
            <a:r>
              <a:rPr lang="en-US" dirty="0">
                <a:solidFill>
                  <a:srgbClr val="0033CC"/>
                </a:solidFill>
                <a:latin typeface="Times New Roman" panose="02020603050405020304"/>
                <a:ea typeface="Times New Roman" panose="02020603050405020304"/>
                <a:cs typeface="Times New Roman" panose="02020603050405020304"/>
              </a:rPr>
              <a:t> sang </a:t>
            </a:r>
            <a:r>
              <a:rPr lang="en-US" dirty="0" err="1">
                <a:solidFill>
                  <a:srgbClr val="0033CC"/>
                </a:solidFill>
                <a:latin typeface="Times New Roman" panose="02020603050405020304"/>
                <a:ea typeface="Times New Roman" panose="02020603050405020304"/>
                <a:cs typeface="Times New Roman" panose="02020603050405020304"/>
              </a:rPr>
              <a:t>xã</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hội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có</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giai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cấp</a:t>
            </a:r>
            <a:r>
              <a:rPr lang="en-US" dirty="0">
                <a:solidFill>
                  <a:srgbClr val="0033CC"/>
                </a:solidFill>
                <a:latin typeface="Times New Roman" panose="02020603050405020304"/>
                <a:ea typeface="Times New Roman" panose="02020603050405020304"/>
                <a:cs typeface="Times New Roman" panose="02020603050405020304"/>
              </a:rPr>
              <a:t>.</a:t>
            </a:r>
            <a:endParaRPr lang="en-US" sz="2400"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tabLst>
                <a:tab pos="990600" algn="l"/>
              </a:tabLst>
            </a:pPr>
            <a:r>
              <a:rPr lang="en-US" dirty="0">
                <a:solidFill>
                  <a:srgbClr val="0033CC"/>
                </a:solidFill>
                <a:latin typeface="Times New Roman" panose="02020603050405020304"/>
                <a:ea typeface="Times New Roman" panose="02020603050405020304"/>
                <a:cs typeface="Times New Roman" panose="02020603050405020304"/>
              </a:rPr>
              <a:t>-</a:t>
            </a:r>
            <a:r>
              <a:rPr lang="en-US" dirty="0" err="1">
                <a:solidFill>
                  <a:srgbClr val="0033CC"/>
                </a:solidFill>
                <a:latin typeface="Times New Roman" panose="02020603050405020304"/>
                <a:ea typeface="Times New Roman" panose="02020603050405020304"/>
                <a:cs typeface="Times New Roman" panose="02020603050405020304"/>
              </a:rPr>
              <a:t>Mô</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tả</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được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sự</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hình</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thành</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xã</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hội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có</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giai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cấp</a:t>
            </a:r>
            <a:r>
              <a:rPr lang="en-US" dirty="0">
                <a:solidFill>
                  <a:srgbClr val="0033CC"/>
                </a:solidFill>
                <a:latin typeface="Times New Roman" panose="02020603050405020304"/>
                <a:ea typeface="Times New Roman" panose="02020603050405020304"/>
                <a:cs typeface="Times New Roman" panose="02020603050405020304"/>
              </a:rPr>
              <a:t>.</a:t>
            </a:r>
            <a:endParaRPr lang="en-US" sz="2400"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tabLst>
                <a:tab pos="990600" algn="l"/>
              </a:tabLst>
            </a:pPr>
            <a:r>
              <a:rPr lang="en-US" dirty="0">
                <a:solidFill>
                  <a:srgbClr val="0033CC"/>
                </a:solidFill>
                <a:latin typeface="Times New Roman" panose="02020603050405020304"/>
                <a:ea typeface="Times New Roman" panose="02020603050405020304"/>
                <a:cs typeface="Times New Roman" panose="02020603050405020304"/>
              </a:rPr>
              <a:t>-</a:t>
            </a:r>
            <a:r>
              <a:rPr lang="en-US" dirty="0" err="1">
                <a:solidFill>
                  <a:srgbClr val="0033CC"/>
                </a:solidFill>
                <a:latin typeface="Times New Roman" panose="02020603050405020304"/>
                <a:ea typeface="Times New Roman" panose="02020603050405020304"/>
                <a:cs typeface="Times New Roman" panose="02020603050405020304"/>
              </a:rPr>
              <a:t>Nêu</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và</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giải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thích</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được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sự</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phân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hóa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không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triệt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để</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của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xã</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hội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nguyên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thủy</a:t>
            </a:r>
            <a:r>
              <a:rPr lang="en-US" dirty="0">
                <a:solidFill>
                  <a:srgbClr val="0033CC"/>
                </a:solidFill>
                <a:latin typeface="Times New Roman" panose="02020603050405020304"/>
                <a:ea typeface="Times New Roman" panose="02020603050405020304"/>
                <a:cs typeface="Times New Roman" panose="02020603050405020304"/>
              </a:rPr>
              <a:t> ở </a:t>
            </a:r>
            <a:r>
              <a:rPr lang="en-US" dirty="0" err="1">
                <a:solidFill>
                  <a:srgbClr val="0033CC"/>
                </a:solidFill>
                <a:latin typeface="Times New Roman" panose="02020603050405020304"/>
                <a:ea typeface="Times New Roman" panose="02020603050405020304"/>
                <a:cs typeface="Times New Roman" panose="02020603050405020304"/>
              </a:rPr>
              <a:t>phương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Đông</a:t>
            </a:r>
            <a:r>
              <a:rPr lang="en-US" dirty="0">
                <a:solidFill>
                  <a:srgbClr val="0033CC"/>
                </a:solidFill>
                <a:latin typeface="Times New Roman" panose="02020603050405020304"/>
                <a:ea typeface="Times New Roman" panose="02020603050405020304"/>
                <a:cs typeface="Times New Roman" panose="02020603050405020304"/>
              </a:rPr>
              <a:t>.</a:t>
            </a:r>
            <a:endParaRPr lang="en-US" sz="2400"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0"/>
              </a:spcAft>
              <a:buNone/>
              <a:tabLst>
                <a:tab pos="990600" algn="l"/>
              </a:tabLst>
            </a:pPr>
            <a:r>
              <a:rPr lang="en-US" dirty="0">
                <a:solidFill>
                  <a:srgbClr val="0033CC"/>
                </a:solidFill>
                <a:latin typeface="Times New Roman" panose="02020603050405020304"/>
                <a:ea typeface="Times New Roman" panose="02020603050405020304"/>
                <a:cs typeface="Times New Roman" panose="02020603050405020304"/>
              </a:rPr>
              <a:t>-</a:t>
            </a:r>
            <a:r>
              <a:rPr lang="en-US" dirty="0" err="1">
                <a:solidFill>
                  <a:srgbClr val="0033CC"/>
                </a:solidFill>
                <a:latin typeface="Times New Roman" panose="02020603050405020304"/>
                <a:ea typeface="Times New Roman" panose="02020603050405020304"/>
                <a:cs typeface="Times New Roman" panose="02020603050405020304"/>
              </a:rPr>
              <a:t>Nêu</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được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một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số</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nét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cơ</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bản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của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xã</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hội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nguyên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thủy</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việt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nam</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trong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quá</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trình</a:t>
            </a:r>
            <a:r>
              <a:rPr lang="en-US" dirty="0">
                <a:solidFill>
                  <a:srgbClr val="0033CC"/>
                </a:solidFill>
                <a:latin typeface="Times New Roman" panose="02020603050405020304"/>
                <a:ea typeface="Times New Roman" panose="02020603050405020304"/>
                <a:cs typeface="Times New Roman" panose="02020603050405020304"/>
              </a:rPr>
              <a:t> tan </a:t>
            </a:r>
            <a:r>
              <a:rPr lang="en-US" dirty="0" err="1">
                <a:solidFill>
                  <a:srgbClr val="0033CC"/>
                </a:solidFill>
                <a:latin typeface="Times New Roman" panose="02020603050405020304"/>
                <a:ea typeface="Times New Roman" panose="02020603050405020304"/>
                <a:cs typeface="Times New Roman" panose="02020603050405020304"/>
              </a:rPr>
              <a:t>rã</a:t>
            </a:r>
            <a:r>
              <a:rPr lang="en-US" dirty="0">
                <a:solidFill>
                  <a:srgbClr val="0033CC"/>
                </a:solidFill>
                <a:latin typeface="Times New Roman" panose="02020603050405020304"/>
                <a:ea typeface="Times New Roman" panose="02020603050405020304"/>
                <a:cs typeface="Times New Roman" panose="02020603050405020304"/>
              </a:rPr>
              <a:t>.</a:t>
            </a:r>
            <a:endParaRPr lang="en-US" sz="2400" dirty="0">
              <a:solidFill>
                <a:srgbClr val="0033CC"/>
              </a:solidFill>
              <a:ea typeface="Times New Roman" panose="02020603050405020304"/>
              <a:cs typeface="Times New Roman" panose="02020603050405020304"/>
            </a:endParaRPr>
          </a:p>
          <a:p>
            <a:pPr marL="0" indent="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944562"/>
          </a:xfrm>
        </p:spPr>
        <p:txBody>
          <a:bodyPr>
            <a:noAutofit/>
          </a:bodyPr>
          <a:lstStyle/>
          <a:p>
            <a:pPr>
              <a:lnSpc>
                <a:spcPct val="115000"/>
              </a:lnSpc>
              <a:spcBef>
                <a:spcPts val="0"/>
              </a:spcBef>
              <a:tabLst>
                <a:tab pos="114300" algn="l"/>
                <a:tab pos="228600" algn="l"/>
                <a:tab pos="2315845" algn="l"/>
              </a:tabLst>
            </a:pPr>
            <a:r>
              <a:rPr lang="en-US" sz="3200" b="1" dirty="0" smtClean="0">
                <a:latin typeface="Times New Roman" panose="02020603050405020304"/>
                <a:ea typeface="Times New Roman" panose="02020603050405020304"/>
                <a:cs typeface="Times New Roman" panose="02020603050405020304"/>
              </a:rPr>
              <a:t/>
            </a:r>
            <a:br>
              <a:rPr lang="en-US" sz="3200" b="1" dirty="0" smtClean="0">
                <a:latin typeface="Times New Roman" panose="02020603050405020304"/>
                <a:ea typeface="Times New Roman" panose="02020603050405020304"/>
                <a:cs typeface="Times New Roman" panose="02020603050405020304"/>
              </a:rPr>
            </a:br>
            <a:r>
              <a:rPr lang="en-US" sz="2800" b="1" dirty="0" err="1">
                <a:solidFill>
                  <a:srgbClr val="FF0000"/>
                </a:solidFill>
                <a:latin typeface="Times New Roman" panose="02020603050405020304"/>
                <a:ea typeface="Times New Roman" panose="02020603050405020304"/>
                <a:cs typeface="Times New Roman" panose="02020603050405020304"/>
              </a:rPr>
              <a:t>T</a:t>
            </a:r>
            <a:r>
              <a:rPr lang="en-US" sz="2800" b="1" dirty="0" err="1" smtClean="0">
                <a:solidFill>
                  <a:srgbClr val="FF0000"/>
                </a:solidFill>
                <a:latin typeface="Times New Roman" panose="02020603050405020304"/>
                <a:ea typeface="Times New Roman" panose="02020603050405020304"/>
                <a:cs typeface="Times New Roman" panose="02020603050405020304"/>
              </a:rPr>
              <a:t>iết</a:t>
            </a:r>
            <a:r>
              <a:rPr lang="en-US" sz="2800" b="1" dirty="0" smtClean="0">
                <a:solidFill>
                  <a:srgbClr val="FF0000"/>
                </a:solidFill>
                <a:latin typeface="Times New Roman" panose="02020603050405020304"/>
                <a:ea typeface="Times New Roman" panose="02020603050405020304"/>
                <a:cs typeface="Times New Roman" panose="02020603050405020304"/>
              </a:rPr>
              <a:t> 8,9 -BÀI </a:t>
            </a:r>
            <a:r>
              <a:rPr lang="en-US" sz="2800" b="1" dirty="0">
                <a:solidFill>
                  <a:srgbClr val="FF0000"/>
                </a:solidFill>
                <a:latin typeface="Times New Roman" panose="02020603050405020304"/>
                <a:ea typeface="Times New Roman" panose="02020603050405020304"/>
                <a:cs typeface="Times New Roman" panose="02020603050405020304"/>
              </a:rPr>
              <a:t>5. </a:t>
            </a:r>
            <a:r>
              <a:rPr lang="en-US" sz="2800" b="1" dirty="0" smtClean="0">
                <a:solidFill>
                  <a:srgbClr val="FF0000"/>
                </a:solidFill>
                <a:latin typeface="Times New Roman" panose="02020603050405020304"/>
                <a:ea typeface="Times New Roman" panose="02020603050405020304"/>
                <a:cs typeface="Times New Roman" panose="02020603050405020304"/>
              </a:rPr>
              <a:t>SỰ </a:t>
            </a:r>
            <a:r>
              <a:rPr lang="en-US" sz="2800" b="1" dirty="0">
                <a:solidFill>
                  <a:srgbClr val="FF0000"/>
                </a:solidFill>
                <a:latin typeface="Times New Roman" panose="02020603050405020304"/>
                <a:ea typeface="Times New Roman" panose="02020603050405020304"/>
                <a:cs typeface="Times New Roman" panose="02020603050405020304"/>
              </a:rPr>
              <a:t>CHUYỂN BIẾN TỪ XÃ HỘI NGUYÊN THỦY SANG XÃ HỘI CÓ GIAI CẤP </a:t>
            </a:r>
            <a:r>
              <a:rPr lang="en-US" sz="2800" dirty="0">
                <a:solidFill>
                  <a:srgbClr val="FF0000"/>
                </a:solidFill>
                <a:ea typeface="Times New Roman" panose="02020603050405020304"/>
                <a:cs typeface="Times New Roman" panose="02020603050405020304"/>
              </a:rPr>
              <a:t/>
            </a:r>
            <a:br>
              <a:rPr lang="en-US" sz="2800" dirty="0">
                <a:solidFill>
                  <a:srgbClr val="FF0000"/>
                </a:solidFill>
                <a:ea typeface="Times New Roman" panose="02020603050405020304"/>
                <a:cs typeface="Times New Roman" panose="02020603050405020304"/>
              </a:rPr>
            </a:b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990600"/>
            <a:ext cx="9178636" cy="5486400"/>
          </a:xfrm>
        </p:spPr>
        <p:txBody>
          <a:bodyPr/>
          <a:lstStyle/>
          <a:p>
            <a:pPr marL="0" marR="0" indent="0" algn="just">
              <a:lnSpc>
                <a:spcPct val="115000"/>
              </a:lnSpc>
              <a:spcBef>
                <a:spcPts val="0"/>
              </a:spcBef>
              <a:spcAft>
                <a:spcPts val="0"/>
              </a:spcAft>
              <a:buNone/>
            </a:pPr>
            <a:r>
              <a:rPr lang="en-US" b="1" dirty="0">
                <a:solidFill>
                  <a:srgbClr val="FF0000"/>
                </a:solidFill>
                <a:latin typeface="Times New Roman" panose="02020603050405020304"/>
                <a:ea typeface="Times New Roman" panose="02020603050405020304"/>
                <a:cs typeface="Times New Roman" panose="02020603050405020304"/>
              </a:rPr>
              <a:t>I. </a:t>
            </a:r>
            <a:r>
              <a:rPr lang="en-US" b="1" dirty="0" err="1">
                <a:solidFill>
                  <a:srgbClr val="FF0000"/>
                </a:solidFill>
                <a:latin typeface="Times New Roman" panose="02020603050405020304"/>
                <a:ea typeface="Times New Roman" panose="02020603050405020304"/>
                <a:cs typeface="Times New Roman" panose="02020603050405020304"/>
              </a:rPr>
              <a:t>Sự</a:t>
            </a:r>
            <a:r>
              <a:rPr lang="en-US" b="1" dirty="0">
                <a:solidFill>
                  <a:srgbClr val="FF0000"/>
                </a:solidFill>
                <a:latin typeface="Times New Roman" panose="02020603050405020304"/>
                <a:ea typeface="Times New Roman" panose="02020603050405020304"/>
                <a:cs typeface="Times New Roman" panose="02020603050405020304"/>
              </a:rPr>
              <a:t> </a:t>
            </a:r>
            <a:r>
              <a:rPr lang="en-US" b="1" dirty="0" err="1">
                <a:solidFill>
                  <a:srgbClr val="FF0000"/>
                </a:solidFill>
                <a:latin typeface="Times New Roman" panose="02020603050405020304"/>
                <a:ea typeface="Times New Roman" panose="02020603050405020304"/>
                <a:cs typeface="Times New Roman" panose="02020603050405020304"/>
              </a:rPr>
              <a:t>xuất</a:t>
            </a:r>
            <a:r>
              <a:rPr lang="en-US" b="1" dirty="0">
                <a:solidFill>
                  <a:srgbClr val="FF0000"/>
                </a:solidFill>
                <a:latin typeface="Times New Roman" panose="02020603050405020304"/>
                <a:ea typeface="Times New Roman" panose="02020603050405020304"/>
                <a:cs typeface="Times New Roman" panose="02020603050405020304"/>
              </a:rPr>
              <a:t> </a:t>
            </a:r>
            <a:r>
              <a:rPr lang="en-US" b="1" dirty="0" err="1">
                <a:solidFill>
                  <a:srgbClr val="FF0000"/>
                </a:solidFill>
                <a:latin typeface="Times New Roman" panose="02020603050405020304"/>
                <a:ea typeface="Times New Roman" panose="02020603050405020304"/>
                <a:cs typeface="Times New Roman" panose="02020603050405020304"/>
              </a:rPr>
              <a:t>hiện</a:t>
            </a:r>
            <a:r>
              <a:rPr lang="en-US" b="1" dirty="0">
                <a:solidFill>
                  <a:srgbClr val="FF0000"/>
                </a:solidFill>
                <a:latin typeface="Times New Roman" panose="02020603050405020304"/>
                <a:ea typeface="Times New Roman" panose="02020603050405020304"/>
                <a:cs typeface="Times New Roman" panose="02020603050405020304"/>
              </a:rPr>
              <a:t> </a:t>
            </a:r>
            <a:r>
              <a:rPr lang="en-US" b="1" dirty="0" err="1">
                <a:solidFill>
                  <a:srgbClr val="FF0000"/>
                </a:solidFill>
                <a:latin typeface="Times New Roman" panose="02020603050405020304"/>
                <a:ea typeface="Times New Roman" panose="02020603050405020304"/>
                <a:cs typeface="Times New Roman" panose="02020603050405020304"/>
              </a:rPr>
              <a:t>của</a:t>
            </a:r>
            <a:r>
              <a:rPr lang="en-US" b="1" dirty="0">
                <a:solidFill>
                  <a:srgbClr val="FF0000"/>
                </a:solidFill>
                <a:latin typeface="Times New Roman" panose="02020603050405020304"/>
                <a:ea typeface="Times New Roman" panose="02020603050405020304"/>
                <a:cs typeface="Times New Roman" panose="02020603050405020304"/>
              </a:rPr>
              <a:t> </a:t>
            </a:r>
            <a:r>
              <a:rPr lang="en-US" b="1" dirty="0" err="1">
                <a:solidFill>
                  <a:srgbClr val="FF0000"/>
                </a:solidFill>
                <a:latin typeface="Times New Roman" panose="02020603050405020304"/>
                <a:ea typeface="Times New Roman" panose="02020603050405020304"/>
                <a:cs typeface="Times New Roman" panose="02020603050405020304"/>
              </a:rPr>
              <a:t>công</a:t>
            </a:r>
            <a:r>
              <a:rPr lang="en-US" b="1" dirty="0">
                <a:solidFill>
                  <a:srgbClr val="FF0000"/>
                </a:solidFill>
                <a:latin typeface="Times New Roman" panose="02020603050405020304"/>
                <a:ea typeface="Times New Roman" panose="02020603050405020304"/>
                <a:cs typeface="Times New Roman" panose="02020603050405020304"/>
              </a:rPr>
              <a:t> </a:t>
            </a:r>
            <a:r>
              <a:rPr lang="en-US" b="1" dirty="0" err="1">
                <a:solidFill>
                  <a:srgbClr val="FF0000"/>
                </a:solidFill>
                <a:latin typeface="Times New Roman" panose="02020603050405020304"/>
                <a:ea typeface="Times New Roman" panose="02020603050405020304"/>
                <a:cs typeface="Times New Roman" panose="02020603050405020304"/>
              </a:rPr>
              <a:t>cụ</a:t>
            </a:r>
            <a:r>
              <a:rPr lang="en-US" b="1" dirty="0">
                <a:solidFill>
                  <a:srgbClr val="FF0000"/>
                </a:solidFill>
                <a:latin typeface="Times New Roman" panose="02020603050405020304"/>
                <a:ea typeface="Times New Roman" panose="02020603050405020304"/>
                <a:cs typeface="Times New Roman" panose="02020603050405020304"/>
              </a:rPr>
              <a:t> </a:t>
            </a:r>
            <a:r>
              <a:rPr lang="en-US" b="1" dirty="0" err="1">
                <a:solidFill>
                  <a:srgbClr val="FF0000"/>
                </a:solidFill>
                <a:latin typeface="Times New Roman" panose="02020603050405020304"/>
                <a:ea typeface="Times New Roman" panose="02020603050405020304"/>
                <a:cs typeface="Times New Roman" panose="02020603050405020304"/>
              </a:rPr>
              <a:t>lao</a:t>
            </a:r>
            <a:r>
              <a:rPr lang="en-US" b="1" dirty="0">
                <a:solidFill>
                  <a:srgbClr val="FF0000"/>
                </a:solidFill>
                <a:latin typeface="Times New Roman" panose="02020603050405020304"/>
                <a:ea typeface="Times New Roman" panose="02020603050405020304"/>
                <a:cs typeface="Times New Roman" panose="02020603050405020304"/>
              </a:rPr>
              <a:t> </a:t>
            </a:r>
            <a:r>
              <a:rPr lang="en-US" b="1" dirty="0" err="1">
                <a:solidFill>
                  <a:srgbClr val="FF0000"/>
                </a:solidFill>
                <a:latin typeface="Times New Roman" panose="02020603050405020304"/>
                <a:ea typeface="Times New Roman" panose="02020603050405020304"/>
                <a:cs typeface="Times New Roman" panose="02020603050405020304"/>
              </a:rPr>
              <a:t>động</a:t>
            </a:r>
            <a:r>
              <a:rPr lang="en-US" b="1" dirty="0">
                <a:solidFill>
                  <a:srgbClr val="FF0000"/>
                </a:solidFill>
                <a:latin typeface="Times New Roman" panose="02020603050405020304"/>
                <a:ea typeface="Times New Roman" panose="02020603050405020304"/>
                <a:cs typeface="Times New Roman" panose="02020603050405020304"/>
              </a:rPr>
              <a:t> </a:t>
            </a:r>
            <a:r>
              <a:rPr lang="en-US" b="1" dirty="0" err="1">
                <a:solidFill>
                  <a:srgbClr val="FF0000"/>
                </a:solidFill>
                <a:latin typeface="Times New Roman" panose="02020603050405020304"/>
                <a:ea typeface="Times New Roman" panose="02020603050405020304"/>
                <a:cs typeface="Times New Roman" panose="02020603050405020304"/>
              </a:rPr>
              <a:t>bằng</a:t>
            </a:r>
            <a:r>
              <a:rPr lang="en-US" b="1" dirty="0">
                <a:solidFill>
                  <a:srgbClr val="FF0000"/>
                </a:solidFill>
                <a:latin typeface="Times New Roman" panose="02020603050405020304"/>
                <a:ea typeface="Times New Roman" panose="02020603050405020304"/>
                <a:cs typeface="Times New Roman" panose="02020603050405020304"/>
              </a:rPr>
              <a:t> </a:t>
            </a:r>
            <a:r>
              <a:rPr lang="en-US" b="1" dirty="0" err="1">
                <a:solidFill>
                  <a:srgbClr val="FF0000"/>
                </a:solidFill>
                <a:latin typeface="Times New Roman" panose="02020603050405020304"/>
                <a:ea typeface="Times New Roman" panose="02020603050405020304"/>
                <a:cs typeface="Times New Roman" panose="02020603050405020304"/>
              </a:rPr>
              <a:t>kim</a:t>
            </a:r>
            <a:r>
              <a:rPr lang="en-US" b="1" dirty="0">
                <a:solidFill>
                  <a:srgbClr val="FF0000"/>
                </a:solidFill>
                <a:latin typeface="Times New Roman" panose="02020603050405020304"/>
                <a:ea typeface="Times New Roman" panose="02020603050405020304"/>
                <a:cs typeface="Times New Roman" panose="02020603050405020304"/>
              </a:rPr>
              <a:t> </a:t>
            </a:r>
            <a:r>
              <a:rPr lang="en-US" b="1" dirty="0" err="1">
                <a:solidFill>
                  <a:srgbClr val="FF0000"/>
                </a:solidFill>
                <a:latin typeface="Times New Roman" panose="02020603050405020304"/>
                <a:ea typeface="Times New Roman" panose="02020603050405020304"/>
                <a:cs typeface="Times New Roman" panose="02020603050405020304"/>
              </a:rPr>
              <a:t>loại</a:t>
            </a:r>
            <a:endParaRPr lang="en-US" dirty="0">
              <a:solidFill>
                <a:srgbClr val="FF0000"/>
              </a:solidFill>
              <a:ea typeface="Times New Roman" panose="02020603050405020304"/>
              <a:cs typeface="Times New Roman" panose="02020603050405020304"/>
            </a:endParaRPr>
          </a:p>
          <a:p>
            <a:pPr marL="0" indent="0">
              <a:buNone/>
            </a:pPr>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8600"/>
            <a:ext cx="9296400" cy="70866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304800"/>
            <a:ext cx="9829800" cy="7315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52400"/>
            <a:ext cx="9601199" cy="70104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0"/>
            <a:ext cx="96012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11727" y="-13855"/>
            <a:ext cx="3257737" cy="5078313"/>
          </a:xfrm>
          <a:prstGeom prst="rect">
            <a:avLst/>
          </a:prstGeom>
          <a:solidFill>
            <a:schemeClr val="bg1"/>
          </a:solidFill>
        </p:spPr>
        <p:txBody>
          <a:bodyPr wrap="square" rtlCol="0">
            <a:spAutoFit/>
          </a:bodyPr>
          <a:lstStyle/>
          <a:p>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1516</Words>
  <Application>Microsoft Office PowerPoint</Application>
  <PresentationFormat>On-screen Show (4:3)</PresentationFormat>
  <Paragraphs>170</Paragraphs>
  <Slides>37</Slides>
  <Notes>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Times New Roman</vt:lpstr>
      <vt:lpstr>Office Theme</vt:lpstr>
      <vt:lpstr>PowerPoint Presentation</vt:lpstr>
      <vt:lpstr> Theo em, cuộc sống của con người trong xã hội nguyên thủy có thay đổi hay không ? Vì sao ?  </vt:lpstr>
      <vt:lpstr> Tiết 8,9 -BÀI 5. SỰ CHUYỂN BIẾN TỪ XÃ HỘI NGUYÊN THỦY SANG XÃ HỘI CÓ GIAI CẤP  </vt:lpstr>
      <vt:lpstr>MỤC TIÊU: qua bài học này các em phải: </vt:lpstr>
      <vt:lpstr> Tiết 8,9 -BÀI 5. SỰ CHUYỂN BIẾN TỪ XÃ HỘI NGUYÊN THỦY SANG XÃ HỘI CÓ GIAI CẤP  </vt:lpstr>
      <vt:lpstr>PowerPoint Presentation</vt:lpstr>
      <vt:lpstr>PowerPoint Presentation</vt:lpstr>
      <vt:lpstr>PowerPoint Presentation</vt:lpstr>
      <vt:lpstr>PowerPoint Presentation</vt:lpstr>
      <vt:lpstr>1. Kim loại đã được phát hiện ra như thế nào ?</vt:lpstr>
      <vt:lpstr>1. Kim loại đã được phát hiện ra như thế nào ?</vt:lpstr>
      <vt:lpstr> 2. Công cụ lao động và vũ khí bằng kim loại ra đời sớm nhất là ở đâu ?</vt:lpstr>
      <vt:lpstr>PowerPoint Presentation</vt:lpstr>
      <vt:lpstr> Quan sát hình 5.2,5.3,5.4, hãy cho biết, công cụ và vật dụng bằng kim loại có điểm gì khác biệt về chủng loại, hình dáng so với công cụ bằng đá ? </vt:lpstr>
      <vt:lpstr>Kim loại được sử dụng vào những mục đích gì trong đời sống của con người cuối thời nguyên thủy?</vt:lpstr>
      <vt:lpstr> Tiết 8,9 -BÀI 5. SỰ CHUYỂN BIẾN TỪ XÃ HỘI NGUYÊN THỦY SANG XÃ HỘI CÓ GIAI CẤP  </vt:lpstr>
      <vt:lpstr>PowerPoint Presentation</vt:lpstr>
      <vt:lpstr> Tiết 8,9 -BÀI 5. SỰ CHUYỂN BIẾN TỪ XÃ HỘI NGUYÊN THỦY SANG XÃ HỘI CÓ GIAI CẤP ( 2 tiết) </vt:lpstr>
      <vt:lpstr>PowerPoint Presentation</vt:lpstr>
      <vt:lpstr>PowerPoint Presentation</vt:lpstr>
      <vt:lpstr>PowerPoint Presentation</vt:lpstr>
      <vt:lpstr>PowerPoint Presentation</vt:lpstr>
      <vt:lpstr>Vì sao xã hội nguyên thủy ở phương Đông phân hóa không triệt để ?</vt:lpstr>
      <vt:lpstr> Tiết 8,9 -BÀI 5. SỰ CHUYỂN BIẾN TỪ XÃ HỘI NGUYÊN THỦY SANG XÃ HỘI CÓ GIAI CẤP ( 2 tiết) </vt:lpstr>
      <vt:lpstr> Tiết 8,9 -BÀI 5. SỰ CHUYỂN BIẾN TỪ XÃ HỘI NGUYÊN THỦY SANG XÃ HỘI CÓ GIAI CẤP ( 2 tiết) </vt:lpstr>
      <vt:lpstr>PowerPoint Presentation</vt:lpstr>
      <vt:lpstr>PowerPoint Presentation</vt:lpstr>
      <vt:lpstr>PowerPoint Presentation</vt:lpstr>
      <vt:lpstr>PowerPoint Presentation</vt:lpstr>
      <vt:lpstr>PowerPoint Presentation</vt:lpstr>
      <vt:lpstr>Nêu một số nét cơ bản của xã hội nguyên thủy Việt Nam trong quá trình tan rã .</vt:lpstr>
      <vt:lpstr> Tiết 8,9 -BÀI 5. SỰ CHUYỂN BIẾN TỪ XÃ HỘI NGUYÊN THỦY SANG XÃ HỘI CÓ GIAI CẤP ( 2 tiết) </vt:lpstr>
      <vt:lpstr> LUYỆN TẬP và VẬN DỤNG  </vt:lpstr>
      <vt:lpstr>Luyện tập 1.   Hãy nêu những chuyển biến về kinh tế, xã hội vào cuối thời nguyên thủy. Phát minh quan trọng nào của người nguyên thủy tạo nên những chuyển biến này ? </vt:lpstr>
      <vt:lpstr>Vận dụng    Em hãy kể tên một số vật dụng bằng kim loại mà con người ngày nay vẫn thừa hưởng từ những phát minh của người nguyên thủy.</vt:lpstr>
      <vt:lpstr>HƯỚNG DẪN TỰ HỌC  </vt:lpstr>
      <vt:lpstr>HƯỚNG DẪN TỰ HỌC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 9 </dc:title>
  <dc:creator>MyComputer</dc:creator>
  <cp:lastModifiedBy>user</cp:lastModifiedBy>
  <cp:revision>340</cp:revision>
  <dcterms:created xsi:type="dcterms:W3CDTF">2006-08-16T00:00:00Z</dcterms:created>
  <dcterms:modified xsi:type="dcterms:W3CDTF">2024-09-27T06:31:36Z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0353C3E7C09A49CB910F3AF93ADC4779_12</vt:lpwstr>
  </property>
  <property fmtid="{D5CDD505-2E9C-101B-9397-08002B2CF9AE}" pid="3" name="KSOProductBuildVer">
    <vt:lpwstr>1033-12.2.0.13215</vt:lpwstr>
  </property>
</Properties>
</file>