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0" r:id="rId2"/>
    <p:sldId id="333" r:id="rId3"/>
    <p:sldId id="335" r:id="rId4"/>
    <p:sldId id="336" r:id="rId5"/>
    <p:sldId id="334" r:id="rId6"/>
    <p:sldId id="337" r:id="rId7"/>
    <p:sldId id="339" r:id="rId8"/>
    <p:sldId id="259" r:id="rId9"/>
    <p:sldId id="258" r:id="rId10"/>
    <p:sldId id="278" r:id="rId11"/>
    <p:sldId id="341" r:id="rId12"/>
    <p:sldId id="317" r:id="rId13"/>
    <p:sldId id="332" r:id="rId14"/>
    <p:sldId id="293" r:id="rId15"/>
    <p:sldId id="283" r:id="rId16"/>
    <p:sldId id="322" r:id="rId17"/>
    <p:sldId id="310" r:id="rId18"/>
    <p:sldId id="328" r:id="rId19"/>
    <p:sldId id="327" r:id="rId20"/>
    <p:sldId id="286" r:id="rId21"/>
    <p:sldId id="323" r:id="rId22"/>
    <p:sldId id="329" r:id="rId23"/>
    <p:sldId id="300" r:id="rId24"/>
    <p:sldId id="297" r:id="rId25"/>
    <p:sldId id="312" r:id="rId26"/>
    <p:sldId id="343" r:id="rId27"/>
    <p:sldId id="316" r:id="rId28"/>
    <p:sldId id="342" r:id="rId29"/>
    <p:sldId id="302" r:id="rId30"/>
    <p:sldId id="305" r:id="rId31"/>
    <p:sldId id="295" r:id="rId32"/>
    <p:sldId id="289" r:id="rId33"/>
    <p:sldId id="307" r:id="rId34"/>
    <p:sldId id="306" r:id="rId35"/>
    <p:sldId id="266" r:id="rId36"/>
    <p:sldId id="330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75" autoAdjust="0"/>
    <p:restoredTop sz="94660"/>
  </p:normalViewPr>
  <p:slideViewPr>
    <p:cSldViewPr>
      <p:cViewPr varScale="1">
        <p:scale>
          <a:sx n="69" d="100"/>
          <a:sy n="69" d="100"/>
        </p:scale>
        <p:origin x="-47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-1"/>
            <a:ext cx="9137073" cy="979573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</a:b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-34636" y="990600"/>
            <a:ext cx="9178636" cy="54864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61684" y="5718428"/>
            <a:ext cx="9220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vượn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Lịch sử thời kỳ tiền sử - cộng sản nguyên thủy | Biên Niên Sử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0"/>
            <a:ext cx="9525000" cy="571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09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-1"/>
            <a:ext cx="9137073" cy="979573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en-US" sz="32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6, 7. BÀI 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4. XÃ HỘI NGUYÊN THỦY </a:t>
            </a:r>
            <a:r>
              <a:rPr lang="en-US" sz="3200" dirty="0">
                <a:solidFill>
                  <a:srgbClr val="FF0000"/>
                </a:solidFill>
                <a:ea typeface="Times New Roman"/>
                <a:cs typeface="Times New Roman"/>
              </a:rPr>
              <a:t/>
            </a:r>
            <a:br>
              <a:rPr lang="en-US" sz="3200" dirty="0">
                <a:solidFill>
                  <a:srgbClr val="FF0000"/>
                </a:solidFill>
                <a:ea typeface="Times New Roman"/>
                <a:cs typeface="Times New Roman"/>
              </a:rPr>
            </a:b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-34636" y="990600"/>
            <a:ext cx="9178636" cy="5486400"/>
          </a:xfrm>
        </p:spPr>
        <p:txBody>
          <a:bodyPr/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I.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giai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đoạn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tiến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triển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xã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hội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nguyên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thủy</a:t>
            </a:r>
            <a:endParaRPr lang="en-US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19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-1"/>
            <a:ext cx="9137073" cy="979573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</a:b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-34636" y="990600"/>
            <a:ext cx="9178636" cy="5486400"/>
          </a:xfrm>
        </p:spPr>
        <p:txBody>
          <a:bodyPr/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 smtClean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3662380"/>
              </p:ext>
            </p:extLst>
          </p:nvPr>
        </p:nvGraphicFramePr>
        <p:xfrm>
          <a:off x="13854" y="152400"/>
          <a:ext cx="9130145" cy="4495801"/>
        </p:xfrm>
        <a:graphic>
          <a:graphicData uri="http://schemas.openxmlformats.org/drawingml/2006/table">
            <a:tbl>
              <a:tblPr firstRow="1" bandRow="1"/>
              <a:tblGrid>
                <a:gridCol w="4617380"/>
                <a:gridCol w="4512765"/>
              </a:tblGrid>
              <a:tr h="7274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Bầy</a:t>
                      </a:r>
                      <a:r>
                        <a:rPr lang="en-US" sz="280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8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gười</a:t>
                      </a:r>
                      <a:r>
                        <a:rPr lang="en-US" sz="28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8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guyên</a:t>
                      </a:r>
                      <a:r>
                        <a:rPr lang="en-US" sz="28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Thủy</a:t>
                      </a:r>
                      <a:endParaRPr lang="en-US" sz="2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8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8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hị</a:t>
                      </a:r>
                      <a:r>
                        <a:rPr lang="en-US" sz="28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8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ộc</a:t>
                      </a:r>
                      <a:endParaRPr lang="en-US" sz="2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00980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8792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87929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iêu đề 1"/>
          <p:cNvSpPr txBox="1">
            <a:spLocks/>
          </p:cNvSpPr>
          <p:nvPr/>
        </p:nvSpPr>
        <p:spPr>
          <a:xfrm>
            <a:off x="0" y="6150394"/>
            <a:ext cx="8984673" cy="6532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4.1-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Sơ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đồ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mô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phỏng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giai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đoạn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xã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hội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nguyên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thủy</a:t>
            </a:r>
            <a:r>
              <a:rPr lang="en-US" sz="2000" dirty="0" smtClean="0">
                <a:solidFill>
                  <a:srgbClr val="FF0000"/>
                </a:solidFill>
                <a:ea typeface="Times New Roman"/>
                <a:cs typeface="Times New Roman"/>
              </a:rPr>
              <a:t/>
            </a:r>
            <a:br>
              <a:rPr lang="en-US" sz="2000" dirty="0" smtClean="0">
                <a:solidFill>
                  <a:srgbClr val="FF0000"/>
                </a:solidFill>
                <a:ea typeface="Times New Roman"/>
                <a:cs typeface="Times New Roman"/>
              </a:rPr>
            </a:b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4"/>
          <p:cNvSpPr/>
          <p:nvPr/>
        </p:nvSpPr>
        <p:spPr>
          <a:xfrm>
            <a:off x="564572" y="5014148"/>
            <a:ext cx="7924800" cy="631065"/>
          </a:xfrm>
          <a:prstGeom prst="roundRect">
            <a:avLst/>
          </a:prstGeom>
          <a:solidFill>
            <a:srgbClr val="D3D06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hưởng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thụ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818346"/>
            <a:ext cx="464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Gồm </a:t>
            </a:r>
            <a:r>
              <a:rPr lang="vi-VN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vài gia đình sinh sống cùng </a:t>
            </a:r>
            <a:r>
              <a:rPr lang="vi-VN" sz="2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vi-VN" sz="28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400" y="2368192"/>
            <a:ext cx="464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endParaRPr lang="en-US" sz="2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4571" y="850205"/>
            <a:ext cx="44994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3600" y="2371821"/>
            <a:ext cx="4499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endParaRPr lang="en-US" sz="2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73600" y="3333185"/>
            <a:ext cx="44994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2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6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-1"/>
            <a:ext cx="9137073" cy="979573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</a:b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-34636" y="990600"/>
            <a:ext cx="9178636" cy="54864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Xã 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 nguyên thủy đã trải qua những giai đoạn phát triển </a:t>
            </a:r>
            <a:r>
              <a:rPr lang="vi-V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 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 căn bản trong quan hệ giữa người với người thời nguyên </a:t>
            </a:r>
            <a:r>
              <a:rPr lang="vi-V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06617" y="6927"/>
            <a:ext cx="7551583" cy="743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THẢO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LUẬN NHÓM 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59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-1"/>
            <a:ext cx="9137073" cy="979573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</a:b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0" y="523992"/>
            <a:ext cx="9271726" cy="54864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Xã 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 nguyên thủy đã trải qua những giai đoạn phát triển </a:t>
            </a:r>
            <a:r>
              <a:rPr lang="vi-V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qua 2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Bầy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 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 căn bản trong quan hệ giữa người với người thời nguyên </a:t>
            </a:r>
            <a:r>
              <a:rPr lang="vi-V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>
              <a:buNone/>
            </a:pP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: 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vi-VN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06617" y="6927"/>
            <a:ext cx="7551583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THẢO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LUẬN NHÓM 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94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-1"/>
            <a:ext cx="9137073" cy="979573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6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,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7.		</a:t>
            </a:r>
            <a:r>
              <a:rPr lang="en-US" sz="2000" dirty="0">
                <a:solidFill>
                  <a:srgbClr val="FF0000"/>
                </a:solidFill>
                <a:ea typeface="Times New Roman"/>
                <a:cs typeface="Times New Roman"/>
              </a:rPr>
              <a:t/>
            </a:r>
            <a:br>
              <a:rPr lang="en-US" sz="2000" dirty="0">
                <a:solidFill>
                  <a:srgbClr val="FF0000"/>
                </a:solidFill>
                <a:ea typeface="Times New Roman"/>
                <a:cs typeface="Times New Roman"/>
              </a:rPr>
            </a:b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BÀI 4. XÃ HỘI NGUYÊN THỦY (2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)</a:t>
            </a:r>
            <a:r>
              <a:rPr lang="en-US" sz="2000" dirty="0">
                <a:solidFill>
                  <a:srgbClr val="FF0000"/>
                </a:solidFill>
                <a:ea typeface="Times New Roman"/>
                <a:cs typeface="Times New Roman"/>
              </a:rPr>
              <a:t/>
            </a:r>
            <a:br>
              <a:rPr lang="en-US" sz="2000" dirty="0">
                <a:solidFill>
                  <a:srgbClr val="FF0000"/>
                </a:solidFill>
                <a:ea typeface="Times New Roman"/>
                <a:cs typeface="Times New Roman"/>
              </a:rPr>
            </a:b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0" y="838200"/>
            <a:ext cx="9178636" cy="5486400"/>
          </a:xfrm>
        </p:spPr>
        <p:txBody>
          <a:bodyPr>
            <a:normAutofit/>
          </a:bodyPr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giai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tiến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triển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hội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thủy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qua 2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Bầy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huyết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àm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.</a:t>
            </a:r>
            <a:endParaRPr lang="en-US" sz="28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0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-1"/>
            <a:ext cx="9137073" cy="979573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6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,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7.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BÀI 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4. XÃ HỘI NGUYÊN THỦY </a:t>
            </a:r>
            <a:r>
              <a:rPr lang="en-US" sz="2000" dirty="0">
                <a:solidFill>
                  <a:srgbClr val="FF0000"/>
                </a:solidFill>
                <a:ea typeface="Times New Roman"/>
                <a:cs typeface="Times New Roman"/>
              </a:rPr>
              <a:t/>
            </a:r>
            <a:br>
              <a:rPr lang="en-US" sz="2000" dirty="0">
                <a:solidFill>
                  <a:srgbClr val="FF0000"/>
                </a:solidFill>
                <a:ea typeface="Times New Roman"/>
                <a:cs typeface="Times New Roman"/>
              </a:rPr>
            </a:b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-34636" y="990600"/>
            <a:ext cx="9178636" cy="5486400"/>
          </a:xfrm>
        </p:spPr>
        <p:txBody>
          <a:bodyPr/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I.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giai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đoạn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tiến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triển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xã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hội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nguyên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thủy</a:t>
            </a:r>
            <a:endParaRPr lang="en-US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II.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Đời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sống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vật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chất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nguyên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thủy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1. Lao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động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công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cụ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lao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động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80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-1"/>
            <a:ext cx="9137073" cy="979573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</a:b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-34636" y="990600"/>
            <a:ext cx="9178636" cy="5486400"/>
          </a:xfrm>
        </p:spPr>
        <p:txBody>
          <a:bodyPr/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I. 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0836"/>
            <a:ext cx="9296400" cy="696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2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75447" y="-322660"/>
            <a:ext cx="5720953" cy="36933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                                                                                                  </a:t>
            </a:r>
          </a:p>
          <a:p>
            <a:endParaRPr lang="en-US" dirty="0"/>
          </a:p>
        </p:txBody>
      </p:sp>
      <p:sp>
        <p:nvSpPr>
          <p:cNvPr id="6" name="Tiêu đề 1"/>
          <p:cNvSpPr txBox="1">
            <a:spLocks/>
          </p:cNvSpPr>
          <p:nvPr/>
        </p:nvSpPr>
        <p:spPr>
          <a:xfrm>
            <a:off x="3575446" y="0"/>
            <a:ext cx="5568553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01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-1"/>
            <a:ext cx="9137073" cy="979573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</a:b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-34636" y="990600"/>
            <a:ext cx="9178636" cy="5486400"/>
          </a:xfrm>
        </p:spPr>
        <p:txBody>
          <a:bodyPr/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I. 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400" y="0"/>
            <a:ext cx="9982200" cy="685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08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-1"/>
            <a:ext cx="9137073" cy="979573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</a:b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-34636" y="990600"/>
            <a:ext cx="9178636" cy="5486400"/>
          </a:xfrm>
        </p:spPr>
        <p:txBody>
          <a:bodyPr/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I. 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448800" cy="696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5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-1"/>
            <a:ext cx="9137073" cy="979573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6, 7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		</a:t>
            </a:r>
            <a:r>
              <a:rPr lang="en-US" sz="2000" dirty="0">
                <a:solidFill>
                  <a:srgbClr val="FF0000"/>
                </a:solidFill>
                <a:ea typeface="Times New Roman"/>
                <a:cs typeface="Times New Roman"/>
              </a:rPr>
              <a:t/>
            </a:r>
            <a:br>
              <a:rPr lang="en-US" sz="2000" dirty="0">
                <a:solidFill>
                  <a:srgbClr val="FF0000"/>
                </a:solidFill>
                <a:ea typeface="Times New Roman"/>
                <a:cs typeface="Times New Roman"/>
              </a:rPr>
            </a:b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BÀI 4. XÃ HỘI NGUYÊN THỦY (2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)</a:t>
            </a:r>
            <a:r>
              <a:rPr lang="en-US" sz="2000" dirty="0">
                <a:solidFill>
                  <a:srgbClr val="FF0000"/>
                </a:solidFill>
                <a:ea typeface="Times New Roman"/>
                <a:cs typeface="Times New Roman"/>
              </a:rPr>
              <a:t/>
            </a:r>
            <a:br>
              <a:rPr lang="en-US" sz="2000" dirty="0">
                <a:solidFill>
                  <a:srgbClr val="FF0000"/>
                </a:solidFill>
                <a:ea typeface="Times New Roman"/>
                <a:cs typeface="Times New Roman"/>
              </a:rPr>
            </a:b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-34636" y="990600"/>
            <a:ext cx="9178636" cy="5486400"/>
          </a:xfrm>
        </p:spPr>
        <p:txBody>
          <a:bodyPr/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I.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giai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đoạn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tiến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triển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xã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hội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thủy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34636" y="5718428"/>
            <a:ext cx="9220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vượn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6" y="0"/>
            <a:ext cx="9178636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7765" y="5870828"/>
            <a:ext cx="9026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34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l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 descr="C:\Users\ADmin\Downloads\tải xuống (7)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-20782" y="0"/>
            <a:ext cx="4038600" cy="701730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2" y="0"/>
            <a:ext cx="5811982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380" y="6400800"/>
            <a:ext cx="4619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Trang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vẽ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mô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phỏng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cách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làm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ra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lửa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05055" y="43934"/>
            <a:ext cx="3416435" cy="67403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                                    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73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-1"/>
            <a:ext cx="9137073" cy="979573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</a:b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65809" y="597186"/>
            <a:ext cx="9026236" cy="4889213"/>
          </a:xfrm>
        </p:spPr>
        <p:txBody>
          <a:bodyPr>
            <a:normAutofit/>
          </a:bodyPr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1. </a:t>
            </a:r>
            <a:r>
              <a:rPr lang="en-US" b="1" dirty="0" err="1" smtClean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Kể</a:t>
            </a:r>
            <a:r>
              <a:rPr lang="en-US" b="1" dirty="0" smtClean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tên</a:t>
            </a:r>
            <a:r>
              <a:rPr lang="en-US" b="1" dirty="0" smtClean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công</a:t>
            </a:r>
            <a:r>
              <a:rPr lang="en-US" b="1" dirty="0" smtClean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cụ</a:t>
            </a:r>
            <a:r>
              <a:rPr lang="en-US" b="1" dirty="0" smtClean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lao</a:t>
            </a:r>
            <a:r>
              <a:rPr lang="en-US" b="1" dirty="0" smtClean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động</a:t>
            </a:r>
            <a:r>
              <a:rPr lang="en-US" b="1" dirty="0" smtClean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chủ</a:t>
            </a:r>
            <a:r>
              <a:rPr lang="en-US" b="1" dirty="0" smtClean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yếu</a:t>
            </a:r>
            <a:r>
              <a:rPr lang="en-US" b="1" dirty="0" smtClean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b="1" dirty="0" smtClean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b="1" dirty="0" smtClean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nguyên</a:t>
            </a:r>
            <a:r>
              <a:rPr lang="en-US" b="1" dirty="0" smtClean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thủy</a:t>
            </a:r>
            <a:r>
              <a:rPr lang="en-US" b="1" dirty="0" smtClean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(</a:t>
            </a:r>
            <a:r>
              <a:rPr lang="en-US" b="1" dirty="0" err="1" smtClean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b="1" dirty="0" smtClean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tối</a:t>
            </a:r>
            <a:r>
              <a:rPr lang="en-US" b="1" dirty="0" smtClean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cổ</a:t>
            </a:r>
            <a:r>
              <a:rPr lang="en-US" b="1" dirty="0" smtClean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b="1" dirty="0" smtClean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b="1" dirty="0" smtClean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tinh</a:t>
            </a:r>
            <a:r>
              <a:rPr lang="en-US" b="1" dirty="0" smtClean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khôn</a:t>
            </a:r>
            <a:r>
              <a:rPr lang="en-US" b="1" dirty="0" smtClean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).</a:t>
            </a: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2. </a:t>
            </a:r>
            <a:r>
              <a:rPr lang="vi-VN" b="1" dirty="0" smtClean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Lao </a:t>
            </a:r>
            <a:r>
              <a:rPr lang="vi-VN" b="1" dirty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động có vai trò như thế nào trong quá trình tiến hóa của người nguyên thủy. </a:t>
            </a:r>
            <a:endParaRPr lang="en-US" b="1" dirty="0" smtClean="0">
              <a:solidFill>
                <a:srgbClr val="0033CC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46218" y="12412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00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-1"/>
            <a:ext cx="9137073" cy="979573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</a:b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65809" y="597186"/>
            <a:ext cx="9026236" cy="6108414"/>
          </a:xfrm>
        </p:spPr>
        <p:txBody>
          <a:bodyPr>
            <a:normAutofit lnSpcReduction="10000"/>
          </a:bodyPr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1. N</a:t>
            </a:r>
            <a:r>
              <a:rPr lang="vi-VN" b="1" dirty="0" smtClean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hững </a:t>
            </a:r>
            <a:r>
              <a:rPr lang="vi-VN" b="1" dirty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công cụ lao động của người nguyên </a:t>
            </a:r>
            <a:r>
              <a:rPr lang="vi-VN" b="1" dirty="0" smtClean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thủy</a:t>
            </a:r>
            <a:r>
              <a:rPr lang="en-US" b="1" dirty="0" smtClean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</a:t>
            </a: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Công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cụ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tối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cổ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như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rìu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tay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mảnh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tước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bằng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đá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Công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cụ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tinh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khôn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như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rìu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đá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mài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lưỡi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lao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cung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…</a:t>
            </a: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2. </a:t>
            </a:r>
            <a:r>
              <a:rPr lang="vi-VN" b="1" dirty="0" smtClean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Lao </a:t>
            </a:r>
            <a:r>
              <a:rPr lang="vi-VN" b="1" dirty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động có vai trò như thế nào trong quá trình tiến hóa của người nguyên thủy. </a:t>
            </a:r>
            <a:endParaRPr lang="en-US" b="1" dirty="0" smtClean="0">
              <a:solidFill>
                <a:srgbClr val="0033CC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khéo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léo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46218" y="12412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18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-1"/>
            <a:ext cx="9137073" cy="979573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6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,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7.BÀI 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4. XÃ HỘI NGUYÊN THỦY (2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)</a:t>
            </a:r>
            <a:r>
              <a:rPr lang="en-US" sz="2000" dirty="0">
                <a:solidFill>
                  <a:srgbClr val="FF0000"/>
                </a:solidFill>
                <a:ea typeface="Times New Roman"/>
                <a:cs typeface="Times New Roman"/>
              </a:rPr>
              <a:t/>
            </a:r>
            <a:br>
              <a:rPr lang="en-US" sz="2000" dirty="0">
                <a:solidFill>
                  <a:srgbClr val="FF0000"/>
                </a:solidFill>
                <a:ea typeface="Times New Roman"/>
                <a:cs typeface="Times New Roman"/>
              </a:rPr>
            </a:b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-34636" y="990600"/>
            <a:ext cx="9178636" cy="5867400"/>
          </a:xfrm>
        </p:spPr>
        <p:txBody>
          <a:bodyPr>
            <a:normAutofit/>
          </a:bodyPr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giai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tiến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triển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hội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thủy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thủy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1. Lao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cụ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lao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động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C</a:t>
            </a:r>
            <a:r>
              <a:rPr lang="en-US" sz="2800" dirty="0" err="1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ông</a:t>
            </a:r>
            <a:r>
              <a:rPr lang="en-US" sz="2800" dirty="0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cụ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lao</a:t>
            </a:r>
            <a:r>
              <a:rPr lang="en-US" sz="2800" dirty="0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động</a:t>
            </a:r>
            <a:r>
              <a:rPr lang="en-US" sz="2800" dirty="0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người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nguyên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thủy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en-US" sz="2800" dirty="0" err="1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rìu</a:t>
            </a:r>
            <a:r>
              <a:rPr lang="en-US" sz="2800" dirty="0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tay</a:t>
            </a:r>
            <a:r>
              <a:rPr lang="en-US" sz="2800" dirty="0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mảnh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tước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;</a:t>
            </a:r>
            <a:r>
              <a:rPr lang="en-US" sz="2800" dirty="0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rìu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đá</a:t>
            </a:r>
            <a:r>
              <a:rPr lang="en-US" sz="2800" dirty="0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mài</a:t>
            </a:r>
            <a:r>
              <a:rPr lang="en-US" sz="2800" dirty="0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lưỡi</a:t>
            </a:r>
            <a:r>
              <a:rPr lang="en-US" sz="2800" dirty="0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dirty="0" err="1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lao</a:t>
            </a:r>
            <a:r>
              <a:rPr lang="en-US" sz="2800" dirty="0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dirty="0" err="1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cung</a:t>
            </a:r>
            <a:r>
              <a:rPr lang="en-US" sz="2800" dirty="0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tên</a:t>
            </a:r>
            <a:r>
              <a:rPr lang="en-US" sz="2800" dirty="0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…</a:t>
            </a:r>
            <a:endParaRPr lang="en-US" sz="2800" dirty="0">
              <a:solidFill>
                <a:srgbClr val="0033CC"/>
              </a:solidFill>
              <a:ea typeface="Times New Roman"/>
              <a:cs typeface="Times New Roman"/>
            </a:endParaRPr>
          </a:p>
          <a:p>
            <a:pPr marL="0" lvl="0" indent="0"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khéo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léo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33CC"/>
              </a:solidFill>
              <a:latin typeface="Times New Roman"/>
              <a:ea typeface="Times New Roman"/>
              <a:cs typeface="Times New Roman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65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-1"/>
            <a:ext cx="9137073" cy="979573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6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,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7.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BÀI 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4. XÃ HỘI NGUYÊN THỦY </a:t>
            </a:r>
            <a:r>
              <a:rPr lang="en-US" sz="2000" dirty="0">
                <a:solidFill>
                  <a:srgbClr val="FF0000"/>
                </a:solidFill>
                <a:ea typeface="Times New Roman"/>
                <a:cs typeface="Times New Roman"/>
              </a:rPr>
              <a:t/>
            </a:r>
            <a:br>
              <a:rPr lang="en-US" sz="2000" dirty="0">
                <a:solidFill>
                  <a:srgbClr val="FF0000"/>
                </a:solidFill>
                <a:ea typeface="Times New Roman"/>
                <a:cs typeface="Times New Roman"/>
              </a:rPr>
            </a:b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-34636" y="990600"/>
            <a:ext cx="9178636" cy="5486400"/>
          </a:xfrm>
        </p:spPr>
        <p:txBody>
          <a:bodyPr/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I.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giai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đoạn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tiến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triển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xã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hội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nguyên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thủy</a:t>
            </a:r>
            <a:endParaRPr lang="en-US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II.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Đời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sống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vật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chất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nguyên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thủy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1. Lao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động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công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cụ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lao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động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2.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Từ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hái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lượm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săn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bắt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đến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trồng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trọt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chăn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nuôi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 smtClean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12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-1"/>
            <a:ext cx="9137073" cy="979573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</a:b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-34636" y="990600"/>
            <a:ext cx="9178636" cy="5486400"/>
          </a:xfrm>
        </p:spPr>
        <p:txBody>
          <a:bodyPr/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I. 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98600" y="6172200"/>
            <a:ext cx="69044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Bầy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0"/>
            <a:ext cx="51816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52578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294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-1"/>
            <a:ext cx="9137073" cy="979573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</a:b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-34636" y="990600"/>
            <a:ext cx="9178636" cy="5486400"/>
          </a:xfrm>
        </p:spPr>
        <p:txBody>
          <a:bodyPr/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I. 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285" y="5842935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-304800"/>
            <a:ext cx="99822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4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-1"/>
            <a:ext cx="9137073" cy="979573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</a:b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-34636" y="990600"/>
            <a:ext cx="9178636" cy="5486400"/>
          </a:xfrm>
        </p:spPr>
        <p:txBody>
          <a:bodyPr/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I. 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0" y="1"/>
            <a:ext cx="9287970" cy="6248399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581400" y="6334780"/>
            <a:ext cx="28392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11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63503" y="838200"/>
            <a:ext cx="92201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33CC"/>
                </a:solidFill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 (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.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63503" y="3023159"/>
            <a:ext cx="922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lượm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săn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trọt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sưởi</a:t>
            </a:r>
            <a:r>
              <a:rPr lang="en-US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nướng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541" y="0"/>
            <a:ext cx="9220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33CC"/>
                </a:solidFill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49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37073" cy="167640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b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0" y="1371600"/>
            <a:ext cx="9178636" cy="5486400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0033CC"/>
                </a:solidFill>
              </a:rPr>
              <a:t>- </a:t>
            </a:r>
            <a:r>
              <a:rPr lang="en-US" dirty="0" err="1" smtClean="0">
                <a:solidFill>
                  <a:srgbClr val="0033CC"/>
                </a:solidFill>
              </a:rPr>
              <a:t>Những</a:t>
            </a:r>
            <a:r>
              <a:rPr lang="en-US" dirty="0" smtClean="0">
                <a:solidFill>
                  <a:srgbClr val="0033CC"/>
                </a:solidFill>
              </a:rPr>
              <a:t> </a:t>
            </a:r>
            <a:r>
              <a:rPr lang="en-US" dirty="0" err="1" smtClean="0">
                <a:solidFill>
                  <a:srgbClr val="0033CC"/>
                </a:solidFill>
              </a:rPr>
              <a:t>dấu</a:t>
            </a:r>
            <a:r>
              <a:rPr lang="en-US" dirty="0" smtClean="0">
                <a:solidFill>
                  <a:srgbClr val="0033CC"/>
                </a:solidFill>
              </a:rPr>
              <a:t> </a:t>
            </a:r>
            <a:r>
              <a:rPr lang="en-US" dirty="0" err="1" smtClean="0">
                <a:solidFill>
                  <a:srgbClr val="0033CC"/>
                </a:solidFill>
              </a:rPr>
              <a:t>vết</a:t>
            </a:r>
            <a:r>
              <a:rPr lang="en-US" dirty="0" smtClean="0">
                <a:solidFill>
                  <a:srgbClr val="0033CC"/>
                </a:solidFill>
              </a:rPr>
              <a:t> </a:t>
            </a:r>
            <a:r>
              <a:rPr lang="en-US" dirty="0" err="1" smtClean="0">
                <a:solidFill>
                  <a:srgbClr val="0033CC"/>
                </a:solidFill>
              </a:rPr>
              <a:t>hạt</a:t>
            </a:r>
            <a:r>
              <a:rPr lang="en-US" dirty="0" smtClean="0">
                <a:solidFill>
                  <a:srgbClr val="0033CC"/>
                </a:solidFill>
              </a:rPr>
              <a:t> </a:t>
            </a:r>
            <a:r>
              <a:rPr lang="en-US" dirty="0" err="1" smtClean="0">
                <a:solidFill>
                  <a:srgbClr val="0033CC"/>
                </a:solidFill>
              </a:rPr>
              <a:t>thóc</a:t>
            </a:r>
            <a:r>
              <a:rPr lang="en-US" dirty="0" smtClean="0">
                <a:solidFill>
                  <a:srgbClr val="0033CC"/>
                </a:solidFill>
              </a:rPr>
              <a:t>, </a:t>
            </a:r>
            <a:r>
              <a:rPr lang="en-US" dirty="0" err="1" smtClean="0">
                <a:solidFill>
                  <a:srgbClr val="0033CC"/>
                </a:solidFill>
              </a:rPr>
              <a:t>vỏ</a:t>
            </a:r>
            <a:r>
              <a:rPr lang="en-US" dirty="0" smtClean="0">
                <a:solidFill>
                  <a:srgbClr val="0033CC"/>
                </a:solidFill>
              </a:rPr>
              <a:t> </a:t>
            </a:r>
            <a:r>
              <a:rPr lang="en-US" dirty="0" err="1" smtClean="0">
                <a:solidFill>
                  <a:srgbClr val="0033CC"/>
                </a:solidFill>
              </a:rPr>
              <a:t>trấu</a:t>
            </a:r>
            <a:r>
              <a:rPr lang="en-US" dirty="0" smtClean="0">
                <a:solidFill>
                  <a:srgbClr val="0033CC"/>
                </a:solidFill>
              </a:rPr>
              <a:t>, </a:t>
            </a:r>
            <a:r>
              <a:rPr lang="en-US" dirty="0" err="1" smtClean="0">
                <a:solidFill>
                  <a:srgbClr val="0033CC"/>
                </a:solidFill>
              </a:rPr>
              <a:t>hạt</a:t>
            </a:r>
            <a:r>
              <a:rPr lang="en-US" dirty="0" smtClean="0">
                <a:solidFill>
                  <a:srgbClr val="0033CC"/>
                </a:solidFill>
              </a:rPr>
              <a:t> </a:t>
            </a:r>
            <a:r>
              <a:rPr lang="en-US" dirty="0" err="1" smtClean="0">
                <a:solidFill>
                  <a:srgbClr val="0033CC"/>
                </a:solidFill>
              </a:rPr>
              <a:t>gạo</a:t>
            </a:r>
            <a:r>
              <a:rPr lang="en-US" dirty="0" smtClean="0">
                <a:solidFill>
                  <a:srgbClr val="0033CC"/>
                </a:solidFill>
              </a:rPr>
              <a:t> </a:t>
            </a:r>
            <a:r>
              <a:rPr lang="en-US" dirty="0" err="1" smtClean="0">
                <a:solidFill>
                  <a:srgbClr val="0033CC"/>
                </a:solidFill>
              </a:rPr>
              <a:t>cháy</a:t>
            </a:r>
            <a:r>
              <a:rPr lang="en-US" dirty="0" smtClean="0">
                <a:solidFill>
                  <a:srgbClr val="0033CC"/>
                </a:solidFill>
              </a:rPr>
              <a:t>, </a:t>
            </a:r>
            <a:r>
              <a:rPr lang="en-US" dirty="0" err="1" smtClean="0">
                <a:solidFill>
                  <a:srgbClr val="0033CC"/>
                </a:solidFill>
              </a:rPr>
              <a:t>bàn</a:t>
            </a:r>
            <a:r>
              <a:rPr lang="en-US" dirty="0" smtClean="0">
                <a:solidFill>
                  <a:srgbClr val="0033CC"/>
                </a:solidFill>
              </a:rPr>
              <a:t> </a:t>
            </a:r>
            <a:r>
              <a:rPr lang="en-US" dirty="0" err="1" smtClean="0">
                <a:solidFill>
                  <a:srgbClr val="0033CC"/>
                </a:solidFill>
              </a:rPr>
              <a:t>nghiền</a:t>
            </a:r>
            <a:r>
              <a:rPr lang="en-US" dirty="0" smtClean="0">
                <a:solidFill>
                  <a:srgbClr val="0033CC"/>
                </a:solidFill>
              </a:rPr>
              <a:t> </a:t>
            </a:r>
            <a:r>
              <a:rPr lang="en-US" dirty="0" err="1" smtClean="0">
                <a:solidFill>
                  <a:srgbClr val="0033CC"/>
                </a:solidFill>
              </a:rPr>
              <a:t>hạt</a:t>
            </a:r>
            <a:r>
              <a:rPr lang="en-US" dirty="0" smtClean="0">
                <a:solidFill>
                  <a:srgbClr val="0033CC"/>
                </a:solidFill>
              </a:rPr>
              <a:t> </a:t>
            </a:r>
            <a:r>
              <a:rPr lang="en-US" dirty="0" err="1" smtClean="0">
                <a:solidFill>
                  <a:srgbClr val="0033CC"/>
                </a:solidFill>
              </a:rPr>
              <a:t>và</a:t>
            </a:r>
            <a:r>
              <a:rPr lang="en-US" dirty="0" smtClean="0">
                <a:solidFill>
                  <a:srgbClr val="0033CC"/>
                </a:solidFill>
              </a:rPr>
              <a:t> </a:t>
            </a:r>
            <a:r>
              <a:rPr lang="en-US" dirty="0" err="1" smtClean="0">
                <a:solidFill>
                  <a:srgbClr val="0033CC"/>
                </a:solidFill>
              </a:rPr>
              <a:t>chày</a:t>
            </a:r>
            <a:r>
              <a:rPr lang="en-US" dirty="0">
                <a:solidFill>
                  <a:srgbClr val="0033CC"/>
                </a:solidFill>
              </a:rPr>
              <a:t> </a:t>
            </a:r>
            <a:r>
              <a:rPr lang="en-US" dirty="0" err="1" smtClean="0">
                <a:solidFill>
                  <a:srgbClr val="0033CC"/>
                </a:solidFill>
              </a:rPr>
              <a:t>được</a:t>
            </a:r>
            <a:r>
              <a:rPr lang="en-US" dirty="0" smtClean="0">
                <a:solidFill>
                  <a:srgbClr val="0033CC"/>
                </a:solidFill>
              </a:rPr>
              <a:t> </a:t>
            </a:r>
            <a:r>
              <a:rPr lang="en-US" dirty="0" err="1" smtClean="0">
                <a:solidFill>
                  <a:srgbClr val="0033CC"/>
                </a:solidFill>
              </a:rPr>
              <a:t>tìm</a:t>
            </a:r>
            <a:r>
              <a:rPr lang="en-US" dirty="0" smtClean="0">
                <a:solidFill>
                  <a:srgbClr val="0033CC"/>
                </a:solidFill>
              </a:rPr>
              <a:t> </a:t>
            </a:r>
            <a:r>
              <a:rPr lang="en-US" dirty="0" err="1" smtClean="0">
                <a:solidFill>
                  <a:srgbClr val="0033CC"/>
                </a:solidFill>
              </a:rPr>
              <a:t>thấy</a:t>
            </a:r>
            <a:r>
              <a:rPr lang="en-US" dirty="0" smtClean="0">
                <a:solidFill>
                  <a:srgbClr val="0033CC"/>
                </a:solidFill>
              </a:rPr>
              <a:t> </a:t>
            </a:r>
            <a:r>
              <a:rPr lang="en-US" dirty="0" err="1" smtClean="0">
                <a:solidFill>
                  <a:srgbClr val="0033CC"/>
                </a:solidFill>
              </a:rPr>
              <a:t>tại</a:t>
            </a:r>
            <a:r>
              <a:rPr lang="en-US" dirty="0" smtClean="0">
                <a:solidFill>
                  <a:srgbClr val="0033CC"/>
                </a:solidFill>
              </a:rPr>
              <a:t> </a:t>
            </a:r>
            <a:r>
              <a:rPr lang="en-US" dirty="0" err="1" smtClean="0">
                <a:solidFill>
                  <a:srgbClr val="0033CC"/>
                </a:solidFill>
              </a:rPr>
              <a:t>Hòa</a:t>
            </a:r>
            <a:r>
              <a:rPr lang="en-US" dirty="0" smtClean="0">
                <a:solidFill>
                  <a:srgbClr val="0033CC"/>
                </a:solidFill>
              </a:rPr>
              <a:t> </a:t>
            </a:r>
            <a:r>
              <a:rPr lang="en-US" dirty="0" err="1" smtClean="0">
                <a:solidFill>
                  <a:srgbClr val="0033CC"/>
                </a:solidFill>
              </a:rPr>
              <a:t>Bình</a:t>
            </a:r>
            <a:r>
              <a:rPr lang="en-US" dirty="0" smtClean="0">
                <a:solidFill>
                  <a:srgbClr val="0033CC"/>
                </a:solidFill>
              </a:rPr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86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-1"/>
            <a:ext cx="9137073" cy="979573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6, 7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		</a:t>
            </a:r>
            <a:r>
              <a:rPr lang="en-US" sz="2000" dirty="0">
                <a:solidFill>
                  <a:srgbClr val="FF0000"/>
                </a:solidFill>
                <a:ea typeface="Times New Roman"/>
                <a:cs typeface="Times New Roman"/>
              </a:rPr>
              <a:t/>
            </a:r>
            <a:br>
              <a:rPr lang="en-US" sz="2000" dirty="0">
                <a:solidFill>
                  <a:srgbClr val="FF0000"/>
                </a:solidFill>
                <a:ea typeface="Times New Roman"/>
                <a:cs typeface="Times New Roman"/>
              </a:rPr>
            </a:b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BÀI 4. XÃ HỘI NGUYÊN THỦY (2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)</a:t>
            </a:r>
            <a:r>
              <a:rPr lang="en-US" sz="2000" dirty="0">
                <a:solidFill>
                  <a:srgbClr val="FF0000"/>
                </a:solidFill>
                <a:ea typeface="Times New Roman"/>
                <a:cs typeface="Times New Roman"/>
              </a:rPr>
              <a:t/>
            </a:r>
            <a:br>
              <a:rPr lang="en-US" sz="2000" dirty="0">
                <a:solidFill>
                  <a:srgbClr val="FF0000"/>
                </a:solidFill>
                <a:ea typeface="Times New Roman"/>
                <a:cs typeface="Times New Roman"/>
              </a:rPr>
            </a:b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-34636" y="990600"/>
            <a:ext cx="9178636" cy="5486400"/>
          </a:xfrm>
        </p:spPr>
        <p:txBody>
          <a:bodyPr/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I.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giai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đoạn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tiến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triển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xã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hội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thủy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34636" y="5718428"/>
            <a:ext cx="9220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vượn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723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7765" y="5870828"/>
            <a:ext cx="9026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63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-1"/>
            <a:ext cx="9137073" cy="685801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en-US" sz="32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6,7.BÀI 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4. XÃ HỘI NGUYÊN THỦY </a:t>
            </a:r>
            <a:r>
              <a:rPr lang="en-US" sz="3200" dirty="0">
                <a:solidFill>
                  <a:srgbClr val="FF0000"/>
                </a:solidFill>
                <a:ea typeface="Times New Roman"/>
                <a:cs typeface="Times New Roman"/>
              </a:rPr>
              <a:t/>
            </a:r>
            <a:br>
              <a:rPr lang="en-US" sz="3200" dirty="0">
                <a:solidFill>
                  <a:srgbClr val="FF0000"/>
                </a:solidFill>
                <a:ea typeface="Times New Roman"/>
                <a:cs typeface="Times New Roman"/>
              </a:rPr>
            </a:b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6927" y="609600"/>
            <a:ext cx="9060873" cy="5486400"/>
          </a:xfrm>
        </p:spPr>
        <p:txBody>
          <a:bodyPr/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giai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tiến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triển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hội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thủy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thủy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1. Lao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cụ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lao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động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Từ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hái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lượm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săn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bắt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đến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trồng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trọt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chăn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nuôi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lượm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săn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trọt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sưởi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nướng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 smtClean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1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-1"/>
            <a:ext cx="9137073" cy="685801"/>
          </a:xfrm>
        </p:spPr>
        <p:txBody>
          <a:bodyPr>
            <a:no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6,7.BÀI 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4. XÃ HỘI NGUYÊN 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THỦY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-34636" y="533400"/>
            <a:ext cx="9178636" cy="5486400"/>
          </a:xfrm>
        </p:spPr>
        <p:txBody>
          <a:bodyPr/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I.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giai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đoạn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tiến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triển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xã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hội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nguyên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thủy</a:t>
            </a:r>
            <a:endParaRPr lang="en-US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II.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Đời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sống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vật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chất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nguyên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thủy</a:t>
            </a:r>
            <a:endParaRPr lang="en-US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III.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Đời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sống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tinh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thần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nguyên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thủy</a:t>
            </a:r>
            <a:endParaRPr lang="en-US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23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l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 descr="C:\Users\ADmin\Downloads\tải xuống (2)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52400"/>
            <a:ext cx="9372600" cy="7239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-273628" y="-143431"/>
            <a:ext cx="4382656" cy="757130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222828" y="-115722"/>
            <a:ext cx="42810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33CC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200314" y="1981200"/>
            <a:ext cx="4236028" cy="393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tục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chôn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cất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chết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</a:p>
          <a:p>
            <a:pPr algn="just">
              <a:lnSpc>
                <a:spcPct val="115000"/>
              </a:lnSpc>
            </a:pP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Biết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sử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trang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sức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đẹp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</a:p>
          <a:p>
            <a:pPr algn="just">
              <a:lnSpc>
                <a:spcPct val="115000"/>
              </a:lnSpc>
            </a:pP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Biết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sát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cuộc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sống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ra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endParaRPr lang="en-US" sz="2800" dirty="0" smtClean="0">
              <a:solidFill>
                <a:srgbClr val="0033CC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(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khắc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vẽ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…).</a:t>
            </a:r>
          </a:p>
          <a:p>
            <a:r>
              <a:rPr lang="en-US" sz="2400" dirty="0" smtClean="0">
                <a:solidFill>
                  <a:srgbClr val="0033CC"/>
                </a:solidFill>
              </a:rPr>
              <a:t>.</a:t>
            </a:r>
            <a:endParaRPr lang="en-US" sz="24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37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-1"/>
            <a:ext cx="9137073" cy="685801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6,7.BÀI 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4. XÃ HỘI NGUYÊN THỦY </a:t>
            </a:r>
            <a:r>
              <a:rPr lang="en-US" sz="2000" dirty="0">
                <a:solidFill>
                  <a:srgbClr val="FF0000"/>
                </a:solidFill>
                <a:ea typeface="Times New Roman"/>
                <a:cs typeface="Times New Roman"/>
              </a:rPr>
              <a:t/>
            </a:r>
            <a:br>
              <a:rPr lang="en-US" sz="2000" dirty="0">
                <a:solidFill>
                  <a:srgbClr val="FF0000"/>
                </a:solidFill>
                <a:ea typeface="Times New Roman"/>
                <a:cs typeface="Times New Roman"/>
              </a:rPr>
            </a:b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0" y="609600"/>
            <a:ext cx="9178636" cy="5486400"/>
          </a:xfrm>
        </p:spPr>
        <p:txBody>
          <a:bodyPr/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I.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giai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đoạn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tiến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triển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xã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hội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thủy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II.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sống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thủy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III.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sống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tinh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thần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thủy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Đã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có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tục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chôn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cất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người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chết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dirty="0">
              <a:solidFill>
                <a:srgbClr val="0033CC"/>
              </a:solidFill>
              <a:ea typeface="Times New Roman"/>
              <a:cs typeface="Times New Roman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Biết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sử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dụng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đồ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trang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sức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làm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đẹp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dirty="0">
              <a:solidFill>
                <a:srgbClr val="0033CC"/>
              </a:solidFill>
              <a:ea typeface="Times New Roman"/>
              <a:cs typeface="Times New Roman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Biết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quan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sát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cuộc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sống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thể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hiện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ra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bằng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hình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ảnh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(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khắc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vẽ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…).</a:t>
            </a:r>
            <a:endParaRPr lang="en-US" dirty="0">
              <a:solidFill>
                <a:srgbClr val="0033CC"/>
              </a:solidFill>
              <a:ea typeface="Times New Roman"/>
              <a:cs typeface="Times New Roman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91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LUYỆN TẬP 2. </a:t>
            </a:r>
            <a:r>
              <a:rPr lang="en-US" sz="2800" b="1" dirty="0" err="1">
                <a:solidFill>
                  <a:srgbClr val="FF0000"/>
                </a:solidFill>
              </a:rPr>
              <a:t>Em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hãy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hoàn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thành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bảng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dưới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đây</a:t>
            </a:r>
            <a:r>
              <a:rPr lang="en-US" sz="2800" b="1" dirty="0" smtClean="0">
                <a:solidFill>
                  <a:srgbClr val="FF0000"/>
                </a:solidFill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1702126"/>
              </p:ext>
            </p:extLst>
          </p:nvPr>
        </p:nvGraphicFramePr>
        <p:xfrm>
          <a:off x="0" y="533401"/>
          <a:ext cx="9144000" cy="65867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3352800"/>
                <a:gridCol w="3733800"/>
              </a:tblGrid>
              <a:tr h="990599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NỘI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</a:rPr>
                        <a:t> DUNG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NGƯỜI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</a:rPr>
                        <a:t> TỐI CỔ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NGƯỜI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</a:rPr>
                        <a:t> TINH KHÔN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2098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828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5575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-43356" y="1494658"/>
            <a:ext cx="18614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Đặc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điểm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cơ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thể</a:t>
            </a:r>
            <a:r>
              <a:rPr lang="en-US" sz="2400" b="1" dirty="0" smtClean="0">
                <a:solidFill>
                  <a:srgbClr val="FF0000"/>
                </a:solidFill>
              </a:rPr>
              <a:t> (</a:t>
            </a:r>
            <a:r>
              <a:rPr lang="en-US" sz="2400" b="1" dirty="0" err="1" smtClean="0">
                <a:solidFill>
                  <a:srgbClr val="FF0000"/>
                </a:solidFill>
              </a:rPr>
              <a:t>dáng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đứng</a:t>
            </a:r>
            <a:r>
              <a:rPr lang="en-US" sz="2400" b="1" dirty="0" smtClean="0">
                <a:solidFill>
                  <a:srgbClr val="FF0000"/>
                </a:solidFill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</a:rPr>
              <a:t>bộ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lông</a:t>
            </a:r>
            <a:r>
              <a:rPr lang="en-US" sz="2400" b="1" dirty="0" smtClean="0">
                <a:solidFill>
                  <a:srgbClr val="FF0000"/>
                </a:solidFill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</a:rPr>
              <a:t>thể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tích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não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64138" y="3855062"/>
            <a:ext cx="182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Công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cụ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phương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thức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lao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động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658" y="5747803"/>
            <a:ext cx="1703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057400" y="1533363"/>
                <a:ext cx="3379654" cy="2256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033CC"/>
                    </a:solidFill>
                  </a:rPr>
                  <a:t>- </a:t>
                </a:r>
                <a:r>
                  <a:rPr lang="en-US" sz="2800" b="1" dirty="0" err="1" smtClean="0">
                    <a:solidFill>
                      <a:srgbClr val="0033CC"/>
                    </a:solidFill>
                  </a:rPr>
                  <a:t>Dáng</a:t>
                </a:r>
                <a:r>
                  <a:rPr lang="en-US" sz="2800" b="1" dirty="0" smtClean="0">
                    <a:solidFill>
                      <a:srgbClr val="0033CC"/>
                    </a:solidFill>
                  </a:rPr>
                  <a:t> </a:t>
                </a:r>
                <a:r>
                  <a:rPr lang="en-US" sz="2800" b="1" dirty="0" err="1" smtClean="0">
                    <a:solidFill>
                      <a:srgbClr val="0033CC"/>
                    </a:solidFill>
                  </a:rPr>
                  <a:t>đứng</a:t>
                </a:r>
                <a:r>
                  <a:rPr lang="en-US" sz="2800" b="1" dirty="0" smtClean="0">
                    <a:solidFill>
                      <a:srgbClr val="0033CC"/>
                    </a:solidFill>
                  </a:rPr>
                  <a:t> </a:t>
                </a:r>
                <a:r>
                  <a:rPr lang="en-US" sz="2800" b="1" dirty="0" err="1">
                    <a:solidFill>
                      <a:srgbClr val="0033CC"/>
                    </a:solidFill>
                  </a:rPr>
                  <a:t>hơi</a:t>
                </a:r>
                <a:r>
                  <a:rPr lang="en-US" sz="2800" b="1" dirty="0">
                    <a:solidFill>
                      <a:srgbClr val="0033CC"/>
                    </a:solidFill>
                  </a:rPr>
                  <a:t> </a:t>
                </a:r>
                <a:r>
                  <a:rPr lang="en-US" sz="2800" b="1" dirty="0" err="1" smtClean="0">
                    <a:solidFill>
                      <a:srgbClr val="0033CC"/>
                    </a:solidFill>
                  </a:rPr>
                  <a:t>cong</a:t>
                </a:r>
                <a:endParaRPr lang="en-US" sz="2800" b="1" dirty="0" smtClean="0">
                  <a:solidFill>
                    <a:srgbClr val="0033CC"/>
                  </a:solidFill>
                </a:endParaRPr>
              </a:p>
              <a:p>
                <a:r>
                  <a:rPr lang="en-US" sz="2800" b="1" dirty="0" smtClean="0">
                    <a:solidFill>
                      <a:srgbClr val="0033CC"/>
                    </a:solidFill>
                  </a:rPr>
                  <a:t>- </a:t>
                </a:r>
                <a:r>
                  <a:rPr lang="en-US" sz="2800" b="1" dirty="0" err="1" smtClean="0">
                    <a:solidFill>
                      <a:srgbClr val="0033CC"/>
                    </a:solidFill>
                  </a:rPr>
                  <a:t>Còn</a:t>
                </a:r>
                <a:r>
                  <a:rPr lang="en-US" sz="2800" b="1" dirty="0" smtClean="0">
                    <a:solidFill>
                      <a:srgbClr val="0033CC"/>
                    </a:solidFill>
                  </a:rPr>
                  <a:t> </a:t>
                </a:r>
                <a:r>
                  <a:rPr lang="en-US" sz="2800" b="1" dirty="0" err="1">
                    <a:solidFill>
                      <a:srgbClr val="0033CC"/>
                    </a:solidFill>
                  </a:rPr>
                  <a:t>phủ</a:t>
                </a:r>
                <a:r>
                  <a:rPr lang="en-US" sz="2800" b="1" dirty="0">
                    <a:solidFill>
                      <a:srgbClr val="0033CC"/>
                    </a:solidFill>
                  </a:rPr>
                  <a:t> </a:t>
                </a:r>
                <a:r>
                  <a:rPr lang="en-US" sz="2800" b="1" dirty="0" err="1">
                    <a:solidFill>
                      <a:srgbClr val="0033CC"/>
                    </a:solidFill>
                  </a:rPr>
                  <a:t>lớp</a:t>
                </a:r>
                <a:r>
                  <a:rPr lang="en-US" sz="2800" b="1" dirty="0">
                    <a:solidFill>
                      <a:srgbClr val="0033CC"/>
                    </a:solidFill>
                  </a:rPr>
                  <a:t> </a:t>
                </a:r>
                <a:r>
                  <a:rPr lang="en-US" sz="2800" b="1" dirty="0" err="1" smtClean="0">
                    <a:solidFill>
                      <a:srgbClr val="0033CC"/>
                    </a:solidFill>
                  </a:rPr>
                  <a:t>lông</a:t>
                </a:r>
                <a:r>
                  <a:rPr lang="en-US" sz="2800" b="1" dirty="0" smtClean="0">
                    <a:solidFill>
                      <a:srgbClr val="0033CC"/>
                    </a:solidFill>
                  </a:rPr>
                  <a:t> </a:t>
                </a:r>
                <a:r>
                  <a:rPr lang="en-US" sz="2800" b="1" dirty="0" err="1" smtClean="0">
                    <a:solidFill>
                      <a:srgbClr val="0033CC"/>
                    </a:solidFill>
                  </a:rPr>
                  <a:t>mỏng</a:t>
                </a:r>
                <a:r>
                  <a:rPr lang="en-US" sz="2800" b="1" dirty="0" smtClean="0">
                    <a:solidFill>
                      <a:srgbClr val="0033CC"/>
                    </a:solidFill>
                  </a:rPr>
                  <a:t>, </a:t>
                </a:r>
                <a:endParaRPr lang="en-US" sz="2800" b="1" dirty="0">
                  <a:solidFill>
                    <a:srgbClr val="0033CC"/>
                  </a:solidFill>
                </a:endParaRPr>
              </a:p>
              <a:p>
                <a:r>
                  <a:rPr lang="en-US" sz="2800" b="1" dirty="0" smtClean="0">
                    <a:solidFill>
                      <a:srgbClr val="0033CC"/>
                    </a:solidFill>
                  </a:rPr>
                  <a:t>- </a:t>
                </a:r>
                <a:r>
                  <a:rPr lang="en-US" sz="2800" b="1" dirty="0" err="1" smtClean="0">
                    <a:solidFill>
                      <a:srgbClr val="0033CC"/>
                    </a:solidFill>
                  </a:rPr>
                  <a:t>Thể</a:t>
                </a:r>
                <a:r>
                  <a:rPr lang="en-US" sz="2800" b="1" dirty="0" smtClean="0">
                    <a:solidFill>
                      <a:srgbClr val="0033CC"/>
                    </a:solidFill>
                  </a:rPr>
                  <a:t> </a:t>
                </a:r>
                <a:r>
                  <a:rPr lang="en-US" sz="2800" b="1" dirty="0" err="1" smtClean="0">
                    <a:solidFill>
                      <a:srgbClr val="0033CC"/>
                    </a:solidFill>
                  </a:rPr>
                  <a:t>tích</a:t>
                </a:r>
                <a:r>
                  <a:rPr lang="en-US" sz="2800" b="1" dirty="0" smtClean="0">
                    <a:solidFill>
                      <a:srgbClr val="0033CC"/>
                    </a:solidFill>
                  </a:rPr>
                  <a:t> </a:t>
                </a:r>
                <a:r>
                  <a:rPr lang="en-US" sz="2800" b="1" dirty="0" err="1" smtClean="0">
                    <a:solidFill>
                      <a:srgbClr val="0033CC"/>
                    </a:solidFill>
                  </a:rPr>
                  <a:t>não</a:t>
                </a:r>
                <a:r>
                  <a:rPr lang="en-US" sz="2800" b="1" dirty="0" smtClean="0">
                    <a:solidFill>
                      <a:srgbClr val="0033CC"/>
                    </a:solidFill>
                  </a:rPr>
                  <a:t>: 850 -1100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rgbClr val="0033CC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rgbClr val="0033CC"/>
                            </a:solidFill>
                            <a:latin typeface="Cambria Math"/>
                          </a:rPr>
                          <m:t>𝟑</m:t>
                        </m:r>
                      </m:sup>
                    </m:sSup>
                  </m:oMath>
                </a14:m>
                <a:endParaRPr lang="en-US" sz="2800" b="1" dirty="0" smtClean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1533363"/>
                <a:ext cx="3379654" cy="2256515"/>
              </a:xfrm>
              <a:prstGeom prst="rect">
                <a:avLst/>
              </a:prstGeom>
              <a:blipFill rotWithShape="1">
                <a:blip r:embed="rId2"/>
                <a:stretch>
                  <a:fillRect l="-3791" t="-2432" r="-3249" b="-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2313281" y="4036344"/>
            <a:ext cx="27016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33CC"/>
                </a:solidFill>
              </a:rPr>
              <a:t>- </a:t>
            </a:r>
            <a:r>
              <a:rPr lang="en-US" sz="2800" b="1" dirty="0" err="1" smtClean="0">
                <a:solidFill>
                  <a:srgbClr val="0033CC"/>
                </a:solidFill>
              </a:rPr>
              <a:t>Rìu</a:t>
            </a:r>
            <a:r>
              <a:rPr lang="en-US" sz="2800" b="1" dirty="0" smtClean="0">
                <a:solidFill>
                  <a:srgbClr val="0033CC"/>
                </a:solidFill>
              </a:rPr>
              <a:t>  </a:t>
            </a:r>
            <a:r>
              <a:rPr lang="en-US" sz="2800" b="1" dirty="0" err="1">
                <a:solidFill>
                  <a:srgbClr val="0033CC"/>
                </a:solidFill>
              </a:rPr>
              <a:t>ghè</a:t>
            </a:r>
            <a:r>
              <a:rPr lang="en-US" sz="2800" b="1" dirty="0">
                <a:solidFill>
                  <a:srgbClr val="0033CC"/>
                </a:solidFill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</a:rPr>
              <a:t>đẽo</a:t>
            </a:r>
            <a:endParaRPr lang="en-US" sz="2800" b="1" dirty="0" smtClean="0">
              <a:solidFill>
                <a:srgbClr val="0033CC"/>
              </a:solidFill>
            </a:endParaRPr>
          </a:p>
          <a:p>
            <a:r>
              <a:rPr lang="en-US" sz="2800" b="1" dirty="0" smtClean="0">
                <a:solidFill>
                  <a:srgbClr val="0033CC"/>
                </a:solidFill>
              </a:rPr>
              <a:t>- </a:t>
            </a:r>
            <a:r>
              <a:rPr lang="en-US" sz="2800" b="1" dirty="0" err="1" smtClean="0">
                <a:solidFill>
                  <a:srgbClr val="0033CC"/>
                </a:solidFill>
              </a:rPr>
              <a:t>Hái</a:t>
            </a:r>
            <a:r>
              <a:rPr lang="en-US" sz="2800" b="1" dirty="0" smtClean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lượm</a:t>
            </a:r>
            <a:r>
              <a:rPr lang="en-US" sz="2800" b="1" dirty="0">
                <a:solidFill>
                  <a:srgbClr val="0033CC"/>
                </a:solidFill>
              </a:rPr>
              <a:t>, </a:t>
            </a:r>
            <a:r>
              <a:rPr lang="en-US" sz="2800" b="1" dirty="0" err="1">
                <a:solidFill>
                  <a:srgbClr val="0033CC"/>
                </a:solidFill>
              </a:rPr>
              <a:t>săn</a:t>
            </a:r>
            <a:r>
              <a:rPr lang="en-US" sz="2800" b="1" dirty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bắt</a:t>
            </a:r>
            <a:endParaRPr lang="en-US" sz="2800" b="1" dirty="0">
              <a:solidFill>
                <a:srgbClr val="0033C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13281" y="5705874"/>
            <a:ext cx="28678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33CC"/>
                </a:solidFill>
              </a:rPr>
              <a:t>- </a:t>
            </a:r>
            <a:r>
              <a:rPr lang="en-US" sz="2800" b="1" dirty="0" err="1" smtClean="0">
                <a:solidFill>
                  <a:srgbClr val="0033CC"/>
                </a:solidFill>
              </a:rPr>
              <a:t>Bầy</a:t>
            </a:r>
            <a:r>
              <a:rPr lang="en-US" sz="2800" b="1" dirty="0" smtClean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người</a:t>
            </a:r>
            <a:r>
              <a:rPr lang="en-US" sz="2800" b="1" dirty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nguyên</a:t>
            </a:r>
            <a:r>
              <a:rPr lang="en-US" sz="2800" b="1" dirty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thủy</a:t>
            </a:r>
            <a:endParaRPr lang="en-US" sz="2800" b="1" dirty="0">
              <a:solidFill>
                <a:srgbClr val="003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437054" y="1544359"/>
                <a:ext cx="3706946" cy="2256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b="1" dirty="0" smtClean="0">
                    <a:solidFill>
                      <a:srgbClr val="0033CC"/>
                    </a:solidFill>
                  </a:rPr>
                  <a:t>- </a:t>
                </a:r>
                <a:r>
                  <a:rPr lang="en-US" sz="2800" b="1" dirty="0" smtClean="0">
                    <a:solidFill>
                      <a:srgbClr val="0033CC"/>
                    </a:solidFill>
                  </a:rPr>
                  <a:t>Dáng </a:t>
                </a:r>
                <a:r>
                  <a:rPr lang="en-US" sz="2800" b="1" dirty="0" err="1">
                    <a:solidFill>
                      <a:srgbClr val="0033CC"/>
                    </a:solidFill>
                  </a:rPr>
                  <a:t>thẳng</a:t>
                </a:r>
                <a:r>
                  <a:rPr lang="en-US" sz="2800" b="1" dirty="0">
                    <a:solidFill>
                      <a:srgbClr val="0033CC"/>
                    </a:solidFill>
                  </a:rPr>
                  <a:t> </a:t>
                </a:r>
                <a:r>
                  <a:rPr lang="en-US" sz="2800" b="1" dirty="0" err="1" smtClean="0">
                    <a:solidFill>
                      <a:srgbClr val="0033CC"/>
                    </a:solidFill>
                  </a:rPr>
                  <a:t>đứng</a:t>
                </a:r>
                <a:r>
                  <a:rPr lang="en-US" sz="2800" b="1" dirty="0" smtClean="0">
                    <a:solidFill>
                      <a:srgbClr val="0033CC"/>
                    </a:solidFill>
                  </a:rPr>
                  <a:t> </a:t>
                </a:r>
                <a:endParaRPr lang="en-US" sz="2800" b="1" dirty="0">
                  <a:solidFill>
                    <a:srgbClr val="0033CC"/>
                  </a:solidFill>
                </a:endParaRPr>
              </a:p>
              <a:p>
                <a:pPr algn="just"/>
                <a:r>
                  <a:rPr lang="en-US" sz="2800" b="1" dirty="0" smtClean="0">
                    <a:solidFill>
                      <a:srgbClr val="0033CC"/>
                    </a:solidFill>
                  </a:rPr>
                  <a:t>- </a:t>
                </a:r>
                <a:r>
                  <a:rPr lang="en-US" sz="2800" b="1" dirty="0" err="1" smtClean="0">
                    <a:solidFill>
                      <a:srgbClr val="0033CC"/>
                    </a:solidFill>
                  </a:rPr>
                  <a:t>Hầu</a:t>
                </a:r>
                <a:r>
                  <a:rPr lang="en-US" sz="2800" b="1" dirty="0" smtClean="0">
                    <a:solidFill>
                      <a:srgbClr val="0033CC"/>
                    </a:solidFill>
                  </a:rPr>
                  <a:t> </a:t>
                </a:r>
                <a:r>
                  <a:rPr lang="en-US" sz="2800" b="1" dirty="0" err="1">
                    <a:solidFill>
                      <a:srgbClr val="0033CC"/>
                    </a:solidFill>
                  </a:rPr>
                  <a:t>như</a:t>
                </a:r>
                <a:r>
                  <a:rPr lang="en-US" sz="2800" b="1" dirty="0">
                    <a:solidFill>
                      <a:srgbClr val="0033CC"/>
                    </a:solidFill>
                  </a:rPr>
                  <a:t> </a:t>
                </a:r>
                <a:r>
                  <a:rPr lang="en-US" sz="2800" b="1" dirty="0" err="1">
                    <a:solidFill>
                      <a:srgbClr val="0033CC"/>
                    </a:solidFill>
                  </a:rPr>
                  <a:t>không</a:t>
                </a:r>
                <a:r>
                  <a:rPr lang="en-US" sz="2800" b="1" dirty="0">
                    <a:solidFill>
                      <a:srgbClr val="0033CC"/>
                    </a:solidFill>
                  </a:rPr>
                  <a:t> </a:t>
                </a:r>
                <a:r>
                  <a:rPr lang="en-US" sz="2800" b="1" dirty="0" err="1">
                    <a:solidFill>
                      <a:srgbClr val="0033CC"/>
                    </a:solidFill>
                  </a:rPr>
                  <a:t>còn</a:t>
                </a:r>
                <a:r>
                  <a:rPr lang="en-US" sz="2800" b="1" dirty="0">
                    <a:solidFill>
                      <a:srgbClr val="0033CC"/>
                    </a:solidFill>
                  </a:rPr>
                  <a:t> </a:t>
                </a:r>
                <a:r>
                  <a:rPr lang="en-US" sz="2800" b="1" dirty="0" err="1" smtClean="0">
                    <a:solidFill>
                      <a:srgbClr val="0033CC"/>
                    </a:solidFill>
                  </a:rPr>
                  <a:t>lông</a:t>
                </a:r>
                <a:endParaRPr lang="en-US" sz="2800" b="1" dirty="0" smtClean="0">
                  <a:solidFill>
                    <a:srgbClr val="0033CC"/>
                  </a:solidFill>
                </a:endParaRPr>
              </a:p>
              <a:p>
                <a:pPr algn="just"/>
                <a:r>
                  <a:rPr lang="en-US" sz="2800" b="1" dirty="0" smtClean="0">
                    <a:solidFill>
                      <a:srgbClr val="0033CC"/>
                    </a:solidFill>
                  </a:rPr>
                  <a:t>- </a:t>
                </a:r>
                <a:r>
                  <a:rPr lang="en-US" sz="2800" b="1" dirty="0" err="1" smtClean="0">
                    <a:solidFill>
                      <a:srgbClr val="0033CC"/>
                    </a:solidFill>
                  </a:rPr>
                  <a:t>Thể</a:t>
                </a:r>
                <a:r>
                  <a:rPr lang="en-US" sz="2800" b="1" dirty="0" smtClean="0">
                    <a:solidFill>
                      <a:srgbClr val="0033CC"/>
                    </a:solidFill>
                  </a:rPr>
                  <a:t> </a:t>
                </a:r>
                <a:r>
                  <a:rPr lang="en-US" sz="2800" b="1" dirty="0" err="1">
                    <a:solidFill>
                      <a:srgbClr val="0033CC"/>
                    </a:solidFill>
                  </a:rPr>
                  <a:t>tích</a:t>
                </a:r>
                <a:r>
                  <a:rPr lang="en-US" sz="2800" b="1" dirty="0">
                    <a:solidFill>
                      <a:srgbClr val="0033CC"/>
                    </a:solidFill>
                  </a:rPr>
                  <a:t> </a:t>
                </a:r>
                <a:r>
                  <a:rPr lang="en-US" sz="2800" b="1" dirty="0" err="1">
                    <a:solidFill>
                      <a:srgbClr val="0033CC"/>
                    </a:solidFill>
                  </a:rPr>
                  <a:t>não</a:t>
                </a:r>
                <a:r>
                  <a:rPr lang="en-US" sz="2800" b="1" dirty="0">
                    <a:solidFill>
                      <a:srgbClr val="0033CC"/>
                    </a:solidFill>
                  </a:rPr>
                  <a:t> </a:t>
                </a:r>
                <a:r>
                  <a:rPr lang="en-US" sz="2800" b="1" dirty="0" err="1">
                    <a:solidFill>
                      <a:srgbClr val="0033CC"/>
                    </a:solidFill>
                  </a:rPr>
                  <a:t>lớn</a:t>
                </a:r>
                <a:r>
                  <a:rPr lang="en-US" sz="2800" b="1" dirty="0">
                    <a:solidFill>
                      <a:srgbClr val="0033CC"/>
                    </a:solidFill>
                  </a:rPr>
                  <a:t> </a:t>
                </a:r>
                <a:endParaRPr lang="en-US" sz="2800" b="1" dirty="0" smtClean="0">
                  <a:solidFill>
                    <a:srgbClr val="0033CC"/>
                  </a:solidFill>
                </a:endParaRPr>
              </a:p>
              <a:p>
                <a:pPr algn="just"/>
                <a:r>
                  <a:rPr lang="en-US" sz="2800" b="1" dirty="0" err="1" smtClean="0">
                    <a:solidFill>
                      <a:srgbClr val="0033CC"/>
                    </a:solidFill>
                  </a:rPr>
                  <a:t>hơn</a:t>
                </a:r>
                <a:r>
                  <a:rPr lang="en-US" sz="2800" b="1" dirty="0" smtClean="0">
                    <a:solidFill>
                      <a:srgbClr val="0033CC"/>
                    </a:solidFill>
                  </a:rPr>
                  <a:t> 1450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rgbClr val="0033CC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sz="2800" b="1" i="1" smtClean="0">
                            <a:solidFill>
                              <a:srgbClr val="0033CC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rgbClr val="0033CC"/>
                            </a:solidFill>
                            <a:latin typeface="Cambria Math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2800" b="1" dirty="0" smtClean="0">
                    <a:solidFill>
                      <a:srgbClr val="0033CC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7054" y="1544359"/>
                <a:ext cx="3706946" cy="2256515"/>
              </a:xfrm>
              <a:prstGeom prst="rect">
                <a:avLst/>
              </a:prstGeom>
              <a:blipFill rotWithShape="1">
                <a:blip r:embed="rId3"/>
                <a:stretch>
                  <a:fillRect l="-3454" t="-2426" r="-3289" b="-6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5633401" y="4036344"/>
            <a:ext cx="32497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 </a:t>
            </a:r>
            <a:r>
              <a:rPr lang="en-US" sz="2800" b="1" dirty="0" smtClean="0">
                <a:solidFill>
                  <a:srgbClr val="0033CC"/>
                </a:solidFill>
              </a:rPr>
              <a:t>- </a:t>
            </a:r>
            <a:r>
              <a:rPr lang="en-US" sz="2800" b="1" dirty="0" err="1" smtClean="0">
                <a:solidFill>
                  <a:srgbClr val="0033CC"/>
                </a:solidFill>
              </a:rPr>
              <a:t>Rìu</a:t>
            </a:r>
            <a:r>
              <a:rPr lang="en-US" sz="2800" b="1" dirty="0" smtClean="0">
                <a:solidFill>
                  <a:srgbClr val="0033CC"/>
                </a:solidFill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</a:rPr>
              <a:t>mài</a:t>
            </a:r>
            <a:r>
              <a:rPr lang="en-US" sz="2800" b="1" dirty="0" smtClean="0">
                <a:solidFill>
                  <a:srgbClr val="0033CC"/>
                </a:solidFill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</a:rPr>
              <a:t>lưỡi</a:t>
            </a:r>
            <a:endParaRPr lang="en-US" sz="2800" b="1" dirty="0">
              <a:solidFill>
                <a:srgbClr val="0033CC"/>
              </a:solidFill>
            </a:endParaRPr>
          </a:p>
          <a:p>
            <a:r>
              <a:rPr lang="en-US" sz="2800" b="1" dirty="0" smtClean="0">
                <a:solidFill>
                  <a:srgbClr val="0033CC"/>
                </a:solidFill>
              </a:rPr>
              <a:t> - </a:t>
            </a:r>
            <a:r>
              <a:rPr lang="en-US" sz="2800" b="1" dirty="0" err="1" smtClean="0">
                <a:solidFill>
                  <a:srgbClr val="0033CC"/>
                </a:solidFill>
              </a:rPr>
              <a:t>Hái</a:t>
            </a:r>
            <a:r>
              <a:rPr lang="en-US" sz="2800" b="1" dirty="0" smtClean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lượm</a:t>
            </a:r>
            <a:r>
              <a:rPr lang="en-US" sz="2800" b="1" dirty="0">
                <a:solidFill>
                  <a:srgbClr val="0033CC"/>
                </a:solidFill>
              </a:rPr>
              <a:t>, </a:t>
            </a:r>
            <a:r>
              <a:rPr lang="en-US" sz="2800" b="1" dirty="0" err="1">
                <a:solidFill>
                  <a:srgbClr val="0033CC"/>
                </a:solidFill>
              </a:rPr>
              <a:t>săn</a:t>
            </a:r>
            <a:r>
              <a:rPr lang="en-US" sz="2800" b="1" dirty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bắt</a:t>
            </a:r>
            <a:r>
              <a:rPr lang="en-US" sz="2800" b="1" dirty="0">
                <a:solidFill>
                  <a:srgbClr val="0033CC"/>
                </a:solidFill>
              </a:rPr>
              <a:t>, </a:t>
            </a:r>
            <a:r>
              <a:rPr lang="en-US" sz="2800" b="1" dirty="0" err="1">
                <a:solidFill>
                  <a:srgbClr val="0033CC"/>
                </a:solidFill>
              </a:rPr>
              <a:t>trồng</a:t>
            </a:r>
            <a:r>
              <a:rPr lang="en-US" sz="2800" b="1" dirty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trọt</a:t>
            </a:r>
            <a:r>
              <a:rPr lang="en-US" sz="2800" b="1" dirty="0">
                <a:solidFill>
                  <a:srgbClr val="0033CC"/>
                </a:solidFill>
              </a:rPr>
              <a:t>, </a:t>
            </a:r>
            <a:r>
              <a:rPr lang="en-US" sz="2800" b="1" dirty="0" err="1">
                <a:solidFill>
                  <a:srgbClr val="0033CC"/>
                </a:solidFill>
              </a:rPr>
              <a:t>chăn</a:t>
            </a:r>
            <a:r>
              <a:rPr lang="en-US" sz="2800" b="1" dirty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nuôi</a:t>
            </a:r>
            <a:endParaRPr lang="en-US" sz="2800" b="1" dirty="0">
              <a:solidFill>
                <a:srgbClr val="0033C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67400" y="5890539"/>
            <a:ext cx="2575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33CC"/>
                </a:solidFill>
              </a:rPr>
              <a:t>- </a:t>
            </a:r>
            <a:r>
              <a:rPr lang="en-US" sz="2800" b="1" dirty="0" err="1" smtClean="0">
                <a:solidFill>
                  <a:srgbClr val="0033CC"/>
                </a:solidFill>
              </a:rPr>
              <a:t>Công</a:t>
            </a:r>
            <a:r>
              <a:rPr lang="en-US" sz="2800" b="1" dirty="0" smtClean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xã</a:t>
            </a:r>
            <a:r>
              <a:rPr lang="en-US" sz="2800" b="1" dirty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thị</a:t>
            </a:r>
            <a:r>
              <a:rPr lang="en-US" sz="2800" b="1" dirty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tộc</a:t>
            </a:r>
            <a:endParaRPr lang="en-US" sz="28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54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1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685800"/>
          </a:xfrm>
        </p:spPr>
        <p:txBody>
          <a:bodyPr>
            <a:normAutofit/>
          </a:bodyPr>
          <a:lstStyle/>
          <a:p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 DẪN TỰ HỌC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0" y="533400"/>
            <a:ext cx="9144000" cy="6324600"/>
          </a:xfrm>
        </p:spPr>
        <p:txBody>
          <a:bodyPr>
            <a:normAutofit/>
          </a:bodyPr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a)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vừa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:</a:t>
            </a:r>
            <a:endParaRPr lang="en-US" sz="28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990600" algn="l"/>
              </a:tabLst>
            </a:pPr>
            <a:r>
              <a:rPr lang="en-US" sz="2800" dirty="0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2800" dirty="0" err="1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Mô</a:t>
            </a:r>
            <a:r>
              <a:rPr lang="en-US" sz="2800" dirty="0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tả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được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sơ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lược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giai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đoạn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tiến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triển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xã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hội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nguyên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thủy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2800" dirty="0">
              <a:solidFill>
                <a:srgbClr val="0033CC"/>
              </a:solidFill>
              <a:ea typeface="Times New Roman"/>
              <a:cs typeface="Times New Roman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990600" algn="l"/>
              </a:tabLst>
            </a:pP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-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Trình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bài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được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nét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chính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về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đời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sống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con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người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thời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nguyên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thủy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trên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thế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giới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Việt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Nam.</a:t>
            </a:r>
            <a:endParaRPr lang="en-US" sz="2800" dirty="0">
              <a:solidFill>
                <a:srgbClr val="0033CC"/>
              </a:solidFill>
              <a:ea typeface="Times New Roman"/>
              <a:cs typeface="Times New Roman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990600" algn="l"/>
              </a:tabLst>
            </a:pP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-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Nhận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biết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được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vai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trò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lao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động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đối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với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quá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trình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phát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triển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con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người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thời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nguyên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thủy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xã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hội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loài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người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2800" dirty="0">
              <a:solidFill>
                <a:srgbClr val="0033CC"/>
              </a:solidFill>
              <a:ea typeface="Times New Roman"/>
              <a:cs typeface="Times New Roman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b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)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sắp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:</a:t>
            </a:r>
            <a:endParaRPr lang="en-US" sz="28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en-US" sz="2000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685800"/>
          </a:xfrm>
        </p:spPr>
        <p:txBody>
          <a:bodyPr>
            <a:normAutofit/>
          </a:bodyPr>
          <a:lstStyle/>
          <a:p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 DẪN TỰ </a:t>
            </a:r>
            <a:r>
              <a:rPr lang="en-US" sz="32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 </a:t>
            </a: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0" y="533400"/>
            <a:ext cx="9144000" cy="6324600"/>
          </a:xfrm>
        </p:spPr>
        <p:txBody>
          <a:bodyPr>
            <a:normAutofit/>
          </a:bodyPr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a)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vừa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:</a:t>
            </a:r>
            <a:endParaRPr lang="en-US" sz="28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b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)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sắp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:</a:t>
            </a:r>
            <a:endParaRPr lang="en-US" sz="28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14300" algn="l"/>
                <a:tab pos="228600" algn="l"/>
                <a:tab pos="2315845" algn="l"/>
              </a:tabLst>
            </a:pPr>
            <a:r>
              <a:rPr lang="en-US" sz="2800" b="1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BÀI 5. </a:t>
            </a:r>
            <a:r>
              <a:rPr lang="en-US" sz="2800" b="1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Sự</a:t>
            </a:r>
            <a:r>
              <a:rPr lang="en-US" sz="2800" b="1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chuyển</a:t>
            </a:r>
            <a:r>
              <a:rPr lang="en-US" sz="2800" b="1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biến</a:t>
            </a:r>
            <a:r>
              <a:rPr lang="en-US" sz="2800" b="1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từ</a:t>
            </a:r>
            <a:r>
              <a:rPr lang="en-US" sz="2800" b="1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xã</a:t>
            </a:r>
            <a:r>
              <a:rPr lang="en-US" sz="2800" b="1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hội</a:t>
            </a:r>
            <a:r>
              <a:rPr lang="en-US" sz="2800" b="1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nguyên</a:t>
            </a:r>
            <a:r>
              <a:rPr lang="en-US" sz="2800" b="1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thủy</a:t>
            </a:r>
            <a:r>
              <a:rPr lang="en-US" sz="2800" b="1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sang </a:t>
            </a:r>
            <a:r>
              <a:rPr lang="en-US" sz="2800" b="1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xã</a:t>
            </a:r>
            <a:r>
              <a:rPr lang="en-US" sz="2800" b="1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hội</a:t>
            </a:r>
            <a:r>
              <a:rPr lang="en-US" sz="2800" b="1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có</a:t>
            </a:r>
            <a:r>
              <a:rPr lang="en-US" sz="2800" b="1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giai</a:t>
            </a:r>
            <a:r>
              <a:rPr lang="en-US" sz="2800" b="1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cấp</a:t>
            </a:r>
            <a:r>
              <a:rPr lang="en-US" sz="2800" b="1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( 2 </a:t>
            </a:r>
            <a:r>
              <a:rPr lang="en-US" sz="2800" b="1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tiết</a:t>
            </a:r>
            <a:r>
              <a:rPr lang="en-US" sz="2800" b="1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)</a:t>
            </a:r>
            <a:endParaRPr lang="en-US" sz="2800" dirty="0">
              <a:solidFill>
                <a:srgbClr val="0033CC"/>
              </a:solidFill>
              <a:ea typeface="Times New Roman"/>
              <a:cs typeface="Times New Roman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990600" algn="l"/>
              </a:tabLst>
            </a:pP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-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Trình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bày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được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quá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trình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phát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hiện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ra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kim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loại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vai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trò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kim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loại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đối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với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sự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chuyển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biến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từ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xã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hội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nguyên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thủy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sang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xã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hội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có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giai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cấp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2800" dirty="0">
              <a:solidFill>
                <a:srgbClr val="0033CC"/>
              </a:solidFill>
              <a:ea typeface="Times New Roman"/>
              <a:cs typeface="Times New Roman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990600" algn="l"/>
              </a:tabLst>
            </a:pP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-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Mô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tả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được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sự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hình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thành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xã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hội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có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giai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cấp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2800" dirty="0">
              <a:solidFill>
                <a:srgbClr val="0033CC"/>
              </a:solidFill>
              <a:ea typeface="Times New Roman"/>
              <a:cs typeface="Times New Roman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990600" algn="l"/>
              </a:tabLst>
            </a:pP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-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Nêu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giải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thích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được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sự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phân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hóa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không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triệt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để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xã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hội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nguyên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thủy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ở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phương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Đông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2800" dirty="0">
              <a:solidFill>
                <a:srgbClr val="0033CC"/>
              </a:solidFill>
              <a:ea typeface="Times New Roman"/>
              <a:cs typeface="Times New Roman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990600" algn="l"/>
              </a:tabLst>
            </a:pP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-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Nêu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được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một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số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nét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cơ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bản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xã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hội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nguyên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thủy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việt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nam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quá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trình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tan </a:t>
            </a:r>
            <a:r>
              <a:rPr lang="en-US" sz="28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rã</a:t>
            </a:r>
            <a:r>
              <a:rPr lang="en-US" sz="28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2800" dirty="0">
              <a:solidFill>
                <a:srgbClr val="0033CC"/>
              </a:solidFill>
              <a:ea typeface="Times New Roman"/>
              <a:cs typeface="Times New Roman"/>
            </a:endParaRPr>
          </a:p>
          <a:p>
            <a:pPr marL="0" indent="0">
              <a:buNone/>
            </a:pPr>
            <a:endParaRPr lang="en-US" sz="28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18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-1"/>
            <a:ext cx="9137073" cy="979573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6, 7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		</a:t>
            </a:r>
            <a:r>
              <a:rPr lang="en-US" sz="2000" dirty="0">
                <a:solidFill>
                  <a:srgbClr val="FF0000"/>
                </a:solidFill>
                <a:ea typeface="Times New Roman"/>
                <a:cs typeface="Times New Roman"/>
              </a:rPr>
              <a:t/>
            </a:r>
            <a:br>
              <a:rPr lang="en-US" sz="2000" dirty="0">
                <a:solidFill>
                  <a:srgbClr val="FF0000"/>
                </a:solidFill>
                <a:ea typeface="Times New Roman"/>
                <a:cs typeface="Times New Roman"/>
              </a:rPr>
            </a:b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BÀI 4. XÃ HỘI NGUYÊN THỦY (2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)</a:t>
            </a:r>
            <a:r>
              <a:rPr lang="en-US" sz="2000" dirty="0">
                <a:solidFill>
                  <a:srgbClr val="FF0000"/>
                </a:solidFill>
                <a:ea typeface="Times New Roman"/>
                <a:cs typeface="Times New Roman"/>
              </a:rPr>
              <a:t/>
            </a:r>
            <a:br>
              <a:rPr lang="en-US" sz="2000" dirty="0">
                <a:solidFill>
                  <a:srgbClr val="FF0000"/>
                </a:solidFill>
                <a:ea typeface="Times New Roman"/>
                <a:cs typeface="Times New Roman"/>
              </a:rPr>
            </a:b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-34636" y="990600"/>
            <a:ext cx="9178636" cy="5486400"/>
          </a:xfrm>
        </p:spPr>
        <p:txBody>
          <a:bodyPr/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I.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giai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đoạn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tiến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triển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xã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hội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thủy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34636" y="5718428"/>
            <a:ext cx="9220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vượn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7765" y="5870828"/>
            <a:ext cx="9026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17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-1"/>
            <a:ext cx="9137073" cy="979573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6, 7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		</a:t>
            </a:r>
            <a:r>
              <a:rPr lang="en-US" sz="2000" dirty="0">
                <a:solidFill>
                  <a:srgbClr val="FF0000"/>
                </a:solidFill>
                <a:ea typeface="Times New Roman"/>
                <a:cs typeface="Times New Roman"/>
              </a:rPr>
              <a:t/>
            </a:r>
            <a:br>
              <a:rPr lang="en-US" sz="2000" dirty="0">
                <a:solidFill>
                  <a:srgbClr val="FF0000"/>
                </a:solidFill>
                <a:ea typeface="Times New Roman"/>
                <a:cs typeface="Times New Roman"/>
              </a:rPr>
            </a:b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BÀI 4. XÃ HỘI NGUYÊN THỦY (2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)</a:t>
            </a:r>
            <a:r>
              <a:rPr lang="en-US" sz="2000" dirty="0">
                <a:solidFill>
                  <a:srgbClr val="FF0000"/>
                </a:solidFill>
                <a:ea typeface="Times New Roman"/>
                <a:cs typeface="Times New Roman"/>
              </a:rPr>
              <a:t/>
            </a:r>
            <a:br>
              <a:rPr lang="en-US" sz="2000" dirty="0">
                <a:solidFill>
                  <a:srgbClr val="FF0000"/>
                </a:solidFill>
                <a:ea typeface="Times New Roman"/>
                <a:cs typeface="Times New Roman"/>
              </a:rPr>
            </a:b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-34636" y="990600"/>
            <a:ext cx="9178636" cy="5486400"/>
          </a:xfrm>
        </p:spPr>
        <p:txBody>
          <a:bodyPr/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I.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giai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đoạn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tiến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triển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xã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hội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thủy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34636" y="5718428"/>
            <a:ext cx="9220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vượn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" y="-152400"/>
            <a:ext cx="9139311" cy="723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7765" y="5870828"/>
            <a:ext cx="9026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68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-1"/>
            <a:ext cx="9137073" cy="979573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6, 7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		</a:t>
            </a:r>
            <a:r>
              <a:rPr lang="en-US" sz="2000" dirty="0">
                <a:solidFill>
                  <a:srgbClr val="FF0000"/>
                </a:solidFill>
                <a:ea typeface="Times New Roman"/>
                <a:cs typeface="Times New Roman"/>
              </a:rPr>
              <a:t/>
            </a:r>
            <a:br>
              <a:rPr lang="en-US" sz="2000" dirty="0">
                <a:solidFill>
                  <a:srgbClr val="FF0000"/>
                </a:solidFill>
                <a:ea typeface="Times New Roman"/>
                <a:cs typeface="Times New Roman"/>
              </a:rPr>
            </a:b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BÀI 4. XÃ HỘI NGUYÊN THỦY (2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)</a:t>
            </a:r>
            <a:r>
              <a:rPr lang="en-US" sz="2000" dirty="0">
                <a:solidFill>
                  <a:srgbClr val="FF0000"/>
                </a:solidFill>
                <a:ea typeface="Times New Roman"/>
                <a:cs typeface="Times New Roman"/>
              </a:rPr>
              <a:t/>
            </a:r>
            <a:br>
              <a:rPr lang="en-US" sz="2000" dirty="0">
                <a:solidFill>
                  <a:srgbClr val="FF0000"/>
                </a:solidFill>
                <a:ea typeface="Times New Roman"/>
                <a:cs typeface="Times New Roman"/>
              </a:rPr>
            </a:b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-34636" y="990600"/>
            <a:ext cx="9178636" cy="5486400"/>
          </a:xfrm>
        </p:spPr>
        <p:txBody>
          <a:bodyPr/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I.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giai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đoạn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tiến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triển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xã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hội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thủy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34636" y="5718428"/>
            <a:ext cx="9220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vượn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296399" cy="723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7765" y="5870828"/>
            <a:ext cx="9026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81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-1"/>
            <a:ext cx="9137073" cy="979573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6, 7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		</a:t>
            </a:r>
            <a:r>
              <a:rPr lang="en-US" sz="2000" dirty="0">
                <a:solidFill>
                  <a:srgbClr val="FF0000"/>
                </a:solidFill>
                <a:ea typeface="Times New Roman"/>
                <a:cs typeface="Times New Roman"/>
              </a:rPr>
              <a:t/>
            </a:r>
            <a:br>
              <a:rPr lang="en-US" sz="2000" dirty="0">
                <a:solidFill>
                  <a:srgbClr val="FF0000"/>
                </a:solidFill>
                <a:ea typeface="Times New Roman"/>
                <a:cs typeface="Times New Roman"/>
              </a:rPr>
            </a:b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BÀI 4. XÃ HỘI NGUYÊN THỦY (2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)</a:t>
            </a:r>
            <a:r>
              <a:rPr lang="en-US" sz="2000" dirty="0">
                <a:solidFill>
                  <a:srgbClr val="FF0000"/>
                </a:solidFill>
                <a:ea typeface="Times New Roman"/>
                <a:cs typeface="Times New Roman"/>
              </a:rPr>
              <a:t/>
            </a:r>
            <a:br>
              <a:rPr lang="en-US" sz="2000" dirty="0">
                <a:solidFill>
                  <a:srgbClr val="FF0000"/>
                </a:solidFill>
                <a:ea typeface="Times New Roman"/>
                <a:cs typeface="Times New Roman"/>
              </a:rPr>
            </a:b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-34636" y="990600"/>
            <a:ext cx="9178636" cy="5486400"/>
          </a:xfrm>
        </p:spPr>
        <p:txBody>
          <a:bodyPr/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I.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giai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đoạn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tiến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triển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xã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hội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thủy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34636" y="5718428"/>
            <a:ext cx="9220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vượn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87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7765" y="457200"/>
            <a:ext cx="9026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14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37073" cy="944562"/>
          </a:xfrm>
        </p:spPr>
        <p:txBody>
          <a:bodyPr>
            <a:noAutofit/>
          </a:bodyPr>
          <a:lstStyle/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14300" algn="l"/>
              </a:tabLst>
            </a:pPr>
            <a:r>
              <a:rPr lang="en-US" sz="3200" b="1" dirty="0" smtClean="0">
                <a:latin typeface="Times New Roman"/>
                <a:ea typeface="Times New Roman"/>
                <a:cs typeface="Times New Roman"/>
              </a:rPr>
              <a:t/>
            </a:r>
            <a:br>
              <a:rPr lang="en-US" sz="3200" b="1" dirty="0" smtClean="0">
                <a:latin typeface="Times New Roman"/>
                <a:ea typeface="Times New Roman"/>
                <a:cs typeface="Times New Roman"/>
              </a:rPr>
            </a:br>
            <a:r>
              <a:rPr lang="en-US" sz="32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6, 7. BÀI 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4. XÃ HỘI NGUYÊN THỦY </a:t>
            </a:r>
            <a:r>
              <a:rPr lang="en-US" sz="2400" dirty="0">
                <a:solidFill>
                  <a:srgbClr val="FF0000"/>
                </a:solidFill>
                <a:ea typeface="Times New Roman"/>
                <a:cs typeface="Times New Roman"/>
              </a:rPr>
              <a:t/>
            </a:r>
            <a:br>
              <a:rPr lang="en-US" sz="2400" dirty="0">
                <a:solidFill>
                  <a:srgbClr val="FF0000"/>
                </a:solidFill>
                <a:ea typeface="Times New Roman"/>
                <a:cs typeface="Times New Roman"/>
              </a:rPr>
            </a:b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-34636" y="990600"/>
            <a:ext cx="9178636" cy="5486400"/>
          </a:xfrm>
        </p:spPr>
        <p:txBody>
          <a:bodyPr/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I. </a:t>
            </a:r>
            <a:r>
              <a:rPr lang="en-US" b="1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b="1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giai</a:t>
            </a:r>
            <a:r>
              <a:rPr lang="en-US" b="1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đoạn</a:t>
            </a:r>
            <a:r>
              <a:rPr lang="en-US" b="1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tiến</a:t>
            </a:r>
            <a:r>
              <a:rPr lang="en-US" b="1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triển</a:t>
            </a:r>
            <a:r>
              <a:rPr lang="en-US" b="1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b="1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xã</a:t>
            </a:r>
            <a:r>
              <a:rPr lang="en-US" b="1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hội</a:t>
            </a:r>
            <a:r>
              <a:rPr lang="en-US" b="1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nguyên</a:t>
            </a:r>
            <a:r>
              <a:rPr lang="en-US" b="1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thủy</a:t>
            </a:r>
            <a:endParaRPr lang="en-US" sz="2400" dirty="0">
              <a:solidFill>
                <a:srgbClr val="0033CC"/>
              </a:solidFill>
              <a:ea typeface="Times New Roman"/>
              <a:cs typeface="Times New Roman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II. </a:t>
            </a:r>
            <a:r>
              <a:rPr lang="en-US" b="1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Đời</a:t>
            </a:r>
            <a:r>
              <a:rPr lang="en-US" b="1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sống</a:t>
            </a:r>
            <a:r>
              <a:rPr lang="en-US" b="1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vật</a:t>
            </a:r>
            <a:r>
              <a:rPr lang="en-US" b="1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chất</a:t>
            </a:r>
            <a:r>
              <a:rPr lang="en-US" b="1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b="1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người</a:t>
            </a:r>
            <a:r>
              <a:rPr lang="en-US" b="1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nguyên</a:t>
            </a:r>
            <a:r>
              <a:rPr lang="en-US" b="1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thủy</a:t>
            </a:r>
            <a:endParaRPr lang="en-US" sz="2400" dirty="0">
              <a:solidFill>
                <a:srgbClr val="0033CC"/>
              </a:solidFill>
              <a:ea typeface="Times New Roman"/>
              <a:cs typeface="Times New Roman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III. </a:t>
            </a:r>
            <a:r>
              <a:rPr lang="en-US" b="1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Đời</a:t>
            </a:r>
            <a:r>
              <a:rPr lang="en-US" b="1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sống</a:t>
            </a:r>
            <a:r>
              <a:rPr lang="en-US" b="1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tinh</a:t>
            </a:r>
            <a:r>
              <a:rPr lang="en-US" b="1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thần</a:t>
            </a:r>
            <a:r>
              <a:rPr lang="en-US" b="1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b="1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người</a:t>
            </a:r>
            <a:r>
              <a:rPr lang="en-US" b="1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nguyên</a:t>
            </a:r>
            <a:r>
              <a:rPr lang="en-US" b="1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thủy</a:t>
            </a:r>
            <a:endParaRPr lang="en-US" sz="2400" dirty="0">
              <a:solidFill>
                <a:srgbClr val="0033CC"/>
              </a:solidFill>
              <a:ea typeface="Times New Roman"/>
              <a:cs typeface="Times New Roman"/>
            </a:endParaRP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TIÊU: qua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4983163"/>
          </a:xfrm>
        </p:spPr>
        <p:txBody>
          <a:bodyPr>
            <a:normAutofit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990600" algn="l"/>
              </a:tabLst>
            </a:pP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-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Mô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tả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được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sơ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lược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giai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đoạn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tiến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triển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xã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hội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nguyên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thủy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2400" dirty="0">
              <a:solidFill>
                <a:srgbClr val="0033CC"/>
              </a:solidFill>
              <a:ea typeface="Times New Roman"/>
              <a:cs typeface="Times New Roman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990600" algn="l"/>
              </a:tabLst>
            </a:pP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-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Trình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bày</a:t>
            </a:r>
            <a:r>
              <a:rPr lang="en-US" dirty="0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được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nét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chính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về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đời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sống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con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người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thời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nguyên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thủy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trên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thế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giới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Việt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Nam.</a:t>
            </a:r>
            <a:endParaRPr lang="en-US" sz="2400" dirty="0">
              <a:solidFill>
                <a:srgbClr val="0033CC"/>
              </a:solidFill>
              <a:ea typeface="Times New Roman"/>
              <a:cs typeface="Times New Roman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990600" algn="l"/>
              </a:tabLst>
            </a:pP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-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Nhận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biết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được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vai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trò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lao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động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đối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với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quá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trình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phát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triển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con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người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thời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nguyên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thủy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xã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hội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loài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người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2400" dirty="0">
              <a:solidFill>
                <a:srgbClr val="0033CC"/>
              </a:solidFill>
              <a:ea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724</TotalTime>
  <Words>1736</Words>
  <Application>Microsoft Office PowerPoint</Application>
  <PresentationFormat>On-screen Show (4:3)</PresentationFormat>
  <Paragraphs>259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 </vt:lpstr>
      <vt:lpstr> Tiết 6, 7   BÀI 4. XÃ HỘI NGUYÊN THỦY (2 tiết) </vt:lpstr>
      <vt:lpstr> Tiết 6, 7   BÀI 4. XÃ HỘI NGUYÊN THỦY (2 tiết) </vt:lpstr>
      <vt:lpstr> Tiết 6, 7   BÀI 4. XÃ HỘI NGUYÊN THỦY (2 tiết) </vt:lpstr>
      <vt:lpstr> Tiết 6, 7   BÀI 4. XÃ HỘI NGUYÊN THỦY (2 tiết) </vt:lpstr>
      <vt:lpstr> Tiết 6, 7   BÀI 4. XÃ HỘI NGUYÊN THỦY (2 tiết) </vt:lpstr>
      <vt:lpstr> Tiết 6, 7   BÀI 4. XÃ HỘI NGUYÊN THỦY (2 tiết) </vt:lpstr>
      <vt:lpstr> Tiết 6, 7. BÀI 4. XÃ HỘI NGUYÊN THỦY  </vt:lpstr>
      <vt:lpstr>MỤC TIÊU: qua bài học này các em phải: </vt:lpstr>
      <vt:lpstr> Tiết 6, 7. BÀI 4. XÃ HỘI NGUYÊN THỦY  </vt:lpstr>
      <vt:lpstr> </vt:lpstr>
      <vt:lpstr> </vt:lpstr>
      <vt:lpstr> </vt:lpstr>
      <vt:lpstr> Tiết 6, 7.   BÀI 4. XÃ HỘI NGUYÊN THỦY (2 tiết) </vt:lpstr>
      <vt:lpstr> Tiết 6, 7. BÀI 4. XÃ HỘI NGUYÊN THỦY  </vt:lpstr>
      <vt:lpstr> </vt:lpstr>
      <vt:lpstr>PowerPoint Presentation</vt:lpstr>
      <vt:lpstr> </vt:lpstr>
      <vt:lpstr> </vt:lpstr>
      <vt:lpstr>PowerPoint Presentation</vt:lpstr>
      <vt:lpstr> </vt:lpstr>
      <vt:lpstr> </vt:lpstr>
      <vt:lpstr> Tiết 6, 7.BÀI 4. XÃ HỘI NGUYÊN THỦY (2 tiết) </vt:lpstr>
      <vt:lpstr> Tiết 6, 7. BÀI 4. XÃ HỘI NGUYÊN THỦY  </vt:lpstr>
      <vt:lpstr> </vt:lpstr>
      <vt:lpstr> </vt:lpstr>
      <vt:lpstr> </vt:lpstr>
      <vt:lpstr>PowerPoint Presentation</vt:lpstr>
      <vt:lpstr>  Những dấu vết nào chứng tỏ ở Việt Nam nền nông nghiệp sơ khai cũng xuất hiện rất sớm ?  </vt:lpstr>
      <vt:lpstr> Tiết 6,7.BÀI 4. XÃ HỘI NGUYÊN THỦY  </vt:lpstr>
      <vt:lpstr>Tiết 6,7.BÀI 4. XÃ HỘI NGUYÊN THỦY</vt:lpstr>
      <vt:lpstr>PowerPoint Presentation</vt:lpstr>
      <vt:lpstr> Tiết 6,7.BÀI 4. XÃ HỘI NGUYÊN THỦY  </vt:lpstr>
      <vt:lpstr>LUYỆN TẬP 2. Em hãy hoàn thành bảng dưới đây.</vt:lpstr>
      <vt:lpstr>HƯỚNG DẪN TỰ HỌC  </vt:lpstr>
      <vt:lpstr>HƯỚNG DẪN TỰ HỌC 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ĐỊA LÍ 9 </dc:title>
  <dc:creator>MyComputer</dc:creator>
  <cp:lastModifiedBy>ADmin</cp:lastModifiedBy>
  <cp:revision>430</cp:revision>
  <dcterms:created xsi:type="dcterms:W3CDTF">2006-08-16T00:00:00Z</dcterms:created>
  <dcterms:modified xsi:type="dcterms:W3CDTF">2022-09-14T12:37:33Z</dcterms:modified>
</cp:coreProperties>
</file>