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309" r:id="rId2"/>
    <p:sldId id="273" r:id="rId3"/>
    <p:sldId id="274" r:id="rId4"/>
    <p:sldId id="259" r:id="rId5"/>
    <p:sldId id="275" r:id="rId6"/>
    <p:sldId id="305" r:id="rId7"/>
    <p:sldId id="308" r:id="rId8"/>
    <p:sldId id="307" r:id="rId9"/>
    <p:sldId id="304" r:id="rId10"/>
    <p:sldId id="300" r:id="rId11"/>
    <p:sldId id="292" r:id="rId12"/>
    <p:sldId id="284" r:id="rId13"/>
    <p:sldId id="297" r:id="rId14"/>
    <p:sldId id="460" r:id="rId15"/>
    <p:sldId id="487" r:id="rId16"/>
    <p:sldId id="486" r:id="rId17"/>
    <p:sldId id="379" r:id="rId18"/>
    <p:sldId id="417" r:id="rId19"/>
    <p:sldId id="276" r:id="rId20"/>
    <p:sldId id="278" r:id="rId21"/>
    <p:sldId id="296" r:id="rId22"/>
    <p:sldId id="336" r:id="rId23"/>
    <p:sldId id="282" r:id="rId24"/>
    <p:sldId id="285" r:id="rId25"/>
    <p:sldId id="303" r:id="rId26"/>
    <p:sldId id="490" r:id="rId27"/>
    <p:sldId id="489" r:id="rId28"/>
    <p:sldId id="397" r:id="rId29"/>
    <p:sldId id="289" r:id="rId30"/>
    <p:sldId id="491" r:id="rId31"/>
    <p:sldId id="49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Cong Trang" initials="NC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3" d="100"/>
          <a:sy n="63" d="100"/>
        </p:scale>
        <p:origin x="138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19691-EA45-4DB1-B8B3-73800CA8C556}" type="datetimeFigureOut">
              <a:rPr lang="en-US" smtClean="0"/>
              <a:t>9/27/2024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EA767-CC3B-4BFF-BE10-001997C10FFF}" type="slidenum">
              <a:rPr lang="en-US" smtClean="0"/>
              <a:t>‹#›</a:t>
            </a:fld>
            <a:endParaRPr lang="en-US"/>
          </a:p>
        </p:txBody>
      </p:sp>
    </p:spTree>
    <p:extLst>
      <p:ext uri="{BB962C8B-B14F-4D97-AF65-F5344CB8AC3E}">
        <p14:creationId xmlns:p14="http://schemas.microsoft.com/office/powerpoint/2010/main" val="317912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EA767-CC3B-4BFF-BE10-001997C10FFF}" type="slidenum">
              <a:rPr lang="en-US" smtClean="0"/>
              <a:t>13</a:t>
            </a:fld>
            <a:endParaRPr lang="en-US"/>
          </a:p>
        </p:txBody>
      </p:sp>
    </p:spTree>
    <p:extLst>
      <p:ext uri="{BB962C8B-B14F-4D97-AF65-F5344CB8AC3E}">
        <p14:creationId xmlns:p14="http://schemas.microsoft.com/office/powerpoint/2010/main" val="189902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9/27/2024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9/27/2024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9/27/2024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944562"/>
          </a:xfrm>
        </p:spPr>
        <p:txBody>
          <a:bodyPr>
            <a:normAutofit/>
          </a:bodyPr>
          <a:lstStyle/>
          <a:p>
            <a:pPr algn="l"/>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61304" y="5143914"/>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sp>
        <p:nvSpPr>
          <p:cNvPr id="6" name="TextBox 5"/>
          <p:cNvSpPr txBox="1"/>
          <p:nvPr/>
        </p:nvSpPr>
        <p:spPr>
          <a:xfrm>
            <a:off x="137504" y="131351"/>
            <a:ext cx="9082696" cy="1315425"/>
          </a:xfrm>
          <a:prstGeom prst="rect">
            <a:avLst/>
          </a:prstGeom>
          <a:noFill/>
        </p:spPr>
        <p:txBody>
          <a:bodyPr wrap="square">
            <a:spAutoFit/>
          </a:bodyPr>
          <a:lstStyle/>
          <a:p>
            <a:pPr>
              <a:lnSpc>
                <a:spcPct val="115000"/>
              </a:lnSpc>
            </a:pPr>
            <a:r>
              <a:rPr lang="en-US" sz="3600" b="1" dirty="0">
                <a:solidFill>
                  <a:srgbClr val="FF0000"/>
                </a:solidFill>
                <a:effectLst/>
                <a:latin typeface="Times New Roman" panose="02020603050405020304" pitchFamily="18" charset="0"/>
                <a:ea typeface="Times New Roman" panose="02020603050405020304" pitchFamily="18" charset="0"/>
              </a:rPr>
              <a:t>- </a:t>
            </a:r>
            <a:r>
              <a:rPr lang="vi-VN" sz="3600" b="1" dirty="0">
                <a:solidFill>
                  <a:srgbClr val="FF0000"/>
                </a:solidFill>
                <a:effectLst/>
                <a:latin typeface="Times New Roman" panose="02020603050405020304" pitchFamily="18" charset="0"/>
                <a:ea typeface="Times New Roman" panose="02020603050405020304" pitchFamily="18" charset="0"/>
              </a:rPr>
              <a:t>Con người có nguồn gốc từ đâu? </a:t>
            </a:r>
          </a:p>
          <a:p>
            <a:pPr>
              <a:lnSpc>
                <a:spcPct val="115000"/>
              </a:lnSpc>
            </a:pPr>
            <a:r>
              <a:rPr lang="en-US" sz="3600" b="1" dirty="0">
                <a:solidFill>
                  <a:srgbClr val="FF0000"/>
                </a:solidFill>
                <a:effectLst/>
                <a:latin typeface="Times New Roman" panose="02020603050405020304" pitchFamily="18" charset="0"/>
                <a:ea typeface="Times New Roman" panose="02020603050405020304" pitchFamily="18" charset="0"/>
              </a:rPr>
              <a:t>- </a:t>
            </a:r>
            <a:r>
              <a:rPr lang="vi-VN" sz="3600" b="1" dirty="0">
                <a:solidFill>
                  <a:srgbClr val="FF0000"/>
                </a:solidFill>
                <a:effectLst/>
                <a:latin typeface="Times New Roman" panose="02020603050405020304" pitchFamily="18" charset="0"/>
                <a:ea typeface="Times New Roman" panose="02020603050405020304" pitchFamily="18" charset="0"/>
              </a:rPr>
              <a:t>Quá trình tiến hóa diễn ra như thế nào?</a:t>
            </a:r>
          </a:p>
        </p:txBody>
      </p:sp>
      <p:sp>
        <p:nvSpPr>
          <p:cNvPr id="8" name="Content Placeholder 7"/>
          <p:cNvSpPr>
            <a:spLocks noGrp="1"/>
          </p:cNvSpPr>
          <p:nvPr>
            <p:ph idx="1"/>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944562"/>
          </a:xfrm>
        </p:spPr>
        <p:txBody>
          <a:bodyPr>
            <a:normAutofit/>
          </a:bodyPr>
          <a:lstStyle/>
          <a:p>
            <a:pPr algn="l"/>
            <a:endParaRPr lang="en-US" sz="2000" dirty="0">
              <a:latin typeface="Times New Roman" panose="02020603050405020304" pitchFamily="18" charset="0"/>
              <a:cs typeface="Times New Roman" panose="02020603050405020304" pitchFamily="18" charset="0"/>
            </a:endParaRPr>
          </a:p>
        </p:txBody>
      </p:sp>
      <p:sp>
        <p:nvSpPr>
          <p:cNvPr id="3" name="Nơi giữ chỗ cho Nội dung 2"/>
          <p:cNvSpPr>
            <a:spLocks noGrp="1"/>
          </p:cNvSpPr>
          <p:nvPr>
            <p:ph idx="1"/>
          </p:nvPr>
        </p:nvSpPr>
        <p:spPr>
          <a:xfrm>
            <a:off x="457200" y="1143000"/>
            <a:ext cx="8229600" cy="4724399"/>
          </a:xfrm>
        </p:spPr>
        <p:txBody>
          <a:bodyPr/>
          <a:lstStyle/>
          <a:p>
            <a:endParaRPr lang="en-US" dirty="0"/>
          </a:p>
          <a:p>
            <a:endParaRPr lang="en-US" dirty="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61304" y="5143914"/>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2447"/>
            <a:ext cx="9662503" cy="5651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 y="5682523"/>
            <a:ext cx="9510103" cy="584775"/>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Sơ</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đồ</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quá</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trình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tiến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hóa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từ</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a:t>
            </a:r>
            <a:r>
              <a:rPr lang="en-US" sz="3200" b="1" dirty="0" err="1" smtClean="0">
                <a:solidFill>
                  <a:srgbClr val="FF0000"/>
                </a:solidFill>
                <a:latin typeface="Times New Roman" panose="02020603050405020304" pitchFamily="18" charset="0"/>
                <a:cs typeface="Times New Roman" panose="02020603050405020304" pitchFamily="18" charset="0"/>
              </a:rPr>
              <a:t>ượn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người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thành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người</a:t>
            </a:r>
            <a:r>
              <a:rPr lang="en-US" sz="3200" b="1" dirty="0" smtClean="0">
                <a:solidFill>
                  <a:srgbClr val="FF0000"/>
                </a:solidFill>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4171" y="3733800"/>
            <a:ext cx="9259732" cy="2031325"/>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7" name="TextBox 6"/>
          <p:cNvSpPr txBox="1"/>
          <p:nvPr/>
        </p:nvSpPr>
        <p:spPr>
          <a:xfrm>
            <a:off x="6858000" y="3076975"/>
            <a:ext cx="2406428" cy="646331"/>
          </a:xfrm>
          <a:prstGeom prst="rect">
            <a:avLst/>
          </a:prstGeom>
          <a:solidFill>
            <a:schemeClr val="bg1"/>
          </a:solidFill>
        </p:spPr>
        <p:txBody>
          <a:bodyPr wrap="none" rtlCol="0">
            <a:spAutoFit/>
          </a:bodyPr>
          <a:lstStyle/>
          <a:p>
            <a:endParaRPr lang="en-US" dirty="0"/>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944562"/>
          </a:xfrm>
        </p:spPr>
        <p:txBody>
          <a:bodyPr>
            <a:normAutofit/>
          </a:bodyPr>
          <a:lstStyle/>
          <a:p>
            <a:pPr algn="l"/>
            <a:endParaRPr lang="en-US" sz="2000" dirty="0">
              <a:latin typeface="Times New Roman" panose="02020603050405020304" pitchFamily="18" charset="0"/>
              <a:cs typeface="Times New Roman" panose="02020603050405020304" pitchFamily="18" charset="0"/>
            </a:endParaRPr>
          </a:p>
        </p:txBody>
      </p:sp>
      <p:sp>
        <p:nvSpPr>
          <p:cNvPr id="3" name="Nơi giữ chỗ cho Nội dung 2"/>
          <p:cNvSpPr>
            <a:spLocks noGrp="1"/>
          </p:cNvSpPr>
          <p:nvPr>
            <p:ph idx="1"/>
          </p:nvPr>
        </p:nvSpPr>
        <p:spPr>
          <a:xfrm>
            <a:off x="457200" y="1143000"/>
            <a:ext cx="8229600" cy="4724399"/>
          </a:xfrm>
        </p:spPr>
        <p:txBody>
          <a:bodyPr/>
          <a:lstStyle/>
          <a:p>
            <a:endParaRPr lang="en-US" dirty="0"/>
          </a:p>
          <a:p>
            <a:endParaRPr lang="en-US" dirty="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61304" y="5143914"/>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2447"/>
            <a:ext cx="9662503" cy="606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1428" y="3971944"/>
            <a:ext cx="9259732" cy="2031325"/>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9" name="TextBox 8"/>
          <p:cNvSpPr txBox="1"/>
          <p:nvPr/>
        </p:nvSpPr>
        <p:spPr>
          <a:xfrm>
            <a:off x="6776700" y="3327455"/>
            <a:ext cx="2406428" cy="646331"/>
          </a:xfrm>
          <a:prstGeom prst="rect">
            <a:avLst/>
          </a:prstGeom>
          <a:solidFill>
            <a:schemeClr val="bg1"/>
          </a:solidFill>
        </p:spPr>
        <p:txBody>
          <a:bodyPr wrap="none" rtlCol="0">
            <a:spAutoFit/>
          </a:bodyPr>
          <a:lstStyle/>
          <a:p>
            <a:endParaRPr lang="en-US" dirty="0"/>
          </a:p>
          <a:p>
            <a:r>
              <a:rPr lang="en-US" dirty="0" smtClean="0"/>
              <a:t>                                          </a:t>
            </a:r>
            <a:endParaRPr lang="en-US" dirty="0"/>
          </a:p>
        </p:txBody>
      </p:sp>
      <p:pic>
        <p:nvPicPr>
          <p:cNvPr id="8" name="Picture 7"/>
          <p:cNvPicPr>
            <a:picLocks noChangeAspect="1"/>
          </p:cNvPicPr>
          <p:nvPr/>
        </p:nvPicPr>
        <p:blipFill>
          <a:blip r:embed="rId3"/>
          <a:stretch>
            <a:fillRect/>
          </a:stretch>
        </p:blipFill>
        <p:spPr>
          <a:xfrm>
            <a:off x="-46952" y="4512994"/>
            <a:ext cx="9224047" cy="134733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marL="0" marR="0">
              <a:lnSpc>
                <a:spcPct val="115000"/>
              </a:lnSpc>
              <a:spcBef>
                <a:spcPts val="0"/>
              </a:spcBef>
              <a:spcAft>
                <a:spcPts val="1000"/>
              </a:spcAft>
            </a:pPr>
            <a:r>
              <a:rPr lang="en-US" sz="2800" b="1" dirty="0" smtClean="0">
                <a:solidFill>
                  <a:srgbClr val="FF0000"/>
                </a:solidFill>
                <a:latin typeface="Times New Roman" panose="02020603050405020304"/>
                <a:ea typeface="Times New Roman" panose="02020603050405020304"/>
                <a:cs typeface="Times New Roman" panose="02020603050405020304"/>
              </a:rPr>
              <a:t>CHƯƠNG </a:t>
            </a:r>
            <a:r>
              <a:rPr lang="en-US" sz="2800" b="1" dirty="0">
                <a:solidFill>
                  <a:srgbClr val="FF0000"/>
                </a:solidFill>
                <a:latin typeface="Times New Roman" panose="02020603050405020304"/>
                <a:ea typeface="Times New Roman" panose="02020603050405020304"/>
                <a:cs typeface="Times New Roman" panose="02020603050405020304"/>
              </a:rPr>
              <a:t>2. THỜI KÌ NGUYÊN THỦY</a:t>
            </a:r>
            <a:r>
              <a:rPr lang="en-US" sz="2800" dirty="0">
                <a:solidFill>
                  <a:srgbClr val="FF0000"/>
                </a:solidFill>
                <a:ea typeface="Times New Roman" panose="02020603050405020304"/>
                <a:cs typeface="Times New Roman" panose="02020603050405020304"/>
              </a:rPr>
              <a:t/>
            </a:r>
            <a:br>
              <a:rPr lang="en-US" sz="2800" dirty="0">
                <a:solidFill>
                  <a:srgbClr val="FF0000"/>
                </a:solidFill>
                <a:ea typeface="Times New Roman" panose="02020603050405020304"/>
                <a:cs typeface="Times New Roman" panose="02020603050405020304"/>
              </a:rPr>
            </a:br>
            <a:r>
              <a:rPr lang="en-US" sz="2800" b="1" dirty="0" err="1" smtClean="0">
                <a:solidFill>
                  <a:srgbClr val="FF0000"/>
                </a:solidFill>
                <a:latin typeface="Times New Roman" panose="02020603050405020304"/>
                <a:ea typeface="Calibri" panose="020F0502020204030204"/>
                <a:cs typeface="Times New Roman" panose="02020603050405020304"/>
              </a:rPr>
              <a:t>Tiết</a:t>
            </a:r>
            <a:r>
              <a:rPr lang="en-US" sz="2800" b="1" dirty="0" smtClean="0">
                <a:solidFill>
                  <a:srgbClr val="FF0000"/>
                </a:solidFill>
                <a:latin typeface="Times New Roman" panose="02020603050405020304"/>
                <a:ea typeface="Calibri" panose="020F0502020204030204"/>
                <a:cs typeface="Times New Roman" panose="02020603050405020304"/>
              </a:rPr>
              <a:t> 4</a:t>
            </a:r>
            <a:r>
              <a:rPr lang="en-US" sz="2800" b="1" dirty="0">
                <a:solidFill>
                  <a:srgbClr val="FF0000"/>
                </a:solidFill>
                <a:latin typeface="Times New Roman" panose="02020603050405020304"/>
                <a:ea typeface="Calibri" panose="020F0502020204030204"/>
                <a:cs typeface="Times New Roman" panose="02020603050405020304"/>
              </a:rPr>
              <a:t>,</a:t>
            </a:r>
            <a:r>
              <a:rPr lang="en-US" sz="2800" b="1" dirty="0" smtClean="0">
                <a:solidFill>
                  <a:srgbClr val="FF0000"/>
                </a:solidFill>
                <a:latin typeface="Times New Roman" panose="02020603050405020304"/>
                <a:ea typeface="Calibri" panose="020F0502020204030204"/>
                <a:cs typeface="Times New Roman" panose="02020603050405020304"/>
              </a:rPr>
              <a:t> 5. </a:t>
            </a:r>
            <a:r>
              <a:rPr lang="en-US" sz="2800" b="1" dirty="0" err="1" smtClean="0">
                <a:solidFill>
                  <a:srgbClr val="FF0000"/>
                </a:solidFill>
                <a:latin typeface="Times New Roman" panose="02020603050405020304"/>
                <a:ea typeface="Calibri" panose="020F0502020204030204"/>
                <a:cs typeface="Times New Roman" panose="02020603050405020304"/>
              </a:rPr>
              <a:t>Bài</a:t>
            </a:r>
            <a:r>
              <a:rPr lang="en-US" sz="2800" b="1" dirty="0" smtClean="0">
                <a:solidFill>
                  <a:srgbClr val="FF0000"/>
                </a:solidFill>
                <a:latin typeface="Times New Roman" panose="02020603050405020304"/>
                <a:ea typeface="Calibri" panose="020F0502020204030204"/>
                <a:cs typeface="Times New Roman" panose="02020603050405020304"/>
              </a:rPr>
              <a:t> </a:t>
            </a:r>
            <a:r>
              <a:rPr lang="en-US" sz="2800" b="1" dirty="0">
                <a:solidFill>
                  <a:srgbClr val="FF0000"/>
                </a:solidFill>
                <a:latin typeface="Times New Roman" panose="02020603050405020304"/>
                <a:ea typeface="Calibri" panose="020F0502020204030204"/>
                <a:cs typeface="Times New Roman" panose="02020603050405020304"/>
              </a:rPr>
              <a:t>3. NGUỒN GỐC LOÀI NGƯỜI </a:t>
            </a:r>
            <a:endParaRPr lang="en-US" sz="2800" dirty="0">
              <a:solidFill>
                <a:srgbClr val="FF0000"/>
              </a:solidFill>
            </a:endParaRPr>
          </a:p>
        </p:txBody>
      </p:sp>
      <p:sp>
        <p:nvSpPr>
          <p:cNvPr id="3" name="Nơi giữ chỗ cho Nội dung 2"/>
          <p:cNvSpPr>
            <a:spLocks noGrp="1"/>
          </p:cNvSpPr>
          <p:nvPr>
            <p:ph idx="1"/>
          </p:nvPr>
        </p:nvSpPr>
        <p:spPr>
          <a:xfrm>
            <a:off x="0" y="1143000"/>
            <a:ext cx="9144000" cy="5715000"/>
          </a:xfrm>
        </p:spPr>
        <p:txBody>
          <a:bodyPr>
            <a:noAutofit/>
          </a:bodyPr>
          <a:lstStyle/>
          <a:p>
            <a:pPr marL="0" marR="0" indent="0" algn="just">
              <a:lnSpc>
                <a:spcPct val="115000"/>
              </a:lnSpc>
              <a:spcBef>
                <a:spcPts val="0"/>
              </a:spcBef>
              <a:spcAft>
                <a:spcPts val="0"/>
              </a:spcAft>
              <a:buNone/>
            </a:pP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I.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Quá</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trình</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tiến</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hóa</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từ</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Vượn</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người</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thành</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người</a:t>
            </a:r>
            <a:endPar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endParaRPr>
          </a:p>
          <a:p>
            <a:pPr marL="0" lvl="0" indent="0" algn="just">
              <a:lnSpc>
                <a:spcPct val="115000"/>
              </a:lnSpc>
              <a:spcBef>
                <a:spcPts val="0"/>
              </a:spcBef>
              <a:buNone/>
            </a:pPr>
            <a:r>
              <a:rPr lang="en-US"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Khoảng</a:t>
            </a:r>
            <a:r>
              <a:rPr lang="en-US"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6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triệu</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đến</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5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triệu</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năm</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vi-VN"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vi-VN"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xuất hiện</a:t>
            </a:r>
            <a:r>
              <a:rPr lang="en-US"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Vượn</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người</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endParaRPr lang="en-US" dirty="0" smtClean="0">
              <a:solidFill>
                <a:srgbClr val="0033CC"/>
              </a:solidFill>
              <a:latin typeface="Times New Roman" panose="02020603050405020304" pitchFamily="18" charset="0"/>
              <a:ea typeface="Times New Roman" panose="02020603050405020304"/>
              <a:cs typeface="Times New Roman" panose="02020603050405020304" pitchFamily="18" charset="0"/>
            </a:endParaRPr>
          </a:p>
          <a:p>
            <a:pPr marL="0" lvl="0" indent="0" algn="just">
              <a:lnSpc>
                <a:spcPct val="115000"/>
              </a:lnSpc>
              <a:spcBef>
                <a:spcPts val="0"/>
              </a:spcBef>
              <a:buNone/>
            </a:pPr>
            <a:r>
              <a:rPr lang="en-US"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Trải</a:t>
            </a:r>
            <a:r>
              <a:rPr lang="en-US"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qua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quá</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trình</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tiến</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hóa</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một</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nhánh</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Vượn</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người</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có</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khả</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năng</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đứng</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thẳng</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đi</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bằng</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hai</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chân</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thể</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tích</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não</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lớn</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hơn</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biết</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ghè</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đẽo</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đá</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làm</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công</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cụ</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Đó</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là</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Người</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tối</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cổ</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(4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triệu</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năm</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a:t>
            </a:r>
          </a:p>
          <a:p>
            <a:pPr marL="0" lvl="0" indent="0" algn="just">
              <a:lnSpc>
                <a:spcPct val="115000"/>
              </a:lnSpc>
              <a:spcBef>
                <a:spcPts val="0"/>
              </a:spcBef>
              <a:buNone/>
            </a:pPr>
            <a:r>
              <a:rPr lang="en-US"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Khoảng</a:t>
            </a:r>
            <a:r>
              <a:rPr lang="en-US"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150000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năm</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trước</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Người</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tinh</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khôn</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còn</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gọi</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là</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Người</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hiện</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đại</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đã</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a:solidFill>
                  <a:srgbClr val="0033CC"/>
                </a:solidFill>
                <a:latin typeface="Times New Roman" panose="02020603050405020304" pitchFamily="18" charset="0"/>
                <a:ea typeface="Times New Roman" panose="02020603050405020304"/>
                <a:cs typeface="Times New Roman" panose="02020603050405020304" pitchFamily="18" charset="0"/>
              </a:rPr>
              <a:t>xuất</a:t>
            </a:r>
            <a:r>
              <a:rPr lang="en-US"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hiện</a:t>
            </a:r>
            <a:r>
              <a:rPr lang="en-US"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p>
          <a:p>
            <a:pPr marL="0" marR="0" indent="0" algn="just">
              <a:lnSpc>
                <a:spcPct val="115000"/>
              </a:lnSpc>
              <a:spcBef>
                <a:spcPts val="0"/>
              </a:spcBef>
              <a:spcAft>
                <a:spcPts val="0"/>
              </a:spcAft>
              <a:buNone/>
            </a:pPr>
            <a:endParaRPr lang="en-US" dirty="0">
              <a:solidFill>
                <a:srgbClr val="FF0000"/>
              </a:solidFill>
              <a:latin typeface="Times New Roman" panose="02020603050405020304" pitchFamily="18" charset="0"/>
              <a:ea typeface="Times New Roman" panose="02020603050405020304"/>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457200" y="1143000"/>
            <a:ext cx="8229600" cy="4724399"/>
          </a:xfrm>
        </p:spPr>
        <p:txBody>
          <a:bodyPr/>
          <a:lstStyle/>
          <a:p>
            <a:endParaRPr lang="en-US" dirty="0"/>
          </a:p>
          <a:p>
            <a:endParaRPr lang="en-US" dirty="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4953000" y="2434485"/>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sp>
        <p:nvSpPr>
          <p:cNvPr id="8" name="Rectangle 7"/>
          <p:cNvSpPr/>
          <p:nvPr/>
        </p:nvSpPr>
        <p:spPr>
          <a:xfrm>
            <a:off x="34925" y="0"/>
            <a:ext cx="9144000" cy="1589405"/>
          </a:xfrm>
          <a:prstGeom prst="rect">
            <a:avLst/>
          </a:prstGeom>
        </p:spPr>
        <p:txBody>
          <a:bodyPr wrap="square">
            <a:noAutofit/>
          </a:bodyPr>
          <a:lstStyle/>
          <a:p>
            <a:pPr algn="ctr"/>
            <a:endParaRPr lang="en-US" sz="2800" b="1" dirty="0" err="1">
              <a:solidFill>
                <a:srgbClr val="FF0000"/>
              </a:solidFill>
              <a:latin typeface="Times New Roman" panose="02020603050405020304" pitchFamily="18" charset="0"/>
              <a:ea typeface="+mj-ea"/>
              <a:cs typeface="Times New Roman" panose="02020603050405020304" pitchFamily="18" charset="0"/>
            </a:endParaRPr>
          </a:p>
          <a:p>
            <a:pPr algn="ctr"/>
            <a:r>
              <a:rPr lang="en-US" sz="4400" b="1" dirty="0" err="1">
                <a:solidFill>
                  <a:srgbClr val="FF0000"/>
                </a:solidFill>
                <a:latin typeface="Times New Roman" panose="02020603050405020304" pitchFamily="18" charset="0"/>
                <a:ea typeface="+mj-ea"/>
                <a:cs typeface="Times New Roman" panose="02020603050405020304" pitchFamily="18" charset="0"/>
              </a:rPr>
              <a:t>LUYỆN TẬP</a:t>
            </a:r>
            <a:endParaRPr lang="en-US" sz="4400" dirty="0"/>
          </a:p>
        </p:txBody>
      </p:sp>
      <p:sp>
        <p:nvSpPr>
          <p:cNvPr id="7" name="Tiêu đề 1"/>
          <p:cNvSpPr txBox="1">
            <a:spLocks/>
          </p:cNvSpPr>
          <p:nvPr/>
        </p:nvSpPr>
        <p:spPr>
          <a:xfrm>
            <a:off x="116205" y="1151134"/>
            <a:ext cx="9062720" cy="23540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err="1" smtClean="0">
                <a:solidFill>
                  <a:srgbClr val="FF0000"/>
                </a:solidFill>
                <a:latin typeface="Times New Roman" panose="02020603050405020304" pitchFamily="18" charset="0"/>
                <a:cs typeface="Times New Roman" panose="02020603050405020304" pitchFamily="18" charset="0"/>
              </a:rPr>
              <a:t>Lập</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bảng</a:t>
            </a:r>
            <a:r>
              <a:rPr lang="en-US" sz="3600" b="1" dirty="0" smtClean="0">
                <a:solidFill>
                  <a:srgbClr val="FF0000"/>
                </a:solidFill>
                <a:latin typeface="Times New Roman" panose="02020603050405020304" pitchFamily="18" charset="0"/>
                <a:cs typeface="Times New Roman" panose="02020603050405020304" pitchFamily="18" charset="0"/>
              </a:rPr>
              <a:t> so </a:t>
            </a:r>
            <a:r>
              <a:rPr lang="en-US" sz="3600" b="1" dirty="0" err="1" smtClean="0">
                <a:solidFill>
                  <a:srgbClr val="FF0000"/>
                </a:solidFill>
                <a:latin typeface="Times New Roman" panose="02020603050405020304" pitchFamily="18" charset="0"/>
                <a:cs typeface="Times New Roman" panose="02020603050405020304" pitchFamily="18" charset="0"/>
              </a:rPr>
              <a:t>sánh</a:t>
            </a:r>
            <a:r>
              <a:rPr lang="en-US" sz="3600" b="1" dirty="0" smtClean="0">
                <a:solidFill>
                  <a:srgbClr val="FF0000"/>
                </a:solidFill>
                <a:latin typeface="Times New Roman" panose="02020603050405020304" pitchFamily="18" charset="0"/>
                <a:cs typeface="Times New Roman" panose="02020603050405020304" pitchFamily="18" charset="0"/>
              </a:rPr>
              <a:t> </a:t>
            </a:r>
            <a:r>
              <a:rPr lang="vi-VN" sz="3600" b="1" dirty="0" smtClean="0">
                <a:solidFill>
                  <a:srgbClr val="FF0000"/>
                </a:solidFill>
                <a:latin typeface="Times New Roman" panose="02020603050405020304" pitchFamily="18" charset="0"/>
                <a:cs typeface="Times New Roman" panose="02020603050405020304" pitchFamily="18" charset="0"/>
              </a:rPr>
              <a:t>Vượn người ,</a:t>
            </a:r>
            <a:r>
              <a:rPr lang="en-US" sz="3600" b="1" dirty="0" err="1" smtClean="0">
                <a:solidFill>
                  <a:srgbClr val="FF0000"/>
                </a:solidFill>
                <a:latin typeface="Times New Roman" panose="02020603050405020304" pitchFamily="18" charset="0"/>
                <a:cs typeface="Times New Roman" panose="02020603050405020304" pitchFamily="18" charset="0"/>
              </a:rPr>
              <a:t>Người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tối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cổ</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và</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Người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tinh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khôn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về</a:t>
            </a:r>
            <a:r>
              <a:rPr lang="en-US" sz="3600" b="1" dirty="0" smtClean="0">
                <a:solidFill>
                  <a:srgbClr val="FF0000"/>
                </a:solidFill>
                <a:latin typeface="Times New Roman" panose="02020603050405020304" pitchFamily="18" charset="0"/>
                <a:cs typeface="Times New Roman" panose="02020603050405020304" pitchFamily="18" charset="0"/>
              </a:rPr>
              <a:t> :  ( </a:t>
            </a:r>
            <a:r>
              <a:rPr lang="en-US" sz="3600" b="1" dirty="0" err="1" smtClean="0">
                <a:solidFill>
                  <a:srgbClr val="FF0000"/>
                </a:solidFill>
                <a:latin typeface="Times New Roman" panose="02020603050405020304" pitchFamily="18" charset="0"/>
                <a:cs typeface="Times New Roman" panose="02020603050405020304" pitchFamily="18" charset="0"/>
              </a:rPr>
              <a:t>dáng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đứng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bộ</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lông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thể</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tích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não</a:t>
            </a:r>
            <a:r>
              <a:rPr lang="en-US" sz="3600" b="1" dirty="0" smtClean="0">
                <a:solidFill>
                  <a:srgbClr val="FF0000"/>
                </a:solidFill>
                <a:latin typeface="Times New Roman" panose="02020603050405020304" pitchFamily="18" charset="0"/>
                <a:cs typeface="Times New Roman" panose="02020603050405020304" pitchFamily="18" charset="0"/>
              </a:rPr>
              <a:t>,</a:t>
            </a:r>
            <a:r>
              <a:rPr lang="vi-VN" sz="3600" b="1" dirty="0" smtClean="0">
                <a:solidFill>
                  <a:srgbClr val="FF0000"/>
                </a:solidFill>
                <a:latin typeface="Times New Roman" panose="02020603050405020304" pitchFamily="18" charset="0"/>
                <a:cs typeface="Times New Roman" panose="02020603050405020304" pitchFamily="18" charset="0"/>
              </a:rPr>
              <a:t>thời gian xuất hiện</a:t>
            </a:r>
            <a:r>
              <a:rPr lang="en-US" sz="3600" b="1" dirty="0" smtClean="0">
                <a:solidFill>
                  <a:srgbClr val="FF0000"/>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81280" y="0"/>
            <a:ext cx="9062720" cy="838200"/>
          </a:xfrm>
        </p:spPr>
        <p:txBody>
          <a:bodyPr>
            <a:noAutofit/>
          </a:bodyPr>
          <a:lstStyle/>
          <a:p>
            <a:r>
              <a:rPr lang="en-US" sz="2400" b="1" dirty="0" err="1">
                <a:solidFill>
                  <a:srgbClr val="FF0000"/>
                </a:solidFill>
                <a:latin typeface="Times New Roman" panose="02020603050405020304" pitchFamily="18" charset="0"/>
                <a:cs typeface="Times New Roman" panose="02020603050405020304" pitchFamily="18" charset="0"/>
              </a:rPr>
              <a:t>Lập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bảng</a:t>
            </a:r>
            <a:r>
              <a:rPr lang="en-US" sz="2400" b="1" dirty="0">
                <a:solidFill>
                  <a:srgbClr val="FF0000"/>
                </a:solidFill>
                <a:latin typeface="Times New Roman" panose="02020603050405020304" pitchFamily="18" charset="0"/>
                <a:cs typeface="Times New Roman" panose="02020603050405020304" pitchFamily="18" charset="0"/>
              </a:rPr>
              <a:t> so </a:t>
            </a:r>
            <a:r>
              <a:rPr lang="en-US" sz="2400" b="1" dirty="0" err="1">
                <a:solidFill>
                  <a:srgbClr val="FF0000"/>
                </a:solidFill>
                <a:latin typeface="Times New Roman" panose="02020603050405020304" pitchFamily="18" charset="0"/>
                <a:cs typeface="Times New Roman" panose="02020603050405020304" pitchFamily="18" charset="0"/>
              </a:rPr>
              <a:t>sánh</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Vượn người ,</a:t>
            </a:r>
            <a:r>
              <a:rPr lang="en-US" sz="2400" b="1" dirty="0" err="1" smtClean="0">
                <a:solidFill>
                  <a:srgbClr val="FF0000"/>
                </a:solidFill>
                <a:latin typeface="Times New Roman" panose="02020603050405020304" pitchFamily="18" charset="0"/>
                <a:cs typeface="Times New Roman" panose="02020603050405020304" pitchFamily="18" charset="0"/>
              </a:rPr>
              <a:t>Người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cổ</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khôn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
            </a:r>
            <a:br>
              <a:rPr lang="vi-VN" sz="2400" b="1" dirty="0" smtClean="0">
                <a:solidFill>
                  <a:srgbClr val="FF0000"/>
                </a:solidFill>
                <a:latin typeface="Times New Roman" panose="02020603050405020304" pitchFamily="18" charset="0"/>
                <a:cs typeface="Times New Roman" panose="02020603050405020304" pitchFamily="18" charset="0"/>
              </a:rPr>
            </a:b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đứng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bộ</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tích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não</a:t>
            </a:r>
            <a:r>
              <a:rPr lang="en-US" sz="2400" b="1" dirty="0" smtClean="0">
                <a:solidFill>
                  <a:srgbClr val="FF0000"/>
                </a:solidFill>
                <a:latin typeface="Times New Roman" panose="02020603050405020304" pitchFamily="18" charset="0"/>
                <a:cs typeface="Times New Roman" panose="02020603050405020304" pitchFamily="18" charset="0"/>
              </a:rPr>
              <a:t>,</a:t>
            </a:r>
            <a:r>
              <a:rPr lang="vi-VN" sz="2400" b="1" dirty="0" smtClean="0">
                <a:solidFill>
                  <a:srgbClr val="FF0000"/>
                </a:solidFill>
                <a:latin typeface="Times New Roman" panose="02020603050405020304" pitchFamily="18" charset="0"/>
                <a:cs typeface="Times New Roman" panose="02020603050405020304" pitchFamily="18" charset="0"/>
              </a:rPr>
              <a:t>thời gian xuất hiện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3" name="Nơi giữ chỗ cho Nội dung 2"/>
          <p:cNvSpPr>
            <a:spLocks noGrp="1"/>
          </p:cNvSpPr>
          <p:nvPr>
            <p:ph idx="1"/>
          </p:nvPr>
        </p:nvSpPr>
        <p:spPr>
          <a:xfrm>
            <a:off x="457200" y="1143000"/>
            <a:ext cx="8229600" cy="4724399"/>
          </a:xfrm>
        </p:spPr>
        <p:txBody>
          <a:bodyPr/>
          <a:lstStyle/>
          <a:p>
            <a:endParaRPr lang="en-US" dirty="0"/>
          </a:p>
          <a:p>
            <a:endParaRPr lang="en-US" dirty="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4953000" y="2434485"/>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graphicFrame>
        <p:nvGraphicFramePr>
          <p:cNvPr id="7" name="Table 6"/>
          <p:cNvGraphicFramePr>
            <a:graphicFrameLocks noGrp="1"/>
          </p:cNvGraphicFramePr>
          <p:nvPr>
            <p:extLst>
              <p:ext uri="{D42A27DB-BD31-4B8C-83A1-F6EECF244321}">
                <p14:modId xmlns:p14="http://schemas.microsoft.com/office/powerpoint/2010/main" val="2136312588"/>
              </p:ext>
            </p:extLst>
          </p:nvPr>
        </p:nvGraphicFramePr>
        <p:xfrm>
          <a:off x="0" y="761749"/>
          <a:ext cx="9144000" cy="6324850"/>
        </p:xfrm>
        <a:graphic>
          <a:graphicData uri="http://schemas.openxmlformats.org/drawingml/2006/table">
            <a:tbl>
              <a:tblPr firstRow="1" bandRow="1">
                <a:tableStyleId>{5C22544A-7EE6-4342-B048-85BDC9FD1C3A}</a:tableStyleId>
              </a:tblPr>
              <a:tblGrid>
                <a:gridCol w="1297412">
                  <a:extLst>
                    <a:ext uri="{9D8B030D-6E8A-4147-A177-3AD203B41FA5}">
                      <a16:colId xmlns:a16="http://schemas.microsoft.com/office/drawing/2014/main" val="20000"/>
                    </a:ext>
                  </a:extLst>
                </a:gridCol>
                <a:gridCol w="2257425">
                  <a:extLst>
                    <a:ext uri="{9D8B030D-6E8A-4147-A177-3AD203B41FA5}">
                      <a16:colId xmlns:a16="http://schemas.microsoft.com/office/drawing/2014/main" val="20001"/>
                    </a:ext>
                  </a:extLst>
                </a:gridCol>
                <a:gridCol w="2973634">
                  <a:extLst>
                    <a:ext uri="{9D8B030D-6E8A-4147-A177-3AD203B41FA5}">
                      <a16:colId xmlns:a16="http://schemas.microsoft.com/office/drawing/2014/main" val="20002"/>
                    </a:ext>
                  </a:extLst>
                </a:gridCol>
                <a:gridCol w="2615529">
                  <a:extLst>
                    <a:ext uri="{9D8B030D-6E8A-4147-A177-3AD203B41FA5}">
                      <a16:colId xmlns:a16="http://schemas.microsoft.com/office/drawing/2014/main" val="20003"/>
                    </a:ext>
                  </a:extLst>
                </a:gridCol>
              </a:tblGrid>
              <a:tr h="1054142">
                <a:tc>
                  <a:txBody>
                    <a:bodyPr/>
                    <a:lstStyle/>
                    <a:p>
                      <a:endParaRPr lang="en-US" sz="2400" dirty="0">
                        <a:solidFill>
                          <a:srgbClr val="FF0000"/>
                        </a:solidFill>
                      </a:endParaRPr>
                    </a:p>
                  </a:txBody>
                  <a:tcPr>
                    <a:solidFill>
                      <a:schemeClr val="accent3">
                        <a:lumMod val="40000"/>
                        <a:lumOff val="60000"/>
                      </a:schemeClr>
                    </a:solidFill>
                  </a:tcPr>
                </a:tc>
                <a:tc>
                  <a:txBody>
                    <a:bodyPr/>
                    <a:lstStyle/>
                    <a:p>
                      <a:pPr>
                        <a:buNone/>
                      </a:pPr>
                      <a:r>
                        <a:rPr lang="en-US" sz="2400" dirty="0">
                          <a:solidFill>
                            <a:srgbClr val="FF0000"/>
                          </a:solidFill>
                        </a:rPr>
                        <a:t>VƯỢN NGƯỜI</a:t>
                      </a:r>
                    </a:p>
                  </a:txBody>
                  <a:tcPr>
                    <a:solidFill>
                      <a:schemeClr val="accent3">
                        <a:lumMod val="40000"/>
                        <a:lumOff val="60000"/>
                      </a:schemeClr>
                    </a:solidFill>
                  </a:tcPr>
                </a:tc>
                <a:tc>
                  <a:txBody>
                    <a:bodyPr/>
                    <a:lstStyle/>
                    <a:p>
                      <a:r>
                        <a:rPr lang="en-US" sz="2400" dirty="0" smtClean="0">
                          <a:solidFill>
                            <a:srgbClr val="FF0000"/>
                          </a:solidFill>
                        </a:rPr>
                        <a:t>NGƯỜI</a:t>
                      </a:r>
                      <a:r>
                        <a:rPr lang="en-US" sz="2400" baseline="0" dirty="0" smtClean="0">
                          <a:solidFill>
                            <a:srgbClr val="FF0000"/>
                          </a:solidFill>
                        </a:rPr>
                        <a:t> TỐI CỔ</a:t>
                      </a:r>
                      <a:endParaRPr lang="en-US" sz="2400" dirty="0">
                        <a:solidFill>
                          <a:srgbClr val="FF0000"/>
                        </a:solidFill>
                      </a:endParaRPr>
                    </a:p>
                  </a:txBody>
                  <a:tcPr>
                    <a:solidFill>
                      <a:schemeClr val="accent3">
                        <a:lumMod val="40000"/>
                        <a:lumOff val="60000"/>
                      </a:schemeClr>
                    </a:solidFill>
                  </a:tcPr>
                </a:tc>
                <a:tc>
                  <a:txBody>
                    <a:bodyPr/>
                    <a:lstStyle/>
                    <a:p>
                      <a:r>
                        <a:rPr lang="en-US" sz="2400" dirty="0" smtClean="0">
                          <a:solidFill>
                            <a:srgbClr val="FF0000"/>
                          </a:solidFill>
                        </a:rPr>
                        <a:t>NGƯỜI</a:t>
                      </a:r>
                      <a:r>
                        <a:rPr lang="en-US" sz="2400" baseline="0" dirty="0" smtClean="0">
                          <a:solidFill>
                            <a:srgbClr val="FF0000"/>
                          </a:solidFill>
                        </a:rPr>
                        <a:t> TINH KHÔN</a:t>
                      </a:r>
                      <a:endParaRPr lang="en-US" sz="2400" dirty="0">
                        <a:solidFill>
                          <a:srgbClr val="FF0000"/>
                        </a:solidFill>
                      </a:endParaRPr>
                    </a:p>
                  </a:txBody>
                  <a:tcPr>
                    <a:solidFill>
                      <a:schemeClr val="accent3">
                        <a:lumMod val="40000"/>
                        <a:lumOff val="60000"/>
                      </a:schemeClr>
                    </a:solidFill>
                  </a:tcPr>
                </a:tc>
                <a:extLst>
                  <a:ext uri="{0D108BD9-81ED-4DB2-BD59-A6C34878D82A}">
                    <a16:rowId xmlns:a16="http://schemas.microsoft.com/office/drawing/2014/main" val="10000"/>
                  </a:ext>
                </a:extLst>
              </a:tr>
              <a:tr h="1054142">
                <a:tc>
                  <a:txBody>
                    <a:bodyPr/>
                    <a:lstStyle/>
                    <a:p>
                      <a:r>
                        <a:rPr lang="en-US" sz="2400" b="1" dirty="0" smtClean="0">
                          <a:solidFill>
                            <a:srgbClr val="0033CC"/>
                          </a:solidFill>
                          <a:latin typeface="Times New Roman" panose="02020603050405020304" pitchFamily="18" charset="0"/>
                          <a:cs typeface="Times New Roman" panose="02020603050405020304" pitchFamily="18" charset="0"/>
                        </a:rPr>
                        <a:t>DÁNG</a:t>
                      </a:r>
                      <a:r>
                        <a:rPr lang="en-US" sz="2400" b="1" baseline="0" dirty="0" smtClean="0">
                          <a:solidFill>
                            <a:srgbClr val="0033CC"/>
                          </a:solidFill>
                          <a:latin typeface="Times New Roman" panose="02020603050405020304" pitchFamily="18" charset="0"/>
                          <a:cs typeface="Times New Roman" panose="02020603050405020304" pitchFamily="18" charset="0"/>
                        </a:rPr>
                        <a:t> ĐỨNG</a:t>
                      </a:r>
                      <a:endParaRPr lang="en-US" sz="2400" b="1" dirty="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buNone/>
                      </a:pPr>
                      <a:endParaRPr lang="en-US" sz="2400" b="1" dirty="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0001"/>
                  </a:ext>
                </a:extLst>
              </a:tr>
              <a:tr h="1054142">
                <a:tc>
                  <a:txBody>
                    <a:bodyPr/>
                    <a:lstStyle/>
                    <a:p>
                      <a:pPr>
                        <a:buNone/>
                      </a:pPr>
                      <a:r>
                        <a:rPr lang="en-US" sz="2400" b="1" dirty="0">
                          <a:solidFill>
                            <a:srgbClr val="0033CC"/>
                          </a:solidFill>
                          <a:latin typeface="Times New Roman" panose="02020603050405020304" pitchFamily="18" charset="0"/>
                          <a:cs typeface="Times New Roman" panose="02020603050405020304" pitchFamily="18" charset="0"/>
                        </a:rPr>
                        <a:t>BỘ LÔNG</a:t>
                      </a:r>
                    </a:p>
                  </a:txBody>
                  <a:tcPr>
                    <a:solidFill>
                      <a:schemeClr val="accent3">
                        <a:lumMod val="40000"/>
                        <a:lumOff val="60000"/>
                      </a:schemeClr>
                    </a:solidFill>
                  </a:tcPr>
                </a:tc>
                <a:tc>
                  <a:txBody>
                    <a:bodyPr/>
                    <a:lstStyle/>
                    <a:p>
                      <a:pPr>
                        <a:buNone/>
                      </a:pPr>
                      <a:endParaRPr lang="en-US" sz="2400" b="1" dirty="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buNone/>
                      </a:pPr>
                      <a:endParaRPr lang="en-US" dirty="0"/>
                    </a:p>
                  </a:txBody>
                  <a:tcPr>
                    <a:solidFill>
                      <a:schemeClr val="accent3">
                        <a:lumMod val="40000"/>
                        <a:lumOff val="60000"/>
                      </a:schemeClr>
                    </a:solidFill>
                  </a:tcPr>
                </a:tc>
                <a:tc>
                  <a:txBody>
                    <a:bodyPr/>
                    <a:lstStyle/>
                    <a:p>
                      <a:pPr>
                        <a:buNone/>
                      </a:pPr>
                      <a:endParaRPr lang="en-US" dirty="0"/>
                    </a:p>
                  </a:txBody>
                  <a:tcPr>
                    <a:solidFill>
                      <a:schemeClr val="accent3">
                        <a:lumMod val="40000"/>
                        <a:lumOff val="60000"/>
                      </a:schemeClr>
                    </a:solidFill>
                  </a:tcPr>
                </a:tc>
                <a:extLst>
                  <a:ext uri="{0D108BD9-81ED-4DB2-BD59-A6C34878D82A}">
                    <a16:rowId xmlns:a16="http://schemas.microsoft.com/office/drawing/2014/main" val="10002"/>
                  </a:ext>
                </a:extLst>
              </a:tr>
              <a:tr h="1171268">
                <a:tc>
                  <a:txBody>
                    <a:bodyPr/>
                    <a:lstStyle/>
                    <a:p>
                      <a:r>
                        <a:rPr lang="en-US" sz="1800" b="1" dirty="0" smtClean="0">
                          <a:solidFill>
                            <a:srgbClr val="0033CC"/>
                          </a:solidFill>
                          <a:latin typeface="Times New Roman" panose="02020603050405020304" pitchFamily="18" charset="0"/>
                          <a:cs typeface="Times New Roman" panose="02020603050405020304" pitchFamily="18" charset="0"/>
                        </a:rPr>
                        <a:t>THỂ</a:t>
                      </a:r>
                      <a:r>
                        <a:rPr lang="en-US" sz="1800" b="1" baseline="0" dirty="0" smtClean="0">
                          <a:solidFill>
                            <a:srgbClr val="0033CC"/>
                          </a:solidFill>
                          <a:latin typeface="Times New Roman" panose="02020603050405020304" pitchFamily="18" charset="0"/>
                          <a:cs typeface="Times New Roman" panose="02020603050405020304" pitchFamily="18" charset="0"/>
                        </a:rPr>
                        <a:t> TÍCH NÃO</a:t>
                      </a:r>
                      <a:endParaRPr lang="en-US" sz="1800" b="1" dirty="0" smtClean="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buNone/>
                      </a:pPr>
                      <a:endParaRPr lang="en-US" sz="2400" b="1" dirty="0" smtClean="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smtClean="0"/>
                    </a:p>
                    <a:p>
                      <a:endParaRPr lang="en-US" dirty="0" smtClean="0"/>
                    </a:p>
                  </a:txBody>
                  <a:tcPr>
                    <a:solidFill>
                      <a:schemeClr val="accent3">
                        <a:lumMod val="40000"/>
                        <a:lumOff val="60000"/>
                      </a:schemeClr>
                    </a:solidFill>
                  </a:tcPr>
                </a:tc>
                <a:extLst>
                  <a:ext uri="{0D108BD9-81ED-4DB2-BD59-A6C34878D82A}">
                    <a16:rowId xmlns:a16="http://schemas.microsoft.com/office/drawing/2014/main" val="10004"/>
                  </a:ext>
                </a:extLst>
              </a:tr>
              <a:tr h="1991156">
                <a:tc>
                  <a:txBody>
                    <a:bodyPr/>
                    <a:lstStyle/>
                    <a:p>
                      <a:pPr>
                        <a:buNone/>
                      </a:pPr>
                      <a:r>
                        <a:rPr lang="vi-VN" sz="2400" b="1" dirty="0" smtClean="0">
                          <a:solidFill>
                            <a:srgbClr val="0033CC"/>
                          </a:solidFill>
                          <a:latin typeface="Times New Roman" panose="02020603050405020304" pitchFamily="18" charset="0"/>
                          <a:cs typeface="Times New Roman" panose="02020603050405020304" pitchFamily="18" charset="0"/>
                        </a:rPr>
                        <a:t>Thời gian xuất hiện</a:t>
                      </a:r>
                      <a:endParaRPr lang="en-US" sz="2400" b="1" dirty="0" smtClean="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buNone/>
                      </a:pPr>
                      <a:endParaRPr lang="en-US" sz="2400" b="1" dirty="0" smtClean="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buNone/>
                      </a:pPr>
                      <a:endParaRPr lang="en-US" dirty="0"/>
                    </a:p>
                  </a:txBody>
                  <a:tcPr>
                    <a:solidFill>
                      <a:schemeClr val="accent3">
                        <a:lumMod val="40000"/>
                        <a:lumOff val="60000"/>
                      </a:schemeClr>
                    </a:solidFill>
                  </a:tcPr>
                </a:tc>
                <a:tc>
                  <a:txBody>
                    <a:bodyPr/>
                    <a:lstStyle/>
                    <a:p>
                      <a:pPr>
                        <a:buNone/>
                      </a:pPr>
                      <a:endParaRPr lang="en-US" dirty="0" smtClean="0"/>
                    </a:p>
                  </a:txBody>
                  <a:tcPr>
                    <a:solidFill>
                      <a:schemeClr val="accent3">
                        <a:lumMod val="40000"/>
                        <a:lumOff val="60000"/>
                      </a:schemeClr>
                    </a:solidFill>
                  </a:tcPr>
                </a:tc>
                <a:extLst>
                  <a:ext uri="{0D108BD9-81ED-4DB2-BD59-A6C34878D82A}">
                    <a16:rowId xmlns:a16="http://schemas.microsoft.com/office/drawing/2014/main" val="10005"/>
                  </a:ext>
                </a:extLst>
              </a:tr>
            </a:tbl>
          </a:graphicData>
        </a:graphic>
      </p:graphicFrame>
      <p:sp>
        <p:nvSpPr>
          <p:cNvPr id="6" name="TextBox 5"/>
          <p:cNvSpPr txBox="1"/>
          <p:nvPr/>
        </p:nvSpPr>
        <p:spPr>
          <a:xfrm>
            <a:off x="4259942" y="2975428"/>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81280" y="0"/>
            <a:ext cx="9062720" cy="838200"/>
          </a:xfrm>
        </p:spPr>
        <p:txBody>
          <a:bodyPr>
            <a:noAutofit/>
          </a:bodyPr>
          <a:lstStyle/>
          <a:p>
            <a:r>
              <a:rPr lang="en-US" sz="2400" b="1" dirty="0" err="1">
                <a:solidFill>
                  <a:srgbClr val="FF0000"/>
                </a:solidFill>
                <a:latin typeface="Times New Roman" panose="02020603050405020304" pitchFamily="18" charset="0"/>
                <a:cs typeface="Times New Roman" panose="02020603050405020304" pitchFamily="18" charset="0"/>
              </a:rPr>
              <a:t>Lập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bảng</a:t>
            </a:r>
            <a:r>
              <a:rPr lang="en-US" sz="2400" b="1" dirty="0">
                <a:solidFill>
                  <a:srgbClr val="FF0000"/>
                </a:solidFill>
                <a:latin typeface="Times New Roman" panose="02020603050405020304" pitchFamily="18" charset="0"/>
                <a:cs typeface="Times New Roman" panose="02020603050405020304" pitchFamily="18" charset="0"/>
              </a:rPr>
              <a:t> so </a:t>
            </a:r>
            <a:r>
              <a:rPr lang="en-US" sz="2400" b="1" dirty="0" err="1">
                <a:solidFill>
                  <a:srgbClr val="FF0000"/>
                </a:solidFill>
                <a:latin typeface="Times New Roman" panose="02020603050405020304" pitchFamily="18" charset="0"/>
                <a:cs typeface="Times New Roman" panose="02020603050405020304" pitchFamily="18" charset="0"/>
              </a:rPr>
              <a:t>sánh</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Vượn người ,</a:t>
            </a:r>
            <a:r>
              <a:rPr lang="en-US" sz="2400" b="1" dirty="0" err="1" smtClean="0">
                <a:solidFill>
                  <a:srgbClr val="FF0000"/>
                </a:solidFill>
                <a:latin typeface="Times New Roman" panose="02020603050405020304" pitchFamily="18" charset="0"/>
                <a:cs typeface="Times New Roman" panose="02020603050405020304" pitchFamily="18" charset="0"/>
              </a:rPr>
              <a:t>Người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cổ</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khôn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
            </a:r>
            <a:br>
              <a:rPr lang="vi-VN" sz="2400" b="1" dirty="0" smtClean="0">
                <a:solidFill>
                  <a:srgbClr val="FF0000"/>
                </a:solidFill>
                <a:latin typeface="Times New Roman" panose="02020603050405020304" pitchFamily="18" charset="0"/>
                <a:cs typeface="Times New Roman" panose="02020603050405020304" pitchFamily="18" charset="0"/>
              </a:rPr>
            </a:b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đứng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bộ</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tích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não</a:t>
            </a:r>
            <a:r>
              <a:rPr lang="en-US" sz="2400" b="1" dirty="0" smtClean="0">
                <a:solidFill>
                  <a:srgbClr val="FF0000"/>
                </a:solidFill>
                <a:latin typeface="Times New Roman" panose="02020603050405020304" pitchFamily="18" charset="0"/>
                <a:cs typeface="Times New Roman" panose="02020603050405020304" pitchFamily="18" charset="0"/>
              </a:rPr>
              <a:t>,</a:t>
            </a:r>
            <a:r>
              <a:rPr lang="vi-VN" sz="2400" b="1" dirty="0" smtClean="0">
                <a:solidFill>
                  <a:srgbClr val="FF0000"/>
                </a:solidFill>
                <a:latin typeface="Times New Roman" panose="02020603050405020304" pitchFamily="18" charset="0"/>
                <a:cs typeface="Times New Roman" panose="02020603050405020304" pitchFamily="18" charset="0"/>
              </a:rPr>
              <a:t>thời gian xuất hiện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3" name="Nơi giữ chỗ cho Nội dung 2"/>
          <p:cNvSpPr>
            <a:spLocks noGrp="1"/>
          </p:cNvSpPr>
          <p:nvPr>
            <p:ph idx="1"/>
          </p:nvPr>
        </p:nvSpPr>
        <p:spPr>
          <a:xfrm>
            <a:off x="457200" y="1143000"/>
            <a:ext cx="8229600" cy="4724399"/>
          </a:xfrm>
        </p:spPr>
        <p:txBody>
          <a:bodyPr/>
          <a:lstStyle/>
          <a:p>
            <a:endParaRPr lang="en-US" dirty="0"/>
          </a:p>
          <a:p>
            <a:endParaRPr lang="en-US" dirty="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4953000" y="2434485"/>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graphicFrame>
        <p:nvGraphicFramePr>
          <p:cNvPr id="7" name="Table 6"/>
          <p:cNvGraphicFramePr>
            <a:graphicFrameLocks noGrp="1"/>
          </p:cNvGraphicFramePr>
          <p:nvPr>
            <p:extLst>
              <p:ext uri="{D42A27DB-BD31-4B8C-83A1-F6EECF244321}">
                <p14:modId xmlns:p14="http://schemas.microsoft.com/office/powerpoint/2010/main" val="2136312588"/>
              </p:ext>
            </p:extLst>
          </p:nvPr>
        </p:nvGraphicFramePr>
        <p:xfrm>
          <a:off x="0" y="761749"/>
          <a:ext cx="9144000" cy="6324850"/>
        </p:xfrm>
        <a:graphic>
          <a:graphicData uri="http://schemas.openxmlformats.org/drawingml/2006/table">
            <a:tbl>
              <a:tblPr firstRow="1" bandRow="1">
                <a:tableStyleId>{5C22544A-7EE6-4342-B048-85BDC9FD1C3A}</a:tableStyleId>
              </a:tblPr>
              <a:tblGrid>
                <a:gridCol w="1297412">
                  <a:extLst>
                    <a:ext uri="{9D8B030D-6E8A-4147-A177-3AD203B41FA5}">
                      <a16:colId xmlns:a16="http://schemas.microsoft.com/office/drawing/2014/main" val="20000"/>
                    </a:ext>
                  </a:extLst>
                </a:gridCol>
                <a:gridCol w="2257425">
                  <a:extLst>
                    <a:ext uri="{9D8B030D-6E8A-4147-A177-3AD203B41FA5}">
                      <a16:colId xmlns:a16="http://schemas.microsoft.com/office/drawing/2014/main" val="20001"/>
                    </a:ext>
                  </a:extLst>
                </a:gridCol>
                <a:gridCol w="2973634">
                  <a:extLst>
                    <a:ext uri="{9D8B030D-6E8A-4147-A177-3AD203B41FA5}">
                      <a16:colId xmlns:a16="http://schemas.microsoft.com/office/drawing/2014/main" val="20002"/>
                    </a:ext>
                  </a:extLst>
                </a:gridCol>
                <a:gridCol w="2615529">
                  <a:extLst>
                    <a:ext uri="{9D8B030D-6E8A-4147-A177-3AD203B41FA5}">
                      <a16:colId xmlns:a16="http://schemas.microsoft.com/office/drawing/2014/main" val="20003"/>
                    </a:ext>
                  </a:extLst>
                </a:gridCol>
              </a:tblGrid>
              <a:tr h="1054142">
                <a:tc>
                  <a:txBody>
                    <a:bodyPr/>
                    <a:lstStyle/>
                    <a:p>
                      <a:endParaRPr lang="en-US" sz="2400" dirty="0">
                        <a:solidFill>
                          <a:srgbClr val="FF0000"/>
                        </a:solidFill>
                      </a:endParaRPr>
                    </a:p>
                  </a:txBody>
                  <a:tcPr>
                    <a:solidFill>
                      <a:schemeClr val="accent3">
                        <a:lumMod val="40000"/>
                        <a:lumOff val="60000"/>
                      </a:schemeClr>
                    </a:solidFill>
                  </a:tcPr>
                </a:tc>
                <a:tc>
                  <a:txBody>
                    <a:bodyPr/>
                    <a:lstStyle/>
                    <a:p>
                      <a:pPr>
                        <a:buNone/>
                      </a:pPr>
                      <a:r>
                        <a:rPr lang="en-US" sz="2400" dirty="0">
                          <a:solidFill>
                            <a:srgbClr val="FF0000"/>
                          </a:solidFill>
                        </a:rPr>
                        <a:t>VƯỢN NGƯỜI</a:t>
                      </a:r>
                    </a:p>
                  </a:txBody>
                  <a:tcPr>
                    <a:solidFill>
                      <a:schemeClr val="accent3">
                        <a:lumMod val="40000"/>
                        <a:lumOff val="60000"/>
                      </a:schemeClr>
                    </a:solidFill>
                  </a:tcPr>
                </a:tc>
                <a:tc>
                  <a:txBody>
                    <a:bodyPr/>
                    <a:lstStyle/>
                    <a:p>
                      <a:r>
                        <a:rPr lang="en-US" sz="2400" dirty="0" smtClean="0">
                          <a:solidFill>
                            <a:srgbClr val="FF0000"/>
                          </a:solidFill>
                        </a:rPr>
                        <a:t>NGƯỜI</a:t>
                      </a:r>
                      <a:r>
                        <a:rPr lang="en-US" sz="2400" baseline="0" dirty="0" smtClean="0">
                          <a:solidFill>
                            <a:srgbClr val="FF0000"/>
                          </a:solidFill>
                        </a:rPr>
                        <a:t> TỐI CỔ</a:t>
                      </a:r>
                      <a:endParaRPr lang="en-US" sz="2400" dirty="0">
                        <a:solidFill>
                          <a:srgbClr val="FF0000"/>
                        </a:solidFill>
                      </a:endParaRPr>
                    </a:p>
                  </a:txBody>
                  <a:tcPr>
                    <a:solidFill>
                      <a:schemeClr val="accent3">
                        <a:lumMod val="40000"/>
                        <a:lumOff val="60000"/>
                      </a:schemeClr>
                    </a:solidFill>
                  </a:tcPr>
                </a:tc>
                <a:tc>
                  <a:txBody>
                    <a:bodyPr/>
                    <a:lstStyle/>
                    <a:p>
                      <a:r>
                        <a:rPr lang="en-US" sz="2400" dirty="0" smtClean="0">
                          <a:solidFill>
                            <a:srgbClr val="FF0000"/>
                          </a:solidFill>
                        </a:rPr>
                        <a:t>NGƯỜI</a:t>
                      </a:r>
                      <a:r>
                        <a:rPr lang="en-US" sz="2400" baseline="0" dirty="0" smtClean="0">
                          <a:solidFill>
                            <a:srgbClr val="FF0000"/>
                          </a:solidFill>
                        </a:rPr>
                        <a:t> TINH KHÔN</a:t>
                      </a:r>
                      <a:endParaRPr lang="en-US" sz="2400" dirty="0">
                        <a:solidFill>
                          <a:srgbClr val="FF0000"/>
                        </a:solidFill>
                      </a:endParaRPr>
                    </a:p>
                  </a:txBody>
                  <a:tcPr>
                    <a:solidFill>
                      <a:schemeClr val="accent3">
                        <a:lumMod val="40000"/>
                        <a:lumOff val="60000"/>
                      </a:schemeClr>
                    </a:solidFill>
                  </a:tcPr>
                </a:tc>
                <a:extLst>
                  <a:ext uri="{0D108BD9-81ED-4DB2-BD59-A6C34878D82A}">
                    <a16:rowId xmlns:a16="http://schemas.microsoft.com/office/drawing/2014/main" val="10000"/>
                  </a:ext>
                </a:extLst>
              </a:tr>
              <a:tr h="1054142">
                <a:tc>
                  <a:txBody>
                    <a:bodyPr/>
                    <a:lstStyle/>
                    <a:p>
                      <a:r>
                        <a:rPr lang="en-US" sz="2400" b="1" dirty="0" smtClean="0">
                          <a:solidFill>
                            <a:srgbClr val="0033CC"/>
                          </a:solidFill>
                          <a:latin typeface="Times New Roman" panose="02020603050405020304" pitchFamily="18" charset="0"/>
                          <a:cs typeface="Times New Roman" panose="02020603050405020304" pitchFamily="18" charset="0"/>
                        </a:rPr>
                        <a:t>DÁNG</a:t>
                      </a:r>
                      <a:r>
                        <a:rPr lang="en-US" sz="2400" b="1" baseline="0" dirty="0" smtClean="0">
                          <a:solidFill>
                            <a:srgbClr val="0033CC"/>
                          </a:solidFill>
                          <a:latin typeface="Times New Roman" panose="02020603050405020304" pitchFamily="18" charset="0"/>
                          <a:cs typeface="Times New Roman" panose="02020603050405020304" pitchFamily="18" charset="0"/>
                        </a:rPr>
                        <a:t> ĐỨNG</a:t>
                      </a:r>
                      <a:endParaRPr lang="en-US" sz="2400" b="1" dirty="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buNone/>
                      </a:pPr>
                      <a:endParaRPr lang="en-US" sz="2400" b="1" dirty="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0001"/>
                  </a:ext>
                </a:extLst>
              </a:tr>
              <a:tr h="1054142">
                <a:tc>
                  <a:txBody>
                    <a:bodyPr/>
                    <a:lstStyle/>
                    <a:p>
                      <a:pPr>
                        <a:buNone/>
                      </a:pPr>
                      <a:r>
                        <a:rPr lang="en-US" sz="2400" b="1" dirty="0">
                          <a:solidFill>
                            <a:srgbClr val="0033CC"/>
                          </a:solidFill>
                          <a:latin typeface="Times New Roman" panose="02020603050405020304" pitchFamily="18" charset="0"/>
                          <a:cs typeface="Times New Roman" panose="02020603050405020304" pitchFamily="18" charset="0"/>
                        </a:rPr>
                        <a:t>BỘ LÔNG</a:t>
                      </a:r>
                    </a:p>
                  </a:txBody>
                  <a:tcPr>
                    <a:solidFill>
                      <a:schemeClr val="accent3">
                        <a:lumMod val="40000"/>
                        <a:lumOff val="60000"/>
                      </a:schemeClr>
                    </a:solidFill>
                  </a:tcPr>
                </a:tc>
                <a:tc>
                  <a:txBody>
                    <a:bodyPr/>
                    <a:lstStyle/>
                    <a:p>
                      <a:pPr>
                        <a:buNone/>
                      </a:pPr>
                      <a:endParaRPr lang="en-US" sz="2400" b="1" dirty="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buNone/>
                      </a:pPr>
                      <a:endParaRPr lang="en-US" dirty="0"/>
                    </a:p>
                  </a:txBody>
                  <a:tcPr>
                    <a:solidFill>
                      <a:schemeClr val="accent3">
                        <a:lumMod val="40000"/>
                        <a:lumOff val="60000"/>
                      </a:schemeClr>
                    </a:solidFill>
                  </a:tcPr>
                </a:tc>
                <a:tc>
                  <a:txBody>
                    <a:bodyPr/>
                    <a:lstStyle/>
                    <a:p>
                      <a:pPr>
                        <a:buNone/>
                      </a:pPr>
                      <a:endParaRPr lang="en-US" dirty="0"/>
                    </a:p>
                  </a:txBody>
                  <a:tcPr>
                    <a:solidFill>
                      <a:schemeClr val="accent3">
                        <a:lumMod val="40000"/>
                        <a:lumOff val="60000"/>
                      </a:schemeClr>
                    </a:solidFill>
                  </a:tcPr>
                </a:tc>
                <a:extLst>
                  <a:ext uri="{0D108BD9-81ED-4DB2-BD59-A6C34878D82A}">
                    <a16:rowId xmlns:a16="http://schemas.microsoft.com/office/drawing/2014/main" val="10002"/>
                  </a:ext>
                </a:extLst>
              </a:tr>
              <a:tr h="1171268">
                <a:tc>
                  <a:txBody>
                    <a:bodyPr/>
                    <a:lstStyle/>
                    <a:p>
                      <a:r>
                        <a:rPr lang="en-US" sz="1800" b="1" dirty="0" smtClean="0">
                          <a:solidFill>
                            <a:srgbClr val="0033CC"/>
                          </a:solidFill>
                          <a:latin typeface="Times New Roman" panose="02020603050405020304" pitchFamily="18" charset="0"/>
                          <a:cs typeface="Times New Roman" panose="02020603050405020304" pitchFamily="18" charset="0"/>
                        </a:rPr>
                        <a:t>THỂ</a:t>
                      </a:r>
                      <a:r>
                        <a:rPr lang="en-US" sz="1800" b="1" baseline="0" dirty="0" smtClean="0">
                          <a:solidFill>
                            <a:srgbClr val="0033CC"/>
                          </a:solidFill>
                          <a:latin typeface="Times New Roman" panose="02020603050405020304" pitchFamily="18" charset="0"/>
                          <a:cs typeface="Times New Roman" panose="02020603050405020304" pitchFamily="18" charset="0"/>
                        </a:rPr>
                        <a:t> TÍCH NÃO</a:t>
                      </a:r>
                      <a:endParaRPr lang="en-US" sz="1800" b="1" dirty="0" smtClean="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buNone/>
                      </a:pPr>
                      <a:endParaRPr lang="en-US" sz="2400" b="1" dirty="0" smtClean="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smtClean="0"/>
                    </a:p>
                    <a:p>
                      <a:endParaRPr lang="en-US" dirty="0" smtClean="0"/>
                    </a:p>
                  </a:txBody>
                  <a:tcPr>
                    <a:solidFill>
                      <a:schemeClr val="accent3">
                        <a:lumMod val="40000"/>
                        <a:lumOff val="60000"/>
                      </a:schemeClr>
                    </a:solidFill>
                  </a:tcPr>
                </a:tc>
                <a:extLst>
                  <a:ext uri="{0D108BD9-81ED-4DB2-BD59-A6C34878D82A}">
                    <a16:rowId xmlns:a16="http://schemas.microsoft.com/office/drawing/2014/main" val="10004"/>
                  </a:ext>
                </a:extLst>
              </a:tr>
              <a:tr h="1991156">
                <a:tc>
                  <a:txBody>
                    <a:bodyPr/>
                    <a:lstStyle/>
                    <a:p>
                      <a:pPr>
                        <a:buNone/>
                      </a:pPr>
                      <a:r>
                        <a:rPr lang="vi-VN" sz="2400" b="1" dirty="0" smtClean="0">
                          <a:solidFill>
                            <a:srgbClr val="0033CC"/>
                          </a:solidFill>
                          <a:latin typeface="Times New Roman" panose="02020603050405020304" pitchFamily="18" charset="0"/>
                          <a:cs typeface="Times New Roman" panose="02020603050405020304" pitchFamily="18" charset="0"/>
                        </a:rPr>
                        <a:t>Thời gian xuất hiện</a:t>
                      </a:r>
                      <a:endParaRPr lang="en-US" sz="2400" b="1" dirty="0" smtClean="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buNone/>
                      </a:pPr>
                      <a:endParaRPr lang="en-US" sz="2400" b="1" dirty="0" smtClean="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buNone/>
                      </a:pPr>
                      <a:endParaRPr lang="en-US" dirty="0"/>
                    </a:p>
                  </a:txBody>
                  <a:tcPr>
                    <a:solidFill>
                      <a:schemeClr val="accent3">
                        <a:lumMod val="40000"/>
                        <a:lumOff val="60000"/>
                      </a:schemeClr>
                    </a:solidFill>
                  </a:tcPr>
                </a:tc>
                <a:tc>
                  <a:txBody>
                    <a:bodyPr/>
                    <a:lstStyle/>
                    <a:p>
                      <a:pPr>
                        <a:buNone/>
                      </a:pPr>
                      <a:endParaRPr lang="en-US" dirty="0" smtClean="0"/>
                    </a:p>
                  </a:txBody>
                  <a:tcPr>
                    <a:solidFill>
                      <a:schemeClr val="accent3">
                        <a:lumMod val="40000"/>
                        <a:lumOff val="60000"/>
                      </a:schemeClr>
                    </a:solidFill>
                  </a:tcPr>
                </a:tc>
                <a:extLst>
                  <a:ext uri="{0D108BD9-81ED-4DB2-BD59-A6C34878D82A}">
                    <a16:rowId xmlns:a16="http://schemas.microsoft.com/office/drawing/2014/main" val="10005"/>
                  </a:ext>
                </a:extLst>
              </a:tr>
            </a:tbl>
          </a:graphicData>
        </a:graphic>
      </p:graphicFrame>
      <p:sp>
        <p:nvSpPr>
          <p:cNvPr id="6" name="TextBox 5"/>
          <p:cNvSpPr txBox="1"/>
          <p:nvPr/>
        </p:nvSpPr>
        <p:spPr>
          <a:xfrm>
            <a:off x="4259942" y="2975428"/>
            <a:ext cx="184731" cy="369332"/>
          </a:xfrm>
          <a:prstGeom prst="rect">
            <a:avLst/>
          </a:prstGeom>
          <a:noFill/>
        </p:spPr>
        <p:txBody>
          <a:bodyPr wrap="none" rtlCol="0">
            <a:spAutoFit/>
          </a:bodyPr>
          <a:lstStyle/>
          <a:p>
            <a:endParaRPr lang="en-US" dirty="0"/>
          </a:p>
        </p:txBody>
      </p:sp>
      <p:sp>
        <p:nvSpPr>
          <p:cNvPr id="8" name="Rectangle 6"/>
          <p:cNvSpPr/>
          <p:nvPr/>
        </p:nvSpPr>
        <p:spPr>
          <a:xfrm>
            <a:off x="1600129" y="1769375"/>
            <a:ext cx="1747594" cy="461665"/>
          </a:xfrm>
          <a:prstGeom prst="rect">
            <a:avLst/>
          </a:prstGeom>
        </p:spPr>
        <p:txBody>
          <a:bodyPr wrap="none">
            <a:spAutoFit/>
          </a:bodyPr>
          <a:lstStyle/>
          <a:p>
            <a:r>
              <a:rPr lang="en-US" sz="2400" b="1" dirty="0" err="1">
                <a:solidFill>
                  <a:srgbClr val="0033CC"/>
                </a:solidFill>
                <a:latin typeface="Times New Roman" panose="02020603050405020304" pitchFamily="18" charset="0"/>
                <a:cs typeface="Times New Roman" panose="02020603050405020304" pitchFamily="18" charset="0"/>
              </a:rPr>
              <a:t>Chưa</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thẳng</a:t>
            </a:r>
            <a:endParaRPr lang="en-US" sz="2400" b="1" dirty="0">
              <a:solidFill>
                <a:srgbClr val="0033CC"/>
              </a:solidFill>
              <a:latin typeface="Times New Roman" panose="02020603050405020304" pitchFamily="18" charset="0"/>
              <a:cs typeface="Times New Roman" panose="02020603050405020304" pitchFamily="18" charset="0"/>
            </a:endParaRPr>
          </a:p>
        </p:txBody>
      </p:sp>
      <p:sp>
        <p:nvSpPr>
          <p:cNvPr id="9" name="Rectangle 8"/>
          <p:cNvSpPr/>
          <p:nvPr/>
        </p:nvSpPr>
        <p:spPr>
          <a:xfrm>
            <a:off x="3637576" y="1828505"/>
            <a:ext cx="1910080" cy="460375"/>
          </a:xfrm>
          <a:prstGeom prst="rect">
            <a:avLst/>
          </a:prstGeom>
        </p:spPr>
        <p:txBody>
          <a:bodyPr wrap="none">
            <a:spAutoFit/>
          </a:bodyPr>
          <a:lstStyle/>
          <a:p>
            <a:r>
              <a:rPr lang="en-US" sz="2400" b="1" dirty="0" err="1">
                <a:solidFill>
                  <a:srgbClr val="0033CC"/>
                </a:solidFill>
                <a:latin typeface="Times New Roman" panose="02020603050405020304" pitchFamily="18" charset="0"/>
                <a:cs typeface="Times New Roman" panose="02020603050405020304" pitchFamily="18" charset="0"/>
              </a:rPr>
              <a:t>Còn</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hơi</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cong</a:t>
            </a:r>
            <a:endParaRPr lang="en-US" sz="2400" b="1" dirty="0">
              <a:solidFill>
                <a:srgbClr val="0033CC"/>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591017" y="1725190"/>
            <a:ext cx="1780540" cy="460375"/>
          </a:xfrm>
          <a:prstGeom prst="rect">
            <a:avLst/>
          </a:prstGeom>
        </p:spPr>
        <p:txBody>
          <a:bodyPr wrap="none">
            <a:spAutoFit/>
          </a:bodyPr>
          <a:lstStyle/>
          <a:p>
            <a:r>
              <a:rPr lang="en-US" sz="2400" b="1" dirty="0" err="1">
                <a:solidFill>
                  <a:srgbClr val="0033CC"/>
                </a:solidFill>
                <a:latin typeface="Times New Roman" panose="02020603050405020304" pitchFamily="18" charset="0"/>
                <a:cs typeface="Times New Roman" panose="02020603050405020304" pitchFamily="18" charset="0"/>
              </a:rPr>
              <a:t>Thẳng</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đứng</a:t>
            </a:r>
            <a:endParaRPr lang="en-US" sz="2400" b="1" dirty="0">
              <a:solidFill>
                <a:srgbClr val="0033CC"/>
              </a:solidFill>
              <a:latin typeface="Times New Roman" panose="02020603050405020304" pitchFamily="18" charset="0"/>
              <a:cs typeface="Times New Roman" panose="02020603050405020304" pitchFamily="18" charset="0"/>
            </a:endParaRPr>
          </a:p>
        </p:txBody>
      </p:sp>
      <p:sp>
        <p:nvSpPr>
          <p:cNvPr id="11" name="Rectangle 13"/>
          <p:cNvSpPr/>
          <p:nvPr/>
        </p:nvSpPr>
        <p:spPr>
          <a:xfrm>
            <a:off x="1427004" y="3034649"/>
            <a:ext cx="2093843" cy="461665"/>
          </a:xfrm>
          <a:prstGeom prst="rect">
            <a:avLst/>
          </a:prstGeom>
        </p:spPr>
        <p:txBody>
          <a:bodyPr wrap="none">
            <a:spAutoFit/>
          </a:bodyPr>
          <a:lstStyle/>
          <a:p>
            <a:r>
              <a:rPr lang="en-US" sz="2400" b="1" dirty="0" err="1">
                <a:solidFill>
                  <a:srgbClr val="0033CC"/>
                </a:solidFill>
              </a:rPr>
              <a:t>Còn</a:t>
            </a:r>
            <a:r>
              <a:rPr lang="en-US" sz="2400" b="1" dirty="0">
                <a:solidFill>
                  <a:srgbClr val="0033CC"/>
                </a:solidFill>
              </a:rPr>
              <a:t> </a:t>
            </a:r>
            <a:r>
              <a:rPr lang="en-US" sz="2400" b="1" dirty="0" err="1">
                <a:solidFill>
                  <a:srgbClr val="0033CC"/>
                </a:solidFill>
              </a:rPr>
              <a:t>nhiều</a:t>
            </a:r>
            <a:r>
              <a:rPr lang="en-US" sz="2400" b="1" dirty="0">
                <a:solidFill>
                  <a:srgbClr val="0033CC"/>
                </a:solidFill>
              </a:rPr>
              <a:t> </a:t>
            </a:r>
            <a:r>
              <a:rPr lang="en-US" sz="2400" b="1" dirty="0" err="1">
                <a:solidFill>
                  <a:srgbClr val="0033CC"/>
                </a:solidFill>
              </a:rPr>
              <a:t>lông</a:t>
            </a:r>
            <a:endParaRPr lang="en-US" sz="2400" b="1" dirty="0">
              <a:solidFill>
                <a:srgbClr val="0033CC"/>
              </a:solidFill>
            </a:endParaRPr>
          </a:p>
        </p:txBody>
      </p:sp>
      <p:sp>
        <p:nvSpPr>
          <p:cNvPr id="12" name="Rectangle 11"/>
          <p:cNvSpPr/>
          <p:nvPr/>
        </p:nvSpPr>
        <p:spPr>
          <a:xfrm>
            <a:off x="3652816" y="3003115"/>
            <a:ext cx="1978025" cy="460375"/>
          </a:xfrm>
          <a:prstGeom prst="rect">
            <a:avLst/>
          </a:prstGeom>
        </p:spPr>
        <p:txBody>
          <a:bodyPr wrap="none">
            <a:spAutoFit/>
          </a:bodyPr>
          <a:lstStyle/>
          <a:p>
            <a:r>
              <a:rPr lang="en-US" sz="2400" b="1" dirty="0" err="1" smtClean="0">
                <a:solidFill>
                  <a:srgbClr val="0033CC"/>
                </a:solidFill>
                <a:latin typeface="Times New Roman" panose="02020603050405020304" pitchFamily="18" charset="0"/>
                <a:cs typeface="Times New Roman" panose="02020603050405020304" pitchFamily="18" charset="0"/>
              </a:rPr>
              <a:t>Bộ</a:t>
            </a:r>
            <a:r>
              <a:rPr lang="en-US" sz="2400" b="1" dirty="0" smtClean="0">
                <a:solidFill>
                  <a:srgbClr val="0033CC"/>
                </a:solidFill>
                <a:latin typeface="Times New Roman" panose="02020603050405020304" pitchFamily="18" charset="0"/>
                <a:cs typeface="Times New Roman" panose="02020603050405020304" pitchFamily="18" charset="0"/>
              </a:rPr>
              <a:t> </a:t>
            </a:r>
            <a:r>
              <a:rPr lang="en-US" sz="2400" b="1" dirty="0" err="1" smtClean="0">
                <a:solidFill>
                  <a:srgbClr val="0033CC"/>
                </a:solidFill>
                <a:latin typeface="Times New Roman" panose="02020603050405020304" pitchFamily="18" charset="0"/>
                <a:cs typeface="Times New Roman" panose="02020603050405020304" pitchFamily="18" charset="0"/>
              </a:rPr>
              <a:t>lông</a:t>
            </a:r>
            <a:r>
              <a:rPr lang="en-US" sz="2400" b="1" dirty="0" smtClean="0">
                <a:solidFill>
                  <a:srgbClr val="0033CC"/>
                </a:solidFill>
                <a:latin typeface="Times New Roman" panose="02020603050405020304" pitchFamily="18" charset="0"/>
                <a:cs typeface="Times New Roman" panose="02020603050405020304" pitchFamily="18" charset="0"/>
              </a:rPr>
              <a:t> </a:t>
            </a:r>
            <a:r>
              <a:rPr lang="en-US" sz="2400" b="1" dirty="0" err="1" smtClean="0">
                <a:solidFill>
                  <a:srgbClr val="0033CC"/>
                </a:solidFill>
                <a:latin typeface="Times New Roman" panose="02020603050405020304" pitchFamily="18" charset="0"/>
                <a:cs typeface="Times New Roman" panose="02020603050405020304" pitchFamily="18" charset="0"/>
              </a:rPr>
              <a:t>mỏng</a:t>
            </a:r>
            <a:endParaRPr lang="vi-VN" sz="240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6621497" y="3069299"/>
            <a:ext cx="2437765" cy="829945"/>
          </a:xfrm>
          <a:prstGeom prst="rect">
            <a:avLst/>
          </a:prstGeom>
        </p:spPr>
        <p:txBody>
          <a:bodyPr wrap="square">
            <a:spAutoFit/>
          </a:bodyPr>
          <a:lstStyle/>
          <a:p>
            <a:r>
              <a:rPr lang="en-US" sz="2400" b="1" dirty="0" err="1">
                <a:solidFill>
                  <a:srgbClr val="0033CC"/>
                </a:solidFill>
                <a:latin typeface="Times New Roman" panose="02020603050405020304" pitchFamily="18" charset="0"/>
                <a:cs typeface="Times New Roman" panose="02020603050405020304" pitchFamily="18" charset="0"/>
              </a:rPr>
              <a:t>Hầu</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như</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không</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còn</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lông</a:t>
            </a:r>
            <a:endParaRPr lang="en-US" sz="2400" b="1" dirty="0">
              <a:solidFill>
                <a:srgbClr val="0033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828536" y="4571939"/>
                <a:ext cx="1377237" cy="470000"/>
              </a:xfrm>
              <a:prstGeom prst="rect">
                <a:avLst/>
              </a:prstGeom>
            </p:spPr>
            <p:txBody>
              <a:bodyPr wrap="none">
                <a:spAutoFit/>
              </a:bodyPr>
              <a:lstStyle/>
              <a:p>
                <a:pPr lvl="0">
                  <a:defRPr/>
                </a:pPr>
                <a:r>
                  <a:rPr lang="en-US" sz="2400" b="1" dirty="0" smtClean="0">
                    <a:solidFill>
                      <a:srgbClr val="0033CC"/>
                    </a:solidFill>
                  </a:rPr>
                  <a:t>400  </a:t>
                </a:r>
                <a14:m>
                  <m:oMath xmlns:m="http://schemas.openxmlformats.org/officeDocument/2006/math">
                    <m:sSup>
                      <m:sSupPr>
                        <m:ctrlPr>
                          <a:rPr lang="en-US" sz="2400" b="1" i="1">
                            <a:solidFill>
                              <a:srgbClr val="0033CC"/>
                            </a:solidFill>
                            <a:latin typeface="Cambria Math" panose="02040503050406030204" pitchFamily="18" charset="0"/>
                          </a:rPr>
                        </m:ctrlPr>
                      </m:sSupPr>
                      <m:e>
                        <m:r>
                          <a:rPr lang="en-US" sz="2400" b="1" i="1">
                            <a:solidFill>
                              <a:srgbClr val="0033CC"/>
                            </a:solidFill>
                            <a:latin typeface="Cambria Math" panose="02040503050406030204" pitchFamily="18" charset="0"/>
                          </a:rPr>
                          <m:t>𝒄𝒎</m:t>
                        </m:r>
                      </m:e>
                      <m:sup>
                        <m:r>
                          <a:rPr lang="en-US" sz="2400" b="1" i="1">
                            <a:solidFill>
                              <a:srgbClr val="0033CC"/>
                            </a:solidFill>
                            <a:latin typeface="Cambria Math" panose="02040503050406030204"/>
                          </a:rPr>
                          <m:t>𝟑</m:t>
                        </m:r>
                      </m:sup>
                    </m:sSup>
                  </m:oMath>
                </a14:m>
                <a:endParaRPr lang="en-US" sz="2400" b="1" dirty="0">
                  <a:solidFill>
                    <a:schemeClr val="dk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828536" y="4571939"/>
                <a:ext cx="1377237" cy="470000"/>
              </a:xfrm>
              <a:prstGeom prst="rect">
                <a:avLst/>
              </a:prstGeom>
              <a:blipFill>
                <a:blip r:embed="rId2"/>
                <a:stretch>
                  <a:fillRect l="-7080" t="-7792" b="-29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733513" y="4570256"/>
                <a:ext cx="1962150" cy="478155"/>
              </a:xfrm>
              <a:prstGeom prst="rect">
                <a:avLst/>
              </a:prstGeom>
            </p:spPr>
            <p:txBody>
              <a:bodyPr wrap="none">
                <a:spAutoFit/>
              </a:bodyPr>
              <a:lstStyle/>
              <a:p>
                <a:r>
                  <a:rPr lang="en-US" sz="2400" b="1" dirty="0" smtClean="0">
                    <a:solidFill>
                      <a:srgbClr val="0033CC"/>
                    </a:solidFill>
                  </a:rPr>
                  <a:t>850-1100 </a:t>
                </a:r>
                <a14:m>
                  <m:oMath xmlns:m="http://schemas.openxmlformats.org/officeDocument/2006/math">
                    <m:sSup>
                      <m:sSupPr>
                        <m:ctrlPr>
                          <a:rPr lang="en-US" sz="2400" b="1" i="1">
                            <a:solidFill>
                              <a:srgbClr val="0033CC"/>
                            </a:solidFill>
                            <a:latin typeface="Cambria Math" panose="02040503050406030204" pitchFamily="18" charset="0"/>
                          </a:rPr>
                        </m:ctrlPr>
                      </m:sSupPr>
                      <m:e>
                        <m:r>
                          <a:rPr lang="en-US" sz="2400" b="1" i="1">
                            <a:solidFill>
                              <a:srgbClr val="0033CC"/>
                            </a:solidFill>
                            <a:latin typeface="Cambria Math" panose="02040503050406030204" pitchFamily="18" charset="0"/>
                          </a:rPr>
                          <m:t>𝒄𝒎</m:t>
                        </m:r>
                      </m:e>
                      <m:sup>
                        <m:r>
                          <a:rPr lang="en-US" sz="2400" b="1" i="1" smtClean="0">
                            <a:solidFill>
                              <a:srgbClr val="0033CC"/>
                            </a:solidFill>
                            <a:latin typeface="Cambria Math" panose="02040503050406030204"/>
                          </a:rPr>
                          <m:t>𝟑</m:t>
                        </m:r>
                      </m:sup>
                    </m:sSup>
                  </m:oMath>
                </a14:m>
                <a:endParaRPr lang="vi-VN" sz="2400" b="1" dirty="0"/>
              </a:p>
            </p:txBody>
          </p:sp>
        </mc:Choice>
        <mc:Fallback xmlns="">
          <p:sp>
            <p:nvSpPr>
              <p:cNvPr id="15" name="Rectangle 14"/>
              <p:cNvSpPr>
                <a:spLocks noRot="1" noChangeAspect="1" noMove="1" noResize="1" noEditPoints="1" noAdjustHandles="1" noChangeArrowheads="1" noChangeShapeType="1" noTextEdit="1"/>
              </p:cNvSpPr>
              <p:nvPr/>
            </p:nvSpPr>
            <p:spPr>
              <a:xfrm>
                <a:off x="3733513" y="4570256"/>
                <a:ext cx="1962150" cy="478155"/>
              </a:xfrm>
              <a:prstGeom prst="rect">
                <a:avLst/>
              </a:prstGeom>
              <a:blipFill>
                <a:blip r:embed="rId3"/>
                <a:stretch>
                  <a:fillRect l="-4658" t="-7692" r="-621" b="-28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857798" y="4580304"/>
                <a:ext cx="1405890" cy="478155"/>
              </a:xfrm>
              <a:prstGeom prst="rect">
                <a:avLst/>
              </a:prstGeom>
            </p:spPr>
            <p:txBody>
              <a:bodyPr wrap="none">
                <a:spAutoFit/>
              </a:bodyPr>
              <a:lstStyle/>
              <a:p>
                <a:pPr lvl="0">
                  <a:defRPr/>
                </a:pPr>
                <a:r>
                  <a:rPr lang="en-US" sz="2400" dirty="0" smtClean="0">
                    <a:solidFill>
                      <a:srgbClr val="0033CC"/>
                    </a:solidFill>
                  </a:rPr>
                  <a:t>1</a:t>
                </a:r>
                <a:r>
                  <a:rPr lang="en-US" sz="2400" b="1" dirty="0" smtClean="0">
                    <a:solidFill>
                      <a:srgbClr val="0033CC"/>
                    </a:solidFill>
                  </a:rPr>
                  <a:t>450 </a:t>
                </a:r>
                <a14:m>
                  <m:oMath xmlns:m="http://schemas.openxmlformats.org/officeDocument/2006/math">
                    <m:sSup>
                      <m:sSupPr>
                        <m:ctrlPr>
                          <a:rPr lang="en-US" sz="2400" b="1" i="1">
                            <a:solidFill>
                              <a:srgbClr val="0033CC"/>
                            </a:solidFill>
                            <a:latin typeface="Cambria Math" panose="02040503050406030204" pitchFamily="18" charset="0"/>
                          </a:rPr>
                        </m:ctrlPr>
                      </m:sSupPr>
                      <m:e>
                        <m:r>
                          <a:rPr lang="en-US" sz="2400" b="1" i="1">
                            <a:solidFill>
                              <a:srgbClr val="0033CC"/>
                            </a:solidFill>
                            <a:latin typeface="Cambria Math" panose="02040503050406030204" pitchFamily="18" charset="0"/>
                          </a:rPr>
                          <m:t>𝒄𝒎</m:t>
                        </m:r>
                      </m:e>
                      <m:sup>
                        <m:r>
                          <a:rPr lang="en-US" sz="2400" b="1" i="1" smtClean="0">
                            <a:solidFill>
                              <a:srgbClr val="0033CC"/>
                            </a:solidFill>
                            <a:latin typeface="Cambria Math" panose="02040503050406030204"/>
                          </a:rPr>
                          <m:t>𝟑</m:t>
                        </m:r>
                      </m:sup>
                    </m:sSup>
                  </m:oMath>
                </a14:m>
                <a:endParaRPr lang="en-US" sz="2400" b="1" dirty="0">
                  <a:solidFill>
                    <a:schemeClr val="dk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857798" y="4580304"/>
                <a:ext cx="1405890" cy="478155"/>
              </a:xfrm>
              <a:prstGeom prst="rect">
                <a:avLst/>
              </a:prstGeom>
              <a:blipFill>
                <a:blip r:embed="rId4"/>
                <a:stretch>
                  <a:fillRect l="-6926" t="-7595" r="-866" b="-26582"/>
                </a:stretch>
              </a:blipFill>
            </p:spPr>
            <p:txBody>
              <a:bodyPr/>
              <a:lstStyle/>
              <a:p>
                <a:r>
                  <a:rPr lang="en-US">
                    <a:noFill/>
                  </a:rPr>
                  <a:t> </a:t>
                </a:r>
              </a:p>
            </p:txBody>
          </p:sp>
        </mc:Fallback>
      </mc:AlternateContent>
      <p:sp>
        <p:nvSpPr>
          <p:cNvPr id="17" name="Rectangle 19"/>
          <p:cNvSpPr/>
          <p:nvPr/>
        </p:nvSpPr>
        <p:spPr>
          <a:xfrm>
            <a:off x="1689664" y="5236124"/>
            <a:ext cx="1657826" cy="461665"/>
          </a:xfrm>
          <a:prstGeom prst="rect">
            <a:avLst/>
          </a:prstGeom>
        </p:spPr>
        <p:txBody>
          <a:bodyPr wrap="none">
            <a:spAutoFit/>
          </a:bodyPr>
          <a:lstStyle/>
          <a:p>
            <a:r>
              <a:rPr lang="en-US" sz="2400" b="1" dirty="0">
                <a:solidFill>
                  <a:srgbClr val="0033CC"/>
                </a:solidFill>
              </a:rPr>
              <a:t>6 </a:t>
            </a:r>
            <a:r>
              <a:rPr lang="en-US" sz="2400" b="1" dirty="0" err="1">
                <a:solidFill>
                  <a:srgbClr val="0033CC"/>
                </a:solidFill>
              </a:rPr>
              <a:t>triệu</a:t>
            </a:r>
            <a:r>
              <a:rPr lang="en-US" sz="2400" b="1" dirty="0">
                <a:solidFill>
                  <a:srgbClr val="0033CC"/>
                </a:solidFill>
              </a:rPr>
              <a:t> </a:t>
            </a:r>
            <a:r>
              <a:rPr lang="en-US" sz="2400" b="1" dirty="0" err="1">
                <a:solidFill>
                  <a:srgbClr val="0033CC"/>
                </a:solidFill>
              </a:rPr>
              <a:t>năm</a:t>
            </a:r>
            <a:endParaRPr lang="en-US" sz="2400" b="1" dirty="0">
              <a:solidFill>
                <a:srgbClr val="0033CC"/>
              </a:solidFill>
            </a:endParaRPr>
          </a:p>
        </p:txBody>
      </p:sp>
      <p:sp>
        <p:nvSpPr>
          <p:cNvPr id="18" name="Rectangle 20"/>
          <p:cNvSpPr/>
          <p:nvPr/>
        </p:nvSpPr>
        <p:spPr>
          <a:xfrm>
            <a:off x="4114821" y="5275737"/>
            <a:ext cx="1657826" cy="461665"/>
          </a:xfrm>
          <a:prstGeom prst="rect">
            <a:avLst/>
          </a:prstGeom>
        </p:spPr>
        <p:txBody>
          <a:bodyPr wrap="none">
            <a:spAutoFit/>
          </a:bodyPr>
          <a:lstStyle/>
          <a:p>
            <a:r>
              <a:rPr lang="en-US" sz="2400" b="1" dirty="0">
                <a:solidFill>
                  <a:srgbClr val="0033CC"/>
                </a:solidFill>
              </a:rPr>
              <a:t>4 </a:t>
            </a:r>
            <a:r>
              <a:rPr lang="en-US" sz="2400" b="1" dirty="0" err="1">
                <a:solidFill>
                  <a:srgbClr val="0033CC"/>
                </a:solidFill>
              </a:rPr>
              <a:t>triệu</a:t>
            </a:r>
            <a:r>
              <a:rPr lang="en-US" sz="2400" b="1" dirty="0">
                <a:solidFill>
                  <a:srgbClr val="0033CC"/>
                </a:solidFill>
              </a:rPr>
              <a:t> </a:t>
            </a:r>
            <a:r>
              <a:rPr lang="en-US" sz="2400" b="1" dirty="0" err="1">
                <a:solidFill>
                  <a:srgbClr val="0033CC"/>
                </a:solidFill>
              </a:rPr>
              <a:t>năm</a:t>
            </a:r>
            <a:endParaRPr lang="en-US" sz="2400" b="1" dirty="0">
              <a:solidFill>
                <a:srgbClr val="0033CC"/>
              </a:solidFill>
            </a:endParaRPr>
          </a:p>
        </p:txBody>
      </p:sp>
      <p:sp>
        <p:nvSpPr>
          <p:cNvPr id="19" name="Rectangle 21"/>
          <p:cNvSpPr/>
          <p:nvPr/>
        </p:nvSpPr>
        <p:spPr>
          <a:xfrm>
            <a:off x="6591300" y="5334000"/>
            <a:ext cx="2315845" cy="460375"/>
          </a:xfrm>
          <a:prstGeom prst="rect">
            <a:avLst/>
          </a:prstGeom>
        </p:spPr>
        <p:txBody>
          <a:bodyPr wrap="square">
            <a:spAutoFit/>
          </a:bodyPr>
          <a:lstStyle/>
          <a:p>
            <a:r>
              <a:rPr lang="en-US" sz="2400" b="1" dirty="0">
                <a:solidFill>
                  <a:srgbClr val="0033CC"/>
                </a:solidFill>
              </a:rPr>
              <a:t>150 000 </a:t>
            </a:r>
            <a:r>
              <a:rPr lang="en-US" sz="2400" b="1" dirty="0" err="1">
                <a:solidFill>
                  <a:srgbClr val="0033CC"/>
                </a:solidFill>
              </a:rPr>
              <a:t>năm</a:t>
            </a:r>
            <a:endParaRPr lang="en-US" sz="2400" b="1" dirty="0">
              <a:solidFill>
                <a:srgbClr val="0033CC"/>
              </a:solidFill>
            </a:endParaRPr>
          </a:p>
        </p:txBody>
      </p:sp>
    </p:spTree>
    <p:extLst>
      <p:ext uri="{BB962C8B-B14F-4D97-AF65-F5344CB8AC3E}">
        <p14:creationId xmlns:p14="http://schemas.microsoft.com/office/powerpoint/2010/main" val="61144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81280" y="76200"/>
            <a:ext cx="9220200" cy="617855"/>
          </a:xfrm>
        </p:spPr>
        <p:txBody>
          <a:bodyPr>
            <a:noAutofit/>
          </a:bodyPr>
          <a:lstStyle/>
          <a:p>
            <a:r>
              <a:rPr lang="en-US" sz="2000" b="1" dirty="0" err="1">
                <a:solidFill>
                  <a:srgbClr val="FF0000"/>
                </a:solidFill>
                <a:latin typeface="Times New Roman" panose="02020603050405020304" pitchFamily="18" charset="0"/>
                <a:cs typeface="Times New Roman" panose="02020603050405020304" pitchFamily="18" charset="0"/>
              </a:rPr>
              <a:t>Lập</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bảng</a:t>
            </a:r>
            <a:r>
              <a:rPr lang="en-US" sz="2000" b="1" dirty="0">
                <a:solidFill>
                  <a:srgbClr val="FF0000"/>
                </a:solidFill>
                <a:latin typeface="Times New Roman" panose="02020603050405020304" pitchFamily="18" charset="0"/>
                <a:cs typeface="Times New Roman" panose="02020603050405020304" pitchFamily="18" charset="0"/>
              </a:rPr>
              <a:t> so </a:t>
            </a:r>
            <a:r>
              <a:rPr lang="en-US" sz="2000" b="1" dirty="0" err="1">
                <a:solidFill>
                  <a:srgbClr val="FF0000"/>
                </a:solidFill>
                <a:latin typeface="Times New Roman" panose="02020603050405020304" pitchFamily="18" charset="0"/>
                <a:cs typeface="Times New Roman" panose="02020603050405020304" pitchFamily="18" charset="0"/>
              </a:rPr>
              <a:t>sánh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Người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tối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cổ</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và</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Người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tinh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khôn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về</a:t>
            </a:r>
            <a:r>
              <a:rPr lang="en-US" sz="2000" b="1" dirty="0">
                <a:solidFill>
                  <a:srgbClr val="FF0000"/>
                </a:solidFill>
                <a:latin typeface="Times New Roman" panose="02020603050405020304" pitchFamily="18" charset="0"/>
                <a:cs typeface="Times New Roman" panose="02020603050405020304" pitchFamily="18" charset="0"/>
              </a:rPr>
              <a:t> ( </a:t>
            </a:r>
            <a:r>
              <a:rPr lang="en-US" sz="2000" b="1" dirty="0" err="1">
                <a:solidFill>
                  <a:srgbClr val="FF0000"/>
                </a:solidFill>
                <a:latin typeface="Times New Roman" panose="02020603050405020304" pitchFamily="18" charset="0"/>
                <a:cs typeface="Times New Roman" panose="02020603050405020304" pitchFamily="18" charset="0"/>
              </a:rPr>
              <a:t>dáng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đứng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bộ</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lông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thể</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tích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não</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công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cụ</a:t>
            </a:r>
            <a:r>
              <a:rPr lang="en-US" sz="2000" b="1" dirty="0">
                <a:solidFill>
                  <a:srgbClr val="FF0000"/>
                </a:solidFill>
                <a:latin typeface="Times New Roman" panose="02020603050405020304" pitchFamily="18" charset="0"/>
                <a:cs typeface="Times New Roman" panose="02020603050405020304" pitchFamily="18" charset="0"/>
              </a:rPr>
              <a:t> ).</a:t>
            </a:r>
          </a:p>
        </p:txBody>
      </p:sp>
      <p:sp>
        <p:nvSpPr>
          <p:cNvPr id="3" name="Nơi giữ chỗ cho Nội dung 2"/>
          <p:cNvSpPr>
            <a:spLocks noGrp="1"/>
          </p:cNvSpPr>
          <p:nvPr>
            <p:ph idx="1"/>
          </p:nvPr>
        </p:nvSpPr>
        <p:spPr>
          <a:xfrm>
            <a:off x="457200" y="1143000"/>
            <a:ext cx="8229600" cy="4724399"/>
          </a:xfrm>
        </p:spPr>
        <p:txBody>
          <a:bodyPr/>
          <a:lstStyle/>
          <a:p>
            <a:endParaRPr lang="en-US" dirty="0"/>
          </a:p>
          <a:p>
            <a:endParaRPr lang="en-US" dirty="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4953000" y="2434485"/>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graphicFrame>
        <p:nvGraphicFramePr>
          <p:cNvPr id="7" name="Table 6"/>
          <p:cNvGraphicFramePr>
            <a:graphicFrameLocks noGrp="1"/>
          </p:cNvGraphicFramePr>
          <p:nvPr/>
        </p:nvGraphicFramePr>
        <p:xfrm>
          <a:off x="0" y="761751"/>
          <a:ext cx="9144000" cy="6187676"/>
        </p:xfrm>
        <a:graphic>
          <a:graphicData uri="http://schemas.openxmlformats.org/drawingml/2006/table">
            <a:tbl>
              <a:tblPr firstRow="1" bandRow="1">
                <a:tableStyleId>{5C22544A-7EE6-4342-B048-85BDC9FD1C3A}</a:tableStyleId>
              </a:tblPr>
              <a:tblGrid>
                <a:gridCol w="1297412">
                  <a:extLst>
                    <a:ext uri="{9D8B030D-6E8A-4147-A177-3AD203B41FA5}">
                      <a16:colId xmlns:a16="http://schemas.microsoft.com/office/drawing/2014/main" val="20000"/>
                    </a:ext>
                  </a:extLst>
                </a:gridCol>
                <a:gridCol w="2257425">
                  <a:extLst>
                    <a:ext uri="{9D8B030D-6E8A-4147-A177-3AD203B41FA5}">
                      <a16:colId xmlns:a16="http://schemas.microsoft.com/office/drawing/2014/main" val="20001"/>
                    </a:ext>
                  </a:extLst>
                </a:gridCol>
                <a:gridCol w="2973634">
                  <a:extLst>
                    <a:ext uri="{9D8B030D-6E8A-4147-A177-3AD203B41FA5}">
                      <a16:colId xmlns:a16="http://schemas.microsoft.com/office/drawing/2014/main" val="20002"/>
                    </a:ext>
                  </a:extLst>
                </a:gridCol>
                <a:gridCol w="2615529">
                  <a:extLst>
                    <a:ext uri="{9D8B030D-6E8A-4147-A177-3AD203B41FA5}">
                      <a16:colId xmlns:a16="http://schemas.microsoft.com/office/drawing/2014/main" val="20003"/>
                    </a:ext>
                  </a:extLst>
                </a:gridCol>
              </a:tblGrid>
              <a:tr h="787400">
                <a:tc>
                  <a:txBody>
                    <a:bodyPr/>
                    <a:lstStyle/>
                    <a:p>
                      <a:endParaRPr lang="en-US" sz="2400" dirty="0">
                        <a:solidFill>
                          <a:srgbClr val="FF0000"/>
                        </a:solidFill>
                      </a:endParaRPr>
                    </a:p>
                  </a:txBody>
                  <a:tcPr>
                    <a:solidFill>
                      <a:schemeClr val="accent3">
                        <a:lumMod val="40000"/>
                        <a:lumOff val="60000"/>
                      </a:schemeClr>
                    </a:solidFill>
                  </a:tcPr>
                </a:tc>
                <a:tc>
                  <a:txBody>
                    <a:bodyPr/>
                    <a:lstStyle/>
                    <a:p>
                      <a:pPr>
                        <a:buNone/>
                      </a:pPr>
                      <a:r>
                        <a:rPr lang="en-US" sz="2400" dirty="0">
                          <a:solidFill>
                            <a:srgbClr val="FF0000"/>
                          </a:solidFill>
                        </a:rPr>
                        <a:t>VƯỢN NGƯỜI</a:t>
                      </a:r>
                    </a:p>
                  </a:txBody>
                  <a:tcPr>
                    <a:solidFill>
                      <a:schemeClr val="accent3">
                        <a:lumMod val="40000"/>
                        <a:lumOff val="60000"/>
                      </a:schemeClr>
                    </a:solidFill>
                  </a:tcPr>
                </a:tc>
                <a:tc>
                  <a:txBody>
                    <a:bodyPr/>
                    <a:lstStyle/>
                    <a:p>
                      <a:r>
                        <a:rPr lang="en-US" sz="2400" dirty="0" smtClean="0">
                          <a:solidFill>
                            <a:srgbClr val="FF0000"/>
                          </a:solidFill>
                        </a:rPr>
                        <a:t>NGƯỜI</a:t>
                      </a:r>
                      <a:r>
                        <a:rPr lang="en-US" sz="2400" baseline="0" dirty="0" smtClean="0">
                          <a:solidFill>
                            <a:srgbClr val="FF0000"/>
                          </a:solidFill>
                        </a:rPr>
                        <a:t> TỐI CỔ</a:t>
                      </a:r>
                      <a:endParaRPr lang="en-US" sz="2400" dirty="0">
                        <a:solidFill>
                          <a:srgbClr val="FF0000"/>
                        </a:solidFill>
                      </a:endParaRPr>
                    </a:p>
                  </a:txBody>
                  <a:tcPr>
                    <a:solidFill>
                      <a:schemeClr val="accent3">
                        <a:lumMod val="40000"/>
                        <a:lumOff val="60000"/>
                      </a:schemeClr>
                    </a:solidFill>
                  </a:tcPr>
                </a:tc>
                <a:tc>
                  <a:txBody>
                    <a:bodyPr/>
                    <a:lstStyle/>
                    <a:p>
                      <a:r>
                        <a:rPr lang="en-US" sz="2400" dirty="0" smtClean="0">
                          <a:solidFill>
                            <a:srgbClr val="FF0000"/>
                          </a:solidFill>
                        </a:rPr>
                        <a:t>NGƯỜI</a:t>
                      </a:r>
                      <a:r>
                        <a:rPr lang="en-US" sz="2400" baseline="0" dirty="0" smtClean="0">
                          <a:solidFill>
                            <a:srgbClr val="FF0000"/>
                          </a:solidFill>
                        </a:rPr>
                        <a:t> TINH KHÔN</a:t>
                      </a:r>
                      <a:endParaRPr lang="en-US" sz="2400" dirty="0">
                        <a:solidFill>
                          <a:srgbClr val="FF0000"/>
                        </a:solidFill>
                      </a:endParaRPr>
                    </a:p>
                  </a:txBody>
                  <a:tcPr>
                    <a:solidFill>
                      <a:schemeClr val="accent3">
                        <a:lumMod val="40000"/>
                        <a:lumOff val="60000"/>
                      </a:schemeClr>
                    </a:solidFill>
                  </a:tcPr>
                </a:tc>
                <a:extLst>
                  <a:ext uri="{0D108BD9-81ED-4DB2-BD59-A6C34878D82A}">
                    <a16:rowId xmlns:a16="http://schemas.microsoft.com/office/drawing/2014/main" val="10000"/>
                  </a:ext>
                </a:extLst>
              </a:tr>
              <a:tr h="723900">
                <a:tc>
                  <a:txBody>
                    <a:bodyPr/>
                    <a:lstStyle/>
                    <a:p>
                      <a:r>
                        <a:rPr lang="en-US" sz="2400" b="1" dirty="0" smtClean="0">
                          <a:solidFill>
                            <a:srgbClr val="0033CC"/>
                          </a:solidFill>
                          <a:latin typeface="Times New Roman" panose="02020603050405020304" pitchFamily="18" charset="0"/>
                          <a:cs typeface="Times New Roman" panose="02020603050405020304" pitchFamily="18" charset="0"/>
                        </a:rPr>
                        <a:t>DÁNG</a:t>
                      </a:r>
                      <a:r>
                        <a:rPr lang="en-US" sz="2400" b="1" baseline="0" dirty="0" smtClean="0">
                          <a:solidFill>
                            <a:srgbClr val="0033CC"/>
                          </a:solidFill>
                          <a:latin typeface="Times New Roman" panose="02020603050405020304" pitchFamily="18" charset="0"/>
                          <a:cs typeface="Times New Roman" panose="02020603050405020304" pitchFamily="18" charset="0"/>
                        </a:rPr>
                        <a:t> ĐỨNG</a:t>
                      </a:r>
                      <a:endParaRPr lang="en-US" sz="2400" b="1" dirty="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buNone/>
                      </a:pPr>
                      <a:endParaRPr lang="en-US" sz="2400" b="1" dirty="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0001"/>
                  </a:ext>
                </a:extLst>
              </a:tr>
              <a:tr h="798195">
                <a:tc>
                  <a:txBody>
                    <a:bodyPr/>
                    <a:lstStyle/>
                    <a:p>
                      <a:pPr>
                        <a:buNone/>
                      </a:pPr>
                      <a:r>
                        <a:rPr lang="en-US" sz="2400" b="1" dirty="0">
                          <a:solidFill>
                            <a:srgbClr val="0033CC"/>
                          </a:solidFill>
                          <a:latin typeface="Times New Roman" panose="02020603050405020304" pitchFamily="18" charset="0"/>
                          <a:cs typeface="Times New Roman" panose="02020603050405020304" pitchFamily="18" charset="0"/>
                        </a:rPr>
                        <a:t>BỘ LÔNG</a:t>
                      </a:r>
                    </a:p>
                  </a:txBody>
                  <a:tcPr>
                    <a:solidFill>
                      <a:schemeClr val="accent3">
                        <a:lumMod val="40000"/>
                        <a:lumOff val="60000"/>
                      </a:schemeClr>
                    </a:solidFill>
                  </a:tcPr>
                </a:tc>
                <a:tc>
                  <a:txBody>
                    <a:bodyPr/>
                    <a:lstStyle/>
                    <a:p>
                      <a:pPr>
                        <a:buNone/>
                      </a:pPr>
                      <a:endParaRPr lang="en-US" sz="2400" b="1" dirty="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buNone/>
                      </a:pPr>
                      <a:endParaRPr lang="en-US" dirty="0"/>
                    </a:p>
                  </a:txBody>
                  <a:tcPr>
                    <a:solidFill>
                      <a:schemeClr val="accent3">
                        <a:lumMod val="40000"/>
                        <a:lumOff val="60000"/>
                      </a:schemeClr>
                    </a:solidFill>
                  </a:tcPr>
                </a:tc>
                <a:tc>
                  <a:txBody>
                    <a:bodyPr/>
                    <a:lstStyle/>
                    <a:p>
                      <a:pPr>
                        <a:buNone/>
                      </a:pPr>
                      <a:endParaRPr lang="en-US" dirty="0"/>
                    </a:p>
                  </a:txBody>
                  <a:tcPr>
                    <a:solidFill>
                      <a:schemeClr val="accent3">
                        <a:lumMod val="40000"/>
                        <a:lumOff val="60000"/>
                      </a:schemeClr>
                    </a:solidFill>
                  </a:tcPr>
                </a:tc>
                <a:extLst>
                  <a:ext uri="{0D108BD9-81ED-4DB2-BD59-A6C34878D82A}">
                    <a16:rowId xmlns:a16="http://schemas.microsoft.com/office/drawing/2014/main" val="10002"/>
                  </a:ext>
                </a:extLst>
              </a:tr>
              <a:tr h="990718">
                <a:tc>
                  <a:txBody>
                    <a:bodyPr/>
                    <a:lstStyle/>
                    <a:p>
                      <a:r>
                        <a:rPr lang="en-US" sz="2400" b="1" dirty="0">
                          <a:solidFill>
                            <a:srgbClr val="0033CC"/>
                          </a:solidFill>
                          <a:latin typeface="Times New Roman" panose="02020603050405020304" pitchFamily="18" charset="0"/>
                          <a:cs typeface="Times New Roman" panose="02020603050405020304" pitchFamily="18" charset="0"/>
                        </a:rPr>
                        <a:t>TAY VÀ CHÂN</a:t>
                      </a:r>
                    </a:p>
                  </a:txBody>
                  <a:tcPr>
                    <a:solidFill>
                      <a:schemeClr val="accent3">
                        <a:lumMod val="40000"/>
                        <a:lumOff val="60000"/>
                      </a:schemeClr>
                    </a:solidFill>
                  </a:tcPr>
                </a:tc>
                <a:tc>
                  <a:txBody>
                    <a:bodyPr/>
                    <a:lstStyle/>
                    <a:p>
                      <a:pPr>
                        <a:buNone/>
                      </a:pPr>
                      <a:endParaRPr lang="en-US" sz="2400" b="1" dirty="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0003"/>
                  </a:ext>
                </a:extLst>
              </a:tr>
              <a:tr h="723900">
                <a:tc>
                  <a:txBody>
                    <a:bodyPr/>
                    <a:lstStyle/>
                    <a:p>
                      <a:r>
                        <a:rPr lang="en-US" sz="1800" b="1" dirty="0" smtClean="0">
                          <a:solidFill>
                            <a:srgbClr val="0033CC"/>
                          </a:solidFill>
                          <a:latin typeface="Times New Roman" panose="02020603050405020304" pitchFamily="18" charset="0"/>
                          <a:cs typeface="Times New Roman" panose="02020603050405020304" pitchFamily="18" charset="0"/>
                        </a:rPr>
                        <a:t>THỂ</a:t>
                      </a:r>
                      <a:r>
                        <a:rPr lang="en-US" sz="1800" b="1" baseline="0" dirty="0" smtClean="0">
                          <a:solidFill>
                            <a:srgbClr val="0033CC"/>
                          </a:solidFill>
                          <a:latin typeface="Times New Roman" panose="02020603050405020304" pitchFamily="18" charset="0"/>
                          <a:cs typeface="Times New Roman" panose="02020603050405020304" pitchFamily="18" charset="0"/>
                        </a:rPr>
                        <a:t> TÍCH NÃO</a:t>
                      </a:r>
                      <a:endParaRPr lang="en-US" sz="1800" b="1" dirty="0" smtClean="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buNone/>
                      </a:pPr>
                      <a:endParaRPr lang="en-US" sz="2400" b="1" dirty="0" smtClean="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smtClean="0"/>
                    </a:p>
                    <a:p>
                      <a:endParaRPr lang="en-US" dirty="0" smtClean="0"/>
                    </a:p>
                  </a:txBody>
                  <a:tcPr>
                    <a:solidFill>
                      <a:schemeClr val="accent3">
                        <a:lumMod val="40000"/>
                        <a:lumOff val="60000"/>
                      </a:schemeClr>
                    </a:solidFill>
                  </a:tcPr>
                </a:tc>
                <a:extLst>
                  <a:ext uri="{0D108BD9-81ED-4DB2-BD59-A6C34878D82A}">
                    <a16:rowId xmlns:a16="http://schemas.microsoft.com/office/drawing/2014/main" val="10004"/>
                  </a:ext>
                </a:extLst>
              </a:tr>
              <a:tr h="755650">
                <a:tc>
                  <a:txBody>
                    <a:bodyPr/>
                    <a:lstStyle/>
                    <a:p>
                      <a:pPr>
                        <a:buNone/>
                      </a:pPr>
                      <a:r>
                        <a:rPr lang="en-US" sz="2400" b="1" dirty="0" smtClean="0">
                          <a:solidFill>
                            <a:srgbClr val="0033CC"/>
                          </a:solidFill>
                          <a:latin typeface="Times New Roman" panose="02020603050405020304" pitchFamily="18" charset="0"/>
                          <a:cs typeface="Times New Roman" panose="02020603050405020304" pitchFamily="18" charset="0"/>
                        </a:rPr>
                        <a:t>THỜI GIAN</a:t>
                      </a:r>
                    </a:p>
                  </a:txBody>
                  <a:tcPr>
                    <a:solidFill>
                      <a:schemeClr val="accent3">
                        <a:lumMod val="40000"/>
                        <a:lumOff val="60000"/>
                      </a:schemeClr>
                    </a:solidFill>
                  </a:tcPr>
                </a:tc>
                <a:tc>
                  <a:txBody>
                    <a:bodyPr/>
                    <a:lstStyle/>
                    <a:p>
                      <a:pPr>
                        <a:buNone/>
                      </a:pPr>
                      <a:endParaRPr lang="en-US" sz="2400" b="1" dirty="0" smtClean="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buNone/>
                      </a:pPr>
                      <a:endParaRPr lang="en-US" dirty="0"/>
                    </a:p>
                  </a:txBody>
                  <a:tcPr>
                    <a:solidFill>
                      <a:schemeClr val="accent3">
                        <a:lumMod val="40000"/>
                        <a:lumOff val="60000"/>
                      </a:schemeClr>
                    </a:solidFill>
                  </a:tcPr>
                </a:tc>
                <a:tc>
                  <a:txBody>
                    <a:bodyPr/>
                    <a:lstStyle/>
                    <a:p>
                      <a:pPr>
                        <a:buNone/>
                      </a:pPr>
                      <a:endParaRPr lang="en-US" dirty="0" smtClean="0"/>
                    </a:p>
                  </a:txBody>
                  <a:tcPr>
                    <a:solidFill>
                      <a:schemeClr val="accent3">
                        <a:lumMod val="40000"/>
                        <a:lumOff val="60000"/>
                      </a:schemeClr>
                    </a:solidFill>
                  </a:tcPr>
                </a:tc>
                <a:extLst>
                  <a:ext uri="{0D108BD9-81ED-4DB2-BD59-A6C34878D82A}">
                    <a16:rowId xmlns:a16="http://schemas.microsoft.com/office/drawing/2014/main" val="10005"/>
                  </a:ext>
                </a:extLst>
              </a:tr>
              <a:tr h="990718">
                <a:tc>
                  <a:txBody>
                    <a:bodyPr/>
                    <a:lstStyle/>
                    <a:p>
                      <a:r>
                        <a:rPr lang="en-US" sz="2400" b="1" dirty="0" smtClean="0">
                          <a:solidFill>
                            <a:srgbClr val="0033CC"/>
                          </a:solidFill>
                          <a:latin typeface="Times New Roman" panose="02020603050405020304" pitchFamily="18" charset="0"/>
                          <a:cs typeface="Times New Roman" panose="02020603050405020304" pitchFamily="18" charset="0"/>
                        </a:rPr>
                        <a:t>ĐẶT TÊN</a:t>
                      </a:r>
                    </a:p>
                  </a:txBody>
                  <a:tcPr>
                    <a:solidFill>
                      <a:schemeClr val="accent3">
                        <a:lumMod val="40000"/>
                        <a:lumOff val="60000"/>
                      </a:schemeClr>
                    </a:solidFill>
                  </a:tcPr>
                </a:tc>
                <a:tc>
                  <a:txBody>
                    <a:bodyPr/>
                    <a:lstStyle/>
                    <a:p>
                      <a:pPr>
                        <a:buNone/>
                      </a:pPr>
                      <a:endParaRPr lang="en-US" sz="2400" b="1" dirty="0" smtClean="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smtClean="0"/>
                    </a:p>
                  </a:txBody>
                  <a:tcPr>
                    <a:solidFill>
                      <a:schemeClr val="accent3">
                        <a:lumMod val="40000"/>
                        <a:lumOff val="60000"/>
                      </a:schemeClr>
                    </a:solidFill>
                  </a:tcPr>
                </a:tc>
                <a:extLst>
                  <a:ext uri="{0D108BD9-81ED-4DB2-BD59-A6C34878D82A}">
                    <a16:rowId xmlns:a16="http://schemas.microsoft.com/office/drawing/2014/main" val="10006"/>
                  </a:ext>
                </a:extLst>
              </a:tr>
            </a:tbl>
          </a:graphicData>
        </a:graphic>
      </p:graphicFrame>
      <p:sp>
        <p:nvSpPr>
          <p:cNvPr id="8" name="Rectangle 7"/>
          <p:cNvSpPr/>
          <p:nvPr/>
        </p:nvSpPr>
        <p:spPr>
          <a:xfrm>
            <a:off x="3637576" y="1828505"/>
            <a:ext cx="1910080" cy="460375"/>
          </a:xfrm>
          <a:prstGeom prst="rect">
            <a:avLst/>
          </a:prstGeom>
        </p:spPr>
        <p:txBody>
          <a:bodyPr wrap="none">
            <a:spAutoFit/>
          </a:bodyPr>
          <a:lstStyle/>
          <a:p>
            <a:r>
              <a:rPr lang="en-US" sz="2400" b="1" dirty="0" err="1">
                <a:solidFill>
                  <a:srgbClr val="0033CC"/>
                </a:solidFill>
                <a:latin typeface="Times New Roman" panose="02020603050405020304" pitchFamily="18" charset="0"/>
                <a:cs typeface="Times New Roman" panose="02020603050405020304" pitchFamily="18" charset="0"/>
              </a:rPr>
              <a:t>Còn</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hơi</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cong</a:t>
            </a:r>
            <a:endParaRPr lang="en-US" sz="2400" b="1" dirty="0">
              <a:solidFill>
                <a:srgbClr val="0033CC"/>
              </a:solidFill>
              <a:latin typeface="Times New Roman" panose="02020603050405020304" pitchFamily="18" charset="0"/>
              <a:cs typeface="Times New Roman" panose="02020603050405020304" pitchFamily="18" charset="0"/>
            </a:endParaRPr>
          </a:p>
        </p:txBody>
      </p:sp>
      <p:sp>
        <p:nvSpPr>
          <p:cNvPr id="9" name="Rectangle 8"/>
          <p:cNvSpPr/>
          <p:nvPr/>
        </p:nvSpPr>
        <p:spPr>
          <a:xfrm>
            <a:off x="6591017" y="1725190"/>
            <a:ext cx="1780540" cy="460375"/>
          </a:xfrm>
          <a:prstGeom prst="rect">
            <a:avLst/>
          </a:prstGeom>
        </p:spPr>
        <p:txBody>
          <a:bodyPr wrap="none">
            <a:spAutoFit/>
          </a:bodyPr>
          <a:lstStyle/>
          <a:p>
            <a:r>
              <a:rPr lang="en-US" sz="2400" b="1" dirty="0" err="1">
                <a:solidFill>
                  <a:srgbClr val="0033CC"/>
                </a:solidFill>
                <a:latin typeface="Times New Roman" panose="02020603050405020304" pitchFamily="18" charset="0"/>
                <a:cs typeface="Times New Roman" panose="02020603050405020304" pitchFamily="18" charset="0"/>
              </a:rPr>
              <a:t>Thẳng</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đứng</a:t>
            </a:r>
            <a:endParaRPr lang="en-US" sz="2400" b="1" dirty="0">
              <a:solidFill>
                <a:srgbClr val="0033CC"/>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657313" y="2661703"/>
            <a:ext cx="1978025" cy="460375"/>
          </a:xfrm>
          <a:prstGeom prst="rect">
            <a:avLst/>
          </a:prstGeom>
        </p:spPr>
        <p:txBody>
          <a:bodyPr wrap="none">
            <a:spAutoFit/>
          </a:bodyPr>
          <a:lstStyle/>
          <a:p>
            <a:r>
              <a:rPr lang="en-US" sz="2400" b="1" dirty="0" err="1" smtClean="0">
                <a:solidFill>
                  <a:srgbClr val="0033CC"/>
                </a:solidFill>
                <a:latin typeface="Times New Roman" panose="02020603050405020304" pitchFamily="18" charset="0"/>
                <a:cs typeface="Times New Roman" panose="02020603050405020304" pitchFamily="18" charset="0"/>
              </a:rPr>
              <a:t>Bộ</a:t>
            </a:r>
            <a:r>
              <a:rPr lang="en-US" sz="2400" b="1" dirty="0" smtClean="0">
                <a:solidFill>
                  <a:srgbClr val="0033CC"/>
                </a:solidFill>
                <a:latin typeface="Times New Roman" panose="02020603050405020304" pitchFamily="18" charset="0"/>
                <a:cs typeface="Times New Roman" panose="02020603050405020304" pitchFamily="18" charset="0"/>
              </a:rPr>
              <a:t> </a:t>
            </a:r>
            <a:r>
              <a:rPr lang="en-US" sz="2400" b="1" dirty="0" err="1" smtClean="0">
                <a:solidFill>
                  <a:srgbClr val="0033CC"/>
                </a:solidFill>
                <a:latin typeface="Times New Roman" panose="02020603050405020304" pitchFamily="18" charset="0"/>
                <a:cs typeface="Times New Roman" panose="02020603050405020304" pitchFamily="18" charset="0"/>
              </a:rPr>
              <a:t>lông</a:t>
            </a:r>
            <a:r>
              <a:rPr lang="en-US" sz="2400" b="1" dirty="0" smtClean="0">
                <a:solidFill>
                  <a:srgbClr val="0033CC"/>
                </a:solidFill>
                <a:latin typeface="Times New Roman" panose="02020603050405020304" pitchFamily="18" charset="0"/>
                <a:cs typeface="Times New Roman" panose="02020603050405020304" pitchFamily="18" charset="0"/>
              </a:rPr>
              <a:t> </a:t>
            </a:r>
            <a:r>
              <a:rPr lang="en-US" sz="2400" b="1" dirty="0" err="1" smtClean="0">
                <a:solidFill>
                  <a:srgbClr val="0033CC"/>
                </a:solidFill>
                <a:latin typeface="Times New Roman" panose="02020603050405020304" pitchFamily="18" charset="0"/>
                <a:cs typeface="Times New Roman" panose="02020603050405020304" pitchFamily="18" charset="0"/>
              </a:rPr>
              <a:t>mỏng</a:t>
            </a:r>
            <a:endParaRPr lang="vi-VN" sz="24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6659880" y="2438400"/>
            <a:ext cx="2437765" cy="829945"/>
          </a:xfrm>
          <a:prstGeom prst="rect">
            <a:avLst/>
          </a:prstGeom>
        </p:spPr>
        <p:txBody>
          <a:bodyPr wrap="square">
            <a:spAutoFit/>
          </a:bodyPr>
          <a:lstStyle/>
          <a:p>
            <a:r>
              <a:rPr lang="en-US" sz="2400" b="1" dirty="0" err="1">
                <a:solidFill>
                  <a:srgbClr val="0033CC"/>
                </a:solidFill>
                <a:latin typeface="Times New Roman" panose="02020603050405020304" pitchFamily="18" charset="0"/>
                <a:cs typeface="Times New Roman" panose="02020603050405020304" pitchFamily="18" charset="0"/>
              </a:rPr>
              <a:t>Hầu</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như</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không</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còn</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lông</a:t>
            </a:r>
            <a:endParaRPr lang="en-US" sz="2400" b="1" dirty="0">
              <a:solidFill>
                <a:srgbClr val="0033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3733513" y="4570256"/>
                <a:ext cx="1962150" cy="478155"/>
              </a:xfrm>
              <a:prstGeom prst="rect">
                <a:avLst/>
              </a:prstGeom>
            </p:spPr>
            <p:txBody>
              <a:bodyPr wrap="none">
                <a:spAutoFit/>
              </a:bodyPr>
              <a:lstStyle/>
              <a:p>
                <a:r>
                  <a:rPr lang="en-US" sz="2400" b="1" dirty="0" smtClean="0">
                    <a:solidFill>
                      <a:srgbClr val="0033CC"/>
                    </a:solidFill>
                  </a:rPr>
                  <a:t>850-1100 </a:t>
                </a:r>
                <a14:m>
                  <m:oMath xmlns:m="http://schemas.openxmlformats.org/officeDocument/2006/math">
                    <m:sSup>
                      <m:sSupPr>
                        <m:ctrlPr>
                          <a:rPr lang="en-US" sz="2400" b="1" i="1">
                            <a:solidFill>
                              <a:srgbClr val="0033CC"/>
                            </a:solidFill>
                            <a:latin typeface="Cambria Math" panose="02040503050406030204" pitchFamily="18" charset="0"/>
                          </a:rPr>
                        </m:ctrlPr>
                      </m:sSupPr>
                      <m:e>
                        <m:r>
                          <a:rPr lang="en-US" sz="2400" b="1" i="1">
                            <a:solidFill>
                              <a:srgbClr val="0033CC"/>
                            </a:solidFill>
                            <a:latin typeface="Cambria Math" panose="02040503050406030204" pitchFamily="18" charset="0"/>
                          </a:rPr>
                          <m:t>𝒄𝒎</m:t>
                        </m:r>
                      </m:e>
                      <m:sup>
                        <m:r>
                          <a:rPr lang="en-US" sz="2400" b="1" i="1" smtClean="0">
                            <a:solidFill>
                              <a:srgbClr val="0033CC"/>
                            </a:solidFill>
                            <a:latin typeface="Cambria Math" panose="02040503050406030204"/>
                          </a:rPr>
                          <m:t>𝟑</m:t>
                        </m:r>
                      </m:sup>
                    </m:sSup>
                  </m:oMath>
                </a14:m>
                <a:endParaRPr lang="vi-VN" sz="2400" b="1" dirty="0"/>
              </a:p>
            </p:txBody>
          </p:sp>
        </mc:Choice>
        <mc:Fallback xmlns="">
          <p:sp>
            <p:nvSpPr>
              <p:cNvPr id="12" name="Rectangle 11"/>
              <p:cNvSpPr>
                <a:spLocks noRot="1" noChangeAspect="1" noMove="1" noResize="1" noEditPoints="1" noAdjustHandles="1" noChangeArrowheads="1" noChangeShapeType="1" noTextEdit="1"/>
              </p:cNvSpPr>
              <p:nvPr/>
            </p:nvSpPr>
            <p:spPr>
              <a:xfrm>
                <a:off x="3733513" y="4570256"/>
                <a:ext cx="1962150" cy="478155"/>
              </a:xfrm>
              <a:prstGeom prst="rect">
                <a:avLst/>
              </a:prstGeom>
              <a:blipFill rotWithShape="1">
                <a:blip r:embed="rId2"/>
                <a:stretch>
                  <a:fillRect l="-18" t="-34" r="-1892" b="3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857798" y="4580304"/>
                <a:ext cx="1405890" cy="478155"/>
              </a:xfrm>
              <a:prstGeom prst="rect">
                <a:avLst/>
              </a:prstGeom>
            </p:spPr>
            <p:txBody>
              <a:bodyPr wrap="none">
                <a:spAutoFit/>
              </a:bodyPr>
              <a:lstStyle/>
              <a:p>
                <a:pPr lvl="0">
                  <a:defRPr/>
                </a:pPr>
                <a:r>
                  <a:rPr lang="en-US" sz="2400" dirty="0" smtClean="0">
                    <a:solidFill>
                      <a:srgbClr val="0033CC"/>
                    </a:solidFill>
                  </a:rPr>
                  <a:t>1</a:t>
                </a:r>
                <a:r>
                  <a:rPr lang="en-US" sz="2400" b="1" dirty="0" smtClean="0">
                    <a:solidFill>
                      <a:srgbClr val="0033CC"/>
                    </a:solidFill>
                  </a:rPr>
                  <a:t>450 </a:t>
                </a:r>
                <a14:m>
                  <m:oMath xmlns:m="http://schemas.openxmlformats.org/officeDocument/2006/math">
                    <m:sSup>
                      <m:sSupPr>
                        <m:ctrlPr>
                          <a:rPr lang="en-US" sz="2400" b="1" i="1">
                            <a:solidFill>
                              <a:srgbClr val="0033CC"/>
                            </a:solidFill>
                            <a:latin typeface="Cambria Math" panose="02040503050406030204" pitchFamily="18" charset="0"/>
                          </a:rPr>
                        </m:ctrlPr>
                      </m:sSupPr>
                      <m:e>
                        <m:r>
                          <a:rPr lang="en-US" sz="2400" b="1" i="1">
                            <a:solidFill>
                              <a:srgbClr val="0033CC"/>
                            </a:solidFill>
                            <a:latin typeface="Cambria Math" panose="02040503050406030204" pitchFamily="18" charset="0"/>
                          </a:rPr>
                          <m:t>𝒄𝒎</m:t>
                        </m:r>
                      </m:e>
                      <m:sup>
                        <m:r>
                          <a:rPr lang="en-US" sz="2400" b="1" i="1" smtClean="0">
                            <a:solidFill>
                              <a:srgbClr val="0033CC"/>
                            </a:solidFill>
                            <a:latin typeface="Cambria Math" panose="02040503050406030204"/>
                          </a:rPr>
                          <m:t>𝟑</m:t>
                        </m:r>
                      </m:sup>
                    </m:sSup>
                  </m:oMath>
                </a14:m>
                <a:endParaRPr lang="en-US" sz="2400" b="1" dirty="0">
                  <a:solidFill>
                    <a:schemeClr val="dk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6857798" y="4580304"/>
                <a:ext cx="1405890" cy="478155"/>
              </a:xfrm>
              <a:prstGeom prst="rect">
                <a:avLst/>
              </a:prstGeom>
              <a:blipFill rotWithShape="1">
                <a:blip r:embed="rId3"/>
                <a:stretch>
                  <a:fillRect l="-31" t="-10" r="-1957" b="10"/>
                </a:stretch>
              </a:blipFill>
            </p:spPr>
            <p:txBody>
              <a:bodyPr/>
              <a:lstStyle/>
              <a:p>
                <a:r>
                  <a:rPr lang="en-US" altLang="en-US">
                    <a:noFill/>
                  </a:rPr>
                  <a:t> </a:t>
                </a:r>
              </a:p>
            </p:txBody>
          </p:sp>
        </mc:Fallback>
      </mc:AlternateContent>
      <p:sp>
        <p:nvSpPr>
          <p:cNvPr id="6" name="TextBox 5"/>
          <p:cNvSpPr txBox="1"/>
          <p:nvPr/>
        </p:nvSpPr>
        <p:spPr>
          <a:xfrm>
            <a:off x="4259942" y="2975428"/>
            <a:ext cx="184731" cy="369332"/>
          </a:xfrm>
          <a:prstGeom prst="rect">
            <a:avLst/>
          </a:prstGeom>
          <a:noFill/>
        </p:spPr>
        <p:txBody>
          <a:bodyPr wrap="none" rtlCol="0">
            <a:spAutoFit/>
          </a:bodyPr>
          <a:lstStyle/>
          <a:p>
            <a:endParaRPr lang="en-US" dirty="0"/>
          </a:p>
        </p:txBody>
      </p:sp>
      <p:sp>
        <p:nvSpPr>
          <p:cNvPr id="13" name="Rectangle 13"/>
          <p:cNvSpPr/>
          <p:nvPr/>
        </p:nvSpPr>
        <p:spPr>
          <a:xfrm>
            <a:off x="1415623" y="2661884"/>
            <a:ext cx="2093843" cy="461665"/>
          </a:xfrm>
          <a:prstGeom prst="rect">
            <a:avLst/>
          </a:prstGeom>
        </p:spPr>
        <p:txBody>
          <a:bodyPr wrap="none">
            <a:spAutoFit/>
          </a:bodyPr>
          <a:lstStyle/>
          <a:p>
            <a:r>
              <a:rPr lang="en-US" sz="2400" b="1" dirty="0" err="1">
                <a:solidFill>
                  <a:srgbClr val="0033CC"/>
                </a:solidFill>
              </a:rPr>
              <a:t>Còn</a:t>
            </a:r>
            <a:r>
              <a:rPr lang="en-US" sz="2400" b="1" dirty="0">
                <a:solidFill>
                  <a:srgbClr val="0033CC"/>
                </a:solidFill>
              </a:rPr>
              <a:t> </a:t>
            </a:r>
            <a:r>
              <a:rPr lang="en-US" sz="2400" b="1" dirty="0" err="1">
                <a:solidFill>
                  <a:srgbClr val="0033CC"/>
                </a:solidFill>
              </a:rPr>
              <a:t>nhiều</a:t>
            </a:r>
            <a:r>
              <a:rPr lang="en-US" sz="2400" b="1" dirty="0">
                <a:solidFill>
                  <a:srgbClr val="0033CC"/>
                </a:solidFill>
              </a:rPr>
              <a:t> </a:t>
            </a:r>
            <a:r>
              <a:rPr lang="en-US" sz="2400" b="1" dirty="0" err="1">
                <a:solidFill>
                  <a:srgbClr val="0033CC"/>
                </a:solidFill>
              </a:rPr>
              <a:t>lông</a:t>
            </a:r>
            <a:endParaRPr lang="en-US" sz="2400" b="1" dirty="0">
              <a:solidFill>
                <a:srgbClr val="0033CC"/>
              </a:solidFill>
            </a:endParaRPr>
          </a:p>
        </p:txBody>
      </p:sp>
      <p:sp>
        <p:nvSpPr>
          <p:cNvPr id="17" name="Rectangle 6"/>
          <p:cNvSpPr/>
          <p:nvPr/>
        </p:nvSpPr>
        <p:spPr>
          <a:xfrm>
            <a:off x="1600129" y="1769375"/>
            <a:ext cx="1747594" cy="461665"/>
          </a:xfrm>
          <a:prstGeom prst="rect">
            <a:avLst/>
          </a:prstGeom>
        </p:spPr>
        <p:txBody>
          <a:bodyPr wrap="none">
            <a:spAutoFit/>
          </a:bodyPr>
          <a:lstStyle/>
          <a:p>
            <a:r>
              <a:rPr lang="en-US" sz="2400" b="1" dirty="0" err="1">
                <a:solidFill>
                  <a:srgbClr val="0033CC"/>
                </a:solidFill>
                <a:latin typeface="Times New Roman" panose="02020603050405020304" pitchFamily="18" charset="0"/>
                <a:cs typeface="Times New Roman" panose="02020603050405020304" pitchFamily="18" charset="0"/>
              </a:rPr>
              <a:t>Chưa</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thẳng</a:t>
            </a:r>
            <a:endParaRPr lang="en-US" sz="2400" b="1" dirty="0">
              <a:solidFill>
                <a:srgbClr val="0033CC"/>
              </a:solidFill>
              <a:latin typeface="Times New Roman" panose="02020603050405020304" pitchFamily="18" charset="0"/>
              <a:cs typeface="Times New Roman" panose="02020603050405020304" pitchFamily="18" charset="0"/>
            </a:endParaRPr>
          </a:p>
        </p:txBody>
      </p:sp>
      <p:sp>
        <p:nvSpPr>
          <p:cNvPr id="18" name="Rectangle 10"/>
          <p:cNvSpPr/>
          <p:nvPr/>
        </p:nvSpPr>
        <p:spPr>
          <a:xfrm>
            <a:off x="1221156" y="3317785"/>
            <a:ext cx="2481428" cy="830997"/>
          </a:xfrm>
          <a:prstGeom prst="rect">
            <a:avLst/>
          </a:prstGeom>
        </p:spPr>
        <p:txBody>
          <a:bodyPr wrap="square">
            <a:spAutoFit/>
          </a:bodyPr>
          <a:lstStyle/>
          <a:p>
            <a:r>
              <a:rPr lang="en-US" sz="2400" b="1" dirty="0">
                <a:solidFill>
                  <a:srgbClr val="0033CC"/>
                </a:solidFill>
              </a:rPr>
              <a:t>Hai chi </a:t>
            </a:r>
            <a:r>
              <a:rPr lang="en-US" sz="2400" b="1" dirty="0" err="1">
                <a:solidFill>
                  <a:srgbClr val="0033CC"/>
                </a:solidFill>
              </a:rPr>
              <a:t>trước</a:t>
            </a:r>
            <a:r>
              <a:rPr lang="en-US" sz="2400" b="1" dirty="0">
                <a:solidFill>
                  <a:srgbClr val="0033CC"/>
                </a:solidFill>
              </a:rPr>
              <a:t> </a:t>
            </a:r>
            <a:r>
              <a:rPr lang="en-US" sz="2400" b="1" dirty="0" err="1">
                <a:solidFill>
                  <a:srgbClr val="0033CC"/>
                </a:solidFill>
              </a:rPr>
              <a:t>dài</a:t>
            </a:r>
            <a:r>
              <a:rPr lang="en-US" sz="2400" b="1" dirty="0">
                <a:solidFill>
                  <a:srgbClr val="0033CC"/>
                </a:solidFill>
              </a:rPr>
              <a:t>, </a:t>
            </a:r>
            <a:r>
              <a:rPr lang="en-US" sz="2400" b="1" dirty="0" err="1">
                <a:solidFill>
                  <a:srgbClr val="0033CC"/>
                </a:solidFill>
              </a:rPr>
              <a:t>hai</a:t>
            </a:r>
            <a:r>
              <a:rPr lang="en-US" sz="2400" b="1" dirty="0">
                <a:solidFill>
                  <a:srgbClr val="0033CC"/>
                </a:solidFill>
              </a:rPr>
              <a:t> chi </a:t>
            </a:r>
            <a:r>
              <a:rPr lang="en-US" sz="2400" b="1" dirty="0" err="1">
                <a:solidFill>
                  <a:srgbClr val="0033CC"/>
                </a:solidFill>
              </a:rPr>
              <a:t>sau</a:t>
            </a:r>
            <a:r>
              <a:rPr lang="en-US" sz="2400" b="1" dirty="0">
                <a:solidFill>
                  <a:srgbClr val="0033CC"/>
                </a:solidFill>
              </a:rPr>
              <a:t> </a:t>
            </a:r>
            <a:r>
              <a:rPr lang="en-US" sz="2400" b="1" dirty="0" err="1">
                <a:solidFill>
                  <a:srgbClr val="0033CC"/>
                </a:solidFill>
              </a:rPr>
              <a:t>ngắn</a:t>
            </a:r>
            <a:endParaRPr lang="en-US" sz="2400" b="1" dirty="0">
              <a:solidFill>
                <a:srgbClr val="0033CC"/>
              </a:solidFill>
            </a:endParaRPr>
          </a:p>
        </p:txBody>
      </p:sp>
      <p:sp>
        <p:nvSpPr>
          <p:cNvPr id="19" name="Rectangle 11"/>
          <p:cNvSpPr/>
          <p:nvPr/>
        </p:nvSpPr>
        <p:spPr>
          <a:xfrm>
            <a:off x="3578860" y="3214370"/>
            <a:ext cx="2890520" cy="1198880"/>
          </a:xfrm>
          <a:prstGeom prst="rect">
            <a:avLst/>
          </a:prstGeom>
        </p:spPr>
        <p:txBody>
          <a:bodyPr wrap="square">
            <a:spAutoFit/>
          </a:bodyPr>
          <a:lstStyle/>
          <a:p>
            <a:r>
              <a:rPr lang="en-US" sz="2000" b="1" dirty="0" err="1">
                <a:solidFill>
                  <a:srgbClr val="0033CC"/>
                </a:solidFill>
              </a:rPr>
              <a:t>C</a:t>
            </a:r>
            <a:r>
              <a:rPr lang="en-US" sz="2400" b="1" dirty="0" err="1">
                <a:solidFill>
                  <a:srgbClr val="0033CC"/>
                </a:solidFill>
              </a:rPr>
              <a:t>hân</a:t>
            </a:r>
            <a:r>
              <a:rPr lang="en-US" sz="2400" b="1" dirty="0">
                <a:solidFill>
                  <a:srgbClr val="0033CC"/>
                </a:solidFill>
              </a:rPr>
              <a:t> </a:t>
            </a:r>
            <a:r>
              <a:rPr lang="en-US" sz="2400" b="1" dirty="0" err="1">
                <a:solidFill>
                  <a:srgbClr val="0033CC"/>
                </a:solidFill>
              </a:rPr>
              <a:t>dài</a:t>
            </a:r>
            <a:r>
              <a:rPr lang="en-US" sz="2400" b="1" dirty="0">
                <a:solidFill>
                  <a:srgbClr val="0033CC"/>
                </a:solidFill>
              </a:rPr>
              <a:t> </a:t>
            </a:r>
            <a:r>
              <a:rPr lang="en-US" sz="2400" b="1" dirty="0" err="1">
                <a:solidFill>
                  <a:srgbClr val="0033CC"/>
                </a:solidFill>
              </a:rPr>
              <a:t>hơn</a:t>
            </a:r>
            <a:r>
              <a:rPr lang="en-US" sz="2400" b="1" dirty="0">
                <a:solidFill>
                  <a:srgbClr val="0033CC"/>
                </a:solidFill>
              </a:rPr>
              <a:t> </a:t>
            </a:r>
            <a:r>
              <a:rPr lang="en-US" sz="2400" b="1" dirty="0" err="1">
                <a:solidFill>
                  <a:srgbClr val="0033CC"/>
                </a:solidFill>
              </a:rPr>
              <a:t>tay</a:t>
            </a:r>
            <a:r>
              <a:rPr lang="en-US" sz="2400" b="1" dirty="0">
                <a:solidFill>
                  <a:srgbClr val="0033CC"/>
                </a:solidFill>
              </a:rPr>
              <a:t>, </a:t>
            </a:r>
            <a:r>
              <a:rPr lang="en-US" sz="2400" b="1" dirty="0" err="1">
                <a:solidFill>
                  <a:srgbClr val="0033CC"/>
                </a:solidFill>
              </a:rPr>
              <a:t>các</a:t>
            </a:r>
            <a:r>
              <a:rPr lang="en-US" sz="2400" b="1" dirty="0">
                <a:solidFill>
                  <a:srgbClr val="0033CC"/>
                </a:solidFill>
              </a:rPr>
              <a:t> </a:t>
            </a:r>
            <a:r>
              <a:rPr lang="en-US" sz="2400" b="1" dirty="0" err="1">
                <a:solidFill>
                  <a:srgbClr val="0033CC"/>
                </a:solidFill>
              </a:rPr>
              <a:t>ngón</a:t>
            </a:r>
            <a:r>
              <a:rPr lang="en-US" sz="2400" b="1" dirty="0">
                <a:solidFill>
                  <a:srgbClr val="0033CC"/>
                </a:solidFill>
              </a:rPr>
              <a:t> </a:t>
            </a:r>
            <a:r>
              <a:rPr lang="en-US" sz="2400" b="1" dirty="0" err="1">
                <a:solidFill>
                  <a:srgbClr val="0033CC"/>
                </a:solidFill>
              </a:rPr>
              <a:t>tay</a:t>
            </a:r>
            <a:r>
              <a:rPr lang="en-US" sz="2400" b="1" dirty="0">
                <a:solidFill>
                  <a:srgbClr val="0033CC"/>
                </a:solidFill>
              </a:rPr>
              <a:t> </a:t>
            </a:r>
            <a:r>
              <a:rPr lang="en-US" sz="2400" b="1" dirty="0" err="1">
                <a:solidFill>
                  <a:srgbClr val="0033CC"/>
                </a:solidFill>
              </a:rPr>
              <a:t>chưa</a:t>
            </a:r>
            <a:r>
              <a:rPr lang="en-US" sz="2400" b="1" dirty="0">
                <a:solidFill>
                  <a:srgbClr val="0033CC"/>
                </a:solidFill>
              </a:rPr>
              <a:t> </a:t>
            </a:r>
            <a:r>
              <a:rPr lang="en-US" sz="2400" b="1" dirty="0" err="1">
                <a:solidFill>
                  <a:srgbClr val="0033CC"/>
                </a:solidFill>
              </a:rPr>
              <a:t>linh</a:t>
            </a:r>
            <a:r>
              <a:rPr lang="en-US" sz="2400" b="1" dirty="0">
                <a:solidFill>
                  <a:srgbClr val="0033CC"/>
                </a:solidFill>
              </a:rPr>
              <a:t> </a:t>
            </a:r>
            <a:r>
              <a:rPr lang="en-US" sz="2400" b="1" dirty="0" err="1">
                <a:solidFill>
                  <a:srgbClr val="0033CC"/>
                </a:solidFill>
              </a:rPr>
              <a:t>hoạt</a:t>
            </a:r>
            <a:endParaRPr lang="en-US" sz="2400" b="1" dirty="0">
              <a:solidFill>
                <a:srgbClr val="0033CC"/>
              </a:solidFill>
            </a:endParaRPr>
          </a:p>
        </p:txBody>
      </p:sp>
      <p:sp>
        <p:nvSpPr>
          <p:cNvPr id="20" name="Rectangle 12"/>
          <p:cNvSpPr/>
          <p:nvPr/>
        </p:nvSpPr>
        <p:spPr>
          <a:xfrm>
            <a:off x="6629676" y="3200203"/>
            <a:ext cx="2723842" cy="1198880"/>
          </a:xfrm>
          <a:prstGeom prst="rect">
            <a:avLst/>
          </a:prstGeom>
        </p:spPr>
        <p:txBody>
          <a:bodyPr wrap="square">
            <a:spAutoFit/>
          </a:bodyPr>
          <a:lstStyle/>
          <a:p>
            <a:pPr>
              <a:defRPr/>
            </a:pPr>
            <a:r>
              <a:rPr lang="en-US" sz="2400" b="1" dirty="0" err="1">
                <a:solidFill>
                  <a:srgbClr val="0033CC"/>
                </a:solidFill>
              </a:rPr>
              <a:t>Chân</a:t>
            </a:r>
            <a:r>
              <a:rPr lang="en-US" sz="2400" b="1" dirty="0">
                <a:solidFill>
                  <a:srgbClr val="0033CC"/>
                </a:solidFill>
              </a:rPr>
              <a:t> </a:t>
            </a:r>
            <a:r>
              <a:rPr lang="en-US" sz="2400" b="1" dirty="0" err="1">
                <a:solidFill>
                  <a:srgbClr val="0033CC"/>
                </a:solidFill>
              </a:rPr>
              <a:t>dài</a:t>
            </a:r>
            <a:r>
              <a:rPr lang="en-US" sz="2400" b="1" dirty="0">
                <a:solidFill>
                  <a:srgbClr val="0033CC"/>
                </a:solidFill>
              </a:rPr>
              <a:t> </a:t>
            </a:r>
            <a:r>
              <a:rPr lang="en-US" sz="2400" b="1" dirty="0" err="1">
                <a:solidFill>
                  <a:srgbClr val="0033CC"/>
                </a:solidFill>
              </a:rPr>
              <a:t>hơn</a:t>
            </a:r>
            <a:r>
              <a:rPr lang="en-US" sz="2400" b="1" dirty="0">
                <a:solidFill>
                  <a:srgbClr val="0033CC"/>
                </a:solidFill>
              </a:rPr>
              <a:t> </a:t>
            </a:r>
            <a:r>
              <a:rPr lang="en-US" sz="2400" b="1" dirty="0" err="1">
                <a:solidFill>
                  <a:srgbClr val="0033CC"/>
                </a:solidFill>
              </a:rPr>
              <a:t>tay</a:t>
            </a:r>
            <a:r>
              <a:rPr lang="en-US" sz="2400" b="1" dirty="0">
                <a:solidFill>
                  <a:srgbClr val="0033CC"/>
                </a:solidFill>
              </a:rPr>
              <a:t>, </a:t>
            </a:r>
            <a:r>
              <a:rPr lang="en-US" sz="2400" b="1" dirty="0" err="1">
                <a:solidFill>
                  <a:srgbClr val="0033CC"/>
                </a:solidFill>
              </a:rPr>
              <a:t>các</a:t>
            </a:r>
            <a:r>
              <a:rPr lang="en-US" sz="2400" b="1" dirty="0">
                <a:solidFill>
                  <a:srgbClr val="0033CC"/>
                </a:solidFill>
              </a:rPr>
              <a:t> </a:t>
            </a:r>
            <a:r>
              <a:rPr lang="en-US" sz="2400" b="1" dirty="0" err="1">
                <a:solidFill>
                  <a:srgbClr val="0033CC"/>
                </a:solidFill>
              </a:rPr>
              <a:t>ngón</a:t>
            </a:r>
            <a:r>
              <a:rPr lang="en-US" sz="2400" b="1" dirty="0">
                <a:solidFill>
                  <a:srgbClr val="0033CC"/>
                </a:solidFill>
              </a:rPr>
              <a:t> </a:t>
            </a:r>
            <a:r>
              <a:rPr lang="en-US" sz="2400" b="1" dirty="0" err="1">
                <a:solidFill>
                  <a:srgbClr val="0033CC"/>
                </a:solidFill>
              </a:rPr>
              <a:t>tay</a:t>
            </a:r>
            <a:r>
              <a:rPr lang="en-US" sz="2400" b="1" dirty="0">
                <a:solidFill>
                  <a:srgbClr val="0033CC"/>
                </a:solidFill>
              </a:rPr>
              <a:t>  </a:t>
            </a:r>
            <a:r>
              <a:rPr lang="en-US" sz="2400" b="1" dirty="0" err="1">
                <a:solidFill>
                  <a:srgbClr val="0033CC"/>
                </a:solidFill>
              </a:rPr>
              <a:t>linh</a:t>
            </a:r>
            <a:r>
              <a:rPr lang="en-US" sz="2400" b="1" dirty="0">
                <a:solidFill>
                  <a:srgbClr val="0033CC"/>
                </a:solidFill>
              </a:rPr>
              <a:t> </a:t>
            </a:r>
            <a:r>
              <a:rPr lang="en-US" sz="2400" b="1" dirty="0" err="1">
                <a:solidFill>
                  <a:srgbClr val="0033CC"/>
                </a:solidFill>
              </a:rPr>
              <a:t>hoạt</a:t>
            </a:r>
            <a:endParaRPr lang="en-US" sz="2400" b="1" dirty="0">
              <a:solidFill>
                <a:srgbClr val="0033CC"/>
              </a:solidFill>
            </a:endParaRPr>
          </a:p>
        </p:txBody>
      </p:sp>
      <mc:AlternateContent xmlns:mc="http://schemas.openxmlformats.org/markup-compatibility/2006" xmlns:a14="http://schemas.microsoft.com/office/drawing/2010/main">
        <mc:Choice Requires="a14">
          <p:sp>
            <p:nvSpPr>
              <p:cNvPr id="28" name="Rectangle 27"/>
              <p:cNvSpPr/>
              <p:nvPr/>
            </p:nvSpPr>
            <p:spPr>
              <a:xfrm>
                <a:off x="1828536" y="4571939"/>
                <a:ext cx="1377237" cy="470000"/>
              </a:xfrm>
              <a:prstGeom prst="rect">
                <a:avLst/>
              </a:prstGeom>
            </p:spPr>
            <p:txBody>
              <a:bodyPr wrap="none">
                <a:spAutoFit/>
              </a:bodyPr>
              <a:lstStyle/>
              <a:p>
                <a:pPr lvl="0">
                  <a:defRPr/>
                </a:pPr>
                <a:r>
                  <a:rPr lang="en-US" sz="2400" b="1" dirty="0" smtClean="0">
                    <a:solidFill>
                      <a:srgbClr val="0033CC"/>
                    </a:solidFill>
                  </a:rPr>
                  <a:t>400  </a:t>
                </a:r>
                <a14:m>
                  <m:oMath xmlns:m="http://schemas.openxmlformats.org/officeDocument/2006/math">
                    <m:sSup>
                      <m:sSupPr>
                        <m:ctrlPr>
                          <a:rPr lang="en-US" sz="2400" b="1" i="1">
                            <a:solidFill>
                              <a:srgbClr val="0033CC"/>
                            </a:solidFill>
                            <a:latin typeface="Cambria Math" panose="02040503050406030204" pitchFamily="18" charset="0"/>
                          </a:rPr>
                        </m:ctrlPr>
                      </m:sSupPr>
                      <m:e>
                        <m:r>
                          <a:rPr lang="en-US" sz="2400" b="1" i="1">
                            <a:solidFill>
                              <a:srgbClr val="0033CC"/>
                            </a:solidFill>
                            <a:latin typeface="Cambria Math" panose="02040503050406030204" pitchFamily="18" charset="0"/>
                          </a:rPr>
                          <m:t>𝒄𝒎</m:t>
                        </m:r>
                      </m:e>
                      <m:sup>
                        <m:r>
                          <a:rPr lang="en-US" sz="2400" b="1" i="1">
                            <a:solidFill>
                              <a:srgbClr val="0033CC"/>
                            </a:solidFill>
                            <a:latin typeface="Cambria Math" panose="02040503050406030204"/>
                          </a:rPr>
                          <m:t>𝟑</m:t>
                        </m:r>
                      </m:sup>
                    </m:sSup>
                  </m:oMath>
                </a14:m>
                <a:endParaRPr lang="en-US" sz="2400" b="1" dirty="0">
                  <a:solidFill>
                    <a:schemeClr val="dk1"/>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1828536" y="4571939"/>
                <a:ext cx="1377237" cy="470000"/>
              </a:xfrm>
              <a:prstGeom prst="rect">
                <a:avLst/>
              </a:prstGeom>
              <a:blipFill rotWithShape="1">
                <a:blip r:embed="rId4"/>
                <a:stretch>
                  <a:fillRect l="-27" t="-122" r="21" b="8"/>
                </a:stretch>
              </a:blipFill>
            </p:spPr>
            <p:txBody>
              <a:bodyPr/>
              <a:lstStyle/>
              <a:p>
                <a:r>
                  <a:rPr lang="en-US" altLang="en-US">
                    <a:noFill/>
                  </a:rPr>
                  <a:t> </a:t>
                </a:r>
              </a:p>
            </p:txBody>
          </p:sp>
        </mc:Fallback>
      </mc:AlternateContent>
      <p:sp>
        <p:nvSpPr>
          <p:cNvPr id="21" name="Rectangle 19"/>
          <p:cNvSpPr/>
          <p:nvPr/>
        </p:nvSpPr>
        <p:spPr>
          <a:xfrm>
            <a:off x="1689664" y="5236124"/>
            <a:ext cx="1657826" cy="461665"/>
          </a:xfrm>
          <a:prstGeom prst="rect">
            <a:avLst/>
          </a:prstGeom>
        </p:spPr>
        <p:txBody>
          <a:bodyPr wrap="none">
            <a:spAutoFit/>
          </a:bodyPr>
          <a:lstStyle/>
          <a:p>
            <a:r>
              <a:rPr lang="en-US" sz="2400" b="1" dirty="0">
                <a:solidFill>
                  <a:srgbClr val="0033CC"/>
                </a:solidFill>
              </a:rPr>
              <a:t>6 </a:t>
            </a:r>
            <a:r>
              <a:rPr lang="en-US" sz="2400" b="1" dirty="0" err="1">
                <a:solidFill>
                  <a:srgbClr val="0033CC"/>
                </a:solidFill>
              </a:rPr>
              <a:t>triệu</a:t>
            </a:r>
            <a:r>
              <a:rPr lang="en-US" sz="2400" b="1" dirty="0">
                <a:solidFill>
                  <a:srgbClr val="0033CC"/>
                </a:solidFill>
              </a:rPr>
              <a:t> </a:t>
            </a:r>
            <a:r>
              <a:rPr lang="en-US" sz="2400" b="1" dirty="0" err="1">
                <a:solidFill>
                  <a:srgbClr val="0033CC"/>
                </a:solidFill>
              </a:rPr>
              <a:t>năm</a:t>
            </a:r>
            <a:endParaRPr lang="en-US" sz="2400" b="1" dirty="0">
              <a:solidFill>
                <a:srgbClr val="0033CC"/>
              </a:solidFill>
            </a:endParaRPr>
          </a:p>
        </p:txBody>
      </p:sp>
      <p:sp>
        <p:nvSpPr>
          <p:cNvPr id="22" name="Rectangle 20"/>
          <p:cNvSpPr/>
          <p:nvPr/>
        </p:nvSpPr>
        <p:spPr>
          <a:xfrm>
            <a:off x="4114821" y="5275737"/>
            <a:ext cx="1657826" cy="461665"/>
          </a:xfrm>
          <a:prstGeom prst="rect">
            <a:avLst/>
          </a:prstGeom>
        </p:spPr>
        <p:txBody>
          <a:bodyPr wrap="none">
            <a:spAutoFit/>
          </a:bodyPr>
          <a:lstStyle/>
          <a:p>
            <a:r>
              <a:rPr lang="en-US" sz="2400" b="1" dirty="0">
                <a:solidFill>
                  <a:srgbClr val="0033CC"/>
                </a:solidFill>
              </a:rPr>
              <a:t>4 </a:t>
            </a:r>
            <a:r>
              <a:rPr lang="en-US" sz="2400" b="1" dirty="0" err="1">
                <a:solidFill>
                  <a:srgbClr val="0033CC"/>
                </a:solidFill>
              </a:rPr>
              <a:t>triệu</a:t>
            </a:r>
            <a:r>
              <a:rPr lang="en-US" sz="2400" b="1" dirty="0">
                <a:solidFill>
                  <a:srgbClr val="0033CC"/>
                </a:solidFill>
              </a:rPr>
              <a:t> </a:t>
            </a:r>
            <a:r>
              <a:rPr lang="en-US" sz="2400" b="1" dirty="0" err="1">
                <a:solidFill>
                  <a:srgbClr val="0033CC"/>
                </a:solidFill>
              </a:rPr>
              <a:t>năm</a:t>
            </a:r>
            <a:endParaRPr lang="en-US" sz="2400" b="1" dirty="0">
              <a:solidFill>
                <a:srgbClr val="0033CC"/>
              </a:solidFill>
            </a:endParaRPr>
          </a:p>
        </p:txBody>
      </p:sp>
      <p:sp>
        <p:nvSpPr>
          <p:cNvPr id="23" name="Rectangle 21"/>
          <p:cNvSpPr/>
          <p:nvPr/>
        </p:nvSpPr>
        <p:spPr>
          <a:xfrm>
            <a:off x="6591300" y="5334000"/>
            <a:ext cx="2315845" cy="460375"/>
          </a:xfrm>
          <a:prstGeom prst="rect">
            <a:avLst/>
          </a:prstGeom>
        </p:spPr>
        <p:txBody>
          <a:bodyPr wrap="square">
            <a:spAutoFit/>
          </a:bodyPr>
          <a:lstStyle/>
          <a:p>
            <a:r>
              <a:rPr lang="en-US" sz="2400" b="1" dirty="0">
                <a:solidFill>
                  <a:srgbClr val="0033CC"/>
                </a:solidFill>
              </a:rPr>
              <a:t>150 000 </a:t>
            </a:r>
            <a:r>
              <a:rPr lang="en-US" sz="2400" b="1" dirty="0" err="1">
                <a:solidFill>
                  <a:srgbClr val="0033CC"/>
                </a:solidFill>
              </a:rPr>
              <a:t>năm</a:t>
            </a:r>
            <a:endParaRPr lang="en-US" sz="2400" b="1" dirty="0">
              <a:solidFill>
                <a:srgbClr val="0033CC"/>
              </a:solidFill>
            </a:endParaRPr>
          </a:p>
        </p:txBody>
      </p:sp>
      <p:sp>
        <p:nvSpPr>
          <p:cNvPr id="24" name="Rectangle 22"/>
          <p:cNvSpPr/>
          <p:nvPr/>
        </p:nvSpPr>
        <p:spPr>
          <a:xfrm>
            <a:off x="1600423" y="6172104"/>
            <a:ext cx="1767728" cy="461665"/>
          </a:xfrm>
          <a:prstGeom prst="rect">
            <a:avLst/>
          </a:prstGeom>
        </p:spPr>
        <p:txBody>
          <a:bodyPr wrap="none">
            <a:spAutoFit/>
          </a:bodyPr>
          <a:lstStyle/>
          <a:p>
            <a:r>
              <a:rPr lang="en-US" sz="2400" b="1" dirty="0" err="1">
                <a:solidFill>
                  <a:srgbClr val="FF0000"/>
                </a:solidFill>
              </a:rPr>
              <a:t>Vượn</a:t>
            </a:r>
            <a:r>
              <a:rPr lang="en-US" sz="2400" b="1" dirty="0">
                <a:solidFill>
                  <a:srgbClr val="FF0000"/>
                </a:solidFill>
              </a:rPr>
              <a:t> </a:t>
            </a:r>
            <a:r>
              <a:rPr lang="en-US" sz="2400" b="1" dirty="0" err="1">
                <a:solidFill>
                  <a:srgbClr val="FF0000"/>
                </a:solidFill>
              </a:rPr>
              <a:t>người</a:t>
            </a:r>
            <a:endParaRPr lang="en-US" sz="2400" b="1" dirty="0">
              <a:solidFill>
                <a:srgbClr val="FF0000"/>
              </a:solidFill>
            </a:endParaRPr>
          </a:p>
        </p:txBody>
      </p:sp>
      <p:sp>
        <p:nvSpPr>
          <p:cNvPr id="25" name="Rectangle 23"/>
          <p:cNvSpPr/>
          <p:nvPr/>
        </p:nvSpPr>
        <p:spPr>
          <a:xfrm>
            <a:off x="4191199" y="6172160"/>
            <a:ext cx="1776768" cy="461665"/>
          </a:xfrm>
          <a:prstGeom prst="rect">
            <a:avLst/>
          </a:prstGeom>
        </p:spPr>
        <p:txBody>
          <a:bodyPr wrap="none">
            <a:spAutoFit/>
          </a:bodyPr>
          <a:lstStyle/>
          <a:p>
            <a:r>
              <a:rPr lang="en-US" sz="2400" b="1" dirty="0" err="1">
                <a:solidFill>
                  <a:srgbClr val="FF0000"/>
                </a:solidFill>
              </a:rPr>
              <a:t>Người</a:t>
            </a:r>
            <a:r>
              <a:rPr lang="en-US" sz="2400" b="1" dirty="0">
                <a:solidFill>
                  <a:srgbClr val="FF0000"/>
                </a:solidFill>
              </a:rPr>
              <a:t> </a:t>
            </a:r>
            <a:r>
              <a:rPr lang="en-US" sz="2400" b="1" dirty="0" err="1">
                <a:solidFill>
                  <a:srgbClr val="FF0000"/>
                </a:solidFill>
              </a:rPr>
              <a:t>tối</a:t>
            </a:r>
            <a:r>
              <a:rPr lang="en-US" sz="2400" b="1" dirty="0">
                <a:solidFill>
                  <a:srgbClr val="FF0000"/>
                </a:solidFill>
              </a:rPr>
              <a:t> </a:t>
            </a:r>
            <a:r>
              <a:rPr lang="en-US" sz="2400" b="1" dirty="0" err="1">
                <a:solidFill>
                  <a:srgbClr val="FF0000"/>
                </a:solidFill>
              </a:rPr>
              <a:t>cổ</a:t>
            </a:r>
            <a:endParaRPr lang="en-US" sz="2400" b="1" dirty="0">
              <a:solidFill>
                <a:srgbClr val="FF0000"/>
              </a:solidFill>
            </a:endParaRPr>
          </a:p>
        </p:txBody>
      </p:sp>
      <p:sp>
        <p:nvSpPr>
          <p:cNvPr id="26" name="Rectangle 24"/>
          <p:cNvSpPr/>
          <p:nvPr/>
        </p:nvSpPr>
        <p:spPr>
          <a:xfrm>
            <a:off x="6705809" y="6172152"/>
            <a:ext cx="2295821" cy="461665"/>
          </a:xfrm>
          <a:prstGeom prst="rect">
            <a:avLst/>
          </a:prstGeom>
        </p:spPr>
        <p:txBody>
          <a:bodyPr wrap="none">
            <a:spAutoFit/>
          </a:bodyPr>
          <a:lstStyle/>
          <a:p>
            <a:r>
              <a:rPr lang="en-US" sz="2400" b="1" dirty="0" err="1">
                <a:solidFill>
                  <a:srgbClr val="FF0000"/>
                </a:solidFill>
              </a:rPr>
              <a:t>Người</a:t>
            </a:r>
            <a:r>
              <a:rPr lang="en-US" sz="2400" b="1" dirty="0">
                <a:solidFill>
                  <a:srgbClr val="FF0000"/>
                </a:solidFill>
              </a:rPr>
              <a:t> </a:t>
            </a:r>
            <a:r>
              <a:rPr lang="en-US" sz="2400" b="1" dirty="0" err="1">
                <a:solidFill>
                  <a:srgbClr val="FF0000"/>
                </a:solidFill>
              </a:rPr>
              <a:t>tinh</a:t>
            </a:r>
            <a:r>
              <a:rPr lang="en-US" sz="2400" b="1" dirty="0">
                <a:solidFill>
                  <a:srgbClr val="FF0000"/>
                </a:solidFill>
              </a:rPr>
              <a:t> </a:t>
            </a:r>
            <a:r>
              <a:rPr lang="en-US" sz="2400" b="1" dirty="0" err="1">
                <a:solidFill>
                  <a:srgbClr val="FF0000"/>
                </a:solidFill>
              </a:rPr>
              <a:t>khôn</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1" grpId="1"/>
      <p:bldP spid="12" grpId="0"/>
      <p:bldP spid="12" grpId="1"/>
      <p:bldP spid="14" grpId="0"/>
      <p:bldP spid="14" grpId="1"/>
      <p:bldP spid="13" grpId="0"/>
      <p:bldP spid="13" grpId="1"/>
      <p:bldP spid="17" grpId="0"/>
      <p:bldP spid="17" grpId="1"/>
      <p:bldP spid="18" grpId="0"/>
      <p:bldP spid="18" grpId="1"/>
      <p:bldP spid="19" grpId="0"/>
      <p:bldP spid="19" grpId="1"/>
      <p:bldP spid="20" grpId="0"/>
      <p:bldP spid="20" grpId="1"/>
      <p:bldP spid="28" grpId="0"/>
      <p:bldP spid="28" grpId="1"/>
      <p:bldP spid="21" grpId="0"/>
      <p:bldP spid="21" grpId="1"/>
      <p:bldP spid="22" grpId="0"/>
      <p:bldP spid="22" grpId="1"/>
      <p:bldP spid="23" grpId="0"/>
      <p:bldP spid="23" grpId="1"/>
      <p:bldP spid="24" grpId="0"/>
      <p:bldP spid="24" grpId="1"/>
      <p:bldP spid="25" grpId="0"/>
      <p:bldP spid="25" grpId="1"/>
      <p:bldP spid="26" grpId="0"/>
      <p:bldP spid="2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457200" y="1143000"/>
            <a:ext cx="8229600" cy="4724399"/>
          </a:xfrm>
        </p:spPr>
        <p:txBody>
          <a:bodyPr/>
          <a:lstStyle/>
          <a:p>
            <a:endParaRPr lang="en-US" dirty="0"/>
          </a:p>
          <a:p>
            <a:endParaRPr lang="en-US" dirty="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4953000" y="2434485"/>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graphicFrame>
        <p:nvGraphicFramePr>
          <p:cNvPr id="7" name="Table 6"/>
          <p:cNvGraphicFramePr>
            <a:graphicFrameLocks noGrp="1"/>
          </p:cNvGraphicFramePr>
          <p:nvPr/>
        </p:nvGraphicFramePr>
        <p:xfrm>
          <a:off x="0" y="706755"/>
          <a:ext cx="9091295" cy="6527800"/>
        </p:xfrm>
        <a:graphic>
          <a:graphicData uri="http://schemas.openxmlformats.org/drawingml/2006/table">
            <a:tbl>
              <a:tblPr firstRow="1" bandRow="1">
                <a:tableStyleId>{5C22544A-7EE6-4342-B048-85BDC9FD1C3A}</a:tableStyleId>
              </a:tblPr>
              <a:tblGrid>
                <a:gridCol w="1801495">
                  <a:extLst>
                    <a:ext uri="{9D8B030D-6E8A-4147-A177-3AD203B41FA5}">
                      <a16:colId xmlns:a16="http://schemas.microsoft.com/office/drawing/2014/main" val="20000"/>
                    </a:ext>
                  </a:extLst>
                </a:gridCol>
                <a:gridCol w="2439035">
                  <a:extLst>
                    <a:ext uri="{9D8B030D-6E8A-4147-A177-3AD203B41FA5}">
                      <a16:colId xmlns:a16="http://schemas.microsoft.com/office/drawing/2014/main" val="20001"/>
                    </a:ext>
                  </a:extLst>
                </a:gridCol>
                <a:gridCol w="2917190">
                  <a:extLst>
                    <a:ext uri="{9D8B030D-6E8A-4147-A177-3AD203B41FA5}">
                      <a16:colId xmlns:a16="http://schemas.microsoft.com/office/drawing/2014/main" val="20002"/>
                    </a:ext>
                  </a:extLst>
                </a:gridCol>
                <a:gridCol w="1933575">
                  <a:extLst>
                    <a:ext uri="{9D8B030D-6E8A-4147-A177-3AD203B41FA5}">
                      <a16:colId xmlns:a16="http://schemas.microsoft.com/office/drawing/2014/main" val="20003"/>
                    </a:ext>
                  </a:extLst>
                </a:gridCol>
              </a:tblGrid>
              <a:tr h="951865">
                <a:tc>
                  <a:txBody>
                    <a:bodyPr/>
                    <a:lstStyle/>
                    <a:p>
                      <a:endParaRPr lang="en-US" sz="2400" dirty="0">
                        <a:solidFill>
                          <a:srgbClr val="FF0000"/>
                        </a:solidFill>
                      </a:endParaRPr>
                    </a:p>
                  </a:txBody>
                  <a:tcPr>
                    <a:solidFill>
                      <a:schemeClr val="accent3">
                        <a:lumMod val="40000"/>
                        <a:lumOff val="60000"/>
                      </a:schemeClr>
                    </a:solidFill>
                  </a:tcPr>
                </a:tc>
                <a:tc>
                  <a:txBody>
                    <a:bodyPr/>
                    <a:lstStyle/>
                    <a:p>
                      <a:pPr>
                        <a:buNone/>
                      </a:pPr>
                      <a:r>
                        <a:rPr lang="en-US" sz="2400" dirty="0">
                          <a:solidFill>
                            <a:srgbClr val="FF0000"/>
                          </a:solidFill>
                        </a:rPr>
                        <a:t>VƯỢN CỔ</a:t>
                      </a:r>
                    </a:p>
                  </a:txBody>
                  <a:tcPr>
                    <a:solidFill>
                      <a:schemeClr val="accent3">
                        <a:lumMod val="40000"/>
                        <a:lumOff val="60000"/>
                      </a:schemeClr>
                    </a:solidFill>
                  </a:tcPr>
                </a:tc>
                <a:tc>
                  <a:txBody>
                    <a:bodyPr/>
                    <a:lstStyle/>
                    <a:p>
                      <a:r>
                        <a:rPr lang="en-US" sz="2400" dirty="0" smtClean="0">
                          <a:solidFill>
                            <a:srgbClr val="FF0000"/>
                          </a:solidFill>
                        </a:rPr>
                        <a:t>NGƯỜI</a:t>
                      </a:r>
                      <a:r>
                        <a:rPr lang="en-US" sz="2400" baseline="0" dirty="0" smtClean="0">
                          <a:solidFill>
                            <a:srgbClr val="FF0000"/>
                          </a:solidFill>
                        </a:rPr>
                        <a:t> TỐI CỔ</a:t>
                      </a:r>
                      <a:endParaRPr lang="en-US" sz="2400" dirty="0">
                        <a:solidFill>
                          <a:srgbClr val="FF0000"/>
                        </a:solidFill>
                      </a:endParaRPr>
                    </a:p>
                  </a:txBody>
                  <a:tcPr>
                    <a:solidFill>
                      <a:schemeClr val="accent3">
                        <a:lumMod val="40000"/>
                        <a:lumOff val="60000"/>
                      </a:schemeClr>
                    </a:solidFill>
                  </a:tcPr>
                </a:tc>
                <a:tc>
                  <a:txBody>
                    <a:bodyPr/>
                    <a:lstStyle/>
                    <a:p>
                      <a:r>
                        <a:rPr lang="en-US" sz="2400" dirty="0" smtClean="0">
                          <a:solidFill>
                            <a:srgbClr val="FF0000"/>
                          </a:solidFill>
                        </a:rPr>
                        <a:t>NGƯỜI</a:t>
                      </a:r>
                      <a:r>
                        <a:rPr lang="en-US" sz="2400" baseline="0" dirty="0" smtClean="0">
                          <a:solidFill>
                            <a:srgbClr val="FF0000"/>
                          </a:solidFill>
                        </a:rPr>
                        <a:t> TINH KHÔN</a:t>
                      </a:r>
                      <a:endParaRPr lang="en-US" sz="2400" dirty="0">
                        <a:solidFill>
                          <a:srgbClr val="FF0000"/>
                        </a:solidFill>
                      </a:endParaRPr>
                    </a:p>
                  </a:txBody>
                  <a:tcPr>
                    <a:solidFill>
                      <a:schemeClr val="accent3">
                        <a:lumMod val="40000"/>
                        <a:lumOff val="60000"/>
                      </a:schemeClr>
                    </a:solidFill>
                  </a:tcPr>
                </a:tc>
                <a:extLst>
                  <a:ext uri="{0D108BD9-81ED-4DB2-BD59-A6C34878D82A}">
                    <a16:rowId xmlns:a16="http://schemas.microsoft.com/office/drawing/2014/main" val="10000"/>
                  </a:ext>
                </a:extLst>
              </a:tr>
              <a:tr h="821690">
                <a:tc>
                  <a:txBody>
                    <a:bodyPr/>
                    <a:lstStyle/>
                    <a:p>
                      <a:pPr>
                        <a:buNone/>
                      </a:pPr>
                      <a:r>
                        <a:rPr lang="en-US" sz="2400" b="1" dirty="0">
                          <a:solidFill>
                            <a:srgbClr val="0033CC"/>
                          </a:solidFill>
                          <a:latin typeface="Times New Roman" panose="02020603050405020304" pitchFamily="18" charset="0"/>
                          <a:cs typeface="Times New Roman" panose="02020603050405020304" pitchFamily="18" charset="0"/>
                        </a:rPr>
                        <a:t>DÁNG ĐỨNG</a:t>
                      </a:r>
                    </a:p>
                  </a:txBody>
                  <a:tcPr>
                    <a:solidFill>
                      <a:schemeClr val="accent3">
                        <a:lumMod val="40000"/>
                        <a:lumOff val="60000"/>
                      </a:schemeClr>
                    </a:solidFill>
                  </a:tcPr>
                </a:tc>
                <a:tc>
                  <a:txBody>
                    <a:bodyPr/>
                    <a:lstStyle/>
                    <a:p>
                      <a:pPr>
                        <a:buNone/>
                      </a:pPr>
                      <a:r>
                        <a:rPr lang="en-US" sz="2400" b="1" dirty="0">
                          <a:solidFill>
                            <a:srgbClr val="0033CC"/>
                          </a:solidFill>
                          <a:latin typeface="Times New Roman" panose="02020603050405020304" pitchFamily="18" charset="0"/>
                          <a:cs typeface="Times New Roman" panose="02020603050405020304" pitchFamily="18" charset="0"/>
                          <a:sym typeface="+mn-ea"/>
                        </a:rPr>
                        <a:t>Chưa thẳng</a:t>
                      </a:r>
                      <a:endParaRPr lang="en-US" sz="2400" b="1" dirty="0">
                        <a:solidFill>
                          <a:srgbClr val="0033CC"/>
                        </a:solidFill>
                        <a:latin typeface="Times New Roman" panose="02020603050405020304" pitchFamily="18" charset="0"/>
                        <a:cs typeface="Times New Roman" panose="02020603050405020304" pitchFamily="18" charset="0"/>
                      </a:endParaRPr>
                    </a:p>
                    <a:p>
                      <a:pPr>
                        <a:buNone/>
                      </a:pPr>
                      <a:endParaRPr lang="en-US" sz="2400" b="1" dirty="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buNone/>
                      </a:pPr>
                      <a:r>
                        <a:rPr lang="en-US" sz="2400" b="1" dirty="0">
                          <a:solidFill>
                            <a:srgbClr val="0033CC"/>
                          </a:solidFill>
                          <a:sym typeface="+mn-ea"/>
                        </a:rPr>
                        <a:t>Còn hơi cong</a:t>
                      </a:r>
                      <a:endParaRPr lang="en-US" sz="2400" b="1" dirty="0">
                        <a:solidFill>
                          <a:srgbClr val="0033CC"/>
                        </a:solidFill>
                      </a:endParaRPr>
                    </a:p>
                    <a:p>
                      <a:pPr>
                        <a:buNone/>
                      </a:pPr>
                      <a:endParaRPr lang="en-US" sz="2400" dirty="0"/>
                    </a:p>
                  </a:txBody>
                  <a:tcPr>
                    <a:solidFill>
                      <a:schemeClr val="accent3">
                        <a:lumMod val="40000"/>
                        <a:lumOff val="60000"/>
                      </a:schemeClr>
                    </a:solidFill>
                  </a:tcPr>
                </a:tc>
                <a:tc>
                  <a:txBody>
                    <a:bodyPr/>
                    <a:lstStyle/>
                    <a:p>
                      <a:pPr>
                        <a:buNone/>
                      </a:pPr>
                      <a:r>
                        <a:rPr lang="en-US" sz="2400" b="1" dirty="0" err="1">
                          <a:solidFill>
                            <a:srgbClr val="0033CC"/>
                          </a:solidFill>
                          <a:sym typeface="+mn-ea"/>
                        </a:rPr>
                        <a:t>Thẳng</a:t>
                      </a:r>
                      <a:r>
                        <a:rPr lang="en-US" sz="2400" b="1" dirty="0">
                          <a:solidFill>
                            <a:srgbClr val="0033CC"/>
                          </a:solidFill>
                          <a:sym typeface="+mn-ea"/>
                        </a:rPr>
                        <a:t> </a:t>
                      </a:r>
                      <a:r>
                        <a:rPr lang="en-US" sz="2400" b="1" dirty="0" err="1">
                          <a:solidFill>
                            <a:srgbClr val="0033CC"/>
                          </a:solidFill>
                          <a:sym typeface="+mn-ea"/>
                        </a:rPr>
                        <a:t>đứng</a:t>
                      </a:r>
                      <a:endParaRPr lang="en-US" sz="2400" b="1" dirty="0">
                        <a:solidFill>
                          <a:srgbClr val="0033CC"/>
                        </a:solidFill>
                      </a:endParaRPr>
                    </a:p>
                    <a:p>
                      <a:pPr>
                        <a:buNone/>
                      </a:pPr>
                      <a:endParaRPr lang="en-US" sz="24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val="10001"/>
                  </a:ext>
                </a:extLst>
              </a:tr>
              <a:tr h="951865">
                <a:tc>
                  <a:txBody>
                    <a:bodyPr/>
                    <a:lstStyle/>
                    <a:p>
                      <a:r>
                        <a:rPr lang="en-US" sz="2400" b="1" baseline="0" dirty="0" smtClean="0">
                          <a:solidFill>
                            <a:srgbClr val="0033CC"/>
                          </a:solidFill>
                          <a:latin typeface="Times New Roman" panose="02020603050405020304" pitchFamily="18" charset="0"/>
                          <a:cs typeface="Times New Roman" panose="02020603050405020304" pitchFamily="18" charset="0"/>
                        </a:rPr>
                        <a:t> TAY VÀ CHÂN</a:t>
                      </a:r>
                      <a:endParaRPr lang="en-US" sz="2400" b="1" dirty="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buNone/>
                      </a:pPr>
                      <a:r>
                        <a:rPr lang="it-IT" sz="2400">
                          <a:latin typeface="Times New Roman" panose="02020603050405020304" pitchFamily="18" charset="0"/>
                          <a:cs typeface="Times New Roman" panose="02020603050405020304" pitchFamily="18" charset="0"/>
                          <a:sym typeface="+mn-ea"/>
                        </a:rPr>
                        <a:t>2 chi trước dài, 2 chi sau </a:t>
                      </a:r>
                      <a:r>
                        <a:rPr lang="vi-VN" sz="2400">
                          <a:latin typeface="Times New Roman" panose="02020603050405020304" pitchFamily="18" charset="0"/>
                          <a:cs typeface="Times New Roman" panose="02020603050405020304" pitchFamily="18" charset="0"/>
                          <a:sym typeface="+mn-ea"/>
                        </a:rPr>
                        <a:t>ngắn, đ</a:t>
                      </a:r>
                      <a:r>
                        <a:rPr lang="it-IT" sz="2400">
                          <a:latin typeface="Times New Roman" panose="02020603050405020304" pitchFamily="18" charset="0"/>
                          <a:cs typeface="Times New Roman" panose="02020603050405020304" pitchFamily="18" charset="0"/>
                          <a:sym typeface="+mn-ea"/>
                        </a:rPr>
                        <a:t>i lại bằng 4 chi</a:t>
                      </a:r>
                      <a:endParaRPr lang="en-US" sz="2400" b="1" dirty="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r>
                        <a:rPr lang="en-US" sz="2400">
                          <a:effectLst/>
                          <a:latin typeface="Times New Roman" panose="02020603050405020304" pitchFamily="18" charset="0"/>
                          <a:cs typeface="Times New Roman" panose="02020603050405020304" pitchFamily="18" charset="0"/>
                          <a:sym typeface="+mn-ea"/>
                        </a:rPr>
                        <a:t>Đi bằng 2 chi sau, 2 chi trước được giải phóng để cầm nắm công cụ lao động.</a:t>
                      </a:r>
                      <a:endParaRPr lang="en-US" sz="2400" dirty="0"/>
                    </a:p>
                  </a:txBody>
                  <a:tcPr>
                    <a:solidFill>
                      <a:schemeClr val="accent3">
                        <a:lumMod val="40000"/>
                        <a:lumOff val="60000"/>
                      </a:schemeClr>
                    </a:solidFill>
                  </a:tcPr>
                </a:tc>
                <a:tc>
                  <a:txBody>
                    <a:bodyPr/>
                    <a:lstStyle/>
                    <a:p>
                      <a:r>
                        <a:rPr lang="vi-VN" sz="2400">
                          <a:latin typeface="Times New Roman" panose="02020603050405020304" pitchFamily="18" charset="0"/>
                          <a:cs typeface="Times New Roman" panose="02020603050405020304" pitchFamily="18" charset="0"/>
                          <a:sym typeface="+mn-ea"/>
                        </a:rPr>
                        <a:t>Tay chân nhanh nhẹn</a:t>
                      </a:r>
                      <a:r>
                        <a:rPr lang="en-US" sz="2400">
                          <a:latin typeface="Times New Roman" panose="02020603050405020304" pitchFamily="18" charset="0"/>
                          <a:cs typeface="Times New Roman" panose="02020603050405020304" pitchFamily="18" charset="0"/>
                          <a:sym typeface="+mn-ea"/>
                        </a:rPr>
                        <a:t>, linh hoạt</a:t>
                      </a:r>
                      <a:endParaRPr lang="vi-VN" sz="240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val="10002"/>
                  </a:ext>
                </a:extLst>
              </a:tr>
              <a:tr h="619760">
                <a:tc>
                  <a:txBody>
                    <a:bodyPr/>
                    <a:lstStyle/>
                    <a:p>
                      <a:r>
                        <a:rPr lang="en-US" sz="2400" b="1" dirty="0" smtClean="0">
                          <a:solidFill>
                            <a:srgbClr val="0033CC"/>
                          </a:solidFill>
                          <a:latin typeface="Times New Roman" panose="02020603050405020304" pitchFamily="18" charset="0"/>
                          <a:cs typeface="Times New Roman" panose="02020603050405020304" pitchFamily="18" charset="0"/>
                        </a:rPr>
                        <a:t>BỘ</a:t>
                      </a:r>
                      <a:r>
                        <a:rPr lang="en-US" sz="2400" b="1" baseline="0" dirty="0" smtClean="0">
                          <a:solidFill>
                            <a:srgbClr val="0033CC"/>
                          </a:solidFill>
                          <a:latin typeface="Times New Roman" panose="02020603050405020304" pitchFamily="18" charset="0"/>
                          <a:cs typeface="Times New Roman" panose="02020603050405020304" pitchFamily="18" charset="0"/>
                        </a:rPr>
                        <a:t> LÔNG</a:t>
                      </a:r>
                      <a:endParaRPr lang="en-US" sz="2400" b="1" dirty="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buNone/>
                      </a:pPr>
                      <a:endParaRPr lang="en-US" sz="2400" b="1" dirty="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0003"/>
                  </a:ext>
                </a:extLst>
              </a:tr>
              <a:tr h="951865">
                <a:tc>
                  <a:txBody>
                    <a:bodyPr/>
                    <a:lstStyle/>
                    <a:p>
                      <a:r>
                        <a:rPr lang="en-US" sz="2400" b="1" dirty="0" smtClean="0">
                          <a:solidFill>
                            <a:srgbClr val="0033CC"/>
                          </a:solidFill>
                          <a:latin typeface="Times New Roman" panose="02020603050405020304" pitchFamily="18" charset="0"/>
                          <a:cs typeface="Times New Roman" panose="02020603050405020304" pitchFamily="18" charset="0"/>
                        </a:rPr>
                        <a:t>THỂ</a:t>
                      </a:r>
                      <a:r>
                        <a:rPr lang="en-US" sz="2400" b="1" baseline="0" dirty="0" smtClean="0">
                          <a:solidFill>
                            <a:srgbClr val="0033CC"/>
                          </a:solidFill>
                          <a:latin typeface="Times New Roman" panose="02020603050405020304" pitchFamily="18" charset="0"/>
                          <a:cs typeface="Times New Roman" panose="02020603050405020304" pitchFamily="18" charset="0"/>
                        </a:rPr>
                        <a:t> TÍCH NÃO</a:t>
                      </a:r>
                      <a:endParaRPr lang="en-US" sz="2400" b="1" dirty="0" smtClean="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buNone/>
                      </a:pPr>
                      <a:endParaRPr lang="en-US" sz="2400" b="1" dirty="0" smtClean="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smtClean="0"/>
                    </a:p>
                    <a:p>
                      <a:endParaRPr lang="en-US" dirty="0" smtClean="0"/>
                    </a:p>
                  </a:txBody>
                  <a:tcPr>
                    <a:solidFill>
                      <a:schemeClr val="accent3">
                        <a:lumMod val="40000"/>
                        <a:lumOff val="60000"/>
                      </a:schemeClr>
                    </a:solidFill>
                  </a:tcPr>
                </a:tc>
                <a:extLst>
                  <a:ext uri="{0D108BD9-81ED-4DB2-BD59-A6C34878D82A}">
                    <a16:rowId xmlns:a16="http://schemas.microsoft.com/office/drawing/2014/main" val="10004"/>
                  </a:ext>
                </a:extLst>
              </a:tr>
              <a:tr h="951865">
                <a:tc>
                  <a:txBody>
                    <a:bodyPr/>
                    <a:lstStyle/>
                    <a:p>
                      <a:pPr>
                        <a:buNone/>
                      </a:pPr>
                      <a:r>
                        <a:rPr lang="en-US" sz="2400" b="1" dirty="0" smtClean="0">
                          <a:solidFill>
                            <a:srgbClr val="0033CC"/>
                          </a:solidFill>
                          <a:latin typeface="Times New Roman" panose="02020603050405020304" pitchFamily="18" charset="0"/>
                          <a:cs typeface="Times New Roman" panose="02020603050405020304" pitchFamily="18" charset="0"/>
                        </a:rPr>
                        <a:t>THỜI GIAN</a:t>
                      </a:r>
                    </a:p>
                  </a:txBody>
                  <a:tcPr>
                    <a:solidFill>
                      <a:schemeClr val="accent3">
                        <a:lumMod val="40000"/>
                        <a:lumOff val="60000"/>
                      </a:schemeClr>
                    </a:solidFill>
                  </a:tcPr>
                </a:tc>
                <a:tc>
                  <a:txBody>
                    <a:bodyPr/>
                    <a:lstStyle/>
                    <a:p>
                      <a:pPr>
                        <a:buNone/>
                      </a:pPr>
                      <a:endParaRPr lang="en-US" sz="2400" b="1" dirty="0" smtClean="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buNone/>
                      </a:pPr>
                      <a:endParaRPr lang="en-US" dirty="0"/>
                    </a:p>
                  </a:txBody>
                  <a:tcPr>
                    <a:solidFill>
                      <a:schemeClr val="accent3">
                        <a:lumMod val="40000"/>
                        <a:lumOff val="60000"/>
                      </a:schemeClr>
                    </a:solidFill>
                  </a:tcPr>
                </a:tc>
                <a:tc>
                  <a:txBody>
                    <a:bodyPr/>
                    <a:lstStyle/>
                    <a:p>
                      <a:pPr>
                        <a:buNone/>
                      </a:pPr>
                      <a:endParaRPr lang="en-US" dirty="0" smtClean="0"/>
                    </a:p>
                  </a:txBody>
                  <a:tcPr>
                    <a:solidFill>
                      <a:schemeClr val="accent3">
                        <a:lumMod val="40000"/>
                        <a:lumOff val="60000"/>
                      </a:schemeClr>
                    </a:solidFill>
                  </a:tcPr>
                </a:tc>
                <a:extLst>
                  <a:ext uri="{0D108BD9-81ED-4DB2-BD59-A6C34878D82A}">
                    <a16:rowId xmlns:a16="http://schemas.microsoft.com/office/drawing/2014/main" val="10005"/>
                  </a:ext>
                </a:extLst>
              </a:tr>
              <a:tr h="675005">
                <a:tc>
                  <a:txBody>
                    <a:bodyPr/>
                    <a:lstStyle/>
                    <a:p>
                      <a:r>
                        <a:rPr lang="en-US" sz="2400" b="1" dirty="0" smtClean="0">
                          <a:solidFill>
                            <a:srgbClr val="0033CC"/>
                          </a:solidFill>
                          <a:latin typeface="Times New Roman" panose="02020603050405020304" pitchFamily="18" charset="0"/>
                          <a:cs typeface="Times New Roman" panose="02020603050405020304" pitchFamily="18" charset="0"/>
                        </a:rPr>
                        <a:t>ĐẶT TÊN</a:t>
                      </a:r>
                    </a:p>
                  </a:txBody>
                  <a:tcPr>
                    <a:solidFill>
                      <a:schemeClr val="accent3">
                        <a:lumMod val="40000"/>
                        <a:lumOff val="60000"/>
                      </a:schemeClr>
                    </a:solidFill>
                  </a:tcPr>
                </a:tc>
                <a:tc>
                  <a:txBody>
                    <a:bodyPr/>
                    <a:lstStyle/>
                    <a:p>
                      <a:pPr>
                        <a:buNone/>
                      </a:pPr>
                      <a:endParaRPr lang="en-US" sz="2400" b="1" dirty="0" smtClean="0">
                        <a:solidFill>
                          <a:srgbClr val="0033CC"/>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smtClean="0"/>
                    </a:p>
                  </a:txBody>
                  <a:tcPr>
                    <a:solidFill>
                      <a:schemeClr val="accent3">
                        <a:lumMod val="40000"/>
                        <a:lumOff val="60000"/>
                      </a:schemeClr>
                    </a:solidFill>
                  </a:tcPr>
                </a:tc>
                <a:extLst>
                  <a:ext uri="{0D108BD9-81ED-4DB2-BD59-A6C34878D82A}">
                    <a16:rowId xmlns:a16="http://schemas.microsoft.com/office/drawing/2014/main" val="10006"/>
                  </a:ext>
                </a:extLst>
              </a:tr>
            </a:tbl>
          </a:graphicData>
        </a:graphic>
      </p:graphicFrame>
      <p:sp>
        <p:nvSpPr>
          <p:cNvPr id="8" name="Rectangle 7"/>
          <p:cNvSpPr/>
          <p:nvPr/>
        </p:nvSpPr>
        <p:spPr>
          <a:xfrm>
            <a:off x="34636" y="0"/>
            <a:ext cx="9144000" cy="706755"/>
          </a:xfrm>
          <a:prstGeom prst="rect">
            <a:avLst/>
          </a:prstGeom>
        </p:spPr>
        <p:txBody>
          <a:bodyPr wrap="square">
            <a:spAutoFit/>
          </a:bodyPr>
          <a:lstStyle/>
          <a:p>
            <a:pPr algn="ctr"/>
            <a:r>
              <a:rPr lang="en-US" sz="2000" b="1" dirty="0" err="1">
                <a:solidFill>
                  <a:srgbClr val="FF0000"/>
                </a:solidFill>
                <a:latin typeface="Times New Roman" panose="02020603050405020304" pitchFamily="18" charset="0"/>
                <a:ea typeface="+mj-ea"/>
                <a:cs typeface="Times New Roman" panose="02020603050405020304" pitchFamily="18" charset="0"/>
              </a:rPr>
              <a:t>Lập</a:t>
            </a:r>
            <a:r>
              <a:rPr lang="en-US" sz="2000" b="1" dirty="0">
                <a:solidFill>
                  <a:srgbClr val="FF0000"/>
                </a:solidFill>
                <a:latin typeface="Times New Roman" panose="02020603050405020304" pitchFamily="18" charset="0"/>
                <a:ea typeface="+mj-ea"/>
                <a:cs typeface="Times New Roman" panose="02020603050405020304" pitchFamily="18" charset="0"/>
              </a:rPr>
              <a:t> </a:t>
            </a:r>
            <a:r>
              <a:rPr lang="en-US" sz="2000" b="1" dirty="0" err="1">
                <a:solidFill>
                  <a:srgbClr val="FF0000"/>
                </a:solidFill>
                <a:latin typeface="Times New Roman" panose="02020603050405020304" pitchFamily="18" charset="0"/>
                <a:ea typeface="+mj-ea"/>
                <a:cs typeface="Times New Roman" panose="02020603050405020304" pitchFamily="18" charset="0"/>
              </a:rPr>
              <a:t>bảng</a:t>
            </a:r>
            <a:r>
              <a:rPr lang="en-US" sz="2000" b="1" dirty="0">
                <a:solidFill>
                  <a:srgbClr val="FF0000"/>
                </a:solidFill>
                <a:latin typeface="Times New Roman" panose="02020603050405020304" pitchFamily="18" charset="0"/>
                <a:ea typeface="+mj-ea"/>
                <a:cs typeface="Times New Roman" panose="02020603050405020304" pitchFamily="18" charset="0"/>
              </a:rPr>
              <a:t> so </a:t>
            </a:r>
            <a:r>
              <a:rPr lang="en-US" sz="2000" b="1" dirty="0" err="1">
                <a:solidFill>
                  <a:srgbClr val="FF0000"/>
                </a:solidFill>
                <a:latin typeface="Times New Roman" panose="02020603050405020304" pitchFamily="18" charset="0"/>
                <a:ea typeface="+mj-ea"/>
                <a:cs typeface="Times New Roman" panose="02020603050405020304" pitchFamily="18" charset="0"/>
              </a:rPr>
              <a:t>sánh Vượn người,</a:t>
            </a:r>
            <a:r>
              <a:rPr lang="en-US" sz="2000" b="1" dirty="0">
                <a:solidFill>
                  <a:srgbClr val="FF0000"/>
                </a:solidFill>
                <a:latin typeface="Times New Roman" panose="02020603050405020304" pitchFamily="18" charset="0"/>
                <a:ea typeface="+mj-ea"/>
                <a:cs typeface="Times New Roman" panose="02020603050405020304" pitchFamily="18" charset="0"/>
              </a:rPr>
              <a:t> </a:t>
            </a:r>
            <a:r>
              <a:rPr lang="en-US" sz="2000" b="1" dirty="0" err="1">
                <a:solidFill>
                  <a:srgbClr val="FF0000"/>
                </a:solidFill>
                <a:latin typeface="Times New Roman" panose="02020603050405020304" pitchFamily="18" charset="0"/>
                <a:ea typeface="+mj-ea"/>
                <a:cs typeface="Times New Roman" panose="02020603050405020304" pitchFamily="18" charset="0"/>
              </a:rPr>
              <a:t>Người</a:t>
            </a:r>
            <a:r>
              <a:rPr lang="en-US" sz="2000" b="1" dirty="0">
                <a:solidFill>
                  <a:srgbClr val="FF0000"/>
                </a:solidFill>
                <a:latin typeface="Times New Roman" panose="02020603050405020304" pitchFamily="18" charset="0"/>
                <a:ea typeface="+mj-ea"/>
                <a:cs typeface="Times New Roman" panose="02020603050405020304" pitchFamily="18" charset="0"/>
              </a:rPr>
              <a:t> </a:t>
            </a:r>
            <a:r>
              <a:rPr lang="en-US" sz="2000" b="1" dirty="0" err="1">
                <a:solidFill>
                  <a:srgbClr val="FF0000"/>
                </a:solidFill>
                <a:latin typeface="Times New Roman" panose="02020603050405020304" pitchFamily="18" charset="0"/>
                <a:ea typeface="+mj-ea"/>
                <a:cs typeface="Times New Roman" panose="02020603050405020304" pitchFamily="18" charset="0"/>
              </a:rPr>
              <a:t>tối</a:t>
            </a:r>
            <a:r>
              <a:rPr lang="en-US" sz="2000" b="1" dirty="0">
                <a:solidFill>
                  <a:srgbClr val="FF0000"/>
                </a:solidFill>
                <a:latin typeface="Times New Roman" panose="02020603050405020304" pitchFamily="18" charset="0"/>
                <a:ea typeface="+mj-ea"/>
                <a:cs typeface="Times New Roman" panose="02020603050405020304" pitchFamily="18" charset="0"/>
              </a:rPr>
              <a:t> </a:t>
            </a:r>
            <a:r>
              <a:rPr lang="en-US" sz="2000" b="1" dirty="0" err="1">
                <a:solidFill>
                  <a:srgbClr val="FF0000"/>
                </a:solidFill>
                <a:latin typeface="Times New Roman" panose="02020603050405020304" pitchFamily="18" charset="0"/>
                <a:ea typeface="+mj-ea"/>
                <a:cs typeface="Times New Roman" panose="02020603050405020304" pitchFamily="18" charset="0"/>
              </a:rPr>
              <a:t>cổ</a:t>
            </a:r>
            <a:r>
              <a:rPr lang="en-US" sz="2000" b="1" dirty="0">
                <a:solidFill>
                  <a:srgbClr val="FF0000"/>
                </a:solidFill>
                <a:latin typeface="Times New Roman" panose="02020603050405020304" pitchFamily="18" charset="0"/>
                <a:ea typeface="+mj-ea"/>
                <a:cs typeface="Times New Roman" panose="02020603050405020304" pitchFamily="18" charset="0"/>
              </a:rPr>
              <a:t> </a:t>
            </a:r>
            <a:r>
              <a:rPr lang="en-US" sz="2000" b="1" dirty="0" err="1">
                <a:solidFill>
                  <a:srgbClr val="FF0000"/>
                </a:solidFill>
                <a:latin typeface="Times New Roman" panose="02020603050405020304" pitchFamily="18" charset="0"/>
                <a:ea typeface="+mj-ea"/>
                <a:cs typeface="Times New Roman" panose="02020603050405020304" pitchFamily="18" charset="0"/>
              </a:rPr>
              <a:t>và</a:t>
            </a:r>
            <a:r>
              <a:rPr lang="en-US" sz="2000" b="1" dirty="0">
                <a:solidFill>
                  <a:srgbClr val="FF0000"/>
                </a:solidFill>
                <a:latin typeface="Times New Roman" panose="02020603050405020304" pitchFamily="18" charset="0"/>
                <a:ea typeface="+mj-ea"/>
                <a:cs typeface="Times New Roman" panose="02020603050405020304" pitchFamily="18" charset="0"/>
              </a:rPr>
              <a:t> </a:t>
            </a:r>
            <a:r>
              <a:rPr lang="en-US" sz="2000" b="1" dirty="0" err="1">
                <a:solidFill>
                  <a:srgbClr val="FF0000"/>
                </a:solidFill>
                <a:latin typeface="Times New Roman" panose="02020603050405020304" pitchFamily="18" charset="0"/>
                <a:ea typeface="+mj-ea"/>
                <a:cs typeface="Times New Roman" panose="02020603050405020304" pitchFamily="18" charset="0"/>
              </a:rPr>
              <a:t>Người</a:t>
            </a:r>
            <a:r>
              <a:rPr lang="en-US" sz="2000" b="1" dirty="0">
                <a:solidFill>
                  <a:srgbClr val="FF0000"/>
                </a:solidFill>
                <a:latin typeface="Times New Roman" panose="02020603050405020304" pitchFamily="18" charset="0"/>
                <a:ea typeface="+mj-ea"/>
                <a:cs typeface="Times New Roman" panose="02020603050405020304" pitchFamily="18" charset="0"/>
              </a:rPr>
              <a:t> </a:t>
            </a:r>
            <a:r>
              <a:rPr lang="en-US" sz="2000" b="1" dirty="0" err="1">
                <a:solidFill>
                  <a:srgbClr val="FF0000"/>
                </a:solidFill>
                <a:latin typeface="Times New Roman" panose="02020603050405020304" pitchFamily="18" charset="0"/>
                <a:ea typeface="+mj-ea"/>
                <a:cs typeface="Times New Roman" panose="02020603050405020304" pitchFamily="18" charset="0"/>
              </a:rPr>
              <a:t>tinh</a:t>
            </a:r>
            <a:r>
              <a:rPr lang="en-US" sz="2000" b="1" dirty="0">
                <a:solidFill>
                  <a:srgbClr val="FF0000"/>
                </a:solidFill>
                <a:latin typeface="Times New Roman" panose="02020603050405020304" pitchFamily="18" charset="0"/>
                <a:ea typeface="+mj-ea"/>
                <a:cs typeface="Times New Roman" panose="02020603050405020304" pitchFamily="18" charset="0"/>
              </a:rPr>
              <a:t> </a:t>
            </a:r>
            <a:r>
              <a:rPr lang="en-US" sz="2000" b="1" dirty="0" err="1">
                <a:solidFill>
                  <a:srgbClr val="FF0000"/>
                </a:solidFill>
                <a:latin typeface="Times New Roman" panose="02020603050405020304" pitchFamily="18" charset="0"/>
                <a:ea typeface="+mj-ea"/>
                <a:cs typeface="Times New Roman" panose="02020603050405020304" pitchFamily="18" charset="0"/>
              </a:rPr>
              <a:t>khôn</a:t>
            </a:r>
            <a:r>
              <a:rPr lang="en-US" sz="2000" b="1" dirty="0">
                <a:solidFill>
                  <a:srgbClr val="FF0000"/>
                </a:solidFill>
                <a:latin typeface="Times New Roman" panose="02020603050405020304" pitchFamily="18" charset="0"/>
                <a:ea typeface="+mj-ea"/>
                <a:cs typeface="Times New Roman" panose="02020603050405020304" pitchFamily="18" charset="0"/>
              </a:rPr>
              <a:t> </a:t>
            </a:r>
            <a:r>
              <a:rPr lang="en-US" sz="2000" b="1" dirty="0" err="1">
                <a:solidFill>
                  <a:srgbClr val="FF0000"/>
                </a:solidFill>
                <a:latin typeface="Times New Roman" panose="02020603050405020304" pitchFamily="18" charset="0"/>
                <a:ea typeface="+mj-ea"/>
                <a:cs typeface="Times New Roman" panose="02020603050405020304" pitchFamily="18" charset="0"/>
              </a:rPr>
              <a:t>về</a:t>
            </a:r>
            <a:r>
              <a:rPr lang="en-US" sz="2000" b="1" dirty="0">
                <a:solidFill>
                  <a:srgbClr val="FF0000"/>
                </a:solidFill>
                <a:latin typeface="Times New Roman" panose="02020603050405020304" pitchFamily="18" charset="0"/>
                <a:ea typeface="+mj-ea"/>
                <a:cs typeface="Times New Roman" panose="02020603050405020304" pitchFamily="18" charset="0"/>
              </a:rPr>
              <a:t> </a:t>
            </a:r>
            <a:endParaRPr lang="en-US" sz="2000" b="1" dirty="0" smtClean="0">
              <a:solidFill>
                <a:srgbClr val="FF0000"/>
              </a:solidFill>
              <a:latin typeface="Times New Roman" panose="02020603050405020304" pitchFamily="18" charset="0"/>
              <a:ea typeface="+mj-ea"/>
              <a:cs typeface="Times New Roman" panose="02020603050405020304" pitchFamily="18" charset="0"/>
            </a:endParaRPr>
          </a:p>
          <a:p>
            <a:pPr algn="ctr"/>
            <a:r>
              <a:rPr lang="en-US" sz="2000" b="1" dirty="0" smtClean="0">
                <a:solidFill>
                  <a:srgbClr val="FF0000"/>
                </a:solidFill>
                <a:latin typeface="Times New Roman" panose="02020603050405020304" pitchFamily="18" charset="0"/>
                <a:ea typeface="+mj-ea"/>
                <a:cs typeface="Times New Roman" panose="02020603050405020304" pitchFamily="18" charset="0"/>
              </a:rPr>
              <a:t>( </a:t>
            </a:r>
            <a:r>
              <a:rPr lang="en-US" sz="2000" b="1" dirty="0" err="1">
                <a:solidFill>
                  <a:srgbClr val="FF0000"/>
                </a:solidFill>
                <a:latin typeface="Times New Roman" panose="02020603050405020304" pitchFamily="18" charset="0"/>
                <a:ea typeface="+mj-ea"/>
                <a:cs typeface="Times New Roman" panose="02020603050405020304" pitchFamily="18" charset="0"/>
              </a:rPr>
              <a:t>dáng</a:t>
            </a:r>
            <a:r>
              <a:rPr lang="en-US" sz="2000" b="1" dirty="0">
                <a:solidFill>
                  <a:srgbClr val="FF0000"/>
                </a:solidFill>
                <a:latin typeface="Times New Roman" panose="02020603050405020304" pitchFamily="18" charset="0"/>
                <a:ea typeface="+mj-ea"/>
                <a:cs typeface="Times New Roman" panose="02020603050405020304" pitchFamily="18" charset="0"/>
              </a:rPr>
              <a:t> </a:t>
            </a:r>
            <a:r>
              <a:rPr lang="en-US" sz="2000" b="1" dirty="0" err="1">
                <a:solidFill>
                  <a:srgbClr val="FF0000"/>
                </a:solidFill>
                <a:latin typeface="Times New Roman" panose="02020603050405020304" pitchFamily="18" charset="0"/>
                <a:ea typeface="+mj-ea"/>
                <a:cs typeface="Times New Roman" panose="02020603050405020304" pitchFamily="18" charset="0"/>
              </a:rPr>
              <a:t>đứng</a:t>
            </a:r>
            <a:r>
              <a:rPr lang="en-US" sz="2000" b="1" dirty="0">
                <a:solidFill>
                  <a:srgbClr val="FF0000"/>
                </a:solidFill>
                <a:latin typeface="Times New Roman" panose="02020603050405020304" pitchFamily="18" charset="0"/>
                <a:ea typeface="+mj-ea"/>
                <a:cs typeface="Times New Roman" panose="02020603050405020304" pitchFamily="18" charset="0"/>
              </a:rPr>
              <a:t>, tay và chân, </a:t>
            </a:r>
            <a:r>
              <a:rPr lang="en-US" sz="2000" b="1" dirty="0" err="1">
                <a:solidFill>
                  <a:srgbClr val="FF0000"/>
                </a:solidFill>
                <a:latin typeface="Times New Roman" panose="02020603050405020304" pitchFamily="18" charset="0"/>
                <a:ea typeface="+mj-ea"/>
                <a:cs typeface="Times New Roman" panose="02020603050405020304" pitchFamily="18" charset="0"/>
              </a:rPr>
              <a:t>bộ</a:t>
            </a:r>
            <a:r>
              <a:rPr lang="en-US" sz="2000" b="1" dirty="0">
                <a:solidFill>
                  <a:srgbClr val="FF0000"/>
                </a:solidFill>
                <a:latin typeface="Times New Roman" panose="02020603050405020304" pitchFamily="18" charset="0"/>
                <a:ea typeface="+mj-ea"/>
                <a:cs typeface="Times New Roman" panose="02020603050405020304" pitchFamily="18" charset="0"/>
              </a:rPr>
              <a:t> </a:t>
            </a:r>
            <a:r>
              <a:rPr lang="en-US" sz="2000" b="1" dirty="0" err="1">
                <a:solidFill>
                  <a:srgbClr val="FF0000"/>
                </a:solidFill>
                <a:latin typeface="Times New Roman" panose="02020603050405020304" pitchFamily="18" charset="0"/>
                <a:ea typeface="+mj-ea"/>
                <a:cs typeface="Times New Roman" panose="02020603050405020304" pitchFamily="18" charset="0"/>
              </a:rPr>
              <a:t>lông</a:t>
            </a:r>
            <a:r>
              <a:rPr lang="en-US" sz="2000" b="1" dirty="0">
                <a:solidFill>
                  <a:srgbClr val="FF0000"/>
                </a:solidFill>
                <a:latin typeface="Times New Roman" panose="02020603050405020304" pitchFamily="18" charset="0"/>
                <a:ea typeface="+mj-ea"/>
                <a:cs typeface="Times New Roman" panose="02020603050405020304" pitchFamily="18" charset="0"/>
              </a:rPr>
              <a:t>, </a:t>
            </a:r>
            <a:r>
              <a:rPr lang="en-US" sz="2000" b="1" dirty="0" err="1">
                <a:solidFill>
                  <a:srgbClr val="FF0000"/>
                </a:solidFill>
                <a:latin typeface="Times New Roman" panose="02020603050405020304" pitchFamily="18" charset="0"/>
                <a:ea typeface="+mj-ea"/>
                <a:cs typeface="Times New Roman" panose="02020603050405020304" pitchFamily="18" charset="0"/>
              </a:rPr>
              <a:t>thể</a:t>
            </a:r>
            <a:r>
              <a:rPr lang="en-US" sz="2000" b="1" dirty="0">
                <a:solidFill>
                  <a:srgbClr val="FF0000"/>
                </a:solidFill>
                <a:latin typeface="Times New Roman" panose="02020603050405020304" pitchFamily="18" charset="0"/>
                <a:ea typeface="+mj-ea"/>
                <a:cs typeface="Times New Roman" panose="02020603050405020304" pitchFamily="18" charset="0"/>
              </a:rPr>
              <a:t> </a:t>
            </a:r>
            <a:r>
              <a:rPr lang="en-US" sz="2000" b="1" dirty="0" err="1">
                <a:solidFill>
                  <a:srgbClr val="FF0000"/>
                </a:solidFill>
                <a:latin typeface="Times New Roman" panose="02020603050405020304" pitchFamily="18" charset="0"/>
                <a:ea typeface="+mj-ea"/>
                <a:cs typeface="Times New Roman" panose="02020603050405020304" pitchFamily="18" charset="0"/>
              </a:rPr>
              <a:t>tích</a:t>
            </a:r>
            <a:r>
              <a:rPr lang="en-US" sz="2000" b="1" dirty="0">
                <a:solidFill>
                  <a:srgbClr val="FF0000"/>
                </a:solidFill>
                <a:latin typeface="Times New Roman" panose="02020603050405020304" pitchFamily="18" charset="0"/>
                <a:ea typeface="+mj-ea"/>
                <a:cs typeface="Times New Roman" panose="02020603050405020304" pitchFamily="18" charset="0"/>
              </a:rPr>
              <a:t> </a:t>
            </a:r>
            <a:r>
              <a:rPr lang="en-US" sz="2000" b="1" dirty="0" err="1">
                <a:solidFill>
                  <a:srgbClr val="FF0000"/>
                </a:solidFill>
                <a:latin typeface="Times New Roman" panose="02020603050405020304" pitchFamily="18" charset="0"/>
                <a:ea typeface="+mj-ea"/>
                <a:cs typeface="Times New Roman" panose="02020603050405020304" pitchFamily="18" charset="0"/>
              </a:rPr>
              <a:t>não</a:t>
            </a:r>
            <a:r>
              <a:rPr lang="en-US" sz="2000" b="1" dirty="0">
                <a:solidFill>
                  <a:srgbClr val="FF0000"/>
                </a:solidFill>
                <a:latin typeface="Times New Roman" panose="02020603050405020304" pitchFamily="18" charset="0"/>
                <a:ea typeface="+mj-ea"/>
                <a:cs typeface="Times New Roman" panose="02020603050405020304" pitchFamily="18" charset="0"/>
              </a:rPr>
              <a:t>,  ).</a:t>
            </a:r>
            <a:endParaRPr lang="en-US" sz="2000" dirty="0"/>
          </a:p>
        </p:txBody>
      </p:sp>
      <p:sp>
        <p:nvSpPr>
          <p:cNvPr id="14" name="Rectangle 13"/>
          <p:cNvSpPr/>
          <p:nvPr/>
        </p:nvSpPr>
        <p:spPr>
          <a:xfrm>
            <a:off x="1829008" y="4114764"/>
            <a:ext cx="2093843" cy="461665"/>
          </a:xfrm>
          <a:prstGeom prst="rect">
            <a:avLst/>
          </a:prstGeom>
        </p:spPr>
        <p:txBody>
          <a:bodyPr wrap="none">
            <a:spAutoFit/>
          </a:bodyPr>
          <a:lstStyle/>
          <a:p>
            <a:r>
              <a:rPr lang="en-US" sz="2400" b="1" dirty="0" err="1">
                <a:solidFill>
                  <a:srgbClr val="0033CC"/>
                </a:solidFill>
              </a:rPr>
              <a:t>Còn</a:t>
            </a:r>
            <a:r>
              <a:rPr lang="en-US" sz="2400" b="1" dirty="0">
                <a:solidFill>
                  <a:srgbClr val="0033CC"/>
                </a:solidFill>
              </a:rPr>
              <a:t> </a:t>
            </a:r>
            <a:r>
              <a:rPr lang="en-US" sz="2400" b="1" dirty="0" err="1">
                <a:solidFill>
                  <a:srgbClr val="0033CC"/>
                </a:solidFill>
              </a:rPr>
              <a:t>nhiều</a:t>
            </a:r>
            <a:r>
              <a:rPr lang="en-US" sz="2400" b="1" dirty="0">
                <a:solidFill>
                  <a:srgbClr val="0033CC"/>
                </a:solidFill>
              </a:rPr>
              <a:t> </a:t>
            </a:r>
            <a:r>
              <a:rPr lang="en-US" sz="2400" b="1" dirty="0" err="1">
                <a:solidFill>
                  <a:srgbClr val="0033CC"/>
                </a:solidFill>
              </a:rPr>
              <a:t>lông</a:t>
            </a:r>
            <a:endParaRPr lang="en-US" sz="2400" b="1" dirty="0">
              <a:solidFill>
                <a:srgbClr val="0033CC"/>
              </a:solidFill>
            </a:endParaRPr>
          </a:p>
        </p:txBody>
      </p:sp>
      <p:sp>
        <p:nvSpPr>
          <p:cNvPr id="15" name="Rectangle 14"/>
          <p:cNvSpPr/>
          <p:nvPr/>
        </p:nvSpPr>
        <p:spPr>
          <a:xfrm>
            <a:off x="4495851" y="4114843"/>
            <a:ext cx="2274303" cy="461665"/>
          </a:xfrm>
          <a:prstGeom prst="rect">
            <a:avLst/>
          </a:prstGeom>
        </p:spPr>
        <p:txBody>
          <a:bodyPr wrap="square">
            <a:spAutoFit/>
          </a:bodyPr>
          <a:lstStyle/>
          <a:p>
            <a:r>
              <a:rPr lang="en-US" sz="2400" b="1" dirty="0" err="1" smtClean="0">
                <a:solidFill>
                  <a:srgbClr val="0033CC"/>
                </a:solidFill>
              </a:rPr>
              <a:t>Bộ</a:t>
            </a:r>
            <a:r>
              <a:rPr lang="en-US" sz="2400" b="1" dirty="0" smtClean="0">
                <a:solidFill>
                  <a:srgbClr val="0033CC"/>
                </a:solidFill>
              </a:rPr>
              <a:t> </a:t>
            </a:r>
            <a:r>
              <a:rPr lang="en-US" sz="2400" b="1" dirty="0" err="1" smtClean="0">
                <a:solidFill>
                  <a:srgbClr val="0033CC"/>
                </a:solidFill>
              </a:rPr>
              <a:t>lông</a:t>
            </a:r>
            <a:r>
              <a:rPr lang="en-US" sz="2400" b="1" dirty="0" smtClean="0">
                <a:solidFill>
                  <a:srgbClr val="0033CC"/>
                </a:solidFill>
              </a:rPr>
              <a:t> </a:t>
            </a:r>
            <a:r>
              <a:rPr lang="en-US" sz="2400" b="1" dirty="0" err="1" smtClean="0">
                <a:solidFill>
                  <a:srgbClr val="0033CC"/>
                </a:solidFill>
              </a:rPr>
              <a:t>mỏng</a:t>
            </a:r>
            <a:endParaRPr lang="vi-VN" sz="2400" b="1" dirty="0"/>
          </a:p>
        </p:txBody>
      </p:sp>
      <p:sp>
        <p:nvSpPr>
          <p:cNvPr id="16" name="Rectangle 15"/>
          <p:cNvSpPr/>
          <p:nvPr/>
        </p:nvSpPr>
        <p:spPr>
          <a:xfrm>
            <a:off x="6781986" y="3885926"/>
            <a:ext cx="2629694" cy="830997"/>
          </a:xfrm>
          <a:prstGeom prst="rect">
            <a:avLst/>
          </a:prstGeom>
        </p:spPr>
        <p:txBody>
          <a:bodyPr wrap="square">
            <a:spAutoFit/>
          </a:bodyPr>
          <a:lstStyle/>
          <a:p>
            <a:r>
              <a:rPr lang="en-US" sz="2400" b="1" dirty="0" err="1">
                <a:solidFill>
                  <a:srgbClr val="0033CC"/>
                </a:solidFill>
              </a:rPr>
              <a:t>Hầu</a:t>
            </a:r>
            <a:r>
              <a:rPr lang="en-US" sz="2400" b="1" dirty="0">
                <a:solidFill>
                  <a:srgbClr val="0033CC"/>
                </a:solidFill>
              </a:rPr>
              <a:t> </a:t>
            </a:r>
            <a:r>
              <a:rPr lang="en-US" sz="2400" b="1" dirty="0" err="1">
                <a:solidFill>
                  <a:srgbClr val="0033CC"/>
                </a:solidFill>
              </a:rPr>
              <a:t>như</a:t>
            </a:r>
            <a:r>
              <a:rPr lang="en-US" sz="2400" b="1" dirty="0">
                <a:solidFill>
                  <a:srgbClr val="0033CC"/>
                </a:solidFill>
              </a:rPr>
              <a:t> </a:t>
            </a:r>
            <a:r>
              <a:rPr lang="en-US" sz="2400" b="1" dirty="0" err="1">
                <a:solidFill>
                  <a:srgbClr val="0033CC"/>
                </a:solidFill>
              </a:rPr>
              <a:t>không</a:t>
            </a:r>
            <a:r>
              <a:rPr lang="en-US" sz="2400" b="1" dirty="0">
                <a:solidFill>
                  <a:srgbClr val="0033CC"/>
                </a:solidFill>
              </a:rPr>
              <a:t> </a:t>
            </a:r>
            <a:r>
              <a:rPr lang="en-US" sz="2400" b="1" dirty="0" err="1">
                <a:solidFill>
                  <a:srgbClr val="0033CC"/>
                </a:solidFill>
              </a:rPr>
              <a:t>còn</a:t>
            </a:r>
            <a:r>
              <a:rPr lang="en-US" sz="2400" b="1" dirty="0">
                <a:solidFill>
                  <a:srgbClr val="0033CC"/>
                </a:solidFill>
              </a:rPr>
              <a:t> </a:t>
            </a:r>
            <a:r>
              <a:rPr lang="en-US" sz="2400" b="1" dirty="0" err="1">
                <a:solidFill>
                  <a:srgbClr val="0033CC"/>
                </a:solidFill>
              </a:rPr>
              <a:t>lông</a:t>
            </a:r>
            <a:endParaRPr lang="en-US" sz="2400" b="1" dirty="0">
              <a:solidFill>
                <a:srgbClr val="0033CC"/>
              </a:solidFill>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67285" y="-81965"/>
            <a:ext cx="9739290" cy="60568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76200" y="0"/>
            <a:ext cx="9296400" cy="944562"/>
          </a:xfrm>
        </p:spPr>
        <p:txBody>
          <a:bodyPr>
            <a:normAutofit fontScale="90000"/>
          </a:bodyPr>
          <a:lstStyle/>
          <a:p>
            <a:pPr algn="l"/>
            <a:r>
              <a:rPr lang="en-US" sz="3200" b="1" dirty="0" err="1">
                <a:solidFill>
                  <a:srgbClr val="FF0000"/>
                </a:solidFill>
                <a:latin typeface="Times New Roman" panose="02020603050405020304" pitchFamily="18" charset="0"/>
                <a:cs typeface="Times New Roman" panose="02020603050405020304" pitchFamily="18" charset="0"/>
              </a:rPr>
              <a:t>Hãy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hóa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Vượn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thành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3" name="Nơi giữ chỗ cho Nội dung 2"/>
          <p:cNvSpPr>
            <a:spLocks noGrp="1"/>
          </p:cNvSpPr>
          <p:nvPr>
            <p:ph idx="1"/>
          </p:nvPr>
        </p:nvSpPr>
        <p:spPr>
          <a:xfrm>
            <a:off x="457200" y="1143000"/>
            <a:ext cx="8229600" cy="4724399"/>
          </a:xfrm>
        </p:spPr>
        <p:txBody>
          <a:bodyPr/>
          <a:lstStyle/>
          <a:p>
            <a:endParaRPr lang="en-US" dirty="0"/>
          </a:p>
          <a:p>
            <a:endParaRPr lang="en-US" dirty="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61304" y="5143914"/>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67285" y="-81965"/>
            <a:ext cx="9739290" cy="6056876"/>
          </a:xfrm>
          <a:prstGeom prst="rect">
            <a:avLst/>
          </a:prstGeom>
        </p:spPr>
      </p:pic>
      <p:sp>
        <p:nvSpPr>
          <p:cNvPr id="7" name="Rectangle 6"/>
          <p:cNvSpPr/>
          <p:nvPr/>
        </p:nvSpPr>
        <p:spPr>
          <a:xfrm>
            <a:off x="1772849" y="1077860"/>
            <a:ext cx="1747594" cy="461665"/>
          </a:xfrm>
          <a:prstGeom prst="rect">
            <a:avLst/>
          </a:prstGeom>
        </p:spPr>
        <p:txBody>
          <a:bodyPr wrap="none">
            <a:spAutoFit/>
          </a:bodyPr>
          <a:lstStyle/>
          <a:p>
            <a:r>
              <a:rPr lang="en-US" sz="2400" b="1" dirty="0" err="1">
                <a:solidFill>
                  <a:srgbClr val="0033CC"/>
                </a:solidFill>
                <a:latin typeface="Times New Roman" panose="02020603050405020304" pitchFamily="18" charset="0"/>
                <a:cs typeface="Times New Roman" panose="02020603050405020304" pitchFamily="18" charset="0"/>
              </a:rPr>
              <a:t>Chưa</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thẳng</a:t>
            </a:r>
            <a:endParaRPr lang="en-US" sz="2400" b="1" dirty="0">
              <a:solidFill>
                <a:srgbClr val="0033CC"/>
              </a:solidFill>
              <a:latin typeface="Times New Roman" panose="02020603050405020304" pitchFamily="18" charset="0"/>
              <a:cs typeface="Times New Roman" panose="02020603050405020304" pitchFamily="18" charset="0"/>
            </a:endParaRPr>
          </a:p>
        </p:txBody>
      </p:sp>
      <p:sp>
        <p:nvSpPr>
          <p:cNvPr id="8" name="Rectangle 7"/>
          <p:cNvSpPr/>
          <p:nvPr/>
        </p:nvSpPr>
        <p:spPr>
          <a:xfrm>
            <a:off x="4095319" y="974752"/>
            <a:ext cx="1855123" cy="461665"/>
          </a:xfrm>
          <a:prstGeom prst="rect">
            <a:avLst/>
          </a:prstGeom>
        </p:spPr>
        <p:txBody>
          <a:bodyPr wrap="none">
            <a:spAutoFit/>
          </a:bodyPr>
          <a:lstStyle/>
          <a:p>
            <a:r>
              <a:rPr lang="en-US" sz="2400" b="1" dirty="0" err="1">
                <a:solidFill>
                  <a:srgbClr val="0033CC"/>
                </a:solidFill>
              </a:rPr>
              <a:t>Còn</a:t>
            </a:r>
            <a:r>
              <a:rPr lang="en-US" sz="2400" b="1" dirty="0">
                <a:solidFill>
                  <a:srgbClr val="0033CC"/>
                </a:solidFill>
              </a:rPr>
              <a:t> </a:t>
            </a:r>
            <a:r>
              <a:rPr lang="en-US" sz="2400" b="1" dirty="0" err="1">
                <a:solidFill>
                  <a:srgbClr val="0033CC"/>
                </a:solidFill>
              </a:rPr>
              <a:t>hơi</a:t>
            </a:r>
            <a:r>
              <a:rPr lang="en-US" sz="2400" b="1" dirty="0">
                <a:solidFill>
                  <a:srgbClr val="0033CC"/>
                </a:solidFill>
              </a:rPr>
              <a:t> </a:t>
            </a:r>
            <a:r>
              <a:rPr lang="en-US" sz="2400" b="1" dirty="0" err="1">
                <a:solidFill>
                  <a:srgbClr val="0033CC"/>
                </a:solidFill>
              </a:rPr>
              <a:t>cong</a:t>
            </a:r>
            <a:endParaRPr lang="en-US" sz="2400" b="1" dirty="0">
              <a:solidFill>
                <a:srgbClr val="0033CC"/>
              </a:solidFill>
            </a:endParaRPr>
          </a:p>
        </p:txBody>
      </p:sp>
      <p:sp>
        <p:nvSpPr>
          <p:cNvPr id="10" name="Rectangle 9"/>
          <p:cNvSpPr/>
          <p:nvPr/>
        </p:nvSpPr>
        <p:spPr>
          <a:xfrm>
            <a:off x="7095324" y="1097516"/>
            <a:ext cx="1718740" cy="461665"/>
          </a:xfrm>
          <a:prstGeom prst="rect">
            <a:avLst/>
          </a:prstGeom>
        </p:spPr>
        <p:txBody>
          <a:bodyPr wrap="none">
            <a:spAutoFit/>
          </a:bodyPr>
          <a:lstStyle/>
          <a:p>
            <a:r>
              <a:rPr lang="en-US" sz="2400" b="1" dirty="0" err="1">
                <a:solidFill>
                  <a:srgbClr val="0033CC"/>
                </a:solidFill>
              </a:rPr>
              <a:t>Thẳng</a:t>
            </a:r>
            <a:r>
              <a:rPr lang="en-US" sz="2400" b="1" dirty="0">
                <a:solidFill>
                  <a:srgbClr val="0033CC"/>
                </a:solidFill>
              </a:rPr>
              <a:t> </a:t>
            </a:r>
            <a:r>
              <a:rPr lang="en-US" sz="2400" b="1" dirty="0" err="1">
                <a:solidFill>
                  <a:srgbClr val="0033CC"/>
                </a:solidFill>
              </a:rPr>
              <a:t>đứng</a:t>
            </a:r>
            <a:endParaRPr lang="en-US" sz="2400" b="1" dirty="0">
              <a:solidFill>
                <a:srgbClr val="0033CC"/>
              </a:solidFill>
            </a:endParaRPr>
          </a:p>
        </p:txBody>
      </p:sp>
      <p:sp>
        <p:nvSpPr>
          <p:cNvPr id="11" name="Rectangle 10"/>
          <p:cNvSpPr/>
          <p:nvPr/>
        </p:nvSpPr>
        <p:spPr>
          <a:xfrm>
            <a:off x="1450391" y="1843950"/>
            <a:ext cx="2481428" cy="830997"/>
          </a:xfrm>
          <a:prstGeom prst="rect">
            <a:avLst/>
          </a:prstGeom>
        </p:spPr>
        <p:txBody>
          <a:bodyPr wrap="square">
            <a:spAutoFit/>
          </a:bodyPr>
          <a:lstStyle/>
          <a:p>
            <a:r>
              <a:rPr lang="en-US" sz="2400" b="1" dirty="0">
                <a:solidFill>
                  <a:srgbClr val="0033CC"/>
                </a:solidFill>
              </a:rPr>
              <a:t>Hai chi </a:t>
            </a:r>
            <a:r>
              <a:rPr lang="en-US" sz="2400" b="1" dirty="0" err="1">
                <a:solidFill>
                  <a:srgbClr val="0033CC"/>
                </a:solidFill>
              </a:rPr>
              <a:t>trước</a:t>
            </a:r>
            <a:r>
              <a:rPr lang="en-US" sz="2400" b="1" dirty="0">
                <a:solidFill>
                  <a:srgbClr val="0033CC"/>
                </a:solidFill>
              </a:rPr>
              <a:t> </a:t>
            </a:r>
            <a:r>
              <a:rPr lang="en-US" sz="2400" b="1" dirty="0" err="1">
                <a:solidFill>
                  <a:srgbClr val="0033CC"/>
                </a:solidFill>
              </a:rPr>
              <a:t>dài</a:t>
            </a:r>
            <a:r>
              <a:rPr lang="en-US" sz="2400" b="1" dirty="0">
                <a:solidFill>
                  <a:srgbClr val="0033CC"/>
                </a:solidFill>
              </a:rPr>
              <a:t>, </a:t>
            </a:r>
            <a:r>
              <a:rPr lang="en-US" sz="2400" b="1" dirty="0" err="1">
                <a:solidFill>
                  <a:srgbClr val="0033CC"/>
                </a:solidFill>
              </a:rPr>
              <a:t>hai</a:t>
            </a:r>
            <a:r>
              <a:rPr lang="en-US" sz="2400" b="1" dirty="0">
                <a:solidFill>
                  <a:srgbClr val="0033CC"/>
                </a:solidFill>
              </a:rPr>
              <a:t> chi </a:t>
            </a:r>
            <a:r>
              <a:rPr lang="en-US" sz="2400" b="1" dirty="0" err="1">
                <a:solidFill>
                  <a:srgbClr val="0033CC"/>
                </a:solidFill>
              </a:rPr>
              <a:t>sau</a:t>
            </a:r>
            <a:r>
              <a:rPr lang="en-US" sz="2400" b="1" dirty="0">
                <a:solidFill>
                  <a:srgbClr val="0033CC"/>
                </a:solidFill>
              </a:rPr>
              <a:t> </a:t>
            </a:r>
            <a:r>
              <a:rPr lang="en-US" sz="2400" b="1" dirty="0" err="1">
                <a:solidFill>
                  <a:srgbClr val="0033CC"/>
                </a:solidFill>
              </a:rPr>
              <a:t>ngắn</a:t>
            </a:r>
            <a:endParaRPr lang="en-US" sz="2400" b="1" dirty="0">
              <a:solidFill>
                <a:srgbClr val="0033CC"/>
              </a:solidFill>
            </a:endParaRPr>
          </a:p>
        </p:txBody>
      </p:sp>
      <p:sp>
        <p:nvSpPr>
          <p:cNvPr id="12" name="Rectangle 11"/>
          <p:cNvSpPr/>
          <p:nvPr/>
        </p:nvSpPr>
        <p:spPr>
          <a:xfrm>
            <a:off x="3931819" y="1854369"/>
            <a:ext cx="2692633" cy="707886"/>
          </a:xfrm>
          <a:prstGeom prst="rect">
            <a:avLst/>
          </a:prstGeom>
        </p:spPr>
        <p:txBody>
          <a:bodyPr wrap="square">
            <a:spAutoFit/>
          </a:bodyPr>
          <a:lstStyle/>
          <a:p>
            <a:r>
              <a:rPr lang="en-US" sz="2000" b="1" dirty="0" err="1">
                <a:solidFill>
                  <a:srgbClr val="0033CC"/>
                </a:solidFill>
              </a:rPr>
              <a:t>Chân</a:t>
            </a:r>
            <a:r>
              <a:rPr lang="en-US" sz="2000" b="1" dirty="0">
                <a:solidFill>
                  <a:srgbClr val="0033CC"/>
                </a:solidFill>
              </a:rPr>
              <a:t> </a:t>
            </a:r>
            <a:r>
              <a:rPr lang="en-US" sz="2000" b="1" dirty="0" err="1">
                <a:solidFill>
                  <a:srgbClr val="0033CC"/>
                </a:solidFill>
              </a:rPr>
              <a:t>dài</a:t>
            </a:r>
            <a:r>
              <a:rPr lang="en-US" sz="2000" b="1" dirty="0">
                <a:solidFill>
                  <a:srgbClr val="0033CC"/>
                </a:solidFill>
              </a:rPr>
              <a:t> </a:t>
            </a:r>
            <a:r>
              <a:rPr lang="en-US" sz="2000" b="1" dirty="0" err="1">
                <a:solidFill>
                  <a:srgbClr val="0033CC"/>
                </a:solidFill>
              </a:rPr>
              <a:t>hơn</a:t>
            </a:r>
            <a:r>
              <a:rPr lang="en-US" sz="2000" b="1" dirty="0">
                <a:solidFill>
                  <a:srgbClr val="0033CC"/>
                </a:solidFill>
              </a:rPr>
              <a:t> </a:t>
            </a:r>
            <a:r>
              <a:rPr lang="en-US" sz="2000" b="1" dirty="0" err="1">
                <a:solidFill>
                  <a:srgbClr val="0033CC"/>
                </a:solidFill>
              </a:rPr>
              <a:t>tay</a:t>
            </a:r>
            <a:r>
              <a:rPr lang="en-US" sz="2000" b="1" dirty="0">
                <a:solidFill>
                  <a:srgbClr val="0033CC"/>
                </a:solidFill>
              </a:rPr>
              <a:t>, </a:t>
            </a:r>
            <a:r>
              <a:rPr lang="en-US" sz="2000" b="1" dirty="0" err="1">
                <a:solidFill>
                  <a:srgbClr val="0033CC"/>
                </a:solidFill>
              </a:rPr>
              <a:t>các</a:t>
            </a:r>
            <a:r>
              <a:rPr lang="en-US" sz="2000" b="1" dirty="0">
                <a:solidFill>
                  <a:srgbClr val="0033CC"/>
                </a:solidFill>
              </a:rPr>
              <a:t> </a:t>
            </a:r>
            <a:r>
              <a:rPr lang="en-US" sz="2000" b="1" dirty="0" err="1">
                <a:solidFill>
                  <a:srgbClr val="0033CC"/>
                </a:solidFill>
              </a:rPr>
              <a:t>ngón</a:t>
            </a:r>
            <a:r>
              <a:rPr lang="en-US" sz="2000" b="1" dirty="0">
                <a:solidFill>
                  <a:srgbClr val="0033CC"/>
                </a:solidFill>
              </a:rPr>
              <a:t> </a:t>
            </a:r>
            <a:r>
              <a:rPr lang="en-US" sz="2000" b="1" dirty="0" err="1">
                <a:solidFill>
                  <a:srgbClr val="0033CC"/>
                </a:solidFill>
              </a:rPr>
              <a:t>tay</a:t>
            </a:r>
            <a:r>
              <a:rPr lang="en-US" sz="2000" b="1" dirty="0">
                <a:solidFill>
                  <a:srgbClr val="0033CC"/>
                </a:solidFill>
              </a:rPr>
              <a:t> </a:t>
            </a:r>
            <a:r>
              <a:rPr lang="en-US" sz="2000" b="1" dirty="0" err="1">
                <a:solidFill>
                  <a:srgbClr val="0033CC"/>
                </a:solidFill>
              </a:rPr>
              <a:t>chưa</a:t>
            </a:r>
            <a:r>
              <a:rPr lang="en-US" sz="2000" b="1" dirty="0">
                <a:solidFill>
                  <a:srgbClr val="0033CC"/>
                </a:solidFill>
              </a:rPr>
              <a:t> </a:t>
            </a:r>
            <a:r>
              <a:rPr lang="en-US" sz="2000" b="1" dirty="0" err="1">
                <a:solidFill>
                  <a:srgbClr val="0033CC"/>
                </a:solidFill>
              </a:rPr>
              <a:t>linh</a:t>
            </a:r>
            <a:r>
              <a:rPr lang="en-US" sz="2000" b="1" dirty="0">
                <a:solidFill>
                  <a:srgbClr val="0033CC"/>
                </a:solidFill>
              </a:rPr>
              <a:t> </a:t>
            </a:r>
            <a:r>
              <a:rPr lang="en-US" sz="2000" b="1" dirty="0" err="1">
                <a:solidFill>
                  <a:srgbClr val="0033CC"/>
                </a:solidFill>
              </a:rPr>
              <a:t>hoạt</a:t>
            </a:r>
            <a:endParaRPr lang="en-US" sz="2000" b="1" dirty="0">
              <a:solidFill>
                <a:srgbClr val="0033CC"/>
              </a:solidFill>
            </a:endParaRPr>
          </a:p>
        </p:txBody>
      </p:sp>
      <p:sp>
        <p:nvSpPr>
          <p:cNvPr id="13" name="Rectangle 12"/>
          <p:cNvSpPr/>
          <p:nvPr/>
        </p:nvSpPr>
        <p:spPr>
          <a:xfrm>
            <a:off x="6660156" y="1894008"/>
            <a:ext cx="2723842" cy="707886"/>
          </a:xfrm>
          <a:prstGeom prst="rect">
            <a:avLst/>
          </a:prstGeom>
        </p:spPr>
        <p:txBody>
          <a:bodyPr wrap="square">
            <a:spAutoFit/>
          </a:bodyPr>
          <a:lstStyle/>
          <a:p>
            <a:pPr>
              <a:defRPr/>
            </a:pPr>
            <a:r>
              <a:rPr lang="en-US" sz="2000" b="1" dirty="0" err="1">
                <a:solidFill>
                  <a:srgbClr val="0033CC"/>
                </a:solidFill>
              </a:rPr>
              <a:t>Chân</a:t>
            </a:r>
            <a:r>
              <a:rPr lang="en-US" sz="2000" b="1" dirty="0">
                <a:solidFill>
                  <a:srgbClr val="0033CC"/>
                </a:solidFill>
              </a:rPr>
              <a:t> </a:t>
            </a:r>
            <a:r>
              <a:rPr lang="en-US" sz="2000" b="1" dirty="0" err="1">
                <a:solidFill>
                  <a:srgbClr val="0033CC"/>
                </a:solidFill>
              </a:rPr>
              <a:t>dài</a:t>
            </a:r>
            <a:r>
              <a:rPr lang="en-US" sz="2000" b="1" dirty="0">
                <a:solidFill>
                  <a:srgbClr val="0033CC"/>
                </a:solidFill>
              </a:rPr>
              <a:t> </a:t>
            </a:r>
            <a:r>
              <a:rPr lang="en-US" sz="2000" b="1" dirty="0" err="1">
                <a:solidFill>
                  <a:srgbClr val="0033CC"/>
                </a:solidFill>
              </a:rPr>
              <a:t>hơn</a:t>
            </a:r>
            <a:r>
              <a:rPr lang="en-US" sz="2000" b="1" dirty="0">
                <a:solidFill>
                  <a:srgbClr val="0033CC"/>
                </a:solidFill>
              </a:rPr>
              <a:t> </a:t>
            </a:r>
            <a:r>
              <a:rPr lang="en-US" sz="2000" b="1" dirty="0" err="1">
                <a:solidFill>
                  <a:srgbClr val="0033CC"/>
                </a:solidFill>
              </a:rPr>
              <a:t>tay</a:t>
            </a:r>
            <a:r>
              <a:rPr lang="en-US" sz="2000" b="1" dirty="0">
                <a:solidFill>
                  <a:srgbClr val="0033CC"/>
                </a:solidFill>
              </a:rPr>
              <a:t>, </a:t>
            </a:r>
            <a:r>
              <a:rPr lang="en-US" sz="2000" b="1" dirty="0" err="1">
                <a:solidFill>
                  <a:srgbClr val="0033CC"/>
                </a:solidFill>
              </a:rPr>
              <a:t>các</a:t>
            </a:r>
            <a:r>
              <a:rPr lang="en-US" sz="2000" b="1" dirty="0">
                <a:solidFill>
                  <a:srgbClr val="0033CC"/>
                </a:solidFill>
              </a:rPr>
              <a:t> </a:t>
            </a:r>
            <a:r>
              <a:rPr lang="en-US" sz="2000" b="1" dirty="0" err="1">
                <a:solidFill>
                  <a:srgbClr val="0033CC"/>
                </a:solidFill>
              </a:rPr>
              <a:t>ngón</a:t>
            </a:r>
            <a:r>
              <a:rPr lang="en-US" sz="2000" b="1" dirty="0">
                <a:solidFill>
                  <a:srgbClr val="0033CC"/>
                </a:solidFill>
              </a:rPr>
              <a:t> </a:t>
            </a:r>
            <a:r>
              <a:rPr lang="en-US" sz="2000" b="1" dirty="0" err="1">
                <a:solidFill>
                  <a:srgbClr val="0033CC"/>
                </a:solidFill>
              </a:rPr>
              <a:t>tay</a:t>
            </a:r>
            <a:r>
              <a:rPr lang="en-US" sz="2000" b="1" dirty="0">
                <a:solidFill>
                  <a:srgbClr val="0033CC"/>
                </a:solidFill>
              </a:rPr>
              <a:t>  </a:t>
            </a:r>
            <a:r>
              <a:rPr lang="en-US" sz="2000" b="1" dirty="0" err="1">
                <a:solidFill>
                  <a:srgbClr val="0033CC"/>
                </a:solidFill>
              </a:rPr>
              <a:t>linh</a:t>
            </a:r>
            <a:r>
              <a:rPr lang="en-US" sz="2000" b="1" dirty="0">
                <a:solidFill>
                  <a:srgbClr val="0033CC"/>
                </a:solidFill>
              </a:rPr>
              <a:t> </a:t>
            </a:r>
            <a:r>
              <a:rPr lang="en-US" sz="2000" b="1" dirty="0" err="1">
                <a:solidFill>
                  <a:srgbClr val="0033CC"/>
                </a:solidFill>
              </a:rPr>
              <a:t>hoạt</a:t>
            </a:r>
            <a:endParaRPr lang="en-US" sz="2000" b="1" dirty="0">
              <a:solidFill>
                <a:srgbClr val="0033CC"/>
              </a:solidFill>
            </a:endParaRPr>
          </a:p>
        </p:txBody>
      </p:sp>
      <p:sp>
        <p:nvSpPr>
          <p:cNvPr id="14" name="Rectangle 13"/>
          <p:cNvSpPr/>
          <p:nvPr/>
        </p:nvSpPr>
        <p:spPr>
          <a:xfrm>
            <a:off x="1707088" y="2922234"/>
            <a:ext cx="2093843" cy="461665"/>
          </a:xfrm>
          <a:prstGeom prst="rect">
            <a:avLst/>
          </a:prstGeom>
        </p:spPr>
        <p:txBody>
          <a:bodyPr wrap="none">
            <a:spAutoFit/>
          </a:bodyPr>
          <a:lstStyle/>
          <a:p>
            <a:r>
              <a:rPr lang="en-US" sz="2400" b="1" dirty="0" err="1">
                <a:solidFill>
                  <a:srgbClr val="0033CC"/>
                </a:solidFill>
              </a:rPr>
              <a:t>Còn</a:t>
            </a:r>
            <a:r>
              <a:rPr lang="en-US" sz="2400" b="1" dirty="0">
                <a:solidFill>
                  <a:srgbClr val="0033CC"/>
                </a:solidFill>
              </a:rPr>
              <a:t> </a:t>
            </a:r>
            <a:r>
              <a:rPr lang="en-US" sz="2400" b="1" dirty="0" err="1">
                <a:solidFill>
                  <a:srgbClr val="0033CC"/>
                </a:solidFill>
              </a:rPr>
              <a:t>nhiều</a:t>
            </a:r>
            <a:r>
              <a:rPr lang="en-US" sz="2400" b="1" dirty="0">
                <a:solidFill>
                  <a:srgbClr val="0033CC"/>
                </a:solidFill>
              </a:rPr>
              <a:t> </a:t>
            </a:r>
            <a:r>
              <a:rPr lang="en-US" sz="2400" b="1" dirty="0" err="1">
                <a:solidFill>
                  <a:srgbClr val="0033CC"/>
                </a:solidFill>
              </a:rPr>
              <a:t>lông</a:t>
            </a:r>
            <a:endParaRPr lang="en-US" sz="2400" b="1" dirty="0">
              <a:solidFill>
                <a:srgbClr val="0033CC"/>
              </a:solidFill>
            </a:endParaRPr>
          </a:p>
        </p:txBody>
      </p:sp>
      <p:sp>
        <p:nvSpPr>
          <p:cNvPr id="15" name="Rectangle 14"/>
          <p:cNvSpPr/>
          <p:nvPr/>
        </p:nvSpPr>
        <p:spPr>
          <a:xfrm>
            <a:off x="4342181" y="2895008"/>
            <a:ext cx="2274303" cy="461665"/>
          </a:xfrm>
          <a:prstGeom prst="rect">
            <a:avLst/>
          </a:prstGeom>
        </p:spPr>
        <p:txBody>
          <a:bodyPr wrap="square">
            <a:spAutoFit/>
          </a:bodyPr>
          <a:lstStyle/>
          <a:p>
            <a:r>
              <a:rPr lang="en-US" sz="2400" b="1" dirty="0" err="1" smtClean="0">
                <a:solidFill>
                  <a:srgbClr val="0033CC"/>
                </a:solidFill>
              </a:rPr>
              <a:t>Bộ</a:t>
            </a:r>
            <a:r>
              <a:rPr lang="en-US" sz="2400" b="1" dirty="0" smtClean="0">
                <a:solidFill>
                  <a:srgbClr val="0033CC"/>
                </a:solidFill>
              </a:rPr>
              <a:t> </a:t>
            </a:r>
            <a:r>
              <a:rPr lang="en-US" sz="2400" b="1" dirty="0" err="1" smtClean="0">
                <a:solidFill>
                  <a:srgbClr val="0033CC"/>
                </a:solidFill>
              </a:rPr>
              <a:t>lông</a:t>
            </a:r>
            <a:r>
              <a:rPr lang="en-US" sz="2400" b="1" dirty="0" smtClean="0">
                <a:solidFill>
                  <a:srgbClr val="0033CC"/>
                </a:solidFill>
              </a:rPr>
              <a:t> </a:t>
            </a:r>
            <a:r>
              <a:rPr lang="en-US" sz="2400" b="1" dirty="0" err="1" smtClean="0">
                <a:solidFill>
                  <a:srgbClr val="0033CC"/>
                </a:solidFill>
              </a:rPr>
              <a:t>mỏng</a:t>
            </a:r>
            <a:endParaRPr lang="vi-VN" sz="2400" b="1" dirty="0"/>
          </a:p>
        </p:txBody>
      </p:sp>
      <p:sp>
        <p:nvSpPr>
          <p:cNvPr id="16" name="Rectangle 15"/>
          <p:cNvSpPr/>
          <p:nvPr/>
        </p:nvSpPr>
        <p:spPr>
          <a:xfrm>
            <a:off x="6842311" y="2762611"/>
            <a:ext cx="2629694" cy="830997"/>
          </a:xfrm>
          <a:prstGeom prst="rect">
            <a:avLst/>
          </a:prstGeom>
        </p:spPr>
        <p:txBody>
          <a:bodyPr wrap="square">
            <a:spAutoFit/>
          </a:bodyPr>
          <a:lstStyle/>
          <a:p>
            <a:r>
              <a:rPr lang="en-US" sz="2400" b="1" dirty="0" err="1">
                <a:solidFill>
                  <a:srgbClr val="0033CC"/>
                </a:solidFill>
              </a:rPr>
              <a:t>Hầu</a:t>
            </a:r>
            <a:r>
              <a:rPr lang="en-US" sz="2400" b="1" dirty="0">
                <a:solidFill>
                  <a:srgbClr val="0033CC"/>
                </a:solidFill>
              </a:rPr>
              <a:t> </a:t>
            </a:r>
            <a:r>
              <a:rPr lang="en-US" sz="2400" b="1" dirty="0" err="1">
                <a:solidFill>
                  <a:srgbClr val="0033CC"/>
                </a:solidFill>
              </a:rPr>
              <a:t>như</a:t>
            </a:r>
            <a:r>
              <a:rPr lang="en-US" sz="2400" b="1" dirty="0">
                <a:solidFill>
                  <a:srgbClr val="0033CC"/>
                </a:solidFill>
              </a:rPr>
              <a:t> </a:t>
            </a:r>
            <a:r>
              <a:rPr lang="en-US" sz="2400" b="1" dirty="0" err="1">
                <a:solidFill>
                  <a:srgbClr val="0033CC"/>
                </a:solidFill>
              </a:rPr>
              <a:t>không</a:t>
            </a:r>
            <a:r>
              <a:rPr lang="en-US" sz="2400" b="1" dirty="0">
                <a:solidFill>
                  <a:srgbClr val="0033CC"/>
                </a:solidFill>
              </a:rPr>
              <a:t> </a:t>
            </a:r>
            <a:r>
              <a:rPr lang="en-US" sz="2400" b="1" dirty="0" err="1">
                <a:solidFill>
                  <a:srgbClr val="0033CC"/>
                </a:solidFill>
              </a:rPr>
              <a:t>còn</a:t>
            </a:r>
            <a:r>
              <a:rPr lang="en-US" sz="2400" b="1" dirty="0">
                <a:solidFill>
                  <a:srgbClr val="0033CC"/>
                </a:solidFill>
              </a:rPr>
              <a:t> </a:t>
            </a:r>
            <a:r>
              <a:rPr lang="en-US" sz="2400" b="1" dirty="0" err="1">
                <a:solidFill>
                  <a:srgbClr val="0033CC"/>
                </a:solidFill>
              </a:rPr>
              <a:t>lông</a:t>
            </a:r>
            <a:endParaRPr lang="en-US" sz="2400" b="1" dirty="0">
              <a:solidFill>
                <a:srgbClr val="0033CC"/>
              </a:solidFill>
            </a:endParaRPr>
          </a:p>
        </p:txBody>
      </p:sp>
      <p:sp>
        <p:nvSpPr>
          <p:cNvPr id="20" name="Rectangle 19"/>
          <p:cNvSpPr/>
          <p:nvPr/>
        </p:nvSpPr>
        <p:spPr>
          <a:xfrm>
            <a:off x="1772849" y="4755429"/>
            <a:ext cx="1657826" cy="461665"/>
          </a:xfrm>
          <a:prstGeom prst="rect">
            <a:avLst/>
          </a:prstGeom>
        </p:spPr>
        <p:txBody>
          <a:bodyPr wrap="none">
            <a:spAutoFit/>
          </a:bodyPr>
          <a:lstStyle/>
          <a:p>
            <a:r>
              <a:rPr lang="en-US" sz="2400" b="1" dirty="0">
                <a:solidFill>
                  <a:srgbClr val="0033CC"/>
                </a:solidFill>
              </a:rPr>
              <a:t>6 </a:t>
            </a:r>
            <a:r>
              <a:rPr lang="en-US" sz="2400" b="1" dirty="0" err="1">
                <a:solidFill>
                  <a:srgbClr val="0033CC"/>
                </a:solidFill>
              </a:rPr>
              <a:t>triệu</a:t>
            </a:r>
            <a:r>
              <a:rPr lang="en-US" sz="2400" b="1" dirty="0">
                <a:solidFill>
                  <a:srgbClr val="0033CC"/>
                </a:solidFill>
              </a:rPr>
              <a:t> </a:t>
            </a:r>
            <a:r>
              <a:rPr lang="en-US" sz="2400" b="1" dirty="0" err="1">
                <a:solidFill>
                  <a:srgbClr val="0033CC"/>
                </a:solidFill>
              </a:rPr>
              <a:t>năm</a:t>
            </a:r>
            <a:endParaRPr lang="en-US" sz="2400" b="1" dirty="0">
              <a:solidFill>
                <a:srgbClr val="0033CC"/>
              </a:solidFill>
            </a:endParaRPr>
          </a:p>
        </p:txBody>
      </p:sp>
      <p:sp>
        <p:nvSpPr>
          <p:cNvPr id="21" name="Rectangle 20"/>
          <p:cNvSpPr/>
          <p:nvPr/>
        </p:nvSpPr>
        <p:spPr>
          <a:xfrm>
            <a:off x="4156731" y="4773452"/>
            <a:ext cx="1657826" cy="461665"/>
          </a:xfrm>
          <a:prstGeom prst="rect">
            <a:avLst/>
          </a:prstGeom>
        </p:spPr>
        <p:txBody>
          <a:bodyPr wrap="none">
            <a:spAutoFit/>
          </a:bodyPr>
          <a:lstStyle/>
          <a:p>
            <a:r>
              <a:rPr lang="en-US" sz="2400" b="1" dirty="0">
                <a:solidFill>
                  <a:srgbClr val="0033CC"/>
                </a:solidFill>
              </a:rPr>
              <a:t>4 </a:t>
            </a:r>
            <a:r>
              <a:rPr lang="en-US" sz="2400" b="1" dirty="0" err="1">
                <a:solidFill>
                  <a:srgbClr val="0033CC"/>
                </a:solidFill>
              </a:rPr>
              <a:t>triệu</a:t>
            </a:r>
            <a:r>
              <a:rPr lang="en-US" sz="2400" b="1" dirty="0">
                <a:solidFill>
                  <a:srgbClr val="0033CC"/>
                </a:solidFill>
              </a:rPr>
              <a:t> </a:t>
            </a:r>
            <a:r>
              <a:rPr lang="en-US" sz="2400" b="1" dirty="0" err="1">
                <a:solidFill>
                  <a:srgbClr val="0033CC"/>
                </a:solidFill>
              </a:rPr>
              <a:t>năm</a:t>
            </a:r>
            <a:endParaRPr lang="en-US" sz="2400" b="1" dirty="0">
              <a:solidFill>
                <a:srgbClr val="0033CC"/>
              </a:solidFill>
            </a:endParaRPr>
          </a:p>
        </p:txBody>
      </p:sp>
      <p:sp>
        <p:nvSpPr>
          <p:cNvPr id="22" name="Rectangle 21"/>
          <p:cNvSpPr/>
          <p:nvPr/>
        </p:nvSpPr>
        <p:spPr>
          <a:xfrm>
            <a:off x="6719870" y="4773452"/>
            <a:ext cx="2662786" cy="461665"/>
          </a:xfrm>
          <a:prstGeom prst="rect">
            <a:avLst/>
          </a:prstGeom>
        </p:spPr>
        <p:txBody>
          <a:bodyPr wrap="square">
            <a:spAutoFit/>
          </a:bodyPr>
          <a:lstStyle/>
          <a:p>
            <a:r>
              <a:rPr lang="en-US" sz="2400" b="1" dirty="0">
                <a:solidFill>
                  <a:srgbClr val="0033CC"/>
                </a:solidFill>
              </a:rPr>
              <a:t>150 000 </a:t>
            </a:r>
            <a:r>
              <a:rPr lang="en-US" sz="2400" b="1" dirty="0" err="1">
                <a:solidFill>
                  <a:srgbClr val="0033CC"/>
                </a:solidFill>
              </a:rPr>
              <a:t>năm</a:t>
            </a:r>
            <a:endParaRPr lang="en-US" sz="2400" b="1" dirty="0">
              <a:solidFill>
                <a:srgbClr val="0033CC"/>
              </a:solidFill>
            </a:endParaRPr>
          </a:p>
        </p:txBody>
      </p:sp>
      <p:sp>
        <p:nvSpPr>
          <p:cNvPr id="23" name="Rectangle 22"/>
          <p:cNvSpPr/>
          <p:nvPr/>
        </p:nvSpPr>
        <p:spPr>
          <a:xfrm>
            <a:off x="1717898" y="5500909"/>
            <a:ext cx="1767728" cy="461665"/>
          </a:xfrm>
          <a:prstGeom prst="rect">
            <a:avLst/>
          </a:prstGeom>
        </p:spPr>
        <p:txBody>
          <a:bodyPr wrap="none">
            <a:spAutoFit/>
          </a:bodyPr>
          <a:lstStyle/>
          <a:p>
            <a:r>
              <a:rPr lang="en-US" sz="2400" b="1" dirty="0" err="1">
                <a:solidFill>
                  <a:srgbClr val="FF0000"/>
                </a:solidFill>
              </a:rPr>
              <a:t>Vượn</a:t>
            </a:r>
            <a:r>
              <a:rPr lang="en-US" sz="2400" b="1" dirty="0">
                <a:solidFill>
                  <a:srgbClr val="FF0000"/>
                </a:solidFill>
              </a:rPr>
              <a:t> </a:t>
            </a:r>
            <a:r>
              <a:rPr lang="en-US" sz="2400" b="1" dirty="0" err="1">
                <a:solidFill>
                  <a:srgbClr val="FF0000"/>
                </a:solidFill>
              </a:rPr>
              <a:t>người</a:t>
            </a:r>
            <a:endParaRPr lang="en-US" sz="2400" b="1" dirty="0">
              <a:solidFill>
                <a:srgbClr val="FF0000"/>
              </a:solidFill>
            </a:endParaRPr>
          </a:p>
        </p:txBody>
      </p:sp>
      <p:sp>
        <p:nvSpPr>
          <p:cNvPr id="24" name="Rectangle 23"/>
          <p:cNvSpPr/>
          <p:nvPr/>
        </p:nvSpPr>
        <p:spPr>
          <a:xfrm>
            <a:off x="4318199" y="5441275"/>
            <a:ext cx="1776768" cy="461665"/>
          </a:xfrm>
          <a:prstGeom prst="rect">
            <a:avLst/>
          </a:prstGeom>
        </p:spPr>
        <p:txBody>
          <a:bodyPr wrap="none">
            <a:spAutoFit/>
          </a:bodyPr>
          <a:lstStyle/>
          <a:p>
            <a:r>
              <a:rPr lang="en-US" sz="2400" b="1" dirty="0" err="1">
                <a:solidFill>
                  <a:srgbClr val="FF0000"/>
                </a:solidFill>
              </a:rPr>
              <a:t>Người</a:t>
            </a:r>
            <a:r>
              <a:rPr lang="en-US" sz="2400" b="1" dirty="0">
                <a:solidFill>
                  <a:srgbClr val="FF0000"/>
                </a:solidFill>
              </a:rPr>
              <a:t> </a:t>
            </a:r>
            <a:r>
              <a:rPr lang="en-US" sz="2400" b="1" dirty="0" err="1">
                <a:solidFill>
                  <a:srgbClr val="FF0000"/>
                </a:solidFill>
              </a:rPr>
              <a:t>tối</a:t>
            </a:r>
            <a:r>
              <a:rPr lang="en-US" sz="2400" b="1" dirty="0">
                <a:solidFill>
                  <a:srgbClr val="FF0000"/>
                </a:solidFill>
              </a:rPr>
              <a:t> </a:t>
            </a:r>
            <a:r>
              <a:rPr lang="en-US" sz="2400" b="1" dirty="0" err="1">
                <a:solidFill>
                  <a:srgbClr val="FF0000"/>
                </a:solidFill>
              </a:rPr>
              <a:t>cổ</a:t>
            </a:r>
            <a:endParaRPr lang="en-US" sz="2400" b="1" dirty="0">
              <a:solidFill>
                <a:srgbClr val="FF0000"/>
              </a:solidFill>
            </a:endParaRPr>
          </a:p>
        </p:txBody>
      </p:sp>
      <p:sp>
        <p:nvSpPr>
          <p:cNvPr id="25" name="Rectangle 24"/>
          <p:cNvSpPr/>
          <p:nvPr/>
        </p:nvSpPr>
        <p:spPr>
          <a:xfrm>
            <a:off x="6734384" y="5458412"/>
            <a:ext cx="2295821" cy="461665"/>
          </a:xfrm>
          <a:prstGeom prst="rect">
            <a:avLst/>
          </a:prstGeom>
        </p:spPr>
        <p:txBody>
          <a:bodyPr wrap="none">
            <a:spAutoFit/>
          </a:bodyPr>
          <a:lstStyle/>
          <a:p>
            <a:r>
              <a:rPr lang="en-US" sz="2400" b="1" dirty="0" err="1">
                <a:solidFill>
                  <a:srgbClr val="FF0000"/>
                </a:solidFill>
              </a:rPr>
              <a:t>Người</a:t>
            </a:r>
            <a:r>
              <a:rPr lang="en-US" sz="2400" b="1" dirty="0">
                <a:solidFill>
                  <a:srgbClr val="FF0000"/>
                </a:solidFill>
              </a:rPr>
              <a:t> </a:t>
            </a:r>
            <a:r>
              <a:rPr lang="en-US" sz="2400" b="1" dirty="0" err="1">
                <a:solidFill>
                  <a:srgbClr val="FF0000"/>
                </a:solidFill>
              </a:rPr>
              <a:t>tinh</a:t>
            </a:r>
            <a:r>
              <a:rPr lang="en-US" sz="2400" b="1" dirty="0">
                <a:solidFill>
                  <a:srgbClr val="FF0000"/>
                </a:solidFill>
              </a:rPr>
              <a:t> </a:t>
            </a:r>
            <a:r>
              <a:rPr lang="en-US" sz="2400" b="1" dirty="0" err="1">
                <a:solidFill>
                  <a:srgbClr val="FF0000"/>
                </a:solidFill>
              </a:rPr>
              <a:t>khôn</a:t>
            </a:r>
            <a:endParaRPr lang="en-US" sz="2400" b="1" dirty="0">
              <a:solidFill>
                <a:srgbClr val="FF0000"/>
              </a:solidFill>
            </a:endParaRPr>
          </a:p>
        </p:txBody>
      </p:sp>
      <mc:AlternateContent xmlns:mc="http://schemas.openxmlformats.org/markup-compatibility/2006" xmlns:a14="http://schemas.microsoft.com/office/drawing/2010/main">
        <mc:Choice Requires="a14">
          <p:sp>
            <p:nvSpPr>
              <p:cNvPr id="26" name="Rectangle 25"/>
              <p:cNvSpPr/>
              <p:nvPr/>
            </p:nvSpPr>
            <p:spPr>
              <a:xfrm>
                <a:off x="7021203" y="3835345"/>
                <a:ext cx="1463799" cy="470000"/>
              </a:xfrm>
              <a:prstGeom prst="rect">
                <a:avLst/>
              </a:prstGeom>
            </p:spPr>
            <p:txBody>
              <a:bodyPr wrap="none">
                <a:spAutoFit/>
              </a:bodyPr>
              <a:lstStyle/>
              <a:p>
                <a:pPr lvl="0">
                  <a:defRPr/>
                </a:pPr>
                <a:r>
                  <a:rPr lang="en-US" sz="2400" b="1" dirty="0">
                    <a:solidFill>
                      <a:srgbClr val="0033CC"/>
                    </a:solidFill>
                  </a:rPr>
                  <a:t>1450 </a:t>
                </a:r>
                <a14:m>
                  <m:oMath xmlns:m="http://schemas.openxmlformats.org/officeDocument/2006/math">
                    <m:sSup>
                      <m:sSupPr>
                        <m:ctrlPr>
                          <a:rPr lang="en-US" sz="2400" b="1" i="1">
                            <a:solidFill>
                              <a:srgbClr val="0033CC"/>
                            </a:solidFill>
                            <a:latin typeface="Cambria Math" panose="02040503050406030204" pitchFamily="18" charset="0"/>
                          </a:rPr>
                        </m:ctrlPr>
                      </m:sSupPr>
                      <m:e>
                        <m:r>
                          <a:rPr lang="en-US" sz="2400" b="1" i="1">
                            <a:solidFill>
                              <a:srgbClr val="0033CC"/>
                            </a:solidFill>
                            <a:latin typeface="Cambria Math" panose="02040503050406030204" pitchFamily="18" charset="0"/>
                          </a:rPr>
                          <m:t>𝒄𝒎</m:t>
                        </m:r>
                      </m:e>
                      <m:sup>
                        <m:r>
                          <a:rPr lang="en-US" sz="2400" b="1" i="1">
                            <a:solidFill>
                              <a:srgbClr val="0033CC"/>
                            </a:solidFill>
                            <a:latin typeface="Cambria Math" panose="02040503050406030204"/>
                          </a:rPr>
                          <m:t>𝟑</m:t>
                        </m:r>
                      </m:sup>
                    </m:sSup>
                  </m:oMath>
                </a14:m>
                <a:endParaRPr lang="en-US" sz="2400" b="1" dirty="0">
                  <a:solidFill>
                    <a:schemeClr val="dk1"/>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7021203" y="3835345"/>
                <a:ext cx="1463799" cy="470000"/>
              </a:xfrm>
              <a:prstGeom prst="rect">
                <a:avLst/>
              </a:prstGeom>
              <a:blipFill rotWithShape="1">
                <a:blip r:embed="rId3"/>
                <a:stretch>
                  <a:fillRect l="-1" t="-123" r="9" b="10"/>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4242880" y="3843257"/>
                <a:ext cx="2024850" cy="470000"/>
              </a:xfrm>
              <a:prstGeom prst="rect">
                <a:avLst/>
              </a:prstGeom>
            </p:spPr>
            <p:txBody>
              <a:bodyPr wrap="none">
                <a:spAutoFit/>
              </a:bodyPr>
              <a:lstStyle/>
              <a:p>
                <a:pPr lvl="0">
                  <a:defRPr/>
                </a:pPr>
                <a:r>
                  <a:rPr lang="en-US" sz="2400" b="1" dirty="0" smtClean="0">
                    <a:solidFill>
                      <a:srgbClr val="0033CC"/>
                    </a:solidFill>
                  </a:rPr>
                  <a:t>850-1100 </a:t>
                </a:r>
                <a14:m>
                  <m:oMath xmlns:m="http://schemas.openxmlformats.org/officeDocument/2006/math">
                    <m:sSup>
                      <m:sSupPr>
                        <m:ctrlPr>
                          <a:rPr lang="en-US" sz="2400" b="1" i="1">
                            <a:solidFill>
                              <a:srgbClr val="0033CC"/>
                            </a:solidFill>
                            <a:latin typeface="Cambria Math" panose="02040503050406030204" pitchFamily="18" charset="0"/>
                          </a:rPr>
                        </m:ctrlPr>
                      </m:sSupPr>
                      <m:e>
                        <m:r>
                          <a:rPr lang="en-US" sz="2400" b="1" i="1">
                            <a:solidFill>
                              <a:srgbClr val="0033CC"/>
                            </a:solidFill>
                            <a:latin typeface="Cambria Math" panose="02040503050406030204" pitchFamily="18" charset="0"/>
                          </a:rPr>
                          <m:t>𝒄𝒎</m:t>
                        </m:r>
                      </m:e>
                      <m:sup>
                        <m:r>
                          <a:rPr lang="en-US" sz="2400" b="1" i="1">
                            <a:solidFill>
                              <a:srgbClr val="0033CC"/>
                            </a:solidFill>
                            <a:latin typeface="Cambria Math" panose="02040503050406030204"/>
                          </a:rPr>
                          <m:t>𝟑</m:t>
                        </m:r>
                      </m:sup>
                    </m:sSup>
                  </m:oMath>
                </a14:m>
                <a:endParaRPr lang="en-US" sz="2400" b="1" dirty="0">
                  <a:solidFill>
                    <a:schemeClr val="dk1"/>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4242880" y="3843257"/>
                <a:ext cx="2024850" cy="470000"/>
              </a:xfrm>
              <a:prstGeom prst="rect">
                <a:avLst/>
              </a:prstGeom>
              <a:blipFill rotWithShape="1">
                <a:blip r:embed="rId4"/>
                <a:stretch>
                  <a:fillRect l="-22" t="-50" r="14" b="72"/>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034276" y="3855659"/>
                <a:ext cx="1377237" cy="470000"/>
              </a:xfrm>
              <a:prstGeom prst="rect">
                <a:avLst/>
              </a:prstGeom>
            </p:spPr>
            <p:txBody>
              <a:bodyPr wrap="none">
                <a:spAutoFit/>
              </a:bodyPr>
              <a:lstStyle/>
              <a:p>
                <a:pPr lvl="0">
                  <a:defRPr/>
                </a:pPr>
                <a:r>
                  <a:rPr lang="en-US" sz="2400" b="1" smtClean="0">
                    <a:solidFill>
                      <a:srgbClr val="0033CC"/>
                    </a:solidFill>
                  </a:rPr>
                  <a:t>400  </a:t>
                </a:r>
                <a14:m>
                  <m:oMath xmlns:m="http://schemas.openxmlformats.org/officeDocument/2006/math">
                    <m:sSup>
                      <m:sSupPr>
                        <m:ctrlPr>
                          <a:rPr lang="en-US" sz="2400" b="1" i="1">
                            <a:solidFill>
                              <a:srgbClr val="0033CC"/>
                            </a:solidFill>
                            <a:latin typeface="Cambria Math" panose="02040503050406030204" pitchFamily="18" charset="0"/>
                          </a:rPr>
                        </m:ctrlPr>
                      </m:sSupPr>
                      <m:e>
                        <m:r>
                          <a:rPr lang="en-US" sz="2400" b="1" i="1">
                            <a:solidFill>
                              <a:srgbClr val="0033CC"/>
                            </a:solidFill>
                            <a:latin typeface="Cambria Math" panose="02040503050406030204" pitchFamily="18" charset="0"/>
                          </a:rPr>
                          <m:t>𝒄𝒎</m:t>
                        </m:r>
                      </m:e>
                      <m:sup>
                        <m:r>
                          <a:rPr lang="en-US" sz="2400" b="1" i="1">
                            <a:solidFill>
                              <a:srgbClr val="0033CC"/>
                            </a:solidFill>
                            <a:latin typeface="Cambria Math" panose="02040503050406030204"/>
                          </a:rPr>
                          <m:t>𝟑</m:t>
                        </m:r>
                      </m:sup>
                    </m:sSup>
                  </m:oMath>
                </a14:m>
                <a:endParaRPr lang="en-US" sz="2400" b="1" dirty="0">
                  <a:solidFill>
                    <a:schemeClr val="dk1"/>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2034276" y="3855659"/>
                <a:ext cx="1377237" cy="470000"/>
              </a:xfrm>
              <a:prstGeom prst="rect">
                <a:avLst/>
              </a:prstGeom>
              <a:blipFill rotWithShape="1">
                <a:blip r:embed="rId5"/>
                <a:stretch>
                  <a:fillRect l="-27" t="-122" r="21" b="8"/>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44000" cy="1295400"/>
          </a:xfrm>
        </p:spPr>
        <p:txBody>
          <a:bodyPr>
            <a:normAutofit/>
          </a:bodyPr>
          <a:lstStyle/>
          <a:p>
            <a:pPr marL="0" marR="0">
              <a:lnSpc>
                <a:spcPct val="115000"/>
              </a:lnSpc>
              <a:spcBef>
                <a:spcPts val="0"/>
              </a:spcBef>
              <a:spcAft>
                <a:spcPts val="1000"/>
              </a:spcAft>
            </a:pPr>
            <a:r>
              <a:rPr lang="en-US" sz="3100" b="1" dirty="0" smtClean="0">
                <a:solidFill>
                  <a:srgbClr val="FF0000"/>
                </a:solidFill>
                <a:latin typeface="Times New Roman" panose="02020603050405020304"/>
                <a:ea typeface="Times New Roman" panose="02020603050405020304"/>
                <a:cs typeface="Times New Roman" panose="02020603050405020304"/>
              </a:rPr>
              <a:t>CHƯƠNG </a:t>
            </a:r>
            <a:r>
              <a:rPr lang="en-US" sz="3100" b="1" dirty="0">
                <a:solidFill>
                  <a:srgbClr val="FF0000"/>
                </a:solidFill>
                <a:latin typeface="Times New Roman" panose="02020603050405020304"/>
                <a:ea typeface="Times New Roman" panose="02020603050405020304"/>
                <a:cs typeface="Times New Roman" panose="02020603050405020304"/>
              </a:rPr>
              <a:t>2. THỜI KÌ NGUYÊN THỦY</a:t>
            </a:r>
            <a:r>
              <a:rPr lang="en-US" sz="3100" dirty="0">
                <a:solidFill>
                  <a:srgbClr val="FF0000"/>
                </a:solidFill>
                <a:ea typeface="Times New Roman" panose="02020603050405020304"/>
                <a:cs typeface="Times New Roman" panose="02020603050405020304"/>
              </a:rPr>
              <a:t/>
            </a:r>
            <a:br>
              <a:rPr lang="en-US" sz="3100" dirty="0">
                <a:solidFill>
                  <a:srgbClr val="FF0000"/>
                </a:solidFill>
                <a:ea typeface="Times New Roman" panose="02020603050405020304"/>
                <a:cs typeface="Times New Roman" panose="02020603050405020304"/>
              </a:rPr>
            </a:br>
            <a:r>
              <a:rPr lang="en-US" sz="3100" b="1" dirty="0" err="1" smtClean="0">
                <a:solidFill>
                  <a:srgbClr val="FF0000"/>
                </a:solidFill>
                <a:latin typeface="Times New Roman" panose="02020603050405020304"/>
                <a:ea typeface="Calibri" panose="020F0502020204030204"/>
                <a:cs typeface="Times New Roman" panose="02020603050405020304"/>
              </a:rPr>
              <a:t>Tiết</a:t>
            </a:r>
            <a:r>
              <a:rPr lang="en-US" sz="3100" b="1" dirty="0" smtClean="0">
                <a:solidFill>
                  <a:srgbClr val="FF0000"/>
                </a:solidFill>
                <a:latin typeface="Times New Roman" panose="02020603050405020304"/>
                <a:ea typeface="Calibri" panose="020F0502020204030204"/>
                <a:cs typeface="Times New Roman" panose="02020603050405020304"/>
              </a:rPr>
              <a:t> 4,5. </a:t>
            </a:r>
            <a:r>
              <a:rPr lang="en-US" sz="3100" b="1" dirty="0" err="1" smtClean="0">
                <a:solidFill>
                  <a:srgbClr val="FF0000"/>
                </a:solidFill>
                <a:latin typeface="Times New Roman" panose="02020603050405020304"/>
                <a:ea typeface="Calibri" panose="020F0502020204030204"/>
                <a:cs typeface="Times New Roman" panose="02020603050405020304"/>
              </a:rPr>
              <a:t>Bài</a:t>
            </a:r>
            <a:r>
              <a:rPr lang="en-US" sz="3100" b="1" dirty="0" smtClean="0">
                <a:solidFill>
                  <a:srgbClr val="FF0000"/>
                </a:solidFill>
                <a:latin typeface="Times New Roman" panose="02020603050405020304"/>
                <a:ea typeface="Calibri" panose="020F0502020204030204"/>
                <a:cs typeface="Times New Roman" panose="02020603050405020304"/>
              </a:rPr>
              <a:t> </a:t>
            </a:r>
            <a:r>
              <a:rPr lang="en-US" sz="3100" b="1" dirty="0">
                <a:solidFill>
                  <a:srgbClr val="FF0000"/>
                </a:solidFill>
                <a:latin typeface="Times New Roman" panose="02020603050405020304"/>
                <a:ea typeface="Calibri" panose="020F0502020204030204"/>
                <a:cs typeface="Times New Roman" panose="02020603050405020304"/>
              </a:rPr>
              <a:t>3. NGUỒN GỐC LOÀI NGƯỜI </a:t>
            </a:r>
            <a:endParaRPr lang="en-US" sz="3100" dirty="0">
              <a:solidFill>
                <a:srgbClr val="FF0000"/>
              </a:solidFill>
            </a:endParaRPr>
          </a:p>
        </p:txBody>
      </p:sp>
      <p:sp>
        <p:nvSpPr>
          <p:cNvPr id="3" name="Nơi giữ chỗ cho Nội dung 2"/>
          <p:cNvSpPr>
            <a:spLocks noGrp="1"/>
          </p:cNvSpPr>
          <p:nvPr>
            <p:ph idx="1"/>
          </p:nvPr>
        </p:nvSpPr>
        <p:spPr>
          <a:xfrm>
            <a:off x="0" y="1371600"/>
            <a:ext cx="9144000" cy="5257800"/>
          </a:xfrm>
        </p:spPr>
        <p:txBody>
          <a:bodyPr>
            <a:noAutofit/>
          </a:bodyPr>
          <a:lstStyle/>
          <a:p>
            <a:pPr marL="0" marR="0" indent="0" algn="just">
              <a:lnSpc>
                <a:spcPct val="115000"/>
              </a:lnSpc>
              <a:spcBef>
                <a:spcPts val="0"/>
              </a:spcBef>
              <a:spcAft>
                <a:spcPts val="0"/>
              </a:spcAft>
              <a:buNone/>
            </a:pP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I.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Quá</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trình</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tiến</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hóa</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từ</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Vượn</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người</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thành</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người</a:t>
            </a:r>
            <a:endPar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endParaRPr>
          </a:p>
          <a:p>
            <a:pPr marL="0" lvl="0" indent="0">
              <a:lnSpc>
                <a:spcPct val="115000"/>
              </a:lnSpc>
              <a:spcBef>
                <a:spcPts val="0"/>
              </a:spcBef>
              <a:buNone/>
            </a:pP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II.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Dấu</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tích</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của</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Người</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tối</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cổ</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ở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Đông</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Nam Á</a:t>
            </a:r>
            <a:endParaRPr lang="en-US" dirty="0">
              <a:solidFill>
                <a:srgbClr val="FF0000"/>
              </a:solidFill>
              <a:latin typeface="Times New Roman" panose="02020603050405020304" pitchFamily="18" charset="0"/>
              <a:ea typeface="Times New Roman" panose="02020603050405020304"/>
              <a:cs typeface="Times New Roman" panose="02020603050405020304" pitchFamily="18" charset="0"/>
            </a:endParaRPr>
          </a:p>
          <a:p>
            <a:pPr marL="0" marR="0" indent="0" algn="just">
              <a:lnSpc>
                <a:spcPct val="115000"/>
              </a:lnSpc>
              <a:spcBef>
                <a:spcPts val="0"/>
              </a:spcBef>
              <a:spcAft>
                <a:spcPts val="0"/>
              </a:spcAft>
              <a:buNone/>
            </a:pPr>
            <a:endParaRPr lang="en-US" dirty="0">
              <a:solidFill>
                <a:srgbClr val="FF0000"/>
              </a:solidFill>
              <a:latin typeface="Times New Roman" panose="02020603050405020304" pitchFamily="18" charset="0"/>
              <a:ea typeface="Times New Roman" panose="02020603050405020304"/>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944562"/>
          </a:xfrm>
        </p:spPr>
        <p:txBody>
          <a:bodyPr>
            <a:normAutofit/>
          </a:bodyPr>
          <a:lstStyle/>
          <a:p>
            <a:pPr algn="l"/>
            <a:endParaRPr lang="en-US" sz="2000" dirty="0">
              <a:latin typeface="Times New Roman" panose="02020603050405020304" pitchFamily="18" charset="0"/>
              <a:cs typeface="Times New Roman" panose="02020603050405020304" pitchFamily="18" charset="0"/>
            </a:endParaRPr>
          </a:p>
        </p:txBody>
      </p:sp>
      <p:sp>
        <p:nvSpPr>
          <p:cNvPr id="3" name="Nơi giữ chỗ cho Nội dung 2"/>
          <p:cNvSpPr>
            <a:spLocks noGrp="1"/>
          </p:cNvSpPr>
          <p:nvPr>
            <p:ph idx="1"/>
          </p:nvPr>
        </p:nvSpPr>
        <p:spPr>
          <a:xfrm>
            <a:off x="0" y="1447800"/>
            <a:ext cx="9220200" cy="5410200"/>
          </a:xfrm>
        </p:spPr>
        <p:txBody>
          <a:bodyPr/>
          <a:lstStyle/>
          <a:p>
            <a:pPr marL="0" indent="0">
              <a:buNone/>
            </a:pPr>
            <a:r>
              <a:rPr lang="en-US" dirty="0"/>
              <a:t>1</a:t>
            </a:r>
          </a:p>
          <a:p>
            <a:endParaRPr lang="en-US" dirty="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61304" y="5143914"/>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sp>
        <p:nvSpPr>
          <p:cNvPr id="6" name="TextBox 5"/>
          <p:cNvSpPr txBox="1"/>
          <p:nvPr/>
        </p:nvSpPr>
        <p:spPr>
          <a:xfrm>
            <a:off x="61304" y="0"/>
            <a:ext cx="9082696" cy="1315425"/>
          </a:xfrm>
          <a:prstGeom prst="rect">
            <a:avLst/>
          </a:prstGeom>
          <a:noFill/>
        </p:spPr>
        <p:txBody>
          <a:bodyPr wrap="square">
            <a:spAutoFit/>
          </a:bodyPr>
          <a:lstStyle/>
          <a:p>
            <a:pPr>
              <a:lnSpc>
                <a:spcPct val="115000"/>
              </a:lnSpc>
            </a:pPr>
            <a:r>
              <a:rPr lang="en-US" sz="3600" b="1" dirty="0">
                <a:solidFill>
                  <a:srgbClr val="FF0000"/>
                </a:solidFill>
                <a:effectLst/>
                <a:latin typeface="Times New Roman" panose="02020603050405020304" pitchFamily="18" charset="0"/>
                <a:ea typeface="Times New Roman" panose="02020603050405020304" pitchFamily="18" charset="0"/>
              </a:rPr>
              <a:t>- </a:t>
            </a:r>
            <a:r>
              <a:rPr lang="vi-VN" sz="3600" b="1" dirty="0">
                <a:solidFill>
                  <a:srgbClr val="FF0000"/>
                </a:solidFill>
                <a:effectLst/>
                <a:latin typeface="Times New Roman" panose="02020603050405020304" pitchFamily="18" charset="0"/>
                <a:ea typeface="Times New Roman" panose="02020603050405020304" pitchFamily="18" charset="0"/>
              </a:rPr>
              <a:t>Con người có nguồn gốc từ đâu? </a:t>
            </a:r>
          </a:p>
          <a:p>
            <a:pPr>
              <a:lnSpc>
                <a:spcPct val="115000"/>
              </a:lnSpc>
            </a:pPr>
            <a:r>
              <a:rPr lang="en-US" sz="3600" b="1" dirty="0">
                <a:solidFill>
                  <a:srgbClr val="FF0000"/>
                </a:solidFill>
                <a:effectLst/>
                <a:latin typeface="Times New Roman" panose="02020603050405020304" pitchFamily="18" charset="0"/>
                <a:ea typeface="Times New Roman" panose="02020603050405020304" pitchFamily="18" charset="0"/>
              </a:rPr>
              <a:t>- </a:t>
            </a:r>
            <a:r>
              <a:rPr lang="vi-VN" sz="3600" b="1" dirty="0">
                <a:solidFill>
                  <a:srgbClr val="FF0000"/>
                </a:solidFill>
                <a:effectLst/>
                <a:latin typeface="Times New Roman" panose="02020603050405020304" pitchFamily="18" charset="0"/>
                <a:ea typeface="Times New Roman" panose="02020603050405020304" pitchFamily="18" charset="0"/>
              </a:rPr>
              <a:t>Quá trình tiến hóa diễn ra như thế nào?</a:t>
            </a:r>
          </a:p>
        </p:txBody>
      </p:sp>
      <p:pic>
        <p:nvPicPr>
          <p:cNvPr id="7" name="Nguon goc loai nguo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6200" y="1460703"/>
            <a:ext cx="9296399" cy="489853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100000">
                <p:cTn id="7" fill="hold" display="0">
                  <p:stCondLst>
                    <p:cond delay="indefinite"/>
                  </p:stCondLst>
                </p:cTn>
                <p:tgtEl>
                  <p:spTgt spid="7"/>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61304" y="5913437"/>
            <a:ext cx="9158895" cy="944562"/>
          </a:xfrm>
        </p:spPr>
        <p:txBody>
          <a:bodyPr>
            <a:normAutofit fontScale="90000"/>
          </a:bodyPr>
          <a:lstStyle/>
          <a:p>
            <a:r>
              <a:rPr lang="en-US" sz="3600" b="1" dirty="0" err="1" smtClean="0">
                <a:solidFill>
                  <a:srgbClr val="FF0000"/>
                </a:solidFill>
                <a:latin typeface="Times New Roman" panose="02020603050405020304" pitchFamily="18" charset="0"/>
                <a:cs typeface="Times New Roman" panose="02020603050405020304" pitchFamily="18" charset="0"/>
              </a:rPr>
              <a:t>Những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dấu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tích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cổ</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tìm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ở </a:t>
            </a:r>
            <a:r>
              <a:rPr lang="en-US" sz="3600" b="1" dirty="0" err="1" smtClean="0">
                <a:solidFill>
                  <a:srgbClr val="FF0000"/>
                </a:solidFill>
                <a:latin typeface="Times New Roman" panose="02020603050405020304" pitchFamily="18" charset="0"/>
                <a:cs typeface="Times New Roman" panose="02020603050405020304" pitchFamily="18" charset="0"/>
              </a:rPr>
              <a:t>đâu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trên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đất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ta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Nơi giữ chỗ cho Nội dung 2"/>
          <p:cNvSpPr>
            <a:spLocks noGrp="1"/>
          </p:cNvSpPr>
          <p:nvPr>
            <p:ph idx="1"/>
          </p:nvPr>
        </p:nvSpPr>
        <p:spPr>
          <a:xfrm>
            <a:off x="457200" y="1143000"/>
            <a:ext cx="8229600" cy="4724399"/>
          </a:xfrm>
        </p:spPr>
        <p:txBody>
          <a:bodyPr/>
          <a:lstStyle/>
          <a:p>
            <a:endParaRPr lang="en-US" dirty="0"/>
          </a:p>
          <a:p>
            <a:endParaRPr lang="en-US" dirty="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61304" y="5143914"/>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04" y="-148471"/>
            <a:ext cx="9082696"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118745"/>
            <a:ext cx="9220200" cy="1481455"/>
          </a:xfrm>
        </p:spPr>
        <p:txBody>
          <a:bodyPr>
            <a:noAutofit/>
          </a:bodyPr>
          <a:lstStyle/>
          <a:p>
            <a:r>
              <a:rPr lang="en-US" sz="3200" b="1" dirty="0" err="1">
                <a:solidFill>
                  <a:srgbClr val="FF0000"/>
                </a:solidFill>
                <a:latin typeface="Times New Roman" panose="02020603050405020304" pitchFamily="18" charset="0"/>
                <a:cs typeface="Times New Roman" panose="02020603050405020304" pitchFamily="18" charset="0"/>
              </a:rPr>
              <a:t>1. Quan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đồ</a:t>
            </a:r>
            <a:r>
              <a:rPr lang="en-US" sz="3200" b="1" dirty="0" smtClean="0">
                <a:solidFill>
                  <a:srgbClr val="FF0000"/>
                </a:solidFill>
                <a:latin typeface="Times New Roman" panose="02020603050405020304" pitchFamily="18" charset="0"/>
                <a:cs typeface="Times New Roman" panose="02020603050405020304" pitchFamily="18" charset="0"/>
              </a:rPr>
              <a:t> 3.5, </a:t>
            </a:r>
            <a:r>
              <a:rPr lang="en-US" sz="3200" b="1" dirty="0" err="1">
                <a:solidFill>
                  <a:srgbClr val="FF0000"/>
                </a:solidFill>
                <a:latin typeface="Times New Roman" panose="02020603050405020304" pitchFamily="18" charset="0"/>
                <a:cs typeface="Times New Roman" panose="02020603050405020304" pitchFamily="18" charset="0"/>
              </a:rPr>
              <a:t>kể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thấy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dấu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cổ</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Đông</a:t>
            </a:r>
            <a:r>
              <a:rPr lang="en-US" sz="3200" b="1" dirty="0">
                <a:solidFill>
                  <a:srgbClr val="FF0000"/>
                </a:solidFill>
                <a:latin typeface="Times New Roman" panose="02020603050405020304" pitchFamily="18" charset="0"/>
                <a:cs typeface="Times New Roman" panose="02020603050405020304" pitchFamily="18" charset="0"/>
              </a:rPr>
              <a:t> Nam Á</a:t>
            </a:r>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4953000" y="2434485"/>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sp>
        <p:nvSpPr>
          <p:cNvPr id="6" name="Content Placeholder 5"/>
          <p:cNvSpPr>
            <a:spLocks noGrp="1"/>
          </p:cNvSpPr>
          <p:nvPr>
            <p:ph idx="1"/>
          </p:nvPr>
        </p:nvSpPr>
        <p:spPr/>
        <p:txBody>
          <a:bodyPr/>
          <a:lstStyle/>
          <a:p>
            <a:endParaRPr lang="en-US"/>
          </a:p>
        </p:txBody>
      </p:sp>
      <p:sp>
        <p:nvSpPr>
          <p:cNvPr id="7" name="Tiêu đề 1"/>
          <p:cNvSpPr>
            <a:spLocks noGrp="1"/>
          </p:cNvSpPr>
          <p:nvPr/>
        </p:nvSpPr>
        <p:spPr>
          <a:xfrm>
            <a:off x="0" y="1719580"/>
            <a:ext cx="9220200" cy="15455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0000"/>
                </a:solidFill>
                <a:latin typeface="Times New Roman" panose="02020603050405020304" pitchFamily="18" charset="0"/>
                <a:cs typeface="Times New Roman" panose="02020603050405020304" pitchFamily="18" charset="0"/>
              </a:rPr>
              <a:t>2. Nêu nhận xét phạm vi phân bố dấu tích Người tối cổ ở Việt Nam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5502630"/>
            <a:ext cx="9220200" cy="944562"/>
          </a:xfrm>
        </p:spPr>
        <p:txBody>
          <a:bodyPr>
            <a:noAutofit/>
          </a:bodyPr>
          <a:lstStyle/>
          <a:p>
            <a:r>
              <a:rPr lang="en-US" sz="3200" b="1" dirty="0" err="1">
                <a:solidFill>
                  <a:srgbClr val="FF0000"/>
                </a:solidFill>
                <a:latin typeface="Times New Roman" panose="02020603050405020304" pitchFamily="18" charset="0"/>
                <a:cs typeface="Times New Roman" panose="02020603050405020304" pitchFamily="18" charset="0"/>
              </a:rPr>
              <a:t>Quan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đồ</a:t>
            </a:r>
            <a:r>
              <a:rPr lang="en-US" sz="3200" b="1" dirty="0" smtClean="0">
                <a:solidFill>
                  <a:srgbClr val="FF0000"/>
                </a:solidFill>
                <a:latin typeface="Times New Roman" panose="02020603050405020304" pitchFamily="18" charset="0"/>
                <a:cs typeface="Times New Roman" panose="02020603050405020304" pitchFamily="18" charset="0"/>
              </a:rPr>
              <a:t> 3.5, </a:t>
            </a:r>
            <a:r>
              <a:rPr lang="en-US" sz="3200" b="1" dirty="0" err="1">
                <a:solidFill>
                  <a:srgbClr val="FF0000"/>
                </a:solidFill>
                <a:latin typeface="Times New Roman" panose="02020603050405020304" pitchFamily="18" charset="0"/>
                <a:cs typeface="Times New Roman" panose="02020603050405020304" pitchFamily="18" charset="0"/>
              </a:rPr>
              <a:t>kể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thấy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dấu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cổ</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Đông</a:t>
            </a:r>
            <a:r>
              <a:rPr lang="en-US" sz="3200" b="1" dirty="0">
                <a:solidFill>
                  <a:srgbClr val="FF0000"/>
                </a:solidFill>
                <a:latin typeface="Times New Roman" panose="02020603050405020304" pitchFamily="18" charset="0"/>
                <a:cs typeface="Times New Roman" panose="02020603050405020304" pitchFamily="18" charset="0"/>
              </a:rPr>
              <a:t> Nam Á</a:t>
            </a:r>
          </a:p>
        </p:txBody>
      </p:sp>
      <p:sp>
        <p:nvSpPr>
          <p:cNvPr id="3" name="Nơi giữ chỗ cho Nội dung 2"/>
          <p:cNvSpPr>
            <a:spLocks noGrp="1"/>
          </p:cNvSpPr>
          <p:nvPr>
            <p:ph idx="1"/>
          </p:nvPr>
        </p:nvSpPr>
        <p:spPr>
          <a:xfrm>
            <a:off x="457200" y="1143000"/>
            <a:ext cx="8229600" cy="4724399"/>
          </a:xfrm>
        </p:spPr>
        <p:txBody>
          <a:bodyPr/>
          <a:lstStyle/>
          <a:p>
            <a:endParaRPr lang="en-US" dirty="0"/>
          </a:p>
          <a:p>
            <a:endParaRPr lang="en-US" dirty="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4953000" y="2434485"/>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9448800" cy="53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flipV="1">
            <a:off x="457200" y="0"/>
            <a:ext cx="8229600" cy="46038"/>
          </a:xfrm>
        </p:spPr>
        <p:txBody>
          <a:bodyPr>
            <a:normAutofit fontScale="90000"/>
          </a:bodyPr>
          <a:lstStyle/>
          <a:p>
            <a:pPr algn="l"/>
            <a:endParaRPr lang="en-US" sz="2000" dirty="0">
              <a:latin typeface="Times New Roman" panose="02020603050405020304" pitchFamily="18" charset="0"/>
              <a:cs typeface="Times New Roman" panose="02020603050405020304" pitchFamily="18" charset="0"/>
            </a:endParaRPr>
          </a:p>
        </p:txBody>
      </p:sp>
      <p:sp>
        <p:nvSpPr>
          <p:cNvPr id="3" name="Nơi giữ chỗ cho Nội dung 2"/>
          <p:cNvSpPr>
            <a:spLocks noGrp="1"/>
          </p:cNvSpPr>
          <p:nvPr>
            <p:ph idx="1"/>
          </p:nvPr>
        </p:nvSpPr>
        <p:spPr>
          <a:xfrm>
            <a:off x="228600" y="1096962"/>
            <a:ext cx="8915400" cy="5638800"/>
          </a:xfrm>
        </p:spPr>
        <p:txBody>
          <a:bodyPr>
            <a:normAutofit fontScale="92500" lnSpcReduction="10000"/>
          </a:bodyPr>
          <a:lstStyle/>
          <a:p>
            <a:pPr marL="0" lvl="0" indent="0">
              <a:lnSpc>
                <a:spcPct val="115000"/>
              </a:lnSpc>
              <a:spcBef>
                <a:spcPts val="0"/>
              </a:spcBef>
              <a:buNone/>
            </a:pP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33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Những</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địa</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điểm</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tìm</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thấy</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dấu</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tích</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của</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Người</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tối</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cổ</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ở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Đông</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Nam Á: </a:t>
            </a:r>
          </a:p>
          <a:p>
            <a:pPr marL="0" lvl="0" indent="0">
              <a:lnSpc>
                <a:spcPct val="115000"/>
              </a:lnSpc>
              <a:spcBef>
                <a:spcPts val="0"/>
              </a:spcBef>
              <a:buNone/>
            </a:pP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Tri-min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Gia-va</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Li-</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ang</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Bua</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Phlo-rét</a:t>
            </a:r>
            <a:r>
              <a:rPr lang="en-US" sz="33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ở ( </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In-</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đô</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nê</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-xi-a</a:t>
            </a:r>
            <a:r>
              <a:rPr lang="en-US" sz="33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a:t>
            </a:r>
            <a:endPar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endParaRPr>
          </a:p>
          <a:p>
            <a:pPr marL="0" lvl="0" indent="0">
              <a:lnSpc>
                <a:spcPct val="115000"/>
              </a:lnSpc>
              <a:spcBef>
                <a:spcPts val="0"/>
              </a:spcBef>
              <a:buNone/>
            </a:pP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Pon-đa-ung</a:t>
            </a:r>
            <a:r>
              <a:rPr lang="en-US" sz="33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ở </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Mi</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-an-ma</a:t>
            </a:r>
            <a:r>
              <a:rPr lang="en-US" sz="33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a:t>
            </a:r>
            <a:endPar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endParaRPr>
          </a:p>
          <a:p>
            <a:pPr marL="0" lvl="0" indent="0">
              <a:lnSpc>
                <a:spcPct val="115000"/>
              </a:lnSpc>
              <a:spcBef>
                <a:spcPts val="0"/>
              </a:spcBef>
              <a:buNone/>
            </a:pP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Tham-lót</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ở (</a:t>
            </a:r>
            <a:r>
              <a:rPr lang="en-US" sz="3300"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Thái</a:t>
            </a:r>
            <a:r>
              <a:rPr lang="en-US" sz="33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Lan</a:t>
            </a:r>
            <a:r>
              <a:rPr lang="en-US" sz="33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a:t>
            </a:r>
            <a:endPar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endParaRPr>
          </a:p>
          <a:p>
            <a:pPr marL="0" lvl="0" indent="0">
              <a:lnSpc>
                <a:spcPct val="115000"/>
              </a:lnSpc>
              <a:spcBef>
                <a:spcPts val="0"/>
              </a:spcBef>
              <a:buNone/>
            </a:pP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Ni-a </a:t>
            </a:r>
            <a:r>
              <a:rPr lang="en-US" sz="33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ở (Ma-</a:t>
            </a:r>
            <a:r>
              <a:rPr lang="en-US" sz="3300"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lai</a:t>
            </a:r>
            <a:r>
              <a:rPr lang="en-US" sz="33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-xi-a).</a:t>
            </a:r>
            <a:endPar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endParaRPr>
          </a:p>
          <a:p>
            <a:pPr marL="0" lvl="0" indent="0">
              <a:lnSpc>
                <a:spcPct val="115000"/>
              </a:lnSpc>
              <a:spcBef>
                <a:spcPts val="0"/>
              </a:spcBef>
              <a:buNone/>
            </a:pP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Ta-bon </a:t>
            </a:r>
            <a:r>
              <a:rPr lang="en-US" sz="33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ở (Phi-</a:t>
            </a:r>
            <a:r>
              <a:rPr lang="en-US" sz="3300"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líp</a:t>
            </a:r>
            <a:r>
              <a:rPr lang="en-US" sz="33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-pin).</a:t>
            </a:r>
            <a:endPar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endParaRPr>
          </a:p>
          <a:p>
            <a:pPr marL="0" lvl="0" indent="0">
              <a:lnSpc>
                <a:spcPct val="115000"/>
              </a:lnSpc>
              <a:spcBef>
                <a:spcPts val="0"/>
              </a:spcBef>
              <a:buNone/>
            </a:pP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An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Khê</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Gia</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Lai),  </a:t>
            </a:r>
            <a:r>
              <a:rPr lang="en-US" sz="3300"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Núi</a:t>
            </a:r>
            <a:r>
              <a:rPr lang="en-US" sz="33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Đọ</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a:t>
            </a:r>
            <a:r>
              <a:rPr lang="en-US" sz="3300"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Thanh</a:t>
            </a:r>
            <a:r>
              <a:rPr lang="en-US" sz="33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Hóa</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Xuân</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Lộc</a:t>
            </a:r>
            <a:r>
              <a:rPr lang="en-US" sz="33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Đồng</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Nai</a:t>
            </a:r>
            <a:r>
              <a:rPr lang="en-US" sz="33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Thẩm</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Khuyên</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Thẩm</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Hai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Lạng</a:t>
            </a:r>
            <a:r>
              <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3300" dirty="0" err="1">
                <a:solidFill>
                  <a:srgbClr val="0033CC"/>
                </a:solidFill>
                <a:latin typeface="Times New Roman" panose="02020603050405020304" pitchFamily="18" charset="0"/>
                <a:ea typeface="Times New Roman" panose="02020603050405020304"/>
                <a:cs typeface="Times New Roman" panose="02020603050405020304" pitchFamily="18" charset="0"/>
              </a:rPr>
              <a:t>Sơn</a:t>
            </a:r>
            <a:r>
              <a:rPr lang="en-US" sz="33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ở </a:t>
            </a:r>
            <a:r>
              <a:rPr lang="en-US" sz="3300"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Việt</a:t>
            </a:r>
            <a:r>
              <a:rPr lang="en-US" sz="33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Nam .</a:t>
            </a:r>
            <a:endParaRPr lang="en-US" sz="3300" dirty="0">
              <a:solidFill>
                <a:srgbClr val="0033CC"/>
              </a:solidFill>
              <a:latin typeface="Times New Roman" panose="02020603050405020304" pitchFamily="18" charset="0"/>
              <a:ea typeface="Times New Roman" panose="02020603050405020304"/>
              <a:cs typeface="Times New Roman" panose="02020603050405020304" pitchFamily="18" charset="0"/>
            </a:endParaRPr>
          </a:p>
          <a:p>
            <a:pPr marL="0" indent="0">
              <a:buNone/>
            </a:pPr>
            <a:endParaRPr lang="en-US" dirty="0"/>
          </a:p>
          <a:p>
            <a:endParaRPr lang="en-US" dirty="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4343400" y="3581400"/>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sp>
        <p:nvSpPr>
          <p:cNvPr id="6" name="Tiêu đề 1"/>
          <p:cNvSpPr txBox="1"/>
          <p:nvPr/>
        </p:nvSpPr>
        <p:spPr>
          <a:xfrm>
            <a:off x="-76200" y="152400"/>
            <a:ext cx="9220200" cy="944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rgbClr val="FF0000"/>
                </a:solidFill>
                <a:latin typeface="Times New Roman" panose="02020603050405020304" pitchFamily="18" charset="0"/>
                <a:cs typeface="Times New Roman" panose="02020603050405020304" pitchFamily="18" charset="0"/>
              </a:rPr>
              <a:t>Quan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sát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lược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đồ</a:t>
            </a:r>
            <a:r>
              <a:rPr lang="en-US" sz="3200" b="1" dirty="0" smtClean="0">
                <a:solidFill>
                  <a:srgbClr val="FF0000"/>
                </a:solidFill>
                <a:latin typeface="Times New Roman" panose="02020603050405020304" pitchFamily="18" charset="0"/>
                <a:cs typeface="Times New Roman" panose="02020603050405020304" pitchFamily="18" charset="0"/>
              </a:rPr>
              <a:t> 3.5, </a:t>
            </a:r>
            <a:r>
              <a:rPr lang="en-US" sz="3200" b="1" dirty="0" err="1" smtClean="0">
                <a:solidFill>
                  <a:srgbClr val="FF0000"/>
                </a:solidFill>
                <a:latin typeface="Times New Roman" panose="02020603050405020304" pitchFamily="18" charset="0"/>
                <a:cs typeface="Times New Roman" panose="02020603050405020304" pitchFamily="18" charset="0"/>
              </a:rPr>
              <a:t>kể</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tên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những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địa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điểm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tìm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thấy</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dấu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tích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Người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tối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cổ</a:t>
            </a:r>
            <a:r>
              <a:rPr lang="en-US" sz="3200" b="1" dirty="0" smtClean="0">
                <a:solidFill>
                  <a:srgbClr val="FF0000"/>
                </a:solidFill>
                <a:latin typeface="Times New Roman" panose="02020603050405020304" pitchFamily="18" charset="0"/>
                <a:cs typeface="Times New Roman" panose="02020603050405020304" pitchFamily="18" charset="0"/>
              </a:rPr>
              <a:t> ở </a:t>
            </a:r>
            <a:r>
              <a:rPr lang="en-US" sz="3200" b="1" dirty="0" err="1" smtClean="0">
                <a:solidFill>
                  <a:srgbClr val="FF0000"/>
                </a:solidFill>
                <a:latin typeface="Times New Roman" panose="02020603050405020304" pitchFamily="18" charset="0"/>
                <a:cs typeface="Times New Roman" panose="02020603050405020304" pitchFamily="18" charset="0"/>
              </a:rPr>
              <a:t>Đông</a:t>
            </a:r>
            <a:r>
              <a:rPr lang="en-US" sz="3200" b="1" dirty="0" smtClean="0">
                <a:solidFill>
                  <a:srgbClr val="FF0000"/>
                </a:solidFill>
                <a:latin typeface="Times New Roman" panose="02020603050405020304" pitchFamily="18" charset="0"/>
                <a:cs typeface="Times New Roman" panose="02020603050405020304" pitchFamily="18" charset="0"/>
              </a:rPr>
              <a:t> Nam Á .</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20782" y="-76200"/>
            <a:ext cx="9144000" cy="1066800"/>
          </a:xfrm>
        </p:spPr>
        <p:txBody>
          <a:bodyPr>
            <a:normAutofit fontScale="90000"/>
          </a:bodyPr>
          <a:lstStyle/>
          <a:p>
            <a:pPr marL="0" marR="0">
              <a:lnSpc>
                <a:spcPct val="115000"/>
              </a:lnSpc>
              <a:spcBef>
                <a:spcPts val="0"/>
              </a:spcBef>
              <a:spcAft>
                <a:spcPts val="1000"/>
              </a:spcAft>
            </a:pPr>
            <a:r>
              <a:rPr lang="en-US" sz="3100" b="1" dirty="0" smtClean="0">
                <a:solidFill>
                  <a:srgbClr val="FF0000"/>
                </a:solidFill>
                <a:latin typeface="Times New Roman" panose="02020603050405020304"/>
                <a:ea typeface="Times New Roman" panose="02020603050405020304"/>
                <a:cs typeface="Times New Roman" panose="02020603050405020304"/>
              </a:rPr>
              <a:t/>
            </a:r>
            <a:br>
              <a:rPr lang="en-US" sz="3100" b="1" dirty="0" smtClean="0">
                <a:solidFill>
                  <a:srgbClr val="FF0000"/>
                </a:solidFill>
                <a:latin typeface="Times New Roman" panose="02020603050405020304"/>
                <a:ea typeface="Times New Roman" panose="02020603050405020304"/>
                <a:cs typeface="Times New Roman" panose="02020603050405020304"/>
              </a:rPr>
            </a:br>
            <a:r>
              <a:rPr lang="en-US" sz="3100" b="1" dirty="0" smtClean="0">
                <a:solidFill>
                  <a:srgbClr val="FF0000"/>
                </a:solidFill>
                <a:latin typeface="Times New Roman" panose="02020603050405020304"/>
                <a:ea typeface="Times New Roman" panose="02020603050405020304"/>
                <a:cs typeface="Times New Roman" panose="02020603050405020304"/>
              </a:rPr>
              <a:t>CHƯƠNG </a:t>
            </a:r>
            <a:r>
              <a:rPr lang="en-US" sz="3100" b="1" dirty="0">
                <a:solidFill>
                  <a:srgbClr val="FF0000"/>
                </a:solidFill>
                <a:latin typeface="Times New Roman" panose="02020603050405020304"/>
                <a:ea typeface="Times New Roman" panose="02020603050405020304"/>
                <a:cs typeface="Times New Roman" panose="02020603050405020304"/>
              </a:rPr>
              <a:t>2. THỜI KÌ NGUYÊN THỦY</a:t>
            </a:r>
            <a:r>
              <a:rPr lang="en-US" sz="3100" dirty="0">
                <a:solidFill>
                  <a:srgbClr val="FF0000"/>
                </a:solidFill>
                <a:ea typeface="Times New Roman" panose="02020603050405020304"/>
                <a:cs typeface="Times New Roman" panose="02020603050405020304"/>
              </a:rPr>
              <a:t/>
            </a:r>
            <a:br>
              <a:rPr lang="en-US" sz="3100" dirty="0">
                <a:solidFill>
                  <a:srgbClr val="FF0000"/>
                </a:solidFill>
                <a:ea typeface="Times New Roman" panose="02020603050405020304"/>
                <a:cs typeface="Times New Roman" panose="02020603050405020304"/>
              </a:rPr>
            </a:br>
            <a:r>
              <a:rPr lang="en-US" sz="3100" b="1" dirty="0" err="1" smtClean="0">
                <a:solidFill>
                  <a:srgbClr val="FF0000"/>
                </a:solidFill>
                <a:latin typeface="Times New Roman" panose="02020603050405020304"/>
                <a:ea typeface="Calibri" panose="020F0502020204030204"/>
                <a:cs typeface="Times New Roman" panose="02020603050405020304"/>
              </a:rPr>
              <a:t>Tiết</a:t>
            </a:r>
            <a:r>
              <a:rPr lang="en-US" sz="3100" b="1" dirty="0" smtClean="0">
                <a:solidFill>
                  <a:srgbClr val="FF0000"/>
                </a:solidFill>
                <a:latin typeface="Times New Roman" panose="02020603050405020304"/>
                <a:ea typeface="Calibri" panose="020F0502020204030204"/>
                <a:cs typeface="Times New Roman" panose="02020603050405020304"/>
              </a:rPr>
              <a:t> 4,5.</a:t>
            </a:r>
            <a:r>
              <a:rPr lang="en-US" sz="3100" b="1" dirty="0">
                <a:solidFill>
                  <a:srgbClr val="FF0000"/>
                </a:solidFill>
                <a:latin typeface="Times New Roman" panose="02020603050405020304"/>
                <a:ea typeface="Calibri" panose="020F0502020204030204"/>
                <a:cs typeface="Times New Roman" panose="02020603050405020304"/>
              </a:rPr>
              <a:t> </a:t>
            </a:r>
            <a:r>
              <a:rPr lang="en-US" sz="3100" b="1" dirty="0" err="1" smtClean="0">
                <a:solidFill>
                  <a:srgbClr val="FF0000"/>
                </a:solidFill>
                <a:latin typeface="Times New Roman" panose="02020603050405020304"/>
                <a:ea typeface="Calibri" panose="020F0502020204030204"/>
                <a:cs typeface="Times New Roman" panose="02020603050405020304"/>
              </a:rPr>
              <a:t>Bài</a:t>
            </a:r>
            <a:r>
              <a:rPr lang="en-US" sz="3100" b="1" dirty="0" smtClean="0">
                <a:solidFill>
                  <a:srgbClr val="FF0000"/>
                </a:solidFill>
                <a:latin typeface="Times New Roman" panose="02020603050405020304"/>
                <a:ea typeface="Calibri" panose="020F0502020204030204"/>
                <a:cs typeface="Times New Roman" panose="02020603050405020304"/>
              </a:rPr>
              <a:t> </a:t>
            </a:r>
            <a:r>
              <a:rPr lang="en-US" sz="3100" b="1" dirty="0">
                <a:solidFill>
                  <a:srgbClr val="FF0000"/>
                </a:solidFill>
                <a:latin typeface="Times New Roman" panose="02020603050405020304"/>
                <a:ea typeface="Calibri" panose="020F0502020204030204"/>
                <a:cs typeface="Times New Roman" panose="02020603050405020304"/>
              </a:rPr>
              <a:t>3. NGUỒN GỐC LOÀI NGƯỜI (2 </a:t>
            </a:r>
            <a:r>
              <a:rPr lang="en-US" sz="3100" b="1" dirty="0" err="1">
                <a:solidFill>
                  <a:srgbClr val="FF0000"/>
                </a:solidFill>
                <a:latin typeface="Times New Roman" panose="02020603050405020304"/>
                <a:ea typeface="Calibri" panose="020F0502020204030204"/>
                <a:cs typeface="Times New Roman" panose="02020603050405020304"/>
              </a:rPr>
              <a:t>tiết</a:t>
            </a:r>
            <a:r>
              <a:rPr lang="en-US" sz="3100" b="1" dirty="0">
                <a:solidFill>
                  <a:srgbClr val="FF0000"/>
                </a:solidFill>
                <a:latin typeface="Times New Roman" panose="02020603050405020304"/>
                <a:ea typeface="Calibri" panose="020F0502020204030204"/>
                <a:cs typeface="Times New Roman" panose="02020603050405020304"/>
              </a:rPr>
              <a:t>)</a:t>
            </a:r>
            <a:r>
              <a:rPr lang="en-US" sz="3100" dirty="0">
                <a:solidFill>
                  <a:srgbClr val="FF0000"/>
                </a:solidFill>
                <a:ea typeface="Times New Roman" panose="02020603050405020304"/>
                <a:cs typeface="Times New Roman" panose="02020603050405020304"/>
              </a:rPr>
              <a:t/>
            </a:r>
            <a:br>
              <a:rPr lang="en-US" sz="3100" dirty="0">
                <a:solidFill>
                  <a:srgbClr val="FF0000"/>
                </a:solidFill>
                <a:ea typeface="Times New Roman" panose="02020603050405020304"/>
                <a:cs typeface="Times New Roman" panose="02020603050405020304"/>
              </a:rPr>
            </a:br>
            <a:endParaRPr lang="en-US" sz="3100" dirty="0">
              <a:solidFill>
                <a:srgbClr val="FF0000"/>
              </a:solidFill>
            </a:endParaRPr>
          </a:p>
        </p:txBody>
      </p:sp>
      <p:sp>
        <p:nvSpPr>
          <p:cNvPr id="3" name="Nơi giữ chỗ cho Nội dung 2"/>
          <p:cNvSpPr>
            <a:spLocks noGrp="1"/>
          </p:cNvSpPr>
          <p:nvPr>
            <p:ph idx="1"/>
          </p:nvPr>
        </p:nvSpPr>
        <p:spPr>
          <a:xfrm>
            <a:off x="0" y="914400"/>
            <a:ext cx="9144000" cy="6096000"/>
          </a:xfrm>
        </p:spPr>
        <p:txBody>
          <a:bodyPr>
            <a:noAutofit/>
          </a:bodyPr>
          <a:lstStyle/>
          <a:p>
            <a:pPr marL="0" marR="0" indent="0" algn="just">
              <a:lnSpc>
                <a:spcPct val="115000"/>
              </a:lnSpc>
              <a:spcBef>
                <a:spcPts val="0"/>
              </a:spcBef>
              <a:spcAft>
                <a:spcPts val="0"/>
              </a:spcAft>
              <a:buNone/>
            </a:pP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I.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Quá</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trình</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tiến</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hóa</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từ</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Vượn</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người</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thành</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người</a:t>
            </a:r>
            <a:endPar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endParaRPr>
          </a:p>
          <a:p>
            <a:pPr marL="0" lvl="0" indent="0">
              <a:lnSpc>
                <a:spcPct val="115000"/>
              </a:lnSpc>
              <a:spcBef>
                <a:spcPts val="0"/>
              </a:spcBef>
              <a:buNone/>
            </a:pP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II.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Dấu</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tích</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của</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Người</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tối</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cổ</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ở </a:t>
            </a:r>
            <a:r>
              <a:rPr lang="en-US" sz="2800" b="1" u="sng" dirty="0" err="1">
                <a:solidFill>
                  <a:srgbClr val="FF0000"/>
                </a:solidFill>
                <a:latin typeface="Times New Roman" panose="02020603050405020304" pitchFamily="18" charset="0"/>
                <a:ea typeface="Times New Roman" panose="02020603050405020304"/>
                <a:cs typeface="Times New Roman" panose="02020603050405020304" pitchFamily="18" charset="0"/>
              </a:rPr>
              <a:t>Đông</a:t>
            </a:r>
            <a:r>
              <a:rPr lang="en-US" sz="2800" b="1" u="sng" dirty="0">
                <a:solidFill>
                  <a:srgbClr val="FF0000"/>
                </a:solidFill>
                <a:latin typeface="Times New Roman" panose="02020603050405020304" pitchFamily="18" charset="0"/>
                <a:ea typeface="Times New Roman" panose="02020603050405020304"/>
                <a:cs typeface="Times New Roman" panose="02020603050405020304" pitchFamily="18" charset="0"/>
              </a:rPr>
              <a:t> Nam Á</a:t>
            </a:r>
            <a:endParaRPr lang="en-US" sz="2800" dirty="0">
              <a:solidFill>
                <a:srgbClr val="FF0000"/>
              </a:solidFill>
              <a:latin typeface="Times New Roman" panose="02020603050405020304" pitchFamily="18" charset="0"/>
              <a:ea typeface="Times New Roman" panose="02020603050405020304"/>
              <a:cs typeface="Times New Roman" panose="02020603050405020304" pitchFamily="18" charset="0"/>
            </a:endParaRPr>
          </a:p>
          <a:p>
            <a:pPr marL="0" lvl="0" indent="0">
              <a:lnSpc>
                <a:spcPct val="115000"/>
              </a:lnSpc>
              <a:spcBef>
                <a:spcPts val="0"/>
              </a:spcBef>
              <a:buNone/>
            </a:pP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Những</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địa</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điểm</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tìm</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thấy</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dấu</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tích</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của</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Người</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tối</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cổ</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ở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Đông</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Nam Á: </a:t>
            </a:r>
          </a:p>
          <a:p>
            <a:pPr marL="0" lvl="0" indent="0">
              <a:lnSpc>
                <a:spcPct val="115000"/>
              </a:lnSpc>
              <a:spcBef>
                <a:spcPts val="0"/>
              </a:spcBef>
              <a:buNone/>
            </a:pP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Tri-min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Gia-va</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Li-</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ang</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Bua</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Phlo-rét</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ở ( In-</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đô</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nê</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-xi-a)</a:t>
            </a:r>
          </a:p>
          <a:p>
            <a:pPr marL="0" lvl="0" indent="0">
              <a:lnSpc>
                <a:spcPct val="115000"/>
              </a:lnSpc>
              <a:spcBef>
                <a:spcPts val="0"/>
              </a:spcBef>
              <a:buNone/>
            </a:pP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Pon-đa-ung</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Mi</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-an-ma)</a:t>
            </a:r>
          </a:p>
          <a:p>
            <a:pPr marL="0" lvl="0" indent="0">
              <a:lnSpc>
                <a:spcPct val="115000"/>
              </a:lnSpc>
              <a:spcBef>
                <a:spcPts val="0"/>
              </a:spcBef>
              <a:buNone/>
            </a:pP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Tham-lót</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Thái</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Lan</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a:t>
            </a:r>
          </a:p>
          <a:p>
            <a:pPr marL="0" lvl="0" indent="0">
              <a:lnSpc>
                <a:spcPct val="115000"/>
              </a:lnSpc>
              <a:spcBef>
                <a:spcPts val="0"/>
              </a:spcBef>
              <a:buNone/>
            </a:pP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Ni-a (Ma-</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lai</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-xi-a)</a:t>
            </a:r>
          </a:p>
          <a:p>
            <a:pPr marL="0" lvl="0" indent="0">
              <a:lnSpc>
                <a:spcPct val="115000"/>
              </a:lnSpc>
              <a:spcBef>
                <a:spcPts val="0"/>
              </a:spcBef>
              <a:buNone/>
            </a:pP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Ta-bon (Phi-</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líp</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-pin)</a:t>
            </a:r>
          </a:p>
          <a:p>
            <a:pPr marL="0" lvl="0" indent="0">
              <a:lnSpc>
                <a:spcPct val="115000"/>
              </a:lnSpc>
              <a:spcBef>
                <a:spcPts val="0"/>
              </a:spcBef>
              <a:buNone/>
            </a:pPr>
            <a:r>
              <a:rPr lang="en-US" sz="28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An </a:t>
            </a:r>
            <a:r>
              <a:rPr lang="en-US" sz="2800"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Khê</a:t>
            </a:r>
            <a:r>
              <a:rPr lang="en-US" sz="28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Gia</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Lai),</a:t>
            </a:r>
            <a:r>
              <a:rPr lang="en-US" sz="28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Núi</a:t>
            </a:r>
            <a:r>
              <a:rPr lang="en-US" sz="28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Đọ</a:t>
            </a:r>
            <a:r>
              <a:rPr lang="en-US" sz="28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Thanh</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Hóa</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Xuân</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Lộc</a:t>
            </a:r>
            <a:r>
              <a:rPr lang="en-US" sz="28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Đồng</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Nai</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Thẩm</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Khuyên</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Thẩm</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Hai(</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Lạng</a:t>
            </a:r>
            <a:r>
              <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dirty="0" err="1">
                <a:solidFill>
                  <a:srgbClr val="0033CC"/>
                </a:solidFill>
                <a:latin typeface="Times New Roman" panose="02020603050405020304" pitchFamily="18" charset="0"/>
                <a:ea typeface="Times New Roman" panose="02020603050405020304"/>
                <a:cs typeface="Times New Roman" panose="02020603050405020304" pitchFamily="18" charset="0"/>
              </a:rPr>
              <a:t>Sơn</a:t>
            </a:r>
            <a:r>
              <a:rPr lang="en-US" sz="2800"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a:t>
            </a:r>
            <a:endParaRPr lang="en-US" sz="2800" dirty="0">
              <a:solidFill>
                <a:srgbClr val="0033CC"/>
              </a:solidFill>
              <a:latin typeface="Times New Roman" panose="02020603050405020304" pitchFamily="18" charset="0"/>
              <a:ea typeface="Times New Roman" panose="02020603050405020304"/>
              <a:cs typeface="Times New Roman" panose="02020603050405020304" pitchFamily="18" charset="0"/>
            </a:endParaRPr>
          </a:p>
          <a:p>
            <a:pPr marL="0" lvl="0" indent="0">
              <a:lnSpc>
                <a:spcPct val="115000"/>
              </a:lnSpc>
              <a:spcBef>
                <a:spcPts val="0"/>
              </a:spcBef>
              <a:spcAft>
                <a:spcPts val="1000"/>
              </a:spcAft>
              <a:buNone/>
            </a:pPr>
            <a:endParaRPr lang="en-US" sz="1200" dirty="0">
              <a:solidFill>
                <a:prstClr val="black"/>
              </a:solidFill>
              <a:latin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0"/>
              </a:spcAft>
              <a:buNone/>
            </a:pPr>
            <a:endParaRPr lang="en-US" sz="2800" dirty="0">
              <a:solidFill>
                <a:srgbClr val="FF0000"/>
              </a:solidFill>
              <a:latin typeface="Times New Roman" panose="02020603050405020304" pitchFamily="18" charset="0"/>
              <a:ea typeface="Times New Roman" panose="02020603050405020304"/>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76200" y="0"/>
            <a:ext cx="9296400" cy="1280795"/>
          </a:xfrm>
        </p:spPr>
        <p:txBody>
          <a:bodyPr>
            <a:normAutofit/>
          </a:bodyPr>
          <a:lstStyle/>
          <a:p>
            <a:r>
              <a:rPr lang="en-US" sz="4000" b="1" dirty="0" smtClean="0">
                <a:solidFill>
                  <a:srgbClr val="FF0000"/>
                </a:solidFill>
                <a:highlight>
                  <a:srgbClr val="FFFF00"/>
                </a:highlight>
                <a:latin typeface="Times New Roman" panose="02020603050405020304" pitchFamily="18" charset="0"/>
                <a:cs typeface="Times New Roman" panose="02020603050405020304" pitchFamily="18" charset="0"/>
              </a:rPr>
              <a:t>LUYỆN TẬP và VẬN DỤNG</a:t>
            </a:r>
          </a:p>
        </p:txBody>
      </p:sp>
      <p:sp>
        <p:nvSpPr>
          <p:cNvPr id="3" name="Nơi giữ chỗ cho Nội dung 2"/>
          <p:cNvSpPr>
            <a:spLocks noGrp="1"/>
          </p:cNvSpPr>
          <p:nvPr>
            <p:ph idx="1"/>
          </p:nvPr>
        </p:nvSpPr>
        <p:spPr>
          <a:xfrm>
            <a:off x="457200" y="1143000"/>
            <a:ext cx="8229600" cy="4724399"/>
          </a:xfrm>
        </p:spPr>
        <p:txBody>
          <a:bodyPr/>
          <a:lstStyle/>
          <a:p>
            <a:endParaRPr lang="en-US" dirty="0"/>
          </a:p>
          <a:p>
            <a:endParaRPr lang="en-US" dirty="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61304" y="5143914"/>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457200" y="1143000"/>
            <a:ext cx="8229600" cy="4724399"/>
          </a:xfrm>
        </p:spPr>
        <p:txBody>
          <a:bodyPr/>
          <a:lstStyle/>
          <a:p>
            <a:endParaRPr lang="en-US" dirty="0"/>
          </a:p>
          <a:p>
            <a:endParaRPr lang="en-US" dirty="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61304" y="5143914"/>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sp>
        <p:nvSpPr>
          <p:cNvPr id="6" name="Title 5"/>
          <p:cNvSpPr>
            <a:spLocks noGrp="1"/>
          </p:cNvSpPr>
          <p:nvPr>
            <p:ph type="title"/>
          </p:nvPr>
        </p:nvSpPr>
        <p:spPr>
          <a:xfrm>
            <a:off x="0" y="274638"/>
            <a:ext cx="9144000" cy="1782762"/>
          </a:xfrm>
        </p:spPr>
        <p:txBody>
          <a:bodyPr>
            <a:normAutofit/>
          </a:bodyPr>
          <a:lstStyle/>
          <a:p>
            <a:pPr algn="l"/>
            <a:r>
              <a:rPr lang="vi-VN" sz="3600" b="1" dirty="0" smtClean="0">
                <a:solidFill>
                  <a:srgbClr val="FF0000"/>
                </a:solidFill>
              </a:rPr>
              <a:t>1. </a:t>
            </a:r>
            <a:r>
              <a:rPr lang="vi-VN" sz="3600" b="1" dirty="0">
                <a:solidFill>
                  <a:srgbClr val="FF0000"/>
                </a:solidFill>
              </a:rPr>
              <a:t>Bằng chứng khoa học nào chứng tỏ Đông Nam Á là nơi có con người xuất hiện từ sớm ?</a:t>
            </a:r>
            <a:br>
              <a:rPr lang="vi-VN" sz="3600" b="1" dirty="0">
                <a:solidFill>
                  <a:srgbClr val="FF0000"/>
                </a:solidFill>
              </a:rPr>
            </a:br>
            <a:endParaRPr lang="en-US" sz="3600" dirty="0">
              <a:solidFill>
                <a:srgbClr val="FF0000"/>
              </a:solidFill>
            </a:endParaRPr>
          </a:p>
        </p:txBody>
      </p:sp>
    </p:spTree>
    <p:extLst>
      <p:ext uri="{BB962C8B-B14F-4D97-AF65-F5344CB8AC3E}">
        <p14:creationId xmlns:p14="http://schemas.microsoft.com/office/powerpoint/2010/main" val="3578245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457200" y="1143000"/>
            <a:ext cx="8229600" cy="4724399"/>
          </a:xfrm>
        </p:spPr>
        <p:txBody>
          <a:bodyPr/>
          <a:lstStyle/>
          <a:p>
            <a:endParaRPr lang="en-US" dirty="0"/>
          </a:p>
          <a:p>
            <a:endParaRPr lang="en-US" dirty="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61304" y="5143914"/>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sp>
        <p:nvSpPr>
          <p:cNvPr id="6" name="Title 5"/>
          <p:cNvSpPr>
            <a:spLocks noGrp="1"/>
          </p:cNvSpPr>
          <p:nvPr>
            <p:ph type="title"/>
          </p:nvPr>
        </p:nvSpPr>
        <p:spPr>
          <a:xfrm>
            <a:off x="0" y="-1"/>
            <a:ext cx="9144000" cy="5974911"/>
          </a:xfrm>
        </p:spPr>
        <p:txBody>
          <a:bodyPr>
            <a:normAutofit fontScale="90000"/>
          </a:bodyPr>
          <a:lstStyle/>
          <a:p>
            <a:pPr algn="l"/>
            <a:r>
              <a:rPr lang="vi-VN" sz="3600" b="1" dirty="0" smtClean="0">
                <a:solidFill>
                  <a:srgbClr val="FF0000"/>
                </a:solidFill>
              </a:rPr>
              <a:t>1. </a:t>
            </a:r>
            <a:r>
              <a:rPr lang="vi-VN" sz="3600" b="1" dirty="0">
                <a:solidFill>
                  <a:srgbClr val="FF0000"/>
                </a:solidFill>
              </a:rPr>
              <a:t>Bằng chứng khoa học nào chứng tỏ Đông Nam Á là nơi có con người xuất hiện từ sớm ?</a:t>
            </a:r>
            <a:br>
              <a:rPr lang="vi-VN" sz="3600" b="1" dirty="0">
                <a:solidFill>
                  <a:srgbClr val="FF0000"/>
                </a:solidFill>
              </a:rPr>
            </a:br>
            <a:r>
              <a:rPr lang="vi-VN" sz="4000" dirty="0">
                <a:solidFill>
                  <a:srgbClr val="0033CC"/>
                </a:solidFill>
              </a:rPr>
              <a:t>- Các dấu tích </a:t>
            </a:r>
            <a:r>
              <a:rPr lang="vi-VN" sz="4000" dirty="0" smtClean="0">
                <a:solidFill>
                  <a:srgbClr val="0033CC"/>
                </a:solidFill>
              </a:rPr>
              <a:t>hóa thạch, công cụ bằng đá của </a:t>
            </a:r>
            <a:r>
              <a:rPr lang="vi-VN" sz="4000" dirty="0">
                <a:solidFill>
                  <a:srgbClr val="0033CC"/>
                </a:solidFill>
              </a:rPr>
              <a:t>Người tối cổ được tìm thấy ở hầu khắp các quốc gia Đông Nam Á, ở đất liền cũng như hải đảo, có niên đại cách nay hàng chục vạn năm, chứng tỏ con người đã xuất hiện ở đây từ rất sớm. Quá trình chuyển biến từ từ vượn thành người diễn ra liên tục.</a:t>
            </a:r>
            <a:br>
              <a:rPr lang="vi-VN" sz="4000" dirty="0">
                <a:solidFill>
                  <a:srgbClr val="0033CC"/>
                </a:solidFill>
              </a:rPr>
            </a:br>
            <a:endParaRPr lang="en-US" sz="4000" dirty="0">
              <a:solidFill>
                <a:srgbClr val="0033CC"/>
              </a:solidFill>
            </a:endParaRPr>
          </a:p>
        </p:txBody>
      </p:sp>
    </p:spTree>
    <p:extLst>
      <p:ext uri="{BB962C8B-B14F-4D97-AF65-F5344CB8AC3E}">
        <p14:creationId xmlns:p14="http://schemas.microsoft.com/office/powerpoint/2010/main" val="766819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76200" y="0"/>
            <a:ext cx="9296400" cy="944562"/>
          </a:xfrm>
        </p:spPr>
        <p:txBody>
          <a:bodyPr>
            <a:normAutofit fontScale="90000"/>
          </a:bodyPr>
          <a:lstStyle/>
          <a:p>
            <a:pPr algn="l"/>
            <a:r>
              <a:rPr lang="en-US" sz="3200" b="1" dirty="0" err="1">
                <a:solidFill>
                  <a:srgbClr val="FF0000"/>
                </a:solidFill>
                <a:latin typeface="Times New Roman" panose="02020603050405020304" pitchFamily="18" charset="0"/>
                <a:cs typeface="Times New Roman" panose="02020603050405020304" pitchFamily="18" charset="0"/>
              </a:rPr>
              <a:t>Hãy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hóa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Vượn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thành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3" name="Nơi giữ chỗ cho Nội dung 2"/>
          <p:cNvSpPr>
            <a:spLocks noGrp="1"/>
          </p:cNvSpPr>
          <p:nvPr>
            <p:ph idx="1"/>
          </p:nvPr>
        </p:nvSpPr>
        <p:spPr>
          <a:xfrm>
            <a:off x="457200" y="1143000"/>
            <a:ext cx="8229600" cy="4724399"/>
          </a:xfrm>
        </p:spPr>
        <p:txBody>
          <a:bodyPr/>
          <a:lstStyle/>
          <a:p>
            <a:endParaRPr lang="en-US" dirty="0"/>
          </a:p>
          <a:p>
            <a:endParaRPr lang="en-US" dirty="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61304" y="5143914"/>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67285" y="-81965"/>
            <a:ext cx="9739290" cy="6056876"/>
          </a:xfrm>
          <a:prstGeom prst="rect">
            <a:avLst/>
          </a:prstGeom>
        </p:spPr>
      </p:pic>
      <p:sp>
        <p:nvSpPr>
          <p:cNvPr id="7" name="Rectangle 6"/>
          <p:cNvSpPr/>
          <p:nvPr/>
        </p:nvSpPr>
        <p:spPr>
          <a:xfrm>
            <a:off x="1772849" y="1077860"/>
            <a:ext cx="1747594" cy="461665"/>
          </a:xfrm>
          <a:prstGeom prst="rect">
            <a:avLst/>
          </a:prstGeom>
        </p:spPr>
        <p:txBody>
          <a:bodyPr wrap="none">
            <a:spAutoFit/>
          </a:bodyPr>
          <a:lstStyle/>
          <a:p>
            <a:r>
              <a:rPr lang="en-US" sz="2400" b="1" dirty="0" err="1">
                <a:solidFill>
                  <a:srgbClr val="0033CC"/>
                </a:solidFill>
                <a:latin typeface="Times New Roman" panose="02020603050405020304" pitchFamily="18" charset="0"/>
                <a:cs typeface="Times New Roman" panose="02020603050405020304" pitchFamily="18" charset="0"/>
              </a:rPr>
              <a:t>Chưa</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thẳng</a:t>
            </a:r>
            <a:endParaRPr lang="en-US" sz="2400" b="1" dirty="0">
              <a:solidFill>
                <a:srgbClr val="0033CC"/>
              </a:solidFill>
              <a:latin typeface="Times New Roman" panose="02020603050405020304" pitchFamily="18" charset="0"/>
              <a:cs typeface="Times New Roman" panose="02020603050405020304" pitchFamily="18" charset="0"/>
            </a:endParaRPr>
          </a:p>
        </p:txBody>
      </p:sp>
      <p:sp>
        <p:nvSpPr>
          <p:cNvPr id="8" name="Rectangle 7"/>
          <p:cNvSpPr/>
          <p:nvPr/>
        </p:nvSpPr>
        <p:spPr>
          <a:xfrm>
            <a:off x="4095319" y="974752"/>
            <a:ext cx="1855123" cy="461665"/>
          </a:xfrm>
          <a:prstGeom prst="rect">
            <a:avLst/>
          </a:prstGeom>
        </p:spPr>
        <p:txBody>
          <a:bodyPr wrap="none">
            <a:spAutoFit/>
          </a:bodyPr>
          <a:lstStyle/>
          <a:p>
            <a:r>
              <a:rPr lang="en-US" sz="2400" b="1" dirty="0" err="1">
                <a:solidFill>
                  <a:srgbClr val="0033CC"/>
                </a:solidFill>
              </a:rPr>
              <a:t>Còn</a:t>
            </a:r>
            <a:r>
              <a:rPr lang="en-US" sz="2400" b="1" dirty="0">
                <a:solidFill>
                  <a:srgbClr val="0033CC"/>
                </a:solidFill>
              </a:rPr>
              <a:t> </a:t>
            </a:r>
            <a:r>
              <a:rPr lang="en-US" sz="2400" b="1" dirty="0" err="1">
                <a:solidFill>
                  <a:srgbClr val="0033CC"/>
                </a:solidFill>
              </a:rPr>
              <a:t>hơi</a:t>
            </a:r>
            <a:r>
              <a:rPr lang="en-US" sz="2400" b="1" dirty="0">
                <a:solidFill>
                  <a:srgbClr val="0033CC"/>
                </a:solidFill>
              </a:rPr>
              <a:t> </a:t>
            </a:r>
            <a:r>
              <a:rPr lang="en-US" sz="2400" b="1" dirty="0" err="1">
                <a:solidFill>
                  <a:srgbClr val="0033CC"/>
                </a:solidFill>
              </a:rPr>
              <a:t>cong</a:t>
            </a:r>
            <a:endParaRPr lang="en-US" sz="2400" b="1" dirty="0">
              <a:solidFill>
                <a:srgbClr val="0033CC"/>
              </a:solidFill>
            </a:endParaRPr>
          </a:p>
        </p:txBody>
      </p:sp>
      <p:sp>
        <p:nvSpPr>
          <p:cNvPr id="10" name="Rectangle 9"/>
          <p:cNvSpPr/>
          <p:nvPr/>
        </p:nvSpPr>
        <p:spPr>
          <a:xfrm>
            <a:off x="7095324" y="1097516"/>
            <a:ext cx="1718740" cy="461665"/>
          </a:xfrm>
          <a:prstGeom prst="rect">
            <a:avLst/>
          </a:prstGeom>
        </p:spPr>
        <p:txBody>
          <a:bodyPr wrap="none">
            <a:spAutoFit/>
          </a:bodyPr>
          <a:lstStyle/>
          <a:p>
            <a:r>
              <a:rPr lang="en-US" sz="2400" b="1" dirty="0" err="1">
                <a:solidFill>
                  <a:srgbClr val="0033CC"/>
                </a:solidFill>
              </a:rPr>
              <a:t>Thẳng</a:t>
            </a:r>
            <a:r>
              <a:rPr lang="en-US" sz="2400" b="1" dirty="0">
                <a:solidFill>
                  <a:srgbClr val="0033CC"/>
                </a:solidFill>
              </a:rPr>
              <a:t> </a:t>
            </a:r>
            <a:r>
              <a:rPr lang="en-US" sz="2400" b="1" dirty="0" err="1">
                <a:solidFill>
                  <a:srgbClr val="0033CC"/>
                </a:solidFill>
              </a:rPr>
              <a:t>đứng</a:t>
            </a:r>
            <a:endParaRPr lang="en-US" sz="2400" b="1" dirty="0">
              <a:solidFill>
                <a:srgbClr val="0033CC"/>
              </a:solidFill>
            </a:endParaRPr>
          </a:p>
        </p:txBody>
      </p:sp>
      <p:sp>
        <p:nvSpPr>
          <p:cNvPr id="11" name="Rectangle 10"/>
          <p:cNvSpPr/>
          <p:nvPr/>
        </p:nvSpPr>
        <p:spPr>
          <a:xfrm>
            <a:off x="1450391" y="1843950"/>
            <a:ext cx="2481428" cy="830997"/>
          </a:xfrm>
          <a:prstGeom prst="rect">
            <a:avLst/>
          </a:prstGeom>
        </p:spPr>
        <p:txBody>
          <a:bodyPr wrap="square">
            <a:spAutoFit/>
          </a:bodyPr>
          <a:lstStyle/>
          <a:p>
            <a:r>
              <a:rPr lang="en-US" sz="2400" b="1" dirty="0">
                <a:solidFill>
                  <a:srgbClr val="0033CC"/>
                </a:solidFill>
              </a:rPr>
              <a:t>Hai chi </a:t>
            </a:r>
            <a:r>
              <a:rPr lang="en-US" sz="2400" b="1" dirty="0" err="1">
                <a:solidFill>
                  <a:srgbClr val="0033CC"/>
                </a:solidFill>
              </a:rPr>
              <a:t>trước</a:t>
            </a:r>
            <a:r>
              <a:rPr lang="en-US" sz="2400" b="1" dirty="0">
                <a:solidFill>
                  <a:srgbClr val="0033CC"/>
                </a:solidFill>
              </a:rPr>
              <a:t> </a:t>
            </a:r>
            <a:r>
              <a:rPr lang="en-US" sz="2400" b="1" dirty="0" err="1">
                <a:solidFill>
                  <a:srgbClr val="0033CC"/>
                </a:solidFill>
              </a:rPr>
              <a:t>dài</a:t>
            </a:r>
            <a:r>
              <a:rPr lang="en-US" sz="2400" b="1" dirty="0">
                <a:solidFill>
                  <a:srgbClr val="0033CC"/>
                </a:solidFill>
              </a:rPr>
              <a:t>, </a:t>
            </a:r>
            <a:r>
              <a:rPr lang="en-US" sz="2400" b="1" dirty="0" err="1">
                <a:solidFill>
                  <a:srgbClr val="0033CC"/>
                </a:solidFill>
              </a:rPr>
              <a:t>hai</a:t>
            </a:r>
            <a:r>
              <a:rPr lang="en-US" sz="2400" b="1" dirty="0">
                <a:solidFill>
                  <a:srgbClr val="0033CC"/>
                </a:solidFill>
              </a:rPr>
              <a:t> chi </a:t>
            </a:r>
            <a:r>
              <a:rPr lang="en-US" sz="2400" b="1" dirty="0" err="1">
                <a:solidFill>
                  <a:srgbClr val="0033CC"/>
                </a:solidFill>
              </a:rPr>
              <a:t>sau</a:t>
            </a:r>
            <a:r>
              <a:rPr lang="en-US" sz="2400" b="1" dirty="0">
                <a:solidFill>
                  <a:srgbClr val="0033CC"/>
                </a:solidFill>
              </a:rPr>
              <a:t> </a:t>
            </a:r>
            <a:r>
              <a:rPr lang="en-US" sz="2400" b="1" dirty="0" err="1">
                <a:solidFill>
                  <a:srgbClr val="0033CC"/>
                </a:solidFill>
              </a:rPr>
              <a:t>ngắn</a:t>
            </a:r>
            <a:endParaRPr lang="en-US" sz="2400" b="1" dirty="0">
              <a:solidFill>
                <a:srgbClr val="0033CC"/>
              </a:solidFill>
            </a:endParaRPr>
          </a:p>
        </p:txBody>
      </p:sp>
      <p:sp>
        <p:nvSpPr>
          <p:cNvPr id="12" name="Rectangle 11"/>
          <p:cNvSpPr/>
          <p:nvPr/>
        </p:nvSpPr>
        <p:spPr>
          <a:xfrm>
            <a:off x="3931819" y="1854369"/>
            <a:ext cx="2692633" cy="707886"/>
          </a:xfrm>
          <a:prstGeom prst="rect">
            <a:avLst/>
          </a:prstGeom>
        </p:spPr>
        <p:txBody>
          <a:bodyPr wrap="square">
            <a:spAutoFit/>
          </a:bodyPr>
          <a:lstStyle/>
          <a:p>
            <a:r>
              <a:rPr lang="en-US" sz="2000" b="1" dirty="0" err="1">
                <a:solidFill>
                  <a:srgbClr val="0033CC"/>
                </a:solidFill>
              </a:rPr>
              <a:t>Chân</a:t>
            </a:r>
            <a:r>
              <a:rPr lang="en-US" sz="2000" b="1" dirty="0">
                <a:solidFill>
                  <a:srgbClr val="0033CC"/>
                </a:solidFill>
              </a:rPr>
              <a:t> </a:t>
            </a:r>
            <a:r>
              <a:rPr lang="en-US" sz="2000" b="1" dirty="0" err="1">
                <a:solidFill>
                  <a:srgbClr val="0033CC"/>
                </a:solidFill>
              </a:rPr>
              <a:t>dài</a:t>
            </a:r>
            <a:r>
              <a:rPr lang="en-US" sz="2000" b="1" dirty="0">
                <a:solidFill>
                  <a:srgbClr val="0033CC"/>
                </a:solidFill>
              </a:rPr>
              <a:t> </a:t>
            </a:r>
            <a:r>
              <a:rPr lang="en-US" sz="2000" b="1" dirty="0" err="1">
                <a:solidFill>
                  <a:srgbClr val="0033CC"/>
                </a:solidFill>
              </a:rPr>
              <a:t>hơn</a:t>
            </a:r>
            <a:r>
              <a:rPr lang="en-US" sz="2000" b="1" dirty="0">
                <a:solidFill>
                  <a:srgbClr val="0033CC"/>
                </a:solidFill>
              </a:rPr>
              <a:t> </a:t>
            </a:r>
            <a:r>
              <a:rPr lang="en-US" sz="2000" b="1" dirty="0" err="1">
                <a:solidFill>
                  <a:srgbClr val="0033CC"/>
                </a:solidFill>
              </a:rPr>
              <a:t>tay</a:t>
            </a:r>
            <a:r>
              <a:rPr lang="en-US" sz="2000" b="1" dirty="0">
                <a:solidFill>
                  <a:srgbClr val="0033CC"/>
                </a:solidFill>
              </a:rPr>
              <a:t>, </a:t>
            </a:r>
            <a:r>
              <a:rPr lang="en-US" sz="2000" b="1" dirty="0" err="1">
                <a:solidFill>
                  <a:srgbClr val="0033CC"/>
                </a:solidFill>
              </a:rPr>
              <a:t>các</a:t>
            </a:r>
            <a:r>
              <a:rPr lang="en-US" sz="2000" b="1" dirty="0">
                <a:solidFill>
                  <a:srgbClr val="0033CC"/>
                </a:solidFill>
              </a:rPr>
              <a:t> </a:t>
            </a:r>
            <a:r>
              <a:rPr lang="en-US" sz="2000" b="1" dirty="0" err="1">
                <a:solidFill>
                  <a:srgbClr val="0033CC"/>
                </a:solidFill>
              </a:rPr>
              <a:t>ngón</a:t>
            </a:r>
            <a:r>
              <a:rPr lang="en-US" sz="2000" b="1" dirty="0">
                <a:solidFill>
                  <a:srgbClr val="0033CC"/>
                </a:solidFill>
              </a:rPr>
              <a:t> </a:t>
            </a:r>
            <a:r>
              <a:rPr lang="en-US" sz="2000" b="1" dirty="0" err="1">
                <a:solidFill>
                  <a:srgbClr val="0033CC"/>
                </a:solidFill>
              </a:rPr>
              <a:t>tay</a:t>
            </a:r>
            <a:r>
              <a:rPr lang="en-US" sz="2000" b="1" dirty="0">
                <a:solidFill>
                  <a:srgbClr val="0033CC"/>
                </a:solidFill>
              </a:rPr>
              <a:t> </a:t>
            </a:r>
            <a:r>
              <a:rPr lang="en-US" sz="2000" b="1" dirty="0" err="1">
                <a:solidFill>
                  <a:srgbClr val="0033CC"/>
                </a:solidFill>
              </a:rPr>
              <a:t>chưa</a:t>
            </a:r>
            <a:r>
              <a:rPr lang="en-US" sz="2000" b="1" dirty="0">
                <a:solidFill>
                  <a:srgbClr val="0033CC"/>
                </a:solidFill>
              </a:rPr>
              <a:t> </a:t>
            </a:r>
            <a:r>
              <a:rPr lang="en-US" sz="2000" b="1" dirty="0" err="1">
                <a:solidFill>
                  <a:srgbClr val="0033CC"/>
                </a:solidFill>
              </a:rPr>
              <a:t>linh</a:t>
            </a:r>
            <a:r>
              <a:rPr lang="en-US" sz="2000" b="1" dirty="0">
                <a:solidFill>
                  <a:srgbClr val="0033CC"/>
                </a:solidFill>
              </a:rPr>
              <a:t> </a:t>
            </a:r>
            <a:r>
              <a:rPr lang="en-US" sz="2000" b="1" dirty="0" err="1">
                <a:solidFill>
                  <a:srgbClr val="0033CC"/>
                </a:solidFill>
              </a:rPr>
              <a:t>hoạt</a:t>
            </a:r>
            <a:endParaRPr lang="en-US" sz="2000" b="1" dirty="0">
              <a:solidFill>
                <a:srgbClr val="0033CC"/>
              </a:solidFill>
            </a:endParaRPr>
          </a:p>
        </p:txBody>
      </p:sp>
      <p:sp>
        <p:nvSpPr>
          <p:cNvPr id="13" name="Rectangle 12"/>
          <p:cNvSpPr/>
          <p:nvPr/>
        </p:nvSpPr>
        <p:spPr>
          <a:xfrm>
            <a:off x="6660156" y="1894008"/>
            <a:ext cx="2723842" cy="707886"/>
          </a:xfrm>
          <a:prstGeom prst="rect">
            <a:avLst/>
          </a:prstGeom>
        </p:spPr>
        <p:txBody>
          <a:bodyPr wrap="square">
            <a:spAutoFit/>
          </a:bodyPr>
          <a:lstStyle/>
          <a:p>
            <a:pPr>
              <a:defRPr/>
            </a:pPr>
            <a:r>
              <a:rPr lang="en-US" sz="2000" b="1" dirty="0" err="1">
                <a:solidFill>
                  <a:srgbClr val="0033CC"/>
                </a:solidFill>
              </a:rPr>
              <a:t>Chân</a:t>
            </a:r>
            <a:r>
              <a:rPr lang="en-US" sz="2000" b="1" dirty="0">
                <a:solidFill>
                  <a:srgbClr val="0033CC"/>
                </a:solidFill>
              </a:rPr>
              <a:t> </a:t>
            </a:r>
            <a:r>
              <a:rPr lang="en-US" sz="2000" b="1" dirty="0" err="1">
                <a:solidFill>
                  <a:srgbClr val="0033CC"/>
                </a:solidFill>
              </a:rPr>
              <a:t>dài</a:t>
            </a:r>
            <a:r>
              <a:rPr lang="en-US" sz="2000" b="1" dirty="0">
                <a:solidFill>
                  <a:srgbClr val="0033CC"/>
                </a:solidFill>
              </a:rPr>
              <a:t> </a:t>
            </a:r>
            <a:r>
              <a:rPr lang="en-US" sz="2000" b="1" dirty="0" err="1">
                <a:solidFill>
                  <a:srgbClr val="0033CC"/>
                </a:solidFill>
              </a:rPr>
              <a:t>hơn</a:t>
            </a:r>
            <a:r>
              <a:rPr lang="en-US" sz="2000" b="1" dirty="0">
                <a:solidFill>
                  <a:srgbClr val="0033CC"/>
                </a:solidFill>
              </a:rPr>
              <a:t> </a:t>
            </a:r>
            <a:r>
              <a:rPr lang="en-US" sz="2000" b="1" dirty="0" err="1">
                <a:solidFill>
                  <a:srgbClr val="0033CC"/>
                </a:solidFill>
              </a:rPr>
              <a:t>tay</a:t>
            </a:r>
            <a:r>
              <a:rPr lang="en-US" sz="2000" b="1" dirty="0">
                <a:solidFill>
                  <a:srgbClr val="0033CC"/>
                </a:solidFill>
              </a:rPr>
              <a:t>, </a:t>
            </a:r>
            <a:r>
              <a:rPr lang="en-US" sz="2000" b="1" dirty="0" err="1">
                <a:solidFill>
                  <a:srgbClr val="0033CC"/>
                </a:solidFill>
              </a:rPr>
              <a:t>các</a:t>
            </a:r>
            <a:r>
              <a:rPr lang="en-US" sz="2000" b="1" dirty="0">
                <a:solidFill>
                  <a:srgbClr val="0033CC"/>
                </a:solidFill>
              </a:rPr>
              <a:t> </a:t>
            </a:r>
            <a:r>
              <a:rPr lang="en-US" sz="2000" b="1" dirty="0" err="1">
                <a:solidFill>
                  <a:srgbClr val="0033CC"/>
                </a:solidFill>
              </a:rPr>
              <a:t>ngón</a:t>
            </a:r>
            <a:r>
              <a:rPr lang="en-US" sz="2000" b="1" dirty="0">
                <a:solidFill>
                  <a:srgbClr val="0033CC"/>
                </a:solidFill>
              </a:rPr>
              <a:t> </a:t>
            </a:r>
            <a:r>
              <a:rPr lang="en-US" sz="2000" b="1" dirty="0" err="1">
                <a:solidFill>
                  <a:srgbClr val="0033CC"/>
                </a:solidFill>
              </a:rPr>
              <a:t>tay</a:t>
            </a:r>
            <a:r>
              <a:rPr lang="en-US" sz="2000" b="1" dirty="0">
                <a:solidFill>
                  <a:srgbClr val="0033CC"/>
                </a:solidFill>
              </a:rPr>
              <a:t>  </a:t>
            </a:r>
            <a:r>
              <a:rPr lang="en-US" sz="2000" b="1" dirty="0" err="1">
                <a:solidFill>
                  <a:srgbClr val="0033CC"/>
                </a:solidFill>
              </a:rPr>
              <a:t>linh</a:t>
            </a:r>
            <a:r>
              <a:rPr lang="en-US" sz="2000" b="1" dirty="0">
                <a:solidFill>
                  <a:srgbClr val="0033CC"/>
                </a:solidFill>
              </a:rPr>
              <a:t> </a:t>
            </a:r>
            <a:r>
              <a:rPr lang="en-US" sz="2000" b="1" dirty="0" err="1">
                <a:solidFill>
                  <a:srgbClr val="0033CC"/>
                </a:solidFill>
              </a:rPr>
              <a:t>hoạt</a:t>
            </a:r>
            <a:endParaRPr lang="en-US" sz="2000" b="1" dirty="0">
              <a:solidFill>
                <a:srgbClr val="0033CC"/>
              </a:solidFill>
            </a:endParaRPr>
          </a:p>
        </p:txBody>
      </p:sp>
      <p:sp>
        <p:nvSpPr>
          <p:cNvPr id="14" name="Rectangle 13"/>
          <p:cNvSpPr/>
          <p:nvPr/>
        </p:nvSpPr>
        <p:spPr>
          <a:xfrm>
            <a:off x="1707088" y="2922234"/>
            <a:ext cx="2093843" cy="461665"/>
          </a:xfrm>
          <a:prstGeom prst="rect">
            <a:avLst/>
          </a:prstGeom>
        </p:spPr>
        <p:txBody>
          <a:bodyPr wrap="none">
            <a:spAutoFit/>
          </a:bodyPr>
          <a:lstStyle/>
          <a:p>
            <a:r>
              <a:rPr lang="en-US" sz="2400" b="1" dirty="0" err="1">
                <a:solidFill>
                  <a:srgbClr val="0033CC"/>
                </a:solidFill>
              </a:rPr>
              <a:t>Còn</a:t>
            </a:r>
            <a:r>
              <a:rPr lang="en-US" sz="2400" b="1" dirty="0">
                <a:solidFill>
                  <a:srgbClr val="0033CC"/>
                </a:solidFill>
              </a:rPr>
              <a:t> </a:t>
            </a:r>
            <a:r>
              <a:rPr lang="en-US" sz="2400" b="1" dirty="0" err="1">
                <a:solidFill>
                  <a:srgbClr val="0033CC"/>
                </a:solidFill>
              </a:rPr>
              <a:t>nhiều</a:t>
            </a:r>
            <a:r>
              <a:rPr lang="en-US" sz="2400" b="1" dirty="0">
                <a:solidFill>
                  <a:srgbClr val="0033CC"/>
                </a:solidFill>
              </a:rPr>
              <a:t> </a:t>
            </a:r>
            <a:r>
              <a:rPr lang="en-US" sz="2400" b="1" dirty="0" err="1">
                <a:solidFill>
                  <a:srgbClr val="0033CC"/>
                </a:solidFill>
              </a:rPr>
              <a:t>lông</a:t>
            </a:r>
            <a:endParaRPr lang="en-US" sz="2400" b="1" dirty="0">
              <a:solidFill>
                <a:srgbClr val="0033CC"/>
              </a:solidFill>
            </a:endParaRPr>
          </a:p>
        </p:txBody>
      </p:sp>
      <p:sp>
        <p:nvSpPr>
          <p:cNvPr id="15" name="Rectangle 14"/>
          <p:cNvSpPr/>
          <p:nvPr/>
        </p:nvSpPr>
        <p:spPr>
          <a:xfrm>
            <a:off x="4342181" y="2895008"/>
            <a:ext cx="2274303" cy="461665"/>
          </a:xfrm>
          <a:prstGeom prst="rect">
            <a:avLst/>
          </a:prstGeom>
        </p:spPr>
        <p:txBody>
          <a:bodyPr wrap="square">
            <a:spAutoFit/>
          </a:bodyPr>
          <a:lstStyle/>
          <a:p>
            <a:r>
              <a:rPr lang="en-US" sz="2400" b="1" dirty="0" err="1" smtClean="0">
                <a:solidFill>
                  <a:srgbClr val="0033CC"/>
                </a:solidFill>
              </a:rPr>
              <a:t>Bộ</a:t>
            </a:r>
            <a:r>
              <a:rPr lang="en-US" sz="2400" b="1" dirty="0" smtClean="0">
                <a:solidFill>
                  <a:srgbClr val="0033CC"/>
                </a:solidFill>
              </a:rPr>
              <a:t> </a:t>
            </a:r>
            <a:r>
              <a:rPr lang="en-US" sz="2400" b="1" dirty="0" err="1" smtClean="0">
                <a:solidFill>
                  <a:srgbClr val="0033CC"/>
                </a:solidFill>
              </a:rPr>
              <a:t>lông</a:t>
            </a:r>
            <a:r>
              <a:rPr lang="en-US" sz="2400" b="1" dirty="0" smtClean="0">
                <a:solidFill>
                  <a:srgbClr val="0033CC"/>
                </a:solidFill>
              </a:rPr>
              <a:t> </a:t>
            </a:r>
            <a:r>
              <a:rPr lang="en-US" sz="2400" b="1" dirty="0" err="1" smtClean="0">
                <a:solidFill>
                  <a:srgbClr val="0033CC"/>
                </a:solidFill>
              </a:rPr>
              <a:t>mỏng</a:t>
            </a:r>
            <a:endParaRPr lang="vi-VN" sz="2400" b="1" dirty="0"/>
          </a:p>
        </p:txBody>
      </p:sp>
      <p:sp>
        <p:nvSpPr>
          <p:cNvPr id="16" name="Rectangle 15"/>
          <p:cNvSpPr/>
          <p:nvPr/>
        </p:nvSpPr>
        <p:spPr>
          <a:xfrm>
            <a:off x="6842311" y="2762611"/>
            <a:ext cx="2629694" cy="830997"/>
          </a:xfrm>
          <a:prstGeom prst="rect">
            <a:avLst/>
          </a:prstGeom>
        </p:spPr>
        <p:txBody>
          <a:bodyPr wrap="square">
            <a:spAutoFit/>
          </a:bodyPr>
          <a:lstStyle/>
          <a:p>
            <a:r>
              <a:rPr lang="en-US" sz="2400" b="1" dirty="0" err="1">
                <a:solidFill>
                  <a:srgbClr val="0033CC"/>
                </a:solidFill>
              </a:rPr>
              <a:t>Hầu</a:t>
            </a:r>
            <a:r>
              <a:rPr lang="en-US" sz="2400" b="1" dirty="0">
                <a:solidFill>
                  <a:srgbClr val="0033CC"/>
                </a:solidFill>
              </a:rPr>
              <a:t> </a:t>
            </a:r>
            <a:r>
              <a:rPr lang="en-US" sz="2400" b="1" dirty="0" err="1">
                <a:solidFill>
                  <a:srgbClr val="0033CC"/>
                </a:solidFill>
              </a:rPr>
              <a:t>như</a:t>
            </a:r>
            <a:r>
              <a:rPr lang="en-US" sz="2400" b="1" dirty="0">
                <a:solidFill>
                  <a:srgbClr val="0033CC"/>
                </a:solidFill>
              </a:rPr>
              <a:t> </a:t>
            </a:r>
            <a:r>
              <a:rPr lang="en-US" sz="2400" b="1" dirty="0" err="1">
                <a:solidFill>
                  <a:srgbClr val="0033CC"/>
                </a:solidFill>
              </a:rPr>
              <a:t>không</a:t>
            </a:r>
            <a:r>
              <a:rPr lang="en-US" sz="2400" b="1" dirty="0">
                <a:solidFill>
                  <a:srgbClr val="0033CC"/>
                </a:solidFill>
              </a:rPr>
              <a:t> </a:t>
            </a:r>
            <a:r>
              <a:rPr lang="en-US" sz="2400" b="1" dirty="0" err="1">
                <a:solidFill>
                  <a:srgbClr val="0033CC"/>
                </a:solidFill>
              </a:rPr>
              <a:t>còn</a:t>
            </a:r>
            <a:r>
              <a:rPr lang="en-US" sz="2400" b="1" dirty="0">
                <a:solidFill>
                  <a:srgbClr val="0033CC"/>
                </a:solidFill>
              </a:rPr>
              <a:t> </a:t>
            </a:r>
            <a:r>
              <a:rPr lang="en-US" sz="2400" b="1" dirty="0" err="1">
                <a:solidFill>
                  <a:srgbClr val="0033CC"/>
                </a:solidFill>
              </a:rPr>
              <a:t>lông</a:t>
            </a:r>
            <a:endParaRPr lang="en-US" sz="2400" b="1" dirty="0">
              <a:solidFill>
                <a:srgbClr val="0033CC"/>
              </a:solidFill>
            </a:endParaRPr>
          </a:p>
        </p:txBody>
      </p:sp>
      <p:sp>
        <p:nvSpPr>
          <p:cNvPr id="20" name="Rectangle 19"/>
          <p:cNvSpPr/>
          <p:nvPr/>
        </p:nvSpPr>
        <p:spPr>
          <a:xfrm>
            <a:off x="1772849" y="4755429"/>
            <a:ext cx="1657826" cy="461665"/>
          </a:xfrm>
          <a:prstGeom prst="rect">
            <a:avLst/>
          </a:prstGeom>
        </p:spPr>
        <p:txBody>
          <a:bodyPr wrap="none">
            <a:spAutoFit/>
          </a:bodyPr>
          <a:lstStyle/>
          <a:p>
            <a:r>
              <a:rPr lang="en-US" sz="2400" b="1" dirty="0">
                <a:solidFill>
                  <a:srgbClr val="0033CC"/>
                </a:solidFill>
              </a:rPr>
              <a:t>6 </a:t>
            </a:r>
            <a:r>
              <a:rPr lang="en-US" sz="2400" b="1" dirty="0" err="1">
                <a:solidFill>
                  <a:srgbClr val="0033CC"/>
                </a:solidFill>
              </a:rPr>
              <a:t>triệu</a:t>
            </a:r>
            <a:r>
              <a:rPr lang="en-US" sz="2400" b="1" dirty="0">
                <a:solidFill>
                  <a:srgbClr val="0033CC"/>
                </a:solidFill>
              </a:rPr>
              <a:t> </a:t>
            </a:r>
            <a:r>
              <a:rPr lang="en-US" sz="2400" b="1" dirty="0" err="1">
                <a:solidFill>
                  <a:srgbClr val="0033CC"/>
                </a:solidFill>
              </a:rPr>
              <a:t>năm</a:t>
            </a:r>
            <a:endParaRPr lang="en-US" sz="2400" b="1" dirty="0">
              <a:solidFill>
                <a:srgbClr val="0033CC"/>
              </a:solidFill>
            </a:endParaRPr>
          </a:p>
        </p:txBody>
      </p:sp>
      <p:sp>
        <p:nvSpPr>
          <p:cNvPr id="21" name="Rectangle 20"/>
          <p:cNvSpPr/>
          <p:nvPr/>
        </p:nvSpPr>
        <p:spPr>
          <a:xfrm>
            <a:off x="4156731" y="4773452"/>
            <a:ext cx="1657826" cy="461665"/>
          </a:xfrm>
          <a:prstGeom prst="rect">
            <a:avLst/>
          </a:prstGeom>
        </p:spPr>
        <p:txBody>
          <a:bodyPr wrap="none">
            <a:spAutoFit/>
          </a:bodyPr>
          <a:lstStyle/>
          <a:p>
            <a:r>
              <a:rPr lang="en-US" sz="2400" b="1" dirty="0">
                <a:solidFill>
                  <a:srgbClr val="0033CC"/>
                </a:solidFill>
              </a:rPr>
              <a:t>4 </a:t>
            </a:r>
            <a:r>
              <a:rPr lang="en-US" sz="2400" b="1" dirty="0" err="1">
                <a:solidFill>
                  <a:srgbClr val="0033CC"/>
                </a:solidFill>
              </a:rPr>
              <a:t>triệu</a:t>
            </a:r>
            <a:r>
              <a:rPr lang="en-US" sz="2400" b="1" dirty="0">
                <a:solidFill>
                  <a:srgbClr val="0033CC"/>
                </a:solidFill>
              </a:rPr>
              <a:t> </a:t>
            </a:r>
            <a:r>
              <a:rPr lang="en-US" sz="2400" b="1" dirty="0" err="1">
                <a:solidFill>
                  <a:srgbClr val="0033CC"/>
                </a:solidFill>
              </a:rPr>
              <a:t>năm</a:t>
            </a:r>
            <a:endParaRPr lang="en-US" sz="2400" b="1" dirty="0">
              <a:solidFill>
                <a:srgbClr val="0033CC"/>
              </a:solidFill>
            </a:endParaRPr>
          </a:p>
        </p:txBody>
      </p:sp>
      <p:sp>
        <p:nvSpPr>
          <p:cNvPr id="22" name="Rectangle 21"/>
          <p:cNvSpPr/>
          <p:nvPr/>
        </p:nvSpPr>
        <p:spPr>
          <a:xfrm>
            <a:off x="6719870" y="4773452"/>
            <a:ext cx="2662786" cy="461665"/>
          </a:xfrm>
          <a:prstGeom prst="rect">
            <a:avLst/>
          </a:prstGeom>
        </p:spPr>
        <p:txBody>
          <a:bodyPr wrap="square">
            <a:spAutoFit/>
          </a:bodyPr>
          <a:lstStyle/>
          <a:p>
            <a:r>
              <a:rPr lang="en-US" sz="2400" b="1" dirty="0">
                <a:solidFill>
                  <a:srgbClr val="0033CC"/>
                </a:solidFill>
              </a:rPr>
              <a:t>150 000 </a:t>
            </a:r>
            <a:r>
              <a:rPr lang="en-US" sz="2400" b="1" dirty="0" err="1">
                <a:solidFill>
                  <a:srgbClr val="0033CC"/>
                </a:solidFill>
              </a:rPr>
              <a:t>năm</a:t>
            </a:r>
            <a:endParaRPr lang="en-US" sz="2400" b="1" dirty="0">
              <a:solidFill>
                <a:srgbClr val="0033CC"/>
              </a:solidFill>
            </a:endParaRPr>
          </a:p>
        </p:txBody>
      </p:sp>
      <p:sp>
        <p:nvSpPr>
          <p:cNvPr id="23" name="Rectangle 22"/>
          <p:cNvSpPr/>
          <p:nvPr/>
        </p:nvSpPr>
        <p:spPr>
          <a:xfrm>
            <a:off x="1717898" y="5500909"/>
            <a:ext cx="1767728" cy="461665"/>
          </a:xfrm>
          <a:prstGeom prst="rect">
            <a:avLst/>
          </a:prstGeom>
        </p:spPr>
        <p:txBody>
          <a:bodyPr wrap="none">
            <a:spAutoFit/>
          </a:bodyPr>
          <a:lstStyle/>
          <a:p>
            <a:r>
              <a:rPr lang="en-US" sz="2400" b="1" dirty="0" err="1">
                <a:solidFill>
                  <a:srgbClr val="FF0000"/>
                </a:solidFill>
              </a:rPr>
              <a:t>Vượn</a:t>
            </a:r>
            <a:r>
              <a:rPr lang="en-US" sz="2400" b="1" dirty="0">
                <a:solidFill>
                  <a:srgbClr val="FF0000"/>
                </a:solidFill>
              </a:rPr>
              <a:t> </a:t>
            </a:r>
            <a:r>
              <a:rPr lang="en-US" sz="2400" b="1" dirty="0" err="1">
                <a:solidFill>
                  <a:srgbClr val="FF0000"/>
                </a:solidFill>
              </a:rPr>
              <a:t>người</a:t>
            </a:r>
            <a:endParaRPr lang="en-US" sz="2400" b="1" dirty="0">
              <a:solidFill>
                <a:srgbClr val="FF0000"/>
              </a:solidFill>
            </a:endParaRPr>
          </a:p>
        </p:txBody>
      </p:sp>
      <p:sp>
        <p:nvSpPr>
          <p:cNvPr id="24" name="Rectangle 23"/>
          <p:cNvSpPr/>
          <p:nvPr/>
        </p:nvSpPr>
        <p:spPr>
          <a:xfrm>
            <a:off x="4318199" y="5441275"/>
            <a:ext cx="1776768" cy="461665"/>
          </a:xfrm>
          <a:prstGeom prst="rect">
            <a:avLst/>
          </a:prstGeom>
        </p:spPr>
        <p:txBody>
          <a:bodyPr wrap="none">
            <a:spAutoFit/>
          </a:bodyPr>
          <a:lstStyle/>
          <a:p>
            <a:r>
              <a:rPr lang="en-US" sz="2400" b="1" dirty="0" err="1">
                <a:solidFill>
                  <a:srgbClr val="FF0000"/>
                </a:solidFill>
              </a:rPr>
              <a:t>Người</a:t>
            </a:r>
            <a:r>
              <a:rPr lang="en-US" sz="2400" b="1" dirty="0">
                <a:solidFill>
                  <a:srgbClr val="FF0000"/>
                </a:solidFill>
              </a:rPr>
              <a:t> </a:t>
            </a:r>
            <a:r>
              <a:rPr lang="en-US" sz="2400" b="1" dirty="0" err="1">
                <a:solidFill>
                  <a:srgbClr val="FF0000"/>
                </a:solidFill>
              </a:rPr>
              <a:t>tối</a:t>
            </a:r>
            <a:r>
              <a:rPr lang="en-US" sz="2400" b="1" dirty="0">
                <a:solidFill>
                  <a:srgbClr val="FF0000"/>
                </a:solidFill>
              </a:rPr>
              <a:t> </a:t>
            </a:r>
            <a:r>
              <a:rPr lang="en-US" sz="2400" b="1" dirty="0" err="1">
                <a:solidFill>
                  <a:srgbClr val="FF0000"/>
                </a:solidFill>
              </a:rPr>
              <a:t>cổ</a:t>
            </a:r>
            <a:endParaRPr lang="en-US" sz="2400" b="1" dirty="0">
              <a:solidFill>
                <a:srgbClr val="FF0000"/>
              </a:solidFill>
            </a:endParaRPr>
          </a:p>
        </p:txBody>
      </p:sp>
      <p:sp>
        <p:nvSpPr>
          <p:cNvPr id="25" name="Rectangle 24"/>
          <p:cNvSpPr/>
          <p:nvPr/>
        </p:nvSpPr>
        <p:spPr>
          <a:xfrm>
            <a:off x="6734384" y="5458412"/>
            <a:ext cx="2295821" cy="461665"/>
          </a:xfrm>
          <a:prstGeom prst="rect">
            <a:avLst/>
          </a:prstGeom>
        </p:spPr>
        <p:txBody>
          <a:bodyPr wrap="none">
            <a:spAutoFit/>
          </a:bodyPr>
          <a:lstStyle/>
          <a:p>
            <a:r>
              <a:rPr lang="en-US" sz="2400" b="1" dirty="0" err="1">
                <a:solidFill>
                  <a:srgbClr val="FF0000"/>
                </a:solidFill>
              </a:rPr>
              <a:t>Người</a:t>
            </a:r>
            <a:r>
              <a:rPr lang="en-US" sz="2400" b="1" dirty="0">
                <a:solidFill>
                  <a:srgbClr val="FF0000"/>
                </a:solidFill>
              </a:rPr>
              <a:t> </a:t>
            </a:r>
            <a:r>
              <a:rPr lang="en-US" sz="2400" b="1" dirty="0" err="1">
                <a:solidFill>
                  <a:srgbClr val="FF0000"/>
                </a:solidFill>
              </a:rPr>
              <a:t>tinh</a:t>
            </a:r>
            <a:r>
              <a:rPr lang="en-US" sz="2400" b="1" dirty="0">
                <a:solidFill>
                  <a:srgbClr val="FF0000"/>
                </a:solidFill>
              </a:rPr>
              <a:t> </a:t>
            </a:r>
            <a:r>
              <a:rPr lang="en-US" sz="2400" b="1" dirty="0" err="1">
                <a:solidFill>
                  <a:srgbClr val="FF0000"/>
                </a:solidFill>
              </a:rPr>
              <a:t>khôn</a:t>
            </a:r>
            <a:endParaRPr lang="en-US" sz="2400" b="1" dirty="0">
              <a:solidFill>
                <a:srgbClr val="FF0000"/>
              </a:solidFill>
            </a:endParaRPr>
          </a:p>
        </p:txBody>
      </p:sp>
      <mc:AlternateContent xmlns:mc="http://schemas.openxmlformats.org/markup-compatibility/2006" xmlns:a14="http://schemas.microsoft.com/office/drawing/2010/main">
        <mc:Choice Requires="a14">
          <p:sp>
            <p:nvSpPr>
              <p:cNvPr id="26" name="Rectangle 25"/>
              <p:cNvSpPr/>
              <p:nvPr/>
            </p:nvSpPr>
            <p:spPr>
              <a:xfrm>
                <a:off x="7021203" y="3835345"/>
                <a:ext cx="1463799" cy="470000"/>
              </a:xfrm>
              <a:prstGeom prst="rect">
                <a:avLst/>
              </a:prstGeom>
            </p:spPr>
            <p:txBody>
              <a:bodyPr wrap="none">
                <a:spAutoFit/>
              </a:bodyPr>
              <a:lstStyle/>
              <a:p>
                <a:pPr lvl="0">
                  <a:defRPr/>
                </a:pPr>
                <a:r>
                  <a:rPr lang="en-US" sz="2400" b="1" dirty="0">
                    <a:solidFill>
                      <a:srgbClr val="0033CC"/>
                    </a:solidFill>
                  </a:rPr>
                  <a:t>1450 </a:t>
                </a:r>
                <a14:m>
                  <m:oMath xmlns:m="http://schemas.openxmlformats.org/officeDocument/2006/math">
                    <m:sSup>
                      <m:sSupPr>
                        <m:ctrlPr>
                          <a:rPr lang="en-US" sz="2400" b="1" i="1">
                            <a:solidFill>
                              <a:srgbClr val="0033CC"/>
                            </a:solidFill>
                            <a:latin typeface="Cambria Math" panose="02040503050406030204" pitchFamily="18" charset="0"/>
                          </a:rPr>
                        </m:ctrlPr>
                      </m:sSupPr>
                      <m:e>
                        <m:r>
                          <a:rPr lang="en-US" sz="2400" b="1" i="1">
                            <a:solidFill>
                              <a:srgbClr val="0033CC"/>
                            </a:solidFill>
                            <a:latin typeface="Cambria Math" panose="02040503050406030204" pitchFamily="18" charset="0"/>
                          </a:rPr>
                          <m:t>𝒄𝒎</m:t>
                        </m:r>
                      </m:e>
                      <m:sup>
                        <m:r>
                          <a:rPr lang="en-US" sz="2400" b="1" i="1">
                            <a:solidFill>
                              <a:srgbClr val="0033CC"/>
                            </a:solidFill>
                            <a:latin typeface="Cambria Math" panose="02040503050406030204"/>
                          </a:rPr>
                          <m:t>𝟑</m:t>
                        </m:r>
                      </m:sup>
                    </m:sSup>
                  </m:oMath>
                </a14:m>
                <a:endParaRPr lang="en-US" sz="2400" b="1" dirty="0">
                  <a:solidFill>
                    <a:schemeClr val="dk1"/>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7021203" y="3835345"/>
                <a:ext cx="1463799" cy="470000"/>
              </a:xfrm>
              <a:prstGeom prst="rect">
                <a:avLst/>
              </a:prstGeom>
              <a:blipFill rotWithShape="1">
                <a:blip r:embed="rId3"/>
                <a:stretch>
                  <a:fillRect l="-1" t="-123" r="9" b="10"/>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4242880" y="3843257"/>
                <a:ext cx="2024850" cy="470000"/>
              </a:xfrm>
              <a:prstGeom prst="rect">
                <a:avLst/>
              </a:prstGeom>
            </p:spPr>
            <p:txBody>
              <a:bodyPr wrap="none">
                <a:spAutoFit/>
              </a:bodyPr>
              <a:lstStyle/>
              <a:p>
                <a:pPr lvl="0">
                  <a:defRPr/>
                </a:pPr>
                <a:r>
                  <a:rPr lang="en-US" sz="2400" b="1" dirty="0" smtClean="0">
                    <a:solidFill>
                      <a:srgbClr val="0033CC"/>
                    </a:solidFill>
                  </a:rPr>
                  <a:t>850-1100 </a:t>
                </a:r>
                <a14:m>
                  <m:oMath xmlns:m="http://schemas.openxmlformats.org/officeDocument/2006/math">
                    <m:sSup>
                      <m:sSupPr>
                        <m:ctrlPr>
                          <a:rPr lang="en-US" sz="2400" b="1" i="1">
                            <a:solidFill>
                              <a:srgbClr val="0033CC"/>
                            </a:solidFill>
                            <a:latin typeface="Cambria Math" panose="02040503050406030204" pitchFamily="18" charset="0"/>
                          </a:rPr>
                        </m:ctrlPr>
                      </m:sSupPr>
                      <m:e>
                        <m:r>
                          <a:rPr lang="en-US" sz="2400" b="1" i="1">
                            <a:solidFill>
                              <a:srgbClr val="0033CC"/>
                            </a:solidFill>
                            <a:latin typeface="Cambria Math" panose="02040503050406030204" pitchFamily="18" charset="0"/>
                          </a:rPr>
                          <m:t>𝒄𝒎</m:t>
                        </m:r>
                      </m:e>
                      <m:sup>
                        <m:r>
                          <a:rPr lang="en-US" sz="2400" b="1" i="1">
                            <a:solidFill>
                              <a:srgbClr val="0033CC"/>
                            </a:solidFill>
                            <a:latin typeface="Cambria Math" panose="02040503050406030204"/>
                          </a:rPr>
                          <m:t>𝟑</m:t>
                        </m:r>
                      </m:sup>
                    </m:sSup>
                  </m:oMath>
                </a14:m>
                <a:endParaRPr lang="en-US" sz="2400" b="1" dirty="0">
                  <a:solidFill>
                    <a:schemeClr val="dk1"/>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4242880" y="3843257"/>
                <a:ext cx="2024850" cy="470000"/>
              </a:xfrm>
              <a:prstGeom prst="rect">
                <a:avLst/>
              </a:prstGeom>
              <a:blipFill rotWithShape="1">
                <a:blip r:embed="rId4"/>
                <a:stretch>
                  <a:fillRect l="-22" t="-50" r="14" b="72"/>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034276" y="3855659"/>
                <a:ext cx="1377237" cy="470000"/>
              </a:xfrm>
              <a:prstGeom prst="rect">
                <a:avLst/>
              </a:prstGeom>
            </p:spPr>
            <p:txBody>
              <a:bodyPr wrap="none">
                <a:spAutoFit/>
              </a:bodyPr>
              <a:lstStyle/>
              <a:p>
                <a:pPr lvl="0">
                  <a:defRPr/>
                </a:pPr>
                <a:r>
                  <a:rPr lang="en-US" sz="2400" b="1" smtClean="0">
                    <a:solidFill>
                      <a:srgbClr val="0033CC"/>
                    </a:solidFill>
                  </a:rPr>
                  <a:t>400  </a:t>
                </a:r>
                <a14:m>
                  <m:oMath xmlns:m="http://schemas.openxmlformats.org/officeDocument/2006/math">
                    <m:sSup>
                      <m:sSupPr>
                        <m:ctrlPr>
                          <a:rPr lang="en-US" sz="2400" b="1" i="1">
                            <a:solidFill>
                              <a:srgbClr val="0033CC"/>
                            </a:solidFill>
                            <a:latin typeface="Cambria Math" panose="02040503050406030204" pitchFamily="18" charset="0"/>
                          </a:rPr>
                        </m:ctrlPr>
                      </m:sSupPr>
                      <m:e>
                        <m:r>
                          <a:rPr lang="en-US" sz="2400" b="1" i="1">
                            <a:solidFill>
                              <a:srgbClr val="0033CC"/>
                            </a:solidFill>
                            <a:latin typeface="Cambria Math" panose="02040503050406030204" pitchFamily="18" charset="0"/>
                          </a:rPr>
                          <m:t>𝒄𝒎</m:t>
                        </m:r>
                      </m:e>
                      <m:sup>
                        <m:r>
                          <a:rPr lang="en-US" sz="2400" b="1" i="1">
                            <a:solidFill>
                              <a:srgbClr val="0033CC"/>
                            </a:solidFill>
                            <a:latin typeface="Cambria Math" panose="02040503050406030204"/>
                          </a:rPr>
                          <m:t>𝟑</m:t>
                        </m:r>
                      </m:sup>
                    </m:sSup>
                  </m:oMath>
                </a14:m>
                <a:endParaRPr lang="en-US" sz="2400" b="1" dirty="0">
                  <a:solidFill>
                    <a:schemeClr val="dk1"/>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2034276" y="3855659"/>
                <a:ext cx="1377237" cy="470000"/>
              </a:xfrm>
              <a:prstGeom prst="rect">
                <a:avLst/>
              </a:prstGeom>
              <a:blipFill rotWithShape="1">
                <a:blip r:embed="rId5"/>
                <a:stretch>
                  <a:fillRect l="-27" t="-122" r="21" b="8"/>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p:bldP spid="15" grpId="0"/>
      <p:bldP spid="16" grpId="0"/>
      <p:bldP spid="20" grpId="0"/>
      <p:bldP spid="21" grpId="0"/>
      <p:bldP spid="22" grpId="0"/>
      <p:bldP spid="23" grpId="0"/>
      <p:bldP spid="24" grpId="0"/>
      <p:bldP spid="25" grpId="0"/>
      <p:bldP spid="26" grpId="0"/>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0"/>
            <a:ext cx="9089571" cy="1020761"/>
          </a:xfrm>
        </p:spPr>
        <p:txBody>
          <a:bodyPr>
            <a:noAutofit/>
          </a:bodyPr>
          <a:lstStyle/>
          <a:p>
            <a:pPr lvl="0" algn="l"/>
            <a:r>
              <a:rPr lang="en-US" sz="3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r>
            <a:br>
              <a:rPr lang="en-US" sz="3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br>
            <a:r>
              <a:rPr lang="en-US" sz="32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LUYỆN TẬP</a:t>
            </a:r>
            <a:r>
              <a:rPr lang="vi-VN" sz="3200" b="1"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2 </a:t>
            </a:r>
            <a:r>
              <a:rPr lang="en-US" sz="3200" b="1"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3200"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Lập</a:t>
            </a:r>
            <a:r>
              <a:rPr lang="en-US" sz="32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3200"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bảng</a:t>
            </a:r>
            <a:r>
              <a:rPr lang="en-US" sz="32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3200"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thống</a:t>
            </a:r>
            <a:r>
              <a:rPr lang="en-US" sz="32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3200"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kê</a:t>
            </a:r>
            <a:r>
              <a:rPr lang="en-US" sz="32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3200"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các</a:t>
            </a:r>
            <a:r>
              <a:rPr lang="en-US" sz="32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di </a:t>
            </a:r>
            <a:r>
              <a:rPr lang="en-US" sz="3200"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tích</a:t>
            </a:r>
            <a:r>
              <a:rPr lang="en-US" sz="32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3200"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của</a:t>
            </a:r>
            <a:r>
              <a:rPr lang="en-US" sz="32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3200"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Người</a:t>
            </a:r>
            <a:r>
              <a:rPr lang="en-US" sz="32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3200"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tối</a:t>
            </a:r>
            <a:r>
              <a:rPr lang="en-US" sz="32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3200"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cổ</a:t>
            </a:r>
            <a:r>
              <a:rPr lang="en-US" sz="32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ở </a:t>
            </a:r>
            <a:r>
              <a:rPr lang="en-US" sz="3200" b="1"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Đông</a:t>
            </a:r>
            <a:r>
              <a:rPr lang="en-US" sz="32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Nam Á</a:t>
            </a:r>
            <a:br>
              <a:rPr lang="en-US" sz="32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b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1343727"/>
              </p:ext>
            </p:extLst>
          </p:nvPr>
        </p:nvGraphicFramePr>
        <p:xfrm>
          <a:off x="76199" y="1066799"/>
          <a:ext cx="9095509" cy="5657851"/>
        </p:xfrm>
        <a:graphic>
          <a:graphicData uri="http://schemas.openxmlformats.org/drawingml/2006/table">
            <a:tbl>
              <a:tblPr firstRow="1" firstCol="1" bandRow="1"/>
              <a:tblGrid>
                <a:gridCol w="533401">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6047508">
                  <a:extLst>
                    <a:ext uri="{9D8B030D-6E8A-4147-A177-3AD203B41FA5}">
                      <a16:colId xmlns:a16="http://schemas.microsoft.com/office/drawing/2014/main" val="20002"/>
                    </a:ext>
                  </a:extLst>
                </a:gridCol>
              </a:tblGrid>
              <a:tr h="724602">
                <a:tc>
                  <a:txBody>
                    <a:bodyPr/>
                    <a:lstStyle/>
                    <a:p>
                      <a:pPr marL="0" marR="0" algn="just">
                        <a:lnSpc>
                          <a:spcPct val="115000"/>
                        </a:lnSpc>
                        <a:spcBef>
                          <a:spcPts val="0"/>
                        </a:spcBef>
                        <a:spcAft>
                          <a:spcPts val="0"/>
                        </a:spcAft>
                        <a:tabLst>
                          <a:tab pos="76200" algn="l"/>
                        </a:tabLst>
                      </a:pPr>
                      <a:r>
                        <a:rPr lang="en-US" sz="2000" b="1" dirty="0">
                          <a:solidFill>
                            <a:srgbClr val="FF0000"/>
                          </a:solidFill>
                          <a:effectLst/>
                          <a:latin typeface="Times New Roman" panose="02020603050405020304"/>
                          <a:ea typeface="Times New Roman" panose="02020603050405020304"/>
                          <a:cs typeface="Times New Roman" panose="02020603050405020304"/>
                        </a:rPr>
                        <a:t>TT</a:t>
                      </a:r>
                      <a:endParaRPr lang="en-US" sz="2000" dirty="0">
                        <a:solidFill>
                          <a:srgbClr val="FF0000"/>
                        </a:solidFill>
                        <a:effectLst/>
                        <a:latin typeface="Calibri" panose="020F05020202040302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76200" algn="l"/>
                        </a:tabLst>
                      </a:pPr>
                      <a:r>
                        <a:rPr lang="en-US" sz="2000" b="1" dirty="0">
                          <a:solidFill>
                            <a:srgbClr val="FF0000"/>
                          </a:solidFill>
                          <a:effectLst/>
                          <a:latin typeface="Times New Roman" panose="02020603050405020304"/>
                          <a:ea typeface="Times New Roman" panose="02020603050405020304"/>
                          <a:cs typeface="Times New Roman" panose="02020603050405020304"/>
                        </a:rPr>
                        <a:t>TÊN QUỐC GIA</a:t>
                      </a:r>
                      <a:endParaRPr lang="en-US" sz="2000" dirty="0">
                        <a:solidFill>
                          <a:srgbClr val="FF0000"/>
                        </a:solidFill>
                        <a:effectLst/>
                        <a:latin typeface="Calibri" panose="020F05020202040302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76200" algn="l"/>
                        </a:tabLst>
                      </a:pPr>
                      <a:r>
                        <a:rPr lang="en-US" sz="2000" b="1" dirty="0">
                          <a:solidFill>
                            <a:srgbClr val="FF0000"/>
                          </a:solidFill>
                          <a:effectLst/>
                          <a:latin typeface="Times New Roman" panose="02020603050405020304"/>
                          <a:ea typeface="Times New Roman" panose="02020603050405020304"/>
                          <a:cs typeface="Times New Roman" panose="02020603050405020304"/>
                        </a:rPr>
                        <a:t>TÊN ĐỊA ĐIỂM TÌM THẤY DẤU TÍCH </a:t>
                      </a:r>
                      <a:endParaRPr lang="en-US" sz="2000" dirty="0">
                        <a:solidFill>
                          <a:srgbClr val="FF0000"/>
                        </a:solidFill>
                        <a:effectLst/>
                        <a:latin typeface="Calibri" panose="020F05020202040302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24602">
                <a:tc>
                  <a:txBody>
                    <a:bodyPr/>
                    <a:lstStyle/>
                    <a:p>
                      <a:pPr marL="0" marR="0" algn="just">
                        <a:lnSpc>
                          <a:spcPct val="115000"/>
                        </a:lnSpc>
                        <a:spcBef>
                          <a:spcPts val="0"/>
                        </a:spcBef>
                        <a:spcAft>
                          <a:spcPts val="0"/>
                        </a:spcAft>
                        <a:tabLst>
                          <a:tab pos="76200" algn="l"/>
                        </a:tabLst>
                      </a:pPr>
                      <a:r>
                        <a:rPr lang="en-US" sz="2000" b="1" dirty="0" smtClean="0">
                          <a:solidFill>
                            <a:srgbClr val="0033CC"/>
                          </a:solidFill>
                          <a:effectLst/>
                          <a:latin typeface="Times New Roman" panose="02020603050405020304"/>
                          <a:ea typeface="Times New Roman" panose="02020603050405020304"/>
                          <a:cs typeface="Times New Roman" panose="02020603050405020304"/>
                        </a:rPr>
                        <a:t>1</a:t>
                      </a:r>
                      <a:endParaRPr lang="en-US" sz="2000" b="1" dirty="0">
                        <a:solidFill>
                          <a:srgbClr val="0033CC"/>
                        </a:solidFill>
                        <a:effectLst/>
                        <a:latin typeface="Calibri" panose="020F05020202040302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76200" algn="l"/>
                        </a:tabLst>
                      </a:pPr>
                      <a:r>
                        <a:rPr lang="en-US" sz="2800" dirty="0" smtClean="0">
                          <a:solidFill>
                            <a:srgbClr val="0033CC"/>
                          </a:solidFill>
                          <a:effectLst/>
                          <a:latin typeface="Times New Roman" panose="02020603050405020304"/>
                          <a:ea typeface="Times New Roman" panose="02020603050405020304"/>
                          <a:cs typeface="Times New Roman" panose="02020603050405020304"/>
                        </a:rPr>
                        <a:t>In-</a:t>
                      </a:r>
                      <a:r>
                        <a:rPr lang="en-US" sz="2800" dirty="0" err="1" smtClean="0">
                          <a:solidFill>
                            <a:srgbClr val="0033CC"/>
                          </a:solidFill>
                          <a:effectLst/>
                          <a:latin typeface="Times New Roman" panose="02020603050405020304"/>
                          <a:ea typeface="Times New Roman" panose="02020603050405020304"/>
                          <a:cs typeface="Times New Roman" panose="02020603050405020304"/>
                        </a:rPr>
                        <a:t>đô</a:t>
                      </a:r>
                      <a:r>
                        <a:rPr lang="en-US" sz="2800" dirty="0" smtClean="0">
                          <a:solidFill>
                            <a:srgbClr val="0033CC"/>
                          </a:solidFill>
                          <a:effectLst/>
                          <a:latin typeface="Times New Roman" panose="02020603050405020304"/>
                          <a:ea typeface="Times New Roman" panose="02020603050405020304"/>
                          <a:cs typeface="Times New Roman" panose="02020603050405020304"/>
                        </a:rPr>
                        <a:t>-</a:t>
                      </a:r>
                      <a:r>
                        <a:rPr lang="en-US" sz="2800" dirty="0" err="1" smtClean="0">
                          <a:solidFill>
                            <a:srgbClr val="0033CC"/>
                          </a:solidFill>
                          <a:effectLst/>
                          <a:latin typeface="Times New Roman" panose="02020603050405020304"/>
                          <a:ea typeface="Times New Roman" panose="02020603050405020304"/>
                          <a:cs typeface="Times New Roman" panose="02020603050405020304"/>
                        </a:rPr>
                        <a:t>nê</a:t>
                      </a:r>
                      <a:r>
                        <a:rPr lang="en-US" sz="2800" dirty="0" smtClean="0">
                          <a:solidFill>
                            <a:srgbClr val="0033CC"/>
                          </a:solidFill>
                          <a:effectLst/>
                          <a:latin typeface="Times New Roman" panose="02020603050405020304"/>
                          <a:ea typeface="Times New Roman" panose="02020603050405020304"/>
                          <a:cs typeface="Times New Roman" panose="02020603050405020304"/>
                        </a:rPr>
                        <a:t>-xi-a</a:t>
                      </a:r>
                      <a:endParaRPr lang="en-US" sz="2800" dirty="0">
                        <a:solidFill>
                          <a:srgbClr val="0033CC"/>
                        </a:solidFill>
                        <a:effectLst/>
                        <a:latin typeface="Calibri" panose="020F05020202040302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dirty="0">
                        <a:solidFill>
                          <a:srgbClr val="0033CC"/>
                        </a:solidFill>
                        <a:effectLst/>
                        <a:latin typeface="Calibri" panose="020F05020202040302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4602">
                <a:tc>
                  <a:txBody>
                    <a:bodyPr/>
                    <a:lstStyle/>
                    <a:p>
                      <a:pPr marL="0" marR="0" algn="just">
                        <a:lnSpc>
                          <a:spcPct val="115000"/>
                        </a:lnSpc>
                        <a:spcBef>
                          <a:spcPts val="0"/>
                        </a:spcBef>
                        <a:spcAft>
                          <a:spcPts val="0"/>
                        </a:spcAft>
                        <a:tabLst>
                          <a:tab pos="76200" algn="l"/>
                        </a:tabLst>
                      </a:pPr>
                      <a:r>
                        <a:rPr lang="en-US" sz="2000" b="1" dirty="0">
                          <a:solidFill>
                            <a:srgbClr val="0033CC"/>
                          </a:solidFill>
                          <a:effectLst/>
                          <a:latin typeface="Times New Roman" panose="02020603050405020304"/>
                          <a:ea typeface="Times New Roman" panose="02020603050405020304"/>
                          <a:cs typeface="Times New Roman" panose="02020603050405020304"/>
                        </a:rPr>
                        <a:t>2</a:t>
                      </a:r>
                      <a:endParaRPr lang="en-US" sz="2000" b="1" dirty="0">
                        <a:solidFill>
                          <a:srgbClr val="0033CC"/>
                        </a:solidFill>
                        <a:effectLst/>
                        <a:latin typeface="Calibri" panose="020F05020202040302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76200" algn="l"/>
                        </a:tabLst>
                      </a:pPr>
                      <a:r>
                        <a:rPr lang="en-US" sz="2800" dirty="0" err="1">
                          <a:solidFill>
                            <a:srgbClr val="0033CC"/>
                          </a:solidFill>
                          <a:effectLst/>
                          <a:latin typeface="Times New Roman" panose="02020603050405020304"/>
                          <a:ea typeface="Times New Roman" panose="02020603050405020304"/>
                          <a:cs typeface="Times New Roman" panose="02020603050405020304"/>
                        </a:rPr>
                        <a:t>Mi</a:t>
                      </a:r>
                      <a:r>
                        <a:rPr lang="en-US" sz="2800" dirty="0">
                          <a:solidFill>
                            <a:srgbClr val="0033CC"/>
                          </a:solidFill>
                          <a:effectLst/>
                          <a:latin typeface="Times New Roman" panose="02020603050405020304"/>
                          <a:ea typeface="Times New Roman" panose="02020603050405020304"/>
                          <a:cs typeface="Times New Roman" panose="02020603050405020304"/>
                        </a:rPr>
                        <a:t>-an-ma</a:t>
                      </a:r>
                      <a:endParaRPr lang="en-US" sz="2800" dirty="0">
                        <a:solidFill>
                          <a:srgbClr val="0033CC"/>
                        </a:solidFill>
                        <a:effectLst/>
                        <a:latin typeface="Calibri" panose="020F05020202040302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dirty="0">
                        <a:solidFill>
                          <a:srgbClr val="0033CC"/>
                        </a:solidFill>
                        <a:effectLst/>
                        <a:latin typeface="Calibri" panose="020F05020202040302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4602">
                <a:tc>
                  <a:txBody>
                    <a:bodyPr/>
                    <a:lstStyle/>
                    <a:p>
                      <a:pPr marL="0" marR="0" algn="just">
                        <a:lnSpc>
                          <a:spcPct val="115000"/>
                        </a:lnSpc>
                        <a:spcBef>
                          <a:spcPts val="0"/>
                        </a:spcBef>
                        <a:spcAft>
                          <a:spcPts val="0"/>
                        </a:spcAft>
                        <a:tabLst>
                          <a:tab pos="76200" algn="l"/>
                        </a:tabLst>
                      </a:pPr>
                      <a:r>
                        <a:rPr lang="en-US" sz="2000" b="1" dirty="0">
                          <a:solidFill>
                            <a:srgbClr val="0033CC"/>
                          </a:solidFill>
                          <a:effectLst/>
                          <a:latin typeface="Times New Roman" panose="02020603050405020304"/>
                          <a:ea typeface="Times New Roman" panose="02020603050405020304"/>
                          <a:cs typeface="Times New Roman" panose="02020603050405020304"/>
                        </a:rPr>
                        <a:t>3</a:t>
                      </a:r>
                      <a:endParaRPr lang="en-US" sz="2000" b="1" dirty="0">
                        <a:solidFill>
                          <a:srgbClr val="0033CC"/>
                        </a:solidFill>
                        <a:effectLst/>
                        <a:latin typeface="Calibri" panose="020F05020202040302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76200" algn="l"/>
                        </a:tabLst>
                      </a:pPr>
                      <a:r>
                        <a:rPr lang="en-US" sz="2800" dirty="0">
                          <a:solidFill>
                            <a:srgbClr val="0033CC"/>
                          </a:solidFill>
                          <a:effectLst/>
                          <a:latin typeface="Times New Roman" panose="02020603050405020304"/>
                          <a:ea typeface="Times New Roman" panose="02020603050405020304"/>
                          <a:cs typeface="Times New Roman" panose="02020603050405020304"/>
                        </a:rPr>
                        <a:t>Ma-</a:t>
                      </a:r>
                      <a:r>
                        <a:rPr lang="en-US" sz="2800" dirty="0" err="1">
                          <a:solidFill>
                            <a:srgbClr val="0033CC"/>
                          </a:solidFill>
                          <a:effectLst/>
                          <a:latin typeface="Times New Roman" panose="02020603050405020304"/>
                          <a:ea typeface="Times New Roman" panose="02020603050405020304"/>
                          <a:cs typeface="Times New Roman" panose="02020603050405020304"/>
                        </a:rPr>
                        <a:t>lai</a:t>
                      </a:r>
                      <a:r>
                        <a:rPr lang="en-US" sz="2800" dirty="0">
                          <a:solidFill>
                            <a:srgbClr val="0033CC"/>
                          </a:solidFill>
                          <a:effectLst/>
                          <a:latin typeface="Times New Roman" panose="02020603050405020304"/>
                          <a:ea typeface="Times New Roman" panose="02020603050405020304"/>
                          <a:cs typeface="Times New Roman" panose="02020603050405020304"/>
                        </a:rPr>
                        <a:t>-xi-a</a:t>
                      </a:r>
                      <a:endParaRPr lang="en-US" sz="2800" dirty="0">
                        <a:solidFill>
                          <a:srgbClr val="0033CC"/>
                        </a:solidFill>
                        <a:effectLst/>
                        <a:latin typeface="Calibri" panose="020F05020202040302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dirty="0">
                        <a:solidFill>
                          <a:srgbClr val="0033CC"/>
                        </a:solidFill>
                        <a:effectLst/>
                        <a:latin typeface="Calibri" panose="020F05020202040302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24602">
                <a:tc>
                  <a:txBody>
                    <a:bodyPr/>
                    <a:lstStyle/>
                    <a:p>
                      <a:pPr marL="0" marR="0" algn="just">
                        <a:lnSpc>
                          <a:spcPct val="115000"/>
                        </a:lnSpc>
                        <a:spcBef>
                          <a:spcPts val="0"/>
                        </a:spcBef>
                        <a:spcAft>
                          <a:spcPts val="0"/>
                        </a:spcAft>
                        <a:tabLst>
                          <a:tab pos="76200" algn="l"/>
                        </a:tabLst>
                      </a:pPr>
                      <a:r>
                        <a:rPr lang="en-US" sz="2000" b="1" dirty="0">
                          <a:solidFill>
                            <a:srgbClr val="0033CC"/>
                          </a:solidFill>
                          <a:effectLst/>
                          <a:latin typeface="Times New Roman" panose="02020603050405020304"/>
                          <a:ea typeface="Times New Roman" panose="02020603050405020304"/>
                          <a:cs typeface="Times New Roman" panose="02020603050405020304"/>
                        </a:rPr>
                        <a:t>4</a:t>
                      </a:r>
                      <a:endParaRPr lang="en-US" sz="2000" b="1" dirty="0">
                        <a:solidFill>
                          <a:srgbClr val="0033CC"/>
                        </a:solidFill>
                        <a:effectLst/>
                        <a:latin typeface="Calibri" panose="020F05020202040302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76200" algn="l"/>
                        </a:tabLst>
                      </a:pPr>
                      <a:r>
                        <a:rPr lang="en-US" sz="2800" dirty="0">
                          <a:solidFill>
                            <a:srgbClr val="0033CC"/>
                          </a:solidFill>
                          <a:effectLst/>
                          <a:latin typeface="Times New Roman" panose="02020603050405020304"/>
                          <a:ea typeface="Times New Roman" panose="02020603050405020304"/>
                          <a:cs typeface="Times New Roman" panose="02020603050405020304"/>
                        </a:rPr>
                        <a:t>Phi-</a:t>
                      </a:r>
                      <a:r>
                        <a:rPr lang="en-US" sz="2800" dirty="0" err="1">
                          <a:solidFill>
                            <a:srgbClr val="0033CC"/>
                          </a:solidFill>
                          <a:effectLst/>
                          <a:latin typeface="Times New Roman" panose="02020603050405020304"/>
                          <a:ea typeface="Times New Roman" panose="02020603050405020304"/>
                          <a:cs typeface="Times New Roman" panose="02020603050405020304"/>
                        </a:rPr>
                        <a:t>líp</a:t>
                      </a:r>
                      <a:r>
                        <a:rPr lang="en-US" sz="2800" dirty="0">
                          <a:solidFill>
                            <a:srgbClr val="0033CC"/>
                          </a:solidFill>
                          <a:effectLst/>
                          <a:latin typeface="Times New Roman" panose="02020603050405020304"/>
                          <a:ea typeface="Times New Roman" panose="02020603050405020304"/>
                          <a:cs typeface="Times New Roman" panose="02020603050405020304"/>
                        </a:rPr>
                        <a:t>-pin</a:t>
                      </a:r>
                      <a:endParaRPr lang="en-US" sz="2800" dirty="0">
                        <a:solidFill>
                          <a:srgbClr val="0033CC"/>
                        </a:solidFill>
                        <a:effectLst/>
                        <a:latin typeface="Calibri" panose="020F05020202040302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dirty="0">
                        <a:solidFill>
                          <a:srgbClr val="0033CC"/>
                        </a:solidFill>
                        <a:effectLst/>
                        <a:latin typeface="Calibri" panose="020F05020202040302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85637">
                <a:tc>
                  <a:txBody>
                    <a:bodyPr/>
                    <a:lstStyle/>
                    <a:p>
                      <a:pPr marL="0" marR="0" algn="just">
                        <a:lnSpc>
                          <a:spcPct val="115000"/>
                        </a:lnSpc>
                        <a:spcBef>
                          <a:spcPts val="0"/>
                        </a:spcBef>
                        <a:spcAft>
                          <a:spcPts val="0"/>
                        </a:spcAft>
                        <a:tabLst>
                          <a:tab pos="76200" algn="l"/>
                        </a:tabLst>
                      </a:pPr>
                      <a:r>
                        <a:rPr lang="en-US" sz="2000" b="1" dirty="0">
                          <a:solidFill>
                            <a:srgbClr val="0033CC"/>
                          </a:solidFill>
                          <a:effectLst/>
                          <a:latin typeface="Times New Roman" panose="02020603050405020304"/>
                          <a:ea typeface="Times New Roman" panose="02020603050405020304"/>
                          <a:cs typeface="Times New Roman" panose="02020603050405020304"/>
                        </a:rPr>
                        <a:t>5</a:t>
                      </a:r>
                      <a:endParaRPr lang="en-US" sz="2000" b="1" dirty="0">
                        <a:solidFill>
                          <a:srgbClr val="0033CC"/>
                        </a:solidFill>
                        <a:effectLst/>
                        <a:latin typeface="Calibri" panose="020F05020202040302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76200" algn="l"/>
                        </a:tabLst>
                      </a:pPr>
                      <a:r>
                        <a:rPr lang="en-US" sz="2800" dirty="0" err="1">
                          <a:solidFill>
                            <a:srgbClr val="0033CC"/>
                          </a:solidFill>
                          <a:effectLst/>
                          <a:latin typeface="Times New Roman" panose="02020603050405020304"/>
                          <a:ea typeface="Times New Roman" panose="02020603050405020304"/>
                          <a:cs typeface="Times New Roman" panose="02020603050405020304"/>
                        </a:rPr>
                        <a:t>Thái</a:t>
                      </a:r>
                      <a:r>
                        <a:rPr lang="en-US" sz="2800" dirty="0">
                          <a:solidFill>
                            <a:srgbClr val="0033CC"/>
                          </a:solidFill>
                          <a:effectLst/>
                          <a:latin typeface="Times New Roman" panose="02020603050405020304"/>
                          <a:ea typeface="Times New Roman" panose="02020603050405020304"/>
                          <a:cs typeface="Times New Roman" panose="02020603050405020304"/>
                        </a:rPr>
                        <a:t> </a:t>
                      </a:r>
                      <a:r>
                        <a:rPr lang="en-US" sz="2800" dirty="0" err="1">
                          <a:solidFill>
                            <a:srgbClr val="0033CC"/>
                          </a:solidFill>
                          <a:effectLst/>
                          <a:latin typeface="Times New Roman" panose="02020603050405020304"/>
                          <a:ea typeface="Times New Roman" panose="02020603050405020304"/>
                          <a:cs typeface="Times New Roman" panose="02020603050405020304"/>
                        </a:rPr>
                        <a:t>Lan</a:t>
                      </a:r>
                      <a:endParaRPr lang="en-US" sz="2800" dirty="0">
                        <a:solidFill>
                          <a:srgbClr val="0033CC"/>
                        </a:solidFill>
                        <a:effectLst/>
                        <a:latin typeface="Calibri" panose="020F05020202040302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b="0" dirty="0">
                        <a:solidFill>
                          <a:srgbClr val="0033CC"/>
                        </a:solidFill>
                        <a:effectLst/>
                        <a:latin typeface="Calibri" panose="020F05020202040302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49204">
                <a:tc>
                  <a:txBody>
                    <a:bodyPr/>
                    <a:lstStyle/>
                    <a:p>
                      <a:pPr marL="0" marR="0" algn="just">
                        <a:lnSpc>
                          <a:spcPct val="115000"/>
                        </a:lnSpc>
                        <a:spcBef>
                          <a:spcPts val="0"/>
                        </a:spcBef>
                        <a:spcAft>
                          <a:spcPts val="0"/>
                        </a:spcAft>
                        <a:tabLst>
                          <a:tab pos="76200" algn="l"/>
                        </a:tabLst>
                      </a:pPr>
                      <a:r>
                        <a:rPr lang="en-US" sz="2000" b="1" dirty="0">
                          <a:solidFill>
                            <a:srgbClr val="0033CC"/>
                          </a:solidFill>
                          <a:effectLst/>
                          <a:latin typeface="Times New Roman" panose="02020603050405020304"/>
                          <a:ea typeface="Times New Roman" panose="02020603050405020304"/>
                          <a:cs typeface="Times New Roman" panose="02020603050405020304"/>
                        </a:rPr>
                        <a:t>6</a:t>
                      </a:r>
                      <a:endParaRPr lang="en-US" sz="2000" b="1" dirty="0">
                        <a:solidFill>
                          <a:srgbClr val="0033CC"/>
                        </a:solidFill>
                        <a:effectLst/>
                        <a:latin typeface="Calibri" panose="020F05020202040302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76200" algn="l"/>
                        </a:tabLst>
                      </a:pPr>
                      <a:r>
                        <a:rPr lang="en-US" sz="2800" dirty="0" err="1">
                          <a:solidFill>
                            <a:srgbClr val="0033CC"/>
                          </a:solidFill>
                          <a:effectLst/>
                          <a:latin typeface="Times New Roman" panose="02020603050405020304"/>
                          <a:ea typeface="Times New Roman" panose="02020603050405020304"/>
                          <a:cs typeface="Times New Roman" panose="02020603050405020304"/>
                        </a:rPr>
                        <a:t>Việt</a:t>
                      </a:r>
                      <a:r>
                        <a:rPr lang="en-US" sz="2800" dirty="0">
                          <a:solidFill>
                            <a:srgbClr val="0033CC"/>
                          </a:solidFill>
                          <a:effectLst/>
                          <a:latin typeface="Times New Roman" panose="02020603050405020304"/>
                          <a:ea typeface="Times New Roman" panose="02020603050405020304"/>
                          <a:cs typeface="Times New Roman" panose="02020603050405020304"/>
                        </a:rPr>
                        <a:t> Nam</a:t>
                      </a:r>
                      <a:endParaRPr lang="en-US" sz="2800" dirty="0">
                        <a:solidFill>
                          <a:srgbClr val="0033CC"/>
                        </a:solidFill>
                        <a:effectLst/>
                        <a:latin typeface="Calibri" panose="020F05020202040302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dirty="0">
                        <a:solidFill>
                          <a:srgbClr val="0033CC"/>
                        </a:solidFill>
                        <a:effectLst/>
                        <a:latin typeface="Calibri" panose="020F05020202040302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TextBox 2"/>
          <p:cNvSpPr txBox="1"/>
          <p:nvPr/>
        </p:nvSpPr>
        <p:spPr>
          <a:xfrm>
            <a:off x="3810000" y="2030327"/>
            <a:ext cx="5181600" cy="523220"/>
          </a:xfrm>
          <a:prstGeom prst="rect">
            <a:avLst/>
          </a:prstGeom>
          <a:noFill/>
        </p:spPr>
        <p:txBody>
          <a:bodyPr wrap="square" rtlCol="0">
            <a:spAutoFit/>
          </a:bodyPr>
          <a:lstStyle/>
          <a:p>
            <a:r>
              <a:rPr lang="en-US" sz="2800" dirty="0" smtClean="0">
                <a:solidFill>
                  <a:srgbClr val="0033CC"/>
                </a:solidFill>
                <a:latin typeface="Times New Roman" panose="02020603050405020304"/>
                <a:ea typeface="Times New Roman" panose="02020603050405020304"/>
                <a:cs typeface="Times New Roman" panose="02020603050405020304"/>
              </a:rPr>
              <a:t>Tri-min</a:t>
            </a:r>
            <a:r>
              <a:rPr lang="en-US" sz="2800" dirty="0">
                <a:solidFill>
                  <a:srgbClr val="0033CC"/>
                </a:solidFill>
                <a:latin typeface="Times New Roman" panose="02020603050405020304"/>
                <a:ea typeface="Times New Roman" panose="02020603050405020304"/>
                <a:cs typeface="Times New Roman" panose="02020603050405020304"/>
              </a:rPr>
              <a:t>, Li-</a:t>
            </a:r>
            <a:r>
              <a:rPr lang="en-US" sz="2800" dirty="0" err="1">
                <a:solidFill>
                  <a:srgbClr val="0033CC"/>
                </a:solidFill>
                <a:latin typeface="Times New Roman" panose="02020603050405020304"/>
                <a:ea typeface="Times New Roman" panose="02020603050405020304"/>
                <a:cs typeface="Times New Roman" panose="02020603050405020304"/>
              </a:rPr>
              <a:t>ang</a:t>
            </a:r>
            <a:r>
              <a:rPr lang="en-US" sz="2800" dirty="0">
                <a:solidFill>
                  <a:srgbClr val="0033CC"/>
                </a:solidFill>
                <a:latin typeface="Times New Roman" panose="02020603050405020304"/>
                <a:ea typeface="Times New Roman" panose="02020603050405020304"/>
                <a:cs typeface="Times New Roman" panose="02020603050405020304"/>
              </a:rPr>
              <a:t> </a:t>
            </a:r>
            <a:r>
              <a:rPr lang="en-US" sz="2800" dirty="0" err="1">
                <a:solidFill>
                  <a:srgbClr val="0033CC"/>
                </a:solidFill>
                <a:latin typeface="Times New Roman" panose="02020603050405020304"/>
                <a:ea typeface="Times New Roman" panose="02020603050405020304"/>
                <a:cs typeface="Times New Roman" panose="02020603050405020304"/>
              </a:rPr>
              <a:t>Bua</a:t>
            </a:r>
            <a:r>
              <a:rPr lang="en-US" sz="2800" dirty="0">
                <a:solidFill>
                  <a:srgbClr val="0033CC"/>
                </a:solidFill>
                <a:latin typeface="Times New Roman" panose="02020603050405020304"/>
                <a:ea typeface="Times New Roman" panose="02020603050405020304"/>
                <a:cs typeface="Times New Roman" panose="02020603050405020304"/>
              </a:rPr>
              <a:t> </a:t>
            </a:r>
            <a:r>
              <a:rPr lang="en-US" sz="2800" dirty="0" smtClean="0"/>
              <a:t> </a:t>
            </a:r>
            <a:endParaRPr lang="en-US" sz="2800" dirty="0"/>
          </a:p>
        </p:txBody>
      </p:sp>
      <p:sp>
        <p:nvSpPr>
          <p:cNvPr id="5" name="TextBox 4"/>
          <p:cNvSpPr txBox="1"/>
          <p:nvPr/>
        </p:nvSpPr>
        <p:spPr>
          <a:xfrm>
            <a:off x="3048000" y="5338465"/>
            <a:ext cx="6096000" cy="1569660"/>
          </a:xfrm>
          <a:prstGeom prst="rect">
            <a:avLst/>
          </a:prstGeom>
          <a:noFill/>
        </p:spPr>
        <p:txBody>
          <a:bodyPr wrap="square" rtlCol="0">
            <a:spAutoFit/>
          </a:bodyPr>
          <a:lstStyle/>
          <a:p>
            <a:r>
              <a:rPr lang="en-US" sz="2400" dirty="0" err="1" smtClean="0">
                <a:solidFill>
                  <a:srgbClr val="0033CC"/>
                </a:solidFill>
                <a:latin typeface="Times New Roman" panose="02020603050405020304"/>
                <a:ea typeface="Times New Roman" panose="02020603050405020304"/>
                <a:cs typeface="Times New Roman" panose="02020603050405020304"/>
              </a:rPr>
              <a:t>Núi</a:t>
            </a:r>
            <a:r>
              <a:rPr lang="en-US" sz="2400" dirty="0" smtClean="0">
                <a:solidFill>
                  <a:srgbClr val="0033CC"/>
                </a:solidFill>
                <a:latin typeface="Times New Roman" panose="02020603050405020304"/>
                <a:ea typeface="Times New Roman" panose="02020603050405020304"/>
                <a:cs typeface="Times New Roman" panose="02020603050405020304"/>
              </a:rPr>
              <a:t> </a:t>
            </a:r>
            <a:r>
              <a:rPr lang="en-US" sz="2400" dirty="0" err="1" smtClean="0">
                <a:solidFill>
                  <a:srgbClr val="0033CC"/>
                </a:solidFill>
                <a:latin typeface="Times New Roman" panose="02020603050405020304"/>
                <a:ea typeface="Times New Roman" panose="02020603050405020304"/>
                <a:cs typeface="Times New Roman" panose="02020603050405020304"/>
              </a:rPr>
              <a:t>Đọ</a:t>
            </a:r>
            <a:r>
              <a:rPr lang="en-US" sz="2400" dirty="0" smtClean="0">
                <a:solidFill>
                  <a:srgbClr val="0033CC"/>
                </a:solidFill>
                <a:latin typeface="Times New Roman" panose="02020603050405020304"/>
                <a:ea typeface="Times New Roman" panose="02020603050405020304"/>
                <a:cs typeface="Times New Roman" panose="02020603050405020304"/>
              </a:rPr>
              <a:t> (</a:t>
            </a:r>
            <a:r>
              <a:rPr lang="en-US" sz="2400" dirty="0" err="1" smtClean="0">
                <a:solidFill>
                  <a:srgbClr val="0033CC"/>
                </a:solidFill>
                <a:latin typeface="Times New Roman" panose="02020603050405020304"/>
                <a:ea typeface="Times New Roman" panose="02020603050405020304"/>
                <a:cs typeface="Times New Roman" panose="02020603050405020304"/>
              </a:rPr>
              <a:t>Thanh</a:t>
            </a:r>
            <a:r>
              <a:rPr lang="en-US" sz="2400" dirty="0" smtClean="0">
                <a:solidFill>
                  <a:srgbClr val="0033CC"/>
                </a:solidFill>
                <a:latin typeface="Times New Roman" panose="02020603050405020304"/>
                <a:ea typeface="Times New Roman" panose="02020603050405020304"/>
                <a:cs typeface="Times New Roman" panose="02020603050405020304"/>
              </a:rPr>
              <a:t> </a:t>
            </a:r>
            <a:r>
              <a:rPr lang="en-US" sz="2400" dirty="0" err="1">
                <a:solidFill>
                  <a:srgbClr val="0033CC"/>
                </a:solidFill>
                <a:latin typeface="Times New Roman" panose="02020603050405020304"/>
                <a:ea typeface="Times New Roman" panose="02020603050405020304"/>
                <a:cs typeface="Times New Roman" panose="02020603050405020304"/>
              </a:rPr>
              <a:t>Hóa</a:t>
            </a:r>
            <a:r>
              <a:rPr lang="en-US" sz="2400" dirty="0">
                <a:solidFill>
                  <a:srgbClr val="0033CC"/>
                </a:solidFill>
                <a:latin typeface="Times New Roman" panose="02020603050405020304"/>
                <a:ea typeface="Times New Roman" panose="02020603050405020304"/>
                <a:cs typeface="Times New Roman" panose="02020603050405020304"/>
              </a:rPr>
              <a:t>); An </a:t>
            </a:r>
            <a:r>
              <a:rPr lang="en-US" sz="2400" dirty="0" err="1" smtClean="0">
                <a:solidFill>
                  <a:srgbClr val="0033CC"/>
                </a:solidFill>
                <a:latin typeface="Times New Roman" panose="02020603050405020304"/>
                <a:ea typeface="Times New Roman" panose="02020603050405020304"/>
                <a:cs typeface="Times New Roman" panose="02020603050405020304"/>
              </a:rPr>
              <a:t>Khê</a:t>
            </a:r>
            <a:r>
              <a:rPr lang="en-US" sz="2400" dirty="0" smtClean="0">
                <a:solidFill>
                  <a:srgbClr val="0033CC"/>
                </a:solidFill>
                <a:latin typeface="Times New Roman" panose="02020603050405020304"/>
                <a:ea typeface="Times New Roman" panose="02020603050405020304"/>
                <a:cs typeface="Times New Roman" panose="02020603050405020304"/>
              </a:rPr>
              <a:t> (</a:t>
            </a:r>
            <a:r>
              <a:rPr lang="en-US" sz="2400" dirty="0" err="1">
                <a:solidFill>
                  <a:srgbClr val="0033CC"/>
                </a:solidFill>
                <a:latin typeface="Times New Roman" panose="02020603050405020304"/>
                <a:ea typeface="Times New Roman" panose="02020603050405020304"/>
                <a:cs typeface="Times New Roman" panose="02020603050405020304"/>
              </a:rPr>
              <a:t>Gia</a:t>
            </a:r>
            <a:r>
              <a:rPr lang="en-US" sz="2400" dirty="0">
                <a:solidFill>
                  <a:srgbClr val="0033CC"/>
                </a:solidFill>
                <a:latin typeface="Times New Roman" panose="02020603050405020304"/>
                <a:ea typeface="Times New Roman" panose="02020603050405020304"/>
                <a:cs typeface="Times New Roman" panose="02020603050405020304"/>
              </a:rPr>
              <a:t> Lai);</a:t>
            </a:r>
            <a:r>
              <a:rPr lang="en-US" sz="2400" dirty="0" smtClean="0">
                <a:solidFill>
                  <a:srgbClr val="0033CC"/>
                </a:solidFill>
                <a:latin typeface="Times New Roman" panose="02020603050405020304"/>
                <a:ea typeface="Times New Roman" panose="02020603050405020304"/>
                <a:cs typeface="Times New Roman" panose="02020603050405020304"/>
              </a:rPr>
              <a:t> </a:t>
            </a:r>
            <a:r>
              <a:rPr lang="en-US" sz="2400" dirty="0" err="1">
                <a:solidFill>
                  <a:srgbClr val="0033CC"/>
                </a:solidFill>
                <a:latin typeface="Times New Roman" panose="02020603050405020304"/>
                <a:ea typeface="Times New Roman" panose="02020603050405020304"/>
                <a:cs typeface="Times New Roman" panose="02020603050405020304"/>
              </a:rPr>
              <a:t>Xuân</a:t>
            </a:r>
            <a:r>
              <a:rPr lang="en-US" sz="2400" dirty="0">
                <a:solidFill>
                  <a:srgbClr val="0033CC"/>
                </a:solidFill>
                <a:latin typeface="Times New Roman" panose="02020603050405020304"/>
                <a:ea typeface="Times New Roman" panose="02020603050405020304"/>
                <a:cs typeface="Times New Roman" panose="02020603050405020304"/>
              </a:rPr>
              <a:t> </a:t>
            </a:r>
            <a:r>
              <a:rPr lang="en-US" sz="2400" dirty="0" err="1" smtClean="0">
                <a:solidFill>
                  <a:srgbClr val="0033CC"/>
                </a:solidFill>
                <a:latin typeface="Times New Roman" panose="02020603050405020304"/>
                <a:ea typeface="Times New Roman" panose="02020603050405020304"/>
                <a:cs typeface="Times New Roman" panose="02020603050405020304"/>
              </a:rPr>
              <a:t>Lộc</a:t>
            </a:r>
            <a:r>
              <a:rPr lang="en-US" sz="2400" dirty="0" smtClean="0">
                <a:solidFill>
                  <a:srgbClr val="0033CC"/>
                </a:solidFill>
                <a:latin typeface="Times New Roman" panose="02020603050405020304"/>
                <a:ea typeface="Times New Roman" panose="02020603050405020304"/>
                <a:cs typeface="Times New Roman" panose="02020603050405020304"/>
              </a:rPr>
              <a:t> (</a:t>
            </a:r>
            <a:r>
              <a:rPr lang="en-US" sz="2400" dirty="0" err="1">
                <a:solidFill>
                  <a:srgbClr val="0033CC"/>
                </a:solidFill>
                <a:latin typeface="Times New Roman" panose="02020603050405020304"/>
                <a:ea typeface="Times New Roman" panose="02020603050405020304"/>
                <a:cs typeface="Times New Roman" panose="02020603050405020304"/>
              </a:rPr>
              <a:t>Đồng</a:t>
            </a:r>
            <a:r>
              <a:rPr lang="en-US" sz="2400" dirty="0">
                <a:solidFill>
                  <a:srgbClr val="0033CC"/>
                </a:solidFill>
                <a:latin typeface="Times New Roman" panose="02020603050405020304"/>
                <a:ea typeface="Times New Roman" panose="02020603050405020304"/>
                <a:cs typeface="Times New Roman" panose="02020603050405020304"/>
              </a:rPr>
              <a:t> </a:t>
            </a:r>
            <a:r>
              <a:rPr lang="en-US" sz="2400" dirty="0" err="1">
                <a:solidFill>
                  <a:srgbClr val="0033CC"/>
                </a:solidFill>
                <a:latin typeface="Times New Roman" panose="02020603050405020304"/>
                <a:ea typeface="Times New Roman" panose="02020603050405020304"/>
                <a:cs typeface="Times New Roman" panose="02020603050405020304"/>
              </a:rPr>
              <a:t>Nai</a:t>
            </a:r>
            <a:r>
              <a:rPr lang="en-US" sz="2400" dirty="0" smtClean="0">
                <a:solidFill>
                  <a:srgbClr val="0033CC"/>
                </a:solidFill>
                <a:latin typeface="Times New Roman" panose="02020603050405020304"/>
                <a:ea typeface="Times New Roman" panose="02020603050405020304"/>
                <a:cs typeface="Times New Roman" panose="02020603050405020304"/>
              </a:rPr>
              <a:t>); </a:t>
            </a:r>
            <a:r>
              <a:rPr lang="en-US" sz="2400" dirty="0">
                <a:solidFill>
                  <a:srgbClr val="0033CC"/>
                </a:solidFill>
                <a:latin typeface="Times New Roman" panose="02020603050405020304"/>
                <a:ea typeface="Times New Roman" panose="02020603050405020304"/>
                <a:cs typeface="Times New Roman" panose="02020603050405020304"/>
              </a:rPr>
              <a:t>hang </a:t>
            </a:r>
            <a:r>
              <a:rPr lang="en-US" sz="2400" dirty="0" err="1">
                <a:solidFill>
                  <a:srgbClr val="0033CC"/>
                </a:solidFill>
                <a:latin typeface="Times New Roman" panose="02020603050405020304"/>
                <a:ea typeface="Times New Roman" panose="02020603050405020304"/>
                <a:cs typeface="Times New Roman" panose="02020603050405020304"/>
              </a:rPr>
              <a:t>Thẩm</a:t>
            </a:r>
            <a:r>
              <a:rPr lang="en-US" sz="2400" dirty="0">
                <a:solidFill>
                  <a:srgbClr val="0033CC"/>
                </a:solidFill>
                <a:latin typeface="Times New Roman" panose="02020603050405020304"/>
                <a:ea typeface="Times New Roman" panose="02020603050405020304"/>
                <a:cs typeface="Times New Roman" panose="02020603050405020304"/>
              </a:rPr>
              <a:t> </a:t>
            </a:r>
            <a:r>
              <a:rPr lang="en-US" sz="2400" dirty="0" err="1">
                <a:solidFill>
                  <a:srgbClr val="0033CC"/>
                </a:solidFill>
                <a:latin typeface="Times New Roman" panose="02020603050405020304"/>
                <a:ea typeface="Times New Roman" panose="02020603050405020304"/>
                <a:cs typeface="Times New Roman" panose="02020603050405020304"/>
              </a:rPr>
              <a:t>Khuyên</a:t>
            </a:r>
            <a:r>
              <a:rPr lang="en-US" sz="2400" dirty="0">
                <a:solidFill>
                  <a:srgbClr val="0033CC"/>
                </a:solidFill>
                <a:latin typeface="Times New Roman" panose="02020603050405020304"/>
                <a:ea typeface="Times New Roman" panose="02020603050405020304"/>
                <a:cs typeface="Times New Roman" panose="02020603050405020304"/>
              </a:rPr>
              <a:t>, </a:t>
            </a:r>
            <a:r>
              <a:rPr lang="en-US" sz="2400" dirty="0" err="1">
                <a:solidFill>
                  <a:srgbClr val="0033CC"/>
                </a:solidFill>
                <a:latin typeface="Times New Roman" panose="02020603050405020304"/>
                <a:ea typeface="Times New Roman" panose="02020603050405020304"/>
                <a:cs typeface="Times New Roman" panose="02020603050405020304"/>
              </a:rPr>
              <a:t>Thẩm</a:t>
            </a:r>
            <a:r>
              <a:rPr lang="en-US" sz="2400" dirty="0">
                <a:solidFill>
                  <a:srgbClr val="0033CC"/>
                </a:solidFill>
                <a:latin typeface="Times New Roman" panose="02020603050405020304"/>
                <a:ea typeface="Times New Roman" panose="02020603050405020304"/>
                <a:cs typeface="Times New Roman" panose="02020603050405020304"/>
              </a:rPr>
              <a:t> </a:t>
            </a:r>
            <a:r>
              <a:rPr lang="en-US" sz="2400" dirty="0" err="1">
                <a:solidFill>
                  <a:srgbClr val="0033CC"/>
                </a:solidFill>
                <a:latin typeface="Times New Roman" panose="02020603050405020304"/>
                <a:ea typeface="Times New Roman" panose="02020603050405020304"/>
                <a:cs typeface="Times New Roman" panose="02020603050405020304"/>
              </a:rPr>
              <a:t>Hai</a:t>
            </a:r>
            <a:r>
              <a:rPr lang="en-US" sz="2400" dirty="0">
                <a:solidFill>
                  <a:srgbClr val="0033CC"/>
                </a:solidFill>
                <a:latin typeface="Times New Roman" panose="02020603050405020304"/>
                <a:ea typeface="Times New Roman" panose="02020603050405020304"/>
                <a:cs typeface="Times New Roman" panose="02020603050405020304"/>
              </a:rPr>
              <a:t> (</a:t>
            </a:r>
            <a:r>
              <a:rPr lang="en-US" sz="2400" dirty="0" err="1">
                <a:solidFill>
                  <a:srgbClr val="0033CC"/>
                </a:solidFill>
                <a:latin typeface="Times New Roman" panose="02020603050405020304"/>
                <a:ea typeface="Times New Roman" panose="02020603050405020304"/>
                <a:cs typeface="Times New Roman" panose="02020603050405020304"/>
              </a:rPr>
              <a:t>Lạng</a:t>
            </a:r>
            <a:r>
              <a:rPr lang="en-US" sz="2400" dirty="0">
                <a:solidFill>
                  <a:srgbClr val="0033CC"/>
                </a:solidFill>
                <a:latin typeface="Times New Roman" panose="02020603050405020304"/>
                <a:ea typeface="Times New Roman" panose="02020603050405020304"/>
                <a:cs typeface="Times New Roman" panose="02020603050405020304"/>
              </a:rPr>
              <a:t> </a:t>
            </a:r>
            <a:r>
              <a:rPr lang="en-US" sz="2400" dirty="0" err="1">
                <a:solidFill>
                  <a:srgbClr val="0033CC"/>
                </a:solidFill>
                <a:latin typeface="Times New Roman" panose="02020603050405020304"/>
                <a:ea typeface="Times New Roman" panose="02020603050405020304"/>
                <a:cs typeface="Times New Roman" panose="02020603050405020304"/>
              </a:rPr>
              <a:t>Sơn</a:t>
            </a:r>
            <a:r>
              <a:rPr lang="en-US" sz="2400" dirty="0">
                <a:solidFill>
                  <a:srgbClr val="0033CC"/>
                </a:solidFill>
                <a:latin typeface="Times New Roman" panose="02020603050405020304"/>
                <a:ea typeface="Times New Roman" panose="02020603050405020304"/>
                <a:cs typeface="Times New Roman" panose="02020603050405020304"/>
              </a:rPr>
              <a:t>)</a:t>
            </a:r>
            <a:endParaRPr lang="en-US" sz="2400" dirty="0">
              <a:solidFill>
                <a:srgbClr val="0033CC"/>
              </a:solidFill>
              <a:ea typeface="Times New Roman" panose="02020603050405020304"/>
              <a:cs typeface="Times New Roman" panose="02020603050405020304"/>
            </a:endParaRPr>
          </a:p>
          <a:p>
            <a:r>
              <a:rPr lang="en-US" sz="2400" dirty="0" smtClean="0">
                <a:solidFill>
                  <a:srgbClr val="0033CC"/>
                </a:solidFill>
                <a:latin typeface="Times New Roman" panose="02020603050405020304"/>
                <a:ea typeface="Times New Roman" panose="02020603050405020304"/>
                <a:cs typeface="Times New Roman" panose="02020603050405020304"/>
              </a:rPr>
              <a:t>    </a:t>
            </a:r>
            <a:r>
              <a:rPr lang="en-US" sz="2400" dirty="0" smtClean="0"/>
              <a:t> </a:t>
            </a:r>
            <a:endParaRPr lang="en-US" sz="2400" dirty="0"/>
          </a:p>
        </p:txBody>
      </p:sp>
      <p:sp>
        <p:nvSpPr>
          <p:cNvPr id="6" name="TextBox 5"/>
          <p:cNvSpPr txBox="1"/>
          <p:nvPr/>
        </p:nvSpPr>
        <p:spPr>
          <a:xfrm>
            <a:off x="3810000" y="2664767"/>
            <a:ext cx="4343400" cy="523220"/>
          </a:xfrm>
          <a:prstGeom prst="rect">
            <a:avLst/>
          </a:prstGeom>
          <a:noFill/>
        </p:spPr>
        <p:txBody>
          <a:bodyPr wrap="square" rtlCol="0">
            <a:spAutoFit/>
          </a:bodyPr>
          <a:lstStyle/>
          <a:p>
            <a:r>
              <a:rPr lang="en-US" sz="2800" dirty="0" err="1" smtClean="0">
                <a:solidFill>
                  <a:srgbClr val="0033CC"/>
                </a:solidFill>
                <a:latin typeface="Times New Roman" panose="02020603050405020304"/>
                <a:ea typeface="Times New Roman" panose="02020603050405020304"/>
                <a:cs typeface="Times New Roman" panose="02020603050405020304"/>
              </a:rPr>
              <a:t>Pôn-đa-ung</a:t>
            </a:r>
            <a:r>
              <a:rPr lang="en-US" sz="2800" dirty="0" smtClean="0"/>
              <a:t> </a:t>
            </a:r>
            <a:endParaRPr lang="en-US" sz="2800" dirty="0"/>
          </a:p>
        </p:txBody>
      </p:sp>
      <p:sp>
        <p:nvSpPr>
          <p:cNvPr id="7" name="TextBox 6"/>
          <p:cNvSpPr txBox="1"/>
          <p:nvPr/>
        </p:nvSpPr>
        <p:spPr>
          <a:xfrm>
            <a:off x="3810000" y="3505200"/>
            <a:ext cx="4343400" cy="523220"/>
          </a:xfrm>
          <a:prstGeom prst="rect">
            <a:avLst/>
          </a:prstGeom>
          <a:noFill/>
        </p:spPr>
        <p:txBody>
          <a:bodyPr wrap="square" rtlCol="0">
            <a:spAutoFit/>
          </a:bodyPr>
          <a:lstStyle/>
          <a:p>
            <a:r>
              <a:rPr lang="en-US" sz="2800" dirty="0" smtClean="0">
                <a:solidFill>
                  <a:srgbClr val="0033CC"/>
                </a:solidFill>
                <a:latin typeface="Times New Roman" panose="02020603050405020304"/>
                <a:ea typeface="Times New Roman" panose="02020603050405020304"/>
                <a:cs typeface="Times New Roman" panose="02020603050405020304"/>
              </a:rPr>
              <a:t>Ni-a  </a:t>
            </a:r>
            <a:r>
              <a:rPr lang="en-US" sz="2800" dirty="0" smtClean="0"/>
              <a:t> </a:t>
            </a:r>
            <a:endParaRPr lang="en-US" sz="2800" dirty="0"/>
          </a:p>
        </p:txBody>
      </p:sp>
      <p:sp>
        <p:nvSpPr>
          <p:cNvPr id="8" name="TextBox 7"/>
          <p:cNvSpPr txBox="1"/>
          <p:nvPr/>
        </p:nvSpPr>
        <p:spPr>
          <a:xfrm>
            <a:off x="3810000" y="4191000"/>
            <a:ext cx="4343400" cy="523220"/>
          </a:xfrm>
          <a:prstGeom prst="rect">
            <a:avLst/>
          </a:prstGeom>
          <a:noFill/>
        </p:spPr>
        <p:txBody>
          <a:bodyPr wrap="square" rtlCol="0">
            <a:spAutoFit/>
          </a:bodyPr>
          <a:lstStyle/>
          <a:p>
            <a:r>
              <a:rPr lang="en-US" sz="2800" dirty="0" smtClean="0">
                <a:solidFill>
                  <a:srgbClr val="0033CC"/>
                </a:solidFill>
                <a:latin typeface="Times New Roman" panose="02020603050405020304"/>
                <a:ea typeface="Times New Roman" panose="02020603050405020304"/>
                <a:cs typeface="Times New Roman" panose="02020603050405020304"/>
              </a:rPr>
              <a:t>Ta-bon    </a:t>
            </a:r>
            <a:r>
              <a:rPr lang="en-US" sz="2400" dirty="0" smtClean="0"/>
              <a:t> </a:t>
            </a:r>
            <a:endParaRPr lang="en-US" sz="2400" dirty="0"/>
          </a:p>
        </p:txBody>
      </p:sp>
      <p:sp>
        <p:nvSpPr>
          <p:cNvPr id="9" name="TextBox 8"/>
          <p:cNvSpPr txBox="1"/>
          <p:nvPr/>
        </p:nvSpPr>
        <p:spPr>
          <a:xfrm>
            <a:off x="3810000" y="4714220"/>
            <a:ext cx="4343400" cy="523220"/>
          </a:xfrm>
          <a:prstGeom prst="rect">
            <a:avLst/>
          </a:prstGeom>
          <a:noFill/>
        </p:spPr>
        <p:txBody>
          <a:bodyPr wrap="square" rtlCol="0">
            <a:spAutoFit/>
          </a:bodyPr>
          <a:lstStyle/>
          <a:p>
            <a:r>
              <a:rPr lang="en-US" sz="2400" dirty="0" smtClean="0">
                <a:solidFill>
                  <a:srgbClr val="0033CC"/>
                </a:solidFill>
                <a:latin typeface="Times New Roman" panose="02020603050405020304"/>
                <a:ea typeface="Times New Roman" panose="02020603050405020304"/>
                <a:cs typeface="Times New Roman" panose="02020603050405020304"/>
              </a:rPr>
              <a:t> </a:t>
            </a:r>
            <a:r>
              <a:rPr lang="en-US" sz="2800" dirty="0" err="1" smtClean="0">
                <a:solidFill>
                  <a:srgbClr val="0033CC"/>
                </a:solidFill>
                <a:latin typeface="Times New Roman" panose="02020603050405020304"/>
                <a:ea typeface="Times New Roman" panose="02020603050405020304"/>
                <a:cs typeface="Times New Roman" panose="02020603050405020304"/>
              </a:rPr>
              <a:t>Tham-lót</a:t>
            </a:r>
            <a:r>
              <a:rPr lang="en-US" sz="2800" dirty="0" smtClean="0">
                <a:solidFill>
                  <a:srgbClr val="0033CC"/>
                </a:solidFill>
                <a:latin typeface="Times New Roman" panose="02020603050405020304"/>
                <a:ea typeface="Times New Roman" panose="02020603050405020304"/>
                <a:cs typeface="Times New Roman" panose="02020603050405020304"/>
              </a:rPr>
              <a:t>   </a:t>
            </a:r>
            <a:r>
              <a:rPr lang="en-US" sz="2400" dirty="0" smtClean="0">
                <a:solidFill>
                  <a:srgbClr val="0033CC"/>
                </a:solidFill>
                <a:latin typeface="Times New Roman" panose="02020603050405020304"/>
                <a:ea typeface="Times New Roman" panose="02020603050405020304"/>
                <a:cs typeface="Times New Roman" panose="02020603050405020304"/>
              </a:rPr>
              <a:t>  </a:t>
            </a:r>
            <a:r>
              <a:rPr lang="en-US" sz="2400"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685800"/>
          </a:xfrm>
        </p:spPr>
        <p:txBody>
          <a:bodyPr>
            <a:normAutofit fontScale="90000"/>
          </a:bodyPr>
          <a:lstStyle/>
          <a:p>
            <a:pPr marL="0" marR="0">
              <a:lnSpc>
                <a:spcPct val="115000"/>
              </a:lnSpc>
              <a:spcBef>
                <a:spcPts val="0"/>
              </a:spcBef>
              <a:spcAft>
                <a:spcPts val="1000"/>
              </a:spcAft>
            </a:pPr>
            <a:r>
              <a:rPr lang="en-US" sz="3600" b="1" dirty="0" smtClean="0">
                <a:solidFill>
                  <a:srgbClr val="FF0000"/>
                </a:solidFill>
                <a:latin typeface="Times New Roman" panose="02020603050405020304"/>
                <a:ea typeface="Times New Roman" panose="02020603050405020304"/>
                <a:cs typeface="Times New Roman" panose="02020603050405020304"/>
              </a:rPr>
              <a:t/>
            </a:r>
            <a:br>
              <a:rPr lang="en-US" sz="3600" b="1" dirty="0" smtClean="0">
                <a:solidFill>
                  <a:srgbClr val="FF0000"/>
                </a:solidFill>
                <a:latin typeface="Times New Roman" panose="02020603050405020304"/>
                <a:ea typeface="Times New Roman" panose="02020603050405020304"/>
                <a:cs typeface="Times New Roman" panose="02020603050405020304"/>
              </a:rPr>
            </a:br>
            <a:r>
              <a:rPr lang="en-US" sz="3600" b="1" dirty="0" smtClean="0">
                <a:solidFill>
                  <a:srgbClr val="FF0000"/>
                </a:solidFill>
                <a:latin typeface="Times New Roman" panose="02020603050405020304"/>
                <a:ea typeface="Times New Roman" panose="02020603050405020304"/>
                <a:cs typeface="Times New Roman" panose="02020603050405020304"/>
              </a:rPr>
              <a:t>CHƯƠNG </a:t>
            </a:r>
            <a:r>
              <a:rPr lang="en-US" sz="3600" b="1" dirty="0">
                <a:solidFill>
                  <a:srgbClr val="FF0000"/>
                </a:solidFill>
                <a:latin typeface="Times New Roman" panose="02020603050405020304"/>
                <a:ea typeface="Times New Roman" panose="02020603050405020304"/>
                <a:cs typeface="Times New Roman" panose="02020603050405020304"/>
              </a:rPr>
              <a:t>2. THỜI KÌ NGUYÊN THỦY</a:t>
            </a:r>
            <a:r>
              <a:rPr lang="en-US" sz="3600" dirty="0">
                <a:solidFill>
                  <a:srgbClr val="FF0000"/>
                </a:solidFill>
                <a:ea typeface="Times New Roman" panose="02020603050405020304"/>
                <a:cs typeface="Times New Roman" panose="02020603050405020304"/>
              </a:rPr>
              <a:t/>
            </a:r>
            <a:br>
              <a:rPr lang="en-US" sz="3600" dirty="0">
                <a:solidFill>
                  <a:srgbClr val="FF0000"/>
                </a:solidFill>
                <a:ea typeface="Times New Roman" panose="02020603050405020304"/>
                <a:cs typeface="Times New Roman" panose="02020603050405020304"/>
              </a:rPr>
            </a:br>
            <a:endParaRPr lang="en-US" sz="3600" dirty="0">
              <a:solidFill>
                <a:srgbClr val="FF0000"/>
              </a:solidFill>
            </a:endParaRPr>
          </a:p>
        </p:txBody>
      </p:sp>
      <p:sp>
        <p:nvSpPr>
          <p:cNvPr id="3" name="Nơi giữ chỗ cho Nội dung 2"/>
          <p:cNvSpPr>
            <a:spLocks noGrp="1"/>
          </p:cNvSpPr>
          <p:nvPr>
            <p:ph idx="1"/>
          </p:nvPr>
        </p:nvSpPr>
        <p:spPr>
          <a:xfrm>
            <a:off x="0" y="1326573"/>
            <a:ext cx="9144000" cy="5257800"/>
          </a:xfrm>
        </p:spPr>
        <p:txBody>
          <a:bodyPr>
            <a:noAutofit/>
          </a:bodyPr>
          <a:lstStyle/>
          <a:p>
            <a:pPr marL="0" marR="0" indent="0" algn="just">
              <a:lnSpc>
                <a:spcPct val="115000"/>
              </a:lnSpc>
              <a:spcBef>
                <a:spcPts val="0"/>
              </a:spcBef>
              <a:spcAft>
                <a:spcPts val="0"/>
              </a:spcAft>
              <a:buNone/>
            </a:pPr>
            <a:r>
              <a:rPr lang="en-US" b="1" dirty="0">
                <a:solidFill>
                  <a:srgbClr val="0033CC"/>
                </a:solidFill>
                <a:latin typeface="Times New Roman" panose="02020603050405020304" pitchFamily="18" charset="0"/>
                <a:ea typeface="Times New Roman" panose="02020603050405020304"/>
                <a:cs typeface="Times New Roman" panose="02020603050405020304" pitchFamily="18" charset="0"/>
              </a:rPr>
              <a:t>I. </a:t>
            </a:r>
            <a:r>
              <a:rPr lang="en-US" b="1" dirty="0" err="1">
                <a:solidFill>
                  <a:srgbClr val="0033CC"/>
                </a:solidFill>
                <a:latin typeface="Times New Roman" panose="02020603050405020304" pitchFamily="18" charset="0"/>
                <a:ea typeface="Times New Roman" panose="02020603050405020304"/>
                <a:cs typeface="Times New Roman" panose="02020603050405020304" pitchFamily="18" charset="0"/>
              </a:rPr>
              <a:t>Quá</a:t>
            </a:r>
            <a:r>
              <a:rPr lang="en-US"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0033CC"/>
                </a:solidFill>
                <a:latin typeface="Times New Roman" panose="02020603050405020304" pitchFamily="18" charset="0"/>
                <a:ea typeface="Times New Roman" panose="02020603050405020304"/>
                <a:cs typeface="Times New Roman" panose="02020603050405020304" pitchFamily="18" charset="0"/>
              </a:rPr>
              <a:t>trình</a:t>
            </a:r>
            <a:r>
              <a:rPr lang="en-US"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0033CC"/>
                </a:solidFill>
                <a:latin typeface="Times New Roman" panose="02020603050405020304" pitchFamily="18" charset="0"/>
                <a:ea typeface="Times New Roman" panose="02020603050405020304"/>
                <a:cs typeface="Times New Roman" panose="02020603050405020304" pitchFamily="18" charset="0"/>
              </a:rPr>
              <a:t>tiến</a:t>
            </a:r>
            <a:r>
              <a:rPr lang="en-US"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0033CC"/>
                </a:solidFill>
                <a:latin typeface="Times New Roman" panose="02020603050405020304" pitchFamily="18" charset="0"/>
                <a:ea typeface="Times New Roman" panose="02020603050405020304"/>
                <a:cs typeface="Times New Roman" panose="02020603050405020304" pitchFamily="18" charset="0"/>
              </a:rPr>
              <a:t>hóa</a:t>
            </a:r>
            <a:r>
              <a:rPr lang="en-US"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0033CC"/>
                </a:solidFill>
                <a:latin typeface="Times New Roman" panose="02020603050405020304" pitchFamily="18" charset="0"/>
                <a:ea typeface="Times New Roman" panose="02020603050405020304"/>
                <a:cs typeface="Times New Roman" panose="02020603050405020304" pitchFamily="18" charset="0"/>
              </a:rPr>
              <a:t>từ</a:t>
            </a:r>
            <a:r>
              <a:rPr lang="en-US"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0033CC"/>
                </a:solidFill>
                <a:latin typeface="Times New Roman" panose="02020603050405020304" pitchFamily="18" charset="0"/>
                <a:ea typeface="Times New Roman" panose="02020603050405020304"/>
                <a:cs typeface="Times New Roman" panose="02020603050405020304" pitchFamily="18" charset="0"/>
              </a:rPr>
              <a:t>Vượn</a:t>
            </a:r>
            <a:r>
              <a:rPr lang="en-US"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0033CC"/>
                </a:solidFill>
                <a:latin typeface="Times New Roman" panose="02020603050405020304" pitchFamily="18" charset="0"/>
                <a:ea typeface="Times New Roman" panose="02020603050405020304"/>
                <a:cs typeface="Times New Roman" panose="02020603050405020304" pitchFamily="18" charset="0"/>
              </a:rPr>
              <a:t>người</a:t>
            </a:r>
            <a:r>
              <a:rPr lang="en-US"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0033CC"/>
                </a:solidFill>
                <a:latin typeface="Times New Roman" panose="02020603050405020304" pitchFamily="18" charset="0"/>
                <a:ea typeface="Times New Roman" panose="02020603050405020304"/>
                <a:cs typeface="Times New Roman" panose="02020603050405020304" pitchFamily="18" charset="0"/>
              </a:rPr>
              <a:t>thành</a:t>
            </a:r>
            <a:r>
              <a:rPr lang="en-US"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0033CC"/>
                </a:solidFill>
                <a:latin typeface="Times New Roman" panose="02020603050405020304" pitchFamily="18" charset="0"/>
                <a:ea typeface="Times New Roman" panose="02020603050405020304"/>
                <a:cs typeface="Times New Roman" panose="02020603050405020304" pitchFamily="18" charset="0"/>
              </a:rPr>
              <a:t>người</a:t>
            </a:r>
            <a:endParaRPr lang="en-US" dirty="0">
              <a:solidFill>
                <a:srgbClr val="0033CC"/>
              </a:solidFill>
              <a:latin typeface="Times New Roman" panose="02020603050405020304" pitchFamily="18" charset="0"/>
              <a:ea typeface="Times New Roman" panose="02020603050405020304"/>
              <a:cs typeface="Times New Roman" panose="02020603050405020304" pitchFamily="18" charset="0"/>
            </a:endParaRPr>
          </a:p>
          <a:p>
            <a:pPr marL="0" marR="0" indent="0">
              <a:lnSpc>
                <a:spcPct val="115000"/>
              </a:lnSpc>
              <a:spcBef>
                <a:spcPts val="0"/>
              </a:spcBef>
              <a:spcAft>
                <a:spcPts val="0"/>
              </a:spcAft>
              <a:buNone/>
            </a:pPr>
            <a:r>
              <a:rPr lang="en-US" b="1" dirty="0">
                <a:solidFill>
                  <a:srgbClr val="0033CC"/>
                </a:solidFill>
                <a:latin typeface="Times New Roman" panose="02020603050405020304" pitchFamily="18" charset="0"/>
                <a:ea typeface="Times New Roman" panose="02020603050405020304"/>
                <a:cs typeface="Times New Roman" panose="02020603050405020304" pitchFamily="18" charset="0"/>
              </a:rPr>
              <a:t>II. </a:t>
            </a:r>
            <a:r>
              <a:rPr lang="en-US" b="1" dirty="0" err="1">
                <a:solidFill>
                  <a:srgbClr val="0033CC"/>
                </a:solidFill>
                <a:latin typeface="Times New Roman" panose="02020603050405020304" pitchFamily="18" charset="0"/>
                <a:ea typeface="Times New Roman" panose="02020603050405020304"/>
                <a:cs typeface="Times New Roman" panose="02020603050405020304" pitchFamily="18" charset="0"/>
              </a:rPr>
              <a:t>Dấu</a:t>
            </a:r>
            <a:r>
              <a:rPr lang="en-US"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0033CC"/>
                </a:solidFill>
                <a:latin typeface="Times New Roman" panose="02020603050405020304" pitchFamily="18" charset="0"/>
                <a:ea typeface="Times New Roman" panose="02020603050405020304"/>
                <a:cs typeface="Times New Roman" panose="02020603050405020304" pitchFamily="18" charset="0"/>
              </a:rPr>
              <a:t>tích</a:t>
            </a:r>
            <a:r>
              <a:rPr lang="en-US"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0033CC"/>
                </a:solidFill>
                <a:latin typeface="Times New Roman" panose="02020603050405020304" pitchFamily="18" charset="0"/>
                <a:ea typeface="Times New Roman" panose="02020603050405020304"/>
                <a:cs typeface="Times New Roman" panose="02020603050405020304" pitchFamily="18" charset="0"/>
              </a:rPr>
              <a:t>của</a:t>
            </a:r>
            <a:r>
              <a:rPr lang="en-US"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0033CC"/>
                </a:solidFill>
                <a:latin typeface="Times New Roman" panose="02020603050405020304" pitchFamily="18" charset="0"/>
                <a:ea typeface="Times New Roman" panose="02020603050405020304"/>
                <a:cs typeface="Times New Roman" panose="02020603050405020304" pitchFamily="18" charset="0"/>
              </a:rPr>
              <a:t>Người</a:t>
            </a:r>
            <a:r>
              <a:rPr lang="en-US"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0033CC"/>
                </a:solidFill>
                <a:latin typeface="Times New Roman" panose="02020603050405020304" pitchFamily="18" charset="0"/>
                <a:ea typeface="Times New Roman" panose="02020603050405020304"/>
                <a:cs typeface="Times New Roman" panose="02020603050405020304" pitchFamily="18" charset="0"/>
              </a:rPr>
              <a:t>tối</a:t>
            </a:r>
            <a:r>
              <a:rPr lang="en-US"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0033CC"/>
                </a:solidFill>
                <a:latin typeface="Times New Roman" panose="02020603050405020304" pitchFamily="18" charset="0"/>
                <a:ea typeface="Times New Roman" panose="02020603050405020304"/>
                <a:cs typeface="Times New Roman" panose="02020603050405020304" pitchFamily="18" charset="0"/>
              </a:rPr>
              <a:t>cổ</a:t>
            </a:r>
            <a:r>
              <a:rPr lang="en-US" b="1" dirty="0">
                <a:solidFill>
                  <a:srgbClr val="0033CC"/>
                </a:solidFill>
                <a:latin typeface="Times New Roman" panose="02020603050405020304" pitchFamily="18" charset="0"/>
                <a:ea typeface="Times New Roman" panose="02020603050405020304"/>
                <a:cs typeface="Times New Roman" panose="02020603050405020304" pitchFamily="18" charset="0"/>
              </a:rPr>
              <a:t> ở </a:t>
            </a:r>
            <a:r>
              <a:rPr lang="en-US" b="1" dirty="0" err="1">
                <a:solidFill>
                  <a:srgbClr val="0033CC"/>
                </a:solidFill>
                <a:latin typeface="Times New Roman" panose="02020603050405020304" pitchFamily="18" charset="0"/>
                <a:ea typeface="Times New Roman" panose="02020603050405020304"/>
                <a:cs typeface="Times New Roman" panose="02020603050405020304" pitchFamily="18" charset="0"/>
              </a:rPr>
              <a:t>Đông</a:t>
            </a:r>
            <a:r>
              <a:rPr lang="en-US" b="1" dirty="0">
                <a:solidFill>
                  <a:srgbClr val="0033CC"/>
                </a:solidFill>
                <a:latin typeface="Times New Roman" panose="02020603050405020304" pitchFamily="18" charset="0"/>
                <a:ea typeface="Times New Roman" panose="02020603050405020304"/>
                <a:cs typeface="Times New Roman" panose="02020603050405020304" pitchFamily="18" charset="0"/>
              </a:rPr>
              <a:t> Nam Á</a:t>
            </a:r>
            <a:endParaRPr lang="en-US" dirty="0">
              <a:solidFill>
                <a:srgbClr val="0033CC"/>
              </a:solidFill>
              <a:latin typeface="Times New Roman" panose="02020603050405020304" pitchFamily="18" charset="0"/>
              <a:ea typeface="Times New Roman" panose="02020603050405020304"/>
              <a:cs typeface="Times New Roman" panose="02020603050405020304" pitchFamily="18" charset="0"/>
            </a:endParaRPr>
          </a:p>
        </p:txBody>
      </p:sp>
      <p:sp>
        <p:nvSpPr>
          <p:cNvPr id="4" name="Tiêu đề 1"/>
          <p:cNvSpPr txBox="1"/>
          <p:nvPr/>
        </p:nvSpPr>
        <p:spPr>
          <a:xfrm>
            <a:off x="0" y="609600"/>
            <a:ext cx="9296400" cy="6477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3600" b="1" dirty="0" err="1" smtClean="0">
                <a:solidFill>
                  <a:srgbClr val="FF0000"/>
                </a:solidFill>
                <a:latin typeface="Times New Roman" panose="02020603050405020304"/>
                <a:ea typeface="Calibri" panose="020F0502020204030204"/>
                <a:cs typeface="Times New Roman" panose="02020603050405020304"/>
              </a:rPr>
              <a:t>Tiết</a:t>
            </a:r>
            <a:r>
              <a:rPr lang="en-US" sz="3600" b="1" dirty="0" smtClean="0">
                <a:solidFill>
                  <a:srgbClr val="FF0000"/>
                </a:solidFill>
                <a:latin typeface="Times New Roman" panose="02020603050405020304"/>
                <a:ea typeface="Calibri" panose="020F0502020204030204"/>
                <a:cs typeface="Times New Roman" panose="02020603050405020304"/>
              </a:rPr>
              <a:t> 4, 5. </a:t>
            </a:r>
            <a:r>
              <a:rPr lang="en-US" sz="3600" b="1" dirty="0" err="1" smtClean="0">
                <a:solidFill>
                  <a:srgbClr val="FF0000"/>
                </a:solidFill>
                <a:latin typeface="Times New Roman" panose="02020603050405020304"/>
                <a:ea typeface="Calibri" panose="020F0502020204030204"/>
                <a:cs typeface="Times New Roman" panose="02020603050405020304"/>
              </a:rPr>
              <a:t>Bài</a:t>
            </a:r>
            <a:r>
              <a:rPr lang="en-US" sz="3600" b="1" dirty="0" smtClean="0">
                <a:solidFill>
                  <a:srgbClr val="FF0000"/>
                </a:solidFill>
                <a:latin typeface="Times New Roman" panose="02020603050405020304"/>
                <a:ea typeface="Calibri" panose="020F0502020204030204"/>
                <a:cs typeface="Times New Roman" panose="02020603050405020304"/>
              </a:rPr>
              <a:t> 3. NGUỒN GỐC LOÀI NGƯỜI </a:t>
            </a:r>
            <a:endParaRPr 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457200" y="1143000"/>
            <a:ext cx="8229600" cy="4724399"/>
          </a:xfrm>
        </p:spPr>
        <p:txBody>
          <a:bodyPr/>
          <a:lstStyle/>
          <a:p>
            <a:endParaRPr lang="en-US" dirty="0"/>
          </a:p>
          <a:p>
            <a:endParaRPr lang="en-US" dirty="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61304" y="5143914"/>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sp>
        <p:nvSpPr>
          <p:cNvPr id="6" name="Title 5"/>
          <p:cNvSpPr>
            <a:spLocks noGrp="1"/>
          </p:cNvSpPr>
          <p:nvPr>
            <p:ph type="title"/>
          </p:nvPr>
        </p:nvSpPr>
        <p:spPr>
          <a:xfrm>
            <a:off x="0" y="274638"/>
            <a:ext cx="9144000" cy="4221162"/>
          </a:xfrm>
        </p:spPr>
        <p:txBody>
          <a:bodyPr>
            <a:normAutofit fontScale="90000"/>
          </a:bodyPr>
          <a:lstStyle/>
          <a:p>
            <a:pPr algn="l"/>
            <a:r>
              <a:rPr lang="vi-VN" sz="3600" b="1" dirty="0" smtClean="0">
                <a:solidFill>
                  <a:srgbClr val="FF0000"/>
                </a:solidFill>
              </a:rPr>
              <a:t>Vận </a:t>
            </a:r>
            <a:r>
              <a:rPr lang="vi-VN" sz="3600" b="1" dirty="0">
                <a:solidFill>
                  <a:srgbClr val="FF0000"/>
                </a:solidFill>
              </a:rPr>
              <a:t>dụng  3.  Phần lớn người châu Phi có làn da đen, người châu Á có làn do vàng, người châu Âu có làn da trắng, liệu họ có chung nguồn gốc hay không?</a:t>
            </a:r>
            <a:br>
              <a:rPr lang="vi-VN" sz="3600" b="1" dirty="0">
                <a:solidFill>
                  <a:srgbClr val="FF0000"/>
                </a:solidFill>
              </a:rPr>
            </a:br>
            <a:r>
              <a:rPr lang="vi-VN" sz="3600" b="1" dirty="0">
                <a:solidFill>
                  <a:srgbClr val="0033CC"/>
                </a:solidFill>
              </a:rPr>
              <a:t>- Mọi con người trên hành tinh này đều có chung tổ tiên, nguồn gốc nhưng có sự phân biệt màu sắc như thế là do môi trường sống xung </a:t>
            </a:r>
            <a:r>
              <a:rPr lang="vi-VN" sz="3600" b="1" dirty="0" smtClean="0">
                <a:solidFill>
                  <a:srgbClr val="0033CC"/>
                </a:solidFill>
              </a:rPr>
              <a:t>quanh khác nhau. </a:t>
            </a:r>
            <a:r>
              <a:rPr lang="vi-VN" sz="3600" b="1" dirty="0">
                <a:solidFill>
                  <a:srgbClr val="0033CC"/>
                </a:solidFill>
              </a:rPr>
              <a:t/>
            </a:r>
            <a:br>
              <a:rPr lang="vi-VN" sz="3600" b="1" dirty="0">
                <a:solidFill>
                  <a:srgbClr val="0033CC"/>
                </a:solidFill>
              </a:rPr>
            </a:br>
            <a:endParaRPr lang="en-US" sz="3600" dirty="0">
              <a:solidFill>
                <a:srgbClr val="0033CC"/>
              </a:solidFill>
            </a:endParaRPr>
          </a:p>
        </p:txBody>
      </p:sp>
    </p:spTree>
    <p:extLst>
      <p:ext uri="{BB962C8B-B14F-4D97-AF65-F5344CB8AC3E}">
        <p14:creationId xmlns:p14="http://schemas.microsoft.com/office/powerpoint/2010/main" val="2843886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457200" y="1143000"/>
            <a:ext cx="8229600" cy="4724399"/>
          </a:xfrm>
        </p:spPr>
        <p:txBody>
          <a:bodyPr/>
          <a:lstStyle/>
          <a:p>
            <a:endParaRPr lang="en-US" dirty="0"/>
          </a:p>
          <a:p>
            <a:endParaRPr lang="en-US" dirty="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61304" y="5143914"/>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sp>
        <p:nvSpPr>
          <p:cNvPr id="6" name="Title 5"/>
          <p:cNvSpPr>
            <a:spLocks noGrp="1"/>
          </p:cNvSpPr>
          <p:nvPr>
            <p:ph type="title"/>
          </p:nvPr>
        </p:nvSpPr>
        <p:spPr>
          <a:xfrm>
            <a:off x="0" y="274638"/>
            <a:ext cx="9144000" cy="6049962"/>
          </a:xfrm>
        </p:spPr>
        <p:txBody>
          <a:bodyPr>
            <a:normAutofit/>
          </a:bodyPr>
          <a:lstStyle/>
          <a:p>
            <a:pPr algn="l"/>
            <a:r>
              <a:rPr lang="vi-VN" sz="3600" b="1" dirty="0" smtClean="0">
                <a:solidFill>
                  <a:srgbClr val="0033CC"/>
                </a:solidFill>
              </a:rPr>
              <a:t>- Ví </a:t>
            </a:r>
            <a:r>
              <a:rPr lang="vi-VN" sz="3600" b="1" dirty="0">
                <a:solidFill>
                  <a:srgbClr val="0033CC"/>
                </a:solidFill>
              </a:rPr>
              <a:t>dụ như những người châu Phi là nơi mà các tia mặt trời là cực kỳ mãnh liệt quanh năm đã ảnh hưởng tới sắc tố da của con người khiến da có màu đen. Tương tự với người châu Á và châu Mĩ do ảnh hưởng của ánh nắng mặt trời mà họ có màu da khác nhau và yếu tố này có khả năng di truyền nên đây là nguyên nhân lí giải cho sự khác biệt màu da của chúng ta.</a:t>
            </a:r>
            <a:r>
              <a:rPr lang="vi-VN" sz="3600" b="1">
                <a:solidFill>
                  <a:srgbClr val="0033CC"/>
                </a:solidFill>
              </a:rPr>
              <a:t/>
            </a:r>
            <a:br>
              <a:rPr lang="vi-VN" sz="3600" b="1">
                <a:solidFill>
                  <a:srgbClr val="0033CC"/>
                </a:solidFill>
              </a:rPr>
            </a:br>
            <a:endParaRPr lang="en-US" sz="3600" dirty="0">
              <a:solidFill>
                <a:srgbClr val="0033CC"/>
              </a:solidFill>
            </a:endParaRPr>
          </a:p>
        </p:txBody>
      </p:sp>
    </p:spTree>
    <p:extLst>
      <p:ext uri="{BB962C8B-B14F-4D97-AF65-F5344CB8AC3E}">
        <p14:creationId xmlns:p14="http://schemas.microsoft.com/office/powerpoint/2010/main" val="1434754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944562"/>
          </a:xfrm>
        </p:spPr>
        <p:txBody>
          <a:bodyPr>
            <a:noAutofit/>
          </a:bodyPr>
          <a:lstStyle/>
          <a:p>
            <a:pPr algn="l"/>
            <a:r>
              <a:rPr lang="en-US" sz="3200" b="1" dirty="0" err="1">
                <a:solidFill>
                  <a:srgbClr val="FF0000"/>
                </a:solidFill>
                <a:latin typeface="Times New Roman" panose="02020603050405020304" pitchFamily="18" charset="0"/>
                <a:cs typeface="Times New Roman" panose="02020603050405020304" pitchFamily="18" charset="0"/>
              </a:rPr>
              <a:t>Mục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3" name="Nơi giữ chỗ cho Nội dung 2"/>
          <p:cNvSpPr>
            <a:spLocks noGrp="1"/>
          </p:cNvSpPr>
          <p:nvPr>
            <p:ph idx="1"/>
          </p:nvPr>
        </p:nvSpPr>
        <p:spPr>
          <a:xfrm>
            <a:off x="457200" y="1143000"/>
            <a:ext cx="8229600" cy="4724399"/>
          </a:xfrm>
        </p:spPr>
        <p:txBody>
          <a:bodyPr/>
          <a:lstStyle/>
          <a:p>
            <a:endParaRPr lang="en-US" dirty="0"/>
          </a:p>
          <a:p>
            <a:endParaRPr lang="en-US" dirty="0"/>
          </a:p>
          <a:p>
            <a:endParaRPr lang="en-US" dirty="0"/>
          </a:p>
          <a:p>
            <a:endParaRPr lang="en-US" dirty="0"/>
          </a:p>
        </p:txBody>
      </p:sp>
      <p:sp>
        <p:nvSpPr>
          <p:cNvPr id="5" name="Rectangle 4"/>
          <p:cNvSpPr/>
          <p:nvPr/>
        </p:nvSpPr>
        <p:spPr>
          <a:xfrm>
            <a:off x="-34636" y="990600"/>
            <a:ext cx="9178636" cy="3813175"/>
          </a:xfrm>
          <a:prstGeom prst="rect">
            <a:avLst/>
          </a:prstGeom>
        </p:spPr>
        <p:txBody>
          <a:bodyPr wrap="square">
            <a:spAutoFit/>
          </a:bodyPr>
          <a:lstStyle/>
          <a:p>
            <a:pPr marL="609600" lvl="0" indent="-609600" algn="just">
              <a:lnSpc>
                <a:spcPct val="90000"/>
              </a:lnSpc>
              <a:spcBef>
                <a:spcPts val="1000"/>
              </a:spcBef>
            </a:pPr>
            <a:r>
              <a:rPr lang="en-US" sz="3200" b="1" dirty="0" smtClean="0">
                <a:solidFill>
                  <a:srgbClr val="0033CC"/>
                </a:solidFill>
                <a:latin typeface="Times New Roman" panose="02020603050405020304"/>
                <a:ea typeface="Times New Roman" panose="02020603050405020304"/>
                <a:cs typeface="Times New Roman" panose="02020603050405020304"/>
              </a:rPr>
              <a:t>- </a:t>
            </a:r>
            <a:r>
              <a:rPr lang="en-US" sz="3200" b="1" dirty="0" err="1" smtClean="0">
                <a:solidFill>
                  <a:srgbClr val="0033CC"/>
                </a:solidFill>
                <a:latin typeface="Times New Roman" panose="02020603050405020304"/>
                <a:ea typeface="Times New Roman" panose="02020603050405020304"/>
                <a:cs typeface="Times New Roman" panose="02020603050405020304"/>
              </a:rPr>
              <a:t>Giới</a:t>
            </a:r>
            <a:r>
              <a:rPr lang="en-US" sz="3200" b="1" dirty="0" smtClean="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thiệu</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được</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sơ</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lược</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quá</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trình</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tiến</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hóa</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từ</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vượn</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thành</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người</a:t>
            </a:r>
            <a:r>
              <a:rPr lang="en-US" sz="3200" b="1" dirty="0">
                <a:solidFill>
                  <a:srgbClr val="0033CC"/>
                </a:solidFill>
                <a:latin typeface="Times New Roman" panose="02020603050405020304"/>
                <a:ea typeface="Times New Roman" panose="02020603050405020304"/>
                <a:cs typeface="Times New Roman" panose="02020603050405020304"/>
              </a:rPr>
              <a:t> </a:t>
            </a:r>
            <a:endParaRPr lang="en-US" sz="3200" b="1" dirty="0">
              <a:solidFill>
                <a:srgbClr val="0033CC"/>
              </a:solidFill>
              <a:ea typeface="Times New Roman" panose="02020603050405020304"/>
              <a:cs typeface="Times New Roman" panose="02020603050405020304"/>
            </a:endParaRPr>
          </a:p>
          <a:p>
            <a:pPr algn="just">
              <a:lnSpc>
                <a:spcPct val="115000"/>
              </a:lnSpc>
              <a:tabLst>
                <a:tab pos="990600" algn="l"/>
              </a:tabLst>
            </a:pPr>
            <a:r>
              <a:rPr lang="en-US" sz="3200" b="1" dirty="0" smtClean="0">
                <a:solidFill>
                  <a:srgbClr val="0033CC"/>
                </a:solidFill>
                <a:latin typeface="Times New Roman" panose="02020603050405020304"/>
                <a:ea typeface="Times New Roman" panose="02020603050405020304"/>
                <a:cs typeface="Times New Roman" panose="02020603050405020304"/>
              </a:rPr>
              <a:t>- </a:t>
            </a:r>
            <a:r>
              <a:rPr lang="en-US" sz="3200" b="1" dirty="0" err="1" smtClean="0">
                <a:solidFill>
                  <a:srgbClr val="0033CC"/>
                </a:solidFill>
                <a:latin typeface="Times New Roman" panose="02020603050405020304"/>
                <a:ea typeface="Times New Roman" panose="02020603050405020304"/>
                <a:cs typeface="Times New Roman" panose="02020603050405020304"/>
              </a:rPr>
              <a:t>Xác</a:t>
            </a:r>
            <a:r>
              <a:rPr lang="en-US" sz="3200" b="1" dirty="0" smtClean="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định</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được</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những</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dấu</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tích</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của</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Người</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tối</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cổ</a:t>
            </a:r>
            <a:r>
              <a:rPr lang="en-US" sz="3200" b="1" dirty="0">
                <a:solidFill>
                  <a:srgbClr val="0033CC"/>
                </a:solidFill>
                <a:latin typeface="Times New Roman" panose="02020603050405020304"/>
                <a:ea typeface="Times New Roman" panose="02020603050405020304"/>
                <a:cs typeface="Times New Roman" panose="02020603050405020304"/>
              </a:rPr>
              <a:t> ở </a:t>
            </a:r>
            <a:r>
              <a:rPr lang="en-US" sz="3200" b="1" dirty="0" err="1">
                <a:solidFill>
                  <a:srgbClr val="0033CC"/>
                </a:solidFill>
                <a:latin typeface="Times New Roman" panose="02020603050405020304"/>
                <a:ea typeface="Times New Roman" panose="02020603050405020304"/>
                <a:cs typeface="Times New Roman" panose="02020603050405020304"/>
              </a:rPr>
              <a:t>Đông</a:t>
            </a:r>
            <a:r>
              <a:rPr lang="en-US" sz="3200" b="1" dirty="0">
                <a:solidFill>
                  <a:srgbClr val="0033CC"/>
                </a:solidFill>
                <a:latin typeface="Times New Roman" panose="02020603050405020304"/>
                <a:ea typeface="Times New Roman" panose="02020603050405020304"/>
                <a:cs typeface="Times New Roman" panose="02020603050405020304"/>
              </a:rPr>
              <a:t> Nam Á.</a:t>
            </a:r>
            <a:endParaRPr lang="en-US" sz="3200" b="1" dirty="0">
              <a:solidFill>
                <a:srgbClr val="0033CC"/>
              </a:solidFill>
              <a:ea typeface="Times New Roman" panose="02020603050405020304"/>
              <a:cs typeface="Times New Roman" panose="02020603050405020304"/>
            </a:endParaRPr>
          </a:p>
          <a:p>
            <a:pPr algn="just">
              <a:lnSpc>
                <a:spcPct val="115000"/>
              </a:lnSpc>
              <a:tabLst>
                <a:tab pos="990600" algn="l"/>
              </a:tabLst>
            </a:pPr>
            <a:r>
              <a:rPr lang="en-US" sz="3200" b="1" dirty="0" smtClean="0">
                <a:solidFill>
                  <a:srgbClr val="0033CC"/>
                </a:solidFill>
                <a:latin typeface="Times New Roman" panose="02020603050405020304"/>
                <a:ea typeface="Times New Roman" panose="02020603050405020304"/>
                <a:cs typeface="Times New Roman" panose="02020603050405020304"/>
              </a:rPr>
              <a:t>- </a:t>
            </a:r>
            <a:r>
              <a:rPr lang="en-US" sz="3200" b="1" dirty="0" err="1" smtClean="0">
                <a:solidFill>
                  <a:srgbClr val="0033CC"/>
                </a:solidFill>
                <a:latin typeface="Times New Roman" panose="02020603050405020304"/>
                <a:ea typeface="Times New Roman" panose="02020603050405020304"/>
                <a:cs typeface="Times New Roman" panose="02020603050405020304"/>
              </a:rPr>
              <a:t>Kể</a:t>
            </a:r>
            <a:r>
              <a:rPr lang="en-US" sz="3200" b="1" dirty="0" smtClean="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tên</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được</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những</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địa</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điểm</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tìm</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thấy</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dấu</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tích</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của</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Người</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tối</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cổ</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trên</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đất</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nước</a:t>
            </a:r>
            <a:r>
              <a:rPr lang="en-US" sz="3200" b="1" dirty="0">
                <a:solidFill>
                  <a:srgbClr val="0033CC"/>
                </a:solidFill>
                <a:latin typeface="Times New Roman" panose="02020603050405020304"/>
                <a:ea typeface="Times New Roman" panose="02020603050405020304"/>
                <a:cs typeface="Times New Roman" panose="02020603050405020304"/>
              </a:rPr>
              <a:t> </a:t>
            </a:r>
            <a:r>
              <a:rPr lang="en-US" sz="3200" b="1" dirty="0" err="1">
                <a:solidFill>
                  <a:srgbClr val="0033CC"/>
                </a:solidFill>
                <a:latin typeface="Times New Roman" panose="02020603050405020304"/>
                <a:ea typeface="Times New Roman" panose="02020603050405020304"/>
                <a:cs typeface="Times New Roman" panose="02020603050405020304"/>
              </a:rPr>
              <a:t>Việt</a:t>
            </a:r>
            <a:r>
              <a:rPr lang="en-US" sz="3200" b="1" dirty="0">
                <a:solidFill>
                  <a:srgbClr val="0033CC"/>
                </a:solidFill>
                <a:latin typeface="Times New Roman" panose="02020603050405020304"/>
                <a:ea typeface="Times New Roman" panose="02020603050405020304"/>
                <a:cs typeface="Times New Roman" panose="02020603050405020304"/>
              </a:rPr>
              <a:t> Nam. </a:t>
            </a:r>
            <a:endParaRPr lang="en-US" sz="3200" b="1" dirty="0">
              <a:solidFill>
                <a:srgbClr val="0033CC"/>
              </a:solidFill>
              <a:ea typeface="Times New Roman" panose="02020603050405020304"/>
              <a:cs typeface="Times New Roman" panose="02020603050405020304"/>
            </a:endParaRPr>
          </a:p>
          <a:p>
            <a:pPr marL="609600" lvl="0" indent="-609600">
              <a:lnSpc>
                <a:spcPct val="90000"/>
              </a:lnSpc>
              <a:spcBef>
                <a:spcPts val="1000"/>
              </a:spcBef>
            </a:pPr>
            <a:endParaRPr lang="en-US" altLang="en-US" sz="3200" b="1" dirty="0">
              <a:solidFill>
                <a:srgbClr val="0000FF"/>
              </a:solidFill>
              <a:latin typeface="Times New Roman" panose="02020603050405020304" pitchFamily="18" charset="0"/>
              <a:sym typeface="Wingdings 3" panose="050401020108070707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6927" y="0"/>
            <a:ext cx="9144000" cy="1219200"/>
          </a:xfrm>
        </p:spPr>
        <p:txBody>
          <a:bodyPr>
            <a:normAutofit fontScale="90000"/>
          </a:bodyPr>
          <a:lstStyle/>
          <a:p>
            <a:pPr marL="0" marR="0">
              <a:lnSpc>
                <a:spcPct val="115000"/>
              </a:lnSpc>
              <a:spcBef>
                <a:spcPts val="0"/>
              </a:spcBef>
              <a:spcAft>
                <a:spcPts val="1000"/>
              </a:spcAft>
            </a:pPr>
            <a:r>
              <a:rPr lang="en-US" sz="3100" b="1" dirty="0" smtClean="0">
                <a:solidFill>
                  <a:srgbClr val="FF0000"/>
                </a:solidFill>
                <a:latin typeface="Times New Roman" panose="02020603050405020304"/>
                <a:ea typeface="Times New Roman" panose="02020603050405020304"/>
                <a:cs typeface="Times New Roman" panose="02020603050405020304"/>
              </a:rPr>
              <a:t/>
            </a:r>
            <a:br>
              <a:rPr lang="en-US" sz="3100" b="1" dirty="0" smtClean="0">
                <a:solidFill>
                  <a:srgbClr val="FF0000"/>
                </a:solidFill>
                <a:latin typeface="Times New Roman" panose="02020603050405020304"/>
                <a:ea typeface="Times New Roman" panose="02020603050405020304"/>
                <a:cs typeface="Times New Roman" panose="02020603050405020304"/>
              </a:rPr>
            </a:br>
            <a:r>
              <a:rPr lang="en-US" sz="3100" b="1" dirty="0" smtClean="0">
                <a:solidFill>
                  <a:srgbClr val="FF0000"/>
                </a:solidFill>
                <a:latin typeface="Times New Roman" panose="02020603050405020304"/>
                <a:ea typeface="Times New Roman" panose="02020603050405020304"/>
                <a:cs typeface="Times New Roman" panose="02020603050405020304"/>
              </a:rPr>
              <a:t>CHƯƠNG </a:t>
            </a:r>
            <a:r>
              <a:rPr lang="en-US" sz="3100" b="1" dirty="0">
                <a:solidFill>
                  <a:srgbClr val="FF0000"/>
                </a:solidFill>
                <a:latin typeface="Times New Roman" panose="02020603050405020304"/>
                <a:ea typeface="Times New Roman" panose="02020603050405020304"/>
                <a:cs typeface="Times New Roman" panose="02020603050405020304"/>
              </a:rPr>
              <a:t>2. THỜI KÌ NGUYÊN THỦY</a:t>
            </a:r>
            <a:r>
              <a:rPr lang="en-US" sz="3100" dirty="0">
                <a:solidFill>
                  <a:srgbClr val="FF0000"/>
                </a:solidFill>
                <a:ea typeface="Times New Roman" panose="02020603050405020304"/>
                <a:cs typeface="Times New Roman" panose="02020603050405020304"/>
              </a:rPr>
              <a:t/>
            </a:r>
            <a:br>
              <a:rPr lang="en-US" sz="3100" dirty="0">
                <a:solidFill>
                  <a:srgbClr val="FF0000"/>
                </a:solidFill>
                <a:ea typeface="Times New Roman" panose="02020603050405020304"/>
                <a:cs typeface="Times New Roman" panose="02020603050405020304"/>
              </a:rPr>
            </a:br>
            <a:r>
              <a:rPr lang="en-US" sz="3100" b="1" dirty="0" err="1" smtClean="0">
                <a:solidFill>
                  <a:srgbClr val="FF0000"/>
                </a:solidFill>
                <a:latin typeface="Times New Roman" panose="02020603050405020304"/>
                <a:ea typeface="Calibri" panose="020F0502020204030204"/>
                <a:cs typeface="Times New Roman" panose="02020603050405020304"/>
              </a:rPr>
              <a:t>Tiết</a:t>
            </a:r>
            <a:r>
              <a:rPr lang="en-US" sz="3100" b="1" dirty="0" smtClean="0">
                <a:solidFill>
                  <a:srgbClr val="FF0000"/>
                </a:solidFill>
                <a:latin typeface="Times New Roman" panose="02020603050405020304"/>
                <a:ea typeface="Calibri" panose="020F0502020204030204"/>
                <a:cs typeface="Times New Roman" panose="02020603050405020304"/>
              </a:rPr>
              <a:t> 4, 5. </a:t>
            </a:r>
            <a:r>
              <a:rPr lang="en-US" sz="3100" b="1" dirty="0" err="1" smtClean="0">
                <a:solidFill>
                  <a:srgbClr val="FF0000"/>
                </a:solidFill>
                <a:latin typeface="Times New Roman" panose="02020603050405020304"/>
                <a:ea typeface="Calibri" panose="020F0502020204030204"/>
                <a:cs typeface="Times New Roman" panose="02020603050405020304"/>
              </a:rPr>
              <a:t>Bài</a:t>
            </a:r>
            <a:r>
              <a:rPr lang="en-US" sz="3100" b="1" dirty="0" smtClean="0">
                <a:solidFill>
                  <a:srgbClr val="FF0000"/>
                </a:solidFill>
                <a:latin typeface="Times New Roman" panose="02020603050405020304"/>
                <a:ea typeface="Calibri" panose="020F0502020204030204"/>
                <a:cs typeface="Times New Roman" panose="02020603050405020304"/>
              </a:rPr>
              <a:t> </a:t>
            </a:r>
            <a:r>
              <a:rPr lang="en-US" sz="3100" b="1" dirty="0">
                <a:solidFill>
                  <a:srgbClr val="FF0000"/>
                </a:solidFill>
                <a:latin typeface="Times New Roman" panose="02020603050405020304"/>
                <a:ea typeface="Calibri" panose="020F0502020204030204"/>
                <a:cs typeface="Times New Roman" panose="02020603050405020304"/>
              </a:rPr>
              <a:t>3. NGUỒN GỐC LOÀI NGƯỜI </a:t>
            </a:r>
            <a:r>
              <a:rPr lang="en-US" sz="3100" dirty="0">
                <a:solidFill>
                  <a:srgbClr val="FF0000"/>
                </a:solidFill>
                <a:ea typeface="Times New Roman" panose="02020603050405020304"/>
                <a:cs typeface="Times New Roman" panose="02020603050405020304"/>
              </a:rPr>
              <a:t/>
            </a:r>
            <a:br>
              <a:rPr lang="en-US" sz="3100" dirty="0">
                <a:solidFill>
                  <a:srgbClr val="FF0000"/>
                </a:solidFill>
                <a:ea typeface="Times New Roman" panose="02020603050405020304"/>
                <a:cs typeface="Times New Roman" panose="02020603050405020304"/>
              </a:rPr>
            </a:br>
            <a:endParaRPr lang="en-US" sz="3100" dirty="0">
              <a:solidFill>
                <a:srgbClr val="FF0000"/>
              </a:solidFill>
            </a:endParaRPr>
          </a:p>
        </p:txBody>
      </p:sp>
      <p:sp>
        <p:nvSpPr>
          <p:cNvPr id="3" name="Nơi giữ chỗ cho Nội dung 2"/>
          <p:cNvSpPr>
            <a:spLocks noGrp="1"/>
          </p:cNvSpPr>
          <p:nvPr>
            <p:ph idx="1"/>
          </p:nvPr>
        </p:nvSpPr>
        <p:spPr>
          <a:xfrm>
            <a:off x="0" y="1143000"/>
            <a:ext cx="9144000" cy="5257800"/>
          </a:xfrm>
        </p:spPr>
        <p:txBody>
          <a:bodyPr>
            <a:noAutofit/>
          </a:bodyPr>
          <a:lstStyle/>
          <a:p>
            <a:pPr marL="0" marR="0" indent="0" algn="just">
              <a:lnSpc>
                <a:spcPct val="115000"/>
              </a:lnSpc>
              <a:spcBef>
                <a:spcPts val="0"/>
              </a:spcBef>
              <a:spcAft>
                <a:spcPts val="0"/>
              </a:spcAft>
              <a:buNone/>
            </a:pP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I.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Quá</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trình</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tiến</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hóa</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từ</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Vượn</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người</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thành</a:t>
            </a:r>
            <a:r>
              <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a:cs typeface="Times New Roman" panose="02020603050405020304" pitchFamily="18" charset="0"/>
              </a:rPr>
              <a:t>người</a:t>
            </a:r>
            <a:endParaRPr lang="en-US" b="1" dirty="0">
              <a:solidFill>
                <a:srgbClr val="FF0000"/>
              </a:solidFill>
              <a:latin typeface="Times New Roman" panose="02020603050405020304" pitchFamily="18" charset="0"/>
              <a:ea typeface="Times New Roman" panose="02020603050405020304"/>
              <a:cs typeface="Times New Roman" panose="02020603050405020304" pitchFamily="18" charset="0"/>
            </a:endParaRPr>
          </a:p>
          <a:p>
            <a:pPr marL="0" marR="0" indent="0" algn="just">
              <a:lnSpc>
                <a:spcPct val="115000"/>
              </a:lnSpc>
              <a:spcBef>
                <a:spcPts val="0"/>
              </a:spcBef>
              <a:spcAft>
                <a:spcPts val="0"/>
              </a:spcAft>
              <a:buNone/>
            </a:pPr>
            <a:endParaRPr lang="en-US" sz="2800" dirty="0">
              <a:solidFill>
                <a:srgbClr val="FF0000"/>
              </a:solidFill>
              <a:latin typeface="Times New Roman" panose="02020603050405020304" pitchFamily="18" charset="0"/>
              <a:ea typeface="Times New Roman" panose="02020603050405020304"/>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944562"/>
          </a:xfrm>
        </p:spPr>
        <p:txBody>
          <a:bodyPr>
            <a:normAutofit/>
          </a:bodyPr>
          <a:lstStyle/>
          <a:p>
            <a:pPr algn="l"/>
            <a:endParaRPr lang="en-US" sz="2000" dirty="0">
              <a:latin typeface="Times New Roman" panose="02020603050405020304" pitchFamily="18" charset="0"/>
              <a:cs typeface="Times New Roman" panose="02020603050405020304" pitchFamily="18" charset="0"/>
            </a:endParaRPr>
          </a:p>
        </p:txBody>
      </p:sp>
      <p:sp>
        <p:nvSpPr>
          <p:cNvPr id="3" name="Nơi giữ chỗ cho Nội dung 2"/>
          <p:cNvSpPr>
            <a:spLocks noGrp="1"/>
          </p:cNvSpPr>
          <p:nvPr>
            <p:ph idx="1"/>
          </p:nvPr>
        </p:nvSpPr>
        <p:spPr>
          <a:xfrm>
            <a:off x="457200" y="1143000"/>
            <a:ext cx="8229600" cy="4724399"/>
          </a:xfrm>
        </p:spPr>
        <p:txBody>
          <a:bodyPr/>
          <a:lstStyle/>
          <a:p>
            <a:endParaRPr lang="en-US" dirty="0"/>
          </a:p>
          <a:p>
            <a:endParaRPr lang="en-US" dirty="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61304" y="6851073"/>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dr Pieroa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199"/>
            <a:ext cx="6858000" cy="677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88136" y="6312977"/>
            <a:ext cx="2558457" cy="646331"/>
          </a:xfrm>
          <a:prstGeom prst="rect">
            <a:avLst/>
          </a:prstGeom>
          <a:noFill/>
        </p:spPr>
        <p:txBody>
          <a:bodyPr wrap="none" rtlCol="0">
            <a:spAutoFit/>
          </a:bodyPr>
          <a:lstStyle/>
          <a:p>
            <a:r>
              <a:rPr lang="en-US" sz="3600" b="1" dirty="0" err="1">
                <a:solidFill>
                  <a:srgbClr val="C00000"/>
                </a:solidFill>
                <a:latin typeface="+mj-lt"/>
              </a:rPr>
              <a:t>Vượn</a:t>
            </a:r>
            <a:r>
              <a:rPr lang="en-US" sz="3600" b="1" dirty="0">
                <a:solidFill>
                  <a:srgbClr val="C00000"/>
                </a:solidFill>
                <a:latin typeface="+mj-lt"/>
              </a:rPr>
              <a:t> </a:t>
            </a:r>
            <a:r>
              <a:rPr lang="en-US" sz="3600" b="1" dirty="0" err="1">
                <a:solidFill>
                  <a:srgbClr val="C00000"/>
                </a:solidFill>
                <a:latin typeface="+mj-lt"/>
              </a:rPr>
              <a:t>người</a:t>
            </a:r>
            <a:endParaRPr lang="en-US" sz="3600" b="1" dirty="0">
              <a:solidFill>
                <a:srgbClr val="C00000"/>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944562"/>
          </a:xfrm>
        </p:spPr>
        <p:txBody>
          <a:bodyPr>
            <a:normAutofit/>
          </a:bodyPr>
          <a:lstStyle/>
          <a:p>
            <a:pPr algn="l"/>
            <a:endParaRPr lang="en-US" sz="2000" dirty="0">
              <a:latin typeface="Times New Roman" panose="02020603050405020304" pitchFamily="18" charset="0"/>
              <a:cs typeface="Times New Roman" panose="02020603050405020304" pitchFamily="18" charset="0"/>
            </a:endParaRPr>
          </a:p>
        </p:txBody>
      </p:sp>
      <p:sp>
        <p:nvSpPr>
          <p:cNvPr id="3" name="Nơi giữ chỗ cho Nội dung 2"/>
          <p:cNvSpPr>
            <a:spLocks noGrp="1"/>
          </p:cNvSpPr>
          <p:nvPr>
            <p:ph idx="1"/>
          </p:nvPr>
        </p:nvSpPr>
        <p:spPr>
          <a:xfrm>
            <a:off x="457200" y="1143000"/>
            <a:ext cx="8229600" cy="4724399"/>
          </a:xfrm>
        </p:spPr>
        <p:txBody>
          <a:bodyPr/>
          <a:lstStyle/>
          <a:p>
            <a:endParaRPr lang="en-US" dirty="0"/>
          </a:p>
          <a:p>
            <a:endParaRPr lang="en-US" dirty="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61304" y="5143914"/>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53669" y="-27709"/>
            <a:ext cx="4374916" cy="7017306"/>
          </a:xfrm>
          <a:prstGeom prst="rect">
            <a:avLst/>
          </a:prstGeom>
          <a:solidFill>
            <a:schemeClr val="bg1"/>
          </a:solidFill>
        </p:spPr>
        <p:txBody>
          <a:bodyPr wrap="non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t>
            </a:r>
            <a:endParaRPr lang="en-US" dirty="0"/>
          </a:p>
        </p:txBody>
      </p:sp>
      <p:sp>
        <p:nvSpPr>
          <p:cNvPr id="7" name="TextBox 6"/>
          <p:cNvSpPr txBox="1"/>
          <p:nvPr/>
        </p:nvSpPr>
        <p:spPr>
          <a:xfrm>
            <a:off x="3124199" y="6444734"/>
            <a:ext cx="1612942" cy="369332"/>
          </a:xfrm>
          <a:prstGeom prst="rect">
            <a:avLst/>
          </a:prstGeom>
          <a:solidFill>
            <a:schemeClr val="bg1"/>
          </a:solidFill>
        </p:spPr>
        <p:txBody>
          <a:bodyPr wrap="none" rtlCol="0">
            <a:spAutoFit/>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944562"/>
          </a:xfrm>
        </p:spPr>
        <p:txBody>
          <a:bodyPr>
            <a:normAutofit/>
          </a:bodyPr>
          <a:lstStyle/>
          <a:p>
            <a:pPr algn="l"/>
            <a:endParaRPr lang="en-US" sz="2000" dirty="0">
              <a:latin typeface="Times New Roman" panose="02020603050405020304" pitchFamily="18" charset="0"/>
              <a:cs typeface="Times New Roman" panose="02020603050405020304" pitchFamily="18" charset="0"/>
            </a:endParaRPr>
          </a:p>
        </p:txBody>
      </p:sp>
      <p:sp>
        <p:nvSpPr>
          <p:cNvPr id="3" name="Nơi giữ chỗ cho Nội dung 2"/>
          <p:cNvSpPr>
            <a:spLocks noGrp="1"/>
          </p:cNvSpPr>
          <p:nvPr>
            <p:ph idx="1"/>
          </p:nvPr>
        </p:nvSpPr>
        <p:spPr>
          <a:xfrm>
            <a:off x="457200" y="1143000"/>
            <a:ext cx="8229600" cy="4724399"/>
          </a:xfrm>
        </p:spPr>
        <p:txBody>
          <a:bodyPr/>
          <a:lstStyle/>
          <a:p>
            <a:endParaRPr lang="en-US" dirty="0"/>
          </a:p>
          <a:p>
            <a:endParaRPr lang="en-US" dirty="0"/>
          </a:p>
          <a:p>
            <a:endParaRPr lang="en-US" dirty="0"/>
          </a:p>
          <a:p>
            <a:endParaRPr lang="en-US" dirty="0"/>
          </a:p>
        </p:txBody>
      </p:sp>
      <p:sp>
        <p:nvSpPr>
          <p:cNvPr id="5" name="Rectangle 4"/>
          <p:cNvSpPr/>
          <p:nvPr/>
        </p:nvSpPr>
        <p:spPr>
          <a:xfrm>
            <a:off x="-76200" y="2608776"/>
            <a:ext cx="9296400" cy="286232"/>
          </a:xfrm>
          <a:prstGeom prst="rect">
            <a:avLst/>
          </a:prstGeom>
        </p:spPr>
        <p:txBody>
          <a:bodyPr wrap="square">
            <a:spAutoFit/>
          </a:bodyPr>
          <a:lstStyle/>
          <a:p>
            <a:pPr marL="609600" lvl="0" indent="-609600">
              <a:lnSpc>
                <a:spcPct val="90000"/>
              </a:lnSpc>
              <a:spcBef>
                <a:spcPts val="1000"/>
              </a:spcBef>
            </a:pPr>
            <a:r>
              <a:rPr lang="en-US" altLang="en-US" sz="1400" dirty="0">
                <a:solidFill>
                  <a:srgbClr val="0000FF"/>
                </a:solidFill>
                <a:latin typeface="Times New Roman" panose="02020603050405020304" pitchFamily="18" charset="0"/>
              </a:rPr>
              <a:t>-</a:t>
            </a:r>
            <a:endParaRPr lang="en-US" altLang="en-US" sz="1400" dirty="0">
              <a:solidFill>
                <a:srgbClr val="0000FF"/>
              </a:solidFill>
              <a:latin typeface="Times New Roman" panose="02020603050405020304" pitchFamily="18" charset="0"/>
              <a:sym typeface="Wingdings 3" panose="05040102010807070707" pitchFamily="18" charset="2"/>
            </a:endParaRPr>
          </a:p>
        </p:txBody>
      </p:sp>
      <p:sp>
        <p:nvSpPr>
          <p:cNvPr id="4" name="Rectangle 3"/>
          <p:cNvSpPr/>
          <p:nvPr/>
        </p:nvSpPr>
        <p:spPr>
          <a:xfrm>
            <a:off x="61304" y="5143914"/>
            <a:ext cx="4572000" cy="83099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Leonardo di ser Piero da Vinci </a:t>
            </a:r>
          </a:p>
          <a:p>
            <a:pPr marL="0" marR="0" lvl="0" indent="0" algn="ctr" defTabSz="914400" eaLnBrk="1" fontAlgn="auto" latinLnBrk="0" hangingPunct="1">
              <a:lnSpc>
                <a:spcPct val="100000"/>
              </a:lnSpc>
              <a:spcBef>
                <a:spcPts val="0"/>
              </a:spcBef>
              <a:spcAft>
                <a:spcPts val="0"/>
              </a:spcAft>
              <a:buClrTx/>
              <a:buSzTx/>
              <a:buFontTx/>
              <a:buNone/>
              <a:defRPr/>
            </a:pPr>
            <a:r>
              <a:rPr kumimoji="0" lang="it-IT" altLang="vi-VN" sz="2400" b="1" i="0" u="none" strike="noStrike" kern="0" cap="none" spc="0" normalizeH="0" baseline="0" noProof="0" dirty="0">
                <a:ln>
                  <a:noFill/>
                </a:ln>
                <a:solidFill>
                  <a:srgbClr val="FFFFFF"/>
                </a:solidFill>
                <a:effectLst/>
                <a:uLnTx/>
                <a:uFillTx/>
              </a:rPr>
              <a:t>( 1452 – 1519)</a:t>
            </a:r>
            <a:endParaRPr kumimoji="0" lang="en-US" altLang="vi-VN" sz="2400" b="0" i="0" u="none" strike="noStrike" kern="0" cap="none" spc="0" normalizeH="0" baseline="0" noProof="0" dirty="0">
              <a:ln>
                <a:noFill/>
              </a:ln>
              <a:solidFill>
                <a:srgbClr val="FFFFFF"/>
              </a:solidFill>
              <a:effectLst/>
              <a:uLnTx/>
              <a:uFillTx/>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2447"/>
            <a:ext cx="9662503" cy="5651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74171" y="3733800"/>
            <a:ext cx="9259732" cy="2031325"/>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7" name="TextBox 6"/>
          <p:cNvSpPr txBox="1"/>
          <p:nvPr/>
        </p:nvSpPr>
        <p:spPr>
          <a:xfrm>
            <a:off x="4613992" y="-92447"/>
            <a:ext cx="4755052" cy="3970318"/>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p:txBody>
      </p:sp>
      <p:sp>
        <p:nvSpPr>
          <p:cNvPr id="10" name="TextBox 9"/>
          <p:cNvSpPr txBox="1"/>
          <p:nvPr/>
        </p:nvSpPr>
        <p:spPr>
          <a:xfrm>
            <a:off x="4186123" y="838200"/>
            <a:ext cx="4928848" cy="1569660"/>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Những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đặc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điểm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nào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thấy</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sự</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tiến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hóa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Người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tối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cổ</a:t>
            </a:r>
            <a:r>
              <a:rPr lang="en-US" sz="3200" b="1" dirty="0" smtClean="0">
                <a:solidFill>
                  <a:srgbClr val="FF0000"/>
                </a:solidFill>
                <a:latin typeface="Times New Roman" panose="02020603050405020304" pitchFamily="18" charset="0"/>
                <a:cs typeface="Times New Roman" panose="02020603050405020304" pitchFamily="18" charset="0"/>
              </a:rPr>
              <a:t> so </a:t>
            </a:r>
            <a:r>
              <a:rPr lang="en-US" sz="3200" b="1" dirty="0" err="1" smtClean="0">
                <a:solidFill>
                  <a:srgbClr val="FF0000"/>
                </a:solidFill>
                <a:latin typeface="Times New Roman" panose="02020603050405020304" pitchFamily="18" charset="0"/>
                <a:cs typeface="Times New Roman" panose="02020603050405020304" pitchFamily="18" charset="0"/>
              </a:rPr>
              <a:t>với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Vượn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497463" y="2733482"/>
            <a:ext cx="4936440" cy="3496342"/>
          </a:xfrm>
          <a:prstGeom prst="rect">
            <a:avLst/>
          </a:prstGeom>
          <a:noFill/>
        </p:spPr>
        <p:txBody>
          <a:bodyPr wrap="square" rtlCol="0">
            <a:spAutoFit/>
          </a:bodyPr>
          <a:lstStyle/>
          <a:p>
            <a:pPr lvl="0">
              <a:lnSpc>
                <a:spcPct val="115000"/>
              </a:lnSpc>
            </a:pPr>
            <a:r>
              <a:rPr lang="en-US" sz="2800" b="1"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Người</a:t>
            </a:r>
            <a:r>
              <a:rPr lang="en-US" sz="2800" b="1"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tối</a:t>
            </a:r>
            <a:r>
              <a:rPr lang="en-US" sz="2800" b="1"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cổ</a:t>
            </a:r>
            <a:r>
              <a:rPr lang="en-US" sz="2800" b="1"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p>
          <a:p>
            <a:pPr lvl="0">
              <a:lnSpc>
                <a:spcPct val="115000"/>
              </a:lnSpc>
            </a:pPr>
            <a:r>
              <a:rPr lang="en-US" sz="2800" b="1"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Có</a:t>
            </a:r>
            <a:r>
              <a:rPr lang="en-US" sz="2800" b="1"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a:solidFill>
                  <a:srgbClr val="0033CC"/>
                </a:solidFill>
                <a:latin typeface="Times New Roman" panose="02020603050405020304" pitchFamily="18" charset="0"/>
                <a:ea typeface="Times New Roman" panose="02020603050405020304"/>
                <a:cs typeface="Times New Roman" panose="02020603050405020304" pitchFamily="18" charset="0"/>
              </a:rPr>
              <a:t>khả</a:t>
            </a:r>
            <a:r>
              <a:rPr lang="en-US" sz="2800"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a:solidFill>
                  <a:srgbClr val="0033CC"/>
                </a:solidFill>
                <a:latin typeface="Times New Roman" panose="02020603050405020304" pitchFamily="18" charset="0"/>
                <a:ea typeface="Times New Roman" panose="02020603050405020304"/>
                <a:cs typeface="Times New Roman" panose="02020603050405020304" pitchFamily="18" charset="0"/>
              </a:rPr>
              <a:t>năng</a:t>
            </a:r>
            <a:r>
              <a:rPr lang="en-US" sz="2800"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a:solidFill>
                  <a:srgbClr val="0033CC"/>
                </a:solidFill>
                <a:latin typeface="Times New Roman" panose="02020603050405020304" pitchFamily="18" charset="0"/>
                <a:ea typeface="Times New Roman" panose="02020603050405020304"/>
                <a:cs typeface="Times New Roman" panose="02020603050405020304" pitchFamily="18" charset="0"/>
              </a:rPr>
              <a:t>đứng</a:t>
            </a:r>
            <a:r>
              <a:rPr lang="en-US" sz="2800"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thẳng</a:t>
            </a:r>
            <a:endParaRPr lang="en-US" sz="2800" b="1" dirty="0" smtClean="0">
              <a:solidFill>
                <a:srgbClr val="0033CC"/>
              </a:solidFill>
              <a:latin typeface="Times New Roman" panose="02020603050405020304" pitchFamily="18" charset="0"/>
              <a:ea typeface="Times New Roman" panose="02020603050405020304"/>
              <a:cs typeface="Times New Roman" panose="02020603050405020304" pitchFamily="18" charset="0"/>
            </a:endParaRPr>
          </a:p>
          <a:p>
            <a:pPr lvl="0">
              <a:lnSpc>
                <a:spcPct val="115000"/>
              </a:lnSpc>
            </a:pPr>
            <a:r>
              <a:rPr lang="en-US" sz="2800" b="1"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Đi</a:t>
            </a:r>
            <a:r>
              <a:rPr lang="en-US" sz="2800" b="1"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a:solidFill>
                  <a:srgbClr val="0033CC"/>
                </a:solidFill>
                <a:latin typeface="Times New Roman" panose="02020603050405020304" pitchFamily="18" charset="0"/>
                <a:ea typeface="Times New Roman" panose="02020603050405020304"/>
                <a:cs typeface="Times New Roman" panose="02020603050405020304" pitchFamily="18" charset="0"/>
              </a:rPr>
              <a:t>bằng</a:t>
            </a:r>
            <a:r>
              <a:rPr lang="en-US" sz="2800"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a:solidFill>
                  <a:srgbClr val="0033CC"/>
                </a:solidFill>
                <a:latin typeface="Times New Roman" panose="02020603050405020304" pitchFamily="18" charset="0"/>
                <a:ea typeface="Times New Roman" panose="02020603050405020304"/>
                <a:cs typeface="Times New Roman" panose="02020603050405020304" pitchFamily="18" charset="0"/>
              </a:rPr>
              <a:t>hai</a:t>
            </a:r>
            <a:r>
              <a:rPr lang="en-US" sz="2800"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chân</a:t>
            </a:r>
            <a:endParaRPr lang="en-US" sz="2800" b="1" dirty="0" smtClean="0">
              <a:solidFill>
                <a:srgbClr val="0033CC"/>
              </a:solidFill>
              <a:latin typeface="Times New Roman" panose="02020603050405020304" pitchFamily="18" charset="0"/>
              <a:ea typeface="Times New Roman" panose="02020603050405020304"/>
              <a:cs typeface="Times New Roman" panose="02020603050405020304" pitchFamily="18" charset="0"/>
            </a:endParaRPr>
          </a:p>
          <a:p>
            <a:pPr lvl="0">
              <a:lnSpc>
                <a:spcPct val="115000"/>
              </a:lnSpc>
            </a:pPr>
            <a:r>
              <a:rPr lang="en-US" sz="2800" b="1"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Thể</a:t>
            </a:r>
            <a:r>
              <a:rPr lang="en-US" sz="2800" b="1"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a:solidFill>
                  <a:srgbClr val="0033CC"/>
                </a:solidFill>
                <a:latin typeface="Times New Roman" panose="02020603050405020304" pitchFamily="18" charset="0"/>
                <a:ea typeface="Times New Roman" panose="02020603050405020304"/>
                <a:cs typeface="Times New Roman" panose="02020603050405020304" pitchFamily="18" charset="0"/>
              </a:rPr>
              <a:t>tích</a:t>
            </a:r>
            <a:r>
              <a:rPr lang="en-US" sz="2800"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a:solidFill>
                  <a:srgbClr val="0033CC"/>
                </a:solidFill>
                <a:latin typeface="Times New Roman" panose="02020603050405020304" pitchFamily="18" charset="0"/>
                <a:ea typeface="Times New Roman" panose="02020603050405020304"/>
                <a:cs typeface="Times New Roman" panose="02020603050405020304" pitchFamily="18" charset="0"/>
              </a:rPr>
              <a:t>não</a:t>
            </a:r>
            <a:r>
              <a:rPr lang="en-US" sz="2800"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a:solidFill>
                  <a:srgbClr val="0033CC"/>
                </a:solidFill>
                <a:latin typeface="Times New Roman" panose="02020603050405020304" pitchFamily="18" charset="0"/>
                <a:ea typeface="Times New Roman" panose="02020603050405020304"/>
                <a:cs typeface="Times New Roman" panose="02020603050405020304" pitchFamily="18" charset="0"/>
              </a:rPr>
              <a:t>lớn</a:t>
            </a:r>
            <a:r>
              <a:rPr lang="en-US" sz="2800"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a:solidFill>
                  <a:srgbClr val="0033CC"/>
                </a:solidFill>
                <a:latin typeface="Times New Roman" panose="02020603050405020304" pitchFamily="18" charset="0"/>
                <a:ea typeface="Times New Roman" panose="02020603050405020304"/>
                <a:cs typeface="Times New Roman" panose="02020603050405020304" pitchFamily="18" charset="0"/>
              </a:rPr>
              <a:t>hơn</a:t>
            </a:r>
            <a:r>
              <a:rPr lang="en-US" sz="2800"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vi-VN" sz="2800" b="1"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Vượn người</a:t>
            </a:r>
            <a:endParaRPr lang="en-US" sz="2800" b="1" dirty="0">
              <a:solidFill>
                <a:srgbClr val="0033CC"/>
              </a:solidFill>
              <a:latin typeface="Times New Roman" panose="02020603050405020304" pitchFamily="18" charset="0"/>
              <a:ea typeface="Times New Roman" panose="02020603050405020304"/>
              <a:cs typeface="Times New Roman" panose="02020603050405020304" pitchFamily="18" charset="0"/>
            </a:endParaRPr>
          </a:p>
          <a:p>
            <a:pPr lvl="0">
              <a:lnSpc>
                <a:spcPct val="115000"/>
              </a:lnSpc>
            </a:pPr>
            <a:r>
              <a:rPr lang="en-US" sz="2800" b="1"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smtClean="0">
                <a:solidFill>
                  <a:srgbClr val="0033CC"/>
                </a:solidFill>
                <a:latin typeface="Times New Roman" panose="02020603050405020304" pitchFamily="18" charset="0"/>
                <a:ea typeface="Times New Roman" panose="02020603050405020304"/>
                <a:cs typeface="Times New Roman" panose="02020603050405020304" pitchFamily="18" charset="0"/>
              </a:rPr>
              <a:t>Biết</a:t>
            </a:r>
            <a:r>
              <a:rPr lang="en-US" sz="2800" b="1" dirty="0" smtClean="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a:solidFill>
                  <a:srgbClr val="0033CC"/>
                </a:solidFill>
                <a:latin typeface="Times New Roman" panose="02020603050405020304" pitchFamily="18" charset="0"/>
                <a:ea typeface="Times New Roman" panose="02020603050405020304"/>
                <a:cs typeface="Times New Roman" panose="02020603050405020304" pitchFamily="18" charset="0"/>
              </a:rPr>
              <a:t>ghè</a:t>
            </a:r>
            <a:r>
              <a:rPr lang="en-US" sz="2800"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a:solidFill>
                  <a:srgbClr val="0033CC"/>
                </a:solidFill>
                <a:latin typeface="Times New Roman" panose="02020603050405020304" pitchFamily="18" charset="0"/>
                <a:ea typeface="Times New Roman" panose="02020603050405020304"/>
                <a:cs typeface="Times New Roman" panose="02020603050405020304" pitchFamily="18" charset="0"/>
              </a:rPr>
              <a:t>đẽo</a:t>
            </a:r>
            <a:r>
              <a:rPr lang="en-US" sz="2800"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a:solidFill>
                  <a:srgbClr val="0033CC"/>
                </a:solidFill>
                <a:latin typeface="Times New Roman" panose="02020603050405020304" pitchFamily="18" charset="0"/>
                <a:ea typeface="Times New Roman" panose="02020603050405020304"/>
                <a:cs typeface="Times New Roman" panose="02020603050405020304" pitchFamily="18" charset="0"/>
              </a:rPr>
              <a:t>đá</a:t>
            </a:r>
            <a:r>
              <a:rPr lang="en-US" sz="2800"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a:solidFill>
                  <a:srgbClr val="0033CC"/>
                </a:solidFill>
                <a:latin typeface="Times New Roman" panose="02020603050405020304" pitchFamily="18" charset="0"/>
                <a:ea typeface="Times New Roman" panose="02020603050405020304"/>
                <a:cs typeface="Times New Roman" panose="02020603050405020304" pitchFamily="18" charset="0"/>
              </a:rPr>
              <a:t>làm</a:t>
            </a:r>
            <a:r>
              <a:rPr lang="en-US" sz="2800"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a:solidFill>
                  <a:srgbClr val="0033CC"/>
                </a:solidFill>
                <a:latin typeface="Times New Roman" panose="02020603050405020304" pitchFamily="18" charset="0"/>
                <a:ea typeface="Times New Roman" panose="02020603050405020304"/>
                <a:cs typeface="Times New Roman" panose="02020603050405020304" pitchFamily="18" charset="0"/>
              </a:rPr>
              <a:t>công</a:t>
            </a:r>
            <a:r>
              <a:rPr lang="en-US" sz="2800"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r>
              <a:rPr lang="en-US" sz="2800" b="1" dirty="0" err="1">
                <a:solidFill>
                  <a:srgbClr val="0033CC"/>
                </a:solidFill>
                <a:latin typeface="Times New Roman" panose="02020603050405020304" pitchFamily="18" charset="0"/>
                <a:ea typeface="Times New Roman" panose="02020603050405020304"/>
                <a:cs typeface="Times New Roman" panose="02020603050405020304" pitchFamily="18" charset="0"/>
              </a:rPr>
              <a:t>cụ</a:t>
            </a:r>
            <a:r>
              <a:rPr lang="en-US" sz="2800" b="1" dirty="0">
                <a:solidFill>
                  <a:srgbClr val="0033CC"/>
                </a:solidFill>
                <a:latin typeface="Times New Roman" panose="02020603050405020304" pitchFamily="18" charset="0"/>
                <a:ea typeface="Times New Roman" panose="02020603050405020304"/>
                <a:cs typeface="Times New Roman" panose="02020603050405020304" pitchFamily="18" charset="0"/>
              </a:rPr>
              <a:t>. </a:t>
            </a:r>
            <a:endParaRPr lang="en-US" sz="2800" b="1" dirty="0" smtClean="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602651" y="0"/>
            <a:ext cx="3872086" cy="646331"/>
          </a:xfrm>
          <a:prstGeom prst="rect">
            <a:avLst/>
          </a:prstGeom>
          <a:noFill/>
        </p:spPr>
        <p:txBody>
          <a:bodyPr wrap="none" rtlCol="0">
            <a:spAutoFit/>
          </a:bodyPr>
          <a:lstStyle/>
          <a:p>
            <a:r>
              <a:rPr lang="en-US" sz="3600" b="1" u="sng" dirty="0" smtClean="0">
                <a:solidFill>
                  <a:srgbClr val="C00000"/>
                </a:solidFill>
                <a:latin typeface="+mj-lt"/>
              </a:rPr>
              <a:t>THẢO LUẬN NHÓM</a:t>
            </a:r>
            <a:endParaRPr lang="en-US" sz="3600" b="1" u="sng"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Lịch sử thời kỳ tiền sử - cộng sản nguyên thủy | Biên Niên Sử"/>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a:fillRect/>
          </a:stretch>
        </p:blipFill>
        <p:spPr bwMode="auto">
          <a:xfrm>
            <a:off x="-228600" y="13854"/>
            <a:ext cx="9829800" cy="60821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636" y="5718428"/>
            <a:ext cx="9220199" cy="1077218"/>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Sơ</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đồ</a:t>
            </a:r>
            <a:r>
              <a:rPr lang="en-US" sz="3200" b="1" dirty="0" smtClean="0">
                <a:solidFill>
                  <a:srgbClr val="FF0000"/>
                </a:solidFill>
                <a:latin typeface="Times New Roman" panose="02020603050405020304" pitchFamily="18" charset="0"/>
                <a:cs typeface="Times New Roman" panose="02020603050405020304" pitchFamily="18" charset="0"/>
              </a:rPr>
              <a:t> minh </a:t>
            </a:r>
            <a:r>
              <a:rPr lang="en-US" sz="3200" b="1" dirty="0" err="1" smtClean="0">
                <a:solidFill>
                  <a:srgbClr val="FF0000"/>
                </a:solidFill>
                <a:latin typeface="Times New Roman" panose="02020603050405020304" pitchFamily="18" charset="0"/>
                <a:cs typeface="Times New Roman" panose="02020603050405020304" pitchFamily="18" charset="0"/>
              </a:rPr>
              <a:t>họa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quá</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trình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chuyển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biến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từ</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vượn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thành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người</a:t>
            </a:r>
            <a:r>
              <a:rPr lang="en-US" sz="3200" b="1" dirty="0" smtClean="0">
                <a:solidFill>
                  <a:srgbClr val="FF0000"/>
                </a:solidFill>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1683</Words>
  <Application>Microsoft Office PowerPoint</Application>
  <PresentationFormat>On-screen Show (4:3)</PresentationFormat>
  <Paragraphs>370</Paragraphs>
  <Slides>31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Cambria Math</vt:lpstr>
      <vt:lpstr>Times New Roman</vt:lpstr>
      <vt:lpstr>Wingdings 3</vt:lpstr>
      <vt:lpstr>Office Theme</vt:lpstr>
      <vt:lpstr>PowerPoint Presentation</vt:lpstr>
      <vt:lpstr>PowerPoint Presentation</vt:lpstr>
      <vt:lpstr> CHƯƠNG 2. THỜI KÌ NGUYÊN THỦY </vt:lpstr>
      <vt:lpstr>Mục tiêu bài học:</vt:lpstr>
      <vt:lpstr> CHƯƠNG 2. THỜI KÌ NGUYÊN THỦY Tiết 4, 5. Bài 3. NGUỒN GỐC LOÀI NGƯỜI  </vt:lpstr>
      <vt:lpstr>PowerPoint Presentation</vt:lpstr>
      <vt:lpstr>PowerPoint Presentation</vt:lpstr>
      <vt:lpstr>PowerPoint Presentation</vt:lpstr>
      <vt:lpstr>PowerPoint Presentation</vt:lpstr>
      <vt:lpstr>PowerPoint Presentation</vt:lpstr>
      <vt:lpstr>PowerPoint Presentation</vt:lpstr>
      <vt:lpstr>CHƯƠNG 2. THỜI KÌ NGUYÊN THỦY Tiết 4, 5. Bài 3. NGUỒN GỐC LOÀI NGƯỜI </vt:lpstr>
      <vt:lpstr>PowerPoint Presentation</vt:lpstr>
      <vt:lpstr>Lập bảng so sánh Vượn người ,Người tối cổ và Người tinh khôn về  ( dáng đứng, bộ lông, thể tích não,thời gian xuất hiện ).</vt:lpstr>
      <vt:lpstr>Lập bảng so sánh Vượn người ,Người tối cổ và Người tinh khôn về  ( dáng đứng, bộ lông, thể tích não,thời gian xuất hiện ).</vt:lpstr>
      <vt:lpstr>Lập bảng so sánh Người tối cổ và Người tinh khôn về ( dáng đứng, bộ lông, thể tích não, công cụ ).</vt:lpstr>
      <vt:lpstr>PowerPoint Presentation</vt:lpstr>
      <vt:lpstr>Hãy nêu quá trình tiến hóa từ Vượn người thành người.</vt:lpstr>
      <vt:lpstr>CHƯƠNG 2. THỜI KÌ NGUYÊN THỦY Tiết 4,5. Bài 3. NGUỒN GỐC LOÀI NGƯỜI </vt:lpstr>
      <vt:lpstr>Những dấu tích của Người tối cổ được tìm thấy ở đâu trên đất nước ta ?</vt:lpstr>
      <vt:lpstr>1. Quan sát lược đồ 3.5, kể tên những địa điểm tìm thấy dấu tích của Người tối cổ ở Đông Nam Á</vt:lpstr>
      <vt:lpstr>Quan sát lược đồ 3.5, kể tên những địa điểm tìm thấy dấu tích của Người tối cổ ở Đông Nam Á</vt:lpstr>
      <vt:lpstr>PowerPoint Presentation</vt:lpstr>
      <vt:lpstr> CHƯƠNG 2. THỜI KÌ NGUYÊN THỦY Tiết 4,5. Bài 3. NGUỒN GỐC LOÀI NGƯỜI (2 tiết) </vt:lpstr>
      <vt:lpstr>LUYỆN TẬP và VẬN DỤNG</vt:lpstr>
      <vt:lpstr>1. Bằng chứng khoa học nào chứng tỏ Đông Nam Á là nơi có con người xuất hiện từ sớm ? </vt:lpstr>
      <vt:lpstr>1. Bằng chứng khoa học nào chứng tỏ Đông Nam Á là nơi có con người xuất hiện từ sớm ? - Các dấu tích hóa thạch, công cụ bằng đá của Người tối cổ được tìm thấy ở hầu khắp các quốc gia Đông Nam Á, ở đất liền cũng như hải đảo, có niên đại cách nay hàng chục vạn năm, chứng tỏ con người đã xuất hiện ở đây từ rất sớm. Quá trình chuyển biến từ từ vượn thành người diễn ra liên tục. </vt:lpstr>
      <vt:lpstr>Hãy nêu quá trình tiến hóa từ Vượn người thành người.</vt:lpstr>
      <vt:lpstr> LUYỆN TẬP 2 :  Lập bảng thống kê các di tích của Người tối cổ ở Đông Nam Á </vt:lpstr>
      <vt:lpstr>Vận dụng  3.  Phần lớn người châu Phi có làn da đen, người châu Á có làn do vàng, người châu Âu có làn da trắng, liệu họ có chung nguồn gốc hay không? - Mọi con người trên hành tinh này đều có chung tổ tiên, nguồn gốc nhưng có sự phân biệt màu sắc như thế là do môi trường sống xung quanh khác nhau.  </vt:lpstr>
      <vt:lpstr>- Ví dụ như những người châu Phi là nơi mà các tia mặt trời là cực kỳ mãnh liệt quanh năm đã ảnh hưởng tới sắc tố da của con người khiến da có màu đen. Tương tự với người châu Á và châu Mĩ do ảnh hưởng của ánh nắng mặt trời mà họ có màu da khác nhau và yếu tố này có khả năng di truyền nên đây là nguyên nhân lí giải cho sự khác biệt màu da của chúng 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ĐỊA LÍ 9 </dc:title>
  <dc:creator>MyComputer</dc:creator>
  <cp:lastModifiedBy>user</cp:lastModifiedBy>
  <cp:revision>355</cp:revision>
  <dcterms:created xsi:type="dcterms:W3CDTF">2006-08-16T00:00:00Z</dcterms:created>
  <dcterms:modified xsi:type="dcterms:W3CDTF">2024-09-27T08:00:27Z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D50FFD0BB6BE4EF2B97732CD1504612D_12</vt:lpwstr>
  </property>
  <property fmtid="{D5CDD505-2E9C-101B-9397-08002B2CF9AE}" pid="3" name="KSOProductBuildVer">
    <vt:lpwstr>1033-12.2.0.13110</vt:lpwstr>
  </property>
</Properties>
</file>