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40" r:id="rId3"/>
    <p:sldId id="338" r:id="rId4"/>
    <p:sldId id="339" r:id="rId5"/>
    <p:sldId id="335" r:id="rId6"/>
    <p:sldId id="332" r:id="rId7"/>
    <p:sldId id="333" r:id="rId8"/>
    <p:sldId id="336" r:id="rId9"/>
    <p:sldId id="330" r:id="rId10"/>
    <p:sldId id="310" r:id="rId11"/>
    <p:sldId id="294" r:id="rId12"/>
    <p:sldId id="314" r:id="rId13"/>
    <p:sldId id="311" r:id="rId14"/>
    <p:sldId id="313" r:id="rId15"/>
    <p:sldId id="319" r:id="rId16"/>
    <p:sldId id="320" r:id="rId17"/>
    <p:sldId id="309" r:id="rId18"/>
    <p:sldId id="315" r:id="rId19"/>
    <p:sldId id="321" r:id="rId20"/>
    <p:sldId id="317" r:id="rId21"/>
    <p:sldId id="325" r:id="rId22"/>
    <p:sldId id="326" r:id="rId23"/>
    <p:sldId id="316" r:id="rId24"/>
    <p:sldId id="327" r:id="rId25"/>
    <p:sldId id="337" r:id="rId26"/>
    <p:sldId id="312" r:id="rId27"/>
    <p:sldId id="328" r:id="rId28"/>
    <p:sldId id="323" r:id="rId29"/>
    <p:sldId id="266" r:id="rId30"/>
    <p:sldId id="33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660"/>
  </p:normalViewPr>
  <p:slideViewPr>
    <p:cSldViewPr>
      <p:cViewPr varScale="1">
        <p:scale>
          <a:sx n="86" d="100"/>
          <a:sy n="86" d="100"/>
        </p:scale>
        <p:origin x="1410"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54052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066800"/>
          </a:xfrm>
        </p:spPr>
        <p:txBody>
          <a:bodyPr>
            <a:normAutofit/>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47,48. BÀI </a:t>
            </a:r>
            <a:r>
              <a:rPr lang="en-US" sz="3200" b="1" dirty="0">
                <a:solidFill>
                  <a:srgbClr val="FF0000"/>
                </a:solidFill>
                <a:latin typeface="Times New Roman" pitchFamily="18" charset="0"/>
                <a:cs typeface="Times New Roman" pitchFamily="18" charset="0"/>
              </a:rPr>
              <a:t>21. VÙNG ĐẤT PHÍA NAM TỪ ĐẦU THẾ KỈ X ĐẾN ĐẦU THẾ KỈ XVI</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066800"/>
            <a:ext cx="9144000" cy="4983163"/>
          </a:xfrm>
        </p:spPr>
        <p:txBody>
          <a:bodyPr>
            <a:normAutofit/>
          </a:bodyPr>
          <a:lstStyle/>
          <a:p>
            <a:pPr marL="0" indent="0" algn="just">
              <a:buNone/>
            </a:pPr>
            <a:r>
              <a:rPr lang="vi-VN" b="1" dirty="0" smtClean="0">
                <a:solidFill>
                  <a:srgbClr val="0033CC"/>
                </a:solidFill>
                <a:latin typeface="Times New Roman" pitchFamily="18" charset="0"/>
                <a:cs typeface="Times New Roman" pitchFamily="18" charset="0"/>
              </a:rPr>
              <a:t>1. Diễn </a:t>
            </a:r>
            <a:r>
              <a:rPr lang="vi-VN" b="1" dirty="0">
                <a:solidFill>
                  <a:srgbClr val="0033CC"/>
                </a:solidFill>
                <a:latin typeface="Times New Roman" pitchFamily="18" charset="0"/>
                <a:cs typeface="Times New Roman" pitchFamily="18" charset="0"/>
              </a:rPr>
              <a:t>biến cơ bản về chính trị của vùng đất phía Nam từ đầu thế kỉ X đến đầu thế kỉ </a:t>
            </a:r>
            <a:r>
              <a:rPr lang="vi-VN" b="1" dirty="0" smtClean="0">
                <a:solidFill>
                  <a:srgbClr val="0033CC"/>
                </a:solidFill>
                <a:latin typeface="Times New Roman" pitchFamily="18" charset="0"/>
                <a:cs typeface="Times New Roman" pitchFamily="18" charset="0"/>
              </a:rPr>
              <a:t>XVI</a:t>
            </a:r>
            <a:endParaRPr lang="en-US" b="1" dirty="0" smtClean="0">
              <a:solidFill>
                <a:srgbClr val="0033CC"/>
              </a:solidFill>
              <a:latin typeface="Times New Roman" pitchFamily="18" charset="0"/>
              <a:cs typeface="Times New Roman" pitchFamily="18" charset="0"/>
            </a:endParaRPr>
          </a:p>
          <a:p>
            <a:pPr marL="0" indent="0" algn="just">
              <a:buNone/>
            </a:pPr>
            <a:r>
              <a:rPr lang="vi-VN" b="1" dirty="0">
                <a:solidFill>
                  <a:srgbClr val="0033CC"/>
                </a:solidFill>
                <a:latin typeface="Times New Roman" pitchFamily="18" charset="0"/>
                <a:cs typeface="Times New Roman" pitchFamily="18" charset="0"/>
              </a:rPr>
              <a:t>2. Tình hình kinh tế, văn hóa vùng đất phía Nam từ đầu thế kỉ X đến đầu thế kỉ </a:t>
            </a:r>
            <a:r>
              <a:rPr lang="vi-VN" b="1" dirty="0" smtClean="0">
                <a:solidFill>
                  <a:srgbClr val="0033CC"/>
                </a:solidFill>
                <a:latin typeface="Times New Roman" pitchFamily="18" charset="0"/>
                <a:cs typeface="Times New Roman" pitchFamily="18" charset="0"/>
              </a:rPr>
              <a:t>XVI</a:t>
            </a:r>
            <a:endParaRPr lang="en-US" b="1" dirty="0" smtClean="0">
              <a:solidFill>
                <a:srgbClr val="0033CC"/>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 </a:t>
            </a:r>
            <a:r>
              <a:rPr lang="en-US" b="1" dirty="0" err="1" smtClean="0">
                <a:solidFill>
                  <a:srgbClr val="0033CC"/>
                </a:solidFill>
                <a:latin typeface="Times New Roman" pitchFamily="18" charset="0"/>
                <a:cs typeface="Times New Roman" pitchFamily="18" charset="0"/>
              </a:rPr>
              <a:t>Về</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kinh</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tế</a:t>
            </a:r>
            <a:endParaRPr lang="en-US" b="1" dirty="0" smtClean="0">
              <a:solidFill>
                <a:srgbClr val="0033CC"/>
              </a:solidFill>
              <a:latin typeface="Times New Roman" pitchFamily="18" charset="0"/>
              <a:cs typeface="Times New Roman" pitchFamily="18" charset="0"/>
            </a:endParaRPr>
          </a:p>
          <a:p>
            <a:pPr marL="0" indent="0" algn="just">
              <a:buNone/>
            </a:pPr>
            <a:r>
              <a:rPr lang="vi-VN" b="1" dirty="0">
                <a:solidFill>
                  <a:srgbClr val="0033CC"/>
                </a:solidFill>
                <a:latin typeface="Times New Roman" pitchFamily="18" charset="0"/>
                <a:cs typeface="Times New Roman" pitchFamily="18" charset="0"/>
              </a:rPr>
              <a:t>b. Về văn </a:t>
            </a:r>
            <a:r>
              <a:rPr lang="vi-VN" b="1" dirty="0" smtClean="0">
                <a:solidFill>
                  <a:srgbClr val="0033CC"/>
                </a:solidFill>
                <a:latin typeface="Times New Roman" pitchFamily="18" charset="0"/>
                <a:cs typeface="Times New Roman" pitchFamily="18" charset="0"/>
              </a:rPr>
              <a:t>hoá</a:t>
            </a: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585237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Nêu được những diễn biến cơ bản về chính trị, kinh tế, văn hoá ở vùng đất phía nam từ đầu thế kỉ X đến đầu thế kỉ XVI.</a:t>
            </a:r>
          </a:p>
          <a:p>
            <a:pPr marL="0" indent="0" algn="just">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066800"/>
          </a:xfrm>
        </p:spPr>
        <p:txBody>
          <a:bodyPr>
            <a:normAutofit/>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47,48. BÀI </a:t>
            </a:r>
            <a:r>
              <a:rPr lang="en-US" sz="3200" b="1" dirty="0">
                <a:solidFill>
                  <a:srgbClr val="FF0000"/>
                </a:solidFill>
                <a:latin typeface="Times New Roman" pitchFamily="18" charset="0"/>
                <a:cs typeface="Times New Roman" pitchFamily="18" charset="0"/>
              </a:rPr>
              <a:t>21. VÙNG ĐẤT PHÍA NAM TỪ ĐẦU THẾ KỈ X ĐẾN ĐẦU THẾ KỈ XVI</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Diễn </a:t>
            </a:r>
            <a:r>
              <a:rPr lang="vi-VN" b="1" dirty="0">
                <a:solidFill>
                  <a:srgbClr val="FF0000"/>
                </a:solidFill>
                <a:latin typeface="Times New Roman" pitchFamily="18" charset="0"/>
                <a:cs typeface="Times New Roman" pitchFamily="18" charset="0"/>
              </a:rPr>
              <a:t>biến cơ bản về chính trị của vùng đất phía Nam từ đầu thế kỉ X đến đầu thế kỉ </a:t>
            </a:r>
            <a:r>
              <a:rPr lang="vi-VN" b="1" dirty="0" smtClean="0">
                <a:solidFill>
                  <a:srgbClr val="FF0000"/>
                </a:solidFill>
                <a:latin typeface="Times New Roman" pitchFamily="18" charset="0"/>
                <a:cs typeface="Times New Roman" pitchFamily="18" charset="0"/>
              </a:rPr>
              <a:t>XVI</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0474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ctr">
              <a:buNone/>
            </a:pP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Nêu những diến biến cơ bản về chính trị của vùng đất phía Nam từ đầu thế kỉ X đến đầu thế kỉ XVI.</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42063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Nêu những diến biến cơ bản về chính trị của vùng đất phía Nam từ đầu thế kỉ X đến đầu thế kỉ XVI</a:t>
            </a:r>
            <a:r>
              <a:rPr lang="vi-VN" sz="2400" b="1" dirty="0" smtClean="0">
                <a:solidFill>
                  <a:srgbClr val="FF0000"/>
                </a:solidFill>
                <a:latin typeface="Times New Roman" pitchFamily="18" charset="0"/>
                <a:cs typeface="Times New Roman" pitchFamily="18" charset="0"/>
              </a:rPr>
              <a:t>.</a:t>
            </a:r>
            <a:endParaRPr lang="en-US" sz="2400" b="1" dirty="0" smtClean="0">
              <a:solidFill>
                <a:srgbClr val="FF0000"/>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Đầu thế kỉ X đến đầu thế kỉ XVI, trên vùng đất thuộc vương quốc Chăm-pa, chiến tranh thường xuyên xảy ra giữa Chăm-pa với hai nước láng giềng là Cam-pu-chia và Đại Việt.</a:t>
            </a:r>
          </a:p>
          <a:p>
            <a:pPr marL="0" indent="0" algn="just">
              <a:buNone/>
            </a:pPr>
            <a:r>
              <a:rPr lang="vi-VN" dirty="0">
                <a:solidFill>
                  <a:srgbClr val="0033CC"/>
                </a:solidFill>
                <a:latin typeface="Times New Roman" pitchFamily="18" charset="0"/>
                <a:cs typeface="Times New Roman" pitchFamily="18" charset="0"/>
              </a:rPr>
              <a:t>- Năm 1069, sau một cuộc chiến, vua Chăm-pa đã nhường lại ba châu là Bố Chính, Địa Lý và Ma Linh cho Đại Việt. </a:t>
            </a:r>
          </a:p>
          <a:p>
            <a:pPr marL="0" indent="0" algn="just">
              <a:buNone/>
            </a:pPr>
            <a:r>
              <a:rPr lang="vi-VN" dirty="0">
                <a:solidFill>
                  <a:srgbClr val="0033CC"/>
                </a:solidFill>
                <a:latin typeface="Times New Roman" pitchFamily="18" charset="0"/>
                <a:cs typeface="Times New Roman" pitchFamily="18" charset="0"/>
              </a:rPr>
              <a:t>- Năm 1113 đến năm 1220, chiến tranh giữa Chăm-pa và Cam-pu-chia diễn ra, trong đó hai lần Cam-pu-chia chiếm đóng Vi-giay-a.</a:t>
            </a: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59655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dirty="0">
                <a:solidFill>
                  <a:srgbClr val="0033CC"/>
                </a:solidFill>
                <a:latin typeface="Times New Roman" pitchFamily="18" charset="0"/>
                <a:cs typeface="Times New Roman" pitchFamily="18" charset="0"/>
              </a:rPr>
              <a:t>-- Cuối thế kỉ XIII, Chăm-pa cùng với Đại Việt kháng chiến chống quân Mông - Nguyên và thiết lập mối quan hệ hoà hiếu.</a:t>
            </a:r>
          </a:p>
          <a:p>
            <a:pPr marL="0" indent="0" algn="just">
              <a:buNone/>
            </a:pPr>
            <a:r>
              <a:rPr lang="vi-VN" dirty="0">
                <a:solidFill>
                  <a:srgbClr val="0033CC"/>
                </a:solidFill>
                <a:latin typeface="Times New Roman" pitchFamily="18" charset="0"/>
                <a:cs typeface="Times New Roman" pitchFamily="18" charset="0"/>
              </a:rPr>
              <a:t>- Nửa sau thế kỉ XIV đến cuối thế kỉ XV, xung đột giữa Chăm-pa và Đại Việt lại tái diễn, dẫn đến sự sáp nhập các vùng Chiêm Động, Cổ Luỹ và Vi-giay-a vào Đại Việt, lãnh thổ Chăm-pa bị thu hẹp.</a:t>
            </a: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032791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Từ thế kỉ X đến thế kỉ XV, vùng lưu vực sông Đồng Nai trở vào gần như không có dấu chân người.</a:t>
            </a:r>
          </a:p>
          <a:p>
            <a:pPr marL="0" indent="0" algn="just">
              <a:buNone/>
            </a:pPr>
            <a:r>
              <a:rPr lang="vi-VN" dirty="0">
                <a:solidFill>
                  <a:srgbClr val="0033CC"/>
                </a:solidFill>
                <a:latin typeface="Times New Roman" pitchFamily="18" charset="0"/>
                <a:cs typeface="Times New Roman" pitchFamily="18" charset="0"/>
              </a:rPr>
              <a:t>- Vùng đất Nam Bộ bị bỏ hoang trong những thế kỉ này.</a:t>
            </a:r>
          </a:p>
          <a:p>
            <a:pPr marL="0" indent="0" algn="just">
              <a:buNone/>
            </a:pPr>
            <a:r>
              <a:rPr lang="vi-VN" dirty="0">
                <a:solidFill>
                  <a:srgbClr val="0033CC"/>
                </a:solidFill>
                <a:latin typeface="Times New Roman" pitchFamily="18" charset="0"/>
                <a:cs typeface="Times New Roman" pitchFamily="18" charset="0"/>
              </a:rPr>
              <a:t>- Từ Bến Tre, Tiền Giang, Đồng Tháp ngày nay, xuống phía nam, sang bên kia sông, dọc theo những vùng đất bên bờ tây sông Hậu đến Mũi Cà Mau,...là những mảng đầm lầy, rừng đước, kênh, rạch quanh co, chằng chịt.</a:t>
            </a: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55439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304800" y="-76200"/>
            <a:ext cx="9982200" cy="7162800"/>
          </a:xfrm>
          <a:prstGeom prst="rect">
            <a:avLst/>
          </a:prstGeom>
        </p:spPr>
      </p:pic>
    </p:spTree>
    <p:extLst>
      <p:ext uri="{BB962C8B-B14F-4D97-AF65-F5344CB8AC3E}">
        <p14:creationId xmlns:p14="http://schemas.microsoft.com/office/powerpoint/2010/main" val="3407915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14400"/>
          </a:xfrm>
        </p:spPr>
        <p:txBody>
          <a:bodyPr>
            <a:normAutofit/>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47,48. BÀI </a:t>
            </a:r>
            <a:r>
              <a:rPr lang="en-US" sz="2400" b="1" dirty="0">
                <a:solidFill>
                  <a:srgbClr val="FF0000"/>
                </a:solidFill>
                <a:latin typeface="Times New Roman" pitchFamily="18" charset="0"/>
                <a:cs typeface="Times New Roman" pitchFamily="18" charset="0"/>
              </a:rPr>
              <a:t>21. VÙNG ĐẤT PHÍA NAM TỪ ĐẦU THẾ KỈ X ĐẾN ĐẦU THẾ KỈ XVI</a:t>
            </a:r>
          </a:p>
        </p:txBody>
      </p:sp>
      <p:sp>
        <p:nvSpPr>
          <p:cNvPr id="3" name="Nơi giữ chỗ cho Nội dung 2"/>
          <p:cNvSpPr>
            <a:spLocks noGrp="1"/>
          </p:cNvSpPr>
          <p:nvPr>
            <p:ph idx="1"/>
          </p:nvPr>
        </p:nvSpPr>
        <p:spPr>
          <a:xfrm>
            <a:off x="0" y="838200"/>
            <a:ext cx="9144000" cy="4983163"/>
          </a:xfrm>
        </p:spPr>
        <p:txBody>
          <a:bodyPr>
            <a:normAutofit lnSpcReduction="10000"/>
          </a:bodyPr>
          <a:lstStyle/>
          <a:p>
            <a:pPr marL="514350" indent="-514350" algn="just">
              <a:buAutoNum type="arabicPeriod"/>
            </a:pPr>
            <a:r>
              <a:rPr lang="vi-VN" b="1" dirty="0" smtClean="0">
                <a:solidFill>
                  <a:srgbClr val="FF0000"/>
                </a:solidFill>
                <a:latin typeface="Times New Roman" pitchFamily="18" charset="0"/>
                <a:cs typeface="Times New Roman" pitchFamily="18" charset="0"/>
              </a:rPr>
              <a:t>Diễn </a:t>
            </a:r>
            <a:r>
              <a:rPr lang="vi-VN" b="1" dirty="0">
                <a:solidFill>
                  <a:srgbClr val="FF0000"/>
                </a:solidFill>
                <a:latin typeface="Times New Roman" pitchFamily="18" charset="0"/>
                <a:cs typeface="Times New Roman" pitchFamily="18" charset="0"/>
              </a:rPr>
              <a:t>biến cơ bản về chính trị của vùng đất phía Nam từ đầu thế kỉ X đến đầu thế kỉ </a:t>
            </a:r>
            <a:r>
              <a:rPr lang="vi-VN" b="1" dirty="0" smtClean="0">
                <a:solidFill>
                  <a:srgbClr val="FF0000"/>
                </a:solidFill>
                <a:latin typeface="Times New Roman" pitchFamily="18" charset="0"/>
                <a:cs typeface="Times New Roman" pitchFamily="18" charset="0"/>
              </a:rPr>
              <a:t>XVI</a:t>
            </a:r>
            <a:endParaRPr lang="en-US" b="1" dirty="0" smtClean="0">
              <a:solidFill>
                <a:srgbClr val="FF0000"/>
              </a:solidFill>
              <a:latin typeface="Times New Roman" pitchFamily="18" charset="0"/>
              <a:cs typeface="Times New Roman" pitchFamily="18" charset="0"/>
            </a:endParaRPr>
          </a:p>
          <a:p>
            <a:pPr algn="just">
              <a:buFontTx/>
              <a:buChar char="-"/>
            </a:pPr>
            <a:r>
              <a:rPr lang="en-US" dirty="0" err="1" smtClean="0">
                <a:solidFill>
                  <a:srgbClr val="0033CC"/>
                </a:solidFill>
                <a:latin typeface="Times New Roman" pitchFamily="18" charset="0"/>
                <a:cs typeface="Times New Roman" pitchFamily="18" charset="0"/>
              </a:rPr>
              <a:t>Năm</a:t>
            </a:r>
            <a:r>
              <a:rPr lang="en-US" dirty="0" smtClean="0">
                <a:solidFill>
                  <a:srgbClr val="0033CC"/>
                </a:solidFill>
                <a:latin typeface="Times New Roman" pitchFamily="18" charset="0"/>
                <a:cs typeface="Times New Roman" pitchFamily="18" charset="0"/>
              </a:rPr>
              <a:t> 1069, </a:t>
            </a:r>
            <a:r>
              <a:rPr lang="en-US" dirty="0" err="1" smtClean="0">
                <a:solidFill>
                  <a:srgbClr val="0033CC"/>
                </a:solidFill>
                <a:latin typeface="Times New Roman" pitchFamily="18" charset="0"/>
                <a:cs typeface="Times New Roman" pitchFamily="18" charset="0"/>
              </a:rPr>
              <a:t>Chăm</a:t>
            </a:r>
            <a:r>
              <a:rPr lang="en-US" dirty="0" smtClean="0">
                <a:solidFill>
                  <a:srgbClr val="0033CC"/>
                </a:solidFill>
                <a:latin typeface="Times New Roman" pitchFamily="18" charset="0"/>
                <a:cs typeface="Times New Roman" pitchFamily="18" charset="0"/>
              </a:rPr>
              <a:t>-pa </a:t>
            </a:r>
            <a:r>
              <a:rPr lang="en-US" dirty="0" err="1" smtClean="0">
                <a:solidFill>
                  <a:srgbClr val="0033CC"/>
                </a:solidFill>
                <a:latin typeface="Times New Roman" pitchFamily="18" charset="0"/>
                <a:cs typeface="Times New Roman" pitchFamily="18" charset="0"/>
              </a:rPr>
              <a:t>nhường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châu</a:t>
            </a:r>
            <a:r>
              <a:rPr lang="en-US" dirty="0" smtClean="0">
                <a:solidFill>
                  <a:srgbClr val="0033CC"/>
                </a:solidFill>
                <a:latin typeface="Times New Roman" pitchFamily="18" charset="0"/>
                <a:cs typeface="Times New Roman" pitchFamily="18" charset="0"/>
              </a:rPr>
              <a:t>(</a:t>
            </a:r>
            <a:r>
              <a:rPr lang="en-US" dirty="0" err="1" smtClean="0">
                <a:solidFill>
                  <a:srgbClr val="0033CC"/>
                </a:solidFill>
                <a:latin typeface="Times New Roman" pitchFamily="18" charset="0"/>
                <a:cs typeface="Times New Roman" pitchFamily="18" charset="0"/>
              </a:rPr>
              <a:t>Quảng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Bình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và</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phía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bắc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Quảng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Trị</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Đại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Việt</a:t>
            </a:r>
            <a:r>
              <a:rPr lang="en-US" dirty="0" smtClean="0">
                <a:solidFill>
                  <a:srgbClr val="0033CC"/>
                </a:solidFill>
                <a:latin typeface="Times New Roman" pitchFamily="18" charset="0"/>
                <a:cs typeface="Times New Roman" pitchFamily="18" charset="0"/>
              </a:rPr>
              <a:t>.</a:t>
            </a:r>
          </a:p>
          <a:p>
            <a:pPr marL="0" indent="0" algn="just">
              <a:buNone/>
            </a:pPr>
            <a:r>
              <a:rPr lang="en-US" dirty="0" smtClean="0">
                <a:solidFill>
                  <a:srgbClr val="0033CC"/>
                </a:solidFill>
                <a:latin typeface="Times New Roman" pitchFamily="18" charset="0"/>
                <a:cs typeface="Times New Roman" pitchFamily="18" charset="0"/>
              </a:rPr>
              <a:t>-</a:t>
            </a:r>
            <a:r>
              <a:rPr lang="en-US" dirty="0" err="1" smtClean="0">
                <a:solidFill>
                  <a:srgbClr val="0033CC"/>
                </a:solidFill>
                <a:latin typeface="Times New Roman" pitchFamily="18" charset="0"/>
                <a:cs typeface="Times New Roman" pitchFamily="18" charset="0"/>
              </a:rPr>
              <a:t>Năm</a:t>
            </a:r>
            <a:r>
              <a:rPr lang="en-US" dirty="0" smtClean="0">
                <a:solidFill>
                  <a:srgbClr val="0033CC"/>
                </a:solidFill>
                <a:latin typeface="Times New Roman" pitchFamily="18" charset="0"/>
                <a:cs typeface="Times New Roman" pitchFamily="18" charset="0"/>
              </a:rPr>
              <a:t> 1113, </a:t>
            </a:r>
            <a:r>
              <a:rPr lang="en-US" dirty="0" err="1" smtClean="0">
                <a:solidFill>
                  <a:srgbClr val="0033CC"/>
                </a:solidFill>
                <a:latin typeface="Times New Roman" pitchFamily="18" charset="0"/>
                <a:cs typeface="Times New Roman" pitchFamily="18" charset="0"/>
              </a:rPr>
              <a:t>chiến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tranh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Chăm</a:t>
            </a:r>
            <a:r>
              <a:rPr lang="en-US" dirty="0" smtClean="0">
                <a:solidFill>
                  <a:srgbClr val="0033CC"/>
                </a:solidFill>
                <a:latin typeface="Times New Roman" pitchFamily="18" charset="0"/>
                <a:cs typeface="Times New Roman" pitchFamily="18" charset="0"/>
              </a:rPr>
              <a:t>-pa </a:t>
            </a:r>
            <a:r>
              <a:rPr lang="en-US" dirty="0" err="1" smtClean="0">
                <a:solidFill>
                  <a:srgbClr val="0033CC"/>
                </a:solidFill>
                <a:latin typeface="Times New Roman" pitchFamily="18" charset="0"/>
                <a:cs typeface="Times New Roman" pitchFamily="18" charset="0"/>
              </a:rPr>
              <a:t>và</a:t>
            </a:r>
            <a:r>
              <a:rPr lang="en-US" dirty="0" smtClean="0">
                <a:solidFill>
                  <a:srgbClr val="0033CC"/>
                </a:solidFill>
                <a:latin typeface="Times New Roman" pitchFamily="18" charset="0"/>
                <a:cs typeface="Times New Roman" pitchFamily="18" charset="0"/>
              </a:rPr>
              <a:t> Cam-</a:t>
            </a:r>
            <a:r>
              <a:rPr lang="en-US" dirty="0" err="1" smtClean="0">
                <a:solidFill>
                  <a:srgbClr val="0033CC"/>
                </a:solidFill>
                <a:latin typeface="Times New Roman" pitchFamily="18" charset="0"/>
                <a:cs typeface="Times New Roman" pitchFamily="18" charset="0"/>
              </a:rPr>
              <a:t>pu</a:t>
            </a:r>
            <a:r>
              <a:rPr lang="en-US" dirty="0" smtClean="0">
                <a:solidFill>
                  <a:srgbClr val="0033CC"/>
                </a:solidFill>
                <a:latin typeface="Times New Roman" pitchFamily="18" charset="0"/>
                <a:cs typeface="Times New Roman" pitchFamily="18" charset="0"/>
              </a:rPr>
              <a:t>-chia.</a:t>
            </a:r>
          </a:p>
          <a:p>
            <a:pPr marL="0" indent="0" algn="just">
              <a:buNone/>
            </a:pPr>
            <a:r>
              <a:rPr lang="en-US" dirty="0" smtClean="0">
                <a:solidFill>
                  <a:srgbClr val="0033CC"/>
                </a:solidFill>
                <a:latin typeface="Times New Roman" pitchFamily="18" charset="0"/>
                <a:cs typeface="Times New Roman" pitchFamily="18" charset="0"/>
              </a:rPr>
              <a:t>-</a:t>
            </a:r>
            <a:r>
              <a:rPr lang="en-US" dirty="0" err="1" smtClean="0">
                <a:solidFill>
                  <a:srgbClr val="0033CC"/>
                </a:solidFill>
                <a:latin typeface="Times New Roman" pitchFamily="18" charset="0"/>
                <a:cs typeface="Times New Roman" pitchFamily="18" charset="0"/>
              </a:rPr>
              <a:t>Năm</a:t>
            </a:r>
            <a:r>
              <a:rPr lang="en-US" dirty="0" smtClean="0">
                <a:solidFill>
                  <a:srgbClr val="0033CC"/>
                </a:solidFill>
                <a:latin typeface="Times New Roman" pitchFamily="18" charset="0"/>
                <a:cs typeface="Times New Roman" pitchFamily="18" charset="0"/>
              </a:rPr>
              <a:t> 1220 Cam-</a:t>
            </a:r>
            <a:r>
              <a:rPr lang="en-US" dirty="0" err="1" smtClean="0">
                <a:solidFill>
                  <a:srgbClr val="0033CC"/>
                </a:solidFill>
                <a:latin typeface="Times New Roman" pitchFamily="18" charset="0"/>
                <a:cs typeface="Times New Roman" pitchFamily="18" charset="0"/>
              </a:rPr>
              <a:t>pu</a:t>
            </a:r>
            <a:r>
              <a:rPr lang="en-US" dirty="0" smtClean="0">
                <a:solidFill>
                  <a:srgbClr val="0033CC"/>
                </a:solidFill>
                <a:latin typeface="Times New Roman" pitchFamily="18" charset="0"/>
                <a:cs typeface="Times New Roman" pitchFamily="18" charset="0"/>
              </a:rPr>
              <a:t>-chia </a:t>
            </a:r>
            <a:r>
              <a:rPr lang="en-US" dirty="0" err="1" smtClean="0">
                <a:solidFill>
                  <a:srgbClr val="0033CC"/>
                </a:solidFill>
                <a:latin typeface="Times New Roman" pitchFamily="18" charset="0"/>
                <a:cs typeface="Times New Roman" pitchFamily="18" charset="0"/>
              </a:rPr>
              <a:t>chiếm</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đóng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Chăm</a:t>
            </a:r>
            <a:r>
              <a:rPr lang="en-US" dirty="0" smtClean="0">
                <a:solidFill>
                  <a:srgbClr val="0033CC"/>
                </a:solidFill>
                <a:latin typeface="Times New Roman" pitchFamily="18" charset="0"/>
                <a:cs typeface="Times New Roman" pitchFamily="18" charset="0"/>
              </a:rPr>
              <a:t>-pa.</a:t>
            </a:r>
          </a:p>
          <a:p>
            <a:pPr algn="just">
              <a:buFontTx/>
              <a:buChar char="-"/>
            </a:pPr>
            <a:r>
              <a:rPr lang="en-US" dirty="0" err="1" smtClean="0">
                <a:solidFill>
                  <a:srgbClr val="0033CC"/>
                </a:solidFill>
                <a:latin typeface="Times New Roman" pitchFamily="18" charset="0"/>
                <a:cs typeface="Times New Roman" pitchFamily="18" charset="0"/>
              </a:rPr>
              <a:t>Năm</a:t>
            </a:r>
            <a:r>
              <a:rPr lang="en-US" dirty="0" smtClean="0">
                <a:solidFill>
                  <a:srgbClr val="0033CC"/>
                </a:solidFill>
                <a:latin typeface="Times New Roman" pitchFamily="18" charset="0"/>
                <a:cs typeface="Times New Roman" pitchFamily="18" charset="0"/>
              </a:rPr>
              <a:t> 1306, </a:t>
            </a:r>
            <a:r>
              <a:rPr lang="en-US" dirty="0" err="1" smtClean="0">
                <a:solidFill>
                  <a:srgbClr val="0033CC"/>
                </a:solidFill>
                <a:latin typeface="Times New Roman" pitchFamily="18" charset="0"/>
                <a:cs typeface="Times New Roman" pitchFamily="18" charset="0"/>
              </a:rPr>
              <a:t>châu</a:t>
            </a:r>
            <a:r>
              <a:rPr lang="en-US" dirty="0" smtClean="0">
                <a:solidFill>
                  <a:srgbClr val="0033CC"/>
                </a:solidFill>
                <a:latin typeface="Times New Roman" pitchFamily="18" charset="0"/>
                <a:cs typeface="Times New Roman" pitchFamily="18" charset="0"/>
              </a:rPr>
              <a:t> Ô, </a:t>
            </a:r>
            <a:r>
              <a:rPr lang="en-US" dirty="0" err="1" smtClean="0">
                <a:solidFill>
                  <a:srgbClr val="0033CC"/>
                </a:solidFill>
                <a:latin typeface="Times New Roman" pitchFamily="18" charset="0"/>
                <a:cs typeface="Times New Roman" pitchFamily="18" charset="0"/>
              </a:rPr>
              <a:t>châu</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Rí</a:t>
            </a:r>
            <a:r>
              <a:rPr lang="en-US" dirty="0" smtClean="0">
                <a:solidFill>
                  <a:srgbClr val="0033CC"/>
                </a:solidFill>
                <a:latin typeface="Times New Roman" pitchFamily="18" charset="0"/>
                <a:cs typeface="Times New Roman" pitchFamily="18" charset="0"/>
              </a:rPr>
              <a:t>(</a:t>
            </a:r>
            <a:r>
              <a:rPr lang="en-US" dirty="0" err="1" smtClean="0">
                <a:solidFill>
                  <a:srgbClr val="0033CC"/>
                </a:solidFill>
                <a:latin typeface="Times New Roman" pitchFamily="18" charset="0"/>
                <a:cs typeface="Times New Roman" pitchFamily="18" charset="0"/>
              </a:rPr>
              <a:t>phía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nam</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Quảng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Trị</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và</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Thừa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Thiên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Huế</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nhập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vào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Đại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Việt</a:t>
            </a:r>
            <a:r>
              <a:rPr lang="en-US" dirty="0" smtClean="0">
                <a:solidFill>
                  <a:srgbClr val="0033CC"/>
                </a:solidFill>
                <a:latin typeface="Times New Roman" pitchFamily="18" charset="0"/>
                <a:cs typeface="Times New Roman" pitchFamily="18" charset="0"/>
              </a:rPr>
              <a:t>. </a:t>
            </a:r>
          </a:p>
          <a:p>
            <a:pPr marL="0" indent="0" algn="just">
              <a:buNone/>
            </a:pP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Năm</a:t>
            </a:r>
            <a:r>
              <a:rPr lang="en-US" dirty="0" smtClean="0">
                <a:solidFill>
                  <a:srgbClr val="0033CC"/>
                </a:solidFill>
                <a:latin typeface="Times New Roman" pitchFamily="18" charset="0"/>
                <a:cs typeface="Times New Roman" pitchFamily="18" charset="0"/>
              </a:rPr>
              <a:t> 1471,vua </a:t>
            </a:r>
            <a:r>
              <a:rPr lang="en-US" dirty="0" err="1" smtClean="0">
                <a:solidFill>
                  <a:srgbClr val="0033CC"/>
                </a:solidFill>
                <a:latin typeface="Times New Roman" pitchFamily="18" charset="0"/>
                <a:cs typeface="Times New Roman" pitchFamily="18" charset="0"/>
              </a:rPr>
              <a:t>Lê</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lập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đạo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Quảng</a:t>
            </a:r>
            <a:r>
              <a:rPr lang="en-US" dirty="0" smtClean="0">
                <a:solidFill>
                  <a:srgbClr val="0033CC"/>
                </a:solidFill>
                <a:latin typeface="Times New Roman" pitchFamily="18" charset="0"/>
                <a:cs typeface="Times New Roman" pitchFamily="18" charset="0"/>
              </a:rPr>
              <a:t> Nam(</a:t>
            </a:r>
            <a:r>
              <a:rPr lang="en-US" dirty="0" err="1" smtClean="0">
                <a:solidFill>
                  <a:srgbClr val="0033CC"/>
                </a:solidFill>
                <a:latin typeface="Times New Roman" pitchFamily="18" charset="0"/>
                <a:cs typeface="Times New Roman" pitchFamily="18" charset="0"/>
              </a:rPr>
              <a:t>Quảng</a:t>
            </a:r>
            <a:r>
              <a:rPr lang="en-US" dirty="0" smtClean="0">
                <a:solidFill>
                  <a:srgbClr val="0033CC"/>
                </a:solidFill>
                <a:latin typeface="Times New Roman" pitchFamily="18" charset="0"/>
                <a:cs typeface="Times New Roman" pitchFamily="18" charset="0"/>
              </a:rPr>
              <a:t> Nam, </a:t>
            </a:r>
            <a:r>
              <a:rPr lang="en-US" dirty="0" err="1" smtClean="0">
                <a:solidFill>
                  <a:srgbClr val="0033CC"/>
                </a:solidFill>
                <a:latin typeface="Times New Roman" pitchFamily="18" charset="0"/>
                <a:cs typeface="Times New Roman" pitchFamily="18" charset="0"/>
              </a:rPr>
              <a:t>Quảng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Ngãi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Bình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Định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và</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lập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hai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nước</a:t>
            </a:r>
            <a:r>
              <a:rPr lang="en-US" dirty="0" smtClean="0">
                <a:solidFill>
                  <a:srgbClr val="0033CC"/>
                </a:solidFill>
                <a:latin typeface="Times New Roman" pitchFamily="18" charset="0"/>
                <a:cs typeface="Times New Roman" pitchFamily="18" charset="0"/>
              </a:rPr>
              <a:t>  </a:t>
            </a:r>
          </a:p>
        </p:txBody>
      </p:sp>
    </p:spTree>
    <p:extLst>
      <p:ext uri="{BB962C8B-B14F-4D97-AF65-F5344CB8AC3E}">
        <p14:creationId xmlns:p14="http://schemas.microsoft.com/office/powerpoint/2010/main" val="2170477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14400"/>
          </a:xfrm>
        </p:spPr>
        <p:txBody>
          <a:bodyPr>
            <a:normAutofit/>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47,48. BÀI </a:t>
            </a:r>
            <a:r>
              <a:rPr lang="en-US" sz="2400" b="1" dirty="0">
                <a:solidFill>
                  <a:srgbClr val="FF0000"/>
                </a:solidFill>
                <a:latin typeface="Times New Roman" pitchFamily="18" charset="0"/>
                <a:cs typeface="Times New Roman" pitchFamily="18" charset="0"/>
              </a:rPr>
              <a:t>21. VÙNG ĐẤT PHÍA NAM TỪ ĐẦU THẾ KỈ X ĐẾN ĐẦU THẾ KỈ XVI</a:t>
            </a: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Diễn </a:t>
            </a:r>
            <a:r>
              <a:rPr lang="vi-VN" b="1" dirty="0">
                <a:solidFill>
                  <a:srgbClr val="FF0000"/>
                </a:solidFill>
                <a:latin typeface="Times New Roman" pitchFamily="18" charset="0"/>
                <a:cs typeface="Times New Roman" pitchFamily="18" charset="0"/>
              </a:rPr>
              <a:t>biến cơ bản về chính trị của vùng đất phía Nam từ đầu thế kỉ X đến đầu thế kỉ </a:t>
            </a:r>
            <a:r>
              <a:rPr lang="vi-VN" b="1" dirty="0" smtClean="0">
                <a:solidFill>
                  <a:srgbClr val="FF0000"/>
                </a:solidFill>
                <a:latin typeface="Times New Roman" pitchFamily="18" charset="0"/>
                <a:cs typeface="Times New Roman" pitchFamily="18" charset="0"/>
              </a:rPr>
              <a:t>XVI</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2. Tình hình kinh tế, văn hóa vùng đất phía Nam từ đầu thế kỉ X đến đầu thế kỉ </a:t>
            </a:r>
            <a:r>
              <a:rPr lang="vi-VN" b="1" dirty="0" smtClean="0">
                <a:solidFill>
                  <a:srgbClr val="FF0000"/>
                </a:solidFill>
                <a:latin typeface="Times New Roman" pitchFamily="18" charset="0"/>
                <a:cs typeface="Times New Roman" pitchFamily="18" charset="0"/>
              </a:rPr>
              <a:t>XVI</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Về</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tế</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39338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914400" y="-228600"/>
            <a:ext cx="10668000" cy="7391400"/>
          </a:xfrm>
          <a:prstGeom prst="rect">
            <a:avLst/>
          </a:prstGeom>
        </p:spPr>
      </p:pic>
    </p:spTree>
    <p:extLst>
      <p:ext uri="{BB962C8B-B14F-4D97-AF65-F5344CB8AC3E}">
        <p14:creationId xmlns:p14="http://schemas.microsoft.com/office/powerpoint/2010/main" val="763706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ctr">
              <a:buNone/>
            </a:pP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Trình bày những diễn biến chính về kinh tế, văn hoá của vùng đất phía Nam từ đầu thế kỉ X đến đầu thế kỉ XVI.</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04932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Trình </a:t>
            </a:r>
            <a:r>
              <a:rPr lang="vi-VN" sz="2800" b="1" dirty="0">
                <a:solidFill>
                  <a:srgbClr val="FF0000"/>
                </a:solidFill>
                <a:latin typeface="Times New Roman" pitchFamily="18" charset="0"/>
                <a:cs typeface="Times New Roman" pitchFamily="18" charset="0"/>
              </a:rPr>
              <a:t>bày những diễn biến chính về kinh tế, văn hoá của vùng đất phía Nam từ đầu thế kỉ X đến đầu thế kỉ XVI</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a</a:t>
            </a:r>
            <a:r>
              <a:rPr lang="vi-VN" b="1" dirty="0">
                <a:solidFill>
                  <a:srgbClr val="0033CC"/>
                </a:solidFill>
                <a:latin typeface="Times New Roman" pitchFamily="18" charset="0"/>
                <a:cs typeface="Times New Roman" pitchFamily="18" charset="0"/>
              </a:rPr>
              <a:t>. Về kinh tế:</a:t>
            </a:r>
          </a:p>
          <a:p>
            <a:pPr marL="0" indent="0" algn="just">
              <a:buNone/>
            </a:pPr>
            <a:r>
              <a:rPr lang="vi-VN" dirty="0">
                <a:solidFill>
                  <a:srgbClr val="0033CC"/>
                </a:solidFill>
                <a:latin typeface="Times New Roman" pitchFamily="18" charset="0"/>
                <a:cs typeface="Times New Roman" pitchFamily="18" charset="0"/>
              </a:rPr>
              <a:t>+ Việc trồng lúa vẫn tiếp tục giữ vai trò nuôi sống người dân.</a:t>
            </a:r>
          </a:p>
          <a:p>
            <a:pPr marL="0" indent="0" algn="just">
              <a:buNone/>
            </a:pPr>
            <a:r>
              <a:rPr lang="vi-VN" dirty="0">
                <a:solidFill>
                  <a:srgbClr val="0033CC"/>
                </a:solidFill>
                <a:latin typeface="Times New Roman" pitchFamily="18" charset="0"/>
                <a:cs typeface="Times New Roman" pitchFamily="18" charset="0"/>
              </a:rPr>
              <a:t>+ Nghề đánh cá phát triển từ trước thế kỉ X vẫn tiếp tục là một ngành kinh tế quan trọng.</a:t>
            </a:r>
          </a:p>
          <a:p>
            <a:pPr marL="0" indent="0" algn="just">
              <a:buNone/>
            </a:pPr>
            <a:r>
              <a:rPr lang="vi-VN" dirty="0">
                <a:solidFill>
                  <a:srgbClr val="0033CC"/>
                </a:solidFill>
                <a:latin typeface="Times New Roman" pitchFamily="18" charset="0"/>
                <a:cs typeface="Times New Roman" pitchFamily="18" charset="0"/>
              </a:rPr>
              <a:t>+ Một số nghề thủ công vẫn được duy trì và phát triển như làm đồ gốm, dệt vải, đóng thuyền,...</a:t>
            </a:r>
          </a:p>
          <a:p>
            <a:pPr marL="0" indent="0" algn="just">
              <a:buNone/>
            </a:pPr>
            <a:r>
              <a:rPr lang="vi-VN" dirty="0">
                <a:solidFill>
                  <a:srgbClr val="0033CC"/>
                </a:solidFill>
                <a:latin typeface="Times New Roman" pitchFamily="18" charset="0"/>
                <a:cs typeface="Times New Roman" pitchFamily="18" charset="0"/>
              </a:rPr>
              <a:t>+ Về thương nghiệp, các cộng đồng cư dân ven biển còn buôn bán sản vật, trao đổi hàng hoá với thương nhân nước ngoài.</a:t>
            </a: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450368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Trình </a:t>
            </a:r>
            <a:r>
              <a:rPr lang="vi-VN" sz="2800" b="1" dirty="0">
                <a:solidFill>
                  <a:srgbClr val="FF0000"/>
                </a:solidFill>
                <a:latin typeface="Times New Roman" pitchFamily="18" charset="0"/>
                <a:cs typeface="Times New Roman" pitchFamily="18" charset="0"/>
              </a:rPr>
              <a:t>bày những diễn biến chính về kinh tế, văn hoá của vùng đất phía Nam từ đầu thế kỉ X đến đầu thế kỉ XVI</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b</a:t>
            </a:r>
            <a:r>
              <a:rPr lang="vi-VN" b="1" dirty="0">
                <a:solidFill>
                  <a:srgbClr val="0033CC"/>
                </a:solidFill>
                <a:latin typeface="Times New Roman" pitchFamily="18" charset="0"/>
                <a:cs typeface="Times New Roman" pitchFamily="18" charset="0"/>
              </a:rPr>
              <a:t>. Về văn hoá:</a:t>
            </a:r>
          </a:p>
          <a:p>
            <a:pPr marL="0" indent="0" algn="just">
              <a:buNone/>
            </a:pPr>
            <a:r>
              <a:rPr lang="vi-VN" dirty="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Đại Việt tổ chức nhiều cuộc di dân vào vùng đất phía Nam</a:t>
            </a:r>
            <a:r>
              <a:rPr lang="vi-VN" dirty="0" smtClean="0">
                <a:solidFill>
                  <a:srgbClr val="0033CC"/>
                </a:solidFill>
                <a:latin typeface="Times New Roman" pitchFamily="18" charset="0"/>
                <a:cs typeface="Times New Roman" pitchFamily="18" charset="0"/>
              </a:rPr>
              <a:t>. </a:t>
            </a:r>
            <a:r>
              <a:rPr lang="en-US" dirty="0">
                <a:solidFill>
                  <a:srgbClr val="0033CC"/>
                </a:solidFill>
                <a:latin typeface="Times New Roman" pitchFamily="18" charset="0"/>
                <a:cs typeface="Times New Roman" pitchFamily="18" charset="0"/>
              </a:rPr>
              <a:t>n</a:t>
            </a:r>
            <a:r>
              <a:rPr lang="vi-VN" dirty="0" smtClean="0">
                <a:solidFill>
                  <a:srgbClr val="0033CC"/>
                </a:solidFill>
                <a:latin typeface="Times New Roman" pitchFamily="18" charset="0"/>
                <a:cs typeface="Times New Roman" pitchFamily="18" charset="0"/>
              </a:rPr>
              <a:t>gười </a:t>
            </a:r>
            <a:r>
              <a:rPr lang="vi-VN" dirty="0">
                <a:solidFill>
                  <a:srgbClr val="0033CC"/>
                </a:solidFill>
                <a:latin typeface="Times New Roman" pitchFamily="18" charset="0"/>
                <a:cs typeface="Times New Roman" pitchFamily="18" charset="0"/>
              </a:rPr>
              <a:t>Việt tôn trọng và tiếp thu tín ngưỡng của người Chăm.</a:t>
            </a:r>
          </a:p>
          <a:p>
            <a:pPr marL="0" indent="0" algn="just">
              <a:buNone/>
            </a:pPr>
            <a:r>
              <a:rPr lang="vi-VN" dirty="0">
                <a:solidFill>
                  <a:srgbClr val="0033CC"/>
                </a:solidFill>
                <a:latin typeface="Times New Roman" pitchFamily="18" charset="0"/>
                <a:cs typeface="Times New Roman" pitchFamily="18" charset="0"/>
              </a:rPr>
              <a:t>+ Nhiều phong tục độc đáo thể hiện sự hoà nhập giữa hai nền văn hoá phát triển.</a:t>
            </a:r>
          </a:p>
          <a:p>
            <a:pPr marL="0" indent="0" algn="just">
              <a:buNone/>
            </a:pPr>
            <a:r>
              <a:rPr lang="vi-VN" dirty="0">
                <a:solidFill>
                  <a:srgbClr val="0033CC"/>
                </a:solidFill>
                <a:latin typeface="Times New Roman" pitchFamily="18" charset="0"/>
                <a:cs typeface="Times New Roman" pitchFamily="18" charset="0"/>
              </a:rPr>
              <a:t> + Nhiều đền, tháp Chăm trở thành nơi thờ cúng chung của cả người Việt và người Chăm.</a:t>
            </a: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4107537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14400"/>
          </a:xfrm>
        </p:spPr>
        <p:txBody>
          <a:bodyPr>
            <a:normAutofit/>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47,48. BÀI </a:t>
            </a:r>
            <a:r>
              <a:rPr lang="en-US" sz="2400" b="1" dirty="0">
                <a:solidFill>
                  <a:srgbClr val="FF0000"/>
                </a:solidFill>
                <a:latin typeface="Times New Roman" pitchFamily="18" charset="0"/>
                <a:cs typeface="Times New Roman" pitchFamily="18" charset="0"/>
              </a:rPr>
              <a:t>21. VÙNG ĐẤT PHÍA NAM TỪ ĐẦU THẾ KỈ X ĐẾN ĐẦU THẾ KỈ XVI</a:t>
            </a:r>
          </a:p>
        </p:txBody>
      </p:sp>
      <p:sp>
        <p:nvSpPr>
          <p:cNvPr id="3" name="Nơi giữ chỗ cho Nội dung 2"/>
          <p:cNvSpPr>
            <a:spLocks noGrp="1"/>
          </p:cNvSpPr>
          <p:nvPr>
            <p:ph idx="1"/>
          </p:nvPr>
        </p:nvSpPr>
        <p:spPr>
          <a:xfrm>
            <a:off x="0" y="8382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Diễn </a:t>
            </a:r>
            <a:r>
              <a:rPr lang="vi-VN" b="1" dirty="0">
                <a:solidFill>
                  <a:srgbClr val="FF0000"/>
                </a:solidFill>
                <a:latin typeface="Times New Roman" pitchFamily="18" charset="0"/>
                <a:cs typeface="Times New Roman" pitchFamily="18" charset="0"/>
              </a:rPr>
              <a:t>biến cơ bản về chính trị của vùng đất phía Nam từ đầu thế kỉ X đến đầu thế kỉ </a:t>
            </a:r>
            <a:r>
              <a:rPr lang="vi-VN" b="1" dirty="0" smtClean="0">
                <a:solidFill>
                  <a:srgbClr val="FF0000"/>
                </a:solidFill>
                <a:latin typeface="Times New Roman" pitchFamily="18" charset="0"/>
                <a:cs typeface="Times New Roman" pitchFamily="18" charset="0"/>
              </a:rPr>
              <a:t>XVI</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2. Tình hình kinh tế, văn hóa vùng đất phía Nam từ đầu thế kỉ X đến đầu thế kỉ </a:t>
            </a:r>
            <a:r>
              <a:rPr lang="vi-VN" b="1" dirty="0" smtClean="0">
                <a:solidFill>
                  <a:srgbClr val="FF0000"/>
                </a:solidFill>
                <a:latin typeface="Times New Roman" pitchFamily="18" charset="0"/>
                <a:cs typeface="Times New Roman" pitchFamily="18" charset="0"/>
              </a:rPr>
              <a:t>XVI</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Về</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tế</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b. Về văn </a:t>
            </a:r>
            <a:r>
              <a:rPr lang="vi-VN" b="1" dirty="0" smtClean="0">
                <a:solidFill>
                  <a:srgbClr val="FF0000"/>
                </a:solidFill>
                <a:latin typeface="Times New Roman" pitchFamily="18" charset="0"/>
                <a:cs typeface="Times New Roman" pitchFamily="18" charset="0"/>
              </a:rPr>
              <a:t>hoá</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50868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b="1" dirty="0">
                <a:solidFill>
                  <a:srgbClr val="FF0000"/>
                </a:solidFill>
                <a:latin typeface="Times New Roman" pitchFamily="18" charset="0"/>
                <a:cs typeface="Times New Roman" pitchFamily="18" charset="0"/>
              </a:rPr>
              <a:t>Câu hỏi 1: Điền những sự kiện chính trị cơ bản của vùng đất phía Nam từ thế kỉ X đến đầu thế kỉ XVI cho phù hợp với các mốc thời gian dưới đây</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a:p>
            <a:pPr marL="0" indent="0" algn="just">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97536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965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fontScale="92500"/>
          </a:bodyPr>
          <a:lstStyle/>
          <a:p>
            <a:pPr marL="0" indent="0">
              <a:buNone/>
            </a:pPr>
            <a:r>
              <a:rPr lang="vi-VN" sz="2800" dirty="0">
                <a:latin typeface="Times New Roman" pitchFamily="18" charset="0"/>
                <a:cs typeface="Times New Roman" pitchFamily="18" charset="0"/>
              </a:rPr>
              <a:t>Học sinh căn cứ vào thông tin dưới đây để trả lời</a:t>
            </a:r>
          </a:p>
          <a:p>
            <a:pPr marL="0" indent="0">
              <a:buNone/>
            </a:pPr>
            <a:endParaRPr lang="vi-VN" sz="2800" dirty="0">
              <a:latin typeface="Times New Roman" pitchFamily="18" charset="0"/>
              <a:cs typeface="Times New Roman" pitchFamily="18" charset="0"/>
            </a:endParaRPr>
          </a:p>
          <a:p>
            <a:pPr marL="0" indent="0">
              <a:buNone/>
            </a:pPr>
            <a:r>
              <a:rPr lang="vi-VN" sz="2800" dirty="0">
                <a:latin typeface="Times New Roman" pitchFamily="18" charset="0"/>
                <a:cs typeface="Times New Roman" pitchFamily="18" charset="0"/>
              </a:rPr>
              <a:t>- Năm 1069: sau một cuộc chiến, vua Chăm-pa nhường lại 3 châu là: Bố chính, Địa Lí (Quảng BÌnh) và Ma Linh (phía Bắc tỉnh Quảng Trị) cho Đại Việt.</a:t>
            </a:r>
          </a:p>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Năm 1113: Chiến tranh giữa Chăm-pa và Cam-pu-chia bùng nổ</a:t>
            </a:r>
          </a:p>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Năm 1220: Chiến tranh giữa Chăm-pa và Cam-pu-chia kết thúc</a:t>
            </a:r>
          </a:p>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Năm 1307: Châu Ô và châu Rí được đổi tên thành châu Thuận, châu Hóa</a:t>
            </a:r>
          </a:p>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Năm 1471: vua Lê Thánh Tông cho lập đạo Quảng Nam.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58288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76199" y="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
        <p:nvSpPr>
          <p:cNvPr id="4" name="Right Arrow 3"/>
          <p:cNvSpPr/>
          <p:nvPr/>
        </p:nvSpPr>
        <p:spPr>
          <a:xfrm>
            <a:off x="-193964" y="3124200"/>
            <a:ext cx="96774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952" y="2206859"/>
            <a:ext cx="1014847" cy="461665"/>
          </a:xfrm>
          <a:prstGeom prst="rect">
            <a:avLst/>
          </a:prstGeom>
          <a:noFill/>
          <a:ln w="38100">
            <a:solidFill>
              <a:srgbClr val="7030A0"/>
            </a:solidFill>
          </a:ln>
        </p:spPr>
        <p:txBody>
          <a:bodyPr wrap="square" rtlCol="0">
            <a:spAutoFit/>
          </a:bodyPr>
          <a:lstStyle/>
          <a:p>
            <a:r>
              <a:rPr lang="en-US" sz="2400" b="1" dirty="0" smtClean="0">
                <a:solidFill>
                  <a:srgbClr val="0033CC"/>
                </a:solidFill>
                <a:latin typeface="Times New Roman" pitchFamily="18" charset="0"/>
                <a:cs typeface="Times New Roman" pitchFamily="18" charset="0"/>
              </a:rPr>
              <a:t>1069</a:t>
            </a:r>
          </a:p>
        </p:txBody>
      </p:sp>
      <p:cxnSp>
        <p:nvCxnSpPr>
          <p:cNvPr id="6" name="Straight Connector 5"/>
          <p:cNvCxnSpPr/>
          <p:nvPr/>
        </p:nvCxnSpPr>
        <p:spPr>
          <a:xfrm>
            <a:off x="187036" y="2668524"/>
            <a:ext cx="0" cy="15986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953" y="4191000"/>
            <a:ext cx="1752600" cy="1569660"/>
          </a:xfrm>
          <a:prstGeom prst="rect">
            <a:avLst/>
          </a:prstGeom>
          <a:noFill/>
          <a:ln w="38100">
            <a:solidFill>
              <a:srgbClr val="7030A0"/>
            </a:solidFill>
          </a:ln>
        </p:spPr>
        <p:txBody>
          <a:bodyPr wrap="square" rtlCol="0">
            <a:spAutoFit/>
          </a:bodyPr>
          <a:lstStyle/>
          <a:p>
            <a:r>
              <a:rPr lang="en-US" sz="2400" b="1" dirty="0" err="1" smtClean="0">
                <a:solidFill>
                  <a:srgbClr val="0033CC"/>
                </a:solidFill>
                <a:latin typeface="Times New Roman" pitchFamily="18" charset="0"/>
                <a:cs typeface="Times New Roman" pitchFamily="18" charset="0"/>
              </a:rPr>
              <a:t>Nhà</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Thương</a:t>
            </a:r>
            <a:endParaRPr lang="en-US" sz="2400" b="1" dirty="0" smtClean="0">
              <a:solidFill>
                <a:srgbClr val="0033CC"/>
              </a:solidFill>
              <a:latin typeface="Times New Roman" pitchFamily="18" charset="0"/>
              <a:cs typeface="Times New Roman" pitchFamily="18" charset="0"/>
            </a:endParaRPr>
          </a:p>
          <a:p>
            <a:r>
              <a:rPr lang="en-US" sz="2400" b="1" dirty="0" smtClean="0">
                <a:solidFill>
                  <a:srgbClr val="0033CC"/>
                </a:solidFill>
                <a:latin typeface="Times New Roman" pitchFamily="18" charset="0"/>
                <a:cs typeface="Times New Roman" pitchFamily="18" charset="0"/>
              </a:rPr>
              <a:t>1600 - 1046 TCN</a:t>
            </a:r>
          </a:p>
        </p:txBody>
      </p:sp>
    </p:spTree>
    <p:extLst>
      <p:ext uri="{BB962C8B-B14F-4D97-AF65-F5344CB8AC3E}">
        <p14:creationId xmlns:p14="http://schemas.microsoft.com/office/powerpoint/2010/main" val="5285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078332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a:solidFill>
                  <a:srgbClr val="FF0000"/>
                </a:solidFill>
                <a:latin typeface="Times New Roman" pitchFamily="18" charset="0"/>
                <a:cs typeface="Times New Roman" pitchFamily="18" charset="0"/>
              </a:rPr>
              <a:t>1</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240072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381000" y="0"/>
            <a:ext cx="8229600" cy="685800"/>
          </a:xfrm>
        </p:spPr>
        <p:txBody>
          <a:bodyPr>
            <a:normAutofit/>
          </a:bodyPr>
          <a:lstStyle/>
          <a:p>
            <a:r>
              <a:rPr lang="en-US" sz="3200" b="1" u="sng" dirty="0" smtClean="0">
                <a:solidFill>
                  <a:srgbClr val="FF0000"/>
                </a:solidFill>
                <a:latin typeface="Times New Roman" pitchFamily="18" charset="0"/>
                <a:cs typeface="Times New Roman" pitchFamily="18" charset="0"/>
              </a:rPr>
              <a:t>HƯỚNG DẪN TỰ HỌC </a:t>
            </a: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609600"/>
            <a:ext cx="9144000" cy="5867400"/>
          </a:xfrm>
        </p:spPr>
        <p:txBody>
          <a:bodyPr>
            <a:normAutofit/>
          </a:bodyPr>
          <a:lstStyle/>
          <a:p>
            <a:pPr marL="0" marR="0" indent="0" algn="just">
              <a:spcBef>
                <a:spcPts val="0"/>
              </a:spcBef>
              <a:spcAft>
                <a:spcPts val="0"/>
              </a:spcAft>
              <a:buNone/>
            </a:pPr>
            <a:r>
              <a:rPr lang="en-US" sz="2800" b="1" dirty="0">
                <a:solidFill>
                  <a:srgbClr val="FF0000"/>
                </a:solidFill>
                <a:latin typeface="Times New Roman"/>
                <a:ea typeface="Times New Roman"/>
              </a:rPr>
              <a:t>a)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vừa</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a:solidFill>
                  <a:srgbClr val="FF0000"/>
                </a:solidFill>
                <a:latin typeface="Times New Roman"/>
                <a:ea typeface="Times New Roman"/>
              </a:rPr>
              <a:t>:</a:t>
            </a:r>
            <a:endParaRPr lang="en-US" sz="2800" dirty="0">
              <a:solidFill>
                <a:srgbClr val="FF0000"/>
              </a:solidFill>
              <a:latin typeface="Times New Roman"/>
              <a:ea typeface="Times New Roman"/>
            </a:endParaRPr>
          </a:p>
          <a:p>
            <a:pPr marL="0" marR="0" indent="0" algn="just">
              <a:spcBef>
                <a:spcPts val="0"/>
              </a:spcBef>
              <a:spcAft>
                <a:spcPts val="0"/>
              </a:spcAft>
              <a:buNone/>
            </a:pPr>
            <a:endParaRPr lang="vi-VN" sz="2800" dirty="0">
              <a:solidFill>
                <a:srgbClr val="0033CC"/>
              </a:solidFill>
              <a:latin typeface="Times New Roman"/>
              <a:ea typeface="Times New Roman"/>
            </a:endParaRPr>
          </a:p>
          <a:p>
            <a:pPr marL="0" marR="0" indent="0" algn="just">
              <a:spcBef>
                <a:spcPts val="0"/>
              </a:spcBef>
              <a:spcAft>
                <a:spcPts val="0"/>
              </a:spcAft>
              <a:buNone/>
            </a:pPr>
            <a:r>
              <a:rPr lang="en-US" sz="2800" b="1" dirty="0" smtClean="0">
                <a:solidFill>
                  <a:srgbClr val="FF0000"/>
                </a:solidFill>
                <a:latin typeface="Times New Roman"/>
                <a:ea typeface="Times New Roman"/>
              </a:rPr>
              <a:t>b</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sắp</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smtClean="0">
                <a:solidFill>
                  <a:srgbClr val="FF0000"/>
                </a:solidFill>
                <a:latin typeface="Times New Roman"/>
                <a:ea typeface="Times New Roman"/>
              </a:rPr>
              <a:t>:</a:t>
            </a:r>
          </a:p>
          <a:p>
            <a:pPr marL="0" marR="0" indent="0" algn="just">
              <a:spcBef>
                <a:spcPts val="0"/>
              </a:spcBef>
              <a:spcAft>
                <a:spcPts val="0"/>
              </a:spcAft>
              <a:buNone/>
            </a:pPr>
            <a:endParaRPr lang="en-US" sz="2800" dirty="0">
              <a:solidFill>
                <a:srgbClr val="0033CC"/>
              </a:solidFill>
              <a:latin typeface="Times New Roman"/>
              <a:ea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533400" y="-76200"/>
            <a:ext cx="9906000" cy="7238999"/>
          </a:xfrm>
          <a:prstGeom prst="rect">
            <a:avLst/>
          </a:prstGeom>
        </p:spPr>
      </p:pic>
    </p:spTree>
    <p:extLst>
      <p:ext uri="{BB962C8B-B14F-4D97-AF65-F5344CB8AC3E}">
        <p14:creationId xmlns:p14="http://schemas.microsoft.com/office/powerpoint/2010/main" val="4162786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533400" y="-152400"/>
            <a:ext cx="12192000" cy="6278563"/>
          </a:xfrm>
          <a:prstGeom prst="rect">
            <a:avLst/>
          </a:prstGeom>
        </p:spPr>
      </p:pic>
      <p:sp>
        <p:nvSpPr>
          <p:cNvPr id="5" name="TextBox 4"/>
          <p:cNvSpPr txBox="1"/>
          <p:nvPr/>
        </p:nvSpPr>
        <p:spPr>
          <a:xfrm>
            <a:off x="5181600" y="-152400"/>
            <a:ext cx="6248400" cy="6186309"/>
          </a:xfrm>
          <a:prstGeom prst="rect">
            <a:avLst/>
          </a:prstGeom>
          <a:solidFill>
            <a:schemeClr val="accent3">
              <a:lumMod val="20000"/>
              <a:lumOff val="8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821714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854402" y="-228600"/>
            <a:ext cx="7435195" cy="7467600"/>
          </a:xfrm>
          <a:prstGeom prst="rect">
            <a:avLst/>
          </a:prstGeom>
        </p:spPr>
      </p:pic>
    </p:spTree>
    <p:extLst>
      <p:ext uri="{BB962C8B-B14F-4D97-AF65-F5344CB8AC3E}">
        <p14:creationId xmlns:p14="http://schemas.microsoft.com/office/powerpoint/2010/main" val="400401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0" y="0"/>
            <a:ext cx="9144000" cy="6934200"/>
          </a:xfrm>
          <a:prstGeom prst="rect">
            <a:avLst/>
          </a:prstGeom>
        </p:spPr>
      </p:pic>
    </p:spTree>
    <p:extLst>
      <p:ext uri="{BB962C8B-B14F-4D97-AF65-F5344CB8AC3E}">
        <p14:creationId xmlns:p14="http://schemas.microsoft.com/office/powerpoint/2010/main" val="1063691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228600" y="-76200"/>
            <a:ext cx="8839200" cy="7010400"/>
          </a:xfrm>
          <a:prstGeom prst="rect">
            <a:avLst/>
          </a:prstGeom>
        </p:spPr>
      </p:pic>
    </p:spTree>
    <p:extLst>
      <p:ext uri="{BB962C8B-B14F-4D97-AF65-F5344CB8AC3E}">
        <p14:creationId xmlns:p14="http://schemas.microsoft.com/office/powerpoint/2010/main" val="191639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609600" y="0"/>
            <a:ext cx="8534401" cy="6629400"/>
          </a:xfrm>
          <a:prstGeom prst="rect">
            <a:avLst/>
          </a:prstGeom>
        </p:spPr>
      </p:pic>
    </p:spTree>
    <p:extLst>
      <p:ext uri="{BB962C8B-B14F-4D97-AF65-F5344CB8AC3E}">
        <p14:creationId xmlns:p14="http://schemas.microsoft.com/office/powerpoint/2010/main" val="4235571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37171" y="-76200"/>
            <a:ext cx="4839629" cy="6934200"/>
          </a:xfrm>
          <a:prstGeom prst="rect">
            <a:avLst/>
          </a:prstGeom>
        </p:spPr>
      </p:pic>
      <p:pic>
        <p:nvPicPr>
          <p:cNvPr id="5" name="Picture 4"/>
          <p:cNvPicPr>
            <a:picLocks noChangeAspect="1"/>
          </p:cNvPicPr>
          <p:nvPr/>
        </p:nvPicPr>
        <p:blipFill>
          <a:blip r:embed="rId3"/>
          <a:stretch>
            <a:fillRect/>
          </a:stretch>
        </p:blipFill>
        <p:spPr>
          <a:xfrm>
            <a:off x="4913971" y="-98502"/>
            <a:ext cx="4648570" cy="6956502"/>
          </a:xfrm>
          <a:prstGeom prst="rect">
            <a:avLst/>
          </a:prstGeom>
        </p:spPr>
      </p:pic>
    </p:spTree>
    <p:extLst>
      <p:ext uri="{BB962C8B-B14F-4D97-AF65-F5344CB8AC3E}">
        <p14:creationId xmlns:p14="http://schemas.microsoft.com/office/powerpoint/2010/main" val="2799239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762000" y="-228600"/>
            <a:ext cx="10210800" cy="7696200"/>
          </a:xfrm>
          <a:prstGeom prst="rect">
            <a:avLst/>
          </a:prstGeom>
        </p:spPr>
      </p:pic>
    </p:spTree>
    <p:extLst>
      <p:ext uri="{BB962C8B-B14F-4D97-AF65-F5344CB8AC3E}">
        <p14:creationId xmlns:p14="http://schemas.microsoft.com/office/powerpoint/2010/main" val="4210209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1178</Words>
  <Application>Microsoft Office PowerPoint</Application>
  <PresentationFormat>On-screen Show (4:3)</PresentationFormat>
  <Paragraphs>185</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47,48. BÀI 21. VÙNG ĐẤT PHÍA NAM TỪ ĐẦU THẾ KỈ X ĐẾN ĐẦU THẾ KỈ XVI</vt:lpstr>
      <vt:lpstr>MỤC TIÊU</vt:lpstr>
      <vt:lpstr>Tiết 47,48. BÀI 21. VÙNG ĐẤT PHÍA NAM TỪ ĐẦU THẾ KỈ X ĐẾN ĐẦU THẾ KỈ XVI</vt:lpstr>
      <vt:lpstr>THẢO LUẬN NHÓM</vt:lpstr>
      <vt:lpstr>PowerPoint Presentation</vt:lpstr>
      <vt:lpstr>PowerPoint Presentation</vt:lpstr>
      <vt:lpstr>PowerPoint Presentation</vt:lpstr>
      <vt:lpstr>PowerPoint Presentation</vt:lpstr>
      <vt:lpstr>Tiết 47,48. BÀI 21. VÙNG ĐẤT PHÍA NAM TỪ ĐẦU THẾ KỈ X ĐẾN ĐẦU THẾ KỈ XVI</vt:lpstr>
      <vt:lpstr>Tiết 47,48. BÀI 21. VÙNG ĐẤT PHÍA NAM TỪ ĐẦU THẾ KỈ X ĐẾN ĐẦU THẾ KỈ XVI</vt:lpstr>
      <vt:lpstr>THẢO LUẬN NHÓM</vt:lpstr>
      <vt:lpstr>PowerPoint Presentation</vt:lpstr>
      <vt:lpstr>PowerPoint Presentation</vt:lpstr>
      <vt:lpstr>Tiết 47,48. BÀI 21. VÙNG ĐẤT PHÍA NAM TỪ ĐẦU THẾ KỈ X ĐẾN ĐẦU THẾ KỈ XVI</vt:lpstr>
      <vt:lpstr>LUYỆN TẬP</vt:lpstr>
      <vt:lpstr>PowerPoint Presentation</vt:lpstr>
      <vt:lpstr>LUYỆN TẬP</vt:lpstr>
      <vt:lpstr>LUYỆN TẬP</vt:lpstr>
      <vt:lpstr>THẢO LUẬN NHÓM</vt:lpstr>
      <vt:lpstr>HƯỚNG DẪN TỰ HỌC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Admin</cp:lastModifiedBy>
  <cp:revision>236</cp:revision>
  <dcterms:created xsi:type="dcterms:W3CDTF">2006-08-16T00:00:00Z</dcterms:created>
  <dcterms:modified xsi:type="dcterms:W3CDTF">2023-04-22T12:52:45Z</dcterms:modified>
</cp:coreProperties>
</file>