
<file path=[Content_Types].xml><?xml version="1.0" encoding="utf-8"?>
<Types xmlns="http://schemas.openxmlformats.org/package/2006/content-types">
  <Default Extension="mp3" ContentType="audio/unknown"/>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377" r:id="rId3"/>
    <p:sldId id="415" r:id="rId4"/>
    <p:sldId id="292" r:id="rId5"/>
    <p:sldId id="275" r:id="rId6"/>
    <p:sldId id="379" r:id="rId7"/>
    <p:sldId id="380" r:id="rId8"/>
    <p:sldId id="381" r:id="rId9"/>
    <p:sldId id="382" r:id="rId10"/>
    <p:sldId id="383" r:id="rId11"/>
    <p:sldId id="384" r:id="rId12"/>
    <p:sldId id="385" r:id="rId13"/>
    <p:sldId id="386" r:id="rId14"/>
    <p:sldId id="293" r:id="rId15"/>
    <p:sldId id="366" r:id="rId16"/>
    <p:sldId id="387" r:id="rId17"/>
    <p:sldId id="388" r:id="rId18"/>
    <p:sldId id="389" r:id="rId19"/>
    <p:sldId id="390" r:id="rId20"/>
    <p:sldId id="391" r:id="rId21"/>
    <p:sldId id="392" r:id="rId22"/>
    <p:sldId id="393" r:id="rId23"/>
    <p:sldId id="3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F3"/>
    <a:srgbClr val="EA1D18"/>
    <a:srgbClr val="E1F2FA"/>
    <a:srgbClr val="FEC407"/>
    <a:srgbClr val="FDC308"/>
    <a:srgbClr val="E4B3CC"/>
    <a:srgbClr val="168836"/>
    <a:srgbClr val="C43D70"/>
    <a:srgbClr val="F37121"/>
    <a:srgbClr val="DFB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96" y="-80"/>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EF673A-195C-472C-8168-4E1B3E629D21}"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4" indent="0" algn="ctr">
              <a:buNone/>
              <a:defRPr>
                <a:solidFill>
                  <a:schemeClr val="tx1">
                    <a:tint val="75000"/>
                  </a:schemeClr>
                </a:solidFill>
              </a:defRPr>
            </a:lvl2pPr>
            <a:lvl3pPr marL="914401" indent="0" algn="ctr">
              <a:buNone/>
              <a:defRPr>
                <a:solidFill>
                  <a:schemeClr val="tx1">
                    <a:tint val="75000"/>
                  </a:schemeClr>
                </a:solidFill>
              </a:defRPr>
            </a:lvl3pPr>
            <a:lvl4pPr marL="1371605" indent="0" algn="ctr">
              <a:buNone/>
              <a:defRPr>
                <a:solidFill>
                  <a:schemeClr val="tx1">
                    <a:tint val="75000"/>
                  </a:schemeClr>
                </a:solidFill>
              </a:defRPr>
            </a:lvl4pPr>
            <a:lvl5pPr marL="1828807" indent="0" algn="ctr">
              <a:buNone/>
              <a:defRPr>
                <a:solidFill>
                  <a:schemeClr val="tx1">
                    <a:tint val="75000"/>
                  </a:schemeClr>
                </a:solidFill>
              </a:defRPr>
            </a:lvl5pPr>
            <a:lvl6pPr marL="2286009" indent="0" algn="ctr">
              <a:buNone/>
              <a:defRPr>
                <a:solidFill>
                  <a:schemeClr val="tx1">
                    <a:tint val="75000"/>
                  </a:schemeClr>
                </a:solidFill>
              </a:defRPr>
            </a:lvl6pPr>
            <a:lvl7pPr marL="2743212" indent="0" algn="ctr">
              <a:buNone/>
              <a:defRPr>
                <a:solidFill>
                  <a:schemeClr val="tx1">
                    <a:tint val="75000"/>
                  </a:schemeClr>
                </a:solidFill>
              </a:defRPr>
            </a:lvl7pPr>
            <a:lvl8pPr marL="3200413" indent="0" algn="ctr">
              <a:buNone/>
              <a:defRPr>
                <a:solidFill>
                  <a:schemeClr val="tx1">
                    <a:tint val="75000"/>
                  </a:schemeClr>
                </a:solidFill>
              </a:defRPr>
            </a:lvl8pPr>
            <a:lvl9pPr marL="3657614"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2110150"/>
      </p:ext>
    </p:extLst>
  </p:cSld>
  <p:clrMapOvr>
    <a:masterClrMapping/>
  </p:clrMapOvr>
  <p:transition spd="slow" advTm="1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671059"/>
      </p:ext>
    </p:extLst>
  </p:cSld>
  <p:clrMapOvr>
    <a:masterClrMapping/>
  </p:clrMapOvr>
  <p:transition spd="slow" advTm="100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6" y="2906713"/>
            <a:ext cx="7772400" cy="1500187"/>
          </a:xfrm>
        </p:spPr>
        <p:txBody>
          <a:bodyPr anchor="b"/>
          <a:lstStyle>
            <a:lvl1pPr marL="0" indent="0">
              <a:buNone/>
              <a:defRPr sz="2000">
                <a:solidFill>
                  <a:schemeClr val="tx1">
                    <a:tint val="75000"/>
                  </a:schemeClr>
                </a:solidFill>
              </a:defRPr>
            </a:lvl1pPr>
            <a:lvl2pPr marL="457204" indent="0">
              <a:buNone/>
              <a:defRPr sz="1800">
                <a:solidFill>
                  <a:schemeClr val="tx1">
                    <a:tint val="75000"/>
                  </a:schemeClr>
                </a:solidFill>
              </a:defRPr>
            </a:lvl2pPr>
            <a:lvl3pPr marL="914401" indent="0">
              <a:buNone/>
              <a:defRPr sz="1600">
                <a:solidFill>
                  <a:schemeClr val="tx1">
                    <a:tint val="75000"/>
                  </a:schemeClr>
                </a:solidFill>
              </a:defRPr>
            </a:lvl3pPr>
            <a:lvl4pPr marL="1371605" indent="0">
              <a:buNone/>
              <a:defRPr sz="1400">
                <a:solidFill>
                  <a:schemeClr val="tx1">
                    <a:tint val="75000"/>
                  </a:schemeClr>
                </a:solidFill>
              </a:defRPr>
            </a:lvl4pPr>
            <a:lvl5pPr marL="1828807" indent="0">
              <a:buNone/>
              <a:defRPr sz="1400">
                <a:solidFill>
                  <a:schemeClr val="tx1">
                    <a:tint val="75000"/>
                  </a:schemeClr>
                </a:solidFill>
              </a:defRPr>
            </a:lvl5pPr>
            <a:lvl6pPr marL="2286009" indent="0">
              <a:buNone/>
              <a:defRPr sz="1400">
                <a:solidFill>
                  <a:schemeClr val="tx1">
                    <a:tint val="75000"/>
                  </a:schemeClr>
                </a:solidFill>
              </a:defRPr>
            </a:lvl6pPr>
            <a:lvl7pPr marL="2743212" indent="0">
              <a:buNone/>
              <a:defRPr sz="1400">
                <a:solidFill>
                  <a:schemeClr val="tx1">
                    <a:tint val="75000"/>
                  </a:schemeClr>
                </a:solidFill>
              </a:defRPr>
            </a:lvl7pPr>
            <a:lvl8pPr marL="3200413" indent="0">
              <a:buNone/>
              <a:defRPr sz="1400">
                <a:solidFill>
                  <a:schemeClr val="tx1">
                    <a:tint val="75000"/>
                  </a:schemeClr>
                </a:solidFill>
              </a:defRPr>
            </a:lvl8pPr>
            <a:lvl9pPr marL="3657614"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5250546"/>
      </p:ext>
    </p:extLst>
  </p:cSld>
  <p:clrMapOvr>
    <a:masterClrMapping/>
  </p:clrMapOvr>
  <p:transition spd="slow" advTm="100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6" y="1600205"/>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5" y="1600205"/>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8691915"/>
      </p:ext>
    </p:extLst>
  </p:cSld>
  <p:clrMapOvr>
    <a:masterClrMapping/>
  </p:clrMapOvr>
  <p:transition spd="slow" advTm="100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4" indent="0">
              <a:buNone/>
              <a:defRPr sz="2000" b="1"/>
            </a:lvl2pPr>
            <a:lvl3pPr marL="914401" indent="0">
              <a:buNone/>
              <a:defRPr sz="1800" b="1"/>
            </a:lvl3pPr>
            <a:lvl4pPr marL="1371605" indent="0">
              <a:buNone/>
              <a:defRPr sz="1600" b="1"/>
            </a:lvl4pPr>
            <a:lvl5pPr marL="1828807" indent="0">
              <a:buNone/>
              <a:defRPr sz="1600" b="1"/>
            </a:lvl5pPr>
            <a:lvl6pPr marL="2286009" indent="0">
              <a:buNone/>
              <a:defRPr sz="1600" b="1"/>
            </a:lvl6pPr>
            <a:lvl7pPr marL="2743212" indent="0">
              <a:buNone/>
              <a:defRPr sz="1600" b="1"/>
            </a:lvl7pPr>
            <a:lvl8pPr marL="3200413" indent="0">
              <a:buNone/>
              <a:defRPr sz="1600" b="1"/>
            </a:lvl8pPr>
            <a:lvl9pPr marL="365761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7"/>
            <a:ext cx="4041774" cy="639763"/>
          </a:xfrm>
        </p:spPr>
        <p:txBody>
          <a:bodyPr anchor="b"/>
          <a:lstStyle>
            <a:lvl1pPr marL="0" indent="0">
              <a:buNone/>
              <a:defRPr sz="2400" b="1"/>
            </a:lvl1pPr>
            <a:lvl2pPr marL="457204" indent="0">
              <a:buNone/>
              <a:defRPr sz="2000" b="1"/>
            </a:lvl2pPr>
            <a:lvl3pPr marL="914401" indent="0">
              <a:buNone/>
              <a:defRPr sz="1800" b="1"/>
            </a:lvl3pPr>
            <a:lvl4pPr marL="1371605" indent="0">
              <a:buNone/>
              <a:defRPr sz="1600" b="1"/>
            </a:lvl4pPr>
            <a:lvl5pPr marL="1828807" indent="0">
              <a:buNone/>
              <a:defRPr sz="1600" b="1"/>
            </a:lvl5pPr>
            <a:lvl6pPr marL="2286009" indent="0">
              <a:buNone/>
              <a:defRPr sz="1600" b="1"/>
            </a:lvl6pPr>
            <a:lvl7pPr marL="2743212" indent="0">
              <a:buNone/>
              <a:defRPr sz="1600" b="1"/>
            </a:lvl7pPr>
            <a:lvl8pPr marL="3200413" indent="0">
              <a:buNone/>
              <a:defRPr sz="1600" b="1"/>
            </a:lvl8pPr>
            <a:lvl9pPr marL="365761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569761"/>
      </p:ext>
    </p:extLst>
  </p:cSld>
  <p:clrMapOvr>
    <a:masterClrMapping/>
  </p:clrMapOvr>
  <p:transition spd="slow" advTm="100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9608013"/>
      </p:ext>
    </p:extLst>
  </p:cSld>
  <p:clrMapOvr>
    <a:masterClrMapping/>
  </p:clrMapOvr>
  <p:transition spd="slow" advTm="100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694254"/>
      </p:ext>
    </p:extLst>
  </p:cSld>
  <p:clrMapOvr>
    <a:masterClrMapping/>
  </p:clrMapOvr>
  <p:transition spd="slow" advTm="100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7" y="273058"/>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4" indent="0">
              <a:buNone/>
              <a:defRPr sz="1200"/>
            </a:lvl2pPr>
            <a:lvl3pPr marL="914401" indent="0">
              <a:buNone/>
              <a:defRPr sz="1000"/>
            </a:lvl3pPr>
            <a:lvl4pPr marL="1371605" indent="0">
              <a:buNone/>
              <a:defRPr sz="900"/>
            </a:lvl4pPr>
            <a:lvl5pPr marL="1828807" indent="0">
              <a:buNone/>
              <a:defRPr sz="900"/>
            </a:lvl5pPr>
            <a:lvl6pPr marL="2286009" indent="0">
              <a:buNone/>
              <a:defRPr sz="900"/>
            </a:lvl6pPr>
            <a:lvl7pPr marL="2743212" indent="0">
              <a:buNone/>
              <a:defRPr sz="900"/>
            </a:lvl7pPr>
            <a:lvl8pPr marL="3200413" indent="0">
              <a:buNone/>
              <a:defRPr sz="900"/>
            </a:lvl8pPr>
            <a:lvl9pPr marL="3657614" indent="0">
              <a:buNone/>
              <a:defRPr sz="900"/>
            </a:lvl9pPr>
          </a:lstStyle>
          <a:p>
            <a:pPr lvl="0"/>
            <a:r>
              <a:rPr lang="en-US"/>
              <a:t>Click to edit Master text styles</a:t>
            </a:r>
          </a:p>
        </p:txBody>
      </p:sp>
    </p:spTree>
    <p:extLst>
      <p:ext uri="{BB962C8B-B14F-4D97-AF65-F5344CB8AC3E}">
        <p14:creationId xmlns:p14="http://schemas.microsoft.com/office/powerpoint/2010/main" val="3821747871"/>
      </p:ext>
    </p:extLst>
  </p:cSld>
  <p:clrMapOvr>
    <a:masterClrMapping/>
  </p:clrMapOvr>
  <p:transition spd="slow" advTm="1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4"/>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4" indent="0">
              <a:buNone/>
              <a:defRPr sz="2800"/>
            </a:lvl2pPr>
            <a:lvl3pPr marL="914401" indent="0">
              <a:buNone/>
              <a:defRPr sz="2400"/>
            </a:lvl3pPr>
            <a:lvl4pPr marL="1371605" indent="0">
              <a:buNone/>
              <a:defRPr sz="2000"/>
            </a:lvl4pPr>
            <a:lvl5pPr marL="1828807" indent="0">
              <a:buNone/>
              <a:defRPr sz="2000"/>
            </a:lvl5pPr>
            <a:lvl6pPr marL="2286009" indent="0">
              <a:buNone/>
              <a:defRPr sz="2000"/>
            </a:lvl6pPr>
            <a:lvl7pPr marL="2743212" indent="0">
              <a:buNone/>
              <a:defRPr sz="2000"/>
            </a:lvl7pPr>
            <a:lvl8pPr marL="3200413" indent="0">
              <a:buNone/>
              <a:defRPr sz="2000"/>
            </a:lvl8pPr>
            <a:lvl9pPr marL="3657614" indent="0">
              <a:buNone/>
              <a:defRPr sz="2000"/>
            </a:lvl9pPr>
          </a:lstStyle>
          <a:p>
            <a:pPr lvl="0"/>
            <a:endParaRPr lang="en-US" noProof="0"/>
          </a:p>
        </p:txBody>
      </p:sp>
      <p:sp>
        <p:nvSpPr>
          <p:cNvPr id="4" name="Text Placeholder 3"/>
          <p:cNvSpPr>
            <a:spLocks noGrp="1"/>
          </p:cNvSpPr>
          <p:nvPr>
            <p:ph type="body" sz="half" idx="2"/>
          </p:nvPr>
        </p:nvSpPr>
        <p:spPr>
          <a:xfrm>
            <a:off x="1792289" y="5367345"/>
            <a:ext cx="5486400" cy="804863"/>
          </a:xfrm>
        </p:spPr>
        <p:txBody>
          <a:bodyPr/>
          <a:lstStyle>
            <a:lvl1pPr marL="0" indent="0">
              <a:buNone/>
              <a:defRPr sz="1400"/>
            </a:lvl1pPr>
            <a:lvl2pPr marL="457204" indent="0">
              <a:buNone/>
              <a:defRPr sz="1200"/>
            </a:lvl2pPr>
            <a:lvl3pPr marL="914401" indent="0">
              <a:buNone/>
              <a:defRPr sz="1000"/>
            </a:lvl3pPr>
            <a:lvl4pPr marL="1371605" indent="0">
              <a:buNone/>
              <a:defRPr sz="900"/>
            </a:lvl4pPr>
            <a:lvl5pPr marL="1828807" indent="0">
              <a:buNone/>
              <a:defRPr sz="900"/>
            </a:lvl5pPr>
            <a:lvl6pPr marL="2286009" indent="0">
              <a:buNone/>
              <a:defRPr sz="900"/>
            </a:lvl6pPr>
            <a:lvl7pPr marL="2743212" indent="0">
              <a:buNone/>
              <a:defRPr sz="900"/>
            </a:lvl7pPr>
            <a:lvl8pPr marL="3200413" indent="0">
              <a:buNone/>
              <a:defRPr sz="900"/>
            </a:lvl8pPr>
            <a:lvl9pPr marL="3657614" indent="0">
              <a:buNone/>
              <a:defRPr sz="900"/>
            </a:lvl9pPr>
          </a:lstStyle>
          <a:p>
            <a:pPr lvl="0"/>
            <a:r>
              <a:rPr lang="en-US"/>
              <a:t>Click to edit Master text styles</a:t>
            </a:r>
          </a:p>
        </p:txBody>
      </p:sp>
    </p:spTree>
    <p:extLst>
      <p:ext uri="{BB962C8B-B14F-4D97-AF65-F5344CB8AC3E}">
        <p14:creationId xmlns:p14="http://schemas.microsoft.com/office/powerpoint/2010/main" val="3392988866"/>
      </p:ext>
    </p:extLst>
  </p:cSld>
  <p:clrMapOvr>
    <a:masterClrMapping/>
  </p:clrMapOvr>
  <p:transition spd="slow" advTm="100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5040823"/>
      </p:ext>
    </p:extLst>
  </p:cSld>
  <p:clrMapOvr>
    <a:masterClrMapping/>
  </p:clrMapOvr>
  <p:transition spd="slow" advTm="1000">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43"/>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3" y="274643"/>
            <a:ext cx="60198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0847166"/>
      </p:ext>
    </p:extLst>
  </p:cSld>
  <p:clrMapOvr>
    <a:masterClrMapping/>
  </p:clrMapOvr>
  <p:transition spd="slow" advTm="1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F673A-195C-472C-8168-4E1B3E629D21}"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F673A-195C-472C-8168-4E1B3E629D21}" type="datetimeFigureOut">
              <a:rPr lang="en-US" smtClean="0"/>
              <a:pPr/>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F673A-195C-472C-8168-4E1B3E629D21}" type="datetimeFigureOut">
              <a:rPr lang="en-US" smtClean="0"/>
              <a:pPr/>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12/15/2023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952306D9-A629-6FF3-4D2E-4FD19439641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Tree>
    <p:extLst>
      <p:ext uri="{BB962C8B-B14F-4D97-AF65-F5344CB8AC3E}">
        <p14:creationId xmlns:p14="http://schemas.microsoft.com/office/powerpoint/2010/main" val="6561316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Tm="1000">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4" algn="ctr" rtl="0" fontAlgn="base">
        <a:spcBef>
          <a:spcPct val="0"/>
        </a:spcBef>
        <a:spcAft>
          <a:spcPct val="0"/>
        </a:spcAft>
        <a:defRPr sz="4400">
          <a:solidFill>
            <a:schemeClr val="tx1"/>
          </a:solidFill>
          <a:latin typeface="Calibri" pitchFamily="34" charset="0"/>
        </a:defRPr>
      </a:lvl6pPr>
      <a:lvl7pPr marL="914401" algn="ctr" rtl="0" fontAlgn="base">
        <a:spcBef>
          <a:spcPct val="0"/>
        </a:spcBef>
        <a:spcAft>
          <a:spcPct val="0"/>
        </a:spcAft>
        <a:defRPr sz="4400">
          <a:solidFill>
            <a:schemeClr val="tx1"/>
          </a:solidFill>
          <a:latin typeface="Calibri" pitchFamily="34" charset="0"/>
        </a:defRPr>
      </a:lvl7pPr>
      <a:lvl8pPr marL="1371605" algn="ctr" rtl="0" fontAlgn="base">
        <a:spcBef>
          <a:spcPct val="0"/>
        </a:spcBef>
        <a:spcAft>
          <a:spcPct val="0"/>
        </a:spcAft>
        <a:defRPr sz="4400">
          <a:solidFill>
            <a:schemeClr val="tx1"/>
          </a:solidFill>
          <a:latin typeface="Calibri" pitchFamily="34" charset="0"/>
        </a:defRPr>
      </a:lvl8pPr>
      <a:lvl9pPr marL="1828807"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11"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12"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14"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18" indent="-228601" algn="l" defTabSz="91440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1" rtl="0" eaLnBrk="1" latinLnBrk="0" hangingPunct="1">
        <a:defRPr sz="1800" kern="1200">
          <a:solidFill>
            <a:schemeClr val="tx1"/>
          </a:solidFill>
          <a:latin typeface="+mn-lt"/>
          <a:ea typeface="+mn-ea"/>
          <a:cs typeface="+mn-cs"/>
        </a:defRPr>
      </a:lvl1pPr>
      <a:lvl2pPr marL="457204" algn="l" defTabSz="914401" rtl="0" eaLnBrk="1" latinLnBrk="0" hangingPunct="1">
        <a:defRPr sz="1800" kern="1200">
          <a:solidFill>
            <a:schemeClr val="tx1"/>
          </a:solidFill>
          <a:latin typeface="+mn-lt"/>
          <a:ea typeface="+mn-ea"/>
          <a:cs typeface="+mn-cs"/>
        </a:defRPr>
      </a:lvl2pPr>
      <a:lvl3pPr marL="914401" algn="l" defTabSz="914401" rtl="0" eaLnBrk="1" latinLnBrk="0" hangingPunct="1">
        <a:defRPr sz="1800" kern="1200">
          <a:solidFill>
            <a:schemeClr val="tx1"/>
          </a:solidFill>
          <a:latin typeface="+mn-lt"/>
          <a:ea typeface="+mn-ea"/>
          <a:cs typeface="+mn-cs"/>
        </a:defRPr>
      </a:lvl3pPr>
      <a:lvl4pPr marL="1371605" algn="l" defTabSz="914401" rtl="0" eaLnBrk="1" latinLnBrk="0" hangingPunct="1">
        <a:defRPr sz="1800" kern="1200">
          <a:solidFill>
            <a:schemeClr val="tx1"/>
          </a:solidFill>
          <a:latin typeface="+mn-lt"/>
          <a:ea typeface="+mn-ea"/>
          <a:cs typeface="+mn-cs"/>
        </a:defRPr>
      </a:lvl4pPr>
      <a:lvl5pPr marL="1828807" algn="l" defTabSz="914401" rtl="0" eaLnBrk="1" latinLnBrk="0" hangingPunct="1">
        <a:defRPr sz="1800" kern="1200">
          <a:solidFill>
            <a:schemeClr val="tx1"/>
          </a:solidFill>
          <a:latin typeface="+mn-lt"/>
          <a:ea typeface="+mn-ea"/>
          <a:cs typeface="+mn-cs"/>
        </a:defRPr>
      </a:lvl5pPr>
      <a:lvl6pPr marL="2286009" algn="l" defTabSz="914401" rtl="0" eaLnBrk="1" latinLnBrk="0" hangingPunct="1">
        <a:defRPr sz="1800" kern="1200">
          <a:solidFill>
            <a:schemeClr val="tx1"/>
          </a:solidFill>
          <a:latin typeface="+mn-lt"/>
          <a:ea typeface="+mn-ea"/>
          <a:cs typeface="+mn-cs"/>
        </a:defRPr>
      </a:lvl6pPr>
      <a:lvl7pPr marL="2743212" algn="l" defTabSz="914401" rtl="0" eaLnBrk="1" latinLnBrk="0" hangingPunct="1">
        <a:defRPr sz="1800" kern="1200">
          <a:solidFill>
            <a:schemeClr val="tx1"/>
          </a:solidFill>
          <a:latin typeface="+mn-lt"/>
          <a:ea typeface="+mn-ea"/>
          <a:cs typeface="+mn-cs"/>
        </a:defRPr>
      </a:lvl7pPr>
      <a:lvl8pPr marL="3200413" algn="l" defTabSz="914401" rtl="0" eaLnBrk="1" latinLnBrk="0" hangingPunct="1">
        <a:defRPr sz="1800" kern="1200">
          <a:solidFill>
            <a:schemeClr val="tx1"/>
          </a:solidFill>
          <a:latin typeface="+mn-lt"/>
          <a:ea typeface="+mn-ea"/>
          <a:cs typeface="+mn-cs"/>
        </a:defRPr>
      </a:lvl8pPr>
      <a:lvl9pPr marL="3657614" algn="l" defTabSz="91440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5.tmp"/><Relationship Id="rId7" Type="http://schemas.microsoft.com/office/2007/relationships/hdphoto" Target="../media/hdphoto3.wdp"/><Relationship Id="rId2"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tmp"/><Relationship Id="rId4" Type="http://schemas.openxmlformats.org/officeDocument/2006/relationships/image" Target="../media/image26.tm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gif"/><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tmp"/><Relationship Id="rId7" Type="http://schemas.openxmlformats.org/officeDocument/2006/relationships/image" Target="../media/image11.png"/><Relationship Id="rId2"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image" Target="../media/image16.tm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gif"/><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891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87" y="0"/>
            <a:ext cx="9144000" cy="7162801"/>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2" name="Picture 1"/>
          <p:cNvPicPr>
            <a:picLocks noChangeAspect="1"/>
          </p:cNvPicPr>
          <p:nvPr/>
        </p:nvPicPr>
        <p:blipFill>
          <a:blip r:embed="rId6"/>
          <a:stretch>
            <a:fillRect/>
          </a:stretch>
        </p:blipFill>
        <p:spPr>
          <a:xfrm>
            <a:off x="-14177" y="13855"/>
            <a:ext cx="9169179" cy="7187807"/>
          </a:xfrm>
          <a:prstGeom prst="rect">
            <a:avLst/>
          </a:prstGeom>
        </p:spPr>
      </p:pic>
      <p:sp>
        <p:nvSpPr>
          <p:cNvPr id="4" name="TextBox 3"/>
          <p:cNvSpPr txBox="1"/>
          <p:nvPr/>
        </p:nvSpPr>
        <p:spPr>
          <a:xfrm>
            <a:off x="1188790" y="566678"/>
            <a:ext cx="6274594" cy="2862322"/>
          </a:xfrm>
          <a:prstGeom prst="rect">
            <a:avLst/>
          </a:prstGeom>
          <a:noFill/>
        </p:spPr>
        <p:txBody>
          <a:bodyPr wrap="square" rtlCol="0">
            <a:spAutoFit/>
          </a:bodyPr>
          <a:lstStyle/>
          <a:p>
            <a:pPr algn="ctr"/>
            <a:r>
              <a:rPr lang="en-US" sz="6000" dirty="0">
                <a:solidFill>
                  <a:srgbClr val="00B0F0"/>
                </a:solidFill>
                <a:latin typeface="Times New Roman" panose="02020603050405020304" pitchFamily="18" charset="0"/>
                <a:cs typeface="Times New Roman" panose="02020603050405020304" pitchFamily="18" charset="0"/>
              </a:rPr>
              <a:t>BÀI 13: NỒI CƠM ĐIỆN VÀ BẾP HỒNG NGOẠI</a:t>
            </a:r>
          </a:p>
        </p:txBody>
      </p:sp>
      <p:pic>
        <p:nvPicPr>
          <p:cNvPr id="3" name="Picture 2"/>
          <p:cNvPicPr>
            <a:picLocks noChangeAspect="1"/>
          </p:cNvPicPr>
          <p:nvPr/>
        </p:nvPicPr>
        <p:blipFill>
          <a:blip r:embed="rId7"/>
          <a:stretch>
            <a:fillRect/>
          </a:stretch>
        </p:blipFill>
        <p:spPr>
          <a:xfrm>
            <a:off x="381000" y="942218"/>
            <a:ext cx="1615580" cy="1481456"/>
          </a:xfrm>
          <a:prstGeom prst="rect">
            <a:avLst/>
          </a:prstGeom>
        </p:spPr>
      </p:pic>
      <p:pic>
        <p:nvPicPr>
          <p:cNvPr id="17" name="Picture 16"/>
          <p:cNvPicPr>
            <a:picLocks noChangeAspect="1"/>
          </p:cNvPicPr>
          <p:nvPr/>
        </p:nvPicPr>
        <p:blipFill>
          <a:blip r:embed="rId7"/>
          <a:stretch>
            <a:fillRect/>
          </a:stretch>
        </p:blipFill>
        <p:spPr>
          <a:xfrm>
            <a:off x="7175736" y="638562"/>
            <a:ext cx="1615580" cy="1481456"/>
          </a:xfrm>
          <a:prstGeom prst="rect">
            <a:avLst/>
          </a:prstGeom>
        </p:spPr>
      </p:pic>
      <p:pic>
        <p:nvPicPr>
          <p:cNvPr id="5" name="ChuVoiConOBanDon-TheBao-708517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383361117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64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228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2677656"/>
          </a:xfrm>
          <a:prstGeom prst="rect">
            <a:avLst/>
          </a:prstGeom>
        </p:spPr>
        <p:txBody>
          <a:bodyPr wrap="square">
            <a:spAutoFit/>
          </a:bodyPr>
          <a:lstStyle/>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tin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hướng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xuất</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xuyên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vệ</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2357720" y="3855294"/>
            <a:ext cx="4314825" cy="2490414"/>
          </a:xfrm>
          <a:prstGeom prst="rect">
            <a:avLst/>
          </a:prstGeom>
        </p:spPr>
      </p:pic>
      <p:sp>
        <p:nvSpPr>
          <p:cNvPr id="12" name="Rectangle 1"/>
          <p:cNvSpPr>
            <a:spLocks noChangeArrowheads="1"/>
          </p:cNvSpPr>
          <p:nvPr/>
        </p:nvSpPr>
        <p:spPr bwMode="auto">
          <a:xfrm>
            <a:off x="341313" y="62924"/>
            <a:ext cx="8345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5. </a:t>
            </a:r>
            <a:r>
              <a:rPr lang="en-US" sz="2800" b="1" u="sng" dirty="0" err="1">
                <a:solidFill>
                  <a:srgbClr val="339966"/>
                </a:solidFill>
                <a:latin typeface="Times New Roman" panose="02020603050405020304" pitchFamily="18" charset="0"/>
              </a:rPr>
              <a:t>Sử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dụng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nồi</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cơm</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điện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đúng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cách</a:t>
            </a:r>
            <a:r>
              <a:rPr lang="en-US" sz="2800" b="1" u="sng" dirty="0">
                <a:solidFill>
                  <a:srgbClr val="339966"/>
                </a:solidFill>
                <a:latin typeface="Times New Roman" panose="02020603050405020304" pitchFamily="18" charset="0"/>
              </a:rPr>
              <a:t>, an </a:t>
            </a:r>
            <a:r>
              <a:rPr lang="en-US" sz="2800" b="1" u="sng" dirty="0" err="1">
                <a:solidFill>
                  <a:srgbClr val="339966"/>
                </a:solidFill>
                <a:latin typeface="Times New Roman" panose="02020603050405020304" pitchFamily="18" charset="0"/>
              </a:rPr>
              <a:t>toàn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tiết</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kiệm</a:t>
            </a:r>
            <a:endParaRPr lang="en-US" altLang="vi-VN" sz="2800" b="1" u="sng"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400663825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533400" y="3296495"/>
            <a:ext cx="8077200" cy="1093084"/>
          </a:xfrm>
        </p:spPr>
        <p:txBody>
          <a:bodyPr>
            <a:noAutofit/>
          </a:bodyPr>
          <a:lstStyle/>
          <a:p>
            <a:pPr algn="just"/>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ý </a:t>
            </a:r>
            <a:r>
              <a:rPr lang="en-US" sz="2800" dirty="0" err="1">
                <a:solidFill>
                  <a:srgbClr val="0070C0"/>
                </a:solidFill>
                <a:latin typeface="Times New Roman" panose="02020603050405020304" pitchFamily="18" charset="0"/>
                <a:cs typeface="Times New Roman" panose="02020603050405020304" pitchFamily="18" charset="0"/>
              </a:rPr>
              <a:t>đến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Bảng</a:t>
            </a:r>
            <a:r>
              <a:rPr lang="en-US" sz="2800" dirty="0">
                <a:solidFill>
                  <a:srgbClr val="0070C0"/>
                </a:solidFill>
                <a:latin typeface="Times New Roman" panose="02020603050405020304" pitchFamily="18" charset="0"/>
                <a:cs typeface="Times New Roman" panose="02020603050405020304" pitchFamily="18" charset="0"/>
              </a:rPr>
              <a:t> 13.1,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hãy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err="1">
                <a:solidFill>
                  <a:srgbClr val="0070C0"/>
                </a:solidFill>
                <a:latin typeface="Times New Roman" panose="02020603050405020304" pitchFamily="18" charset="0"/>
                <a:cs typeface="Times New Roman" panose="02020603050405020304" pitchFamily="18" charset="0"/>
              </a:rPr>
              <a:t>hãy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Hình13.1.</a:t>
            </a:r>
            <a:r>
              <a:rPr lang="en-US" sz="3200" dirty="0">
                <a:solidFill>
                  <a:srgbClr val="0070C0"/>
                </a:solidFill>
              </a:rPr>
              <a:t/>
            </a:r>
            <a:br>
              <a:rPr lang="en-US" sz="3200" dirty="0">
                <a:solidFill>
                  <a:srgbClr val="0070C0"/>
                </a:solidFill>
              </a:rPr>
            </a:br>
            <a:r>
              <a:rPr lang="vi-VN" sz="3200" dirty="0">
                <a:solidFill>
                  <a:srgbClr val="0070C0"/>
                </a:solidFill>
              </a:rPr>
              <a:t/>
            </a:r>
            <a:br>
              <a:rPr lang="vi-VN" sz="3200" dirty="0">
                <a:solidFill>
                  <a:srgbClr val="0070C0"/>
                </a:solidFill>
              </a:rPr>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11"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85301"/>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33" y="3877580"/>
            <a:ext cx="8458200" cy="2142220"/>
          </a:xfrm>
          <a:prstGeom prst="rect">
            <a:avLst/>
          </a:prstGeom>
        </p:spPr>
      </p:pic>
    </p:spTree>
    <p:extLst>
      <p:ext uri="{BB962C8B-B14F-4D97-AF65-F5344CB8AC3E}">
        <p14:creationId xmlns:p14="http://schemas.microsoft.com/office/powerpoint/2010/main" val="3221207953"/>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228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1815882"/>
          </a:xfrm>
          <a:prstGeom prst="rect">
            <a:avLst/>
          </a:prstGeom>
        </p:spPr>
        <p:txBody>
          <a:bodyPr wrap="square">
            <a:spAutoFit/>
          </a:bodyPr>
          <a:lstStyle/>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minh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khay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qua </a:t>
            </a:r>
            <a:r>
              <a:rPr lang="en-US" sz="2800" dirty="0" err="1">
                <a:solidFill>
                  <a:srgbClr val="0070C0"/>
                </a:solidFill>
                <a:latin typeface="Times New Roman" panose="02020603050405020304" pitchFamily="18" charset="0"/>
                <a:cs typeface="Times New Roman" panose="02020603050405020304" pitchFamily="18" charset="0"/>
              </a:rPr>
              <a:t>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xa</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34" y="52164"/>
            <a:ext cx="3067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Khám phá nguyên lý hoạt động &amp; Cấu tạo nồi cơm điện cao tần có gì đặc biệt  - META.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229" y="2743200"/>
            <a:ext cx="6235058" cy="364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93905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1"/>
          <p:cNvSpPr>
            <a:spLocks noChangeArrowheads="1"/>
          </p:cNvSpPr>
          <p:nvPr/>
        </p:nvSpPr>
        <p:spPr bwMode="auto">
          <a:xfrm>
            <a:off x="568117" y="443707"/>
            <a:ext cx="2183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1. </a:t>
            </a:r>
            <a:r>
              <a:rPr lang="en-US" sz="2800" b="1" u="sng" dirty="0">
                <a:solidFill>
                  <a:srgbClr val="339966"/>
                </a:solidFill>
              </a:rPr>
              <a:t>CẤU TẠO</a:t>
            </a:r>
            <a:endParaRPr lang="en-US" altLang="vi-VN" sz="2800" b="1" u="sng" dirty="0">
              <a:solidFill>
                <a:srgbClr val="339966"/>
              </a:solidFill>
            </a:endParaRPr>
          </a:p>
        </p:txBody>
      </p:sp>
      <p:sp>
        <p:nvSpPr>
          <p:cNvPr id="24" name="Rectangle 23"/>
          <p:cNvSpPr/>
          <p:nvPr/>
        </p:nvSpPr>
        <p:spPr>
          <a:xfrm>
            <a:off x="762000" y="896002"/>
            <a:ext cx="4572000" cy="523220"/>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Mặt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p>
        </p:txBody>
      </p:sp>
      <p:sp>
        <p:nvSpPr>
          <p:cNvPr id="25" name="Rectangle 24"/>
          <p:cNvSpPr/>
          <p:nvPr/>
        </p:nvSpPr>
        <p:spPr>
          <a:xfrm>
            <a:off x="6858000" y="3903715"/>
            <a:ext cx="4572000" cy="954107"/>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Bô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phận</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6839639" y="3351168"/>
            <a:ext cx="4572000" cy="523220"/>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Thân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37475" y="2322933"/>
            <a:ext cx="4572000" cy="954107"/>
          </a:xfrm>
          <a:prstGeom prst="rect">
            <a:avLst/>
          </a:prstGeom>
        </p:spPr>
        <p:txBody>
          <a:bodyPr>
            <a:spAutoFit/>
          </a:bodyPr>
          <a:lstStyle/>
          <a:p>
            <a:r>
              <a:rPr lang="en-US" dirty="0"/>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
          <p:cNvSpPr>
            <a:spLocks noChangeArrowheads="1"/>
          </p:cNvSpPr>
          <p:nvPr/>
        </p:nvSpPr>
        <p:spPr bwMode="auto">
          <a:xfrm>
            <a:off x="341313" y="10673"/>
            <a:ext cx="3903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b="1" u="sng" dirty="0">
                <a:solidFill>
                  <a:srgbClr val="339966"/>
                </a:solidFill>
              </a:rPr>
              <a:t>II. BẾP HỒNG NGOẠI </a:t>
            </a:r>
            <a:endParaRPr lang="en-US" altLang="vi-VN" sz="2800" b="1" u="sng" dirty="0">
              <a:solidFill>
                <a:srgbClr val="339966"/>
              </a:solidFill>
            </a:endParaRPr>
          </a:p>
        </p:txBody>
      </p:sp>
      <p:pic>
        <p:nvPicPr>
          <p:cNvPr id="12" name="Picture 11" descr="Screen Clipping"/>
          <p:cNvPicPr>
            <a:picLocks noChangeAspect="1"/>
          </p:cNvPicPr>
          <p:nvPr/>
        </p:nvPicPr>
        <p:blipFill rotWithShape="1">
          <a:blip r:embed="rId3">
            <a:extLst>
              <a:ext uri="{28A0092B-C50C-407E-A947-70E740481C1C}">
                <a14:useLocalDpi xmlns:a14="http://schemas.microsoft.com/office/drawing/2010/main" val="0"/>
              </a:ext>
            </a:extLst>
          </a:blip>
          <a:srcRect l="3088" t="2920"/>
          <a:stretch/>
        </p:blipFill>
        <p:spPr>
          <a:xfrm>
            <a:off x="1952281" y="1676400"/>
            <a:ext cx="4782239" cy="3190608"/>
          </a:xfrm>
          <a:prstGeom prst="rect">
            <a:avLst/>
          </a:prstGeom>
        </p:spPr>
      </p:pic>
      <p:sp>
        <p:nvSpPr>
          <p:cNvPr id="13" name="Rectangle 12"/>
          <p:cNvSpPr/>
          <p:nvPr/>
        </p:nvSpPr>
        <p:spPr>
          <a:xfrm>
            <a:off x="465663" y="3874388"/>
            <a:ext cx="4572000" cy="523220"/>
          </a:xfrm>
          <a:prstGeom prst="rect">
            <a:avLst/>
          </a:prstGeom>
        </p:spPr>
        <p:txBody>
          <a:bodyPr>
            <a:spAutoFit/>
          </a:bodyPr>
          <a:lstStyle/>
          <a:p>
            <a:r>
              <a:rPr lang="en-US" dirty="0"/>
              <a:t> </a:t>
            </a:r>
            <a:r>
              <a:rPr lang="en-US" sz="2800" dirty="0" err="1">
                <a:solidFill>
                  <a:srgbClr val="0070C0"/>
                </a:solidFill>
                <a:latin typeface="Times New Roman" panose="02020603050405020304" pitchFamily="18" charset="0"/>
                <a:cs typeface="Times New Roman" panose="02020603050405020304" pitchFamily="18" charset="0"/>
              </a:rPr>
              <a:t>Mặt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bếp</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1+#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1+#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1+#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1+#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1+#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P spid="25" grpId="0"/>
      <p:bldP spid="26" grpId="0"/>
      <p:bldP spid="27"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55925" y="503128"/>
            <a:ext cx="7239000" cy="3539430"/>
          </a:xfrm>
          <a:prstGeom prst="rect">
            <a:avLst/>
          </a:prstGeom>
        </p:spPr>
        <p:txBody>
          <a:bodyPr wrap="square">
            <a:spAutoFit/>
          </a:bodyPr>
          <a:lstStyle/>
          <a:p>
            <a:r>
              <a:rPr lang="vi-VN"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Bếp</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gồm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các</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bộ</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phận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mâm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bộ</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phận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điều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khiển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thân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bếp</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mặt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bếp</a:t>
            </a:r>
            <a:r>
              <a:rPr lang="en-US" sz="2800" dirty="0">
                <a:solidFill>
                  <a:srgbClr val="00B050"/>
                </a:solidFill>
                <a:latin typeface="Times New Roman" panose="02020603050405020304" pitchFamily="18" charset="0"/>
              </a:rPr>
              <a:t> </a:t>
            </a:r>
          </a:p>
          <a:p>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Mâm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làm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bằng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sợi</a:t>
            </a:r>
            <a:r>
              <a:rPr lang="en-US" sz="2800" dirty="0">
                <a:solidFill>
                  <a:srgbClr val="00B050"/>
                </a:solidFill>
                <a:latin typeface="Times New Roman" panose="02020603050405020304" pitchFamily="18" charset="0"/>
              </a:rPr>
              <a:t> carbon </a:t>
            </a:r>
            <a:r>
              <a:rPr lang="en-US" sz="2800" dirty="0" err="1">
                <a:solidFill>
                  <a:srgbClr val="00B050"/>
                </a:solidFill>
                <a:latin typeface="Times New Roman" panose="02020603050405020304" pitchFamily="18" charset="0"/>
              </a:rPr>
              <a:t>siêu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bền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là</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bộ</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phận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đốt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nóng</a:t>
            </a:r>
            <a:r>
              <a:rPr lang="en-US" sz="2800" dirty="0">
                <a:solidFill>
                  <a:srgbClr val="00B050"/>
                </a:solidFill>
                <a:latin typeface="Times New Roman" panose="02020603050405020304" pitchFamily="18" charset="0"/>
              </a:rPr>
              <a:t>. </a:t>
            </a:r>
          </a:p>
          <a:p>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Mặt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bếp</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được</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làm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bằng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vật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liệu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chịu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và</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chịu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lực</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tốt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dùng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để</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đỡ</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và</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ngăn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cách</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nồi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nấu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với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mâm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7983682" y="269947"/>
            <a:ext cx="609600" cy="609600"/>
          </a:xfrm>
          <a:prstGeom prst="rect">
            <a:avLst/>
          </a:prstGeom>
        </p:spPr>
      </p:pic>
      <p:pic>
        <p:nvPicPr>
          <p:cNvPr id="13" name="Content Placeholder 3"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9598" b="100000" l="9877" r="100000">
                        <a14:foregroundMark x1="75309" y1="33437" x2="67407" y2="34675"/>
                        <a14:foregroundMark x1="70370" y1="32817" x2="68889" y2="19505"/>
                        <a14:foregroundMark x1="70370" y1="18576" x2="98272" y2="19505"/>
                        <a14:foregroundMark x1="77531" y1="32817" x2="99012" y2="34365"/>
                        <a14:foregroundMark x1="97037" y1="32508" x2="97037" y2="17957"/>
                        <a14:foregroundMark x1="76790" y1="25387" x2="95309" y2="25387"/>
                      </a14:backgroundRemoval>
                    </a14:imgEffect>
                  </a14:imgLayer>
                </a14:imgProps>
              </a:ext>
              <a:ext uri="{28A0092B-C50C-407E-A947-70E740481C1C}">
                <a14:useLocalDpi xmlns:a14="http://schemas.microsoft.com/office/drawing/2010/main" val="0"/>
              </a:ext>
            </a:extLst>
          </a:blip>
          <a:stretch>
            <a:fillRect/>
          </a:stretch>
        </p:blipFill>
        <p:spPr>
          <a:xfrm>
            <a:off x="2209800" y="3874874"/>
            <a:ext cx="3858163" cy="3077004"/>
          </a:xfrm>
          <a:prstGeom prst="rect">
            <a:avLst/>
          </a:prstGeom>
        </p:spPr>
      </p:pic>
    </p:spTree>
    <p:extLst>
      <p:ext uri="{BB962C8B-B14F-4D97-AF65-F5344CB8AC3E}">
        <p14:creationId xmlns:p14="http://schemas.microsoft.com/office/powerpoint/2010/main" val="3714663294"/>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533400" y="706675"/>
            <a:ext cx="8458200" cy="2677656"/>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toả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lớn</a:t>
            </a:r>
            <a:r>
              <a:rPr lang="en-US" sz="2800" dirty="0">
                <a:solidFill>
                  <a:srgbClr val="0070C0"/>
                </a:solidFill>
                <a:latin typeface="Times New Roman" panose="02020603050405020304" pitchFamily="18" charset="0"/>
                <a:cs typeface="Times New Roman" panose="02020603050405020304" pitchFamily="18" charset="0"/>
              </a:rPr>
              <a:t> (200 – 600°C)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3" y="62924"/>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2. </a:t>
            </a:r>
            <a:r>
              <a:rPr lang="en-US" sz="2800" b="1" u="sng" dirty="0" err="1">
                <a:solidFill>
                  <a:srgbClr val="339966"/>
                </a:solidFill>
                <a:latin typeface="Times New Roman" panose="02020603050405020304" pitchFamily="18" charset="0"/>
              </a:rPr>
              <a:t>Nguyên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làm</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việc</a:t>
            </a:r>
            <a:endParaRPr lang="en-US" sz="2800" b="1" u="sng" dirty="0">
              <a:solidFill>
                <a:srgbClr val="339966"/>
              </a:solidFill>
              <a:latin typeface="Times New Roman" panose="02020603050405020304" pitchFamily="18"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79" y="2957734"/>
            <a:ext cx="1895740" cy="885949"/>
          </a:xfrm>
          <a:prstGeom prst="rect">
            <a:avLst/>
          </a:prstGeom>
        </p:spPr>
      </p:pic>
      <p:cxnSp>
        <p:nvCxnSpPr>
          <p:cNvPr id="11" name="Straight Arrow Connector 10"/>
          <p:cNvCxnSpPr>
            <a:endCxn id="6" idx="1"/>
          </p:cNvCxnSpPr>
          <p:nvPr/>
        </p:nvCxnSpPr>
        <p:spPr>
          <a:xfrm>
            <a:off x="2280319" y="3439561"/>
            <a:ext cx="685449" cy="749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88271" y="3485159"/>
            <a:ext cx="691210"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5768" y="2944723"/>
            <a:ext cx="1951102" cy="1004667"/>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9481" y="2957734"/>
            <a:ext cx="2016719" cy="1008704"/>
          </a:xfrm>
          <a:prstGeom prst="rect">
            <a:avLst/>
          </a:prstGeom>
        </p:spPr>
      </p:pic>
      <p:pic>
        <p:nvPicPr>
          <p:cNvPr id="20" name="Picture 19"/>
          <p:cNvPicPr>
            <a:picLocks noChangeAspect="1"/>
          </p:cNvPicPr>
          <p:nvPr/>
        </p:nvPicPr>
        <p:blipFill rotWithShape="1">
          <a:blip r:embed="rId6">
            <a:extLst>
              <a:ext uri="{BEBA8EAE-BF5A-486C-A8C5-ECC9F3942E4B}">
                <a14:imgProps xmlns:a14="http://schemas.microsoft.com/office/drawing/2010/main">
                  <a14:imgLayer r:embed="rId7">
                    <a14:imgEffect>
                      <a14:backgroundRemoval t="8892" b="87278" l="9983" r="89933">
                        <a14:foregroundMark x1="24126" y1="78659" x2="25125" y2="87278"/>
                      </a14:backgroundRemoval>
                    </a14:imgEffect>
                  </a14:imgLayer>
                </a14:imgProps>
              </a:ext>
            </a:extLst>
          </a:blip>
          <a:srcRect b="10176"/>
          <a:stretch/>
        </p:blipFill>
        <p:spPr>
          <a:xfrm>
            <a:off x="1465998" y="3554399"/>
            <a:ext cx="5938464" cy="3243994"/>
          </a:xfrm>
          <a:prstGeom prst="rect">
            <a:avLst/>
          </a:prstGeom>
        </p:spPr>
      </p:pic>
    </p:spTree>
    <p:extLst>
      <p:ext uri="{BB962C8B-B14F-4D97-AF65-F5344CB8AC3E}">
        <p14:creationId xmlns:p14="http://schemas.microsoft.com/office/powerpoint/2010/main" val="423194918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1815882"/>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sau</a:t>
            </a:r>
            <a:r>
              <a:rPr lang="en-US" sz="2800" dirty="0">
                <a:solidFill>
                  <a:srgbClr val="0070C0"/>
                </a:solidFill>
                <a:latin typeface="Times New Roman" panose="02020603050405020304" pitchFamily="18" charset="0"/>
                <a:cs typeface="Times New Roman" panose="02020603050405020304" pitchFamily="18" charset="0"/>
              </a:rPr>
              <a:t>: 220 V – 1 000 W;</a:t>
            </a:r>
          </a:p>
          <a:p>
            <a:r>
              <a:rPr lang="en-US" sz="2800" dirty="0">
                <a:solidFill>
                  <a:srgbClr val="0070C0"/>
                </a:solidFill>
                <a:latin typeface="Times New Roman" panose="02020603050405020304" pitchFamily="18" charset="0"/>
                <a:cs typeface="Times New Roman" panose="02020603050405020304" pitchFamily="18" charset="0"/>
              </a:rPr>
              <a:t>220 V - 1 500 W; 220 V – 2000 W</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3" y="62924"/>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3. </a:t>
            </a:r>
            <a:r>
              <a:rPr lang="en-US" sz="2800" b="1" u="sng" dirty="0" err="1">
                <a:solidFill>
                  <a:srgbClr val="339966"/>
                </a:solidFill>
                <a:latin typeface="Times New Roman" panose="02020603050405020304" pitchFamily="18" charset="0"/>
              </a:rPr>
              <a:t>Thông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số</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kĩ</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thuật</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2400300" y="3284859"/>
            <a:ext cx="4572000" cy="3268341"/>
          </a:xfrm>
          <a:prstGeom prst="rect">
            <a:avLst/>
          </a:prstGeom>
        </p:spPr>
      </p:pic>
    </p:spTree>
    <p:extLst>
      <p:ext uri="{BB962C8B-B14F-4D97-AF65-F5344CB8AC3E}">
        <p14:creationId xmlns:p14="http://schemas.microsoft.com/office/powerpoint/2010/main" val="404277229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2246769"/>
          </a:xfrm>
          <a:prstGeom prst="rect">
            <a:avLst/>
          </a:prstGeom>
        </p:spPr>
        <p:txBody>
          <a:bodyPr wrap="square">
            <a:spAutoFit/>
          </a:bodyPr>
          <a:lstStyle/>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đun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Hiệu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khoảng</a:t>
            </a:r>
            <a:r>
              <a:rPr lang="en-US" sz="2800" dirty="0">
                <a:solidFill>
                  <a:srgbClr val="0070C0"/>
                </a:solidFill>
                <a:latin typeface="Times New Roman" panose="02020603050405020304" pitchFamily="18" charset="0"/>
                <a:cs typeface="Times New Roman" panose="02020603050405020304" pitchFamily="18" charset="0"/>
              </a:rPr>
              <a:t> 60%.</a:t>
            </a:r>
          </a:p>
          <a:p>
            <a:r>
              <a:rPr lang="en-US" sz="2800" dirty="0">
                <a:solidFill>
                  <a:srgbClr val="0070C0"/>
                </a:solidFill>
                <a:latin typeface="Times New Roman" panose="02020603050405020304" pitchFamily="18" charset="0"/>
                <a:cs typeface="Times New Roman" panose="02020603050405020304" pitchFamily="18" charset="0"/>
              </a:rPr>
              <a:t> • An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3" y="62924"/>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4. </a:t>
            </a:r>
            <a:r>
              <a:rPr lang="en-US" sz="2800" b="1" u="sng" dirty="0" err="1">
                <a:solidFill>
                  <a:srgbClr val="339966"/>
                </a:solidFill>
                <a:latin typeface="Times New Roman" panose="02020603050405020304" pitchFamily="18" charset="0"/>
              </a:rPr>
              <a:t>Đặc</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điểm</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2085181" y="2590800"/>
            <a:ext cx="4876800" cy="3906390"/>
          </a:xfrm>
          <a:prstGeom prst="rect">
            <a:avLst/>
          </a:prstGeom>
        </p:spPr>
      </p:pic>
    </p:spTree>
    <p:extLst>
      <p:ext uri="{BB962C8B-B14F-4D97-AF65-F5344CB8AC3E}">
        <p14:creationId xmlns:p14="http://schemas.microsoft.com/office/powerpoint/2010/main" val="134913460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228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4832092"/>
          </a:xfrm>
          <a:prstGeom prst="rect">
            <a:avLst/>
          </a:prstGeom>
        </p:spPr>
        <p:txBody>
          <a:bodyPr wrap="square">
            <a:spAutoFit/>
          </a:bodyPr>
          <a:lstStyle/>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tin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hướng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xuất</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Lựa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xuyên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đun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vừa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đun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bỏng</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đôi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3" y="62924"/>
            <a:ext cx="8345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5. </a:t>
            </a:r>
            <a:r>
              <a:rPr lang="en-US" sz="2800" b="1" u="sng" dirty="0" err="1">
                <a:solidFill>
                  <a:srgbClr val="339966"/>
                </a:solidFill>
                <a:latin typeface="Times New Roman" panose="02020603050405020304" pitchFamily="18" charset="0"/>
              </a:rPr>
              <a:t>Sử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dụng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bếp</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hồng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ngoại</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đúng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cách</a:t>
            </a:r>
            <a:r>
              <a:rPr lang="en-US" sz="2800" b="1" u="sng" dirty="0">
                <a:solidFill>
                  <a:srgbClr val="339966"/>
                </a:solidFill>
                <a:latin typeface="Times New Roman" panose="02020603050405020304" pitchFamily="18" charset="0"/>
              </a:rPr>
              <a:t>, an </a:t>
            </a:r>
            <a:r>
              <a:rPr lang="en-US" sz="2800" b="1" u="sng" dirty="0" err="1">
                <a:solidFill>
                  <a:srgbClr val="339966"/>
                </a:solidFill>
                <a:latin typeface="Times New Roman" panose="02020603050405020304" pitchFamily="18" charset="0"/>
              </a:rPr>
              <a:t>toàn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tiết</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kiệm</a:t>
            </a:r>
            <a:endParaRPr lang="en-US" altLang="vi-VN" sz="2800" b="1" u="sng" dirty="0">
              <a:solidFill>
                <a:srgbClr val="339966"/>
              </a:solidFill>
              <a:latin typeface="Times New Roman" panose="02020603050405020304" pitchFamily="18" charset="0"/>
            </a:endParaRPr>
          </a:p>
        </p:txBody>
      </p:sp>
      <p:pic>
        <p:nvPicPr>
          <p:cNvPr id="7" name="Content Placeholder 3"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9598" b="100000" l="9877" r="100000">
                        <a14:foregroundMark x1="75309" y1="33437" x2="67407" y2="34675"/>
                        <a14:foregroundMark x1="70370" y1="32817" x2="68889" y2="19505"/>
                        <a14:foregroundMark x1="70370" y1="18576" x2="98272" y2="19505"/>
                        <a14:foregroundMark x1="77531" y1="32817" x2="99012" y2="34365"/>
                        <a14:foregroundMark x1="97037" y1="32508" x2="97037" y2="17957"/>
                        <a14:foregroundMark x1="76790" y1="25387" x2="95309" y2="25387"/>
                      </a14:backgroundRemoval>
                    </a14:imgEffect>
                  </a14:imgLayer>
                </a14:imgProps>
              </a:ext>
              <a:ext uri="{28A0092B-C50C-407E-A947-70E740481C1C}">
                <a14:useLocalDpi xmlns:a14="http://schemas.microsoft.com/office/drawing/2010/main" val="0"/>
              </a:ext>
            </a:extLst>
          </a:blip>
          <a:stretch>
            <a:fillRect/>
          </a:stretch>
        </p:blipFill>
        <p:spPr>
          <a:xfrm>
            <a:off x="2209800" y="4648200"/>
            <a:ext cx="3858163" cy="2303678"/>
          </a:xfrm>
          <a:prstGeom prst="rect">
            <a:avLst/>
          </a:prstGeom>
        </p:spPr>
      </p:pic>
    </p:spTree>
    <p:extLst>
      <p:ext uri="{BB962C8B-B14F-4D97-AF65-F5344CB8AC3E}">
        <p14:creationId xmlns:p14="http://schemas.microsoft.com/office/powerpoint/2010/main" val="383150983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700790" y="2514600"/>
            <a:ext cx="8077200" cy="1093084"/>
          </a:xfrm>
        </p:spPr>
        <p:txBody>
          <a:bodyPr>
            <a:noAutofit/>
          </a:bodyPr>
          <a:lstStyle/>
          <a:p>
            <a:pPr algn="l"/>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4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sao</a:t>
            </a:r>
            <a:r>
              <a:rPr lang="en-US" sz="2800" dirty="0">
                <a:solidFill>
                  <a:srgbClr val="0070C0"/>
                </a:solidFill>
                <a:latin typeface="Times New Roman" panose="02020603050405020304" pitchFamily="18" charset="0"/>
                <a:cs typeface="Times New Roman" panose="02020603050405020304" pitchFamily="18" charset="0"/>
              </a:rPr>
              <a:t>?</a:t>
            </a:r>
            <a:br>
              <a:rPr lang="en-US" sz="2800" dirty="0">
                <a:solidFill>
                  <a:srgbClr val="0070C0"/>
                </a:solidFill>
                <a:latin typeface="Times New Roman" panose="02020603050405020304" pitchFamily="18" charset="0"/>
                <a:cs typeface="Times New Roman" panose="02020603050405020304" pitchFamily="18" charset="0"/>
              </a:rPr>
            </a:br>
            <a:r>
              <a:rPr lang="en-US" sz="3200" dirty="0">
                <a:solidFill>
                  <a:srgbClr val="0070C0"/>
                </a:solidFill>
              </a:rPr>
              <a:t/>
            </a:r>
            <a:br>
              <a:rPr lang="en-US" sz="3200" dirty="0">
                <a:solidFill>
                  <a:srgbClr val="0070C0"/>
                </a:solidFill>
              </a:rPr>
            </a:br>
            <a:r>
              <a:rPr lang="vi-VN" sz="3200" dirty="0">
                <a:solidFill>
                  <a:srgbClr val="0070C0"/>
                </a:solidFill>
              </a:rPr>
              <a:t/>
            </a:r>
            <a:br>
              <a:rPr lang="vi-VN" sz="3200" dirty="0">
                <a:solidFill>
                  <a:srgbClr val="0070C0"/>
                </a:solidFill>
              </a:rPr>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11"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85301"/>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2286000" y="2522094"/>
            <a:ext cx="5194498" cy="3269105"/>
          </a:xfrm>
          <a:prstGeom prst="rect">
            <a:avLst/>
          </a:prstGeom>
        </p:spPr>
      </p:pic>
    </p:spTree>
    <p:extLst>
      <p:ext uri="{BB962C8B-B14F-4D97-AF65-F5344CB8AC3E}">
        <p14:creationId xmlns:p14="http://schemas.microsoft.com/office/powerpoint/2010/main" val="87050171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4CBF24-745A-87A4-3A23-90C537A93EAE}"/>
              </a:ext>
            </a:extLst>
          </p:cNvPr>
          <p:cNvSpPr>
            <a:spLocks noGrp="1"/>
          </p:cNvSpPr>
          <p:nvPr>
            <p:ph type="title"/>
          </p:nvPr>
        </p:nvSpPr>
        <p:spPr>
          <a:xfrm>
            <a:off x="457200" y="274638"/>
            <a:ext cx="8229600" cy="658336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spPr>
        <p:txBody>
          <a:bodyPr/>
          <a:lstStyle/>
          <a:p>
            <a:r>
              <a:rPr lang="vi-VN" dirty="0">
                <a:solidFill>
                  <a:srgbClr val="FF0000"/>
                </a:solidFill>
                <a:latin typeface="Times New Roman" panose="02020603050405020304" pitchFamily="18" charset="0"/>
                <a:cs typeface="Times New Roman" panose="02020603050405020304" pitchFamily="18" charset="0"/>
              </a:rPr>
              <a:t>MÔN CÔNG NGHỆ LỚP 6</a:t>
            </a:r>
            <a:br>
              <a:rPr lang="vi-VN" dirty="0">
                <a:solidFill>
                  <a:srgbClr val="FF0000"/>
                </a:solidFill>
                <a:latin typeface="Times New Roman" panose="02020603050405020304" pitchFamily="18" charset="0"/>
                <a:cs typeface="Times New Roman" panose="02020603050405020304" pitchFamily="18" charset="0"/>
              </a:rPr>
            </a:br>
            <a:r>
              <a:rPr lang="vi-VN" dirty="0">
                <a:solidFill>
                  <a:srgbClr val="000099"/>
                </a:solidFill>
                <a:latin typeface="Times New Roman" panose="02020603050405020304" pitchFamily="18" charset="0"/>
                <a:cs typeface="Times New Roman" panose="02020603050405020304" pitchFamily="18" charset="0"/>
              </a:rPr>
              <a:t>GIÁO VIÊN: VÕ THỊ TỐ NGA</a:t>
            </a:r>
            <a:endParaRPr lang="en-GB" dirty="0">
              <a:solidFill>
                <a:srgbClr val="000099"/>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20BF10C3-EBBE-2436-3BCC-15283E62651D}"/>
              </a:ext>
            </a:extLst>
          </p:cNvPr>
          <p:cNvSpPr>
            <a:spLocks noGrp="1"/>
          </p:cNvSpPr>
          <p:nvPr>
            <p:ph idx="1"/>
          </p:nvPr>
        </p:nvSpPr>
        <p:spPr/>
        <p:txBody>
          <a:bodyPr/>
          <a:lstStyle/>
          <a:p>
            <a:endParaRPr lang="en-GB"/>
          </a:p>
        </p:txBody>
      </p:sp>
      <p:sp>
        <p:nvSpPr>
          <p:cNvPr id="4" name="TextBox 3">
            <a:extLst>
              <a:ext uri="{FF2B5EF4-FFF2-40B4-BE49-F238E27FC236}">
                <a16:creationId xmlns:a16="http://schemas.microsoft.com/office/drawing/2014/main" xmlns="" id="{0EA1DDC7-A446-D54F-69ED-3FD202564B75}"/>
              </a:ext>
            </a:extLst>
          </p:cNvPr>
          <p:cNvSpPr txBox="1"/>
          <p:nvPr/>
        </p:nvSpPr>
        <p:spPr>
          <a:xfrm>
            <a:off x="4343400" y="457200"/>
            <a:ext cx="184731"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2424363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904081" y="3232076"/>
            <a:ext cx="8077200" cy="1093084"/>
          </a:xfrm>
        </p:spPr>
        <p:txBody>
          <a:bodyPr>
            <a:noAutofit/>
          </a:bodyPr>
          <a:lstStyle/>
          <a:p>
            <a:pPr algn="l"/>
            <a:r>
              <a:rPr lang="en-US" sz="2800" dirty="0" err="1">
                <a:solidFill>
                  <a:srgbClr val="0070C0"/>
                </a:solidFill>
                <a:latin typeface="Times New Roman" panose="02020603050405020304" pitchFamily="18" charset="0"/>
                <a:cs typeface="Times New Roman" panose="02020603050405020304" pitchFamily="18" charset="0"/>
              </a:rPr>
              <a:t>Nguyên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việc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toả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a:t>
            </a:r>
            <a:br>
              <a:rPr lang="en-US" sz="2800" dirty="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
            </a:r>
            <a:br>
              <a:rPr lang="en-US" sz="2800" dirty="0">
                <a:solidFill>
                  <a:srgbClr val="0070C0"/>
                </a:solidFill>
                <a:latin typeface="Times New Roman" panose="02020603050405020304" pitchFamily="18" charset="0"/>
                <a:cs typeface="Times New Roman" panose="02020603050405020304" pitchFamily="18" charset="0"/>
              </a:rPr>
            </a:br>
            <a:r>
              <a:rPr lang="en-US" sz="3200" dirty="0">
                <a:solidFill>
                  <a:srgbClr val="0070C0"/>
                </a:solidFill>
              </a:rPr>
              <a:t/>
            </a:r>
            <a:br>
              <a:rPr lang="en-US" sz="3200" dirty="0">
                <a:solidFill>
                  <a:srgbClr val="0070C0"/>
                </a:solidFill>
              </a:rPr>
            </a:br>
            <a:r>
              <a:rPr lang="vi-VN" sz="3200" dirty="0">
                <a:solidFill>
                  <a:srgbClr val="0070C0"/>
                </a:solidFill>
              </a:rPr>
              <a:t/>
            </a:r>
            <a:br>
              <a:rPr lang="vi-VN" sz="3200" dirty="0">
                <a:solidFill>
                  <a:srgbClr val="0070C0"/>
                </a:solidFill>
              </a:rPr>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8"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19856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bếp hồng ngoại tự tắt , nguyên nhân và cách khắc phụ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657318"/>
            <a:ext cx="4448968"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82424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228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2677656"/>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cảm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càng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rãi</a:t>
            </a:r>
            <a:r>
              <a:rPr lang="en-US" sz="2800" dirty="0">
                <a:solidFill>
                  <a:srgbClr val="0070C0"/>
                </a:solidFill>
                <a:latin typeface="Times New Roman" panose="02020603050405020304" pitchFamily="18" charset="0"/>
                <a:cs typeface="Times New Roman" panose="02020603050405020304" pitchFamily="18" charset="0"/>
              </a:rPr>
              <a:t> do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ưu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đạt</a:t>
            </a:r>
            <a:r>
              <a:rPr lang="en-US" sz="2800" dirty="0">
                <a:solidFill>
                  <a:srgbClr val="0070C0"/>
                </a:solidFill>
                <a:latin typeface="Times New Roman" panose="02020603050405020304" pitchFamily="18" charset="0"/>
                <a:cs typeface="Times New Roman" panose="02020603050405020304" pitchFamily="18" charset="0"/>
              </a:rPr>
              <a:t> 90%)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rất</a:t>
            </a:r>
            <a:r>
              <a:rPr lang="en-US" sz="2800" dirty="0">
                <a:solidFill>
                  <a:srgbClr val="0070C0"/>
                </a:solidFill>
                <a:latin typeface="Times New Roman" panose="02020603050405020304" pitchFamily="18" charset="0"/>
                <a:cs typeface="Times New Roman" panose="02020603050405020304" pitchFamily="18" charset="0"/>
              </a:rPr>
              <a:t> an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nhiễm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34" y="52164"/>
            <a:ext cx="3067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8 lưu ý không thể không biết khi dùng bếp hồng ngoạ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0405" y="3157572"/>
            <a:ext cx="3730893" cy="248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30837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7800" y="2362200"/>
            <a:ext cx="5566130" cy="1066892"/>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38200" y="3352800"/>
            <a:ext cx="1959429" cy="11430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52055" y="1108364"/>
            <a:ext cx="1959429" cy="11430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10000" y="1305791"/>
            <a:ext cx="1959429" cy="11430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81600" y="3429092"/>
            <a:ext cx="1959429" cy="11430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172200" y="914400"/>
            <a:ext cx="1959429" cy="11430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332792" y="4402282"/>
            <a:ext cx="1959429" cy="11430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769429" y="5372284"/>
            <a:ext cx="1959429" cy="11430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923594" y="2743200"/>
            <a:ext cx="1959429" cy="11430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07289" y="5468990"/>
            <a:ext cx="1959429" cy="1143000"/>
          </a:xfrm>
          <a:prstGeom prst="rect">
            <a:avLst/>
          </a:prstGeom>
        </p:spPr>
      </p:pic>
    </p:spTree>
    <p:extLst>
      <p:ext uri="{BB962C8B-B14F-4D97-AF65-F5344CB8AC3E}">
        <p14:creationId xmlns:p14="http://schemas.microsoft.com/office/powerpoint/2010/main" val="6999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a:solidFill>
                  <a:schemeClr val="accent2"/>
                </a:solidFill>
              </a:rPr>
              <a:t>           </a:t>
            </a:r>
            <a:r>
              <a:rPr lang="en-US" altLang="vi-VN" sz="3200" b="1" dirty="0">
                <a:solidFill>
                  <a:srgbClr val="FF912B"/>
                </a:solidFill>
                <a:latin typeface="#9Slide05 Garris" pitchFamily="2" charset="0"/>
                <a:ea typeface="+mj-ea"/>
                <a:cs typeface="+mj-cs"/>
              </a:rPr>
              <a:t>MỤC TIÊU BÀI HỌC</a:t>
            </a:r>
          </a:p>
        </p:txBody>
      </p:sp>
      <p:sp>
        <p:nvSpPr>
          <p:cNvPr id="11" name="Text Box 11"/>
          <p:cNvSpPr txBox="1">
            <a:spLocks noChangeArrowheads="1"/>
          </p:cNvSpPr>
          <p:nvPr/>
        </p:nvSpPr>
        <p:spPr bwMode="auto">
          <a:xfrm>
            <a:off x="457200" y="1290638"/>
            <a:ext cx="8153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Trình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bày</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công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cấu</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tạo</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nguyên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lí</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làm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việc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của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nồi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cơm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p>
          <a:p>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Sử</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nồi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cơm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đúng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cách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an </a:t>
            </a:r>
            <a:r>
              <a:rPr lang="en-US" sz="3200" dirty="0" err="1">
                <a:solidFill>
                  <a:srgbClr val="0070C0"/>
                </a:solidFill>
                <a:ea typeface="+mj-ea"/>
                <a:cs typeface="Times New Roman" panose="02020603050405020304" pitchFamily="18" charset="0"/>
              </a:rPr>
              <a:t>toàn</a:t>
            </a:r>
            <a:r>
              <a:rPr lang="en-US" sz="3200" dirty="0">
                <a:solidFill>
                  <a:srgbClr val="0070C0"/>
                </a:solidFill>
                <a:ea typeface="+mj-ea"/>
                <a:cs typeface="Times New Roman" panose="02020603050405020304" pitchFamily="18" charset="0"/>
              </a:rPr>
              <a:t>.</a:t>
            </a:r>
          </a:p>
          <a:p>
            <a:r>
              <a:rPr lang="en-US" sz="3200" dirty="0">
                <a:solidFill>
                  <a:srgbClr val="0070C0"/>
                </a:solidFill>
                <a:ea typeface="+mj-ea"/>
                <a:cs typeface="Times New Roman" panose="02020603050405020304" pitchFamily="18" charset="0"/>
              </a:rPr>
              <a:t> • </a:t>
            </a:r>
            <a:r>
              <a:rPr lang="en-US" sz="3200" dirty="0" err="1">
                <a:solidFill>
                  <a:srgbClr val="0070C0"/>
                </a:solidFill>
                <a:ea typeface="+mj-ea"/>
                <a:cs typeface="Times New Roman" panose="02020603050405020304" pitchFamily="18" charset="0"/>
              </a:rPr>
              <a:t>Lựa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chọn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nồi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cơm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năng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lượng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phù</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hợp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với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điều</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gia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đình</a:t>
            </a:r>
            <a:r>
              <a:rPr lang="en-US" sz="3200" dirty="0">
                <a:solidFill>
                  <a:srgbClr val="0070C0"/>
                </a:solidFill>
                <a:ea typeface="+mj-ea"/>
                <a:cs typeface="Times New Roman" panose="02020603050405020304" pitchFamily="18" charset="0"/>
              </a:rPr>
              <a:t>.</a:t>
            </a:r>
          </a:p>
          <a:p>
            <a:r>
              <a:rPr lang="en-US" sz="3200" dirty="0">
                <a:solidFill>
                  <a:srgbClr val="0070C0"/>
                </a:solidFill>
                <a:ea typeface="+mj-ea"/>
                <a:cs typeface="Times New Roman" panose="02020603050405020304" pitchFamily="18" charset="0"/>
              </a:rPr>
              <a:t> </a:t>
            </a:r>
          </a:p>
          <a:p>
            <a:r>
              <a:rPr lang="en-US" sz="3200" dirty="0">
                <a:solidFill>
                  <a:srgbClr val="0070C0"/>
                </a:solidFill>
                <a:ea typeface="+mj-ea"/>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7543800" y="162575"/>
            <a:ext cx="914400" cy="996300"/>
          </a:xfrm>
          <a:prstGeom prst="rect">
            <a:avLst/>
          </a:prstGeom>
        </p:spPr>
      </p:pic>
      <p:pic>
        <p:nvPicPr>
          <p:cNvPr id="3" name="Picture 2"/>
          <p:cNvPicPr>
            <a:picLocks noChangeAspect="1"/>
          </p:cNvPicPr>
          <p:nvPr/>
        </p:nvPicPr>
        <p:blipFill>
          <a:blip r:embed="rId3"/>
          <a:stretch>
            <a:fillRect/>
          </a:stretch>
        </p:blipFill>
        <p:spPr>
          <a:xfrm>
            <a:off x="762000" y="355925"/>
            <a:ext cx="609600" cy="609600"/>
          </a:xfrm>
          <a:prstGeom prst="rect">
            <a:avLst/>
          </a:prstGeom>
        </p:spPr>
      </p:pic>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35408" y="2712673"/>
            <a:ext cx="8229600" cy="1143000"/>
          </a:xfrm>
        </p:spPr>
        <p:txBody>
          <a:bodyPr>
            <a:noAutofit/>
          </a:bodyPr>
          <a:lstStyle/>
          <a:p>
            <a:r>
              <a:rPr lang="en-US" sz="3200" dirty="0" err="1">
                <a:solidFill>
                  <a:srgbClr val="0070C0"/>
                </a:solidFill>
              </a:rPr>
              <a:t>Em</a:t>
            </a:r>
            <a:r>
              <a:rPr lang="en-US" sz="3200" dirty="0">
                <a:solidFill>
                  <a:srgbClr val="0070C0"/>
                </a:solidFill>
              </a:rPr>
              <a:t> </a:t>
            </a:r>
            <a:r>
              <a:rPr lang="en-US" sz="3200" dirty="0" err="1">
                <a:solidFill>
                  <a:srgbClr val="0070C0"/>
                </a:solidFill>
              </a:rPr>
              <a:t>hãy</a:t>
            </a:r>
            <a:r>
              <a:rPr lang="en-US" sz="3200" dirty="0">
                <a:solidFill>
                  <a:srgbClr val="0070C0"/>
                </a:solidFill>
              </a:rPr>
              <a:t> </a:t>
            </a:r>
            <a:r>
              <a:rPr lang="en-US" sz="3200" dirty="0" err="1">
                <a:solidFill>
                  <a:srgbClr val="0070C0"/>
                </a:solidFill>
              </a:rPr>
              <a:t>nêu</a:t>
            </a:r>
            <a:r>
              <a:rPr lang="en-US" sz="3200" dirty="0">
                <a:solidFill>
                  <a:srgbClr val="0070C0"/>
                </a:solidFill>
              </a:rPr>
              <a:t> </a:t>
            </a:r>
            <a:r>
              <a:rPr lang="en-US" sz="3200" dirty="0" err="1">
                <a:solidFill>
                  <a:srgbClr val="0070C0"/>
                </a:solidFill>
              </a:rPr>
              <a:t>tên</a:t>
            </a:r>
            <a:r>
              <a:rPr lang="en-US" sz="3200" dirty="0">
                <a:solidFill>
                  <a:srgbClr val="0070C0"/>
                </a:solidFill>
              </a:rPr>
              <a:t>, </a:t>
            </a:r>
            <a:r>
              <a:rPr lang="en-US" sz="3200" dirty="0" err="1">
                <a:solidFill>
                  <a:srgbClr val="0070C0"/>
                </a:solidFill>
              </a:rPr>
              <a:t>công</a:t>
            </a:r>
            <a:r>
              <a:rPr lang="en-US" sz="3200" dirty="0">
                <a:solidFill>
                  <a:srgbClr val="0070C0"/>
                </a:solidFill>
              </a:rPr>
              <a:t> </a:t>
            </a:r>
            <a:r>
              <a:rPr lang="en-US" sz="3200" dirty="0" err="1">
                <a:solidFill>
                  <a:srgbClr val="0070C0"/>
                </a:solidFill>
              </a:rPr>
              <a:t>dụng</a:t>
            </a:r>
            <a:r>
              <a:rPr lang="en-US" sz="3200" dirty="0">
                <a:solidFill>
                  <a:srgbClr val="0070C0"/>
                </a:solidFill>
              </a:rPr>
              <a:t> </a:t>
            </a:r>
            <a:r>
              <a:rPr lang="en-US" sz="3200" dirty="0" err="1">
                <a:solidFill>
                  <a:srgbClr val="0070C0"/>
                </a:solidFill>
              </a:rPr>
              <a:t>của</a:t>
            </a:r>
            <a:r>
              <a:rPr lang="en-US" sz="3200" dirty="0">
                <a:solidFill>
                  <a:srgbClr val="0070C0"/>
                </a:solidFill>
              </a:rPr>
              <a:t> </a:t>
            </a:r>
            <a:r>
              <a:rPr lang="en-US" sz="3200" dirty="0" err="1">
                <a:solidFill>
                  <a:srgbClr val="0070C0"/>
                </a:solidFill>
              </a:rPr>
              <a:t>các</a:t>
            </a:r>
            <a:r>
              <a:rPr lang="en-US" sz="3200" dirty="0">
                <a:solidFill>
                  <a:srgbClr val="0070C0"/>
                </a:solidFill>
              </a:rPr>
              <a:t> </a:t>
            </a:r>
            <a:r>
              <a:rPr lang="en-US" sz="3200" dirty="0" err="1">
                <a:solidFill>
                  <a:srgbClr val="0070C0"/>
                </a:solidFill>
              </a:rPr>
              <a:t>đồ</a:t>
            </a:r>
            <a:r>
              <a:rPr lang="en-US" sz="3200" dirty="0">
                <a:solidFill>
                  <a:srgbClr val="0070C0"/>
                </a:solidFill>
              </a:rPr>
              <a:t> </a:t>
            </a:r>
            <a:r>
              <a:rPr lang="en-US" sz="3200" dirty="0" err="1">
                <a:solidFill>
                  <a:srgbClr val="0070C0"/>
                </a:solidFill>
              </a:rPr>
              <a:t>dùng</a:t>
            </a:r>
            <a:r>
              <a:rPr lang="en-US" sz="3200" dirty="0">
                <a:solidFill>
                  <a:srgbClr val="0070C0"/>
                </a:solidFill>
              </a:rPr>
              <a:t> </a:t>
            </a:r>
            <a:r>
              <a:rPr lang="en-US" sz="3200" dirty="0" err="1">
                <a:solidFill>
                  <a:srgbClr val="0070C0"/>
                </a:solidFill>
              </a:rPr>
              <a:t>điện</a:t>
            </a:r>
            <a:r>
              <a:rPr lang="en-US" sz="3200" dirty="0">
                <a:solidFill>
                  <a:srgbClr val="0070C0"/>
                </a:solidFill>
              </a:rPr>
              <a:t> </a:t>
            </a:r>
            <a:r>
              <a:rPr lang="en-US" sz="3200" dirty="0" err="1">
                <a:solidFill>
                  <a:srgbClr val="0070C0"/>
                </a:solidFill>
              </a:rPr>
              <a:t>trong</a:t>
            </a:r>
            <a:r>
              <a:rPr lang="en-US" sz="3200" dirty="0">
                <a:solidFill>
                  <a:srgbClr val="0070C0"/>
                </a:solidFill>
              </a:rPr>
              <a:t> </a:t>
            </a:r>
            <a:r>
              <a:rPr lang="en-US" sz="3200" dirty="0" err="1">
                <a:solidFill>
                  <a:srgbClr val="0070C0"/>
                </a:solidFill>
              </a:rPr>
              <a:t>Hình</a:t>
            </a:r>
            <a:r>
              <a:rPr lang="en-US" sz="3200" dirty="0">
                <a:solidFill>
                  <a:srgbClr val="0070C0"/>
                </a:solidFill>
              </a:rPr>
              <a:t> 13.1.</a:t>
            </a:r>
            <a:br>
              <a:rPr lang="en-US" sz="3200" dirty="0">
                <a:solidFill>
                  <a:srgbClr val="0070C0"/>
                </a:solidFill>
              </a:rPr>
            </a:br>
            <a:r>
              <a:rPr lang="vi-VN" sz="3200" dirty="0">
                <a:solidFill>
                  <a:srgbClr val="0070C0"/>
                </a:solidFill>
              </a:rPr>
              <a:t/>
            </a:r>
            <a:br>
              <a:rPr lang="vi-VN" sz="3200" dirty="0">
                <a:solidFill>
                  <a:srgbClr val="0070C0"/>
                </a:solidFill>
              </a:rPr>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2" name="Picture 1"/>
          <p:cNvPicPr>
            <a:picLocks noChangeAspect="1"/>
          </p:cNvPicPr>
          <p:nvPr/>
        </p:nvPicPr>
        <p:blipFill>
          <a:blip r:embed="rId2"/>
          <a:stretch>
            <a:fillRect/>
          </a:stretch>
        </p:blipFill>
        <p:spPr>
          <a:xfrm>
            <a:off x="7696200" y="295788"/>
            <a:ext cx="1143000" cy="694812"/>
          </a:xfrm>
          <a:prstGeom prst="rect">
            <a:avLst/>
          </a:prstGeom>
        </p:spPr>
      </p:pic>
      <p:pic>
        <p:nvPicPr>
          <p:cNvPr id="7"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36" y="162181"/>
            <a:ext cx="870816"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descr="Screen Clipping"/>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0" b="100000" l="9877" r="100000">
                        <a14:foregroundMark x1="68889" y1="18885" x2="98519" y2="18266"/>
                        <a14:foregroundMark x1="70864" y1="19195" x2="70123" y2="33127"/>
                        <a14:foregroundMark x1="78025" y1="32817" x2="98519" y2="33127"/>
                        <a14:foregroundMark x1="98025" y1="30341" x2="98025" y2="19814"/>
                        <a14:foregroundMark x1="95802" y1="23839" x2="79753" y2="27245"/>
                      </a14:backgroundRemoval>
                    </a14:imgEffect>
                  </a14:imgLayer>
                </a14:imgProps>
              </a:ext>
              <a:ext uri="{28A0092B-C50C-407E-A947-70E740481C1C}">
                <a14:useLocalDpi xmlns:a14="http://schemas.microsoft.com/office/drawing/2010/main" val="0"/>
              </a:ext>
            </a:extLst>
          </a:blip>
          <a:stretch>
            <a:fillRect/>
          </a:stretch>
        </p:blipFill>
        <p:spPr>
          <a:xfrm>
            <a:off x="720211" y="2899973"/>
            <a:ext cx="3858163" cy="3077004"/>
          </a:xfrm>
        </p:spPr>
      </p:pic>
      <p:pic>
        <p:nvPicPr>
          <p:cNvPr id="10" name="Picture 9" descr="Screen Clipping"/>
          <p:cNvPicPr>
            <a:picLocks noChangeAspect="1"/>
          </p:cNvPicPr>
          <p:nvPr/>
        </p:nvPicPr>
        <p:blipFill>
          <a:blip r:embed="rId6">
            <a:extLst>
              <a:ext uri="{BEBA8EAE-BF5A-486C-A8C5-ECC9F3942E4B}">
                <a14:imgProps xmlns:a14="http://schemas.microsoft.com/office/drawing/2010/main">
                  <a14:imgLayer r:embed="rId7">
                    <a14:imgEffect>
                      <a14:backgroundRemoval t="0" b="89796" l="9455" r="100000"/>
                    </a14:imgEffect>
                  </a14:imgLayer>
                </a14:imgProps>
              </a:ext>
              <a:ext uri="{28A0092B-C50C-407E-A947-70E740481C1C}">
                <a14:useLocalDpi xmlns:a14="http://schemas.microsoft.com/office/drawing/2010/main" val="0"/>
              </a:ext>
            </a:extLst>
          </a:blip>
          <a:stretch>
            <a:fillRect/>
          </a:stretch>
        </p:blipFill>
        <p:spPr>
          <a:xfrm>
            <a:off x="4800600" y="3486019"/>
            <a:ext cx="2619741" cy="1867161"/>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I. NỒI CƠM ĐIỆN </a:t>
            </a:r>
            <a:endParaRPr lang="en-US" altLang="vi-VN" sz="2800" b="1" u="sng" dirty="0">
              <a:solidFill>
                <a:srgbClr val="339966"/>
              </a:solidFill>
              <a:latin typeface="Times New Roman" panose="02020603050405020304" pitchFamily="18" charset="0"/>
            </a:endParaRPr>
          </a:p>
        </p:txBody>
      </p:sp>
      <p:sp>
        <p:nvSpPr>
          <p:cNvPr id="24" name="Rectangle 23"/>
          <p:cNvSpPr/>
          <p:nvPr/>
        </p:nvSpPr>
        <p:spPr>
          <a:xfrm>
            <a:off x="5741029" y="1638503"/>
            <a:ext cx="4572000" cy="954107"/>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Nắp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760479" y="2840559"/>
            <a:ext cx="4572000" cy="954107"/>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Thân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5751645" y="2190913"/>
            <a:ext cx="4572000" cy="800219"/>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vi-VN" dirty="0"/>
              <a:t/>
            </a:r>
            <a:br>
              <a:rPr lang="vi-VN" dirty="0"/>
            </a:br>
            <a:endParaRPr lang="en-US" dirty="0"/>
          </a:p>
        </p:txBody>
      </p:sp>
      <p:sp>
        <p:nvSpPr>
          <p:cNvPr id="27" name="Rectangle 26"/>
          <p:cNvSpPr/>
          <p:nvPr/>
        </p:nvSpPr>
        <p:spPr>
          <a:xfrm>
            <a:off x="5993971" y="3233854"/>
            <a:ext cx="4572000" cy="954107"/>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đốt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nhiệt</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5751645" y="2756801"/>
            <a:ext cx="4572000" cy="954107"/>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9525000" y="926539"/>
            <a:ext cx="2143125" cy="2143125"/>
          </a:xfrm>
          <a:prstGeom prst="rect">
            <a:avLst/>
          </a:prstGeom>
        </p:spPr>
      </p:pic>
      <p:sp>
        <p:nvSpPr>
          <p:cNvPr id="12" name="Rectangle 1"/>
          <p:cNvSpPr>
            <a:spLocks noChangeArrowheads="1"/>
          </p:cNvSpPr>
          <p:nvPr/>
        </p:nvSpPr>
        <p:spPr bwMode="auto">
          <a:xfrm>
            <a:off x="169863" y="715156"/>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1. </a:t>
            </a:r>
            <a:r>
              <a:rPr lang="en-US" sz="2800" b="1" u="sng" dirty="0" err="1">
                <a:solidFill>
                  <a:srgbClr val="339966"/>
                </a:solidFill>
                <a:latin typeface="Times New Roman" panose="02020603050405020304" pitchFamily="18" charset="0"/>
              </a:rPr>
              <a:t>Cấu</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tạo</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282" y="1313873"/>
            <a:ext cx="3562847" cy="2667372"/>
          </a:xfrm>
          <a:prstGeom prst="rect">
            <a:avLst/>
          </a:prstGeom>
        </p:spPr>
      </p:pic>
      <p:sp>
        <p:nvSpPr>
          <p:cNvPr id="14" name="Rectangle 13"/>
          <p:cNvSpPr/>
          <p:nvPr/>
        </p:nvSpPr>
        <p:spPr>
          <a:xfrm>
            <a:off x="5741029" y="3775325"/>
            <a:ext cx="4572000" cy="523220"/>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Rơ</a:t>
            </a:r>
            <a:r>
              <a:rPr lang="en-US" sz="2800" dirty="0">
                <a:solidFill>
                  <a:srgbClr val="0070C0"/>
                </a:solidFill>
                <a:latin typeface="Times New Roman" panose="02020603050405020304" pitchFamily="18" charset="0"/>
                <a:cs typeface="Times New Roman" panose="02020603050405020304" pitchFamily="18" charset="0"/>
              </a:rPr>
              <a:t> le </a:t>
            </a:r>
            <a:r>
              <a:rPr lang="en-US" sz="2800" dirty="0" err="1">
                <a:solidFill>
                  <a:srgbClr val="0070C0"/>
                </a:solidFill>
                <a:latin typeface="Times New Roman" panose="02020603050405020304" pitchFamily="18" charset="0"/>
                <a:cs typeface="Times New Roman" panose="02020603050405020304" pitchFamily="18" charset="0"/>
              </a:rPr>
              <a:t>nhiệt</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599302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P spid="25" grpId="0"/>
      <p:bldP spid="26" grpId="0"/>
      <p:bldP spid="27" grpId="0"/>
      <p:bldP spid="28"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I. NỒI CƠM ĐIỆN </a:t>
            </a:r>
            <a:endParaRPr lang="en-US" altLang="vi-VN" sz="2800" b="1" u="sng" dirty="0">
              <a:solidFill>
                <a:srgbClr val="339966"/>
              </a:solidFill>
              <a:latin typeface="Times New Roman" panose="02020603050405020304" pitchFamily="18" charset="0"/>
            </a:endParaRPr>
          </a:p>
        </p:txBody>
      </p:sp>
      <p:sp>
        <p:nvSpPr>
          <p:cNvPr id="25" name="Rectangle 24"/>
          <p:cNvSpPr/>
          <p:nvPr/>
        </p:nvSpPr>
        <p:spPr>
          <a:xfrm>
            <a:off x="457200" y="1464365"/>
            <a:ext cx="8458200" cy="3539430"/>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gồm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chính</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nhôm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phía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đặt</a:t>
            </a:r>
            <a:r>
              <a:rPr lang="en-US" sz="2800" dirty="0">
                <a:solidFill>
                  <a:srgbClr val="0070C0"/>
                </a:solidFill>
                <a:latin typeface="Times New Roman" panose="02020603050405020304" pitchFamily="18" charset="0"/>
                <a:cs typeface="Times New Roman" panose="02020603050405020304" pitchFamily="18" charset="0"/>
              </a:rPr>
              <a:t> ở </a:t>
            </a:r>
            <a:r>
              <a:rPr lang="en-US" sz="2800" dirty="0" err="1">
                <a:solidFill>
                  <a:srgbClr val="0070C0"/>
                </a:solidFill>
                <a:latin typeface="Times New Roman" panose="02020603050405020304" pitchFamily="18" charset="0"/>
                <a:cs typeface="Times New Roman" panose="02020603050405020304" pitchFamily="18" charset="0"/>
              </a:rPr>
              <a:t>đáy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2378747" y="4690689"/>
            <a:ext cx="4314825" cy="2143125"/>
          </a:xfrm>
          <a:prstGeom prst="rect">
            <a:avLst/>
          </a:prstGeom>
        </p:spPr>
      </p:pic>
      <p:sp>
        <p:nvSpPr>
          <p:cNvPr id="12" name="Rectangle 1"/>
          <p:cNvSpPr>
            <a:spLocks noChangeArrowheads="1"/>
          </p:cNvSpPr>
          <p:nvPr/>
        </p:nvSpPr>
        <p:spPr bwMode="auto">
          <a:xfrm>
            <a:off x="169863" y="715156"/>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1. </a:t>
            </a:r>
            <a:r>
              <a:rPr lang="en-US" sz="2800" b="1" u="sng" dirty="0" err="1">
                <a:solidFill>
                  <a:srgbClr val="339966"/>
                </a:solidFill>
                <a:latin typeface="Times New Roman" panose="02020603050405020304" pitchFamily="18" charset="0"/>
              </a:rPr>
              <a:t>Cấu</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tạo</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266911841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5"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879231"/>
            <a:ext cx="8458200" cy="2246769"/>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chuyển</a:t>
            </a:r>
            <a:r>
              <a:rPr lang="en-US" sz="2800" dirty="0">
                <a:solidFill>
                  <a:srgbClr val="0070C0"/>
                </a:solidFill>
                <a:latin typeface="Times New Roman" panose="02020603050405020304" pitchFamily="18" charset="0"/>
                <a:cs typeface="Times New Roman" panose="02020603050405020304" pitchFamily="18" charset="0"/>
              </a:rPr>
              <a:t> sang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3" y="62924"/>
            <a:ext cx="34877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2. </a:t>
            </a:r>
            <a:r>
              <a:rPr lang="en-US" sz="2800" b="1" u="sng" dirty="0" err="1">
                <a:solidFill>
                  <a:srgbClr val="339966"/>
                </a:solidFill>
                <a:latin typeface="Times New Roman" panose="02020603050405020304" pitchFamily="18" charset="0"/>
              </a:rPr>
              <a:t>Nguyên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làm</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việc</a:t>
            </a:r>
            <a:endParaRPr lang="en-US" sz="2800" b="1" u="sng" dirty="0">
              <a:solidFill>
                <a:srgbClr val="339966"/>
              </a:solidFill>
              <a:latin typeface="Times New Roman" panose="02020603050405020304" pitchFamily="18" charset="0"/>
            </a:endParaRPr>
          </a:p>
          <a:p>
            <a:pPr>
              <a:spcBef>
                <a:spcPct val="50000"/>
              </a:spcBef>
            </a:pPr>
            <a:endParaRPr lang="en-US" altLang="vi-VN" sz="2800" b="1" u="sng" dirty="0">
              <a:solidFill>
                <a:srgbClr val="339966"/>
              </a:solidFill>
              <a:latin typeface="Times New Roman" panose="02020603050405020304" pitchFamily="18"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79" y="2957734"/>
            <a:ext cx="1895740" cy="885949"/>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5536" y="2967261"/>
            <a:ext cx="1895740" cy="876422"/>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4347" y="2952969"/>
            <a:ext cx="1886213" cy="914528"/>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9837" y="2957733"/>
            <a:ext cx="1876687" cy="905001"/>
          </a:xfrm>
          <a:prstGeom prst="rect">
            <a:avLst/>
          </a:prstGeom>
        </p:spPr>
      </p:pic>
      <p:cxnSp>
        <p:nvCxnSpPr>
          <p:cNvPr id="11" name="Straight Arrow Connector 10"/>
          <p:cNvCxnSpPr>
            <a:stCxn id="2" idx="3"/>
            <a:endCxn id="3" idx="1"/>
          </p:cNvCxnSpPr>
          <p:nvPr/>
        </p:nvCxnSpPr>
        <p:spPr>
          <a:xfrm>
            <a:off x="2280319" y="3400709"/>
            <a:ext cx="325217" cy="476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28306" y="3429000"/>
            <a:ext cx="325217" cy="476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92788" y="3453126"/>
            <a:ext cx="325217" cy="476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Screen Clipping"/>
          <p:cNvPicPr>
            <a:picLocks noChangeAspect="1"/>
          </p:cNvPicPr>
          <p:nvPr/>
        </p:nvPicPr>
        <p:blipFill>
          <a:blip r:embed="rId7">
            <a:extLst>
              <a:ext uri="{BEBA8EAE-BF5A-486C-A8C5-ECC9F3942E4B}">
                <a14:imgProps xmlns:a14="http://schemas.microsoft.com/office/drawing/2010/main">
                  <a14:imgLayer r:embed="rId8">
                    <a14:imgEffect>
                      <a14:backgroundRemoval t="0" b="89796" l="9455" r="100000"/>
                    </a14:imgEffect>
                  </a14:imgLayer>
                </a14:imgProps>
              </a:ext>
              <a:ext uri="{28A0092B-C50C-407E-A947-70E740481C1C}">
                <a14:useLocalDpi xmlns:a14="http://schemas.microsoft.com/office/drawing/2010/main" val="0"/>
              </a:ext>
            </a:extLst>
          </a:blip>
          <a:stretch>
            <a:fillRect/>
          </a:stretch>
        </p:blipFill>
        <p:spPr>
          <a:xfrm>
            <a:off x="3262129" y="4419600"/>
            <a:ext cx="2619741" cy="1867161"/>
          </a:xfrm>
          <a:prstGeom prst="rect">
            <a:avLst/>
          </a:prstGeom>
        </p:spPr>
      </p:pic>
    </p:spTree>
    <p:extLst>
      <p:ext uri="{BB962C8B-B14F-4D97-AF65-F5344CB8AC3E}">
        <p14:creationId xmlns:p14="http://schemas.microsoft.com/office/powerpoint/2010/main" val="83367298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3108543"/>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còn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0,75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 1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 1,5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sau</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220 V - 400 W - 0,75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 220 V - 500 W - 1,5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2357720" y="3855294"/>
            <a:ext cx="4314825" cy="2490414"/>
          </a:xfrm>
          <a:prstGeom prst="rect">
            <a:avLst/>
          </a:prstGeom>
        </p:spPr>
      </p:pic>
      <p:sp>
        <p:nvSpPr>
          <p:cNvPr id="12" name="Rectangle 1"/>
          <p:cNvSpPr>
            <a:spLocks noChangeArrowheads="1"/>
          </p:cNvSpPr>
          <p:nvPr/>
        </p:nvSpPr>
        <p:spPr bwMode="auto">
          <a:xfrm>
            <a:off x="341313" y="62924"/>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3. </a:t>
            </a:r>
            <a:r>
              <a:rPr lang="en-US" sz="2800" b="1" u="sng" dirty="0" err="1">
                <a:solidFill>
                  <a:srgbClr val="339966"/>
                </a:solidFill>
                <a:latin typeface="Times New Roman" panose="02020603050405020304" pitchFamily="18" charset="0"/>
              </a:rPr>
              <a:t>Thông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số</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kĩ</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thuật</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223221650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1815882"/>
          </a:xfrm>
          <a:prstGeom prst="rect">
            <a:avLst/>
          </a:prstGeom>
        </p:spPr>
        <p:txBody>
          <a:bodyPr wrap="square">
            <a:spAutoFit/>
          </a:bodyPr>
          <a:lstStyle/>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Dễ</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cháo</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3" y="62924"/>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4. </a:t>
            </a:r>
            <a:r>
              <a:rPr lang="en-US" sz="2800" b="1" u="sng" dirty="0" err="1">
                <a:solidFill>
                  <a:srgbClr val="339966"/>
                </a:solidFill>
                <a:latin typeface="Times New Roman" panose="02020603050405020304" pitchFamily="18" charset="0"/>
              </a:rPr>
              <a:t>Đặc</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điểm</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pic>
        <p:nvPicPr>
          <p:cNvPr id="11" name="Picture 10"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0" b="89796" l="9455" r="100000"/>
                    </a14:imgEffect>
                  </a14:imgLayer>
                </a14:imgProps>
              </a:ext>
              <a:ext uri="{28A0092B-C50C-407E-A947-70E740481C1C}">
                <a14:useLocalDpi xmlns:a14="http://schemas.microsoft.com/office/drawing/2010/main" val="0"/>
              </a:ext>
            </a:extLst>
          </a:blip>
          <a:stretch>
            <a:fillRect/>
          </a:stretch>
        </p:blipFill>
        <p:spPr>
          <a:xfrm>
            <a:off x="1905000" y="3514636"/>
            <a:ext cx="5791200" cy="2762381"/>
          </a:xfrm>
          <a:prstGeom prst="rect">
            <a:avLst/>
          </a:prstGeom>
        </p:spPr>
      </p:pic>
    </p:spTree>
    <p:extLst>
      <p:ext uri="{BB962C8B-B14F-4D97-AF65-F5344CB8AC3E}">
        <p14:creationId xmlns:p14="http://schemas.microsoft.com/office/powerpoint/2010/main" val="66757976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889</TotalTime>
  <Words>945</Words>
  <Application>Microsoft Office PowerPoint</Application>
  <PresentationFormat>On-screen Show (4:3)</PresentationFormat>
  <Paragraphs>77</Paragraphs>
  <Slides>22</Slides>
  <Notes>0</Notes>
  <HiddenSlides>0</HiddenSlides>
  <MMClips>1</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PowerPoint Presentation</vt:lpstr>
      <vt:lpstr>MÔN CÔNG NGHỆ LỚP 6 GIÁO VIÊN: VÕ THỊ TỐ NGA</vt:lpstr>
      <vt:lpstr>PowerPoint Presentation</vt:lpstr>
      <vt:lpstr>Em hãy nêu tên, công dụng của các đồ dùng điện trong Hình 13.1.      </vt:lpstr>
      <vt:lpstr>PowerPoint Presentation</vt:lpstr>
      <vt:lpstr>PowerPoint Presentation</vt:lpstr>
      <vt:lpstr>PowerPoint Presentation</vt:lpstr>
      <vt:lpstr>PowerPoint Presentation</vt:lpstr>
      <vt:lpstr>PowerPoint Presentation</vt:lpstr>
      <vt:lpstr>PowerPoint Presentation</vt:lpstr>
      <vt:lpstr>Khi lựa chọn nồi cơm điện cần lưu ý đến số lượng thành viên trong gia đình. Nồi cơm điện được chọn cần có dung tích và công suất phù hợp để tiết kiệm năng lượng và phù hợp với điều kiện kinh tế gia đình. Dựa vào Bảng 13.1, em hãy cho biết gia đình em nên chọn loại nồi cơm điện có dung tích bao nhiêu là phù hợp? hãy nêu tên, công dụng của các đồ dùng điện trong Hình13.1.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Gia đình em có 4 người, em chọn bếp hồng ngoại như thế nào để tiết kiệm năng lượng và phù hợp với điều kiện gia đình? Vì sao?       </vt:lpstr>
      <vt:lpstr>Nguyên lí làm việc chung của nồi cơm điện và bếp hồng ngoại là khi được cấp điện và chọn chế độ nấu, mâm nhiệt nóng lên, toả ra một lượng nhiệt lớn làm nóng nồi nấu.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Asus</cp:lastModifiedBy>
  <cp:revision>103</cp:revision>
  <dcterms:created xsi:type="dcterms:W3CDTF">2013-08-28T08:21:51Z</dcterms:created>
  <dcterms:modified xsi:type="dcterms:W3CDTF">2023-12-15T03:42:22Z</dcterms:modified>
</cp:coreProperties>
</file>