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55"/>
  </p:notesMasterIdLst>
  <p:sldIdLst>
    <p:sldId id="336" r:id="rId2"/>
    <p:sldId id="338" r:id="rId3"/>
    <p:sldId id="340" r:id="rId4"/>
    <p:sldId id="258" r:id="rId5"/>
    <p:sldId id="297" r:id="rId6"/>
    <p:sldId id="259" r:id="rId7"/>
    <p:sldId id="341" r:id="rId8"/>
    <p:sldId id="382" r:id="rId9"/>
    <p:sldId id="383" r:id="rId10"/>
    <p:sldId id="342" r:id="rId11"/>
    <p:sldId id="384" r:id="rId12"/>
    <p:sldId id="385" r:id="rId13"/>
    <p:sldId id="261" r:id="rId14"/>
    <p:sldId id="265" r:id="rId15"/>
    <p:sldId id="330" r:id="rId16"/>
    <p:sldId id="399" r:id="rId17"/>
    <p:sldId id="331" r:id="rId18"/>
    <p:sldId id="400" r:id="rId19"/>
    <p:sldId id="332" r:id="rId20"/>
    <p:sldId id="401" r:id="rId21"/>
    <p:sldId id="333" r:id="rId22"/>
    <p:sldId id="402" r:id="rId23"/>
    <p:sldId id="334" r:id="rId24"/>
    <p:sldId id="403" r:id="rId25"/>
    <p:sldId id="323" r:id="rId26"/>
    <p:sldId id="344" r:id="rId27"/>
    <p:sldId id="299" r:id="rId28"/>
    <p:sldId id="347" r:id="rId29"/>
    <p:sldId id="386" r:id="rId30"/>
    <p:sldId id="348" r:id="rId31"/>
    <p:sldId id="387" r:id="rId32"/>
    <p:sldId id="358" r:id="rId33"/>
    <p:sldId id="392" r:id="rId34"/>
    <p:sldId id="354" r:id="rId35"/>
    <p:sldId id="262" r:id="rId36"/>
    <p:sldId id="404" r:id="rId37"/>
    <p:sldId id="405" r:id="rId38"/>
    <p:sldId id="359" r:id="rId39"/>
    <p:sldId id="393" r:id="rId40"/>
    <p:sldId id="298" r:id="rId41"/>
    <p:sldId id="364" r:id="rId42"/>
    <p:sldId id="343" r:id="rId43"/>
    <p:sldId id="394" r:id="rId44"/>
    <p:sldId id="395" r:id="rId45"/>
    <p:sldId id="346" r:id="rId46"/>
    <p:sldId id="360" r:id="rId47"/>
    <p:sldId id="365" r:id="rId48"/>
    <p:sldId id="361" r:id="rId49"/>
    <p:sldId id="363" r:id="rId50"/>
    <p:sldId id="396" r:id="rId51"/>
    <p:sldId id="397" r:id="rId52"/>
    <p:sldId id="398" r:id="rId53"/>
    <p:sldId id="367" r:id="rId54"/>
  </p:sldIdLst>
  <p:sldSz cx="9144000" cy="5143500" type="screen16x9"/>
  <p:notesSz cx="6858000" cy="9144000"/>
  <p:embeddedFontLst>
    <p:embeddedFont>
      <p:font typeface="Roboto" panose="02000000000000000000" pitchFamily="2"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D1F3"/>
    <a:srgbClr val="E8EE06"/>
    <a:srgbClr val="CEE212"/>
    <a:srgbClr val="34C04F"/>
    <a:srgbClr val="D61EAF"/>
    <a:srgbClr val="F9FC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4218DE6-D431-4044-9C84-DCB305295717}">
  <a:tblStyle styleId="{84218DE6-D431-4044-9C84-DCB30529571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4D890D1-4835-4479-89E5-008A3579EB0F}"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1080" y="3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3.fntdata"/><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1.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03696914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1"/>
        <p:cNvGrpSpPr/>
        <p:nvPr/>
      </p:nvGrpSpPr>
      <p:grpSpPr>
        <a:xfrm>
          <a:off x="0" y="0"/>
          <a:ext cx="0" cy="0"/>
          <a:chOff x="0" y="0"/>
          <a:chExt cx="0" cy="0"/>
        </a:xfrm>
      </p:grpSpPr>
      <p:sp>
        <p:nvSpPr>
          <p:cNvPr id="1582" name="Google Shape;158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3" name="Google Shape;158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7"/>
        <p:cNvGrpSpPr/>
        <p:nvPr/>
      </p:nvGrpSpPr>
      <p:grpSpPr>
        <a:xfrm>
          <a:off x="0" y="0"/>
          <a:ext cx="0" cy="0"/>
          <a:chOff x="0" y="0"/>
          <a:chExt cx="0" cy="0"/>
        </a:xfrm>
      </p:grpSpPr>
      <p:sp>
        <p:nvSpPr>
          <p:cNvPr id="1638" name="Google Shape;1638;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9" name="Google Shape;1639;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7"/>
        <p:cNvGrpSpPr/>
        <p:nvPr/>
      </p:nvGrpSpPr>
      <p:grpSpPr>
        <a:xfrm>
          <a:off x="0" y="0"/>
          <a:ext cx="0" cy="0"/>
          <a:chOff x="0" y="0"/>
          <a:chExt cx="0" cy="0"/>
        </a:xfrm>
      </p:grpSpPr>
      <p:sp>
        <p:nvSpPr>
          <p:cNvPr id="1638" name="Google Shape;1638;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9" name="Google Shape;1639;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7"/>
        <p:cNvGrpSpPr/>
        <p:nvPr/>
      </p:nvGrpSpPr>
      <p:grpSpPr>
        <a:xfrm>
          <a:off x="0" y="0"/>
          <a:ext cx="0" cy="0"/>
          <a:chOff x="0" y="0"/>
          <a:chExt cx="0" cy="0"/>
        </a:xfrm>
      </p:grpSpPr>
      <p:sp>
        <p:nvSpPr>
          <p:cNvPr id="1638" name="Google Shape;1638;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9" name="Google Shape;1639;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9"/>
        <p:cNvGrpSpPr/>
        <p:nvPr/>
      </p:nvGrpSpPr>
      <p:grpSpPr>
        <a:xfrm>
          <a:off x="0" y="0"/>
          <a:ext cx="0" cy="0"/>
          <a:chOff x="0" y="0"/>
          <a:chExt cx="0" cy="0"/>
        </a:xfrm>
      </p:grpSpPr>
      <p:sp>
        <p:nvSpPr>
          <p:cNvPr id="1610" name="Google Shape;1610;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1" name="Google Shape;1611;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9"/>
        <p:cNvGrpSpPr/>
        <p:nvPr/>
      </p:nvGrpSpPr>
      <p:grpSpPr>
        <a:xfrm>
          <a:off x="0" y="0"/>
          <a:ext cx="0" cy="0"/>
          <a:chOff x="0" y="0"/>
          <a:chExt cx="0" cy="0"/>
        </a:xfrm>
      </p:grpSpPr>
      <p:sp>
        <p:nvSpPr>
          <p:cNvPr id="1610" name="Google Shape;1610;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1" name="Google Shape;1611;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8408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9"/>
        <p:cNvGrpSpPr/>
        <p:nvPr/>
      </p:nvGrpSpPr>
      <p:grpSpPr>
        <a:xfrm>
          <a:off x="0" y="0"/>
          <a:ext cx="0" cy="0"/>
          <a:chOff x="0" y="0"/>
          <a:chExt cx="0" cy="0"/>
        </a:xfrm>
      </p:grpSpPr>
      <p:sp>
        <p:nvSpPr>
          <p:cNvPr id="1610" name="Google Shape;1610;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1" name="Google Shape;1611;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4715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9"/>
        <p:cNvGrpSpPr/>
        <p:nvPr/>
      </p:nvGrpSpPr>
      <p:grpSpPr>
        <a:xfrm>
          <a:off x="0" y="0"/>
          <a:ext cx="0" cy="0"/>
          <a:chOff x="0" y="0"/>
          <a:chExt cx="0" cy="0"/>
        </a:xfrm>
      </p:grpSpPr>
      <p:sp>
        <p:nvSpPr>
          <p:cNvPr id="1610" name="Google Shape;1610;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1" name="Google Shape;1611;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5845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9"/>
        <p:cNvGrpSpPr/>
        <p:nvPr/>
      </p:nvGrpSpPr>
      <p:grpSpPr>
        <a:xfrm>
          <a:off x="0" y="0"/>
          <a:ext cx="0" cy="0"/>
          <a:chOff x="0" y="0"/>
          <a:chExt cx="0" cy="0"/>
        </a:xfrm>
      </p:grpSpPr>
      <p:sp>
        <p:nvSpPr>
          <p:cNvPr id="1590" name="Google Shape;1590;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1" name="Google Shape;1591;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47719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47105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83879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2"/>
        <p:cNvGrpSpPr/>
        <p:nvPr/>
      </p:nvGrpSpPr>
      <p:grpSpPr>
        <a:xfrm>
          <a:off x="0" y="0"/>
          <a:ext cx="0" cy="0"/>
          <a:chOff x="0" y="0"/>
          <a:chExt cx="0" cy="0"/>
        </a:xfrm>
      </p:grpSpPr>
      <p:sp>
        <p:nvSpPr>
          <p:cNvPr id="1603" name="Google Shape;160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4" name="Google Shape;160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7"/>
        <p:cNvGrpSpPr/>
        <p:nvPr/>
      </p:nvGrpSpPr>
      <p:grpSpPr>
        <a:xfrm>
          <a:off x="0" y="0"/>
          <a:ext cx="0" cy="0"/>
          <a:chOff x="0" y="0"/>
          <a:chExt cx="0" cy="0"/>
        </a:xfrm>
      </p:grpSpPr>
      <p:sp>
        <p:nvSpPr>
          <p:cNvPr id="1638" name="Google Shape;1638;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9" name="Google Shape;1639;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7"/>
        <p:cNvGrpSpPr/>
        <p:nvPr/>
      </p:nvGrpSpPr>
      <p:grpSpPr>
        <a:xfrm>
          <a:off x="0" y="0"/>
          <a:ext cx="0" cy="0"/>
          <a:chOff x="0" y="0"/>
          <a:chExt cx="0" cy="0"/>
        </a:xfrm>
      </p:grpSpPr>
      <p:sp>
        <p:nvSpPr>
          <p:cNvPr id="1638" name="Google Shape;1638;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9" name="Google Shape;1639;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7"/>
        <p:cNvGrpSpPr/>
        <p:nvPr/>
      </p:nvGrpSpPr>
      <p:grpSpPr>
        <a:xfrm>
          <a:off x="0" y="0"/>
          <a:ext cx="0" cy="0"/>
          <a:chOff x="0" y="0"/>
          <a:chExt cx="0" cy="0"/>
        </a:xfrm>
      </p:grpSpPr>
      <p:sp>
        <p:nvSpPr>
          <p:cNvPr id="1638" name="Google Shape;1638;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9" name="Google Shape;1639;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userDrawn="1">
  <p:cSld name="TITLE_1">
    <p:spTree>
      <p:nvGrpSpPr>
        <p:cNvPr id="1" name="Shape 16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userDrawn="1">
  <p:cSld name="TITLE_AND_BODY">
    <p:spTree>
      <p:nvGrpSpPr>
        <p:cNvPr id="1" name="Shape 428"/>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userDrawn="1">
  <p:cSld name="TITLE_AND_TWO_COLUMNS">
    <p:spTree>
      <p:nvGrpSpPr>
        <p:cNvPr id="1" name="Shape 561"/>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97"/>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 Top drawing">
  <p:cSld name="BLANK_1">
    <p:spTree>
      <p:nvGrpSpPr>
        <p:cNvPr id="1" name="Shape 1202"/>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 Color background">
  <p:cSld name="BLANK_1_1">
    <p:spTree>
      <p:nvGrpSpPr>
        <p:cNvPr id="1" name="Shape 1475"/>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userDrawn="1">
  <p:cSld name="Title">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1515484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Ref idx="1001">
        <a:schemeClr val="bg1"/>
      </p:bgRef>
    </p:bg>
    <p:spTree>
      <p:nvGrpSpPr>
        <p:cNvPr id="1" name="Shape 5"/>
        <p:cNvGrpSpPr/>
        <p:nvPr/>
      </p:nvGrpSpPr>
      <p:grpSpPr>
        <a:xfrm>
          <a:off x="0" y="0"/>
          <a:ext cx="0" cy="0"/>
          <a:chOff x="0" y="0"/>
          <a:chExt cx="0" cy="0"/>
        </a:xfrm>
      </p:grpSpPr>
    </p:spTree>
  </p:cSld>
  <p:clrMap bg1="dk1" tx1="lt1" bg2="dk2" tx2="lt2" accent1="accent1" accent2="accent2" accent3="accent3" accent4="accent4" accent5="accent5" accent6="accent6" hlink="hlink" folHlink="folHlink"/>
  <p:sldLayoutIdLst>
    <p:sldLayoutId id="2147483649" r:id="rId1"/>
    <p:sldLayoutId id="2147483651" r:id="rId2"/>
    <p:sldLayoutId id="2147483652" r:id="rId3"/>
    <p:sldLayoutId id="2147483656" r:id="rId4"/>
    <p:sldLayoutId id="2147483657" r:id="rId5"/>
    <p:sldLayoutId id="2147483658" r:id="rId6"/>
    <p:sldLayoutId id="2147483660"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5.xml"/><Relationship Id="rId4" Type="http://schemas.openxmlformats.org/officeDocument/2006/relationships/image" Target="../media/image19.jpeg"/></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42.xml.rels><?xml version="1.0" encoding="UTF-8" standalone="yes"?>
<Relationships xmlns="http://schemas.openxmlformats.org/package/2006/relationships"><Relationship Id="rId3" Type="http://schemas.openxmlformats.org/officeDocument/2006/relationships/hyperlink" Target="https://onghutcobang.vn/rac-thai-nhua-la-gi/"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348568-8A47-42ED-A690-CCCAA38BD6F4}"/>
              </a:ext>
            </a:extLst>
          </p:cNvPr>
          <p:cNvSpPr>
            <a:spLocks noGrp="1"/>
          </p:cNvSpPr>
          <p:nvPr>
            <p:ph type="sldNum" idx="4294967295"/>
          </p:nvPr>
        </p:nvSpPr>
        <p:spPr>
          <a:xfrm>
            <a:off x="8696403" y="4673650"/>
            <a:ext cx="333000" cy="393600"/>
          </a:xfrm>
          <a:prstGeom prst="rect">
            <a:avLst/>
          </a:prstGeom>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a:t>
            </a:fld>
            <a:endParaRPr lang="en"/>
          </a:p>
        </p:txBody>
      </p:sp>
      <p:sp>
        <p:nvSpPr>
          <p:cNvPr id="5" name="Rectangle 4">
            <a:extLst>
              <a:ext uri="{FF2B5EF4-FFF2-40B4-BE49-F238E27FC236}">
                <a16:creationId xmlns:a16="http://schemas.microsoft.com/office/drawing/2014/main" id="{018C2F51-6906-4732-AED5-6AEB00A15916}"/>
              </a:ext>
            </a:extLst>
          </p:cNvPr>
          <p:cNvSpPr/>
          <p:nvPr/>
        </p:nvSpPr>
        <p:spPr>
          <a:xfrm>
            <a:off x="96253" y="383650"/>
            <a:ext cx="9144000" cy="3159006"/>
          </a:xfrm>
          <a:prstGeom prst="rect">
            <a:avLst/>
          </a:prstGeom>
          <a:solidFill>
            <a:srgbClr val="E8EE06"/>
          </a:solidFill>
        </p:spPr>
        <p:txBody>
          <a:bodyPr wrap="square" lIns="91440" tIns="45720" rIns="91440" bIns="45720">
            <a:spAutoFit/>
          </a:bodyPr>
          <a:lstStyle/>
          <a:p>
            <a:pPr algn="ctr">
              <a:lnSpc>
                <a:spcPct val="135000"/>
              </a:lnSpc>
              <a:spcBef>
                <a:spcPts val="600"/>
              </a:spcBef>
              <a:spcAft>
                <a:spcPts val="600"/>
              </a:spcAft>
            </a:pPr>
            <a:r>
              <a:rPr lang="en-GB" sz="4800" b="1" cap="none" spc="0" dirty="0">
                <a:ln w="0"/>
                <a:solidFill>
                  <a:srgbClr val="FF0000"/>
                </a:solidFill>
                <a:effectLst>
                  <a:outerShdw blurRad="38100" dist="19050" dir="2700000" algn="tl" rotWithShape="0">
                    <a:schemeClr val="dk1">
                      <a:alpha val="40000"/>
                    </a:schemeClr>
                  </a:outerShdw>
                </a:effectLst>
                <a:latin typeface="Aptos" panose="020B0004020202020204" pitchFamily="34" charset="0"/>
                <a:cs typeface="Times New Roman" panose="02020603050405020304" pitchFamily="18" charset="0"/>
              </a:rPr>
              <a:t>BÀI 8</a:t>
            </a:r>
            <a:r>
              <a:rPr lang="vi-VN" sz="4800" b="1" cap="none" spc="0" dirty="0">
                <a:ln w="0"/>
                <a:solidFill>
                  <a:srgbClr val="FF0000"/>
                </a:solidFill>
                <a:effectLst>
                  <a:outerShdw blurRad="38100" dist="19050" dir="2700000" algn="tl" rotWithShape="0">
                    <a:schemeClr val="dk1">
                      <a:alpha val="40000"/>
                    </a:schemeClr>
                  </a:outerShdw>
                </a:effectLst>
                <a:latin typeface="Aptos" panose="020B0004020202020204" pitchFamily="34" charset="0"/>
                <a:cs typeface="Times New Roman" panose="02020603050405020304" pitchFamily="18" charset="0"/>
              </a:rPr>
              <a:t>: </a:t>
            </a:r>
            <a:endParaRPr lang="en-US" sz="4800" b="1" cap="none" spc="0" dirty="0">
              <a:ln w="0"/>
              <a:solidFill>
                <a:srgbClr val="FF0000"/>
              </a:solidFill>
              <a:effectLst>
                <a:outerShdw blurRad="38100" dist="19050" dir="2700000" algn="tl" rotWithShape="0">
                  <a:schemeClr val="dk1">
                    <a:alpha val="40000"/>
                  </a:schemeClr>
                </a:outerShdw>
              </a:effectLst>
              <a:latin typeface="Aptos" panose="020B0004020202020204" pitchFamily="34" charset="0"/>
              <a:cs typeface="Times New Roman" panose="02020603050405020304" pitchFamily="18" charset="0"/>
            </a:endParaRPr>
          </a:p>
          <a:p>
            <a:pPr algn="ctr">
              <a:lnSpc>
                <a:spcPct val="135000"/>
              </a:lnSpc>
              <a:spcBef>
                <a:spcPts val="600"/>
              </a:spcBef>
              <a:spcAft>
                <a:spcPts val="600"/>
              </a:spcAft>
            </a:pPr>
            <a:r>
              <a:rPr lang="en-GB" sz="4800" b="1" cap="none" spc="0" dirty="0">
                <a:ln w="0"/>
                <a:solidFill>
                  <a:srgbClr val="FF0000"/>
                </a:solidFill>
                <a:effectLst>
                  <a:outerShdw blurRad="38100" dist="19050" dir="2700000" algn="tl" rotWithShape="0">
                    <a:schemeClr val="dk1">
                      <a:alpha val="40000"/>
                    </a:schemeClr>
                  </a:outerShdw>
                </a:effectLst>
                <a:latin typeface="Aptos" panose="020B0004020202020204" pitchFamily="34" charset="0"/>
                <a:cs typeface="Times New Roman" panose="02020603050405020304" pitchFamily="18" charset="0"/>
              </a:rPr>
              <a:t>MỘT SỐ VẬT LIỆU, NHIÊN LIỆU VÀ NGUYÊN LIỆU THÔNG DỤNG</a:t>
            </a:r>
            <a:endParaRPr lang="vi-VN" sz="4800" b="1" cap="none" spc="0" dirty="0">
              <a:ln w="0"/>
              <a:solidFill>
                <a:srgbClr val="FF0000"/>
              </a:solidFill>
              <a:effectLst>
                <a:outerShdw blurRad="38100" dist="19050" dir="2700000" algn="tl" rotWithShape="0">
                  <a:schemeClr val="dk1">
                    <a:alpha val="40000"/>
                  </a:schemeClr>
                </a:outerShdw>
              </a:effectLst>
              <a:latin typeface="Aptos" panose="020B0004020202020204" pitchFamily="34" charset="0"/>
              <a:cs typeface="Times New Roman" panose="02020603050405020304" pitchFamily="18" charset="0"/>
            </a:endParaRPr>
          </a:p>
        </p:txBody>
      </p:sp>
      <p:sp>
        <p:nvSpPr>
          <p:cNvPr id="3" name="Google Shape;1593;p16">
            <a:extLst>
              <a:ext uri="{FF2B5EF4-FFF2-40B4-BE49-F238E27FC236}">
                <a16:creationId xmlns:a16="http://schemas.microsoft.com/office/drawing/2014/main" id="{211CC91C-8D4A-99B3-FF88-A70547E0AA50}"/>
              </a:ext>
            </a:extLst>
          </p:cNvPr>
          <p:cNvSpPr txBox="1">
            <a:spLocks/>
          </p:cNvSpPr>
          <p:nvPr/>
        </p:nvSpPr>
        <p:spPr>
          <a:xfrm>
            <a:off x="0" y="3714252"/>
            <a:ext cx="8515589" cy="591879"/>
          </a:xfrm>
          <a:prstGeom prst="rect">
            <a:avLst/>
          </a:prstGeom>
          <a:solidFill>
            <a:schemeClr val="bg1"/>
          </a:solidFill>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35000"/>
              </a:lnSpc>
              <a:spcBef>
                <a:spcPts val="600"/>
              </a:spcBef>
              <a:spcAft>
                <a:spcPts val="600"/>
              </a:spcAft>
            </a:pPr>
            <a:r>
              <a:rPr lang="vi-VN" sz="3200" b="1">
                <a:solidFill>
                  <a:schemeClr val="tx1"/>
                </a:solidFill>
                <a:latin typeface="Aptos" panose="020B0004020202020204" pitchFamily="34" charset="0"/>
                <a:cs typeface="Times New Roman" panose="02020603050405020304" pitchFamily="18" charset="0"/>
              </a:rPr>
              <a:t>I. </a:t>
            </a:r>
            <a:r>
              <a:rPr lang="en-US" sz="3200" b="1">
                <a:solidFill>
                  <a:schemeClr val="tx1"/>
                </a:solidFill>
                <a:latin typeface="Aptos" panose="020B0004020202020204" pitchFamily="34" charset="0"/>
                <a:cs typeface="Times New Roman" panose="02020603050405020304" pitchFamily="18" charset="0"/>
              </a:rPr>
              <a:t>Một số vật liệu thông dụng</a:t>
            </a:r>
            <a:endParaRPr lang="en-US" sz="3200" b="1" dirty="0">
              <a:solidFill>
                <a:schemeClr val="tx1"/>
              </a:solidFill>
              <a:latin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529157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139C28-9A3D-4E13-BF01-CDDE31A7369A}"/>
              </a:ext>
            </a:extLst>
          </p:cNvPr>
          <p:cNvPicPr>
            <a:picLocks noChangeAspect="1"/>
          </p:cNvPicPr>
          <p:nvPr/>
        </p:nvPicPr>
        <p:blipFill>
          <a:blip r:embed="rId2"/>
          <a:stretch>
            <a:fillRect/>
          </a:stretch>
        </p:blipFill>
        <p:spPr>
          <a:xfrm>
            <a:off x="-9820" y="1430215"/>
            <a:ext cx="9235356" cy="3741329"/>
          </a:xfrm>
          <a:prstGeom prst="rect">
            <a:avLst/>
          </a:prstGeom>
          <a:ln>
            <a:solidFill>
              <a:srgbClr val="FF0000"/>
            </a:solidFill>
          </a:ln>
        </p:spPr>
      </p:pic>
    </p:spTree>
    <p:extLst>
      <p:ext uri="{BB962C8B-B14F-4D97-AF65-F5344CB8AC3E}">
        <p14:creationId xmlns:p14="http://schemas.microsoft.com/office/powerpoint/2010/main" val="153857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4448AE-865C-4F92-A707-2BF5BABA884F}"/>
              </a:ext>
            </a:extLst>
          </p:cNvPr>
          <p:cNvPicPr>
            <a:picLocks noChangeAspect="1"/>
          </p:cNvPicPr>
          <p:nvPr/>
        </p:nvPicPr>
        <p:blipFill rotWithShape="1">
          <a:blip r:embed="rId2"/>
          <a:srcRect r="3559"/>
          <a:stretch/>
        </p:blipFill>
        <p:spPr>
          <a:xfrm>
            <a:off x="6042" y="1453662"/>
            <a:ext cx="9137957" cy="3689838"/>
          </a:xfrm>
          <a:prstGeom prst="rect">
            <a:avLst/>
          </a:prstGeom>
          <a:ln>
            <a:solidFill>
              <a:srgbClr val="FF0000"/>
            </a:solidFill>
          </a:ln>
        </p:spPr>
      </p:pic>
    </p:spTree>
    <p:extLst>
      <p:ext uri="{BB962C8B-B14F-4D97-AF65-F5344CB8AC3E}">
        <p14:creationId xmlns:p14="http://schemas.microsoft.com/office/powerpoint/2010/main" val="43422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FB7574-940B-4415-A1B5-001FFD0BB128}"/>
              </a:ext>
            </a:extLst>
          </p:cNvPr>
          <p:cNvSpPr>
            <a:spLocks noGrp="1"/>
          </p:cNvSpPr>
          <p:nvPr>
            <p:ph type="sldNum" idx="4294967295"/>
          </p:nvPr>
        </p:nvSpPr>
        <p:spPr>
          <a:xfrm>
            <a:off x="8696403" y="4673650"/>
            <a:ext cx="333000" cy="393600"/>
          </a:xfrm>
          <a:prstGeom prst="rect">
            <a:avLst/>
          </a:prstGeom>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12</a:t>
            </a:fld>
            <a:endParaRPr lang="en"/>
          </a:p>
        </p:txBody>
      </p:sp>
      <p:pic>
        <p:nvPicPr>
          <p:cNvPr id="9" name="Picture 8">
            <a:extLst>
              <a:ext uri="{FF2B5EF4-FFF2-40B4-BE49-F238E27FC236}">
                <a16:creationId xmlns:a16="http://schemas.microsoft.com/office/drawing/2014/main" id="{DE5E6EC0-1BB0-46F6-A85C-8446A129E2EB}"/>
              </a:ext>
            </a:extLst>
          </p:cNvPr>
          <p:cNvPicPr>
            <a:picLocks noChangeAspect="1"/>
          </p:cNvPicPr>
          <p:nvPr/>
        </p:nvPicPr>
        <p:blipFill>
          <a:blip r:embed="rId2"/>
          <a:stretch>
            <a:fillRect/>
          </a:stretch>
        </p:blipFill>
        <p:spPr>
          <a:xfrm>
            <a:off x="5205046" y="55008"/>
            <a:ext cx="3888263" cy="5088492"/>
          </a:xfrm>
          <a:prstGeom prst="rect">
            <a:avLst/>
          </a:prstGeom>
          <a:ln>
            <a:solidFill>
              <a:srgbClr val="FF0000"/>
            </a:solidFill>
          </a:ln>
        </p:spPr>
      </p:pic>
      <p:pic>
        <p:nvPicPr>
          <p:cNvPr id="14" name="Picture 2" descr="Kinh nghiệm chọn mua bộ bàn ghế gỗ phòng khách - Nội Thất Hòa Phát">
            <a:extLst>
              <a:ext uri="{FF2B5EF4-FFF2-40B4-BE49-F238E27FC236}">
                <a16:creationId xmlns:a16="http://schemas.microsoft.com/office/drawing/2014/main" id="{6E697B06-5A48-8963-F6F8-F660752426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90" y="1457649"/>
            <a:ext cx="4826109" cy="3685851"/>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8117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05"/>
        <p:cNvGrpSpPr/>
        <p:nvPr/>
      </p:nvGrpSpPr>
      <p:grpSpPr>
        <a:xfrm>
          <a:off x="0" y="0"/>
          <a:ext cx="0" cy="0"/>
          <a:chOff x="0" y="0"/>
          <a:chExt cx="0" cy="0"/>
        </a:xfrm>
      </p:grpSpPr>
      <p:sp>
        <p:nvSpPr>
          <p:cNvPr id="1608" name="Google Shape;1608;p18"/>
          <p:cNvSpPr txBox="1">
            <a:spLocks noGrp="1"/>
          </p:cNvSpPr>
          <p:nvPr>
            <p:ph type="sldNum" idx="4294967295"/>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13</a:t>
            </a:fld>
            <a:endParaRPr/>
          </a:p>
        </p:txBody>
      </p:sp>
      <p:sp>
        <p:nvSpPr>
          <p:cNvPr id="8" name="Rectangle 7"/>
          <p:cNvSpPr/>
          <p:nvPr/>
        </p:nvSpPr>
        <p:spPr>
          <a:xfrm>
            <a:off x="2763002" y="185442"/>
            <a:ext cx="4496312" cy="628057"/>
          </a:xfrm>
          <a:prstGeom prst="rect">
            <a:avLst/>
          </a:prstGeom>
          <a:solidFill>
            <a:srgbClr val="FFFF00"/>
          </a:solidFill>
        </p:spPr>
        <p:txBody>
          <a:bodyPr wrap="square">
            <a:spAutoFit/>
          </a:bodyPr>
          <a:lstStyle/>
          <a:p>
            <a:pPr algn="just">
              <a:lnSpc>
                <a:spcPct val="135000"/>
              </a:lnSpc>
              <a:spcBef>
                <a:spcPts val="1200"/>
              </a:spcBef>
              <a:spcAft>
                <a:spcPts val="1200"/>
              </a:spcAft>
            </a:pPr>
            <a:r>
              <a:rPr lang="nl-NL" sz="2800" b="1" dirty="0">
                <a:solidFill>
                  <a:srgbClr val="FF0000"/>
                </a:solidFill>
                <a:latin typeface="Aptos" panose="020B0004020202020204" pitchFamily="34" charset="0"/>
                <a:ea typeface="Calibri" panose="020F0502020204030204" pitchFamily="34" charset="0"/>
                <a:cs typeface="Times New Roman" panose="02020603050405020304" pitchFamily="18" charset="0"/>
              </a:rPr>
              <a:t>Hoạt</a:t>
            </a:r>
            <a:r>
              <a:rPr lang="vi-VN" sz="2800" b="1" dirty="0">
                <a:solidFill>
                  <a:srgbClr val="FF0000"/>
                </a:solidFill>
                <a:latin typeface="Aptos" panose="020B0004020202020204" pitchFamily="34" charset="0"/>
                <a:ea typeface="Calibri" panose="020F0502020204030204" pitchFamily="34" charset="0"/>
                <a:cs typeface="Times New Roman" panose="02020603050405020304" pitchFamily="18" charset="0"/>
              </a:rPr>
              <a:t> </a:t>
            </a:r>
            <a:r>
              <a:rPr lang="nl-NL" sz="2800" b="1" dirty="0">
                <a:solidFill>
                  <a:srgbClr val="FF0000"/>
                </a:solidFill>
                <a:latin typeface="Aptos" panose="020B0004020202020204" pitchFamily="34" charset="0"/>
                <a:ea typeface="Calibri" panose="020F0502020204030204" pitchFamily="34" charset="0"/>
                <a:cs typeface="Times New Roman" panose="02020603050405020304" pitchFamily="18" charset="0"/>
              </a:rPr>
              <a:t>động nhóm</a:t>
            </a:r>
            <a:r>
              <a:rPr lang="vi-VN" sz="2800" b="1" dirty="0">
                <a:solidFill>
                  <a:srgbClr val="FF0000"/>
                </a:solidFill>
                <a:latin typeface="Aptos" panose="020B0004020202020204" pitchFamily="34" charset="0"/>
                <a:ea typeface="Calibri" panose="020F0502020204030204" pitchFamily="34" charset="0"/>
                <a:cs typeface="Times New Roman" panose="02020603050405020304" pitchFamily="18" charset="0"/>
              </a:rPr>
              <a:t> (4’)</a:t>
            </a:r>
            <a:endParaRPr lang="en-US" sz="2800" b="1" dirty="0">
              <a:solidFill>
                <a:srgbClr val="FF0000"/>
              </a:solidFill>
              <a:latin typeface="Aptos" panose="020B000402020202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F8D6185B-78BF-2B55-C3C5-C97D76A41AB9}"/>
              </a:ext>
            </a:extLst>
          </p:cNvPr>
          <p:cNvSpPr txBox="1"/>
          <p:nvPr/>
        </p:nvSpPr>
        <p:spPr>
          <a:xfrm>
            <a:off x="269631" y="1744728"/>
            <a:ext cx="8759772" cy="2277547"/>
          </a:xfrm>
          <a:prstGeom prst="rect">
            <a:avLst/>
          </a:prstGeom>
          <a:solidFill>
            <a:schemeClr val="accent5">
              <a:lumMod val="20000"/>
              <a:lumOff val="80000"/>
            </a:schemeClr>
          </a:solidFill>
        </p:spPr>
        <p:txBody>
          <a:bodyPr wrap="square">
            <a:spAutoFit/>
          </a:bodyPr>
          <a:lstStyle/>
          <a:p>
            <a:pPr marL="0" lvl="0" indent="0" algn="ctr">
              <a:spcBef>
                <a:spcPts val="600"/>
              </a:spcBef>
              <a:spcAft>
                <a:spcPts val="600"/>
              </a:spcAft>
              <a:buNone/>
            </a:pPr>
            <a:r>
              <a:rPr lang="en-GB" sz="2800" b="1">
                <a:solidFill>
                  <a:srgbClr val="FF0000"/>
                </a:solidFill>
                <a:latin typeface="Aptos" panose="020B0004020202020204" pitchFamily="34" charset="0"/>
                <a:cs typeface="Times New Roman" panose="02020603050405020304" pitchFamily="18" charset="0"/>
              </a:rPr>
              <a:t>Lớp chia thành 3 nhóm:</a:t>
            </a:r>
          </a:p>
          <a:p>
            <a:pPr marL="0" lvl="0" indent="0" algn="just">
              <a:spcBef>
                <a:spcPts val="600"/>
              </a:spcBef>
              <a:spcAft>
                <a:spcPts val="600"/>
              </a:spcAft>
              <a:buNone/>
            </a:pPr>
            <a:r>
              <a:rPr lang="en-GB" sz="2800" b="1">
                <a:solidFill>
                  <a:srgbClr val="FF0000"/>
                </a:solidFill>
                <a:latin typeface="Aptos" panose="020B0004020202020204" pitchFamily="34" charset="0"/>
                <a:cs typeface="Times New Roman" panose="02020603050405020304" pitchFamily="18" charset="0"/>
              </a:rPr>
              <a:t>Nhóm 1: Tìm hiểu về nhựa, kim loại</a:t>
            </a:r>
          </a:p>
          <a:p>
            <a:pPr marL="0" lvl="0" indent="0" algn="just">
              <a:spcBef>
                <a:spcPts val="600"/>
              </a:spcBef>
              <a:spcAft>
                <a:spcPts val="600"/>
              </a:spcAft>
              <a:buNone/>
            </a:pPr>
            <a:r>
              <a:rPr lang="en-GB" sz="2800" b="1">
                <a:solidFill>
                  <a:srgbClr val="FF0000"/>
                </a:solidFill>
                <a:latin typeface="Aptos" panose="020B0004020202020204" pitchFamily="34" charset="0"/>
                <a:cs typeface="Times New Roman" panose="02020603050405020304" pitchFamily="18" charset="0"/>
              </a:rPr>
              <a:t>Nhóm 2: Tìm hiểu về cao su, thủy tinh</a:t>
            </a:r>
          </a:p>
          <a:p>
            <a:pPr marL="0" lvl="0" indent="0" algn="just">
              <a:spcBef>
                <a:spcPts val="600"/>
              </a:spcBef>
              <a:spcAft>
                <a:spcPts val="600"/>
              </a:spcAft>
              <a:buNone/>
            </a:pPr>
            <a:r>
              <a:rPr lang="en-GB" sz="2800" b="1">
                <a:solidFill>
                  <a:srgbClr val="FF0000"/>
                </a:solidFill>
                <a:latin typeface="Aptos" panose="020B0004020202020204" pitchFamily="34" charset="0"/>
                <a:cs typeface="Times New Roman" panose="02020603050405020304" pitchFamily="18" charset="0"/>
              </a:rPr>
              <a:t>Nhóm 3: Tìm hiểu về gốm, gỗ</a:t>
            </a:r>
            <a:endParaRPr lang="en-US" sz="2800" b="1" dirty="0">
              <a:solidFill>
                <a:srgbClr val="FF0000"/>
              </a:solidFill>
              <a:latin typeface="Aptos" panose="020B000402020202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40"/>
        <p:cNvGrpSpPr/>
        <p:nvPr/>
      </p:nvGrpSpPr>
      <p:grpSpPr>
        <a:xfrm>
          <a:off x="0" y="0"/>
          <a:ext cx="0" cy="0"/>
          <a:chOff x="0" y="0"/>
          <a:chExt cx="0" cy="0"/>
        </a:xfrm>
      </p:grpSpPr>
      <p:sp>
        <p:nvSpPr>
          <p:cNvPr id="1643" name="Google Shape;1643;p22"/>
          <p:cNvSpPr txBox="1">
            <a:spLocks noGrp="1"/>
          </p:cNvSpPr>
          <p:nvPr>
            <p:ph type="sldNum" idx="4294967295"/>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14</a:t>
            </a:fld>
            <a:endParaRPr/>
          </a:p>
        </p:txBody>
      </p:sp>
      <p:sp>
        <p:nvSpPr>
          <p:cNvPr id="6" name="Rectangle 5"/>
          <p:cNvSpPr/>
          <p:nvPr/>
        </p:nvSpPr>
        <p:spPr>
          <a:xfrm>
            <a:off x="1378524" y="87327"/>
            <a:ext cx="5768234" cy="499304"/>
          </a:xfrm>
          <a:prstGeom prst="rect">
            <a:avLst/>
          </a:prstGeom>
          <a:solidFill>
            <a:schemeClr val="tx1"/>
          </a:solidFill>
        </p:spPr>
        <p:txBody>
          <a:bodyPr wrap="square">
            <a:spAutoFit/>
          </a:bodyPr>
          <a:lstStyle/>
          <a:p>
            <a:pPr algn="just">
              <a:lnSpc>
                <a:spcPct val="135000"/>
              </a:lnSpc>
              <a:spcBef>
                <a:spcPts val="1200"/>
              </a:spcBef>
              <a:spcAft>
                <a:spcPts val="1200"/>
              </a:spcAft>
            </a:pPr>
            <a:r>
              <a:rPr lang="nl-NL" sz="2200" b="1" dirty="0">
                <a:solidFill>
                  <a:srgbClr val="FF0000"/>
                </a:solidFill>
                <a:latin typeface="Arial" panose="020B0604020202020204" pitchFamily="34" charset="0"/>
                <a:ea typeface="Calibri" panose="020F0502020204030204" pitchFamily="34" charset="0"/>
                <a:cs typeface="Arial" panose="020B0604020202020204" pitchFamily="34" charset="0"/>
              </a:rPr>
              <a:t>Nhiệm vụ 1: </a:t>
            </a:r>
            <a:r>
              <a:rPr lang="nl-NL" sz="2200" dirty="0">
                <a:solidFill>
                  <a:srgbClr val="FF0000"/>
                </a:solidFill>
                <a:latin typeface="Arial" panose="020B0604020202020204" pitchFamily="34" charset="0"/>
                <a:ea typeface="Calibri" panose="020F0502020204030204" pitchFamily="34" charset="0"/>
                <a:cs typeface="Arial" panose="020B0604020202020204" pitchFamily="34" charset="0"/>
              </a:rPr>
              <a:t>Điền thông tin theo mẫu sau:</a:t>
            </a:r>
            <a:endParaRPr lang="en-US" sz="2200" dirty="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755456194"/>
              </p:ext>
            </p:extLst>
          </p:nvPr>
        </p:nvGraphicFramePr>
        <p:xfrm>
          <a:off x="0" y="769570"/>
          <a:ext cx="9144000" cy="5334000"/>
        </p:xfrm>
        <a:graphic>
          <a:graphicData uri="http://schemas.openxmlformats.org/drawingml/2006/table">
            <a:tbl>
              <a:tblPr firstRow="1" bandRow="1">
                <a:tableStyleId>{5C22544A-7EE6-4342-B048-85BDC9FD1C3A}</a:tableStyleId>
              </a:tblPr>
              <a:tblGrid>
                <a:gridCol w="1519922">
                  <a:extLst>
                    <a:ext uri="{9D8B030D-6E8A-4147-A177-3AD203B41FA5}">
                      <a16:colId xmlns:a16="http://schemas.microsoft.com/office/drawing/2014/main" val="4179586406"/>
                    </a:ext>
                  </a:extLst>
                </a:gridCol>
                <a:gridCol w="2464700">
                  <a:extLst>
                    <a:ext uri="{9D8B030D-6E8A-4147-A177-3AD203B41FA5}">
                      <a16:colId xmlns:a16="http://schemas.microsoft.com/office/drawing/2014/main" val="3045654393"/>
                    </a:ext>
                  </a:extLst>
                </a:gridCol>
                <a:gridCol w="1941884">
                  <a:extLst>
                    <a:ext uri="{9D8B030D-6E8A-4147-A177-3AD203B41FA5}">
                      <a16:colId xmlns:a16="http://schemas.microsoft.com/office/drawing/2014/main" val="2479768392"/>
                    </a:ext>
                  </a:extLst>
                </a:gridCol>
                <a:gridCol w="3217494">
                  <a:extLst>
                    <a:ext uri="{9D8B030D-6E8A-4147-A177-3AD203B41FA5}">
                      <a16:colId xmlns:a16="http://schemas.microsoft.com/office/drawing/2014/main" val="3892298412"/>
                    </a:ext>
                  </a:extLst>
                </a:gridCol>
              </a:tblGrid>
              <a:tr h="370840">
                <a:tc>
                  <a:txBody>
                    <a:bodyPr/>
                    <a:lstStyle/>
                    <a:p>
                      <a:pPr algn="ctr"/>
                      <a:r>
                        <a:rPr lang="en-GB" sz="2000"/>
                        <a:t>Tên</a:t>
                      </a:r>
                      <a:r>
                        <a:rPr lang="en-GB" sz="2000" baseline="0"/>
                        <a:t> một số vật liệu</a:t>
                      </a:r>
                      <a:endParaRPr lang="en-US" sz="2000"/>
                    </a:p>
                  </a:txBody>
                  <a:tcPr anchor="ctr"/>
                </a:tc>
                <a:tc>
                  <a:txBody>
                    <a:bodyPr/>
                    <a:lstStyle/>
                    <a:p>
                      <a:pPr algn="ctr"/>
                      <a:r>
                        <a:rPr lang="en-GB" sz="2000"/>
                        <a:t>Tính</a:t>
                      </a:r>
                      <a:r>
                        <a:rPr lang="en-GB" sz="2000" baseline="0"/>
                        <a:t> chất</a:t>
                      </a:r>
                      <a:endParaRPr lang="en-US" sz="2000"/>
                    </a:p>
                  </a:txBody>
                  <a:tcPr anchor="ctr"/>
                </a:tc>
                <a:tc>
                  <a:txBody>
                    <a:bodyPr/>
                    <a:lstStyle/>
                    <a:p>
                      <a:pPr algn="ctr"/>
                      <a:r>
                        <a:rPr lang="en-GB" sz="2000"/>
                        <a:t>Ứng</a:t>
                      </a:r>
                      <a:r>
                        <a:rPr lang="en-GB" sz="2000" baseline="0"/>
                        <a:t> dụng</a:t>
                      </a:r>
                      <a:endParaRPr lang="en-US" sz="2000"/>
                    </a:p>
                  </a:txBody>
                  <a:tcPr anchor="ctr"/>
                </a:tc>
                <a:tc>
                  <a:txBody>
                    <a:bodyPr/>
                    <a:lstStyle/>
                    <a:p>
                      <a:pPr algn="ctr"/>
                      <a:r>
                        <a:rPr lang="en-GB" sz="2000"/>
                        <a:t>Cách</a:t>
                      </a:r>
                      <a:r>
                        <a:rPr lang="en-GB" sz="2000" baseline="0"/>
                        <a:t> sử dụng an toàn hiệu quả</a:t>
                      </a:r>
                      <a:endParaRPr lang="en-US" sz="2000"/>
                    </a:p>
                  </a:txBody>
                  <a:tcPr anchor="ctr"/>
                </a:tc>
                <a:extLst>
                  <a:ext uri="{0D108BD9-81ED-4DB2-BD59-A6C34878D82A}">
                    <a16:rowId xmlns:a16="http://schemas.microsoft.com/office/drawing/2014/main" val="4078125080"/>
                  </a:ext>
                </a:extLst>
              </a:tr>
              <a:tr h="370840">
                <a:tc>
                  <a:txBody>
                    <a:bodyPr/>
                    <a:lstStyle/>
                    <a:p>
                      <a:pPr algn="just"/>
                      <a:r>
                        <a:rPr lang="en-GB" sz="2800"/>
                        <a:t>Nhựa</a:t>
                      </a:r>
                      <a:endParaRPr lang="en-US" sz="2800"/>
                    </a:p>
                  </a:txBody>
                  <a:tcPr anchor="ctr"/>
                </a:tc>
                <a:tc>
                  <a:txBody>
                    <a:bodyPr/>
                    <a:lstStyle/>
                    <a:p>
                      <a:pPr algn="just"/>
                      <a:r>
                        <a:rPr lang="en-GB" sz="2800"/>
                        <a:t>Dễ</a:t>
                      </a:r>
                      <a:r>
                        <a:rPr lang="en-GB" sz="2800" baseline="0"/>
                        <a:t> tạo hình, nhẹ, dẫn nhiệt kém, không dẫn điện, bền với môi trường</a:t>
                      </a:r>
                      <a:endParaRPr lang="en-US" sz="2800"/>
                    </a:p>
                  </a:txBody>
                  <a:tcPr anchor="ctr"/>
                </a:tc>
                <a:tc>
                  <a:txBody>
                    <a:bodyPr/>
                    <a:lstStyle/>
                    <a:p>
                      <a:pPr algn="just"/>
                      <a:r>
                        <a:rPr lang="en-GB" sz="2800" baseline="0"/>
                        <a:t>Tạo các vật dụng, đồ chơi.</a:t>
                      </a:r>
                      <a:endParaRPr lang="en-US" sz="2800"/>
                    </a:p>
                  </a:txBody>
                  <a:tcPr anchor="ctr"/>
                </a:tc>
                <a:tc>
                  <a:txBody>
                    <a:bodyPr/>
                    <a:lstStyle/>
                    <a:p>
                      <a:pPr algn="just"/>
                      <a:r>
                        <a:rPr lang="en-GB" sz="2800" dirty="0"/>
                        <a:t>+ </a:t>
                      </a:r>
                      <a:r>
                        <a:rPr lang="en-GB" sz="2800" dirty="0" err="1"/>
                        <a:t>Tránh</a:t>
                      </a:r>
                      <a:r>
                        <a:rPr lang="en-GB" sz="2800" baseline="0" dirty="0"/>
                        <a:t> </a:t>
                      </a:r>
                      <a:r>
                        <a:rPr lang="en-GB" sz="2800" baseline="0" dirty="0" err="1"/>
                        <a:t>đặt</a:t>
                      </a:r>
                      <a:r>
                        <a:rPr lang="en-GB" sz="2800" baseline="0" dirty="0"/>
                        <a:t> </a:t>
                      </a:r>
                      <a:r>
                        <a:rPr lang="en-GB" sz="2800" baseline="0" dirty="0" err="1"/>
                        <a:t>gần</a:t>
                      </a:r>
                      <a:r>
                        <a:rPr lang="en-GB" sz="2800" baseline="0" dirty="0"/>
                        <a:t> </a:t>
                      </a:r>
                      <a:r>
                        <a:rPr lang="en-GB" sz="2800" baseline="0" dirty="0" err="1"/>
                        <a:t>nơi</a:t>
                      </a:r>
                      <a:r>
                        <a:rPr lang="en-GB" sz="2800" baseline="0" dirty="0"/>
                        <a:t> </a:t>
                      </a:r>
                      <a:r>
                        <a:rPr lang="en-GB" sz="2800" baseline="0" dirty="0" err="1"/>
                        <a:t>có</a:t>
                      </a:r>
                      <a:r>
                        <a:rPr lang="en-GB" sz="2800" baseline="0" dirty="0"/>
                        <a:t> </a:t>
                      </a:r>
                      <a:r>
                        <a:rPr lang="en-GB" sz="2800" baseline="0" dirty="0" err="1"/>
                        <a:t>nhiệt</a:t>
                      </a:r>
                      <a:r>
                        <a:rPr lang="en-GB" sz="2800" baseline="0" dirty="0"/>
                        <a:t> </a:t>
                      </a:r>
                      <a:r>
                        <a:rPr lang="en-GB" sz="2800" baseline="0" dirty="0" err="1"/>
                        <a:t>độ</a:t>
                      </a:r>
                      <a:r>
                        <a:rPr lang="en-GB" sz="2800" baseline="0" dirty="0"/>
                        <a:t> </a:t>
                      </a:r>
                      <a:r>
                        <a:rPr lang="en-GB" sz="2800" baseline="0" dirty="0" err="1"/>
                        <a:t>cao</a:t>
                      </a:r>
                      <a:r>
                        <a:rPr lang="en-GB" sz="2800" baseline="0" dirty="0"/>
                        <a:t>.</a:t>
                      </a:r>
                      <a:endParaRPr lang="en-US" sz="2800" baseline="0" dirty="0"/>
                    </a:p>
                    <a:p>
                      <a:pPr algn="l"/>
                      <a:r>
                        <a:rPr lang="en-GB" sz="2800" baseline="0" dirty="0"/>
                        <a:t>+ </a:t>
                      </a:r>
                      <a:r>
                        <a:rPr lang="en-GB" sz="2800" baseline="0" dirty="0" err="1"/>
                        <a:t>Đúng</a:t>
                      </a:r>
                      <a:r>
                        <a:rPr lang="en-GB" sz="2800" baseline="0" dirty="0"/>
                        <a:t> </a:t>
                      </a:r>
                      <a:r>
                        <a:rPr lang="en-GB" sz="2800" baseline="0" dirty="0" err="1"/>
                        <a:t>mục</a:t>
                      </a:r>
                      <a:r>
                        <a:rPr lang="en-GB" sz="2800" baseline="0" dirty="0"/>
                        <a:t> </a:t>
                      </a:r>
                      <a:r>
                        <a:rPr lang="en-GB" sz="2800" baseline="0" dirty="0" err="1"/>
                        <a:t>đích</a:t>
                      </a:r>
                      <a:r>
                        <a:rPr lang="en-GB" sz="2800" baseline="0" dirty="0"/>
                        <a:t>.</a:t>
                      </a:r>
                    </a:p>
                    <a:p>
                      <a:pPr algn="l"/>
                      <a:r>
                        <a:rPr lang="en-GB" sz="2800" baseline="0" dirty="0"/>
                        <a:t>+ </a:t>
                      </a:r>
                      <a:r>
                        <a:rPr lang="en-GB" sz="2800" baseline="0" dirty="0" err="1"/>
                        <a:t>Hạn</a:t>
                      </a:r>
                      <a:r>
                        <a:rPr lang="en-GB" sz="2800" baseline="0" dirty="0"/>
                        <a:t> </a:t>
                      </a:r>
                      <a:r>
                        <a:rPr lang="en-GB" sz="2800" baseline="0" dirty="0" err="1"/>
                        <a:t>chế</a:t>
                      </a:r>
                      <a:r>
                        <a:rPr lang="en-GB" sz="2800" baseline="0" dirty="0"/>
                        <a:t> </a:t>
                      </a:r>
                      <a:r>
                        <a:rPr lang="en-GB" sz="2800" baseline="0" dirty="0" err="1"/>
                        <a:t>dùng</a:t>
                      </a:r>
                      <a:r>
                        <a:rPr lang="en-GB" sz="2800" baseline="0" dirty="0"/>
                        <a:t> 1 </a:t>
                      </a:r>
                      <a:r>
                        <a:rPr lang="en-GB" sz="2800" baseline="0" dirty="0" err="1"/>
                        <a:t>lần</a:t>
                      </a:r>
                      <a:r>
                        <a:rPr lang="en-GB" sz="2800" baseline="0" dirty="0"/>
                        <a:t>.</a:t>
                      </a:r>
                    </a:p>
                  </a:txBody>
                  <a:tcPr anchor="ctr"/>
                </a:tc>
                <a:extLst>
                  <a:ext uri="{0D108BD9-81ED-4DB2-BD59-A6C34878D82A}">
                    <a16:rowId xmlns:a16="http://schemas.microsoft.com/office/drawing/2014/main" val="3647049818"/>
                  </a:ext>
                </a:extLst>
              </a:tr>
              <a:tr h="370840">
                <a:tc>
                  <a:txBody>
                    <a:bodyPr/>
                    <a:lstStyle/>
                    <a:p>
                      <a:pPr algn="just"/>
                      <a:r>
                        <a:rPr lang="en-GB" sz="2000"/>
                        <a:t>Kim loại</a:t>
                      </a:r>
                      <a:endParaRPr lang="en-US" sz="2000"/>
                    </a:p>
                  </a:txBody>
                  <a:tcPr anchor="ctr"/>
                </a:tc>
                <a:tc>
                  <a:txBody>
                    <a:bodyPr/>
                    <a:lstStyle/>
                    <a:p>
                      <a:pPr algn="just"/>
                      <a:endParaRPr lang="en-US" sz="2000"/>
                    </a:p>
                  </a:txBody>
                  <a:tcPr anchor="ctr"/>
                </a:tc>
                <a:tc>
                  <a:txBody>
                    <a:bodyPr/>
                    <a:lstStyle/>
                    <a:p>
                      <a:pPr algn="just"/>
                      <a:endParaRPr lang="en-US" sz="2000"/>
                    </a:p>
                  </a:txBody>
                  <a:tcPr anchor="ctr"/>
                </a:tc>
                <a:tc>
                  <a:txBody>
                    <a:bodyPr/>
                    <a:lstStyle/>
                    <a:p>
                      <a:pPr algn="just"/>
                      <a:endParaRPr lang="en-US" sz="2000"/>
                    </a:p>
                  </a:txBody>
                  <a:tcPr anchor="ctr"/>
                </a:tc>
                <a:extLst>
                  <a:ext uri="{0D108BD9-81ED-4DB2-BD59-A6C34878D82A}">
                    <a16:rowId xmlns:a16="http://schemas.microsoft.com/office/drawing/2014/main" val="3997443227"/>
                  </a:ext>
                </a:extLst>
              </a:tr>
              <a:tr h="370840">
                <a:tc>
                  <a:txBody>
                    <a:bodyPr/>
                    <a:lstStyle/>
                    <a:p>
                      <a:pPr algn="just"/>
                      <a:r>
                        <a:rPr lang="en-GB" sz="2000"/>
                        <a:t>Cao su</a:t>
                      </a:r>
                      <a:endParaRPr lang="en-US" sz="2000"/>
                    </a:p>
                  </a:txBody>
                  <a:tcPr anchor="ctr"/>
                </a:tc>
                <a:tc>
                  <a:txBody>
                    <a:bodyPr/>
                    <a:lstStyle/>
                    <a:p>
                      <a:pPr algn="just"/>
                      <a:endParaRPr lang="en-US" sz="2000"/>
                    </a:p>
                  </a:txBody>
                  <a:tcPr anchor="ctr"/>
                </a:tc>
                <a:tc>
                  <a:txBody>
                    <a:bodyPr/>
                    <a:lstStyle/>
                    <a:p>
                      <a:pPr algn="just"/>
                      <a:endParaRPr lang="en-US" sz="2000"/>
                    </a:p>
                  </a:txBody>
                  <a:tcPr anchor="ctr"/>
                </a:tc>
                <a:tc>
                  <a:txBody>
                    <a:bodyPr/>
                    <a:lstStyle/>
                    <a:p>
                      <a:pPr algn="just"/>
                      <a:endParaRPr lang="en-US" sz="2000"/>
                    </a:p>
                  </a:txBody>
                  <a:tcPr anchor="ctr"/>
                </a:tc>
                <a:extLst>
                  <a:ext uri="{0D108BD9-81ED-4DB2-BD59-A6C34878D82A}">
                    <a16:rowId xmlns:a16="http://schemas.microsoft.com/office/drawing/2014/main" val="81184821"/>
                  </a:ext>
                </a:extLst>
              </a:tr>
              <a:tr h="370840">
                <a:tc>
                  <a:txBody>
                    <a:bodyPr/>
                    <a:lstStyle/>
                    <a:p>
                      <a:pPr algn="just"/>
                      <a:r>
                        <a:rPr lang="en-GB" sz="2000"/>
                        <a:t>Thủy</a:t>
                      </a:r>
                      <a:r>
                        <a:rPr lang="en-GB" sz="2000" baseline="0"/>
                        <a:t> tinh</a:t>
                      </a:r>
                      <a:endParaRPr lang="en-US" sz="2000"/>
                    </a:p>
                  </a:txBody>
                  <a:tcPr anchor="ctr"/>
                </a:tc>
                <a:tc>
                  <a:txBody>
                    <a:bodyPr/>
                    <a:lstStyle/>
                    <a:p>
                      <a:pPr algn="just"/>
                      <a:endParaRPr lang="en-US" sz="2000"/>
                    </a:p>
                  </a:txBody>
                  <a:tcPr anchor="ctr"/>
                </a:tc>
                <a:tc>
                  <a:txBody>
                    <a:bodyPr/>
                    <a:lstStyle/>
                    <a:p>
                      <a:pPr algn="just"/>
                      <a:endParaRPr lang="en-US" sz="2000"/>
                    </a:p>
                  </a:txBody>
                  <a:tcPr anchor="ctr"/>
                </a:tc>
                <a:tc>
                  <a:txBody>
                    <a:bodyPr/>
                    <a:lstStyle/>
                    <a:p>
                      <a:pPr algn="just"/>
                      <a:endParaRPr lang="en-US" sz="2000"/>
                    </a:p>
                  </a:txBody>
                  <a:tcPr anchor="ctr"/>
                </a:tc>
                <a:extLst>
                  <a:ext uri="{0D108BD9-81ED-4DB2-BD59-A6C34878D82A}">
                    <a16:rowId xmlns:a16="http://schemas.microsoft.com/office/drawing/2014/main" val="1562237005"/>
                  </a:ext>
                </a:extLst>
              </a:tr>
              <a:tr h="370840">
                <a:tc>
                  <a:txBody>
                    <a:bodyPr/>
                    <a:lstStyle/>
                    <a:p>
                      <a:pPr algn="just"/>
                      <a:r>
                        <a:rPr lang="en-GB" sz="2000"/>
                        <a:t>Gốm</a:t>
                      </a:r>
                      <a:endParaRPr lang="en-US" sz="2000"/>
                    </a:p>
                  </a:txBody>
                  <a:tcPr anchor="ctr"/>
                </a:tc>
                <a:tc>
                  <a:txBody>
                    <a:bodyPr/>
                    <a:lstStyle/>
                    <a:p>
                      <a:pPr algn="just"/>
                      <a:endParaRPr lang="en-US" sz="2000"/>
                    </a:p>
                  </a:txBody>
                  <a:tcPr anchor="ctr"/>
                </a:tc>
                <a:tc>
                  <a:txBody>
                    <a:bodyPr/>
                    <a:lstStyle/>
                    <a:p>
                      <a:pPr algn="just"/>
                      <a:endParaRPr lang="en-US" sz="2000"/>
                    </a:p>
                  </a:txBody>
                  <a:tcPr anchor="ctr"/>
                </a:tc>
                <a:tc>
                  <a:txBody>
                    <a:bodyPr/>
                    <a:lstStyle/>
                    <a:p>
                      <a:pPr algn="just"/>
                      <a:endParaRPr lang="en-US" sz="2000"/>
                    </a:p>
                  </a:txBody>
                  <a:tcPr anchor="ctr"/>
                </a:tc>
                <a:extLst>
                  <a:ext uri="{0D108BD9-81ED-4DB2-BD59-A6C34878D82A}">
                    <a16:rowId xmlns:a16="http://schemas.microsoft.com/office/drawing/2014/main" val="518905658"/>
                  </a:ext>
                </a:extLst>
              </a:tr>
              <a:tr h="370840">
                <a:tc>
                  <a:txBody>
                    <a:bodyPr/>
                    <a:lstStyle/>
                    <a:p>
                      <a:pPr algn="just"/>
                      <a:r>
                        <a:rPr lang="en-GB" sz="2000"/>
                        <a:t>Gỗ</a:t>
                      </a:r>
                      <a:endParaRPr lang="en-US" sz="2000"/>
                    </a:p>
                  </a:txBody>
                  <a:tcPr anchor="ctr"/>
                </a:tc>
                <a:tc>
                  <a:txBody>
                    <a:bodyPr/>
                    <a:lstStyle/>
                    <a:p>
                      <a:pPr algn="just"/>
                      <a:endParaRPr lang="en-US" sz="2000"/>
                    </a:p>
                  </a:txBody>
                  <a:tcPr anchor="ctr"/>
                </a:tc>
                <a:tc>
                  <a:txBody>
                    <a:bodyPr/>
                    <a:lstStyle/>
                    <a:p>
                      <a:pPr algn="just"/>
                      <a:endParaRPr lang="en-US" sz="2000"/>
                    </a:p>
                  </a:txBody>
                  <a:tcPr anchor="ctr"/>
                </a:tc>
                <a:tc>
                  <a:txBody>
                    <a:bodyPr/>
                    <a:lstStyle/>
                    <a:p>
                      <a:pPr algn="just"/>
                      <a:endParaRPr lang="en-US" sz="2000" dirty="0"/>
                    </a:p>
                  </a:txBody>
                  <a:tcPr anchor="ctr"/>
                </a:tc>
                <a:extLst>
                  <a:ext uri="{0D108BD9-81ED-4DB2-BD59-A6C34878D82A}">
                    <a16:rowId xmlns:a16="http://schemas.microsoft.com/office/drawing/2014/main" val="3630981978"/>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40"/>
        <p:cNvGrpSpPr/>
        <p:nvPr/>
      </p:nvGrpSpPr>
      <p:grpSpPr>
        <a:xfrm>
          <a:off x="0" y="0"/>
          <a:ext cx="0" cy="0"/>
          <a:chOff x="0" y="0"/>
          <a:chExt cx="0" cy="0"/>
        </a:xfrm>
      </p:grpSpPr>
      <p:sp>
        <p:nvSpPr>
          <p:cNvPr id="1643" name="Google Shape;1643;p22"/>
          <p:cNvSpPr txBox="1">
            <a:spLocks noGrp="1"/>
          </p:cNvSpPr>
          <p:nvPr>
            <p:ph type="sldNum" idx="4294967295"/>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15</a:t>
            </a:fld>
            <a:endParaRPr/>
          </a:p>
        </p:txBody>
      </p:sp>
      <p:graphicFrame>
        <p:nvGraphicFramePr>
          <p:cNvPr id="2" name="Table 1"/>
          <p:cNvGraphicFramePr>
            <a:graphicFrameLocks noGrp="1"/>
          </p:cNvGraphicFramePr>
          <p:nvPr>
            <p:extLst>
              <p:ext uri="{D42A27DB-BD31-4B8C-83A1-F6EECF244321}">
                <p14:modId xmlns:p14="http://schemas.microsoft.com/office/powerpoint/2010/main" val="1779219193"/>
              </p:ext>
            </p:extLst>
          </p:nvPr>
        </p:nvGraphicFramePr>
        <p:xfrm>
          <a:off x="0" y="0"/>
          <a:ext cx="9144000" cy="5760720"/>
        </p:xfrm>
        <a:graphic>
          <a:graphicData uri="http://schemas.openxmlformats.org/drawingml/2006/table">
            <a:tbl>
              <a:tblPr firstRow="1" bandRow="1">
                <a:tableStyleId>{5940675A-B579-460E-94D1-54222C63F5DA}</a:tableStyleId>
              </a:tblPr>
              <a:tblGrid>
                <a:gridCol w="1519922">
                  <a:extLst>
                    <a:ext uri="{9D8B030D-6E8A-4147-A177-3AD203B41FA5}">
                      <a16:colId xmlns:a16="http://schemas.microsoft.com/office/drawing/2014/main" val="4179586406"/>
                    </a:ext>
                  </a:extLst>
                </a:gridCol>
                <a:gridCol w="2464700">
                  <a:extLst>
                    <a:ext uri="{9D8B030D-6E8A-4147-A177-3AD203B41FA5}">
                      <a16:colId xmlns:a16="http://schemas.microsoft.com/office/drawing/2014/main" val="3045654393"/>
                    </a:ext>
                  </a:extLst>
                </a:gridCol>
                <a:gridCol w="1941884">
                  <a:extLst>
                    <a:ext uri="{9D8B030D-6E8A-4147-A177-3AD203B41FA5}">
                      <a16:colId xmlns:a16="http://schemas.microsoft.com/office/drawing/2014/main" val="2479768392"/>
                    </a:ext>
                  </a:extLst>
                </a:gridCol>
                <a:gridCol w="3217494">
                  <a:extLst>
                    <a:ext uri="{9D8B030D-6E8A-4147-A177-3AD203B41FA5}">
                      <a16:colId xmlns:a16="http://schemas.microsoft.com/office/drawing/2014/main" val="3892298412"/>
                    </a:ext>
                  </a:extLst>
                </a:gridCol>
              </a:tblGrid>
              <a:tr h="370840">
                <a:tc>
                  <a:txBody>
                    <a:bodyPr/>
                    <a:lstStyle/>
                    <a:p>
                      <a:pPr algn="ctr"/>
                      <a:r>
                        <a:rPr lang="en-GB" sz="2000" dirty="0" err="1"/>
                        <a:t>Tên</a:t>
                      </a:r>
                      <a:r>
                        <a:rPr lang="en-GB" sz="2000" baseline="0" dirty="0"/>
                        <a:t> </a:t>
                      </a:r>
                      <a:r>
                        <a:rPr lang="en-GB" sz="2000" baseline="0" dirty="0" err="1"/>
                        <a:t>một</a:t>
                      </a:r>
                      <a:r>
                        <a:rPr lang="en-GB" sz="2000" baseline="0" dirty="0"/>
                        <a:t> </a:t>
                      </a:r>
                      <a:r>
                        <a:rPr lang="en-GB" sz="2000" baseline="0" dirty="0" err="1"/>
                        <a:t>số</a:t>
                      </a:r>
                      <a:r>
                        <a:rPr lang="en-GB" sz="2000" baseline="0" dirty="0"/>
                        <a:t> </a:t>
                      </a:r>
                      <a:r>
                        <a:rPr lang="en-GB" sz="2000" baseline="0" dirty="0" err="1"/>
                        <a:t>vật</a:t>
                      </a:r>
                      <a:r>
                        <a:rPr lang="en-GB" sz="2000" baseline="0" dirty="0"/>
                        <a:t> </a:t>
                      </a:r>
                      <a:r>
                        <a:rPr lang="en-GB" sz="2000" baseline="0" dirty="0" err="1"/>
                        <a:t>liệu</a:t>
                      </a:r>
                      <a:endParaRPr lang="en-US" sz="2000" dirty="0"/>
                    </a:p>
                  </a:txBody>
                  <a:tcPr anchor="ctr"/>
                </a:tc>
                <a:tc>
                  <a:txBody>
                    <a:bodyPr/>
                    <a:lstStyle/>
                    <a:p>
                      <a:pPr algn="ctr"/>
                      <a:r>
                        <a:rPr lang="en-GB" sz="2000"/>
                        <a:t>Tính</a:t>
                      </a:r>
                      <a:r>
                        <a:rPr lang="en-GB" sz="2000" baseline="0"/>
                        <a:t> chất</a:t>
                      </a:r>
                      <a:endParaRPr lang="en-US" sz="2000"/>
                    </a:p>
                  </a:txBody>
                  <a:tcPr anchor="ctr"/>
                </a:tc>
                <a:tc>
                  <a:txBody>
                    <a:bodyPr/>
                    <a:lstStyle/>
                    <a:p>
                      <a:pPr algn="ctr"/>
                      <a:r>
                        <a:rPr lang="en-GB" sz="2000"/>
                        <a:t>Ứng</a:t>
                      </a:r>
                      <a:r>
                        <a:rPr lang="en-GB" sz="2000" baseline="0"/>
                        <a:t> dụng</a:t>
                      </a:r>
                      <a:endParaRPr lang="en-US" sz="2000"/>
                    </a:p>
                  </a:txBody>
                  <a:tcPr anchor="ctr"/>
                </a:tc>
                <a:tc>
                  <a:txBody>
                    <a:bodyPr/>
                    <a:lstStyle/>
                    <a:p>
                      <a:pPr algn="ctr"/>
                      <a:r>
                        <a:rPr lang="en-GB" sz="2000"/>
                        <a:t>Cách</a:t>
                      </a:r>
                      <a:r>
                        <a:rPr lang="en-GB" sz="2000" baseline="0"/>
                        <a:t> sử dụng an toàn hiệu quả</a:t>
                      </a:r>
                      <a:endParaRPr lang="en-US" sz="2000"/>
                    </a:p>
                  </a:txBody>
                  <a:tcPr anchor="ctr"/>
                </a:tc>
                <a:extLst>
                  <a:ext uri="{0D108BD9-81ED-4DB2-BD59-A6C34878D82A}">
                    <a16:rowId xmlns:a16="http://schemas.microsoft.com/office/drawing/2014/main" val="4078125080"/>
                  </a:ext>
                </a:extLst>
              </a:tr>
              <a:tr h="370840">
                <a:tc>
                  <a:txBody>
                    <a:bodyPr/>
                    <a:lstStyle/>
                    <a:p>
                      <a:pPr algn="just"/>
                      <a:r>
                        <a:rPr lang="en-GB" sz="2000"/>
                        <a:t>Nhựa</a:t>
                      </a:r>
                      <a:endParaRPr lang="en-US" sz="2000"/>
                    </a:p>
                  </a:txBody>
                  <a:tcPr anchor="ctr"/>
                </a:tc>
                <a:tc>
                  <a:txBody>
                    <a:bodyPr/>
                    <a:lstStyle/>
                    <a:p>
                      <a:pPr algn="just"/>
                      <a:endParaRPr lang="en-US" sz="2000" dirty="0"/>
                    </a:p>
                  </a:txBody>
                  <a:tcPr anchor="ctr"/>
                </a:tc>
                <a:tc>
                  <a:txBody>
                    <a:bodyPr/>
                    <a:lstStyle/>
                    <a:p>
                      <a:pPr algn="just"/>
                      <a:endParaRPr lang="en-US" sz="2000" dirty="0"/>
                    </a:p>
                  </a:txBody>
                  <a:tcPr anchor="ctr"/>
                </a:tc>
                <a:tc>
                  <a:txBody>
                    <a:bodyPr/>
                    <a:lstStyle/>
                    <a:p>
                      <a:pPr algn="just"/>
                      <a:endParaRPr lang="en-GB" sz="2000" baseline="0" dirty="0"/>
                    </a:p>
                  </a:txBody>
                  <a:tcPr anchor="ctr"/>
                </a:tc>
                <a:extLst>
                  <a:ext uri="{0D108BD9-81ED-4DB2-BD59-A6C34878D82A}">
                    <a16:rowId xmlns:a16="http://schemas.microsoft.com/office/drawing/2014/main" val="3647049818"/>
                  </a:ext>
                </a:extLst>
              </a:tr>
              <a:tr h="370840">
                <a:tc>
                  <a:txBody>
                    <a:bodyPr/>
                    <a:lstStyle/>
                    <a:p>
                      <a:pPr algn="just"/>
                      <a:r>
                        <a:rPr lang="en-GB" sz="2800" b="1" dirty="0"/>
                        <a:t>Kim </a:t>
                      </a:r>
                      <a:r>
                        <a:rPr lang="en-GB" sz="2800" b="1" dirty="0" err="1"/>
                        <a:t>loại</a:t>
                      </a:r>
                      <a:endParaRPr lang="en-US" sz="2800" b="1" dirty="0"/>
                    </a:p>
                  </a:txBody>
                  <a:tcPr anchor="ct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800" b="1" u="none" strike="noStrike" cap="none" dirty="0">
                          <a:solidFill>
                            <a:schemeClr val="tx1"/>
                          </a:solidFill>
                          <a:effectLst/>
                          <a:sym typeface="Arial"/>
                        </a:rPr>
                        <a:t>+ </a:t>
                      </a:r>
                      <a:r>
                        <a:rPr lang="en-US" sz="2800" b="1" u="none" strike="noStrike" cap="none" dirty="0" err="1">
                          <a:solidFill>
                            <a:schemeClr val="tx1"/>
                          </a:solidFill>
                          <a:effectLst/>
                          <a:sym typeface="Arial"/>
                        </a:rPr>
                        <a:t>Tính</a:t>
                      </a:r>
                      <a:r>
                        <a:rPr lang="en-US" sz="2800" b="1" u="none" strike="noStrike" cap="none" dirty="0">
                          <a:solidFill>
                            <a:schemeClr val="tx1"/>
                          </a:solidFill>
                          <a:effectLst/>
                          <a:sym typeface="Arial"/>
                        </a:rPr>
                        <a:t> </a:t>
                      </a:r>
                      <a:r>
                        <a:rPr lang="en-US" sz="2800" b="1" u="none" strike="noStrike" cap="none" dirty="0" err="1">
                          <a:solidFill>
                            <a:schemeClr val="tx1"/>
                          </a:solidFill>
                          <a:effectLst/>
                          <a:sym typeface="Arial"/>
                        </a:rPr>
                        <a:t>dẻo</a:t>
                      </a:r>
                      <a:r>
                        <a:rPr lang="en-US" sz="2800" b="1" u="none" strike="noStrike" cap="none" dirty="0">
                          <a:solidFill>
                            <a:schemeClr val="tx1"/>
                          </a:solidFill>
                          <a:effectLst/>
                          <a:sym typeface="Arial"/>
                        </a:rPr>
                        <a:t>, </a:t>
                      </a:r>
                      <a:r>
                        <a:rPr lang="en-US" sz="2800" b="1" u="none" strike="noStrike" cap="none" dirty="0" err="1">
                          <a:solidFill>
                            <a:schemeClr val="tx1"/>
                          </a:solidFill>
                          <a:effectLst/>
                          <a:sym typeface="Arial"/>
                        </a:rPr>
                        <a:t>tính</a:t>
                      </a:r>
                      <a:r>
                        <a:rPr lang="en-US" sz="2800" b="1" u="none" strike="noStrike" cap="none" dirty="0">
                          <a:solidFill>
                            <a:schemeClr val="tx1"/>
                          </a:solidFill>
                          <a:effectLst/>
                          <a:sym typeface="Arial"/>
                        </a:rPr>
                        <a:t> </a:t>
                      </a:r>
                      <a:r>
                        <a:rPr lang="en-US" sz="2800" b="1" u="none" strike="noStrike" cap="none" dirty="0" err="1">
                          <a:solidFill>
                            <a:schemeClr val="tx1"/>
                          </a:solidFill>
                          <a:effectLst/>
                          <a:sym typeface="Arial"/>
                        </a:rPr>
                        <a:t>dẫn</a:t>
                      </a:r>
                      <a:r>
                        <a:rPr lang="en-US" sz="2800" b="1" u="none" strike="noStrike" cap="none" dirty="0">
                          <a:solidFill>
                            <a:schemeClr val="tx1"/>
                          </a:solidFill>
                          <a:effectLst/>
                          <a:sym typeface="Arial"/>
                        </a:rPr>
                        <a:t> </a:t>
                      </a:r>
                      <a:r>
                        <a:rPr lang="en-US" sz="2800" b="1" u="none" strike="noStrike" cap="none" dirty="0" err="1">
                          <a:solidFill>
                            <a:schemeClr val="tx1"/>
                          </a:solidFill>
                          <a:effectLst/>
                          <a:sym typeface="Arial"/>
                        </a:rPr>
                        <a:t>điện</a:t>
                      </a:r>
                      <a:r>
                        <a:rPr lang="en-US" sz="2800" b="1" u="none" strike="noStrike" cap="none" dirty="0">
                          <a:solidFill>
                            <a:schemeClr val="tx1"/>
                          </a:solidFill>
                          <a:effectLst/>
                          <a:sym typeface="Arial"/>
                        </a:rPr>
                        <a:t>, </a:t>
                      </a:r>
                      <a:r>
                        <a:rPr lang="en-US" sz="2800" b="1" u="none" strike="noStrike" cap="none" dirty="0" err="1">
                          <a:solidFill>
                            <a:schemeClr val="tx1"/>
                          </a:solidFill>
                          <a:effectLst/>
                          <a:sym typeface="Arial"/>
                        </a:rPr>
                        <a:t>dẫn</a:t>
                      </a:r>
                      <a:r>
                        <a:rPr lang="en-US" sz="2800" b="1" u="none" strike="noStrike" cap="none" dirty="0">
                          <a:solidFill>
                            <a:schemeClr val="tx1"/>
                          </a:solidFill>
                          <a:effectLst/>
                          <a:sym typeface="Arial"/>
                        </a:rPr>
                        <a:t> </a:t>
                      </a:r>
                      <a:r>
                        <a:rPr lang="en-US" sz="2800" b="1" u="none" strike="noStrike" cap="none" dirty="0" err="1">
                          <a:solidFill>
                            <a:schemeClr val="tx1"/>
                          </a:solidFill>
                          <a:effectLst/>
                          <a:sym typeface="Arial"/>
                        </a:rPr>
                        <a:t>nhiệt</a:t>
                      </a:r>
                      <a:r>
                        <a:rPr lang="en-US" sz="2800" b="1" u="none" strike="noStrike" cap="none" dirty="0">
                          <a:solidFill>
                            <a:schemeClr val="tx1"/>
                          </a:solidFill>
                          <a:effectLst/>
                          <a:sym typeface="Arial"/>
                        </a:rPr>
                        <a:t> </a:t>
                      </a:r>
                      <a:r>
                        <a:rPr lang="en-US" sz="2800" b="1" u="none" strike="noStrike" cap="none" dirty="0" err="1">
                          <a:solidFill>
                            <a:schemeClr val="tx1"/>
                          </a:solidFill>
                          <a:effectLst/>
                          <a:sym typeface="Arial"/>
                        </a:rPr>
                        <a:t>tốt</a:t>
                      </a:r>
                      <a:r>
                        <a:rPr lang="en-US" sz="2800" b="1" u="none" strike="noStrike" cap="none" dirty="0">
                          <a:solidFill>
                            <a:schemeClr val="tx1"/>
                          </a:solidFill>
                          <a:effectLst/>
                          <a:sym typeface="Arial"/>
                        </a:rPr>
                        <a:t>...</a:t>
                      </a:r>
                      <a:endParaRPr lang="en-US" sz="2800" b="1" i="0" u="none" strike="noStrike" cap="none" dirty="0">
                        <a:solidFill>
                          <a:schemeClr val="tx1"/>
                        </a:solidFill>
                        <a:effectLst/>
                        <a:latin typeface="+mn-lt"/>
                        <a:ea typeface="+mn-ea"/>
                        <a:cs typeface="+mn-cs"/>
                        <a:sym typeface="Arial"/>
                      </a:endParaRPr>
                    </a:p>
                  </a:txBody>
                  <a:tcPr anchor="ct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800" b="1" u="none" strike="noStrike" cap="none" dirty="0" err="1">
                          <a:solidFill>
                            <a:schemeClr val="tx1"/>
                          </a:solidFill>
                          <a:effectLst/>
                          <a:sym typeface="Arial"/>
                        </a:rPr>
                        <a:t>Nồi</a:t>
                      </a:r>
                      <a:r>
                        <a:rPr lang="en-US" sz="2800" b="1" u="none" strike="noStrike" cap="none" dirty="0">
                          <a:solidFill>
                            <a:schemeClr val="tx1"/>
                          </a:solidFill>
                          <a:effectLst/>
                          <a:sym typeface="Arial"/>
                        </a:rPr>
                        <a:t>, </a:t>
                      </a:r>
                      <a:r>
                        <a:rPr lang="en-US" sz="2800" b="1" u="none" strike="noStrike" cap="none" dirty="0" err="1">
                          <a:solidFill>
                            <a:schemeClr val="tx1"/>
                          </a:solidFill>
                          <a:effectLst/>
                          <a:sym typeface="Arial"/>
                        </a:rPr>
                        <a:t>máy</a:t>
                      </a:r>
                      <a:r>
                        <a:rPr lang="en-US" sz="2800" b="1" u="none" strike="noStrike" cap="none" dirty="0">
                          <a:solidFill>
                            <a:schemeClr val="tx1"/>
                          </a:solidFill>
                          <a:effectLst/>
                          <a:sym typeface="Arial"/>
                        </a:rPr>
                        <a:t> </a:t>
                      </a:r>
                      <a:r>
                        <a:rPr lang="en-US" sz="2800" b="1" u="none" strike="noStrike" cap="none" dirty="0" err="1">
                          <a:solidFill>
                            <a:schemeClr val="tx1"/>
                          </a:solidFill>
                          <a:effectLst/>
                          <a:sym typeface="Arial"/>
                        </a:rPr>
                        <a:t>móc</a:t>
                      </a:r>
                      <a:r>
                        <a:rPr lang="en-US" sz="2800" b="1" u="none" strike="noStrike" cap="none" dirty="0">
                          <a:solidFill>
                            <a:schemeClr val="tx1"/>
                          </a:solidFill>
                          <a:effectLst/>
                          <a:sym typeface="Arial"/>
                        </a:rPr>
                        <a:t>, </a:t>
                      </a:r>
                      <a:endParaRPr lang="en-US" sz="2800" b="1" dirty="0">
                        <a:solidFill>
                          <a:schemeClr val="tx1"/>
                        </a:solidFill>
                      </a:endParaRPr>
                    </a:p>
                  </a:txBody>
                  <a:tcPr anchor="ct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800" b="1" u="none" strike="noStrike" cap="none" dirty="0">
                          <a:solidFill>
                            <a:schemeClr val="tx1"/>
                          </a:solidFill>
                          <a:effectLst/>
                          <a:sym typeface="Arial"/>
                        </a:rPr>
                        <a:t>+ </a:t>
                      </a:r>
                      <a:r>
                        <a:rPr lang="en-US" sz="2800" b="1" u="none" strike="noStrike" cap="none" dirty="0" err="1">
                          <a:solidFill>
                            <a:schemeClr val="tx1"/>
                          </a:solidFill>
                          <a:effectLst/>
                          <a:sym typeface="Arial"/>
                        </a:rPr>
                        <a:t>Chú</a:t>
                      </a:r>
                      <a:r>
                        <a:rPr lang="en-US" sz="2800" b="1" u="none" strike="noStrike" cap="none" dirty="0">
                          <a:solidFill>
                            <a:schemeClr val="tx1"/>
                          </a:solidFill>
                          <a:effectLst/>
                          <a:sym typeface="Arial"/>
                        </a:rPr>
                        <a:t> ý </a:t>
                      </a:r>
                      <a:r>
                        <a:rPr lang="en-US" sz="2800" b="1" u="none" strike="noStrike" cap="none" dirty="0" err="1">
                          <a:solidFill>
                            <a:schemeClr val="tx1"/>
                          </a:solidFill>
                          <a:effectLst/>
                          <a:sym typeface="Arial"/>
                        </a:rPr>
                        <a:t>về</a:t>
                      </a:r>
                      <a:r>
                        <a:rPr lang="en-US" sz="2800" b="1" u="none" strike="noStrike" cap="none" dirty="0">
                          <a:solidFill>
                            <a:schemeClr val="tx1"/>
                          </a:solidFill>
                          <a:effectLst/>
                          <a:sym typeface="Arial"/>
                        </a:rPr>
                        <a:t> </a:t>
                      </a:r>
                      <a:r>
                        <a:rPr lang="en-US" sz="2800" b="1" u="none" strike="noStrike" cap="none" dirty="0" err="1">
                          <a:solidFill>
                            <a:schemeClr val="tx1"/>
                          </a:solidFill>
                          <a:effectLst/>
                          <a:sym typeface="Arial"/>
                        </a:rPr>
                        <a:t>tính</a:t>
                      </a:r>
                      <a:r>
                        <a:rPr lang="en-US" sz="2800" b="1" u="none" strike="noStrike" cap="none" dirty="0">
                          <a:solidFill>
                            <a:schemeClr val="tx1"/>
                          </a:solidFill>
                          <a:effectLst/>
                          <a:sym typeface="Arial"/>
                        </a:rPr>
                        <a:t> </a:t>
                      </a:r>
                      <a:r>
                        <a:rPr lang="en-US" sz="2800" b="1" u="none" strike="noStrike" cap="none" dirty="0" err="1">
                          <a:solidFill>
                            <a:schemeClr val="tx1"/>
                          </a:solidFill>
                          <a:effectLst/>
                          <a:sym typeface="Arial"/>
                        </a:rPr>
                        <a:t>dẫn</a:t>
                      </a:r>
                      <a:r>
                        <a:rPr lang="en-US" sz="2800" b="1" u="none" strike="noStrike" cap="none" dirty="0">
                          <a:solidFill>
                            <a:schemeClr val="tx1"/>
                          </a:solidFill>
                          <a:effectLst/>
                          <a:sym typeface="Arial"/>
                        </a:rPr>
                        <a:t> </a:t>
                      </a:r>
                      <a:r>
                        <a:rPr lang="en-US" sz="2800" b="1" u="none" strike="noStrike" cap="none" dirty="0" err="1">
                          <a:solidFill>
                            <a:schemeClr val="tx1"/>
                          </a:solidFill>
                          <a:effectLst/>
                          <a:sym typeface="Arial"/>
                        </a:rPr>
                        <a:t>điện</a:t>
                      </a:r>
                      <a:r>
                        <a:rPr lang="en-US" sz="2800" b="1" u="none" strike="noStrike" cap="none" dirty="0">
                          <a:solidFill>
                            <a:schemeClr val="tx1"/>
                          </a:solidFill>
                          <a:effectLst/>
                          <a:sym typeface="Arial"/>
                        </a:rPr>
                        <a:t> </a:t>
                      </a:r>
                      <a:r>
                        <a:rPr lang="en-US" sz="2800" b="1" u="none" strike="noStrike" cap="none" dirty="0" err="1">
                          <a:solidFill>
                            <a:schemeClr val="tx1"/>
                          </a:solidFill>
                          <a:effectLst/>
                          <a:sym typeface="Arial"/>
                        </a:rPr>
                        <a:t>và</a:t>
                      </a:r>
                      <a:r>
                        <a:rPr lang="en-US" sz="2800" b="1" u="none" strike="noStrike" cap="none" dirty="0">
                          <a:solidFill>
                            <a:schemeClr val="tx1"/>
                          </a:solidFill>
                          <a:effectLst/>
                          <a:sym typeface="Arial"/>
                        </a:rPr>
                        <a:t> </a:t>
                      </a:r>
                      <a:r>
                        <a:rPr lang="en-US" sz="2800" b="1" u="none" strike="noStrike" cap="none" dirty="0" err="1">
                          <a:solidFill>
                            <a:schemeClr val="tx1"/>
                          </a:solidFill>
                          <a:effectLst/>
                          <a:sym typeface="Arial"/>
                        </a:rPr>
                        <a:t>dẫn</a:t>
                      </a:r>
                      <a:r>
                        <a:rPr lang="en-US" sz="2800" b="1" u="none" strike="noStrike" cap="none" dirty="0">
                          <a:solidFill>
                            <a:schemeClr val="tx1"/>
                          </a:solidFill>
                          <a:effectLst/>
                          <a:sym typeface="Arial"/>
                        </a:rPr>
                        <a:t> </a:t>
                      </a:r>
                      <a:r>
                        <a:rPr lang="en-US" sz="2800" b="1" u="none" strike="noStrike" cap="none" dirty="0" err="1">
                          <a:solidFill>
                            <a:schemeClr val="tx1"/>
                          </a:solidFill>
                          <a:effectLst/>
                          <a:sym typeface="Arial"/>
                        </a:rPr>
                        <a:t>nhiệt</a:t>
                      </a:r>
                      <a:r>
                        <a:rPr lang="en-US" sz="2800" b="1" u="none" strike="noStrike" cap="none" dirty="0">
                          <a:solidFill>
                            <a:schemeClr val="tx1"/>
                          </a:solidFill>
                          <a:effectLst/>
                          <a:sym typeface="Arial"/>
                        </a:rPr>
                        <a:t> </a:t>
                      </a:r>
                      <a:r>
                        <a:rPr lang="en-US" sz="2800" b="1" u="none" strike="noStrike" cap="none" dirty="0" err="1">
                          <a:solidFill>
                            <a:schemeClr val="tx1"/>
                          </a:solidFill>
                          <a:effectLst/>
                          <a:sym typeface="Arial"/>
                        </a:rPr>
                        <a:t>của</a:t>
                      </a:r>
                      <a:r>
                        <a:rPr lang="en-US" sz="2800" b="1" u="none" strike="noStrike" cap="none" dirty="0">
                          <a:solidFill>
                            <a:schemeClr val="tx1"/>
                          </a:solidFill>
                          <a:effectLst/>
                          <a:sym typeface="Arial"/>
                        </a:rPr>
                        <a:t> </a:t>
                      </a:r>
                      <a:r>
                        <a:rPr lang="en-US" sz="2800" b="1" u="none" strike="noStrike" cap="none" dirty="0" err="1">
                          <a:solidFill>
                            <a:schemeClr val="tx1"/>
                          </a:solidFill>
                          <a:effectLst/>
                          <a:sym typeface="Arial"/>
                        </a:rPr>
                        <a:t>vật</a:t>
                      </a:r>
                      <a:r>
                        <a:rPr lang="en-US" sz="2800" b="1" u="none" strike="noStrike" cap="none" dirty="0">
                          <a:solidFill>
                            <a:schemeClr val="tx1"/>
                          </a:solidFill>
                          <a:effectLst/>
                          <a:sym typeface="Arial"/>
                        </a:rPr>
                        <a:t>. </a:t>
                      </a:r>
                    </a:p>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800" b="1" u="none" strike="noStrike" cap="none" dirty="0">
                          <a:solidFill>
                            <a:schemeClr val="tx1"/>
                          </a:solidFill>
                          <a:effectLst/>
                          <a:sym typeface="Arial"/>
                        </a:rPr>
                        <a:t>+ </a:t>
                      </a:r>
                      <a:r>
                        <a:rPr lang="en-US" sz="2800" b="1" u="none" strike="noStrike" cap="none" dirty="0" err="1">
                          <a:solidFill>
                            <a:schemeClr val="tx1"/>
                          </a:solidFill>
                          <a:effectLst/>
                          <a:sym typeface="Arial"/>
                        </a:rPr>
                        <a:t>Sơn</a:t>
                      </a:r>
                      <a:r>
                        <a:rPr lang="en-US" sz="2800" b="1" u="none" strike="noStrike" cap="none" dirty="0">
                          <a:solidFill>
                            <a:schemeClr val="tx1"/>
                          </a:solidFill>
                          <a:effectLst/>
                          <a:sym typeface="Arial"/>
                        </a:rPr>
                        <a:t> </a:t>
                      </a:r>
                      <a:r>
                        <a:rPr lang="en-US" sz="2800" b="1" u="none" strike="noStrike" cap="none" dirty="0" err="1">
                          <a:solidFill>
                            <a:schemeClr val="tx1"/>
                          </a:solidFill>
                          <a:effectLst/>
                          <a:sym typeface="Arial"/>
                        </a:rPr>
                        <a:t>lên</a:t>
                      </a:r>
                      <a:r>
                        <a:rPr lang="en-US" sz="2800" b="1" u="none" strike="noStrike" cap="none" dirty="0">
                          <a:solidFill>
                            <a:schemeClr val="tx1"/>
                          </a:solidFill>
                          <a:effectLst/>
                          <a:sym typeface="Arial"/>
                        </a:rPr>
                        <a:t> </a:t>
                      </a:r>
                      <a:r>
                        <a:rPr lang="en-US" sz="2800" b="1" u="none" strike="noStrike" cap="none" dirty="0" err="1">
                          <a:solidFill>
                            <a:schemeClr val="tx1"/>
                          </a:solidFill>
                          <a:effectLst/>
                          <a:sym typeface="Arial"/>
                        </a:rPr>
                        <a:t>bề</a:t>
                      </a:r>
                      <a:r>
                        <a:rPr lang="en-US" sz="2800" b="1" u="none" strike="noStrike" cap="none" dirty="0">
                          <a:solidFill>
                            <a:schemeClr val="tx1"/>
                          </a:solidFill>
                          <a:effectLst/>
                          <a:sym typeface="Arial"/>
                        </a:rPr>
                        <a:t> </a:t>
                      </a:r>
                      <a:r>
                        <a:rPr lang="en-US" sz="2800" b="1" u="none" strike="noStrike" cap="none" dirty="0" err="1">
                          <a:solidFill>
                            <a:schemeClr val="tx1"/>
                          </a:solidFill>
                          <a:effectLst/>
                          <a:sym typeface="Arial"/>
                        </a:rPr>
                        <a:t>mặt</a:t>
                      </a:r>
                      <a:r>
                        <a:rPr lang="en-US" sz="2800" b="1" u="none" strike="noStrike" cap="none" dirty="0">
                          <a:solidFill>
                            <a:schemeClr val="tx1"/>
                          </a:solidFill>
                          <a:effectLst/>
                          <a:sym typeface="Arial"/>
                        </a:rPr>
                        <a:t> </a:t>
                      </a:r>
                      <a:r>
                        <a:rPr lang="en-US" sz="2800" b="1" u="none" strike="noStrike" cap="none" dirty="0" err="1">
                          <a:solidFill>
                            <a:schemeClr val="tx1"/>
                          </a:solidFill>
                          <a:effectLst/>
                          <a:sym typeface="Arial"/>
                        </a:rPr>
                        <a:t>kim</a:t>
                      </a:r>
                      <a:r>
                        <a:rPr lang="en-US" sz="2800" b="1" u="none" strike="noStrike" cap="none" dirty="0">
                          <a:solidFill>
                            <a:schemeClr val="tx1"/>
                          </a:solidFill>
                          <a:effectLst/>
                          <a:sym typeface="Arial"/>
                        </a:rPr>
                        <a:t> </a:t>
                      </a:r>
                      <a:r>
                        <a:rPr lang="en-US" sz="2800" b="1" u="none" strike="noStrike" cap="none" dirty="0" err="1">
                          <a:solidFill>
                            <a:schemeClr val="tx1"/>
                          </a:solidFill>
                          <a:effectLst/>
                          <a:sym typeface="Arial"/>
                        </a:rPr>
                        <a:t>loại</a:t>
                      </a:r>
                      <a:r>
                        <a:rPr lang="en-US" sz="2800" b="1" u="none" strike="noStrike" cap="none" dirty="0">
                          <a:solidFill>
                            <a:schemeClr val="tx1"/>
                          </a:solidFill>
                          <a:effectLst/>
                          <a:sym typeface="Arial"/>
                        </a:rPr>
                        <a:t> </a:t>
                      </a:r>
                      <a:r>
                        <a:rPr lang="en-US" sz="2800" b="1" u="none" strike="noStrike" cap="none" dirty="0" err="1">
                          <a:solidFill>
                            <a:schemeClr val="tx1"/>
                          </a:solidFill>
                          <a:effectLst/>
                          <a:sym typeface="Arial"/>
                        </a:rPr>
                        <a:t>để</a:t>
                      </a:r>
                      <a:r>
                        <a:rPr lang="en-US" sz="2800" b="1" u="none" strike="noStrike" cap="none" dirty="0">
                          <a:solidFill>
                            <a:schemeClr val="tx1"/>
                          </a:solidFill>
                          <a:effectLst/>
                          <a:sym typeface="Arial"/>
                        </a:rPr>
                        <a:t> </a:t>
                      </a:r>
                      <a:r>
                        <a:rPr lang="en-US" sz="2800" b="1" u="none" strike="noStrike" cap="none" dirty="0" err="1">
                          <a:solidFill>
                            <a:schemeClr val="tx1"/>
                          </a:solidFill>
                          <a:effectLst/>
                          <a:sym typeface="Arial"/>
                        </a:rPr>
                        <a:t>không</a:t>
                      </a:r>
                      <a:r>
                        <a:rPr lang="en-US" sz="2800" b="1" u="none" strike="noStrike" cap="none" dirty="0">
                          <a:solidFill>
                            <a:schemeClr val="tx1"/>
                          </a:solidFill>
                          <a:effectLst/>
                          <a:sym typeface="Arial"/>
                        </a:rPr>
                        <a:t> </a:t>
                      </a:r>
                      <a:r>
                        <a:rPr lang="en-US" sz="2800" b="1" u="none" strike="noStrike" cap="none" dirty="0" err="1">
                          <a:solidFill>
                            <a:schemeClr val="tx1"/>
                          </a:solidFill>
                          <a:effectLst/>
                          <a:sym typeface="Arial"/>
                        </a:rPr>
                        <a:t>bị</a:t>
                      </a:r>
                      <a:r>
                        <a:rPr lang="en-US" sz="2800" b="1" u="none" strike="noStrike" cap="none" dirty="0">
                          <a:solidFill>
                            <a:schemeClr val="tx1"/>
                          </a:solidFill>
                          <a:effectLst/>
                          <a:sym typeface="Arial"/>
                        </a:rPr>
                        <a:t> </a:t>
                      </a:r>
                      <a:r>
                        <a:rPr lang="en-US" sz="2800" b="1" u="none" strike="noStrike" cap="none" dirty="0" err="1">
                          <a:solidFill>
                            <a:schemeClr val="tx1"/>
                          </a:solidFill>
                          <a:effectLst/>
                          <a:sym typeface="Arial"/>
                        </a:rPr>
                        <a:t>gỉ</a:t>
                      </a:r>
                      <a:r>
                        <a:rPr lang="en-US" sz="2800" b="1" u="none" strike="noStrike" cap="none" dirty="0">
                          <a:solidFill>
                            <a:schemeClr val="tx1"/>
                          </a:solidFill>
                          <a:effectLst/>
                          <a:sym typeface="Arial"/>
                        </a:rPr>
                        <a:t>.</a:t>
                      </a:r>
                    </a:p>
                    <a:p>
                      <a:pPr algn="just"/>
                      <a:endParaRPr lang="en-US" sz="2800" b="1" dirty="0">
                        <a:solidFill>
                          <a:schemeClr val="tx1"/>
                        </a:solidFill>
                      </a:endParaRPr>
                    </a:p>
                  </a:txBody>
                  <a:tcPr anchor="ctr"/>
                </a:tc>
                <a:extLst>
                  <a:ext uri="{0D108BD9-81ED-4DB2-BD59-A6C34878D82A}">
                    <a16:rowId xmlns:a16="http://schemas.microsoft.com/office/drawing/2014/main" val="3997443227"/>
                  </a:ext>
                </a:extLst>
              </a:tr>
              <a:tr h="370840">
                <a:tc>
                  <a:txBody>
                    <a:bodyPr/>
                    <a:lstStyle/>
                    <a:p>
                      <a:pPr algn="just"/>
                      <a:r>
                        <a:rPr lang="en-GB" sz="2000"/>
                        <a:t>Cao su</a:t>
                      </a:r>
                      <a:endParaRPr lang="en-US" sz="2000"/>
                    </a:p>
                  </a:txBody>
                  <a:tcPr anchor="ctr"/>
                </a:tc>
                <a:tc>
                  <a:txBody>
                    <a:bodyPr/>
                    <a:lstStyle/>
                    <a:p>
                      <a:pPr algn="just"/>
                      <a:endParaRPr lang="en-US" sz="2000"/>
                    </a:p>
                  </a:txBody>
                  <a:tcPr anchor="ctr"/>
                </a:tc>
                <a:tc>
                  <a:txBody>
                    <a:bodyPr/>
                    <a:lstStyle/>
                    <a:p>
                      <a:pPr algn="just"/>
                      <a:endParaRPr lang="en-US" sz="2000"/>
                    </a:p>
                  </a:txBody>
                  <a:tcPr anchor="ctr"/>
                </a:tc>
                <a:tc>
                  <a:txBody>
                    <a:bodyPr/>
                    <a:lstStyle/>
                    <a:p>
                      <a:pPr algn="just"/>
                      <a:endParaRPr lang="en-US" sz="2000"/>
                    </a:p>
                  </a:txBody>
                  <a:tcPr anchor="ctr"/>
                </a:tc>
                <a:extLst>
                  <a:ext uri="{0D108BD9-81ED-4DB2-BD59-A6C34878D82A}">
                    <a16:rowId xmlns:a16="http://schemas.microsoft.com/office/drawing/2014/main" val="81184821"/>
                  </a:ext>
                </a:extLst>
              </a:tr>
              <a:tr h="370840">
                <a:tc>
                  <a:txBody>
                    <a:bodyPr/>
                    <a:lstStyle/>
                    <a:p>
                      <a:pPr algn="just"/>
                      <a:r>
                        <a:rPr lang="en-GB" sz="2000"/>
                        <a:t>Thủy</a:t>
                      </a:r>
                      <a:r>
                        <a:rPr lang="en-GB" sz="2000" baseline="0"/>
                        <a:t> tinh</a:t>
                      </a:r>
                      <a:endParaRPr lang="en-US" sz="2000"/>
                    </a:p>
                  </a:txBody>
                  <a:tcPr anchor="ctr"/>
                </a:tc>
                <a:tc>
                  <a:txBody>
                    <a:bodyPr/>
                    <a:lstStyle/>
                    <a:p>
                      <a:pPr algn="just"/>
                      <a:endParaRPr lang="en-US" sz="2000"/>
                    </a:p>
                  </a:txBody>
                  <a:tcPr anchor="ctr"/>
                </a:tc>
                <a:tc>
                  <a:txBody>
                    <a:bodyPr/>
                    <a:lstStyle/>
                    <a:p>
                      <a:pPr algn="just"/>
                      <a:endParaRPr lang="en-US" sz="2000"/>
                    </a:p>
                  </a:txBody>
                  <a:tcPr anchor="ctr"/>
                </a:tc>
                <a:tc>
                  <a:txBody>
                    <a:bodyPr/>
                    <a:lstStyle/>
                    <a:p>
                      <a:pPr algn="just"/>
                      <a:endParaRPr lang="en-US" sz="2000"/>
                    </a:p>
                  </a:txBody>
                  <a:tcPr anchor="ctr"/>
                </a:tc>
                <a:extLst>
                  <a:ext uri="{0D108BD9-81ED-4DB2-BD59-A6C34878D82A}">
                    <a16:rowId xmlns:a16="http://schemas.microsoft.com/office/drawing/2014/main" val="1562237005"/>
                  </a:ext>
                </a:extLst>
              </a:tr>
              <a:tr h="370840">
                <a:tc>
                  <a:txBody>
                    <a:bodyPr/>
                    <a:lstStyle/>
                    <a:p>
                      <a:pPr algn="just"/>
                      <a:r>
                        <a:rPr lang="en-GB" sz="2000"/>
                        <a:t>Gốm</a:t>
                      </a:r>
                      <a:endParaRPr lang="en-US" sz="2000"/>
                    </a:p>
                  </a:txBody>
                  <a:tcPr anchor="ctr"/>
                </a:tc>
                <a:tc>
                  <a:txBody>
                    <a:bodyPr/>
                    <a:lstStyle/>
                    <a:p>
                      <a:pPr algn="just"/>
                      <a:endParaRPr lang="en-US" sz="2000"/>
                    </a:p>
                  </a:txBody>
                  <a:tcPr anchor="ctr"/>
                </a:tc>
                <a:tc>
                  <a:txBody>
                    <a:bodyPr/>
                    <a:lstStyle/>
                    <a:p>
                      <a:pPr algn="just"/>
                      <a:endParaRPr lang="en-US" sz="2000"/>
                    </a:p>
                  </a:txBody>
                  <a:tcPr anchor="ctr"/>
                </a:tc>
                <a:tc>
                  <a:txBody>
                    <a:bodyPr/>
                    <a:lstStyle/>
                    <a:p>
                      <a:pPr algn="just"/>
                      <a:endParaRPr lang="en-US" sz="2000"/>
                    </a:p>
                  </a:txBody>
                  <a:tcPr anchor="ctr"/>
                </a:tc>
                <a:extLst>
                  <a:ext uri="{0D108BD9-81ED-4DB2-BD59-A6C34878D82A}">
                    <a16:rowId xmlns:a16="http://schemas.microsoft.com/office/drawing/2014/main" val="518905658"/>
                  </a:ext>
                </a:extLst>
              </a:tr>
              <a:tr h="370840">
                <a:tc>
                  <a:txBody>
                    <a:bodyPr/>
                    <a:lstStyle/>
                    <a:p>
                      <a:pPr algn="just"/>
                      <a:r>
                        <a:rPr lang="en-GB" sz="2000"/>
                        <a:t>Gỗ</a:t>
                      </a:r>
                      <a:endParaRPr lang="en-US" sz="2000"/>
                    </a:p>
                  </a:txBody>
                  <a:tcPr anchor="ctr"/>
                </a:tc>
                <a:tc>
                  <a:txBody>
                    <a:bodyPr/>
                    <a:lstStyle/>
                    <a:p>
                      <a:pPr algn="just"/>
                      <a:endParaRPr lang="en-US" sz="2000"/>
                    </a:p>
                  </a:txBody>
                  <a:tcPr anchor="ctr"/>
                </a:tc>
                <a:tc>
                  <a:txBody>
                    <a:bodyPr/>
                    <a:lstStyle/>
                    <a:p>
                      <a:pPr algn="just"/>
                      <a:endParaRPr lang="en-US" sz="2000"/>
                    </a:p>
                  </a:txBody>
                  <a:tcPr anchor="ctr"/>
                </a:tc>
                <a:tc>
                  <a:txBody>
                    <a:bodyPr/>
                    <a:lstStyle/>
                    <a:p>
                      <a:pPr algn="just"/>
                      <a:endParaRPr lang="en-US" sz="2000" dirty="0"/>
                    </a:p>
                  </a:txBody>
                  <a:tcPr anchor="ctr"/>
                </a:tc>
                <a:extLst>
                  <a:ext uri="{0D108BD9-81ED-4DB2-BD59-A6C34878D82A}">
                    <a16:rowId xmlns:a16="http://schemas.microsoft.com/office/drawing/2014/main" val="3630981978"/>
                  </a:ext>
                </a:extLst>
              </a:tr>
            </a:tbl>
          </a:graphicData>
        </a:graphic>
      </p:graphicFrame>
    </p:spTree>
    <p:extLst>
      <p:ext uri="{BB962C8B-B14F-4D97-AF65-F5344CB8AC3E}">
        <p14:creationId xmlns:p14="http://schemas.microsoft.com/office/powerpoint/2010/main" val="3306057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C69EC1-1CE5-BF28-AC82-9C855BEB02E4}"/>
              </a:ext>
            </a:extLst>
          </p:cNvPr>
          <p:cNvSpPr txBox="1"/>
          <p:nvPr/>
        </p:nvSpPr>
        <p:spPr>
          <a:xfrm>
            <a:off x="0" y="0"/>
            <a:ext cx="9144000" cy="954107"/>
          </a:xfrm>
          <a:prstGeom prst="rect">
            <a:avLst/>
          </a:prstGeom>
          <a:solidFill>
            <a:schemeClr val="accent5">
              <a:lumMod val="20000"/>
              <a:lumOff val="80000"/>
            </a:schemeClr>
          </a:solidFill>
        </p:spPr>
        <p:txBody>
          <a:bodyPr wrap="square">
            <a:spAutoFit/>
          </a:bodyPr>
          <a:lstStyle/>
          <a:p>
            <a:pPr marL="0" lvl="0" indent="0">
              <a:spcBef>
                <a:spcPts val="600"/>
              </a:spcBef>
              <a:spcAft>
                <a:spcPts val="600"/>
              </a:spcAft>
              <a:buNone/>
            </a:pPr>
            <a:r>
              <a:rPr lang="en-GB" sz="2800" b="1" dirty="0">
                <a:solidFill>
                  <a:srgbClr val="FF0000"/>
                </a:solidFill>
                <a:latin typeface="Aptos" panose="020B0004020202020204" pitchFamily="34" charset="0"/>
                <a:cs typeface="Times New Roman" panose="02020603050405020304" pitchFamily="18" charset="0"/>
              </a:rPr>
              <a:t>CH3/40. </a:t>
            </a:r>
            <a:r>
              <a:rPr lang="en-GB" sz="2800" b="1" dirty="0" err="1">
                <a:solidFill>
                  <a:srgbClr val="FF0000"/>
                </a:solidFill>
                <a:latin typeface="Aptos" panose="020B0004020202020204" pitchFamily="34" charset="0"/>
                <a:cs typeface="Times New Roman" panose="02020603050405020304" pitchFamily="18" charset="0"/>
              </a:rPr>
              <a:t>Một</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số</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ứng</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dụng</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của</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kim</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loại</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dựa</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trên</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các</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tính</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chất</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của</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kim</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loại</a:t>
            </a:r>
            <a:endParaRPr lang="en-US" sz="2800" b="1" dirty="0">
              <a:solidFill>
                <a:srgbClr val="FF0000"/>
              </a:solidFill>
              <a:latin typeface="Aptos" panose="020B000402020202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8FC11F3D-6CB9-8359-F49A-765D6CA94516}"/>
              </a:ext>
            </a:extLst>
          </p:cNvPr>
          <p:cNvSpPr txBox="1"/>
          <p:nvPr/>
        </p:nvSpPr>
        <p:spPr>
          <a:xfrm>
            <a:off x="0" y="1179094"/>
            <a:ext cx="5366084" cy="1692771"/>
          </a:xfrm>
          <a:prstGeom prst="rect">
            <a:avLst/>
          </a:prstGeom>
          <a:solidFill>
            <a:schemeClr val="accent5">
              <a:lumMod val="20000"/>
              <a:lumOff val="80000"/>
            </a:schemeClr>
          </a:solidFill>
        </p:spPr>
        <p:txBody>
          <a:bodyPr wrap="square">
            <a:spAutoFit/>
          </a:bodyPr>
          <a:lstStyle/>
          <a:p>
            <a:pPr lvl="0">
              <a:spcBef>
                <a:spcPts val="600"/>
              </a:spcBef>
              <a:spcAft>
                <a:spcPts val="600"/>
              </a:spcAft>
            </a:pP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Tính</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dẻo</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làm</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dây</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buộc</a:t>
            </a:r>
            <a:r>
              <a:rPr lang="en-GB" sz="2800" b="1" dirty="0">
                <a:solidFill>
                  <a:srgbClr val="FF0000"/>
                </a:solidFill>
                <a:latin typeface="Aptos" panose="020B0004020202020204" pitchFamily="34" charset="0"/>
                <a:cs typeface="Times New Roman" panose="02020603050405020304" pitchFamily="18" charset="0"/>
              </a:rPr>
              <a:t>...</a:t>
            </a:r>
          </a:p>
          <a:p>
            <a:pPr lvl="0">
              <a:spcBef>
                <a:spcPts val="600"/>
              </a:spcBef>
              <a:spcAft>
                <a:spcPts val="600"/>
              </a:spcAft>
            </a:pP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Tính</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dẫn</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điện</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làm</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dây</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điện</a:t>
            </a:r>
            <a:r>
              <a:rPr lang="en-US" sz="2800" b="1" dirty="0">
                <a:solidFill>
                  <a:srgbClr val="FF0000"/>
                </a:solidFill>
                <a:latin typeface="Aptos" panose="020B0004020202020204" pitchFamily="34" charset="0"/>
                <a:cs typeface="Times New Roman" panose="02020603050405020304" pitchFamily="18" charset="0"/>
              </a:rPr>
              <a:t>...</a:t>
            </a:r>
          </a:p>
          <a:p>
            <a:pPr lvl="0">
              <a:spcBef>
                <a:spcPts val="600"/>
              </a:spcBef>
              <a:spcAft>
                <a:spcPts val="600"/>
              </a:spcAft>
            </a:pP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Tính</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dẫn</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nhiệt</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làm</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nồi</a:t>
            </a:r>
            <a:r>
              <a:rPr lang="en-US" sz="2800" b="1" dirty="0">
                <a:solidFill>
                  <a:srgbClr val="FF0000"/>
                </a:solidFill>
                <a:latin typeface="Aptos" panose="020B0004020202020204" pitchFamily="34" charset="0"/>
                <a:cs typeface="Times New Roman" panose="02020603050405020304" pitchFamily="18" charset="0"/>
              </a:rPr>
              <a:t>...</a:t>
            </a:r>
          </a:p>
        </p:txBody>
      </p:sp>
      <p:pic>
        <p:nvPicPr>
          <p:cNvPr id="4" name="Picture 3">
            <a:extLst>
              <a:ext uri="{FF2B5EF4-FFF2-40B4-BE49-F238E27FC236}">
                <a16:creationId xmlns:a16="http://schemas.microsoft.com/office/drawing/2014/main" id="{EE0C9F09-FE1C-41BB-05D6-D3628897F5D0}"/>
              </a:ext>
            </a:extLst>
          </p:cNvPr>
          <p:cNvPicPr>
            <a:picLocks noChangeAspect="1"/>
          </p:cNvPicPr>
          <p:nvPr/>
        </p:nvPicPr>
        <p:blipFill>
          <a:blip r:embed="rId2"/>
          <a:srcRect l="12573" t="1637" r="15146"/>
          <a:stretch/>
        </p:blipFill>
        <p:spPr>
          <a:xfrm>
            <a:off x="6569242" y="954107"/>
            <a:ext cx="2574758" cy="3503836"/>
          </a:xfrm>
          <a:prstGeom prst="rect">
            <a:avLst/>
          </a:prstGeom>
        </p:spPr>
      </p:pic>
      <p:pic>
        <p:nvPicPr>
          <p:cNvPr id="5" name="Picture 4">
            <a:extLst>
              <a:ext uri="{FF2B5EF4-FFF2-40B4-BE49-F238E27FC236}">
                <a16:creationId xmlns:a16="http://schemas.microsoft.com/office/drawing/2014/main" id="{329293FA-C8A4-5902-A8A5-2F66C46A6FB1}"/>
              </a:ext>
            </a:extLst>
          </p:cNvPr>
          <p:cNvPicPr>
            <a:picLocks noChangeAspect="1"/>
          </p:cNvPicPr>
          <p:nvPr/>
        </p:nvPicPr>
        <p:blipFill>
          <a:blip r:embed="rId3"/>
          <a:srcRect l="50000"/>
          <a:stretch/>
        </p:blipFill>
        <p:spPr>
          <a:xfrm>
            <a:off x="4309293" y="3102573"/>
            <a:ext cx="2113581" cy="2040927"/>
          </a:xfrm>
          <a:prstGeom prst="rect">
            <a:avLst/>
          </a:prstGeom>
        </p:spPr>
      </p:pic>
      <p:pic>
        <p:nvPicPr>
          <p:cNvPr id="6" name="Picture 5">
            <a:extLst>
              <a:ext uri="{FF2B5EF4-FFF2-40B4-BE49-F238E27FC236}">
                <a16:creationId xmlns:a16="http://schemas.microsoft.com/office/drawing/2014/main" id="{C459927F-93AE-8489-22A3-921B39AAA348}"/>
              </a:ext>
            </a:extLst>
          </p:cNvPr>
          <p:cNvPicPr>
            <a:picLocks noChangeAspect="1"/>
          </p:cNvPicPr>
          <p:nvPr/>
        </p:nvPicPr>
        <p:blipFill>
          <a:blip r:embed="rId4"/>
          <a:stretch>
            <a:fillRect/>
          </a:stretch>
        </p:blipFill>
        <p:spPr>
          <a:xfrm>
            <a:off x="0" y="3023463"/>
            <a:ext cx="3645567" cy="2120038"/>
          </a:xfrm>
          <a:prstGeom prst="rect">
            <a:avLst/>
          </a:prstGeom>
        </p:spPr>
      </p:pic>
    </p:spTree>
    <p:extLst>
      <p:ext uri="{BB962C8B-B14F-4D97-AF65-F5344CB8AC3E}">
        <p14:creationId xmlns:p14="http://schemas.microsoft.com/office/powerpoint/2010/main" val="3503491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40"/>
        <p:cNvGrpSpPr/>
        <p:nvPr/>
      </p:nvGrpSpPr>
      <p:grpSpPr>
        <a:xfrm>
          <a:off x="0" y="0"/>
          <a:ext cx="0" cy="0"/>
          <a:chOff x="0" y="0"/>
          <a:chExt cx="0" cy="0"/>
        </a:xfrm>
      </p:grpSpPr>
      <p:sp>
        <p:nvSpPr>
          <p:cNvPr id="1643" name="Google Shape;1643;p22"/>
          <p:cNvSpPr txBox="1">
            <a:spLocks noGrp="1"/>
          </p:cNvSpPr>
          <p:nvPr>
            <p:ph type="sldNum" idx="4294967295"/>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17</a:t>
            </a:fld>
            <a:endParaRPr/>
          </a:p>
        </p:txBody>
      </p:sp>
      <p:graphicFrame>
        <p:nvGraphicFramePr>
          <p:cNvPr id="2" name="Table 1"/>
          <p:cNvGraphicFramePr>
            <a:graphicFrameLocks noGrp="1"/>
          </p:cNvGraphicFramePr>
          <p:nvPr>
            <p:extLst>
              <p:ext uri="{D42A27DB-BD31-4B8C-83A1-F6EECF244321}">
                <p14:modId xmlns:p14="http://schemas.microsoft.com/office/powerpoint/2010/main" val="2071769415"/>
              </p:ext>
            </p:extLst>
          </p:nvPr>
        </p:nvGraphicFramePr>
        <p:xfrm>
          <a:off x="24778" y="0"/>
          <a:ext cx="9119221" cy="5760720"/>
        </p:xfrm>
        <a:graphic>
          <a:graphicData uri="http://schemas.openxmlformats.org/drawingml/2006/table">
            <a:tbl>
              <a:tblPr firstRow="1" bandRow="1">
                <a:tableStyleId>{5C22544A-7EE6-4342-B048-85BDC9FD1C3A}</a:tableStyleId>
              </a:tblPr>
              <a:tblGrid>
                <a:gridCol w="1515803">
                  <a:extLst>
                    <a:ext uri="{9D8B030D-6E8A-4147-A177-3AD203B41FA5}">
                      <a16:colId xmlns:a16="http://schemas.microsoft.com/office/drawing/2014/main" val="4179586406"/>
                    </a:ext>
                  </a:extLst>
                </a:gridCol>
                <a:gridCol w="2458021">
                  <a:extLst>
                    <a:ext uri="{9D8B030D-6E8A-4147-A177-3AD203B41FA5}">
                      <a16:colId xmlns:a16="http://schemas.microsoft.com/office/drawing/2014/main" val="3045654393"/>
                    </a:ext>
                  </a:extLst>
                </a:gridCol>
                <a:gridCol w="1936622">
                  <a:extLst>
                    <a:ext uri="{9D8B030D-6E8A-4147-A177-3AD203B41FA5}">
                      <a16:colId xmlns:a16="http://schemas.microsoft.com/office/drawing/2014/main" val="2479768392"/>
                    </a:ext>
                  </a:extLst>
                </a:gridCol>
                <a:gridCol w="3208775">
                  <a:extLst>
                    <a:ext uri="{9D8B030D-6E8A-4147-A177-3AD203B41FA5}">
                      <a16:colId xmlns:a16="http://schemas.microsoft.com/office/drawing/2014/main" val="3892298412"/>
                    </a:ext>
                  </a:extLst>
                </a:gridCol>
              </a:tblGrid>
              <a:tr h="460472">
                <a:tc>
                  <a:txBody>
                    <a:bodyPr/>
                    <a:lstStyle/>
                    <a:p>
                      <a:pPr algn="ctr"/>
                      <a:r>
                        <a:rPr lang="en-GB" sz="2000" dirty="0" err="1"/>
                        <a:t>Tên</a:t>
                      </a:r>
                      <a:r>
                        <a:rPr lang="en-GB" sz="2000" baseline="0" dirty="0"/>
                        <a:t> </a:t>
                      </a:r>
                      <a:r>
                        <a:rPr lang="en-GB" sz="2000" baseline="0" dirty="0" err="1"/>
                        <a:t>một</a:t>
                      </a:r>
                      <a:r>
                        <a:rPr lang="en-GB" sz="2000" baseline="0" dirty="0"/>
                        <a:t> </a:t>
                      </a:r>
                      <a:r>
                        <a:rPr lang="en-GB" sz="2000" baseline="0" dirty="0" err="1"/>
                        <a:t>số</a:t>
                      </a:r>
                      <a:r>
                        <a:rPr lang="en-GB" sz="2000" baseline="0" dirty="0"/>
                        <a:t> </a:t>
                      </a:r>
                      <a:r>
                        <a:rPr lang="en-GB" sz="2000" baseline="0" dirty="0" err="1"/>
                        <a:t>vật</a:t>
                      </a:r>
                      <a:r>
                        <a:rPr lang="en-GB" sz="2000" baseline="0" dirty="0"/>
                        <a:t> </a:t>
                      </a:r>
                      <a:r>
                        <a:rPr lang="en-GB" sz="2000" baseline="0" dirty="0" err="1"/>
                        <a:t>liệu</a:t>
                      </a:r>
                      <a:endParaRPr lang="en-US" sz="2000" dirty="0"/>
                    </a:p>
                  </a:txBody>
                  <a:tcPr anchor="ctr"/>
                </a:tc>
                <a:tc>
                  <a:txBody>
                    <a:bodyPr/>
                    <a:lstStyle/>
                    <a:p>
                      <a:pPr algn="ctr"/>
                      <a:r>
                        <a:rPr lang="en-GB" sz="2000"/>
                        <a:t>Tính</a:t>
                      </a:r>
                      <a:r>
                        <a:rPr lang="en-GB" sz="2000" baseline="0"/>
                        <a:t> chất</a:t>
                      </a:r>
                      <a:endParaRPr lang="en-US" sz="2000"/>
                    </a:p>
                  </a:txBody>
                  <a:tcPr anchor="ctr"/>
                </a:tc>
                <a:tc>
                  <a:txBody>
                    <a:bodyPr/>
                    <a:lstStyle/>
                    <a:p>
                      <a:pPr algn="ctr"/>
                      <a:r>
                        <a:rPr lang="en-GB" sz="2000"/>
                        <a:t>Ứng</a:t>
                      </a:r>
                      <a:r>
                        <a:rPr lang="en-GB" sz="2000" baseline="0"/>
                        <a:t> dụng</a:t>
                      </a:r>
                      <a:endParaRPr lang="en-US" sz="2000"/>
                    </a:p>
                  </a:txBody>
                  <a:tcPr anchor="ctr"/>
                </a:tc>
                <a:tc>
                  <a:txBody>
                    <a:bodyPr/>
                    <a:lstStyle/>
                    <a:p>
                      <a:pPr algn="ctr"/>
                      <a:r>
                        <a:rPr lang="en-GB" sz="2000"/>
                        <a:t>Cách</a:t>
                      </a:r>
                      <a:r>
                        <a:rPr lang="en-GB" sz="2000" baseline="0"/>
                        <a:t> sử dụng an toàn hiệu quả</a:t>
                      </a:r>
                      <a:endParaRPr lang="en-US" sz="2000"/>
                    </a:p>
                  </a:txBody>
                  <a:tcPr anchor="ctr"/>
                </a:tc>
                <a:extLst>
                  <a:ext uri="{0D108BD9-81ED-4DB2-BD59-A6C34878D82A}">
                    <a16:rowId xmlns:a16="http://schemas.microsoft.com/office/drawing/2014/main" val="4078125080"/>
                  </a:ext>
                </a:extLst>
              </a:tr>
              <a:tr h="370840">
                <a:tc>
                  <a:txBody>
                    <a:bodyPr/>
                    <a:lstStyle/>
                    <a:p>
                      <a:pPr algn="just"/>
                      <a:r>
                        <a:rPr lang="en-GB" sz="2000"/>
                        <a:t>Nhựa</a:t>
                      </a:r>
                      <a:endParaRPr lang="en-US" sz="2000"/>
                    </a:p>
                  </a:txBody>
                  <a:tcPr anchor="ctr"/>
                </a:tc>
                <a:tc>
                  <a:txBody>
                    <a:bodyPr/>
                    <a:lstStyle/>
                    <a:p>
                      <a:pPr algn="just"/>
                      <a:endParaRPr lang="en-US" sz="2000" dirty="0"/>
                    </a:p>
                  </a:txBody>
                  <a:tcPr anchor="ctr"/>
                </a:tc>
                <a:tc>
                  <a:txBody>
                    <a:bodyPr/>
                    <a:lstStyle/>
                    <a:p>
                      <a:pPr algn="just"/>
                      <a:endParaRPr lang="en-US" sz="2000" dirty="0"/>
                    </a:p>
                  </a:txBody>
                  <a:tcPr anchor="ctr"/>
                </a:tc>
                <a:tc>
                  <a:txBody>
                    <a:bodyPr/>
                    <a:lstStyle/>
                    <a:p>
                      <a:pPr algn="just"/>
                      <a:endParaRPr lang="en-GB" sz="2000" baseline="0" dirty="0"/>
                    </a:p>
                  </a:txBody>
                  <a:tcPr anchor="ctr"/>
                </a:tc>
                <a:extLst>
                  <a:ext uri="{0D108BD9-81ED-4DB2-BD59-A6C34878D82A}">
                    <a16:rowId xmlns:a16="http://schemas.microsoft.com/office/drawing/2014/main" val="3647049818"/>
                  </a:ext>
                </a:extLst>
              </a:tr>
              <a:tr h="370840">
                <a:tc>
                  <a:txBody>
                    <a:bodyPr/>
                    <a:lstStyle/>
                    <a:p>
                      <a:pPr algn="just"/>
                      <a:r>
                        <a:rPr lang="en-GB" sz="2000"/>
                        <a:t>Kim loại</a:t>
                      </a:r>
                      <a:endParaRPr lang="en-US" sz="2000"/>
                    </a:p>
                  </a:txBody>
                  <a:tcPr anchor="ct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n-US" sz="2000" b="0" i="0" u="none" strike="noStrike" cap="none" dirty="0">
                        <a:solidFill>
                          <a:schemeClr val="dk1"/>
                        </a:solidFill>
                        <a:effectLst/>
                        <a:latin typeface="+mn-lt"/>
                        <a:ea typeface="+mn-ea"/>
                        <a:cs typeface="+mn-cs"/>
                        <a:sym typeface="Arial"/>
                      </a:endParaRPr>
                    </a:p>
                  </a:txBody>
                  <a:tcPr anchor="ctr"/>
                </a:tc>
                <a:tc>
                  <a:txBody>
                    <a:bodyPr/>
                    <a:lstStyle/>
                    <a:p>
                      <a:pPr algn="just"/>
                      <a:endParaRPr lang="en-US" sz="2000" dirty="0"/>
                    </a:p>
                  </a:txBody>
                  <a:tcPr anchor="ctr"/>
                </a:tc>
                <a:tc>
                  <a:txBody>
                    <a:bodyPr/>
                    <a:lstStyle/>
                    <a:p>
                      <a:pPr algn="just"/>
                      <a:endParaRPr lang="en-US" sz="2000" dirty="0"/>
                    </a:p>
                  </a:txBody>
                  <a:tcPr anchor="ctr"/>
                </a:tc>
                <a:extLst>
                  <a:ext uri="{0D108BD9-81ED-4DB2-BD59-A6C34878D82A}">
                    <a16:rowId xmlns:a16="http://schemas.microsoft.com/office/drawing/2014/main" val="3997443227"/>
                  </a:ext>
                </a:extLst>
              </a:tr>
              <a:tr h="370840">
                <a:tc>
                  <a:txBody>
                    <a:bodyPr/>
                    <a:lstStyle/>
                    <a:p>
                      <a:pPr algn="just"/>
                      <a:r>
                        <a:rPr lang="en-GB" sz="2800" b="1" dirty="0"/>
                        <a:t>Cao </a:t>
                      </a:r>
                      <a:r>
                        <a:rPr lang="en-GB" sz="2800" b="1" dirty="0" err="1"/>
                        <a:t>su</a:t>
                      </a:r>
                      <a:endParaRPr lang="en-US" sz="2800" b="1" dirty="0"/>
                    </a:p>
                  </a:txBody>
                  <a:tcPr anchor="ct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Có</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khả</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năng</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đàn</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hồi</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chịu</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mài</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mòn</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cách</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điện</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không</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thấm</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nước</a:t>
                      </a:r>
                      <a:endParaRPr lang="en-US" sz="2800" b="1" dirty="0"/>
                    </a:p>
                  </a:txBody>
                  <a:tcPr anchor="ct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Lốp</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xe</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dây</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cao</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su</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găng</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tay</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cao</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su</a:t>
                      </a:r>
                      <a:endParaRPr lang="en-US" sz="2800" b="1" dirty="0"/>
                    </a:p>
                  </a:txBody>
                  <a:tcPr anchor="ct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Tránh</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để</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nơi</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nhiệt</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độ</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quá</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cao</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hoặc</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quá</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thấp</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không</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nên</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tiếp</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xúc</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với</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hóa</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chất</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và</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đồ</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sắc</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nhọn</a:t>
                      </a:r>
                      <a:r>
                        <a:rPr lang="en-US" sz="2800" b="1" i="0" u="none" strike="noStrike" cap="none" dirty="0">
                          <a:solidFill>
                            <a:schemeClr val="dk1"/>
                          </a:solidFill>
                          <a:effectLst/>
                          <a:latin typeface="+mn-lt"/>
                          <a:ea typeface="+mn-ea"/>
                          <a:cs typeface="+mn-cs"/>
                          <a:sym typeface="Arial"/>
                        </a:rPr>
                        <a:t>.</a:t>
                      </a:r>
                    </a:p>
                    <a:p>
                      <a:pPr algn="just"/>
                      <a:endParaRPr lang="en-US" sz="2800" b="1" dirty="0"/>
                    </a:p>
                  </a:txBody>
                  <a:tcPr anchor="ctr"/>
                </a:tc>
                <a:extLst>
                  <a:ext uri="{0D108BD9-81ED-4DB2-BD59-A6C34878D82A}">
                    <a16:rowId xmlns:a16="http://schemas.microsoft.com/office/drawing/2014/main" val="81184821"/>
                  </a:ext>
                </a:extLst>
              </a:tr>
              <a:tr h="370840">
                <a:tc>
                  <a:txBody>
                    <a:bodyPr/>
                    <a:lstStyle/>
                    <a:p>
                      <a:pPr algn="just"/>
                      <a:r>
                        <a:rPr lang="en-GB" sz="2000"/>
                        <a:t>Thủy</a:t>
                      </a:r>
                      <a:r>
                        <a:rPr lang="en-GB" sz="2000" baseline="0"/>
                        <a:t> tinh</a:t>
                      </a:r>
                      <a:endParaRPr lang="en-US" sz="2000"/>
                    </a:p>
                  </a:txBody>
                  <a:tcPr anchor="ctr"/>
                </a:tc>
                <a:tc>
                  <a:txBody>
                    <a:bodyPr/>
                    <a:lstStyle/>
                    <a:p>
                      <a:pPr algn="just"/>
                      <a:endParaRPr lang="en-US" sz="2000"/>
                    </a:p>
                  </a:txBody>
                  <a:tcPr anchor="ctr"/>
                </a:tc>
                <a:tc>
                  <a:txBody>
                    <a:bodyPr/>
                    <a:lstStyle/>
                    <a:p>
                      <a:pPr algn="just"/>
                      <a:endParaRPr lang="en-US" sz="2000"/>
                    </a:p>
                  </a:txBody>
                  <a:tcPr anchor="ctr"/>
                </a:tc>
                <a:tc>
                  <a:txBody>
                    <a:bodyPr/>
                    <a:lstStyle/>
                    <a:p>
                      <a:pPr algn="just"/>
                      <a:endParaRPr lang="en-US" sz="2000"/>
                    </a:p>
                  </a:txBody>
                  <a:tcPr anchor="ctr"/>
                </a:tc>
                <a:extLst>
                  <a:ext uri="{0D108BD9-81ED-4DB2-BD59-A6C34878D82A}">
                    <a16:rowId xmlns:a16="http://schemas.microsoft.com/office/drawing/2014/main" val="1562237005"/>
                  </a:ext>
                </a:extLst>
              </a:tr>
              <a:tr h="370840">
                <a:tc>
                  <a:txBody>
                    <a:bodyPr/>
                    <a:lstStyle/>
                    <a:p>
                      <a:pPr algn="just"/>
                      <a:r>
                        <a:rPr lang="en-GB" sz="2000"/>
                        <a:t>Gốm</a:t>
                      </a:r>
                      <a:endParaRPr lang="en-US" sz="2000"/>
                    </a:p>
                  </a:txBody>
                  <a:tcPr anchor="ctr"/>
                </a:tc>
                <a:tc>
                  <a:txBody>
                    <a:bodyPr/>
                    <a:lstStyle/>
                    <a:p>
                      <a:pPr algn="just"/>
                      <a:endParaRPr lang="en-US" sz="2000"/>
                    </a:p>
                  </a:txBody>
                  <a:tcPr anchor="ctr"/>
                </a:tc>
                <a:tc>
                  <a:txBody>
                    <a:bodyPr/>
                    <a:lstStyle/>
                    <a:p>
                      <a:pPr algn="just"/>
                      <a:endParaRPr lang="en-US" sz="2000"/>
                    </a:p>
                  </a:txBody>
                  <a:tcPr anchor="ctr"/>
                </a:tc>
                <a:tc>
                  <a:txBody>
                    <a:bodyPr/>
                    <a:lstStyle/>
                    <a:p>
                      <a:pPr algn="just"/>
                      <a:endParaRPr lang="en-US" sz="2000"/>
                    </a:p>
                  </a:txBody>
                  <a:tcPr anchor="ctr"/>
                </a:tc>
                <a:extLst>
                  <a:ext uri="{0D108BD9-81ED-4DB2-BD59-A6C34878D82A}">
                    <a16:rowId xmlns:a16="http://schemas.microsoft.com/office/drawing/2014/main" val="518905658"/>
                  </a:ext>
                </a:extLst>
              </a:tr>
              <a:tr h="370840">
                <a:tc>
                  <a:txBody>
                    <a:bodyPr/>
                    <a:lstStyle/>
                    <a:p>
                      <a:pPr algn="just"/>
                      <a:r>
                        <a:rPr lang="en-GB" sz="2000"/>
                        <a:t>Gỗ</a:t>
                      </a:r>
                      <a:endParaRPr lang="en-US" sz="2000"/>
                    </a:p>
                  </a:txBody>
                  <a:tcPr anchor="ctr"/>
                </a:tc>
                <a:tc>
                  <a:txBody>
                    <a:bodyPr/>
                    <a:lstStyle/>
                    <a:p>
                      <a:pPr algn="just"/>
                      <a:endParaRPr lang="en-US" sz="2000"/>
                    </a:p>
                  </a:txBody>
                  <a:tcPr anchor="ctr"/>
                </a:tc>
                <a:tc>
                  <a:txBody>
                    <a:bodyPr/>
                    <a:lstStyle/>
                    <a:p>
                      <a:pPr algn="just"/>
                      <a:endParaRPr lang="en-US" sz="2000"/>
                    </a:p>
                  </a:txBody>
                  <a:tcPr anchor="ctr"/>
                </a:tc>
                <a:tc>
                  <a:txBody>
                    <a:bodyPr/>
                    <a:lstStyle/>
                    <a:p>
                      <a:pPr algn="just"/>
                      <a:endParaRPr lang="en-US" sz="2000" dirty="0"/>
                    </a:p>
                  </a:txBody>
                  <a:tcPr anchor="ctr"/>
                </a:tc>
                <a:extLst>
                  <a:ext uri="{0D108BD9-81ED-4DB2-BD59-A6C34878D82A}">
                    <a16:rowId xmlns:a16="http://schemas.microsoft.com/office/drawing/2014/main" val="3630981978"/>
                  </a:ext>
                </a:extLst>
              </a:tr>
            </a:tbl>
          </a:graphicData>
        </a:graphic>
      </p:graphicFrame>
    </p:spTree>
    <p:extLst>
      <p:ext uri="{BB962C8B-B14F-4D97-AF65-F5344CB8AC3E}">
        <p14:creationId xmlns:p14="http://schemas.microsoft.com/office/powerpoint/2010/main" val="1876384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093DC-5AC7-5638-2914-4AEADF998D4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5BE83B7-C14F-2261-0CBB-B8389FC894BB}"/>
              </a:ext>
            </a:extLst>
          </p:cNvPr>
          <p:cNvSpPr txBox="1"/>
          <p:nvPr/>
        </p:nvSpPr>
        <p:spPr>
          <a:xfrm>
            <a:off x="0" y="0"/>
            <a:ext cx="9144000" cy="954107"/>
          </a:xfrm>
          <a:prstGeom prst="rect">
            <a:avLst/>
          </a:prstGeom>
          <a:solidFill>
            <a:schemeClr val="accent5">
              <a:lumMod val="20000"/>
              <a:lumOff val="80000"/>
            </a:schemeClr>
          </a:solidFill>
        </p:spPr>
        <p:txBody>
          <a:bodyPr wrap="square">
            <a:spAutoFit/>
          </a:bodyPr>
          <a:lstStyle/>
          <a:p>
            <a:pPr marL="0" lvl="0" indent="0">
              <a:spcBef>
                <a:spcPts val="600"/>
              </a:spcBef>
              <a:spcAft>
                <a:spcPts val="600"/>
              </a:spcAft>
              <a:buNone/>
            </a:pPr>
            <a:r>
              <a:rPr lang="en-GB" sz="2800" b="1" dirty="0">
                <a:solidFill>
                  <a:srgbClr val="FF0000"/>
                </a:solidFill>
                <a:latin typeface="Aptos" panose="020B0004020202020204" pitchFamily="34" charset="0"/>
                <a:cs typeface="Times New Roman" panose="02020603050405020304" pitchFamily="18" charset="0"/>
              </a:rPr>
              <a:t>CH4/41. Cao </a:t>
            </a:r>
            <a:r>
              <a:rPr lang="en-GB" sz="2800" b="1" dirty="0" err="1">
                <a:solidFill>
                  <a:srgbClr val="FF0000"/>
                </a:solidFill>
                <a:latin typeface="Aptos" panose="020B0004020202020204" pitchFamily="34" charset="0"/>
                <a:cs typeface="Times New Roman" panose="02020603050405020304" pitchFamily="18" charset="0"/>
              </a:rPr>
              <a:t>su</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được</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sử</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dụng</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làm</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lốp</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xe</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dựa</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vào</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tính</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chất</a:t>
            </a:r>
            <a:endParaRPr lang="en-US" sz="2800" b="1" dirty="0">
              <a:solidFill>
                <a:srgbClr val="FF0000"/>
              </a:solidFill>
              <a:latin typeface="Aptos" panose="020B000402020202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7067E17C-ECB2-E7A8-F076-8D2F5275B3CB}"/>
              </a:ext>
            </a:extLst>
          </p:cNvPr>
          <p:cNvSpPr txBox="1"/>
          <p:nvPr/>
        </p:nvSpPr>
        <p:spPr>
          <a:xfrm>
            <a:off x="0" y="1179094"/>
            <a:ext cx="5366084" cy="954107"/>
          </a:xfrm>
          <a:prstGeom prst="rect">
            <a:avLst/>
          </a:prstGeom>
          <a:solidFill>
            <a:schemeClr val="accent5">
              <a:lumMod val="20000"/>
              <a:lumOff val="80000"/>
            </a:schemeClr>
          </a:solidFill>
        </p:spPr>
        <p:txBody>
          <a:bodyPr wrap="square">
            <a:spAutoFit/>
          </a:bodyPr>
          <a:lstStyle/>
          <a:p>
            <a:pPr lvl="0">
              <a:spcBef>
                <a:spcPts val="600"/>
              </a:spcBef>
              <a:spcAft>
                <a:spcPts val="600"/>
              </a:spcAft>
            </a:pPr>
            <a:r>
              <a:rPr lang="en-US" sz="2800" b="1" dirty="0" err="1">
                <a:solidFill>
                  <a:srgbClr val="FF0000"/>
                </a:solidFill>
                <a:latin typeface="Aptos" panose="020B0004020202020204" pitchFamily="34" charset="0"/>
                <a:cs typeface="Times New Roman" panose="02020603050405020304" pitchFamily="18" charset="0"/>
              </a:rPr>
              <a:t>Tính</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đàn</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hồi</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và</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tính</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chịu</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mài</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mòn</a:t>
            </a:r>
            <a:r>
              <a:rPr lang="en-US" sz="2800" b="1" dirty="0">
                <a:solidFill>
                  <a:srgbClr val="FF0000"/>
                </a:solidFill>
                <a:latin typeface="Aptos" panose="020B0004020202020204" pitchFamily="34" charset="0"/>
                <a:cs typeface="Times New Roman" panose="02020603050405020304" pitchFamily="18" charset="0"/>
              </a:rPr>
              <a:t>.</a:t>
            </a:r>
          </a:p>
        </p:txBody>
      </p:sp>
      <p:pic>
        <p:nvPicPr>
          <p:cNvPr id="7" name="Picture 6">
            <a:extLst>
              <a:ext uri="{FF2B5EF4-FFF2-40B4-BE49-F238E27FC236}">
                <a16:creationId xmlns:a16="http://schemas.microsoft.com/office/drawing/2014/main" id="{EAF1EF56-C017-2E90-06C8-DBEC3E6D9BD5}"/>
              </a:ext>
            </a:extLst>
          </p:cNvPr>
          <p:cNvPicPr>
            <a:picLocks noChangeAspect="1"/>
          </p:cNvPicPr>
          <p:nvPr/>
        </p:nvPicPr>
        <p:blipFill>
          <a:blip r:embed="rId2"/>
          <a:srcRect l="24737" t="18550" r="34561" b="15790"/>
          <a:stretch/>
        </p:blipFill>
        <p:spPr>
          <a:xfrm>
            <a:off x="6954252" y="1766238"/>
            <a:ext cx="2093496" cy="3377262"/>
          </a:xfrm>
          <a:prstGeom prst="rect">
            <a:avLst/>
          </a:prstGeom>
        </p:spPr>
      </p:pic>
      <p:pic>
        <p:nvPicPr>
          <p:cNvPr id="8" name="Picture 7">
            <a:extLst>
              <a:ext uri="{FF2B5EF4-FFF2-40B4-BE49-F238E27FC236}">
                <a16:creationId xmlns:a16="http://schemas.microsoft.com/office/drawing/2014/main" id="{D98EFE29-8E3F-78DD-B771-BFC1645DBE21}"/>
              </a:ext>
            </a:extLst>
          </p:cNvPr>
          <p:cNvPicPr>
            <a:picLocks noChangeAspect="1"/>
          </p:cNvPicPr>
          <p:nvPr/>
        </p:nvPicPr>
        <p:blipFill>
          <a:blip r:embed="rId3"/>
          <a:srcRect l="33158" r="26141"/>
          <a:stretch/>
        </p:blipFill>
        <p:spPr>
          <a:xfrm>
            <a:off x="4817360" y="2731168"/>
            <a:ext cx="981862" cy="2412332"/>
          </a:xfrm>
          <a:prstGeom prst="rect">
            <a:avLst/>
          </a:prstGeom>
        </p:spPr>
      </p:pic>
    </p:spTree>
    <p:extLst>
      <p:ext uri="{BB962C8B-B14F-4D97-AF65-F5344CB8AC3E}">
        <p14:creationId xmlns:p14="http://schemas.microsoft.com/office/powerpoint/2010/main" val="634191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40"/>
        <p:cNvGrpSpPr/>
        <p:nvPr/>
      </p:nvGrpSpPr>
      <p:grpSpPr>
        <a:xfrm>
          <a:off x="0" y="0"/>
          <a:ext cx="0" cy="0"/>
          <a:chOff x="0" y="0"/>
          <a:chExt cx="0" cy="0"/>
        </a:xfrm>
      </p:grpSpPr>
      <p:sp>
        <p:nvSpPr>
          <p:cNvPr id="1643" name="Google Shape;1643;p22"/>
          <p:cNvSpPr txBox="1">
            <a:spLocks noGrp="1"/>
          </p:cNvSpPr>
          <p:nvPr>
            <p:ph type="sldNum" idx="4294967295"/>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19</a:t>
            </a:fld>
            <a:endParaRPr/>
          </a:p>
        </p:txBody>
      </p:sp>
      <p:graphicFrame>
        <p:nvGraphicFramePr>
          <p:cNvPr id="2" name="Table 1"/>
          <p:cNvGraphicFramePr>
            <a:graphicFrameLocks noGrp="1"/>
          </p:cNvGraphicFramePr>
          <p:nvPr>
            <p:extLst>
              <p:ext uri="{D42A27DB-BD31-4B8C-83A1-F6EECF244321}">
                <p14:modId xmlns:p14="http://schemas.microsoft.com/office/powerpoint/2010/main" val="2059028227"/>
              </p:ext>
            </p:extLst>
          </p:nvPr>
        </p:nvGraphicFramePr>
        <p:xfrm>
          <a:off x="24778" y="0"/>
          <a:ext cx="9119221" cy="6248400"/>
        </p:xfrm>
        <a:graphic>
          <a:graphicData uri="http://schemas.openxmlformats.org/drawingml/2006/table">
            <a:tbl>
              <a:tblPr firstRow="1" bandRow="1">
                <a:tableStyleId>{5C22544A-7EE6-4342-B048-85BDC9FD1C3A}</a:tableStyleId>
              </a:tblPr>
              <a:tblGrid>
                <a:gridCol w="1515803">
                  <a:extLst>
                    <a:ext uri="{9D8B030D-6E8A-4147-A177-3AD203B41FA5}">
                      <a16:colId xmlns:a16="http://schemas.microsoft.com/office/drawing/2014/main" val="4179586406"/>
                    </a:ext>
                  </a:extLst>
                </a:gridCol>
                <a:gridCol w="2458021">
                  <a:extLst>
                    <a:ext uri="{9D8B030D-6E8A-4147-A177-3AD203B41FA5}">
                      <a16:colId xmlns:a16="http://schemas.microsoft.com/office/drawing/2014/main" val="3045654393"/>
                    </a:ext>
                  </a:extLst>
                </a:gridCol>
                <a:gridCol w="2472536">
                  <a:extLst>
                    <a:ext uri="{9D8B030D-6E8A-4147-A177-3AD203B41FA5}">
                      <a16:colId xmlns:a16="http://schemas.microsoft.com/office/drawing/2014/main" val="2479768392"/>
                    </a:ext>
                  </a:extLst>
                </a:gridCol>
                <a:gridCol w="2672861">
                  <a:extLst>
                    <a:ext uri="{9D8B030D-6E8A-4147-A177-3AD203B41FA5}">
                      <a16:colId xmlns:a16="http://schemas.microsoft.com/office/drawing/2014/main" val="3892298412"/>
                    </a:ext>
                  </a:extLst>
                </a:gridCol>
              </a:tblGrid>
              <a:tr h="370840">
                <a:tc>
                  <a:txBody>
                    <a:bodyPr/>
                    <a:lstStyle/>
                    <a:p>
                      <a:pPr algn="ctr"/>
                      <a:r>
                        <a:rPr lang="en-GB" sz="2000" dirty="0" err="1"/>
                        <a:t>Tên</a:t>
                      </a:r>
                      <a:r>
                        <a:rPr lang="en-GB" sz="2000" baseline="0" dirty="0"/>
                        <a:t> </a:t>
                      </a:r>
                      <a:r>
                        <a:rPr lang="en-GB" sz="2000" baseline="0" dirty="0" err="1"/>
                        <a:t>một</a:t>
                      </a:r>
                      <a:r>
                        <a:rPr lang="en-GB" sz="2000" baseline="0" dirty="0"/>
                        <a:t> </a:t>
                      </a:r>
                      <a:r>
                        <a:rPr lang="en-GB" sz="2000" baseline="0" dirty="0" err="1"/>
                        <a:t>số</a:t>
                      </a:r>
                      <a:r>
                        <a:rPr lang="en-GB" sz="2000" baseline="0" dirty="0"/>
                        <a:t> </a:t>
                      </a:r>
                      <a:r>
                        <a:rPr lang="en-GB" sz="2000" baseline="0" dirty="0" err="1"/>
                        <a:t>vật</a:t>
                      </a:r>
                      <a:r>
                        <a:rPr lang="en-GB" sz="2000" baseline="0" dirty="0"/>
                        <a:t> </a:t>
                      </a:r>
                      <a:r>
                        <a:rPr lang="en-GB" sz="2000" baseline="0" dirty="0" err="1"/>
                        <a:t>liệu</a:t>
                      </a:r>
                      <a:endParaRPr lang="en-US" sz="2000" dirty="0"/>
                    </a:p>
                  </a:txBody>
                  <a:tcPr anchor="ctr"/>
                </a:tc>
                <a:tc>
                  <a:txBody>
                    <a:bodyPr/>
                    <a:lstStyle/>
                    <a:p>
                      <a:pPr algn="ctr"/>
                      <a:r>
                        <a:rPr lang="en-GB" sz="2000"/>
                        <a:t>Tính</a:t>
                      </a:r>
                      <a:r>
                        <a:rPr lang="en-GB" sz="2000" baseline="0"/>
                        <a:t> chất</a:t>
                      </a:r>
                      <a:endParaRPr lang="en-US" sz="2000"/>
                    </a:p>
                  </a:txBody>
                  <a:tcPr anchor="ctr"/>
                </a:tc>
                <a:tc>
                  <a:txBody>
                    <a:bodyPr/>
                    <a:lstStyle/>
                    <a:p>
                      <a:pPr algn="ctr"/>
                      <a:r>
                        <a:rPr lang="en-GB" sz="2000"/>
                        <a:t>Ứng</a:t>
                      </a:r>
                      <a:r>
                        <a:rPr lang="en-GB" sz="2000" baseline="0"/>
                        <a:t> dụng</a:t>
                      </a:r>
                      <a:endParaRPr lang="en-US" sz="2000"/>
                    </a:p>
                  </a:txBody>
                  <a:tcPr anchor="ctr"/>
                </a:tc>
                <a:tc>
                  <a:txBody>
                    <a:bodyPr/>
                    <a:lstStyle/>
                    <a:p>
                      <a:pPr algn="ctr"/>
                      <a:r>
                        <a:rPr lang="en-GB" sz="2000"/>
                        <a:t>Cách</a:t>
                      </a:r>
                      <a:r>
                        <a:rPr lang="en-GB" sz="2000" baseline="0"/>
                        <a:t> sử dụng an toàn hiệu quả</a:t>
                      </a:r>
                      <a:endParaRPr lang="en-US" sz="2000"/>
                    </a:p>
                  </a:txBody>
                  <a:tcPr anchor="ctr"/>
                </a:tc>
                <a:extLst>
                  <a:ext uri="{0D108BD9-81ED-4DB2-BD59-A6C34878D82A}">
                    <a16:rowId xmlns:a16="http://schemas.microsoft.com/office/drawing/2014/main" val="4078125080"/>
                  </a:ext>
                </a:extLst>
              </a:tr>
              <a:tr h="370840">
                <a:tc>
                  <a:txBody>
                    <a:bodyPr/>
                    <a:lstStyle/>
                    <a:p>
                      <a:pPr algn="just"/>
                      <a:r>
                        <a:rPr lang="en-GB" sz="2000"/>
                        <a:t>Nhựa</a:t>
                      </a:r>
                      <a:endParaRPr lang="en-US" sz="2000"/>
                    </a:p>
                  </a:txBody>
                  <a:tcPr anchor="ctr"/>
                </a:tc>
                <a:tc>
                  <a:txBody>
                    <a:bodyPr/>
                    <a:lstStyle/>
                    <a:p>
                      <a:pPr algn="just"/>
                      <a:endParaRPr lang="en-US" sz="2000" dirty="0"/>
                    </a:p>
                  </a:txBody>
                  <a:tcPr anchor="ctr"/>
                </a:tc>
                <a:tc>
                  <a:txBody>
                    <a:bodyPr/>
                    <a:lstStyle/>
                    <a:p>
                      <a:pPr algn="just"/>
                      <a:endParaRPr lang="en-US" sz="2000" dirty="0"/>
                    </a:p>
                  </a:txBody>
                  <a:tcPr anchor="ctr"/>
                </a:tc>
                <a:tc>
                  <a:txBody>
                    <a:bodyPr/>
                    <a:lstStyle/>
                    <a:p>
                      <a:pPr algn="just"/>
                      <a:endParaRPr lang="en-GB" sz="2000" baseline="0" dirty="0"/>
                    </a:p>
                  </a:txBody>
                  <a:tcPr anchor="ctr"/>
                </a:tc>
                <a:extLst>
                  <a:ext uri="{0D108BD9-81ED-4DB2-BD59-A6C34878D82A}">
                    <a16:rowId xmlns:a16="http://schemas.microsoft.com/office/drawing/2014/main" val="3647049818"/>
                  </a:ext>
                </a:extLst>
              </a:tr>
              <a:tr h="370840">
                <a:tc>
                  <a:txBody>
                    <a:bodyPr/>
                    <a:lstStyle/>
                    <a:p>
                      <a:pPr algn="just"/>
                      <a:r>
                        <a:rPr lang="en-GB" sz="2000"/>
                        <a:t>Kim loại</a:t>
                      </a:r>
                      <a:endParaRPr lang="en-US" sz="2000"/>
                    </a:p>
                  </a:txBody>
                  <a:tcPr anchor="ct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n-US" sz="2000" b="0" i="0" u="none" strike="noStrike" cap="none" dirty="0">
                        <a:solidFill>
                          <a:schemeClr val="dk1"/>
                        </a:solidFill>
                        <a:effectLst/>
                        <a:latin typeface="+mn-lt"/>
                        <a:ea typeface="+mn-ea"/>
                        <a:cs typeface="+mn-cs"/>
                        <a:sym typeface="Arial"/>
                      </a:endParaRPr>
                    </a:p>
                  </a:txBody>
                  <a:tcPr anchor="ctr"/>
                </a:tc>
                <a:tc>
                  <a:txBody>
                    <a:bodyPr/>
                    <a:lstStyle/>
                    <a:p>
                      <a:pPr algn="just"/>
                      <a:endParaRPr lang="en-US" sz="2000" dirty="0"/>
                    </a:p>
                  </a:txBody>
                  <a:tcPr anchor="ctr"/>
                </a:tc>
                <a:tc>
                  <a:txBody>
                    <a:bodyPr/>
                    <a:lstStyle/>
                    <a:p>
                      <a:pPr algn="just"/>
                      <a:endParaRPr lang="en-US" sz="2000" dirty="0"/>
                    </a:p>
                  </a:txBody>
                  <a:tcPr anchor="ctr"/>
                </a:tc>
                <a:extLst>
                  <a:ext uri="{0D108BD9-81ED-4DB2-BD59-A6C34878D82A}">
                    <a16:rowId xmlns:a16="http://schemas.microsoft.com/office/drawing/2014/main" val="3997443227"/>
                  </a:ext>
                </a:extLst>
              </a:tr>
              <a:tr h="370840">
                <a:tc>
                  <a:txBody>
                    <a:bodyPr/>
                    <a:lstStyle/>
                    <a:p>
                      <a:pPr algn="just"/>
                      <a:r>
                        <a:rPr lang="en-GB" sz="2000"/>
                        <a:t>Cao su</a:t>
                      </a:r>
                      <a:endParaRPr lang="en-US" sz="2000"/>
                    </a:p>
                  </a:txBody>
                  <a:tcPr anchor="ctr"/>
                </a:tc>
                <a:tc>
                  <a:txBody>
                    <a:bodyPr/>
                    <a:lstStyle/>
                    <a:p>
                      <a:pPr algn="just"/>
                      <a:endParaRPr lang="en-US" sz="2400" dirty="0"/>
                    </a:p>
                  </a:txBody>
                  <a:tcPr anchor="ctr"/>
                </a:tc>
                <a:tc>
                  <a:txBody>
                    <a:bodyPr/>
                    <a:lstStyle/>
                    <a:p>
                      <a:pPr algn="just"/>
                      <a:endParaRPr lang="en-US" sz="2400" dirty="0"/>
                    </a:p>
                  </a:txBody>
                  <a:tcPr anchor="ctr"/>
                </a:tc>
                <a:tc>
                  <a:txBody>
                    <a:bodyPr/>
                    <a:lstStyle/>
                    <a:p>
                      <a:pPr algn="just"/>
                      <a:endParaRPr lang="en-US" sz="2400" b="1" dirty="0"/>
                    </a:p>
                  </a:txBody>
                  <a:tcPr anchor="ctr"/>
                </a:tc>
                <a:extLst>
                  <a:ext uri="{0D108BD9-81ED-4DB2-BD59-A6C34878D82A}">
                    <a16:rowId xmlns:a16="http://schemas.microsoft.com/office/drawing/2014/main" val="81184821"/>
                  </a:ext>
                </a:extLst>
              </a:tr>
              <a:tr h="370840">
                <a:tc>
                  <a:txBody>
                    <a:bodyPr/>
                    <a:lstStyle/>
                    <a:p>
                      <a:pPr algn="just"/>
                      <a:r>
                        <a:rPr lang="en-GB" sz="2800" b="1" dirty="0" err="1"/>
                        <a:t>Thủy</a:t>
                      </a:r>
                      <a:r>
                        <a:rPr lang="en-GB" sz="2800" b="1" baseline="0" dirty="0"/>
                        <a:t> </a:t>
                      </a:r>
                      <a:r>
                        <a:rPr lang="en-GB" sz="2800" b="1" baseline="0" dirty="0" err="1"/>
                        <a:t>tinh</a:t>
                      </a:r>
                      <a:endParaRPr lang="en-US" sz="2800" b="1" dirty="0"/>
                    </a:p>
                  </a:txBody>
                  <a:tcPr anchor="ct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Không</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thấm</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nước</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trong</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suốt</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không</a:t>
                      </a:r>
                      <a:r>
                        <a:rPr lang="en-US" sz="2800" b="1" i="0" u="none" strike="noStrike" cap="none" baseline="0" dirty="0">
                          <a:solidFill>
                            <a:schemeClr val="dk1"/>
                          </a:solidFill>
                          <a:effectLst/>
                          <a:latin typeface="+mn-lt"/>
                          <a:ea typeface="+mn-ea"/>
                          <a:cs typeface="+mn-cs"/>
                          <a:sym typeface="Arial"/>
                        </a:rPr>
                        <a:t> </a:t>
                      </a:r>
                      <a:r>
                        <a:rPr lang="en-US" sz="2800" b="1" i="0" u="none" strike="noStrike" cap="none" baseline="0" dirty="0" err="1">
                          <a:solidFill>
                            <a:schemeClr val="dk1"/>
                          </a:solidFill>
                          <a:effectLst/>
                          <a:latin typeface="+mn-lt"/>
                          <a:ea typeface="+mn-ea"/>
                          <a:cs typeface="+mn-cs"/>
                          <a:sym typeface="Arial"/>
                        </a:rPr>
                        <a:t>tác</a:t>
                      </a:r>
                      <a:r>
                        <a:rPr lang="en-US" sz="2800" b="1" i="0" u="none" strike="noStrike" cap="none" baseline="0" dirty="0">
                          <a:solidFill>
                            <a:schemeClr val="dk1"/>
                          </a:solidFill>
                          <a:effectLst/>
                          <a:latin typeface="+mn-lt"/>
                          <a:ea typeface="+mn-ea"/>
                          <a:cs typeface="+mn-cs"/>
                          <a:sym typeface="Arial"/>
                        </a:rPr>
                        <a:t> </a:t>
                      </a:r>
                      <a:r>
                        <a:rPr lang="en-US" sz="2800" b="1" i="0" u="none" strike="noStrike" cap="none" baseline="0" dirty="0" err="1">
                          <a:solidFill>
                            <a:schemeClr val="dk1"/>
                          </a:solidFill>
                          <a:effectLst/>
                          <a:latin typeface="+mn-lt"/>
                          <a:ea typeface="+mn-ea"/>
                          <a:cs typeface="+mn-cs"/>
                          <a:sym typeface="Arial"/>
                        </a:rPr>
                        <a:t>dụng</a:t>
                      </a:r>
                      <a:r>
                        <a:rPr lang="en-US" sz="2800" b="1" i="0" u="none" strike="noStrike" cap="none" baseline="0" dirty="0">
                          <a:solidFill>
                            <a:schemeClr val="dk1"/>
                          </a:solidFill>
                          <a:effectLst/>
                          <a:latin typeface="+mn-lt"/>
                          <a:ea typeface="+mn-ea"/>
                          <a:cs typeface="+mn-cs"/>
                          <a:sym typeface="Arial"/>
                        </a:rPr>
                        <a:t> </a:t>
                      </a:r>
                      <a:r>
                        <a:rPr lang="en-US" sz="2800" b="1" i="0" u="none" strike="noStrike" cap="none" baseline="0" dirty="0" err="1">
                          <a:solidFill>
                            <a:schemeClr val="dk1"/>
                          </a:solidFill>
                          <a:effectLst/>
                          <a:latin typeface="+mn-lt"/>
                          <a:ea typeface="+mn-ea"/>
                          <a:cs typeface="+mn-cs"/>
                          <a:sym typeface="Arial"/>
                        </a:rPr>
                        <a:t>với</a:t>
                      </a:r>
                      <a:r>
                        <a:rPr lang="en-US" sz="2800" b="1" i="0" u="none" strike="noStrike" cap="none" baseline="0" dirty="0">
                          <a:solidFill>
                            <a:schemeClr val="dk1"/>
                          </a:solidFill>
                          <a:effectLst/>
                          <a:latin typeface="+mn-lt"/>
                          <a:ea typeface="+mn-ea"/>
                          <a:cs typeface="+mn-cs"/>
                          <a:sym typeface="Arial"/>
                        </a:rPr>
                        <a:t> </a:t>
                      </a:r>
                      <a:r>
                        <a:rPr lang="en-US" sz="2800" b="1" i="0" u="none" strike="noStrike" cap="none" baseline="0" dirty="0" err="1">
                          <a:solidFill>
                            <a:schemeClr val="dk1"/>
                          </a:solidFill>
                          <a:effectLst/>
                          <a:latin typeface="+mn-lt"/>
                          <a:ea typeface="+mn-ea"/>
                          <a:cs typeface="+mn-cs"/>
                          <a:sym typeface="Arial"/>
                        </a:rPr>
                        <a:t>nhiều</a:t>
                      </a:r>
                      <a:r>
                        <a:rPr lang="en-US" sz="2800" b="1" i="0" u="none" strike="noStrike" cap="none" baseline="0" dirty="0">
                          <a:solidFill>
                            <a:schemeClr val="dk1"/>
                          </a:solidFill>
                          <a:effectLst/>
                          <a:latin typeface="+mn-lt"/>
                          <a:ea typeface="+mn-ea"/>
                          <a:cs typeface="+mn-cs"/>
                          <a:sym typeface="Arial"/>
                        </a:rPr>
                        <a:t> </a:t>
                      </a:r>
                      <a:r>
                        <a:rPr lang="en-US" sz="2800" b="1" i="0" u="none" strike="noStrike" cap="none" baseline="0" dirty="0" err="1">
                          <a:solidFill>
                            <a:schemeClr val="dk1"/>
                          </a:solidFill>
                          <a:effectLst/>
                          <a:latin typeface="+mn-lt"/>
                          <a:ea typeface="+mn-ea"/>
                          <a:cs typeface="+mn-cs"/>
                          <a:sym typeface="Arial"/>
                        </a:rPr>
                        <a:t>hoá</a:t>
                      </a:r>
                      <a:r>
                        <a:rPr lang="en-US" sz="2800" b="1" i="0" u="none" strike="noStrike" cap="none" baseline="0" dirty="0">
                          <a:solidFill>
                            <a:schemeClr val="dk1"/>
                          </a:solidFill>
                          <a:effectLst/>
                          <a:latin typeface="+mn-lt"/>
                          <a:ea typeface="+mn-ea"/>
                          <a:cs typeface="+mn-cs"/>
                          <a:sym typeface="Arial"/>
                        </a:rPr>
                        <a:t> </a:t>
                      </a:r>
                      <a:r>
                        <a:rPr lang="en-US" sz="2800" b="1" i="0" u="none" strike="noStrike" cap="none" baseline="0" dirty="0" err="1">
                          <a:solidFill>
                            <a:schemeClr val="dk1"/>
                          </a:solidFill>
                          <a:effectLst/>
                          <a:latin typeface="+mn-lt"/>
                          <a:ea typeface="+mn-ea"/>
                          <a:cs typeface="+mn-cs"/>
                          <a:sym typeface="Arial"/>
                        </a:rPr>
                        <a:t>chất</a:t>
                      </a:r>
                      <a:r>
                        <a:rPr lang="en-US" sz="2800" b="1" i="0" u="none" strike="noStrike" cap="none" baseline="0" dirty="0">
                          <a:solidFill>
                            <a:schemeClr val="dk1"/>
                          </a:solidFill>
                          <a:effectLst/>
                          <a:latin typeface="+mn-lt"/>
                          <a:ea typeface="+mn-ea"/>
                          <a:cs typeface="+mn-cs"/>
                          <a:sym typeface="Arial"/>
                        </a:rPr>
                        <a:t>, </a:t>
                      </a:r>
                      <a:r>
                        <a:rPr lang="en-US" sz="2800" b="1" i="0" u="none" strike="noStrike" cap="none" baseline="0" dirty="0" err="1">
                          <a:solidFill>
                            <a:schemeClr val="dk1"/>
                          </a:solidFill>
                          <a:effectLst/>
                          <a:latin typeface="+mn-lt"/>
                          <a:ea typeface="+mn-ea"/>
                          <a:cs typeface="+mn-cs"/>
                          <a:sym typeface="Arial"/>
                        </a:rPr>
                        <a:t>dễ</a:t>
                      </a:r>
                      <a:r>
                        <a:rPr lang="en-US" sz="2800" b="1" i="0" u="none" strike="noStrike" cap="none" baseline="0" dirty="0">
                          <a:solidFill>
                            <a:schemeClr val="dk1"/>
                          </a:solidFill>
                          <a:effectLst/>
                          <a:latin typeface="+mn-lt"/>
                          <a:ea typeface="+mn-ea"/>
                          <a:cs typeface="+mn-cs"/>
                          <a:sym typeface="Arial"/>
                        </a:rPr>
                        <a:t> </a:t>
                      </a:r>
                      <a:r>
                        <a:rPr lang="en-US" sz="2800" b="1" i="0" u="none" strike="noStrike" cap="none" baseline="0" dirty="0" err="1">
                          <a:solidFill>
                            <a:schemeClr val="dk1"/>
                          </a:solidFill>
                          <a:effectLst/>
                          <a:latin typeface="+mn-lt"/>
                          <a:ea typeface="+mn-ea"/>
                          <a:cs typeface="+mn-cs"/>
                          <a:sym typeface="Arial"/>
                        </a:rPr>
                        <a:t>vỡ</a:t>
                      </a:r>
                      <a:r>
                        <a:rPr lang="en-US" sz="2800" b="1" i="0" u="none" strike="noStrike" cap="none" baseline="0" dirty="0">
                          <a:solidFill>
                            <a:schemeClr val="dk1"/>
                          </a:solidFill>
                          <a:effectLst/>
                          <a:latin typeface="+mn-lt"/>
                          <a:ea typeface="+mn-ea"/>
                          <a:cs typeface="+mn-cs"/>
                          <a:sym typeface="Arial"/>
                        </a:rPr>
                        <a:t>...</a:t>
                      </a:r>
                      <a:endParaRPr lang="en-US" sz="2800" b="1" i="0" u="none" strike="noStrike" cap="none" dirty="0">
                        <a:solidFill>
                          <a:schemeClr val="dk1"/>
                        </a:solidFill>
                        <a:effectLst/>
                        <a:latin typeface="+mn-lt"/>
                        <a:ea typeface="+mn-ea"/>
                        <a:cs typeface="+mn-cs"/>
                        <a:sym typeface="Arial"/>
                      </a:endParaRPr>
                    </a:p>
                    <a:p>
                      <a:pPr algn="l"/>
                      <a:endParaRPr lang="en-US" sz="2800" b="1" dirty="0"/>
                    </a:p>
                  </a:txBody>
                  <a:tcPr anchor="ct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Cốc</a:t>
                      </a:r>
                      <a:r>
                        <a:rPr lang="en-US" sz="2800" b="1" i="0" u="none" strike="noStrike" cap="none" dirty="0">
                          <a:solidFill>
                            <a:schemeClr val="dk1"/>
                          </a:solidFill>
                          <a:effectLst/>
                          <a:latin typeface="+mn-lt"/>
                          <a:ea typeface="+mn-ea"/>
                          <a:cs typeface="+mn-cs"/>
                          <a:sym typeface="Arial"/>
                        </a:rPr>
                        <a:t>, chai, </a:t>
                      </a:r>
                      <a:r>
                        <a:rPr lang="en-US" sz="2800" b="1" i="0" u="none" strike="noStrike" cap="none" dirty="0" err="1">
                          <a:solidFill>
                            <a:schemeClr val="dk1"/>
                          </a:solidFill>
                          <a:effectLst/>
                          <a:latin typeface="+mn-lt"/>
                          <a:ea typeface="+mn-ea"/>
                          <a:cs typeface="+mn-cs"/>
                          <a:sym typeface="Arial"/>
                        </a:rPr>
                        <a:t>lọ</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Dụng</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cụ</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phòng</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thí</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nghiệm</a:t>
                      </a:r>
                      <a:endParaRPr lang="en-US" sz="2800" b="1" i="0" u="none" strike="noStrike" cap="none" dirty="0">
                        <a:solidFill>
                          <a:schemeClr val="dk1"/>
                        </a:solidFill>
                        <a:effectLst/>
                        <a:latin typeface="+mn-lt"/>
                        <a:ea typeface="+mn-ea"/>
                        <a:cs typeface="+mn-cs"/>
                        <a:sym typeface="Arial"/>
                      </a:endParaRPr>
                    </a:p>
                    <a:p>
                      <a:pPr algn="l"/>
                      <a:endParaRPr lang="en-US" sz="2800" b="1" dirty="0"/>
                    </a:p>
                  </a:txBody>
                  <a:tcPr anchor="ct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800" b="1" i="0" u="none" strike="noStrike" cap="none" dirty="0" err="1">
                          <a:solidFill>
                            <a:schemeClr val="dk1"/>
                          </a:solidFill>
                          <a:effectLst/>
                          <a:latin typeface="+mn-lt"/>
                          <a:ea typeface="+mn-ea"/>
                          <a:cs typeface="+mn-cs"/>
                          <a:sym typeface="Arial"/>
                        </a:rPr>
                        <a:t>Tránh</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đổ</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vỡ</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không</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để</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vật</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cứng</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đè</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lên</a:t>
                      </a:r>
                      <a:r>
                        <a:rPr lang="en-US" sz="2800" b="1" i="0" u="none" strike="noStrike" cap="none" dirty="0">
                          <a:solidFill>
                            <a:schemeClr val="dk1"/>
                          </a:solidFill>
                          <a:effectLst/>
                          <a:latin typeface="+mn-lt"/>
                          <a:ea typeface="+mn-ea"/>
                          <a:cs typeface="+mn-cs"/>
                          <a:sym typeface="Arial"/>
                        </a:rPr>
                        <a:t>.</a:t>
                      </a:r>
                    </a:p>
                    <a:p>
                      <a:pPr algn="l"/>
                      <a:endParaRPr lang="en-US" sz="2800" b="1" dirty="0"/>
                    </a:p>
                  </a:txBody>
                  <a:tcPr anchor="ctr"/>
                </a:tc>
                <a:extLst>
                  <a:ext uri="{0D108BD9-81ED-4DB2-BD59-A6C34878D82A}">
                    <a16:rowId xmlns:a16="http://schemas.microsoft.com/office/drawing/2014/main" val="1562237005"/>
                  </a:ext>
                </a:extLst>
              </a:tr>
              <a:tr h="370840">
                <a:tc>
                  <a:txBody>
                    <a:bodyPr/>
                    <a:lstStyle/>
                    <a:p>
                      <a:pPr algn="just"/>
                      <a:r>
                        <a:rPr lang="en-GB" sz="2000"/>
                        <a:t>Gốm</a:t>
                      </a:r>
                      <a:endParaRPr lang="en-US" sz="2000"/>
                    </a:p>
                  </a:txBody>
                  <a:tcPr anchor="ctr"/>
                </a:tc>
                <a:tc>
                  <a:txBody>
                    <a:bodyPr/>
                    <a:lstStyle/>
                    <a:p>
                      <a:pPr algn="just"/>
                      <a:endParaRPr lang="en-US" sz="2000"/>
                    </a:p>
                  </a:txBody>
                  <a:tcPr anchor="ctr"/>
                </a:tc>
                <a:tc>
                  <a:txBody>
                    <a:bodyPr/>
                    <a:lstStyle/>
                    <a:p>
                      <a:pPr algn="just"/>
                      <a:endParaRPr lang="en-US" sz="2000"/>
                    </a:p>
                  </a:txBody>
                  <a:tcPr anchor="ctr"/>
                </a:tc>
                <a:tc>
                  <a:txBody>
                    <a:bodyPr/>
                    <a:lstStyle/>
                    <a:p>
                      <a:pPr algn="just"/>
                      <a:endParaRPr lang="en-US" sz="2000"/>
                    </a:p>
                  </a:txBody>
                  <a:tcPr anchor="ctr"/>
                </a:tc>
                <a:extLst>
                  <a:ext uri="{0D108BD9-81ED-4DB2-BD59-A6C34878D82A}">
                    <a16:rowId xmlns:a16="http://schemas.microsoft.com/office/drawing/2014/main" val="518905658"/>
                  </a:ext>
                </a:extLst>
              </a:tr>
              <a:tr h="370840">
                <a:tc>
                  <a:txBody>
                    <a:bodyPr/>
                    <a:lstStyle/>
                    <a:p>
                      <a:pPr algn="just"/>
                      <a:r>
                        <a:rPr lang="en-GB" sz="2000"/>
                        <a:t>Gỗ</a:t>
                      </a:r>
                      <a:endParaRPr lang="en-US" sz="2000"/>
                    </a:p>
                  </a:txBody>
                  <a:tcPr anchor="ctr"/>
                </a:tc>
                <a:tc>
                  <a:txBody>
                    <a:bodyPr/>
                    <a:lstStyle/>
                    <a:p>
                      <a:pPr algn="just"/>
                      <a:endParaRPr lang="en-US" sz="2000"/>
                    </a:p>
                  </a:txBody>
                  <a:tcPr anchor="ctr"/>
                </a:tc>
                <a:tc>
                  <a:txBody>
                    <a:bodyPr/>
                    <a:lstStyle/>
                    <a:p>
                      <a:pPr algn="just"/>
                      <a:endParaRPr lang="en-US" sz="2000"/>
                    </a:p>
                  </a:txBody>
                  <a:tcPr anchor="ctr"/>
                </a:tc>
                <a:tc>
                  <a:txBody>
                    <a:bodyPr/>
                    <a:lstStyle/>
                    <a:p>
                      <a:pPr algn="just"/>
                      <a:endParaRPr lang="en-US" sz="2000" dirty="0"/>
                    </a:p>
                  </a:txBody>
                  <a:tcPr anchor="ctr"/>
                </a:tc>
                <a:extLst>
                  <a:ext uri="{0D108BD9-81ED-4DB2-BD59-A6C34878D82A}">
                    <a16:rowId xmlns:a16="http://schemas.microsoft.com/office/drawing/2014/main" val="3630981978"/>
                  </a:ext>
                </a:extLst>
              </a:tr>
            </a:tbl>
          </a:graphicData>
        </a:graphic>
      </p:graphicFrame>
    </p:spTree>
    <p:extLst>
      <p:ext uri="{BB962C8B-B14F-4D97-AF65-F5344CB8AC3E}">
        <p14:creationId xmlns:p14="http://schemas.microsoft.com/office/powerpoint/2010/main" val="3179957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ABC128-907F-4F16-94AC-C03AB262ED80}"/>
              </a:ext>
            </a:extLst>
          </p:cNvPr>
          <p:cNvSpPr>
            <a:spLocks noGrp="1"/>
          </p:cNvSpPr>
          <p:nvPr>
            <p:ph type="sldNum" idx="4294967295"/>
          </p:nvPr>
        </p:nvSpPr>
        <p:spPr>
          <a:xfrm>
            <a:off x="8696403" y="4673650"/>
            <a:ext cx="333000" cy="393600"/>
          </a:xfrm>
          <a:prstGeom prst="rect">
            <a:avLst/>
          </a:prstGeom>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a:t>
            </a:fld>
            <a:endParaRPr lang="en"/>
          </a:p>
        </p:txBody>
      </p:sp>
      <p:pic>
        <p:nvPicPr>
          <p:cNvPr id="7" name="Picture 2" descr="VinFast bất ngờ mở bán mẫu ô tô điện đầu tiên giá 690 triệu đồng | VOV.VN">
            <a:extLst>
              <a:ext uri="{FF2B5EF4-FFF2-40B4-BE49-F238E27FC236}">
                <a16:creationId xmlns:a16="http://schemas.microsoft.com/office/drawing/2014/main" id="{DD096559-3867-4A03-9FB1-92FFD82307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0763" y="2115878"/>
            <a:ext cx="5318640" cy="3027621"/>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F2E0165-9E63-25E7-8447-EFB65E7BDEDE}"/>
              </a:ext>
            </a:extLst>
          </p:cNvPr>
          <p:cNvSpPr txBox="1"/>
          <p:nvPr/>
        </p:nvSpPr>
        <p:spPr>
          <a:xfrm>
            <a:off x="-1" y="662300"/>
            <a:ext cx="9029404" cy="1384995"/>
          </a:xfrm>
          <a:prstGeom prst="rect">
            <a:avLst/>
          </a:prstGeom>
          <a:solidFill>
            <a:srgbClr val="002060"/>
          </a:solidFill>
        </p:spPr>
        <p:txBody>
          <a:bodyPr wrap="square">
            <a:spAutoFit/>
          </a:bodyPr>
          <a:lstStyle/>
          <a:p>
            <a:pPr algn="ctr"/>
            <a:r>
              <a:rPr lang="en-US" sz="2800" b="1">
                <a:solidFill>
                  <a:srgbClr val="FFFF00"/>
                </a:solidFill>
                <a:latin typeface="Aptos" panose="020B0004020202020204" pitchFamily="34" charset="0"/>
                <a:cs typeface="Times New Roman" panose="02020603050405020304" pitchFamily="18" charset="0"/>
              </a:rPr>
              <a:t>Quan sát chiếc ô tô và kể tên một số bộ phận của ô tô. Cho biết các bộ phận đó được làm từ vật liệu nào? </a:t>
            </a:r>
            <a:r>
              <a:rPr lang="vi-VN" sz="2800" b="1">
                <a:solidFill>
                  <a:srgbClr val="FFFF00"/>
                </a:solidFill>
                <a:latin typeface="Aptos" panose="020B0004020202020204" pitchFamily="34" charset="0"/>
                <a:cs typeface="Times New Roman" panose="02020603050405020304" pitchFamily="18" charset="0"/>
              </a:rPr>
              <a:t>Chất tạo nên vật liệu </a:t>
            </a:r>
            <a:r>
              <a:rPr lang="en-US" sz="2800" b="1">
                <a:solidFill>
                  <a:srgbClr val="FFFF00"/>
                </a:solidFill>
                <a:latin typeface="Aptos" panose="020B0004020202020204" pitchFamily="34" charset="0"/>
                <a:cs typeface="Times New Roman" panose="02020603050405020304" pitchFamily="18" charset="0"/>
              </a:rPr>
              <a:t>là gì </a:t>
            </a:r>
            <a:endParaRPr lang="en-US" sz="2800" b="1" dirty="0">
              <a:solidFill>
                <a:srgbClr val="FFFF00"/>
              </a:solidFill>
              <a:latin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086673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0B34D-740D-9B8F-172A-21B924564BF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1D83E2A-9EEE-9F29-C528-FC7FDA779143}"/>
              </a:ext>
            </a:extLst>
          </p:cNvPr>
          <p:cNvSpPr txBox="1"/>
          <p:nvPr/>
        </p:nvSpPr>
        <p:spPr>
          <a:xfrm>
            <a:off x="0" y="0"/>
            <a:ext cx="9144000" cy="954107"/>
          </a:xfrm>
          <a:prstGeom prst="rect">
            <a:avLst/>
          </a:prstGeom>
          <a:solidFill>
            <a:schemeClr val="accent5">
              <a:lumMod val="20000"/>
              <a:lumOff val="80000"/>
            </a:schemeClr>
          </a:solidFill>
        </p:spPr>
        <p:txBody>
          <a:bodyPr wrap="square">
            <a:spAutoFit/>
          </a:bodyPr>
          <a:lstStyle/>
          <a:p>
            <a:pPr marL="0" lvl="0" indent="0">
              <a:spcBef>
                <a:spcPts val="600"/>
              </a:spcBef>
              <a:spcAft>
                <a:spcPts val="600"/>
              </a:spcAft>
              <a:buNone/>
            </a:pPr>
            <a:r>
              <a:rPr lang="en-GB" sz="2800" b="1" dirty="0">
                <a:solidFill>
                  <a:srgbClr val="FF0000"/>
                </a:solidFill>
                <a:latin typeface="Aptos" panose="020B0004020202020204" pitchFamily="34" charset="0"/>
                <a:cs typeface="Times New Roman" panose="02020603050405020304" pitchFamily="18" charset="0"/>
              </a:rPr>
              <a:t>CH4/41. </a:t>
            </a:r>
            <a:r>
              <a:rPr lang="en-GB" sz="2800" b="1" dirty="0" err="1">
                <a:solidFill>
                  <a:srgbClr val="FF0000"/>
                </a:solidFill>
                <a:latin typeface="Aptos" panose="020B0004020202020204" pitchFamily="34" charset="0"/>
                <a:cs typeface="Times New Roman" panose="02020603050405020304" pitchFamily="18" charset="0"/>
              </a:rPr>
              <a:t>Thủy</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tinh</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được</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sử</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dụng</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làm</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dụng</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cụ</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trong</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phòng</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thí</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nghiệm</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dựa</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vào</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tính</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chất</a:t>
            </a:r>
            <a:endParaRPr lang="en-US" sz="2800" b="1" dirty="0">
              <a:solidFill>
                <a:srgbClr val="FF0000"/>
              </a:solidFill>
              <a:latin typeface="Aptos" panose="020B000402020202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B968D627-1931-17FB-0CB7-96F0E9346E3A}"/>
              </a:ext>
            </a:extLst>
          </p:cNvPr>
          <p:cNvSpPr txBox="1"/>
          <p:nvPr/>
        </p:nvSpPr>
        <p:spPr>
          <a:xfrm>
            <a:off x="0" y="1179094"/>
            <a:ext cx="5366084" cy="1384995"/>
          </a:xfrm>
          <a:prstGeom prst="rect">
            <a:avLst/>
          </a:prstGeom>
          <a:solidFill>
            <a:schemeClr val="accent5">
              <a:lumMod val="20000"/>
              <a:lumOff val="80000"/>
            </a:schemeClr>
          </a:solidFill>
        </p:spPr>
        <p:txBody>
          <a:bodyPr wrap="square">
            <a:spAutoFit/>
          </a:bodyPr>
          <a:lstStyle/>
          <a:p>
            <a:pPr lvl="0">
              <a:spcBef>
                <a:spcPts val="600"/>
              </a:spcBef>
              <a:spcAft>
                <a:spcPts val="600"/>
              </a:spcAft>
            </a:pPr>
            <a:r>
              <a:rPr lang="en-US" sz="2800" b="1" dirty="0" err="1">
                <a:solidFill>
                  <a:srgbClr val="FF0000"/>
                </a:solidFill>
                <a:latin typeface="Aptos" panose="020B0004020202020204" pitchFamily="34" charset="0"/>
                <a:cs typeface="Times New Roman" panose="02020603050405020304" pitchFamily="18" charset="0"/>
              </a:rPr>
              <a:t>Không</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thấm</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nước</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không</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tác</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dụng</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với</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nhiều</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hóa</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chất</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trong</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suốt</a:t>
            </a:r>
            <a:r>
              <a:rPr lang="en-US" sz="2800" b="1" dirty="0">
                <a:solidFill>
                  <a:srgbClr val="FF0000"/>
                </a:solidFill>
                <a:latin typeface="Aptos" panose="020B0004020202020204" pitchFamily="34" charset="0"/>
                <a:cs typeface="Times New Roman" panose="02020603050405020304" pitchFamily="18" charset="0"/>
              </a:rPr>
              <a:t>.</a:t>
            </a:r>
          </a:p>
        </p:txBody>
      </p:sp>
      <p:pic>
        <p:nvPicPr>
          <p:cNvPr id="4" name="Picture 3">
            <a:extLst>
              <a:ext uri="{FF2B5EF4-FFF2-40B4-BE49-F238E27FC236}">
                <a16:creationId xmlns:a16="http://schemas.microsoft.com/office/drawing/2014/main" id="{864FBC17-F84A-3569-83CA-060ACE7B0025}"/>
              </a:ext>
            </a:extLst>
          </p:cNvPr>
          <p:cNvPicPr>
            <a:picLocks noChangeAspect="1"/>
          </p:cNvPicPr>
          <p:nvPr/>
        </p:nvPicPr>
        <p:blipFill>
          <a:blip r:embed="rId2"/>
          <a:srcRect l="15848" t="10994" r="15380" b="12281"/>
          <a:stretch/>
        </p:blipFill>
        <p:spPr>
          <a:xfrm>
            <a:off x="5606714" y="1179094"/>
            <a:ext cx="3537286" cy="3946358"/>
          </a:xfrm>
          <a:prstGeom prst="rect">
            <a:avLst/>
          </a:prstGeom>
        </p:spPr>
      </p:pic>
      <p:pic>
        <p:nvPicPr>
          <p:cNvPr id="6" name="Picture 5">
            <a:extLst>
              <a:ext uri="{FF2B5EF4-FFF2-40B4-BE49-F238E27FC236}">
                <a16:creationId xmlns:a16="http://schemas.microsoft.com/office/drawing/2014/main" id="{CBA22C91-3FBB-3221-D583-ED48CC90D51C}"/>
              </a:ext>
            </a:extLst>
          </p:cNvPr>
          <p:cNvPicPr>
            <a:picLocks noChangeAspect="1"/>
          </p:cNvPicPr>
          <p:nvPr/>
        </p:nvPicPr>
        <p:blipFill>
          <a:blip r:embed="rId3"/>
          <a:srcRect l="28491" r="28490" b="9708"/>
          <a:stretch/>
        </p:blipFill>
        <p:spPr>
          <a:xfrm>
            <a:off x="1138823" y="2677026"/>
            <a:ext cx="1099049" cy="2466474"/>
          </a:xfrm>
          <a:prstGeom prst="rect">
            <a:avLst/>
          </a:prstGeom>
        </p:spPr>
      </p:pic>
      <p:pic>
        <p:nvPicPr>
          <p:cNvPr id="9" name="Picture 8">
            <a:extLst>
              <a:ext uri="{FF2B5EF4-FFF2-40B4-BE49-F238E27FC236}">
                <a16:creationId xmlns:a16="http://schemas.microsoft.com/office/drawing/2014/main" id="{79171560-5AC3-0766-274A-8E6294ED532E}"/>
              </a:ext>
            </a:extLst>
          </p:cNvPr>
          <p:cNvPicPr>
            <a:picLocks noChangeAspect="1"/>
          </p:cNvPicPr>
          <p:nvPr/>
        </p:nvPicPr>
        <p:blipFill>
          <a:blip r:embed="rId4"/>
          <a:srcRect l="27880" b="7168"/>
          <a:stretch/>
        </p:blipFill>
        <p:spPr>
          <a:xfrm>
            <a:off x="3462539" y="2789077"/>
            <a:ext cx="1697754" cy="2336376"/>
          </a:xfrm>
          <a:prstGeom prst="rect">
            <a:avLst/>
          </a:prstGeom>
        </p:spPr>
      </p:pic>
    </p:spTree>
    <p:extLst>
      <p:ext uri="{BB962C8B-B14F-4D97-AF65-F5344CB8AC3E}">
        <p14:creationId xmlns:p14="http://schemas.microsoft.com/office/powerpoint/2010/main" val="227215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40"/>
        <p:cNvGrpSpPr/>
        <p:nvPr/>
      </p:nvGrpSpPr>
      <p:grpSpPr>
        <a:xfrm>
          <a:off x="0" y="0"/>
          <a:ext cx="0" cy="0"/>
          <a:chOff x="0" y="0"/>
          <a:chExt cx="0" cy="0"/>
        </a:xfrm>
      </p:grpSpPr>
      <p:sp>
        <p:nvSpPr>
          <p:cNvPr id="1643" name="Google Shape;1643;p22"/>
          <p:cNvSpPr txBox="1">
            <a:spLocks noGrp="1"/>
          </p:cNvSpPr>
          <p:nvPr>
            <p:ph type="sldNum" idx="4294967295"/>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21</a:t>
            </a:fld>
            <a:endParaRPr/>
          </a:p>
        </p:txBody>
      </p:sp>
      <p:graphicFrame>
        <p:nvGraphicFramePr>
          <p:cNvPr id="2" name="Table 1"/>
          <p:cNvGraphicFramePr>
            <a:graphicFrameLocks noGrp="1"/>
          </p:cNvGraphicFramePr>
          <p:nvPr>
            <p:extLst>
              <p:ext uri="{D42A27DB-BD31-4B8C-83A1-F6EECF244321}">
                <p14:modId xmlns:p14="http://schemas.microsoft.com/office/powerpoint/2010/main" val="571010914"/>
              </p:ext>
            </p:extLst>
          </p:nvPr>
        </p:nvGraphicFramePr>
        <p:xfrm>
          <a:off x="0" y="76250"/>
          <a:ext cx="9144000" cy="3718560"/>
        </p:xfrm>
        <a:graphic>
          <a:graphicData uri="http://schemas.openxmlformats.org/drawingml/2006/table">
            <a:tbl>
              <a:tblPr firstRow="1" bandRow="1">
                <a:tableStyleId>{5C22544A-7EE6-4342-B048-85BDC9FD1C3A}</a:tableStyleId>
              </a:tblPr>
              <a:tblGrid>
                <a:gridCol w="1519922">
                  <a:extLst>
                    <a:ext uri="{9D8B030D-6E8A-4147-A177-3AD203B41FA5}">
                      <a16:colId xmlns:a16="http://schemas.microsoft.com/office/drawing/2014/main" val="4179586406"/>
                    </a:ext>
                  </a:extLst>
                </a:gridCol>
                <a:gridCol w="2464700">
                  <a:extLst>
                    <a:ext uri="{9D8B030D-6E8A-4147-A177-3AD203B41FA5}">
                      <a16:colId xmlns:a16="http://schemas.microsoft.com/office/drawing/2014/main" val="3045654393"/>
                    </a:ext>
                  </a:extLst>
                </a:gridCol>
                <a:gridCol w="1941884">
                  <a:extLst>
                    <a:ext uri="{9D8B030D-6E8A-4147-A177-3AD203B41FA5}">
                      <a16:colId xmlns:a16="http://schemas.microsoft.com/office/drawing/2014/main" val="2479768392"/>
                    </a:ext>
                  </a:extLst>
                </a:gridCol>
                <a:gridCol w="3217494">
                  <a:extLst>
                    <a:ext uri="{9D8B030D-6E8A-4147-A177-3AD203B41FA5}">
                      <a16:colId xmlns:a16="http://schemas.microsoft.com/office/drawing/2014/main" val="3892298412"/>
                    </a:ext>
                  </a:extLst>
                </a:gridCol>
              </a:tblGrid>
              <a:tr h="370840">
                <a:tc>
                  <a:txBody>
                    <a:bodyPr/>
                    <a:lstStyle/>
                    <a:p>
                      <a:pPr algn="ctr"/>
                      <a:r>
                        <a:rPr lang="en-GB" sz="2000" dirty="0" err="1"/>
                        <a:t>Tên</a:t>
                      </a:r>
                      <a:r>
                        <a:rPr lang="en-GB" sz="2000" baseline="0" dirty="0"/>
                        <a:t> </a:t>
                      </a:r>
                      <a:r>
                        <a:rPr lang="en-GB" sz="2000" baseline="0" dirty="0" err="1"/>
                        <a:t>một</a:t>
                      </a:r>
                      <a:r>
                        <a:rPr lang="en-GB" sz="2000" baseline="0" dirty="0"/>
                        <a:t> </a:t>
                      </a:r>
                      <a:r>
                        <a:rPr lang="en-GB" sz="2000" baseline="0" dirty="0" err="1"/>
                        <a:t>số</a:t>
                      </a:r>
                      <a:r>
                        <a:rPr lang="en-GB" sz="2000" baseline="0" dirty="0"/>
                        <a:t> </a:t>
                      </a:r>
                      <a:r>
                        <a:rPr lang="en-GB" sz="2000" baseline="0" dirty="0" err="1"/>
                        <a:t>vật</a:t>
                      </a:r>
                      <a:r>
                        <a:rPr lang="en-GB" sz="2000" baseline="0" dirty="0"/>
                        <a:t> </a:t>
                      </a:r>
                      <a:r>
                        <a:rPr lang="en-GB" sz="2000" baseline="0" dirty="0" err="1"/>
                        <a:t>liệu</a:t>
                      </a:r>
                      <a:endParaRPr lang="en-US" sz="2000" dirty="0"/>
                    </a:p>
                  </a:txBody>
                  <a:tcPr anchor="ctr"/>
                </a:tc>
                <a:tc>
                  <a:txBody>
                    <a:bodyPr/>
                    <a:lstStyle/>
                    <a:p>
                      <a:pPr algn="ctr"/>
                      <a:r>
                        <a:rPr lang="en-GB" sz="2000" dirty="0" err="1"/>
                        <a:t>Tính</a:t>
                      </a:r>
                      <a:r>
                        <a:rPr lang="en-GB" sz="2000" baseline="0" dirty="0"/>
                        <a:t> </a:t>
                      </a:r>
                      <a:r>
                        <a:rPr lang="en-GB" sz="2000" baseline="0" dirty="0" err="1"/>
                        <a:t>chất</a:t>
                      </a:r>
                      <a:endParaRPr lang="en-US" sz="2000" dirty="0"/>
                    </a:p>
                  </a:txBody>
                  <a:tcPr anchor="ctr"/>
                </a:tc>
                <a:tc>
                  <a:txBody>
                    <a:bodyPr/>
                    <a:lstStyle/>
                    <a:p>
                      <a:pPr algn="ctr"/>
                      <a:r>
                        <a:rPr lang="en-GB" sz="2000"/>
                        <a:t>Ứng</a:t>
                      </a:r>
                      <a:r>
                        <a:rPr lang="en-GB" sz="2000" baseline="0"/>
                        <a:t> dụng</a:t>
                      </a:r>
                      <a:endParaRPr lang="en-US" sz="2000"/>
                    </a:p>
                  </a:txBody>
                  <a:tcPr anchor="ctr"/>
                </a:tc>
                <a:tc>
                  <a:txBody>
                    <a:bodyPr/>
                    <a:lstStyle/>
                    <a:p>
                      <a:pPr algn="ctr"/>
                      <a:r>
                        <a:rPr lang="en-GB" sz="2000"/>
                        <a:t>Cách</a:t>
                      </a:r>
                      <a:r>
                        <a:rPr lang="en-GB" sz="2000" baseline="0"/>
                        <a:t> sử dụng an toàn hiệu quả</a:t>
                      </a:r>
                      <a:endParaRPr lang="en-US" sz="2000"/>
                    </a:p>
                  </a:txBody>
                  <a:tcPr anchor="ctr"/>
                </a:tc>
                <a:extLst>
                  <a:ext uri="{0D108BD9-81ED-4DB2-BD59-A6C34878D82A}">
                    <a16:rowId xmlns:a16="http://schemas.microsoft.com/office/drawing/2014/main" val="4078125080"/>
                  </a:ext>
                </a:extLst>
              </a:tr>
              <a:tr h="370840">
                <a:tc>
                  <a:txBody>
                    <a:bodyPr/>
                    <a:lstStyle/>
                    <a:p>
                      <a:pPr algn="just"/>
                      <a:r>
                        <a:rPr lang="en-GB" sz="2000"/>
                        <a:t>Thủy</a:t>
                      </a:r>
                      <a:r>
                        <a:rPr lang="en-GB" sz="2000" baseline="0"/>
                        <a:t> tinh</a:t>
                      </a:r>
                      <a:endParaRPr lang="en-US" sz="2000"/>
                    </a:p>
                  </a:txBody>
                  <a:tcPr anchor="ctr"/>
                </a:tc>
                <a:tc>
                  <a:txBody>
                    <a:bodyPr/>
                    <a:lstStyle/>
                    <a:p>
                      <a:pPr algn="just"/>
                      <a:endParaRPr lang="en-US" sz="2000" dirty="0"/>
                    </a:p>
                  </a:txBody>
                  <a:tcPr anchor="ctr"/>
                </a:tc>
                <a:tc>
                  <a:txBody>
                    <a:bodyPr/>
                    <a:lstStyle/>
                    <a:p>
                      <a:pPr algn="just"/>
                      <a:endParaRPr lang="en-US" sz="2000" dirty="0"/>
                    </a:p>
                  </a:txBody>
                  <a:tcPr anchor="ctr"/>
                </a:tc>
                <a:tc>
                  <a:txBody>
                    <a:bodyPr/>
                    <a:lstStyle/>
                    <a:p>
                      <a:pPr algn="just"/>
                      <a:endParaRPr lang="en-US" sz="2000" dirty="0"/>
                    </a:p>
                  </a:txBody>
                  <a:tcPr anchor="ctr"/>
                </a:tc>
                <a:extLst>
                  <a:ext uri="{0D108BD9-81ED-4DB2-BD59-A6C34878D82A}">
                    <a16:rowId xmlns:a16="http://schemas.microsoft.com/office/drawing/2014/main" val="1562237005"/>
                  </a:ext>
                </a:extLst>
              </a:tr>
              <a:tr h="370840">
                <a:tc>
                  <a:txBody>
                    <a:bodyPr/>
                    <a:lstStyle/>
                    <a:p>
                      <a:pPr algn="l"/>
                      <a:r>
                        <a:rPr lang="en-GB" sz="2800" b="1"/>
                        <a:t>Gốm</a:t>
                      </a:r>
                      <a:endParaRPr lang="en-US" sz="2800" b="1"/>
                    </a:p>
                  </a:txBody>
                  <a:tcPr anchor="ctr">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800" b="1" i="0" u="none" strike="noStrike" cap="none" dirty="0" err="1">
                          <a:solidFill>
                            <a:schemeClr val="dk1"/>
                          </a:solidFill>
                          <a:effectLst/>
                          <a:latin typeface="+mn-lt"/>
                          <a:ea typeface="+mn-ea"/>
                          <a:cs typeface="+mn-cs"/>
                          <a:sym typeface="Arial"/>
                        </a:rPr>
                        <a:t>Cứng</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bền</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cách</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điện</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tốt</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chịu</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nhiệt</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độ</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cao</a:t>
                      </a:r>
                      <a:r>
                        <a:rPr lang="en-US" sz="2800" b="1" i="0" u="none" strike="noStrike" cap="none" dirty="0">
                          <a:solidFill>
                            <a:schemeClr val="dk1"/>
                          </a:solidFill>
                          <a:effectLst/>
                          <a:latin typeface="+mn-lt"/>
                          <a:ea typeface="+mn-ea"/>
                          <a:cs typeface="+mn-cs"/>
                          <a:sym typeface="Arial"/>
                        </a:rPr>
                        <a:t>.</a:t>
                      </a:r>
                    </a:p>
                    <a:p>
                      <a:pPr algn="l"/>
                      <a:endParaRPr lang="en-US" sz="2800" b="1" dirty="0"/>
                    </a:p>
                  </a:txBody>
                  <a:tcPr anchor="ctr">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800" b="1" i="0" u="none" strike="noStrike" cap="none" dirty="0" err="1">
                          <a:solidFill>
                            <a:schemeClr val="dk1"/>
                          </a:solidFill>
                          <a:effectLst/>
                          <a:latin typeface="+mn-lt"/>
                          <a:ea typeface="+mn-ea"/>
                          <a:cs typeface="+mn-cs"/>
                          <a:sym typeface="Arial"/>
                        </a:rPr>
                        <a:t>Bát</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đĩa</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cốc</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bình</a:t>
                      </a:r>
                      <a:r>
                        <a:rPr lang="en-US" sz="2800" b="1" i="0" u="none" strike="noStrike" cap="none" dirty="0">
                          <a:solidFill>
                            <a:schemeClr val="dk1"/>
                          </a:solidFill>
                          <a:effectLst/>
                          <a:latin typeface="+mn-lt"/>
                          <a:ea typeface="+mn-ea"/>
                          <a:cs typeface="+mn-cs"/>
                          <a:sym typeface="Arial"/>
                        </a:rPr>
                        <a:t> , </a:t>
                      </a:r>
                      <a:r>
                        <a:rPr lang="en-US" sz="2800" b="1" i="0" u="none" strike="noStrike" cap="none" dirty="0" err="1">
                          <a:solidFill>
                            <a:schemeClr val="dk1"/>
                          </a:solidFill>
                          <a:effectLst/>
                          <a:latin typeface="+mn-lt"/>
                          <a:ea typeface="+mn-ea"/>
                          <a:cs typeface="+mn-cs"/>
                          <a:sym typeface="Arial"/>
                        </a:rPr>
                        <a:t>ngói</a:t>
                      </a:r>
                      <a:r>
                        <a:rPr lang="en-US" sz="2800" b="1" i="0" u="none" strike="noStrike" cap="none" dirty="0">
                          <a:solidFill>
                            <a:schemeClr val="dk1"/>
                          </a:solidFill>
                          <a:effectLst/>
                          <a:latin typeface="+mn-lt"/>
                          <a:ea typeface="+mn-ea"/>
                          <a:cs typeface="+mn-cs"/>
                          <a:sym typeface="Arial"/>
                        </a:rPr>
                        <a:t>…</a:t>
                      </a:r>
                    </a:p>
                    <a:p>
                      <a:pPr algn="l"/>
                      <a:endParaRPr lang="en-US" sz="2800" b="1" dirty="0"/>
                    </a:p>
                  </a:txBody>
                  <a:tcPr anchor="ctr">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800" b="1" i="0" u="none" strike="noStrike" cap="none">
                          <a:solidFill>
                            <a:schemeClr val="dk1"/>
                          </a:solidFill>
                          <a:effectLst/>
                          <a:latin typeface="+mn-lt"/>
                          <a:ea typeface="+mn-ea"/>
                          <a:cs typeface="+mn-cs"/>
                          <a:sym typeface="Arial"/>
                        </a:rPr>
                        <a:t>Tránh </a:t>
                      </a:r>
                      <a:r>
                        <a:rPr lang="en-US" sz="2800" b="1" i="0" u="none" strike="noStrike" cap="none" dirty="0" err="1">
                          <a:solidFill>
                            <a:schemeClr val="dk1"/>
                          </a:solidFill>
                          <a:effectLst/>
                          <a:latin typeface="+mn-lt"/>
                          <a:ea typeface="+mn-ea"/>
                          <a:cs typeface="+mn-cs"/>
                          <a:sym typeface="Arial"/>
                        </a:rPr>
                        <a:t>đổ</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vỡ</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không</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để</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vật</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cứng</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đè</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lên</a:t>
                      </a:r>
                      <a:r>
                        <a:rPr lang="en-US" sz="2800" b="1" i="0" u="none" strike="noStrike" cap="none" dirty="0">
                          <a:solidFill>
                            <a:schemeClr val="dk1"/>
                          </a:solidFill>
                          <a:effectLst/>
                          <a:latin typeface="+mn-lt"/>
                          <a:ea typeface="+mn-ea"/>
                          <a:cs typeface="+mn-cs"/>
                          <a:sym typeface="Arial"/>
                        </a:rPr>
                        <a:t>.</a:t>
                      </a:r>
                    </a:p>
                    <a:p>
                      <a:pPr algn="l"/>
                      <a:endParaRPr lang="en-US" sz="2800" b="1" dirty="0"/>
                    </a:p>
                  </a:txBody>
                  <a:tcPr anchor="ctr">
                    <a:solidFill>
                      <a:schemeClr val="accent5">
                        <a:lumMod val="20000"/>
                        <a:lumOff val="80000"/>
                      </a:schemeClr>
                    </a:solidFill>
                  </a:tcPr>
                </a:tc>
                <a:extLst>
                  <a:ext uri="{0D108BD9-81ED-4DB2-BD59-A6C34878D82A}">
                    <a16:rowId xmlns:a16="http://schemas.microsoft.com/office/drawing/2014/main" val="518905658"/>
                  </a:ext>
                </a:extLst>
              </a:tr>
              <a:tr h="370840">
                <a:tc>
                  <a:txBody>
                    <a:bodyPr/>
                    <a:lstStyle/>
                    <a:p>
                      <a:pPr algn="just"/>
                      <a:r>
                        <a:rPr lang="en-GB" sz="2000"/>
                        <a:t>Gỗ</a:t>
                      </a:r>
                      <a:endParaRPr lang="en-US" sz="2000"/>
                    </a:p>
                  </a:txBody>
                  <a:tcPr anchor="ctr"/>
                </a:tc>
                <a:tc>
                  <a:txBody>
                    <a:bodyPr/>
                    <a:lstStyle/>
                    <a:p>
                      <a:pPr algn="just"/>
                      <a:endParaRPr lang="en-US" sz="2000"/>
                    </a:p>
                  </a:txBody>
                  <a:tcPr anchor="ctr"/>
                </a:tc>
                <a:tc>
                  <a:txBody>
                    <a:bodyPr/>
                    <a:lstStyle/>
                    <a:p>
                      <a:pPr algn="just"/>
                      <a:endParaRPr lang="en-US" sz="2000"/>
                    </a:p>
                  </a:txBody>
                  <a:tcPr anchor="ctr"/>
                </a:tc>
                <a:tc>
                  <a:txBody>
                    <a:bodyPr/>
                    <a:lstStyle/>
                    <a:p>
                      <a:pPr algn="just"/>
                      <a:endParaRPr lang="en-US" sz="2000" dirty="0"/>
                    </a:p>
                  </a:txBody>
                  <a:tcPr anchor="ctr"/>
                </a:tc>
                <a:extLst>
                  <a:ext uri="{0D108BD9-81ED-4DB2-BD59-A6C34878D82A}">
                    <a16:rowId xmlns:a16="http://schemas.microsoft.com/office/drawing/2014/main" val="3630981978"/>
                  </a:ext>
                </a:extLst>
              </a:tr>
            </a:tbl>
          </a:graphicData>
        </a:graphic>
      </p:graphicFrame>
    </p:spTree>
    <p:extLst>
      <p:ext uri="{BB962C8B-B14F-4D97-AF65-F5344CB8AC3E}">
        <p14:creationId xmlns:p14="http://schemas.microsoft.com/office/powerpoint/2010/main" val="1206866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46BDB0-9B1F-2460-C832-BF388FDDC53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B618F19-C3FA-294D-8B26-52380650908C}"/>
              </a:ext>
            </a:extLst>
          </p:cNvPr>
          <p:cNvSpPr txBox="1"/>
          <p:nvPr/>
        </p:nvSpPr>
        <p:spPr>
          <a:xfrm>
            <a:off x="0" y="0"/>
            <a:ext cx="9144000" cy="523220"/>
          </a:xfrm>
          <a:prstGeom prst="rect">
            <a:avLst/>
          </a:prstGeom>
          <a:solidFill>
            <a:schemeClr val="accent5">
              <a:lumMod val="20000"/>
              <a:lumOff val="80000"/>
            </a:schemeClr>
          </a:solidFill>
        </p:spPr>
        <p:txBody>
          <a:bodyPr wrap="square">
            <a:spAutoFit/>
          </a:bodyPr>
          <a:lstStyle/>
          <a:p>
            <a:pPr marL="0" lvl="0" indent="0">
              <a:spcBef>
                <a:spcPts val="600"/>
              </a:spcBef>
              <a:spcAft>
                <a:spcPts val="600"/>
              </a:spcAft>
              <a:buNone/>
            </a:pPr>
            <a:r>
              <a:rPr lang="en-GB" sz="2800" b="1" dirty="0">
                <a:solidFill>
                  <a:srgbClr val="FF0000"/>
                </a:solidFill>
                <a:latin typeface="Aptos" panose="020B0004020202020204" pitchFamily="34" charset="0"/>
                <a:cs typeface="Times New Roman" panose="02020603050405020304" pitchFamily="18" charset="0"/>
              </a:rPr>
              <a:t>LT1/42. So </a:t>
            </a:r>
            <a:r>
              <a:rPr lang="en-GB" sz="2800" b="1" dirty="0" err="1">
                <a:solidFill>
                  <a:srgbClr val="FF0000"/>
                </a:solidFill>
                <a:latin typeface="Aptos" panose="020B0004020202020204" pitchFamily="34" charset="0"/>
                <a:cs typeface="Times New Roman" panose="02020603050405020304" pitchFamily="18" charset="0"/>
              </a:rPr>
              <a:t>sánh</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tính</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chất</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của</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thủy</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tinh</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và</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gốm</a:t>
            </a:r>
            <a:endParaRPr lang="en-US" sz="2800" b="1" dirty="0">
              <a:solidFill>
                <a:srgbClr val="FF0000"/>
              </a:solidFill>
              <a:latin typeface="Aptos" panose="020B000402020202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F31335E7-0BB0-AD77-6E3F-9BFDC18132C5}"/>
              </a:ext>
            </a:extLst>
          </p:cNvPr>
          <p:cNvSpPr txBox="1"/>
          <p:nvPr/>
        </p:nvSpPr>
        <p:spPr>
          <a:xfrm>
            <a:off x="-1" y="851157"/>
            <a:ext cx="9143999" cy="523220"/>
          </a:xfrm>
          <a:prstGeom prst="rect">
            <a:avLst/>
          </a:prstGeom>
          <a:solidFill>
            <a:schemeClr val="accent5">
              <a:lumMod val="20000"/>
              <a:lumOff val="80000"/>
            </a:schemeClr>
          </a:solidFill>
        </p:spPr>
        <p:txBody>
          <a:bodyPr wrap="square">
            <a:spAutoFit/>
          </a:bodyPr>
          <a:lstStyle/>
          <a:p>
            <a:pPr lvl="0">
              <a:spcBef>
                <a:spcPts val="600"/>
              </a:spcBef>
              <a:spcAft>
                <a:spcPts val="600"/>
              </a:spcAft>
            </a:pPr>
            <a:r>
              <a:rPr lang="en-US" sz="2800" b="1" dirty="0" err="1">
                <a:solidFill>
                  <a:srgbClr val="FF0000"/>
                </a:solidFill>
                <a:latin typeface="Aptos" panose="020B0004020202020204" pitchFamily="34" charset="0"/>
                <a:cs typeface="Times New Roman" panose="02020603050405020304" pitchFamily="18" charset="0"/>
              </a:rPr>
              <a:t>Giống</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giòn</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dễ</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vỡ</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bền</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với</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môi</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trường</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cách</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điện</a:t>
            </a:r>
            <a:r>
              <a:rPr lang="en-US" sz="2800" b="1" dirty="0">
                <a:solidFill>
                  <a:srgbClr val="FF0000"/>
                </a:solidFill>
                <a:latin typeface="Aptos" panose="020B0004020202020204" pitchFamily="34" charset="0"/>
                <a:cs typeface="Times New Roman" panose="02020603050405020304" pitchFamily="18" charset="0"/>
              </a:rPr>
              <a:t>.</a:t>
            </a:r>
          </a:p>
        </p:txBody>
      </p:sp>
      <p:graphicFrame>
        <p:nvGraphicFramePr>
          <p:cNvPr id="5" name="Table 4">
            <a:extLst>
              <a:ext uri="{FF2B5EF4-FFF2-40B4-BE49-F238E27FC236}">
                <a16:creationId xmlns:a16="http://schemas.microsoft.com/office/drawing/2014/main" id="{F90B5248-EA8B-FBF3-8C29-979C75C8202B}"/>
              </a:ext>
            </a:extLst>
          </p:cNvPr>
          <p:cNvGraphicFramePr>
            <a:graphicFrameLocks noGrp="1"/>
          </p:cNvGraphicFramePr>
          <p:nvPr>
            <p:extLst>
              <p:ext uri="{D42A27DB-BD31-4B8C-83A1-F6EECF244321}">
                <p14:modId xmlns:p14="http://schemas.microsoft.com/office/powerpoint/2010/main" val="1012036670"/>
              </p:ext>
            </p:extLst>
          </p:nvPr>
        </p:nvGraphicFramePr>
        <p:xfrm>
          <a:off x="-1" y="1702314"/>
          <a:ext cx="9144000" cy="1920240"/>
        </p:xfrm>
        <a:graphic>
          <a:graphicData uri="http://schemas.openxmlformats.org/drawingml/2006/table">
            <a:tbl>
              <a:tblPr firstRow="1" bandRow="1">
                <a:tableStyleId>{616DA210-FB5B-4158-B5E0-FEB733F419BA}</a:tableStyleId>
              </a:tblPr>
              <a:tblGrid>
                <a:gridCol w="4572000">
                  <a:extLst>
                    <a:ext uri="{9D8B030D-6E8A-4147-A177-3AD203B41FA5}">
                      <a16:colId xmlns:a16="http://schemas.microsoft.com/office/drawing/2014/main" val="2813099311"/>
                    </a:ext>
                  </a:extLst>
                </a:gridCol>
                <a:gridCol w="4572000">
                  <a:extLst>
                    <a:ext uri="{9D8B030D-6E8A-4147-A177-3AD203B41FA5}">
                      <a16:colId xmlns:a16="http://schemas.microsoft.com/office/drawing/2014/main" val="1487474743"/>
                    </a:ext>
                  </a:extLst>
                </a:gridCol>
              </a:tblGrid>
              <a:tr h="370840">
                <a:tc>
                  <a:txBody>
                    <a:bodyPr/>
                    <a:lstStyle/>
                    <a:p>
                      <a:pPr algn="ctr"/>
                      <a:r>
                        <a:rPr lang="en-US" sz="3600" b="1" dirty="0" err="1">
                          <a:solidFill>
                            <a:srgbClr val="FFFF00"/>
                          </a:solidFill>
                        </a:rPr>
                        <a:t>Thủy</a:t>
                      </a:r>
                      <a:r>
                        <a:rPr lang="en-US" sz="3600" b="1" dirty="0">
                          <a:solidFill>
                            <a:srgbClr val="FFFF00"/>
                          </a:solidFill>
                        </a:rPr>
                        <a:t> </a:t>
                      </a:r>
                      <a:r>
                        <a:rPr lang="en-US" sz="3600" b="1" dirty="0" err="1">
                          <a:solidFill>
                            <a:srgbClr val="FFFF00"/>
                          </a:solidFill>
                        </a:rPr>
                        <a:t>tinh</a:t>
                      </a:r>
                      <a:endParaRPr lang="en-US" sz="3600" b="1" dirty="0">
                        <a:solidFill>
                          <a:srgbClr val="FFFF00"/>
                        </a:solidFill>
                      </a:endParaRPr>
                    </a:p>
                  </a:txBody>
                  <a:tcPr/>
                </a:tc>
                <a:tc>
                  <a:txBody>
                    <a:bodyPr/>
                    <a:lstStyle/>
                    <a:p>
                      <a:pPr algn="ctr"/>
                      <a:r>
                        <a:rPr lang="en-US" sz="3600" b="1" dirty="0" err="1">
                          <a:solidFill>
                            <a:srgbClr val="FFFF00"/>
                          </a:solidFill>
                        </a:rPr>
                        <a:t>Gốm</a:t>
                      </a:r>
                      <a:endParaRPr lang="en-US" sz="3600" b="1" dirty="0">
                        <a:solidFill>
                          <a:srgbClr val="FFFF00"/>
                        </a:solidFill>
                      </a:endParaRPr>
                    </a:p>
                  </a:txBody>
                  <a:tcPr/>
                </a:tc>
                <a:extLst>
                  <a:ext uri="{0D108BD9-81ED-4DB2-BD59-A6C34878D82A}">
                    <a16:rowId xmlns:a16="http://schemas.microsoft.com/office/drawing/2014/main" val="2898421667"/>
                  </a:ext>
                </a:extLst>
              </a:tr>
              <a:tr h="370840">
                <a:tc>
                  <a:txBody>
                    <a:bodyPr/>
                    <a:lstStyle/>
                    <a:p>
                      <a:r>
                        <a:rPr lang="en-US" sz="3600" b="1" dirty="0">
                          <a:solidFill>
                            <a:srgbClr val="FFFF00"/>
                          </a:solidFill>
                        </a:rPr>
                        <a:t>Trong </a:t>
                      </a:r>
                      <a:r>
                        <a:rPr lang="en-US" sz="3600" b="1" dirty="0" err="1">
                          <a:solidFill>
                            <a:srgbClr val="FFFF00"/>
                          </a:solidFill>
                        </a:rPr>
                        <a:t>suốt</a:t>
                      </a:r>
                      <a:endParaRPr lang="en-US" sz="3600" b="1" dirty="0">
                        <a:solidFill>
                          <a:srgbClr val="FFFF00"/>
                        </a:solidFill>
                      </a:endParaRPr>
                    </a:p>
                  </a:txBody>
                  <a:tcPr/>
                </a:tc>
                <a:tc>
                  <a:txBody>
                    <a:bodyPr/>
                    <a:lstStyle/>
                    <a:p>
                      <a:r>
                        <a:rPr lang="en-US" sz="3600" b="1" dirty="0" err="1">
                          <a:solidFill>
                            <a:srgbClr val="FFFF00"/>
                          </a:solidFill>
                        </a:rPr>
                        <a:t>Không</a:t>
                      </a:r>
                      <a:r>
                        <a:rPr lang="en-US" sz="3600" b="1" dirty="0">
                          <a:solidFill>
                            <a:srgbClr val="FFFF00"/>
                          </a:solidFill>
                        </a:rPr>
                        <a:t> </a:t>
                      </a:r>
                      <a:r>
                        <a:rPr lang="en-US" sz="3600" b="1" dirty="0" err="1">
                          <a:solidFill>
                            <a:srgbClr val="FFFF00"/>
                          </a:solidFill>
                        </a:rPr>
                        <a:t>trong</a:t>
                      </a:r>
                      <a:r>
                        <a:rPr lang="en-US" sz="3600" b="1" dirty="0">
                          <a:solidFill>
                            <a:srgbClr val="FFFF00"/>
                          </a:solidFill>
                        </a:rPr>
                        <a:t> </a:t>
                      </a:r>
                      <a:r>
                        <a:rPr lang="en-US" sz="3600" b="1" dirty="0" err="1">
                          <a:solidFill>
                            <a:srgbClr val="FFFF00"/>
                          </a:solidFill>
                        </a:rPr>
                        <a:t>suốt</a:t>
                      </a:r>
                      <a:endParaRPr lang="en-US" sz="3600" b="1" dirty="0">
                        <a:solidFill>
                          <a:srgbClr val="FFFF00"/>
                        </a:solidFill>
                      </a:endParaRPr>
                    </a:p>
                  </a:txBody>
                  <a:tcPr/>
                </a:tc>
                <a:extLst>
                  <a:ext uri="{0D108BD9-81ED-4DB2-BD59-A6C34878D82A}">
                    <a16:rowId xmlns:a16="http://schemas.microsoft.com/office/drawing/2014/main" val="1365213537"/>
                  </a:ext>
                </a:extLst>
              </a:tr>
              <a:tr h="370840">
                <a:tc>
                  <a:txBody>
                    <a:bodyPr/>
                    <a:lstStyle/>
                    <a:p>
                      <a:r>
                        <a:rPr lang="en-US" sz="3600" b="1" dirty="0" err="1">
                          <a:solidFill>
                            <a:srgbClr val="FFFF00"/>
                          </a:solidFill>
                        </a:rPr>
                        <a:t>Không</a:t>
                      </a:r>
                      <a:r>
                        <a:rPr lang="en-US" sz="3600" b="1" dirty="0">
                          <a:solidFill>
                            <a:srgbClr val="FFFF00"/>
                          </a:solidFill>
                        </a:rPr>
                        <a:t> </a:t>
                      </a:r>
                      <a:r>
                        <a:rPr lang="en-US" sz="3600" b="1" dirty="0" err="1">
                          <a:solidFill>
                            <a:srgbClr val="FFFF00"/>
                          </a:solidFill>
                        </a:rPr>
                        <a:t>thấm</a:t>
                      </a:r>
                      <a:r>
                        <a:rPr lang="en-US" sz="3600" b="1" dirty="0">
                          <a:solidFill>
                            <a:srgbClr val="FFFF00"/>
                          </a:solidFill>
                        </a:rPr>
                        <a:t> </a:t>
                      </a:r>
                      <a:r>
                        <a:rPr lang="en-US" sz="3600" b="1" dirty="0" err="1">
                          <a:solidFill>
                            <a:srgbClr val="FFFF00"/>
                          </a:solidFill>
                        </a:rPr>
                        <a:t>nước</a:t>
                      </a:r>
                      <a:endParaRPr lang="en-US" sz="3600" b="1" dirty="0">
                        <a:solidFill>
                          <a:srgbClr val="FFFF00"/>
                        </a:solidFill>
                      </a:endParaRPr>
                    </a:p>
                  </a:txBody>
                  <a:tcPr/>
                </a:tc>
                <a:tc>
                  <a:txBody>
                    <a:bodyPr/>
                    <a:lstStyle/>
                    <a:p>
                      <a:r>
                        <a:rPr lang="en-US" sz="3600" b="1" dirty="0" err="1">
                          <a:solidFill>
                            <a:srgbClr val="FFFF00"/>
                          </a:solidFill>
                        </a:rPr>
                        <a:t>Có</a:t>
                      </a:r>
                      <a:r>
                        <a:rPr lang="en-US" sz="3600" b="1" dirty="0">
                          <a:solidFill>
                            <a:srgbClr val="FFFF00"/>
                          </a:solidFill>
                        </a:rPr>
                        <a:t> </a:t>
                      </a:r>
                      <a:r>
                        <a:rPr lang="en-US" sz="3600" b="1" dirty="0" err="1">
                          <a:solidFill>
                            <a:srgbClr val="FFFF00"/>
                          </a:solidFill>
                        </a:rPr>
                        <a:t>thể</a:t>
                      </a:r>
                      <a:r>
                        <a:rPr lang="en-US" sz="3600" b="1" dirty="0">
                          <a:solidFill>
                            <a:srgbClr val="FFFF00"/>
                          </a:solidFill>
                        </a:rPr>
                        <a:t> </a:t>
                      </a:r>
                      <a:r>
                        <a:rPr lang="en-US" sz="3600" b="1" dirty="0" err="1">
                          <a:solidFill>
                            <a:srgbClr val="FFFF00"/>
                          </a:solidFill>
                        </a:rPr>
                        <a:t>thấm</a:t>
                      </a:r>
                      <a:r>
                        <a:rPr lang="en-US" sz="3600" b="1" dirty="0">
                          <a:solidFill>
                            <a:srgbClr val="FFFF00"/>
                          </a:solidFill>
                        </a:rPr>
                        <a:t> </a:t>
                      </a:r>
                      <a:r>
                        <a:rPr lang="en-US" sz="3600" b="1" dirty="0" err="1">
                          <a:solidFill>
                            <a:srgbClr val="FFFF00"/>
                          </a:solidFill>
                        </a:rPr>
                        <a:t>nước</a:t>
                      </a:r>
                      <a:endParaRPr lang="en-US" sz="3600" b="1" dirty="0">
                        <a:solidFill>
                          <a:srgbClr val="FFFF00"/>
                        </a:solidFill>
                      </a:endParaRPr>
                    </a:p>
                  </a:txBody>
                  <a:tcPr/>
                </a:tc>
                <a:extLst>
                  <a:ext uri="{0D108BD9-81ED-4DB2-BD59-A6C34878D82A}">
                    <a16:rowId xmlns:a16="http://schemas.microsoft.com/office/drawing/2014/main" val="3237454257"/>
                  </a:ext>
                </a:extLst>
              </a:tr>
            </a:tbl>
          </a:graphicData>
        </a:graphic>
      </p:graphicFrame>
    </p:spTree>
    <p:extLst>
      <p:ext uri="{BB962C8B-B14F-4D97-AF65-F5344CB8AC3E}">
        <p14:creationId xmlns:p14="http://schemas.microsoft.com/office/powerpoint/2010/main" val="2909798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40"/>
        <p:cNvGrpSpPr/>
        <p:nvPr/>
      </p:nvGrpSpPr>
      <p:grpSpPr>
        <a:xfrm>
          <a:off x="0" y="0"/>
          <a:ext cx="0" cy="0"/>
          <a:chOff x="0" y="0"/>
          <a:chExt cx="0" cy="0"/>
        </a:xfrm>
      </p:grpSpPr>
      <p:sp>
        <p:nvSpPr>
          <p:cNvPr id="1643" name="Google Shape;1643;p22"/>
          <p:cNvSpPr txBox="1">
            <a:spLocks noGrp="1"/>
          </p:cNvSpPr>
          <p:nvPr>
            <p:ph type="sldNum" idx="4294967295"/>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23</a:t>
            </a:fld>
            <a:endParaRPr/>
          </a:p>
        </p:txBody>
      </p:sp>
      <p:graphicFrame>
        <p:nvGraphicFramePr>
          <p:cNvPr id="2" name="Table 1"/>
          <p:cNvGraphicFramePr>
            <a:graphicFrameLocks noGrp="1"/>
          </p:cNvGraphicFramePr>
          <p:nvPr>
            <p:extLst>
              <p:ext uri="{D42A27DB-BD31-4B8C-83A1-F6EECF244321}">
                <p14:modId xmlns:p14="http://schemas.microsoft.com/office/powerpoint/2010/main" val="2634828348"/>
              </p:ext>
            </p:extLst>
          </p:nvPr>
        </p:nvGraphicFramePr>
        <p:xfrm>
          <a:off x="139325" y="499407"/>
          <a:ext cx="8838124" cy="2895600"/>
        </p:xfrm>
        <a:graphic>
          <a:graphicData uri="http://schemas.openxmlformats.org/drawingml/2006/table">
            <a:tbl>
              <a:tblPr firstRow="1" bandRow="1">
                <a:tableStyleId>{5C22544A-7EE6-4342-B048-85BDC9FD1C3A}</a:tableStyleId>
              </a:tblPr>
              <a:tblGrid>
                <a:gridCol w="1469079">
                  <a:extLst>
                    <a:ext uri="{9D8B030D-6E8A-4147-A177-3AD203B41FA5}">
                      <a16:colId xmlns:a16="http://schemas.microsoft.com/office/drawing/2014/main" val="4179586406"/>
                    </a:ext>
                  </a:extLst>
                </a:gridCol>
                <a:gridCol w="2382253">
                  <a:extLst>
                    <a:ext uri="{9D8B030D-6E8A-4147-A177-3AD203B41FA5}">
                      <a16:colId xmlns:a16="http://schemas.microsoft.com/office/drawing/2014/main" val="3045654393"/>
                    </a:ext>
                  </a:extLst>
                </a:gridCol>
                <a:gridCol w="1876926">
                  <a:extLst>
                    <a:ext uri="{9D8B030D-6E8A-4147-A177-3AD203B41FA5}">
                      <a16:colId xmlns:a16="http://schemas.microsoft.com/office/drawing/2014/main" val="2479768392"/>
                    </a:ext>
                  </a:extLst>
                </a:gridCol>
                <a:gridCol w="3109866">
                  <a:extLst>
                    <a:ext uri="{9D8B030D-6E8A-4147-A177-3AD203B41FA5}">
                      <a16:colId xmlns:a16="http://schemas.microsoft.com/office/drawing/2014/main" val="3892298412"/>
                    </a:ext>
                  </a:extLst>
                </a:gridCol>
              </a:tblGrid>
              <a:tr h="370840">
                <a:tc>
                  <a:txBody>
                    <a:bodyPr/>
                    <a:lstStyle/>
                    <a:p>
                      <a:pPr algn="ctr"/>
                      <a:r>
                        <a:rPr lang="en-GB" sz="2000" dirty="0" err="1"/>
                        <a:t>Tên</a:t>
                      </a:r>
                      <a:r>
                        <a:rPr lang="en-GB" sz="2000" baseline="0" dirty="0"/>
                        <a:t> </a:t>
                      </a:r>
                      <a:r>
                        <a:rPr lang="en-GB" sz="2000" baseline="0" dirty="0" err="1"/>
                        <a:t>một</a:t>
                      </a:r>
                      <a:r>
                        <a:rPr lang="en-GB" sz="2000" baseline="0" dirty="0"/>
                        <a:t> </a:t>
                      </a:r>
                      <a:r>
                        <a:rPr lang="en-GB" sz="2000" baseline="0" dirty="0" err="1"/>
                        <a:t>số</a:t>
                      </a:r>
                      <a:r>
                        <a:rPr lang="en-GB" sz="2000" baseline="0" dirty="0"/>
                        <a:t> </a:t>
                      </a:r>
                      <a:r>
                        <a:rPr lang="en-GB" sz="2000" baseline="0" dirty="0" err="1"/>
                        <a:t>vật</a:t>
                      </a:r>
                      <a:r>
                        <a:rPr lang="en-GB" sz="2000" baseline="0" dirty="0"/>
                        <a:t> </a:t>
                      </a:r>
                      <a:r>
                        <a:rPr lang="en-GB" sz="2000" baseline="0" dirty="0" err="1"/>
                        <a:t>liệu</a:t>
                      </a:r>
                      <a:endParaRPr lang="en-US" sz="2000" dirty="0"/>
                    </a:p>
                  </a:txBody>
                  <a:tcPr anchor="ctr"/>
                </a:tc>
                <a:tc>
                  <a:txBody>
                    <a:bodyPr/>
                    <a:lstStyle/>
                    <a:p>
                      <a:pPr algn="ctr"/>
                      <a:r>
                        <a:rPr lang="en-GB" sz="2000"/>
                        <a:t>Tính</a:t>
                      </a:r>
                      <a:r>
                        <a:rPr lang="en-GB" sz="2000" baseline="0"/>
                        <a:t> chất</a:t>
                      </a:r>
                      <a:endParaRPr lang="en-US" sz="2000"/>
                    </a:p>
                  </a:txBody>
                  <a:tcPr anchor="ctr"/>
                </a:tc>
                <a:tc>
                  <a:txBody>
                    <a:bodyPr/>
                    <a:lstStyle/>
                    <a:p>
                      <a:pPr algn="ctr"/>
                      <a:r>
                        <a:rPr lang="en-GB" sz="2000"/>
                        <a:t>Ứng</a:t>
                      </a:r>
                      <a:r>
                        <a:rPr lang="en-GB" sz="2000" baseline="0"/>
                        <a:t> dụng</a:t>
                      </a:r>
                      <a:endParaRPr lang="en-US" sz="2000"/>
                    </a:p>
                  </a:txBody>
                  <a:tcPr anchor="ctr"/>
                </a:tc>
                <a:tc>
                  <a:txBody>
                    <a:bodyPr/>
                    <a:lstStyle/>
                    <a:p>
                      <a:pPr algn="ctr"/>
                      <a:r>
                        <a:rPr lang="en-GB" sz="2000"/>
                        <a:t>Cách</a:t>
                      </a:r>
                      <a:r>
                        <a:rPr lang="en-GB" sz="2000" baseline="0"/>
                        <a:t> sử dụng an toàn hiệu quả</a:t>
                      </a:r>
                      <a:endParaRPr lang="en-US" sz="2000"/>
                    </a:p>
                  </a:txBody>
                  <a:tcPr anchor="ctr"/>
                </a:tc>
                <a:extLst>
                  <a:ext uri="{0D108BD9-81ED-4DB2-BD59-A6C34878D82A}">
                    <a16:rowId xmlns:a16="http://schemas.microsoft.com/office/drawing/2014/main" val="4078125080"/>
                  </a:ext>
                </a:extLst>
              </a:tr>
              <a:tr h="370840">
                <a:tc>
                  <a:txBody>
                    <a:bodyPr/>
                    <a:lstStyle/>
                    <a:p>
                      <a:pPr algn="just"/>
                      <a:r>
                        <a:rPr lang="en-GB" sz="2000"/>
                        <a:t>Gốm</a:t>
                      </a:r>
                      <a:endParaRPr lang="en-US" sz="2000"/>
                    </a:p>
                  </a:txBody>
                  <a:tcPr anchor="ctr"/>
                </a:tc>
                <a:tc>
                  <a:txBody>
                    <a:bodyPr/>
                    <a:lstStyle/>
                    <a:p>
                      <a:pPr algn="just"/>
                      <a:endParaRPr lang="en-US" sz="2000" dirty="0"/>
                    </a:p>
                  </a:txBody>
                  <a:tcPr anchor="ctr"/>
                </a:tc>
                <a:tc>
                  <a:txBody>
                    <a:bodyPr/>
                    <a:lstStyle/>
                    <a:p>
                      <a:pPr algn="just"/>
                      <a:endParaRPr lang="en-US" sz="2000" dirty="0"/>
                    </a:p>
                  </a:txBody>
                  <a:tcPr anchor="ctr"/>
                </a:tc>
                <a:tc>
                  <a:txBody>
                    <a:bodyPr/>
                    <a:lstStyle/>
                    <a:p>
                      <a:pPr algn="just"/>
                      <a:endParaRPr lang="en-US" sz="2000" dirty="0"/>
                    </a:p>
                  </a:txBody>
                  <a:tcPr anchor="ctr"/>
                </a:tc>
                <a:extLst>
                  <a:ext uri="{0D108BD9-81ED-4DB2-BD59-A6C34878D82A}">
                    <a16:rowId xmlns:a16="http://schemas.microsoft.com/office/drawing/2014/main" val="518905658"/>
                  </a:ext>
                </a:extLst>
              </a:tr>
              <a:tr h="370840">
                <a:tc>
                  <a:txBody>
                    <a:bodyPr/>
                    <a:lstStyle/>
                    <a:p>
                      <a:pPr algn="just"/>
                      <a:r>
                        <a:rPr lang="en-GB" sz="2800" b="1">
                          <a:solidFill>
                            <a:srgbClr val="FFFF00"/>
                          </a:solidFill>
                        </a:rPr>
                        <a:t>Gỗ</a:t>
                      </a:r>
                      <a:endParaRPr lang="en-US" sz="2800" b="1">
                        <a:solidFill>
                          <a:srgbClr val="FFFF00"/>
                        </a:solidFill>
                      </a:endParaRPr>
                    </a:p>
                  </a:txBody>
                  <a:tcPr anchor="ctr">
                    <a:solidFill>
                      <a:srgbClr val="7030A0"/>
                    </a:solidFill>
                  </a:tcPr>
                </a:tc>
                <a:tc>
                  <a:txBody>
                    <a:bodyPr/>
                    <a:lstStyle/>
                    <a:p>
                      <a:pPr algn="just"/>
                      <a:r>
                        <a:rPr lang="en-US" sz="2800" b="1" i="0" u="none" strike="noStrike" cap="none" dirty="0" err="1">
                          <a:solidFill>
                            <a:srgbClr val="FFFF00"/>
                          </a:solidFill>
                          <a:effectLst/>
                          <a:latin typeface="+mn-lt"/>
                          <a:ea typeface="+mn-ea"/>
                          <a:cs typeface="+mn-cs"/>
                          <a:sym typeface="Arial"/>
                        </a:rPr>
                        <a:t>Bền</a:t>
                      </a:r>
                      <a:r>
                        <a:rPr lang="en-US" sz="2800" b="1" i="0" u="none" strike="noStrike" cap="none" dirty="0">
                          <a:solidFill>
                            <a:srgbClr val="FFFF00"/>
                          </a:solidFill>
                          <a:effectLst/>
                          <a:latin typeface="+mn-lt"/>
                          <a:ea typeface="+mn-ea"/>
                          <a:cs typeface="+mn-cs"/>
                          <a:sym typeface="Arial"/>
                        </a:rPr>
                        <a:t> </a:t>
                      </a:r>
                      <a:r>
                        <a:rPr lang="en-US" sz="2800" b="1" i="0" u="none" strike="noStrike" cap="none" dirty="0" err="1">
                          <a:solidFill>
                            <a:srgbClr val="FFFF00"/>
                          </a:solidFill>
                          <a:effectLst/>
                          <a:latin typeface="+mn-lt"/>
                          <a:ea typeface="+mn-ea"/>
                          <a:cs typeface="+mn-cs"/>
                          <a:sym typeface="Arial"/>
                        </a:rPr>
                        <a:t>chắc</a:t>
                      </a:r>
                      <a:r>
                        <a:rPr lang="en-US" sz="2800" b="1" i="0" u="none" strike="noStrike" cap="none" dirty="0">
                          <a:solidFill>
                            <a:srgbClr val="FFFF00"/>
                          </a:solidFill>
                          <a:effectLst/>
                          <a:latin typeface="+mn-lt"/>
                          <a:ea typeface="+mn-ea"/>
                          <a:cs typeface="+mn-cs"/>
                          <a:sym typeface="Arial"/>
                        </a:rPr>
                        <a:t>, </a:t>
                      </a:r>
                      <a:r>
                        <a:rPr lang="en-US" sz="2800" b="1" i="0" u="none" strike="noStrike" cap="none" dirty="0" err="1">
                          <a:solidFill>
                            <a:srgbClr val="FFFF00"/>
                          </a:solidFill>
                          <a:effectLst/>
                          <a:latin typeface="+mn-lt"/>
                          <a:ea typeface="+mn-ea"/>
                          <a:cs typeface="+mn-cs"/>
                          <a:sym typeface="Arial"/>
                        </a:rPr>
                        <a:t>dễ</a:t>
                      </a:r>
                      <a:r>
                        <a:rPr lang="en-US" sz="2800" b="1" i="0" u="none" strike="noStrike" cap="none" dirty="0">
                          <a:solidFill>
                            <a:srgbClr val="FFFF00"/>
                          </a:solidFill>
                          <a:effectLst/>
                          <a:latin typeface="+mn-lt"/>
                          <a:ea typeface="+mn-ea"/>
                          <a:cs typeface="+mn-cs"/>
                          <a:sym typeface="Arial"/>
                        </a:rPr>
                        <a:t> </a:t>
                      </a:r>
                      <a:r>
                        <a:rPr lang="en-US" sz="2800" b="1" i="0" u="none" strike="noStrike" cap="none" dirty="0" err="1">
                          <a:solidFill>
                            <a:srgbClr val="FFFF00"/>
                          </a:solidFill>
                          <a:effectLst/>
                          <a:latin typeface="+mn-lt"/>
                          <a:ea typeface="+mn-ea"/>
                          <a:cs typeface="+mn-cs"/>
                          <a:sym typeface="Arial"/>
                        </a:rPr>
                        <a:t>tạo</a:t>
                      </a:r>
                      <a:r>
                        <a:rPr lang="en-US" sz="2800" b="1" i="0" u="none" strike="noStrike" cap="none" dirty="0">
                          <a:solidFill>
                            <a:srgbClr val="FFFF00"/>
                          </a:solidFill>
                          <a:effectLst/>
                          <a:latin typeface="+mn-lt"/>
                          <a:ea typeface="+mn-ea"/>
                          <a:cs typeface="+mn-cs"/>
                          <a:sym typeface="Arial"/>
                        </a:rPr>
                        <a:t> </a:t>
                      </a:r>
                      <a:r>
                        <a:rPr lang="en-US" sz="2800" b="1" i="0" u="none" strike="noStrike" cap="none" dirty="0" err="1">
                          <a:solidFill>
                            <a:srgbClr val="FFFF00"/>
                          </a:solidFill>
                          <a:effectLst/>
                          <a:latin typeface="+mn-lt"/>
                          <a:ea typeface="+mn-ea"/>
                          <a:cs typeface="+mn-cs"/>
                          <a:sym typeface="Arial"/>
                        </a:rPr>
                        <a:t>hình</a:t>
                      </a:r>
                      <a:r>
                        <a:rPr lang="en-US" sz="2800" b="1" i="0" u="none" strike="noStrike" cap="none" dirty="0">
                          <a:solidFill>
                            <a:srgbClr val="FFFF00"/>
                          </a:solidFill>
                          <a:effectLst/>
                          <a:latin typeface="+mn-lt"/>
                          <a:ea typeface="+mn-ea"/>
                          <a:cs typeface="+mn-cs"/>
                          <a:sym typeface="Arial"/>
                        </a:rPr>
                        <a:t>, </a:t>
                      </a:r>
                      <a:endParaRPr lang="en-US" sz="2800" b="1" dirty="0">
                        <a:solidFill>
                          <a:srgbClr val="FFFF00"/>
                        </a:solidFill>
                      </a:endParaRPr>
                    </a:p>
                  </a:txBody>
                  <a:tcPr anchor="ctr">
                    <a:solidFill>
                      <a:srgbClr val="7030A0"/>
                    </a:solidFill>
                  </a:tcPr>
                </a:tc>
                <a:tc>
                  <a:txBody>
                    <a:bodyPr/>
                    <a:lstStyle/>
                    <a:p>
                      <a:pPr algn="just"/>
                      <a:r>
                        <a:rPr lang="en-US" sz="2800" b="1" i="0" u="none" strike="noStrike" cap="none">
                          <a:solidFill>
                            <a:srgbClr val="FFFF00"/>
                          </a:solidFill>
                          <a:effectLst/>
                          <a:latin typeface="+mn-lt"/>
                          <a:ea typeface="+mn-ea"/>
                          <a:cs typeface="+mn-cs"/>
                          <a:sym typeface="Arial"/>
                        </a:rPr>
                        <a:t>Bàn </a:t>
                      </a:r>
                      <a:r>
                        <a:rPr lang="en-US" sz="2800" b="1" i="0" u="none" strike="noStrike" cap="none" dirty="0" err="1">
                          <a:solidFill>
                            <a:srgbClr val="FFFF00"/>
                          </a:solidFill>
                          <a:effectLst/>
                          <a:latin typeface="+mn-lt"/>
                          <a:ea typeface="+mn-ea"/>
                          <a:cs typeface="+mn-cs"/>
                          <a:sym typeface="Arial"/>
                        </a:rPr>
                        <a:t>ghế</a:t>
                      </a:r>
                      <a:r>
                        <a:rPr lang="en-US" sz="2800" b="1" i="0" u="none" strike="noStrike" cap="none" dirty="0">
                          <a:solidFill>
                            <a:srgbClr val="FFFF00"/>
                          </a:solidFill>
                          <a:effectLst/>
                          <a:latin typeface="+mn-lt"/>
                          <a:ea typeface="+mn-ea"/>
                          <a:cs typeface="+mn-cs"/>
                          <a:sym typeface="Arial"/>
                        </a:rPr>
                        <a:t>, </a:t>
                      </a:r>
                      <a:r>
                        <a:rPr lang="en-US" sz="2800" b="1" i="0" u="none" strike="noStrike" cap="none" dirty="0" err="1">
                          <a:solidFill>
                            <a:srgbClr val="FFFF00"/>
                          </a:solidFill>
                          <a:effectLst/>
                          <a:latin typeface="+mn-lt"/>
                          <a:ea typeface="+mn-ea"/>
                          <a:cs typeface="+mn-cs"/>
                          <a:sym typeface="Arial"/>
                        </a:rPr>
                        <a:t>giường</a:t>
                      </a:r>
                      <a:r>
                        <a:rPr lang="en-US" sz="2800" b="1" i="0" u="none" strike="noStrike" cap="none">
                          <a:solidFill>
                            <a:srgbClr val="FFFF00"/>
                          </a:solidFill>
                          <a:effectLst/>
                          <a:latin typeface="+mn-lt"/>
                          <a:ea typeface="+mn-ea"/>
                          <a:cs typeface="+mn-cs"/>
                          <a:sym typeface="Arial"/>
                        </a:rPr>
                        <a:t>, tủ</a:t>
                      </a:r>
                      <a:endParaRPr lang="en-US" sz="2800" b="1" dirty="0">
                        <a:solidFill>
                          <a:srgbClr val="FFFF00"/>
                        </a:solidFill>
                      </a:endParaRPr>
                    </a:p>
                  </a:txBody>
                  <a:tcPr anchor="ctr">
                    <a:solidFill>
                      <a:srgbClr val="7030A0"/>
                    </a:solidFill>
                  </a:tcPr>
                </a:tc>
                <a:tc>
                  <a:txBody>
                    <a:bodyPr/>
                    <a:lstStyle/>
                    <a:p>
                      <a:pPr algn="just"/>
                      <a:r>
                        <a:rPr lang="en-US" sz="2800" b="1" i="0" u="none" strike="noStrike" cap="none" dirty="0" err="1">
                          <a:solidFill>
                            <a:srgbClr val="FFFF00"/>
                          </a:solidFill>
                          <a:effectLst/>
                          <a:latin typeface="+mn-lt"/>
                          <a:ea typeface="+mn-ea"/>
                          <a:cs typeface="+mn-cs"/>
                          <a:sym typeface="Arial"/>
                        </a:rPr>
                        <a:t>Sấy</a:t>
                      </a:r>
                      <a:r>
                        <a:rPr lang="en-US" sz="2800" b="1" i="0" u="none" strike="noStrike" cap="none" dirty="0">
                          <a:solidFill>
                            <a:srgbClr val="FFFF00"/>
                          </a:solidFill>
                          <a:effectLst/>
                          <a:latin typeface="+mn-lt"/>
                          <a:ea typeface="+mn-ea"/>
                          <a:cs typeface="+mn-cs"/>
                          <a:sym typeface="Arial"/>
                        </a:rPr>
                        <a:t> </a:t>
                      </a:r>
                      <a:r>
                        <a:rPr lang="en-US" sz="2800" b="1" i="0" u="none" strike="noStrike" cap="none" dirty="0" err="1">
                          <a:solidFill>
                            <a:srgbClr val="FFFF00"/>
                          </a:solidFill>
                          <a:effectLst/>
                          <a:latin typeface="+mn-lt"/>
                          <a:ea typeface="+mn-ea"/>
                          <a:cs typeface="+mn-cs"/>
                          <a:sym typeface="Arial"/>
                        </a:rPr>
                        <a:t>tẩm</a:t>
                      </a:r>
                      <a:r>
                        <a:rPr lang="en-US" sz="2800" b="1" i="0" u="none" strike="noStrike" cap="none" dirty="0">
                          <a:solidFill>
                            <a:srgbClr val="FFFF00"/>
                          </a:solidFill>
                          <a:effectLst/>
                          <a:latin typeface="+mn-lt"/>
                          <a:ea typeface="+mn-ea"/>
                          <a:cs typeface="+mn-cs"/>
                          <a:sym typeface="Arial"/>
                        </a:rPr>
                        <a:t> </a:t>
                      </a:r>
                      <a:r>
                        <a:rPr lang="en-US" sz="2800" b="1" i="0" u="none" strike="noStrike" cap="none" dirty="0" err="1">
                          <a:solidFill>
                            <a:srgbClr val="FFFF00"/>
                          </a:solidFill>
                          <a:effectLst/>
                          <a:latin typeface="+mn-lt"/>
                          <a:ea typeface="+mn-ea"/>
                          <a:cs typeface="+mn-cs"/>
                          <a:sym typeface="Arial"/>
                        </a:rPr>
                        <a:t>hoá</a:t>
                      </a:r>
                      <a:r>
                        <a:rPr lang="en-US" sz="2800" b="1" i="0" u="none" strike="noStrike" cap="none" dirty="0">
                          <a:solidFill>
                            <a:srgbClr val="FFFF00"/>
                          </a:solidFill>
                          <a:effectLst/>
                          <a:latin typeface="+mn-lt"/>
                          <a:ea typeface="+mn-ea"/>
                          <a:cs typeface="+mn-cs"/>
                          <a:sym typeface="Arial"/>
                        </a:rPr>
                        <a:t> </a:t>
                      </a:r>
                      <a:r>
                        <a:rPr lang="en-US" sz="2800" b="1" i="0" u="none" strike="noStrike" cap="none" dirty="0" err="1">
                          <a:solidFill>
                            <a:srgbClr val="FFFF00"/>
                          </a:solidFill>
                          <a:effectLst/>
                          <a:latin typeface="+mn-lt"/>
                          <a:ea typeface="+mn-ea"/>
                          <a:cs typeface="+mn-cs"/>
                          <a:sym typeface="Arial"/>
                        </a:rPr>
                        <a:t>chất</a:t>
                      </a:r>
                      <a:r>
                        <a:rPr lang="en-US" sz="2800" b="1" i="0" u="none" strike="noStrike" cap="none" dirty="0">
                          <a:solidFill>
                            <a:srgbClr val="FFFF00"/>
                          </a:solidFill>
                          <a:effectLst/>
                          <a:latin typeface="+mn-lt"/>
                          <a:ea typeface="+mn-ea"/>
                          <a:cs typeface="+mn-cs"/>
                          <a:sym typeface="Arial"/>
                        </a:rPr>
                        <a:t>, </a:t>
                      </a:r>
                      <a:r>
                        <a:rPr lang="en-US" sz="2800" b="1" i="0" u="none" strike="noStrike" cap="none" dirty="0" err="1">
                          <a:solidFill>
                            <a:srgbClr val="FFFF00"/>
                          </a:solidFill>
                          <a:effectLst/>
                          <a:latin typeface="+mn-lt"/>
                          <a:ea typeface="+mn-ea"/>
                          <a:cs typeface="+mn-cs"/>
                          <a:sym typeface="Arial"/>
                        </a:rPr>
                        <a:t>tránh</a:t>
                      </a:r>
                      <a:r>
                        <a:rPr lang="en-US" sz="2800" b="1" i="0" u="none" strike="noStrike" cap="none" dirty="0">
                          <a:solidFill>
                            <a:srgbClr val="FFFF00"/>
                          </a:solidFill>
                          <a:effectLst/>
                          <a:latin typeface="+mn-lt"/>
                          <a:ea typeface="+mn-ea"/>
                          <a:cs typeface="+mn-cs"/>
                          <a:sym typeface="Arial"/>
                        </a:rPr>
                        <a:t> </a:t>
                      </a:r>
                      <a:r>
                        <a:rPr lang="en-US" sz="2800" b="1" i="0" u="none" strike="noStrike" cap="none" dirty="0" err="1">
                          <a:solidFill>
                            <a:srgbClr val="FFFF00"/>
                          </a:solidFill>
                          <a:effectLst/>
                          <a:latin typeface="+mn-lt"/>
                          <a:ea typeface="+mn-ea"/>
                          <a:cs typeface="+mn-cs"/>
                          <a:sym typeface="Arial"/>
                        </a:rPr>
                        <a:t>để</a:t>
                      </a:r>
                      <a:r>
                        <a:rPr lang="en-US" sz="2800" b="1" i="0" u="none" strike="noStrike" cap="none" dirty="0">
                          <a:solidFill>
                            <a:srgbClr val="FFFF00"/>
                          </a:solidFill>
                          <a:effectLst/>
                          <a:latin typeface="+mn-lt"/>
                          <a:ea typeface="+mn-ea"/>
                          <a:cs typeface="+mn-cs"/>
                          <a:sym typeface="Arial"/>
                        </a:rPr>
                        <a:t> </a:t>
                      </a:r>
                      <a:r>
                        <a:rPr lang="en-US" sz="2800" b="1" i="0" u="none" strike="noStrike" cap="none" dirty="0" err="1">
                          <a:solidFill>
                            <a:srgbClr val="FFFF00"/>
                          </a:solidFill>
                          <a:effectLst/>
                          <a:latin typeface="+mn-lt"/>
                          <a:ea typeface="+mn-ea"/>
                          <a:cs typeface="+mn-cs"/>
                          <a:sym typeface="Arial"/>
                        </a:rPr>
                        <a:t>gần</a:t>
                      </a:r>
                      <a:r>
                        <a:rPr lang="en-US" sz="2800" b="1" i="0" u="none" strike="noStrike" cap="none" dirty="0">
                          <a:solidFill>
                            <a:srgbClr val="FFFF00"/>
                          </a:solidFill>
                          <a:effectLst/>
                          <a:latin typeface="+mn-lt"/>
                          <a:ea typeface="+mn-ea"/>
                          <a:cs typeface="+mn-cs"/>
                          <a:sym typeface="Arial"/>
                        </a:rPr>
                        <a:t> </a:t>
                      </a:r>
                      <a:r>
                        <a:rPr lang="en-US" sz="2800" b="1" i="0" u="none" strike="noStrike" cap="none" dirty="0" err="1">
                          <a:solidFill>
                            <a:srgbClr val="FFFF00"/>
                          </a:solidFill>
                          <a:effectLst/>
                          <a:latin typeface="+mn-lt"/>
                          <a:ea typeface="+mn-ea"/>
                          <a:cs typeface="+mn-cs"/>
                          <a:sym typeface="Arial"/>
                        </a:rPr>
                        <a:t>lữa</a:t>
                      </a:r>
                      <a:r>
                        <a:rPr lang="en-US" sz="2800" b="1" i="0" u="none" strike="noStrike" cap="none" dirty="0">
                          <a:solidFill>
                            <a:srgbClr val="FFFF00"/>
                          </a:solidFill>
                          <a:effectLst/>
                          <a:latin typeface="+mn-lt"/>
                          <a:ea typeface="+mn-ea"/>
                          <a:cs typeface="+mn-cs"/>
                          <a:sym typeface="Arial"/>
                        </a:rPr>
                        <a:t>, </a:t>
                      </a:r>
                      <a:r>
                        <a:rPr lang="en-US" sz="2800" b="1" i="0" u="none" strike="noStrike" cap="none" dirty="0" err="1">
                          <a:solidFill>
                            <a:srgbClr val="FFFF00"/>
                          </a:solidFill>
                          <a:effectLst/>
                          <a:latin typeface="+mn-lt"/>
                          <a:ea typeface="+mn-ea"/>
                          <a:cs typeface="+mn-cs"/>
                          <a:sym typeface="Arial"/>
                        </a:rPr>
                        <a:t>hạn</a:t>
                      </a:r>
                      <a:r>
                        <a:rPr lang="en-US" sz="2800" b="1" i="0" u="none" strike="noStrike" cap="none" dirty="0">
                          <a:solidFill>
                            <a:srgbClr val="FFFF00"/>
                          </a:solidFill>
                          <a:effectLst/>
                          <a:latin typeface="+mn-lt"/>
                          <a:ea typeface="+mn-ea"/>
                          <a:cs typeface="+mn-cs"/>
                          <a:sym typeface="Arial"/>
                        </a:rPr>
                        <a:t> </a:t>
                      </a:r>
                      <a:r>
                        <a:rPr lang="en-US" sz="2800" b="1" i="0" u="none" strike="noStrike" cap="none" dirty="0" err="1">
                          <a:solidFill>
                            <a:srgbClr val="FFFF00"/>
                          </a:solidFill>
                          <a:effectLst/>
                          <a:latin typeface="+mn-lt"/>
                          <a:ea typeface="+mn-ea"/>
                          <a:cs typeface="+mn-cs"/>
                          <a:sym typeface="Arial"/>
                        </a:rPr>
                        <a:t>chế</a:t>
                      </a:r>
                      <a:r>
                        <a:rPr lang="en-US" sz="2800" b="1" i="0" u="none" strike="noStrike" cap="none" dirty="0">
                          <a:solidFill>
                            <a:srgbClr val="FFFF00"/>
                          </a:solidFill>
                          <a:effectLst/>
                          <a:latin typeface="+mn-lt"/>
                          <a:ea typeface="+mn-ea"/>
                          <a:cs typeface="+mn-cs"/>
                          <a:sym typeface="Arial"/>
                        </a:rPr>
                        <a:t> </a:t>
                      </a:r>
                      <a:r>
                        <a:rPr lang="en-US" sz="2800" b="1" i="0" u="none" strike="noStrike" cap="none" dirty="0" err="1">
                          <a:solidFill>
                            <a:srgbClr val="FFFF00"/>
                          </a:solidFill>
                          <a:effectLst/>
                          <a:latin typeface="+mn-lt"/>
                          <a:ea typeface="+mn-ea"/>
                          <a:cs typeface="+mn-cs"/>
                          <a:sym typeface="Arial"/>
                        </a:rPr>
                        <a:t>ngâm</a:t>
                      </a:r>
                      <a:r>
                        <a:rPr lang="en-US" sz="2800" b="1" i="0" u="none" strike="noStrike" cap="none" dirty="0">
                          <a:solidFill>
                            <a:srgbClr val="FFFF00"/>
                          </a:solidFill>
                          <a:effectLst/>
                          <a:latin typeface="+mn-lt"/>
                          <a:ea typeface="+mn-ea"/>
                          <a:cs typeface="+mn-cs"/>
                          <a:sym typeface="Arial"/>
                        </a:rPr>
                        <a:t> </a:t>
                      </a:r>
                      <a:r>
                        <a:rPr lang="en-US" sz="2800" b="1" i="0" u="none" strike="noStrike" cap="none" dirty="0" err="1">
                          <a:solidFill>
                            <a:srgbClr val="FFFF00"/>
                          </a:solidFill>
                          <a:effectLst/>
                          <a:latin typeface="+mn-lt"/>
                          <a:ea typeface="+mn-ea"/>
                          <a:cs typeface="+mn-cs"/>
                          <a:sym typeface="Arial"/>
                        </a:rPr>
                        <a:t>nước</a:t>
                      </a:r>
                      <a:r>
                        <a:rPr lang="en-US" sz="2800" b="1" i="0" u="none" strike="noStrike" cap="none" dirty="0">
                          <a:solidFill>
                            <a:srgbClr val="FFFF00"/>
                          </a:solidFill>
                          <a:effectLst/>
                          <a:latin typeface="+mn-lt"/>
                          <a:ea typeface="+mn-ea"/>
                          <a:cs typeface="+mn-cs"/>
                          <a:sym typeface="Arial"/>
                        </a:rPr>
                        <a:t>…</a:t>
                      </a:r>
                      <a:endParaRPr lang="en-US" sz="2800" b="1" dirty="0">
                        <a:solidFill>
                          <a:srgbClr val="FFFF00"/>
                        </a:solidFill>
                      </a:endParaRPr>
                    </a:p>
                  </a:txBody>
                  <a:tcPr anchor="ctr">
                    <a:solidFill>
                      <a:srgbClr val="7030A0"/>
                    </a:solidFill>
                  </a:tcPr>
                </a:tc>
                <a:extLst>
                  <a:ext uri="{0D108BD9-81ED-4DB2-BD59-A6C34878D82A}">
                    <a16:rowId xmlns:a16="http://schemas.microsoft.com/office/drawing/2014/main" val="3630981978"/>
                  </a:ext>
                </a:extLst>
              </a:tr>
            </a:tbl>
          </a:graphicData>
        </a:graphic>
      </p:graphicFrame>
    </p:spTree>
    <p:extLst>
      <p:ext uri="{BB962C8B-B14F-4D97-AF65-F5344CB8AC3E}">
        <p14:creationId xmlns:p14="http://schemas.microsoft.com/office/powerpoint/2010/main" val="23834097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336E6-44E1-FF05-2A7D-FB746BD14C0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E002457-EAC2-14F2-ADAE-4426ED6186E1}"/>
              </a:ext>
            </a:extLst>
          </p:cNvPr>
          <p:cNvSpPr txBox="1"/>
          <p:nvPr/>
        </p:nvSpPr>
        <p:spPr>
          <a:xfrm>
            <a:off x="0" y="0"/>
            <a:ext cx="9144000" cy="523220"/>
          </a:xfrm>
          <a:prstGeom prst="rect">
            <a:avLst/>
          </a:prstGeom>
          <a:solidFill>
            <a:schemeClr val="accent5">
              <a:lumMod val="20000"/>
              <a:lumOff val="80000"/>
            </a:schemeClr>
          </a:solidFill>
        </p:spPr>
        <p:txBody>
          <a:bodyPr wrap="square">
            <a:spAutoFit/>
          </a:bodyPr>
          <a:lstStyle/>
          <a:p>
            <a:pPr marL="0" lvl="0" indent="0">
              <a:spcBef>
                <a:spcPts val="600"/>
              </a:spcBef>
              <a:spcAft>
                <a:spcPts val="600"/>
              </a:spcAft>
              <a:buNone/>
            </a:pPr>
            <a:r>
              <a:rPr lang="en-GB" sz="2800" b="1" dirty="0">
                <a:solidFill>
                  <a:srgbClr val="FF0000"/>
                </a:solidFill>
                <a:latin typeface="Aptos" panose="020B0004020202020204" pitchFamily="34" charset="0"/>
                <a:cs typeface="Times New Roman" panose="02020603050405020304" pitchFamily="18" charset="0"/>
              </a:rPr>
              <a:t>VD3/42. </a:t>
            </a:r>
            <a:r>
              <a:rPr lang="en-GB" sz="2800" b="1" dirty="0" err="1">
                <a:solidFill>
                  <a:srgbClr val="FF0000"/>
                </a:solidFill>
                <a:latin typeface="Aptos" panose="020B0004020202020204" pitchFamily="34" charset="0"/>
                <a:cs typeface="Times New Roman" panose="02020603050405020304" pitchFamily="18" charset="0"/>
              </a:rPr>
              <a:t>Một</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số</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mẫu</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vật</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làm</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từ</a:t>
            </a:r>
            <a:r>
              <a:rPr lang="en-GB" sz="2800" b="1" dirty="0">
                <a:solidFill>
                  <a:srgbClr val="FF0000"/>
                </a:solidFill>
                <a:latin typeface="Aptos" panose="020B0004020202020204" pitchFamily="34" charset="0"/>
                <a:cs typeface="Times New Roman" panose="02020603050405020304" pitchFamily="18" charset="0"/>
              </a:rPr>
              <a:t> </a:t>
            </a:r>
            <a:r>
              <a:rPr lang="en-GB" sz="2800" b="1" u="sng" dirty="0" err="1">
                <a:solidFill>
                  <a:srgbClr val="FF0000"/>
                </a:solidFill>
                <a:latin typeface="Aptos" panose="020B0004020202020204" pitchFamily="34" charset="0"/>
                <a:cs typeface="Times New Roman" panose="02020603050405020304" pitchFamily="18" charset="0"/>
              </a:rPr>
              <a:t>các</a:t>
            </a:r>
            <a:r>
              <a:rPr lang="en-GB" sz="2800" b="1" u="sng" dirty="0">
                <a:solidFill>
                  <a:srgbClr val="FF0000"/>
                </a:solidFill>
                <a:latin typeface="Aptos" panose="020B0004020202020204" pitchFamily="34" charset="0"/>
                <a:cs typeface="Times New Roman" panose="02020603050405020304" pitchFamily="18" charset="0"/>
              </a:rPr>
              <a:t> </a:t>
            </a:r>
            <a:r>
              <a:rPr lang="en-GB" sz="2800" b="1" u="sng" dirty="0" err="1">
                <a:solidFill>
                  <a:srgbClr val="FF0000"/>
                </a:solidFill>
                <a:latin typeface="Aptos" panose="020B0004020202020204" pitchFamily="34" charset="0"/>
                <a:cs typeface="Times New Roman" panose="02020603050405020304" pitchFamily="18" charset="0"/>
              </a:rPr>
              <a:t>vật</a:t>
            </a:r>
            <a:r>
              <a:rPr lang="en-GB" sz="2800" b="1" u="sng" dirty="0">
                <a:solidFill>
                  <a:srgbClr val="FF0000"/>
                </a:solidFill>
                <a:latin typeface="Aptos" panose="020B0004020202020204" pitchFamily="34" charset="0"/>
                <a:cs typeface="Times New Roman" panose="02020603050405020304" pitchFamily="18" charset="0"/>
              </a:rPr>
              <a:t> </a:t>
            </a:r>
            <a:r>
              <a:rPr lang="en-GB" sz="2800" b="1" u="sng" dirty="0" err="1">
                <a:solidFill>
                  <a:srgbClr val="FF0000"/>
                </a:solidFill>
                <a:latin typeface="Aptos" panose="020B0004020202020204" pitchFamily="34" charset="0"/>
                <a:cs typeface="Times New Roman" panose="02020603050405020304" pitchFamily="18" charset="0"/>
              </a:rPr>
              <a:t>liệu</a:t>
            </a:r>
            <a:r>
              <a:rPr lang="en-GB" sz="2800" b="1" u="sng" dirty="0">
                <a:solidFill>
                  <a:srgbClr val="FF0000"/>
                </a:solidFill>
                <a:latin typeface="Aptos" panose="020B0004020202020204" pitchFamily="34" charset="0"/>
                <a:cs typeface="Times New Roman" panose="02020603050405020304" pitchFamily="18" charset="0"/>
              </a:rPr>
              <a:t> </a:t>
            </a:r>
            <a:r>
              <a:rPr lang="en-GB" sz="2800" b="1" u="sng" dirty="0" err="1">
                <a:solidFill>
                  <a:srgbClr val="FF0000"/>
                </a:solidFill>
                <a:latin typeface="Aptos" panose="020B0004020202020204" pitchFamily="34" charset="0"/>
                <a:cs typeface="Times New Roman" panose="02020603050405020304" pitchFamily="18" charset="0"/>
              </a:rPr>
              <a:t>khác</a:t>
            </a:r>
            <a:r>
              <a:rPr lang="en-GB" sz="2800" b="1" u="sng" dirty="0">
                <a:solidFill>
                  <a:srgbClr val="FF0000"/>
                </a:solidFill>
                <a:latin typeface="Aptos" panose="020B0004020202020204" pitchFamily="34" charset="0"/>
                <a:cs typeface="Times New Roman" panose="02020603050405020304" pitchFamily="18" charset="0"/>
              </a:rPr>
              <a:t> </a:t>
            </a:r>
            <a:r>
              <a:rPr lang="en-GB" sz="2800" b="1" u="sng" dirty="0" err="1">
                <a:solidFill>
                  <a:srgbClr val="FF0000"/>
                </a:solidFill>
                <a:latin typeface="Aptos" panose="020B0004020202020204" pitchFamily="34" charset="0"/>
                <a:cs typeface="Times New Roman" panose="02020603050405020304" pitchFamily="18" charset="0"/>
              </a:rPr>
              <a:t>nhau</a:t>
            </a:r>
            <a:endParaRPr lang="en-US" sz="2800" b="1" u="sng" dirty="0">
              <a:solidFill>
                <a:srgbClr val="FF0000"/>
              </a:solidFill>
              <a:latin typeface="Aptos" panose="020B000402020202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12EAD295-3ED6-0A54-BC44-EA174CC3943B}"/>
              </a:ext>
            </a:extLst>
          </p:cNvPr>
          <p:cNvGraphicFramePr>
            <a:graphicFrameLocks noGrp="1"/>
          </p:cNvGraphicFramePr>
          <p:nvPr>
            <p:extLst>
              <p:ext uri="{D42A27DB-BD31-4B8C-83A1-F6EECF244321}">
                <p14:modId xmlns:p14="http://schemas.microsoft.com/office/powerpoint/2010/main" val="3457326457"/>
              </p:ext>
            </p:extLst>
          </p:nvPr>
        </p:nvGraphicFramePr>
        <p:xfrm>
          <a:off x="0" y="1196988"/>
          <a:ext cx="9144000" cy="2468880"/>
        </p:xfrm>
        <a:graphic>
          <a:graphicData uri="http://schemas.openxmlformats.org/drawingml/2006/table">
            <a:tbl>
              <a:tblPr firstRow="1" bandRow="1">
                <a:tableStyleId>{616DA210-FB5B-4158-B5E0-FEB733F419BA}</a:tableStyleId>
              </a:tblPr>
              <a:tblGrid>
                <a:gridCol w="3946358">
                  <a:extLst>
                    <a:ext uri="{9D8B030D-6E8A-4147-A177-3AD203B41FA5}">
                      <a16:colId xmlns:a16="http://schemas.microsoft.com/office/drawing/2014/main" val="2813099311"/>
                    </a:ext>
                  </a:extLst>
                </a:gridCol>
                <a:gridCol w="5197642">
                  <a:extLst>
                    <a:ext uri="{9D8B030D-6E8A-4147-A177-3AD203B41FA5}">
                      <a16:colId xmlns:a16="http://schemas.microsoft.com/office/drawing/2014/main" val="1487474743"/>
                    </a:ext>
                  </a:extLst>
                </a:gridCol>
              </a:tblGrid>
              <a:tr h="370840">
                <a:tc>
                  <a:txBody>
                    <a:bodyPr/>
                    <a:lstStyle/>
                    <a:p>
                      <a:pPr algn="ctr"/>
                      <a:r>
                        <a:rPr lang="en-US" sz="3600" b="1" dirty="0" err="1">
                          <a:solidFill>
                            <a:srgbClr val="FFFF00"/>
                          </a:solidFill>
                        </a:rPr>
                        <a:t>Mẫu</a:t>
                      </a:r>
                      <a:r>
                        <a:rPr lang="en-US" sz="3600" b="1" dirty="0">
                          <a:solidFill>
                            <a:srgbClr val="FFFF00"/>
                          </a:solidFill>
                        </a:rPr>
                        <a:t> </a:t>
                      </a:r>
                      <a:r>
                        <a:rPr lang="en-US" sz="3600" b="1" dirty="0" err="1">
                          <a:solidFill>
                            <a:srgbClr val="FFFF00"/>
                          </a:solidFill>
                        </a:rPr>
                        <a:t>vật</a:t>
                      </a:r>
                      <a:endParaRPr lang="en-US" sz="3600" b="1" dirty="0">
                        <a:solidFill>
                          <a:srgbClr val="FFFF00"/>
                        </a:solidFill>
                      </a:endParaRPr>
                    </a:p>
                  </a:txBody>
                  <a:tcPr/>
                </a:tc>
                <a:tc>
                  <a:txBody>
                    <a:bodyPr/>
                    <a:lstStyle/>
                    <a:p>
                      <a:pPr algn="ctr"/>
                      <a:r>
                        <a:rPr lang="en-US" sz="3600" b="1" dirty="0" err="1">
                          <a:solidFill>
                            <a:srgbClr val="FFFF00"/>
                          </a:solidFill>
                        </a:rPr>
                        <a:t>Vật</a:t>
                      </a:r>
                      <a:r>
                        <a:rPr lang="en-US" sz="3600" b="1" dirty="0">
                          <a:solidFill>
                            <a:srgbClr val="FFFF00"/>
                          </a:solidFill>
                        </a:rPr>
                        <a:t> </a:t>
                      </a:r>
                      <a:r>
                        <a:rPr lang="en-US" sz="3600" b="1" dirty="0" err="1">
                          <a:solidFill>
                            <a:srgbClr val="FFFF00"/>
                          </a:solidFill>
                        </a:rPr>
                        <a:t>liệu</a:t>
                      </a:r>
                      <a:endParaRPr lang="en-US" sz="3600" b="1" dirty="0">
                        <a:solidFill>
                          <a:srgbClr val="FFFF00"/>
                        </a:solidFill>
                      </a:endParaRPr>
                    </a:p>
                  </a:txBody>
                  <a:tcPr/>
                </a:tc>
                <a:extLst>
                  <a:ext uri="{0D108BD9-81ED-4DB2-BD59-A6C34878D82A}">
                    <a16:rowId xmlns:a16="http://schemas.microsoft.com/office/drawing/2014/main" val="2898421667"/>
                  </a:ext>
                </a:extLst>
              </a:tr>
              <a:tr h="370840">
                <a:tc>
                  <a:txBody>
                    <a:bodyPr/>
                    <a:lstStyle/>
                    <a:p>
                      <a:r>
                        <a:rPr lang="en-US" sz="3600" b="1" dirty="0" err="1">
                          <a:solidFill>
                            <a:srgbClr val="FFFF00"/>
                          </a:solidFill>
                        </a:rPr>
                        <a:t>Cửa</a:t>
                      </a:r>
                      <a:r>
                        <a:rPr lang="en-US" sz="3600" b="1" dirty="0">
                          <a:solidFill>
                            <a:srgbClr val="FFFF00"/>
                          </a:solidFill>
                        </a:rPr>
                        <a:t> </a:t>
                      </a:r>
                      <a:r>
                        <a:rPr lang="en-US" sz="3600" b="1" dirty="0" err="1">
                          <a:solidFill>
                            <a:srgbClr val="FFFF00"/>
                          </a:solidFill>
                        </a:rPr>
                        <a:t>sổ</a:t>
                      </a:r>
                      <a:endParaRPr lang="en-US" sz="3600" b="1" dirty="0">
                        <a:solidFill>
                          <a:srgbClr val="FFFF00"/>
                        </a:solidFill>
                      </a:endParaRPr>
                    </a:p>
                  </a:txBody>
                  <a:tcPr/>
                </a:tc>
                <a:tc>
                  <a:txBody>
                    <a:bodyPr/>
                    <a:lstStyle/>
                    <a:p>
                      <a:r>
                        <a:rPr lang="en-US" sz="3600" b="1" dirty="0" err="1">
                          <a:solidFill>
                            <a:srgbClr val="FFFF00"/>
                          </a:solidFill>
                        </a:rPr>
                        <a:t>Gỗ</a:t>
                      </a:r>
                      <a:r>
                        <a:rPr lang="en-US" sz="3600" b="1" dirty="0">
                          <a:solidFill>
                            <a:srgbClr val="FFFF00"/>
                          </a:solidFill>
                        </a:rPr>
                        <a:t>, </a:t>
                      </a:r>
                      <a:r>
                        <a:rPr lang="en-US" sz="3600" b="1" dirty="0" err="1">
                          <a:solidFill>
                            <a:srgbClr val="FFFF00"/>
                          </a:solidFill>
                        </a:rPr>
                        <a:t>kính</a:t>
                      </a:r>
                      <a:r>
                        <a:rPr lang="en-US" sz="3600" b="1" dirty="0">
                          <a:solidFill>
                            <a:srgbClr val="FFFF00"/>
                          </a:solidFill>
                        </a:rPr>
                        <a:t>, </a:t>
                      </a:r>
                      <a:r>
                        <a:rPr lang="en-US" sz="3600" b="1" dirty="0" err="1">
                          <a:solidFill>
                            <a:srgbClr val="FFFF00"/>
                          </a:solidFill>
                        </a:rPr>
                        <a:t>sắt</a:t>
                      </a:r>
                      <a:r>
                        <a:rPr lang="en-US" sz="3600" b="1" dirty="0">
                          <a:solidFill>
                            <a:srgbClr val="FFFF00"/>
                          </a:solidFill>
                        </a:rPr>
                        <a:t>.</a:t>
                      </a:r>
                    </a:p>
                  </a:txBody>
                  <a:tcPr/>
                </a:tc>
                <a:extLst>
                  <a:ext uri="{0D108BD9-81ED-4DB2-BD59-A6C34878D82A}">
                    <a16:rowId xmlns:a16="http://schemas.microsoft.com/office/drawing/2014/main" val="1365213537"/>
                  </a:ext>
                </a:extLst>
              </a:tr>
              <a:tr h="370840">
                <a:tc>
                  <a:txBody>
                    <a:bodyPr/>
                    <a:lstStyle/>
                    <a:p>
                      <a:r>
                        <a:rPr lang="en-US" sz="3600" b="1" dirty="0">
                          <a:solidFill>
                            <a:srgbClr val="FFFF00"/>
                          </a:solidFill>
                        </a:rPr>
                        <a:t>Xe </a:t>
                      </a:r>
                      <a:r>
                        <a:rPr lang="en-US" sz="3600" b="1" dirty="0" err="1">
                          <a:solidFill>
                            <a:srgbClr val="FFFF00"/>
                          </a:solidFill>
                        </a:rPr>
                        <a:t>đạp</a:t>
                      </a:r>
                      <a:r>
                        <a:rPr lang="en-US" sz="3600" b="1" dirty="0">
                          <a:solidFill>
                            <a:srgbClr val="FFFF00"/>
                          </a:solidFill>
                        </a:rPr>
                        <a:t> </a:t>
                      </a:r>
                      <a:r>
                        <a:rPr lang="en-US" sz="3600" b="1" dirty="0" err="1">
                          <a:solidFill>
                            <a:srgbClr val="FFFF00"/>
                          </a:solidFill>
                        </a:rPr>
                        <a:t>của</a:t>
                      </a:r>
                      <a:r>
                        <a:rPr lang="en-US" sz="3600" b="1" dirty="0">
                          <a:solidFill>
                            <a:srgbClr val="FFFF00"/>
                          </a:solidFill>
                        </a:rPr>
                        <a:t> </a:t>
                      </a:r>
                      <a:r>
                        <a:rPr lang="en-US" sz="3600" b="1" dirty="0" err="1">
                          <a:solidFill>
                            <a:srgbClr val="FFFF00"/>
                          </a:solidFill>
                        </a:rPr>
                        <a:t>anh</a:t>
                      </a:r>
                      <a:endParaRPr lang="en-US" sz="3600" b="1" dirty="0">
                        <a:solidFill>
                          <a:srgbClr val="FFFF00"/>
                        </a:solidFill>
                      </a:endParaRPr>
                    </a:p>
                  </a:txBody>
                  <a:tcPr/>
                </a:tc>
                <a:tc>
                  <a:txBody>
                    <a:bodyPr/>
                    <a:lstStyle/>
                    <a:p>
                      <a:r>
                        <a:rPr lang="en-US" sz="3600" b="1" dirty="0">
                          <a:solidFill>
                            <a:srgbClr val="FFFF00"/>
                          </a:solidFill>
                        </a:rPr>
                        <a:t>Cao </a:t>
                      </a:r>
                      <a:r>
                        <a:rPr lang="en-US" sz="3600" b="1" dirty="0" err="1">
                          <a:solidFill>
                            <a:srgbClr val="FFFF00"/>
                          </a:solidFill>
                        </a:rPr>
                        <a:t>su</a:t>
                      </a:r>
                      <a:r>
                        <a:rPr lang="en-US" sz="3600" b="1" dirty="0">
                          <a:solidFill>
                            <a:srgbClr val="FFFF00"/>
                          </a:solidFill>
                        </a:rPr>
                        <a:t>, </a:t>
                      </a:r>
                      <a:r>
                        <a:rPr lang="en-US" sz="3600" b="1" dirty="0" err="1">
                          <a:solidFill>
                            <a:srgbClr val="FFFF00"/>
                          </a:solidFill>
                        </a:rPr>
                        <a:t>sắt</a:t>
                      </a:r>
                      <a:r>
                        <a:rPr lang="en-US" sz="3600" b="1" dirty="0">
                          <a:solidFill>
                            <a:srgbClr val="FFFF00"/>
                          </a:solidFill>
                        </a:rPr>
                        <a:t>, </a:t>
                      </a:r>
                      <a:r>
                        <a:rPr lang="en-US" sz="3600" b="1" dirty="0" err="1">
                          <a:solidFill>
                            <a:srgbClr val="FFFF00"/>
                          </a:solidFill>
                        </a:rPr>
                        <a:t>nhôm</a:t>
                      </a:r>
                      <a:r>
                        <a:rPr lang="en-US" sz="3600" b="1" dirty="0">
                          <a:solidFill>
                            <a:srgbClr val="FFFF00"/>
                          </a:solidFill>
                        </a:rPr>
                        <a:t>, </a:t>
                      </a:r>
                      <a:r>
                        <a:rPr lang="en-US" sz="3600" b="1" dirty="0" err="1">
                          <a:solidFill>
                            <a:srgbClr val="FFFF00"/>
                          </a:solidFill>
                        </a:rPr>
                        <a:t>đồng</a:t>
                      </a:r>
                      <a:r>
                        <a:rPr lang="en-US" sz="3600" b="1" dirty="0">
                          <a:solidFill>
                            <a:srgbClr val="FFFF00"/>
                          </a:solidFill>
                        </a:rPr>
                        <a:t>, </a:t>
                      </a:r>
                      <a:r>
                        <a:rPr lang="en-US" sz="3600" b="1" dirty="0" err="1">
                          <a:solidFill>
                            <a:srgbClr val="FFFF00"/>
                          </a:solidFill>
                        </a:rPr>
                        <a:t>thủy</a:t>
                      </a:r>
                      <a:r>
                        <a:rPr lang="en-US" sz="3600" b="1" dirty="0">
                          <a:solidFill>
                            <a:srgbClr val="FFFF00"/>
                          </a:solidFill>
                        </a:rPr>
                        <a:t> </a:t>
                      </a:r>
                      <a:r>
                        <a:rPr lang="en-US" sz="3600" b="1" dirty="0" err="1">
                          <a:solidFill>
                            <a:srgbClr val="FFFF00"/>
                          </a:solidFill>
                        </a:rPr>
                        <a:t>tinh</a:t>
                      </a:r>
                      <a:r>
                        <a:rPr lang="en-US" sz="3600" b="1" dirty="0">
                          <a:solidFill>
                            <a:srgbClr val="FFFF00"/>
                          </a:solidFill>
                        </a:rPr>
                        <a:t>.</a:t>
                      </a:r>
                    </a:p>
                  </a:txBody>
                  <a:tcPr/>
                </a:tc>
                <a:extLst>
                  <a:ext uri="{0D108BD9-81ED-4DB2-BD59-A6C34878D82A}">
                    <a16:rowId xmlns:a16="http://schemas.microsoft.com/office/drawing/2014/main" val="3237454257"/>
                  </a:ext>
                </a:extLst>
              </a:tr>
            </a:tbl>
          </a:graphicData>
        </a:graphic>
      </p:graphicFrame>
    </p:spTree>
    <p:extLst>
      <p:ext uri="{BB962C8B-B14F-4D97-AF65-F5344CB8AC3E}">
        <p14:creationId xmlns:p14="http://schemas.microsoft.com/office/powerpoint/2010/main" val="2890850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4294967295"/>
          </p:nvPr>
        </p:nvSpPr>
        <p:spPr>
          <a:xfrm>
            <a:off x="8696403" y="4673650"/>
            <a:ext cx="333000" cy="393600"/>
          </a:xfrm>
          <a:prstGeom prst="rect">
            <a:avLst/>
          </a:prstGeom>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25</a:t>
            </a:fld>
            <a:endParaRPr lang="en"/>
          </a:p>
        </p:txBody>
      </p:sp>
      <p:sp>
        <p:nvSpPr>
          <p:cNvPr id="3" name="Rectangle 2"/>
          <p:cNvSpPr/>
          <p:nvPr/>
        </p:nvSpPr>
        <p:spPr>
          <a:xfrm>
            <a:off x="0" y="0"/>
            <a:ext cx="2765846" cy="3108543"/>
          </a:xfrm>
          <a:prstGeom prst="rect">
            <a:avLst/>
          </a:prstGeom>
          <a:solidFill>
            <a:srgbClr val="FFFF00"/>
          </a:solidFill>
        </p:spPr>
        <p:txBody>
          <a:bodyPr wrap="square">
            <a:spAutoFit/>
          </a:bodyPr>
          <a:lstStyle/>
          <a:p>
            <a:pPr algn="just">
              <a:spcBef>
                <a:spcPts val="1200"/>
              </a:spcBef>
              <a:spcAft>
                <a:spcPts val="1200"/>
              </a:spcAft>
            </a:pPr>
            <a:r>
              <a:rPr lang="nl-NL" sz="2800" b="1" u="sng" dirty="0">
                <a:solidFill>
                  <a:srgbClr val="FF0000"/>
                </a:solidFill>
                <a:latin typeface="Aptos" panose="020B0004020202020204" pitchFamily="34" charset="0"/>
                <a:ea typeface="Calibri" panose="020F0502020204030204" pitchFamily="34" charset="0"/>
                <a:cs typeface="Times New Roman" panose="02020603050405020304" pitchFamily="18" charset="0"/>
              </a:rPr>
              <a:t>LT2/43</a:t>
            </a:r>
            <a:r>
              <a:rPr lang="nl-NL" sz="2800" b="1" dirty="0">
                <a:solidFill>
                  <a:srgbClr val="FF0000"/>
                </a:solidFill>
                <a:latin typeface="Aptos" panose="020B0004020202020204" pitchFamily="34" charset="0"/>
                <a:ea typeface="Calibri" panose="020F0502020204030204" pitchFamily="34" charset="0"/>
                <a:cs typeface="Times New Roman" panose="02020603050405020304" pitchFamily="18" charset="0"/>
              </a:rPr>
              <a:t>: Chọn một tính chất cơ bản của vật liệu và đề xuất cách kiểm tra tính chất đó theo bảng 8.1</a:t>
            </a:r>
            <a:endParaRPr lang="en-US" sz="2800" b="1" dirty="0">
              <a:solidFill>
                <a:srgbClr val="FF0000"/>
              </a:solidFill>
              <a:latin typeface="Aptos" panose="020B0004020202020204" pitchFamily="34" charset="0"/>
              <a:ea typeface="Calibri" panose="020F0502020204030204" pitchFamily="34"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788555758"/>
              </p:ext>
            </p:extLst>
          </p:nvPr>
        </p:nvGraphicFramePr>
        <p:xfrm>
          <a:off x="3062177" y="718866"/>
          <a:ext cx="6081823" cy="4424634"/>
        </p:xfrm>
        <a:graphic>
          <a:graphicData uri="http://schemas.openxmlformats.org/drawingml/2006/table">
            <a:tbl>
              <a:tblPr firstRow="1" bandRow="1">
                <a:tableStyleId>{F5AB1C69-6EDB-4FF4-983F-18BD219EF322}</a:tableStyleId>
              </a:tblPr>
              <a:tblGrid>
                <a:gridCol w="1506608">
                  <a:extLst>
                    <a:ext uri="{9D8B030D-6E8A-4147-A177-3AD203B41FA5}">
                      <a16:colId xmlns:a16="http://schemas.microsoft.com/office/drawing/2014/main" val="3276168191"/>
                    </a:ext>
                  </a:extLst>
                </a:gridCol>
                <a:gridCol w="1473375">
                  <a:extLst>
                    <a:ext uri="{9D8B030D-6E8A-4147-A177-3AD203B41FA5}">
                      <a16:colId xmlns:a16="http://schemas.microsoft.com/office/drawing/2014/main" val="2002786913"/>
                    </a:ext>
                  </a:extLst>
                </a:gridCol>
                <a:gridCol w="1581383">
                  <a:extLst>
                    <a:ext uri="{9D8B030D-6E8A-4147-A177-3AD203B41FA5}">
                      <a16:colId xmlns:a16="http://schemas.microsoft.com/office/drawing/2014/main" val="3580285541"/>
                    </a:ext>
                  </a:extLst>
                </a:gridCol>
                <a:gridCol w="1520457">
                  <a:extLst>
                    <a:ext uri="{9D8B030D-6E8A-4147-A177-3AD203B41FA5}">
                      <a16:colId xmlns:a16="http://schemas.microsoft.com/office/drawing/2014/main" val="3582692209"/>
                    </a:ext>
                  </a:extLst>
                </a:gridCol>
              </a:tblGrid>
              <a:tr h="1182494">
                <a:tc>
                  <a:txBody>
                    <a:bodyPr/>
                    <a:lstStyle/>
                    <a:p>
                      <a:pPr algn="ctr"/>
                      <a:r>
                        <a:rPr lang="en-GB" sz="2200" dirty="0" err="1"/>
                        <a:t>Tên</a:t>
                      </a:r>
                      <a:r>
                        <a:rPr lang="en-GB" sz="2200" baseline="0" dirty="0"/>
                        <a:t> </a:t>
                      </a:r>
                      <a:r>
                        <a:rPr lang="en-GB" sz="2200" baseline="0" dirty="0" err="1"/>
                        <a:t>vật</a:t>
                      </a:r>
                      <a:r>
                        <a:rPr lang="en-GB" sz="2200" baseline="0" dirty="0"/>
                        <a:t> </a:t>
                      </a:r>
                      <a:r>
                        <a:rPr lang="en-GB" sz="2200" baseline="0" dirty="0" err="1"/>
                        <a:t>liệu</a:t>
                      </a:r>
                      <a:endParaRPr lang="en-US" sz="2200" dirty="0"/>
                    </a:p>
                  </a:txBody>
                  <a:tcPr anchor="ctr"/>
                </a:tc>
                <a:tc>
                  <a:txBody>
                    <a:bodyPr/>
                    <a:lstStyle/>
                    <a:p>
                      <a:pPr algn="ctr"/>
                      <a:r>
                        <a:rPr lang="en-GB" sz="2200" dirty="0" err="1"/>
                        <a:t>Tính</a:t>
                      </a:r>
                      <a:r>
                        <a:rPr lang="en-GB" sz="2200" baseline="0" dirty="0"/>
                        <a:t> </a:t>
                      </a:r>
                      <a:r>
                        <a:rPr lang="en-GB" sz="2200" baseline="0" dirty="0" err="1"/>
                        <a:t>chất</a:t>
                      </a:r>
                      <a:r>
                        <a:rPr lang="en-GB" sz="2200" baseline="0" dirty="0"/>
                        <a:t> </a:t>
                      </a:r>
                      <a:r>
                        <a:rPr lang="en-GB" sz="2200" baseline="0" dirty="0" err="1"/>
                        <a:t>cơ</a:t>
                      </a:r>
                      <a:r>
                        <a:rPr lang="en-GB" sz="2200" baseline="0" dirty="0"/>
                        <a:t> </a:t>
                      </a:r>
                      <a:r>
                        <a:rPr lang="en-GB" sz="2200" baseline="0" dirty="0" err="1"/>
                        <a:t>bản</a:t>
                      </a:r>
                      <a:endParaRPr lang="en-US" sz="2200" dirty="0"/>
                    </a:p>
                  </a:txBody>
                  <a:tcPr anchor="ctr"/>
                </a:tc>
                <a:tc>
                  <a:txBody>
                    <a:bodyPr/>
                    <a:lstStyle/>
                    <a:p>
                      <a:pPr algn="ctr"/>
                      <a:r>
                        <a:rPr lang="en-GB" sz="2200" dirty="0" err="1"/>
                        <a:t>Đề</a:t>
                      </a:r>
                      <a:r>
                        <a:rPr lang="en-GB" sz="2200" baseline="0" dirty="0"/>
                        <a:t> </a:t>
                      </a:r>
                      <a:r>
                        <a:rPr lang="en-GB" sz="2200" baseline="0" dirty="0" err="1"/>
                        <a:t>xuất</a:t>
                      </a:r>
                      <a:r>
                        <a:rPr lang="en-GB" sz="2200" baseline="0" dirty="0"/>
                        <a:t> </a:t>
                      </a:r>
                      <a:r>
                        <a:rPr lang="en-GB" sz="2200" baseline="0" dirty="0" err="1"/>
                        <a:t>cách</a:t>
                      </a:r>
                      <a:r>
                        <a:rPr lang="en-GB" sz="2200" baseline="0" dirty="0"/>
                        <a:t> </a:t>
                      </a:r>
                      <a:r>
                        <a:rPr lang="en-GB" sz="2200" baseline="0" dirty="0" err="1"/>
                        <a:t>kiểm</a:t>
                      </a:r>
                      <a:r>
                        <a:rPr lang="en-GB" sz="2200" baseline="0" dirty="0"/>
                        <a:t> </a:t>
                      </a:r>
                      <a:r>
                        <a:rPr lang="en-GB" sz="2200" baseline="0" dirty="0" err="1"/>
                        <a:t>tra</a:t>
                      </a:r>
                      <a:endParaRPr lang="en-US" sz="2200" dirty="0"/>
                    </a:p>
                  </a:txBody>
                  <a:tcPr anchor="ctr"/>
                </a:tc>
                <a:tc>
                  <a:txBody>
                    <a:bodyPr/>
                    <a:lstStyle/>
                    <a:p>
                      <a:pPr algn="ctr"/>
                      <a:r>
                        <a:rPr lang="en-GB" sz="2200" dirty="0" err="1"/>
                        <a:t>Dấu</a:t>
                      </a:r>
                      <a:r>
                        <a:rPr lang="en-GB" sz="2200" baseline="0" dirty="0"/>
                        <a:t> </a:t>
                      </a:r>
                      <a:r>
                        <a:rPr lang="en-GB" sz="2200" baseline="0" dirty="0" err="1"/>
                        <a:t>hiệu</a:t>
                      </a:r>
                      <a:endParaRPr lang="en-US" sz="2200" dirty="0"/>
                    </a:p>
                  </a:txBody>
                  <a:tcPr anchor="ctr"/>
                </a:tc>
                <a:extLst>
                  <a:ext uri="{0D108BD9-81ED-4DB2-BD59-A6C34878D82A}">
                    <a16:rowId xmlns:a16="http://schemas.microsoft.com/office/drawing/2014/main" val="1628185879"/>
                  </a:ext>
                </a:extLst>
              </a:tr>
              <a:tr h="1816248">
                <a:tc>
                  <a:txBody>
                    <a:bodyPr/>
                    <a:lstStyle/>
                    <a:p>
                      <a:pPr algn="just"/>
                      <a:r>
                        <a:rPr lang="en-GB" sz="2800"/>
                        <a:t>Nhựa</a:t>
                      </a:r>
                      <a:endParaRPr lang="en-US" sz="2800"/>
                    </a:p>
                  </a:txBody>
                  <a:tcPr anchor="ctr"/>
                </a:tc>
                <a:tc>
                  <a:txBody>
                    <a:bodyPr/>
                    <a:lstStyle/>
                    <a:p>
                      <a:pPr algn="just"/>
                      <a:r>
                        <a:rPr lang="en-GB" sz="2800"/>
                        <a:t>Nhẹ</a:t>
                      </a:r>
                      <a:endParaRPr lang="en-US" sz="2800"/>
                    </a:p>
                  </a:txBody>
                  <a:tcPr anchor="ctr"/>
                </a:tc>
                <a:tc>
                  <a:txBody>
                    <a:bodyPr/>
                    <a:lstStyle/>
                    <a:p>
                      <a:pPr algn="just"/>
                      <a:r>
                        <a:rPr lang="en-GB" sz="2800" dirty="0" err="1"/>
                        <a:t>Lấy</a:t>
                      </a:r>
                      <a:r>
                        <a:rPr lang="en-GB" sz="2800" baseline="0" dirty="0"/>
                        <a:t> </a:t>
                      </a:r>
                      <a:r>
                        <a:rPr lang="en-GB" sz="2800" baseline="0" dirty="0" err="1"/>
                        <a:t>mẩu</a:t>
                      </a:r>
                      <a:r>
                        <a:rPr lang="en-GB" sz="2800" baseline="0" dirty="0"/>
                        <a:t> </a:t>
                      </a:r>
                      <a:r>
                        <a:rPr lang="en-GB" sz="2800" baseline="0" dirty="0" err="1"/>
                        <a:t>nhựa</a:t>
                      </a:r>
                      <a:r>
                        <a:rPr lang="en-GB" sz="2800" baseline="0" dirty="0"/>
                        <a:t> </a:t>
                      </a:r>
                      <a:r>
                        <a:rPr lang="en-GB" sz="2800" baseline="0" dirty="0" err="1"/>
                        <a:t>đặt</a:t>
                      </a:r>
                      <a:r>
                        <a:rPr lang="en-GB" sz="2800" baseline="0" dirty="0"/>
                        <a:t> </a:t>
                      </a:r>
                      <a:r>
                        <a:rPr lang="en-GB" sz="2800" baseline="0" dirty="0" err="1"/>
                        <a:t>vào</a:t>
                      </a:r>
                      <a:r>
                        <a:rPr lang="en-GB" sz="2800" baseline="0" dirty="0"/>
                        <a:t> </a:t>
                      </a:r>
                      <a:r>
                        <a:rPr lang="en-GB" sz="2800" baseline="0" dirty="0" err="1"/>
                        <a:t>chậu</a:t>
                      </a:r>
                      <a:r>
                        <a:rPr lang="en-GB" sz="2800" baseline="0" dirty="0"/>
                        <a:t> </a:t>
                      </a:r>
                      <a:r>
                        <a:rPr lang="en-GB" sz="2800" baseline="0" dirty="0" err="1"/>
                        <a:t>nước</a:t>
                      </a:r>
                      <a:endParaRPr lang="en-US" sz="2800" dirty="0"/>
                    </a:p>
                  </a:txBody>
                  <a:tcPr anchor="ctr"/>
                </a:tc>
                <a:tc>
                  <a:txBody>
                    <a:bodyPr/>
                    <a:lstStyle/>
                    <a:p>
                      <a:pPr algn="just"/>
                      <a:r>
                        <a:rPr lang="en-GB" sz="2800" dirty="0" err="1"/>
                        <a:t>Mẩu</a:t>
                      </a:r>
                      <a:r>
                        <a:rPr lang="en-GB" sz="2800" baseline="0" dirty="0"/>
                        <a:t> </a:t>
                      </a:r>
                      <a:r>
                        <a:rPr lang="en-GB" sz="2800" baseline="0" dirty="0" err="1"/>
                        <a:t>nhựa</a:t>
                      </a:r>
                      <a:r>
                        <a:rPr lang="en-GB" sz="2800" baseline="0" dirty="0"/>
                        <a:t> </a:t>
                      </a:r>
                      <a:r>
                        <a:rPr lang="en-GB" sz="2800" baseline="0" dirty="0" err="1"/>
                        <a:t>nổi</a:t>
                      </a:r>
                      <a:r>
                        <a:rPr lang="en-GB" sz="2800" baseline="0" dirty="0"/>
                        <a:t> </a:t>
                      </a:r>
                      <a:r>
                        <a:rPr lang="en-GB" sz="2800" baseline="0" dirty="0" err="1"/>
                        <a:t>trên</a:t>
                      </a:r>
                      <a:r>
                        <a:rPr lang="en-GB" sz="2800" baseline="0" dirty="0"/>
                        <a:t> </a:t>
                      </a:r>
                      <a:r>
                        <a:rPr lang="en-GB" sz="2800" baseline="0" dirty="0" err="1"/>
                        <a:t>mặt</a:t>
                      </a:r>
                      <a:r>
                        <a:rPr lang="en-GB" sz="2800" baseline="0" dirty="0"/>
                        <a:t> </a:t>
                      </a:r>
                      <a:r>
                        <a:rPr lang="en-GB" sz="2800" baseline="0" dirty="0" err="1"/>
                        <a:t>nước</a:t>
                      </a:r>
                      <a:endParaRPr lang="en-US" sz="2800" dirty="0"/>
                    </a:p>
                  </a:txBody>
                  <a:tcPr anchor="ctr"/>
                </a:tc>
                <a:extLst>
                  <a:ext uri="{0D108BD9-81ED-4DB2-BD59-A6C34878D82A}">
                    <a16:rowId xmlns:a16="http://schemas.microsoft.com/office/drawing/2014/main" val="741837178"/>
                  </a:ext>
                </a:extLst>
              </a:tr>
              <a:tr h="1017100">
                <a:tc>
                  <a:txBody>
                    <a:bodyPr/>
                    <a:lstStyle/>
                    <a:p>
                      <a:pPr algn="ctr"/>
                      <a:r>
                        <a:rPr lang="en-GB" sz="2200"/>
                        <a:t>?</a:t>
                      </a:r>
                      <a:endParaRPr lang="en-US" sz="2200"/>
                    </a:p>
                  </a:txBody>
                  <a:tcPr anchor="ctr"/>
                </a:tc>
                <a:tc>
                  <a:txBody>
                    <a:bodyPr/>
                    <a:lstStyle/>
                    <a:p>
                      <a:pPr algn="ctr"/>
                      <a:r>
                        <a:rPr lang="en-GB" sz="2200"/>
                        <a:t>?</a:t>
                      </a:r>
                      <a:endParaRPr lang="en-US" sz="2200"/>
                    </a:p>
                  </a:txBody>
                  <a:tcPr anchor="ctr"/>
                </a:tc>
                <a:tc>
                  <a:txBody>
                    <a:bodyPr/>
                    <a:lstStyle/>
                    <a:p>
                      <a:pPr algn="ctr"/>
                      <a:r>
                        <a:rPr lang="en-GB" sz="2200"/>
                        <a:t>?</a:t>
                      </a:r>
                      <a:endParaRPr lang="en-US" sz="2200"/>
                    </a:p>
                  </a:txBody>
                  <a:tcPr anchor="ctr"/>
                </a:tc>
                <a:tc>
                  <a:txBody>
                    <a:bodyPr/>
                    <a:lstStyle/>
                    <a:p>
                      <a:pPr algn="ctr"/>
                      <a:r>
                        <a:rPr lang="en-GB" sz="2200" dirty="0"/>
                        <a:t>?</a:t>
                      </a:r>
                      <a:endParaRPr lang="en-US" sz="2200" dirty="0"/>
                    </a:p>
                  </a:txBody>
                  <a:tcPr anchor="ctr"/>
                </a:tc>
                <a:extLst>
                  <a:ext uri="{0D108BD9-81ED-4DB2-BD59-A6C34878D82A}">
                    <a16:rowId xmlns:a16="http://schemas.microsoft.com/office/drawing/2014/main" val="2389855945"/>
                  </a:ext>
                </a:extLst>
              </a:tr>
            </a:tbl>
          </a:graphicData>
        </a:graphic>
      </p:graphicFrame>
      <p:sp>
        <p:nvSpPr>
          <p:cNvPr id="5" name="Rectangle 4"/>
          <p:cNvSpPr/>
          <p:nvPr/>
        </p:nvSpPr>
        <p:spPr>
          <a:xfrm>
            <a:off x="5115642" y="0"/>
            <a:ext cx="1572237" cy="499304"/>
          </a:xfrm>
          <a:prstGeom prst="rect">
            <a:avLst/>
          </a:prstGeom>
          <a:solidFill>
            <a:schemeClr val="accent3">
              <a:lumMod val="40000"/>
              <a:lumOff val="60000"/>
            </a:schemeClr>
          </a:solidFill>
        </p:spPr>
        <p:txBody>
          <a:bodyPr wrap="square">
            <a:spAutoFit/>
          </a:bodyPr>
          <a:lstStyle/>
          <a:p>
            <a:pPr algn="just">
              <a:lnSpc>
                <a:spcPct val="135000"/>
              </a:lnSpc>
              <a:spcBef>
                <a:spcPts val="1200"/>
              </a:spcBef>
              <a:spcAft>
                <a:spcPts val="1200"/>
              </a:spcAft>
            </a:pPr>
            <a:r>
              <a:rPr lang="nl-NL" sz="2200" b="1" dirty="0">
                <a:solidFill>
                  <a:srgbClr val="FF0000"/>
                </a:solidFill>
                <a:latin typeface="Arial" panose="020B0604020202020204" pitchFamily="34" charset="0"/>
                <a:ea typeface="Calibri" panose="020F0502020204030204" pitchFamily="34" charset="0"/>
                <a:cs typeface="Arial" panose="020B0604020202020204" pitchFamily="34" charset="0"/>
              </a:rPr>
              <a:t>Bảng 8.1</a:t>
            </a:r>
            <a:endParaRPr lang="en-US" sz="2200" b="1" dirty="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506063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EC31E3-96A7-4FD3-B727-E63B292AABFC}"/>
              </a:ext>
            </a:extLst>
          </p:cNvPr>
          <p:cNvSpPr>
            <a:spLocks noGrp="1"/>
          </p:cNvSpPr>
          <p:nvPr>
            <p:ph type="sldNum" idx="4294967295"/>
          </p:nvPr>
        </p:nvSpPr>
        <p:spPr>
          <a:xfrm>
            <a:off x="8696403" y="4673650"/>
            <a:ext cx="333000" cy="393600"/>
          </a:xfrm>
          <a:prstGeom prst="rect">
            <a:avLst/>
          </a:prstGeom>
        </p:spPr>
        <p:txBody>
          <a:bodyPr/>
          <a:lstStyle/>
          <a:p>
            <a:pPr marL="0" lvl="0" indent="0" algn="r" rtl="0">
              <a:spcBef>
                <a:spcPts val="0"/>
              </a:spcBef>
              <a:spcAft>
                <a:spcPts val="0"/>
              </a:spcAft>
              <a:buNone/>
            </a:pPr>
            <a:fld id="{00000000-1234-1234-1234-123412341234}" type="slidenum">
              <a:rPr lang="en" b="1" smtClean="0">
                <a:solidFill>
                  <a:schemeClr val="bg1"/>
                </a:solidFill>
              </a:rPr>
              <a:pPr marL="0" lvl="0" indent="0" algn="r" rtl="0">
                <a:spcBef>
                  <a:spcPts val="0"/>
                </a:spcBef>
                <a:spcAft>
                  <a:spcPts val="0"/>
                </a:spcAft>
                <a:buNone/>
              </a:pPr>
              <a:t>26</a:t>
            </a:fld>
            <a:endParaRPr lang="en" b="1">
              <a:solidFill>
                <a:schemeClr val="bg1"/>
              </a:solidFill>
            </a:endParaRPr>
          </a:p>
        </p:txBody>
      </p:sp>
      <p:graphicFrame>
        <p:nvGraphicFramePr>
          <p:cNvPr id="4" name="Table 4">
            <a:extLst>
              <a:ext uri="{FF2B5EF4-FFF2-40B4-BE49-F238E27FC236}">
                <a16:creationId xmlns:a16="http://schemas.microsoft.com/office/drawing/2014/main" id="{C2E3D7A5-A602-4241-B9FF-1531E44EB884}"/>
              </a:ext>
            </a:extLst>
          </p:cNvPr>
          <p:cNvGraphicFramePr>
            <a:graphicFrameLocks noGrp="1"/>
          </p:cNvGraphicFramePr>
          <p:nvPr>
            <p:extLst>
              <p:ext uri="{D42A27DB-BD31-4B8C-83A1-F6EECF244321}">
                <p14:modId xmlns:p14="http://schemas.microsoft.com/office/powerpoint/2010/main" val="2157969759"/>
              </p:ext>
            </p:extLst>
          </p:nvPr>
        </p:nvGraphicFramePr>
        <p:xfrm>
          <a:off x="-10633" y="41820"/>
          <a:ext cx="9144000" cy="5117901"/>
        </p:xfrm>
        <a:graphic>
          <a:graphicData uri="http://schemas.openxmlformats.org/drawingml/2006/table">
            <a:tbl>
              <a:tblPr firstRow="1" bandRow="1">
                <a:tableStyleId>{35758FB7-9AC5-4552-8A53-C91805E547FA}</a:tableStyleId>
              </a:tblPr>
              <a:tblGrid>
                <a:gridCol w="1446028">
                  <a:extLst>
                    <a:ext uri="{9D8B030D-6E8A-4147-A177-3AD203B41FA5}">
                      <a16:colId xmlns:a16="http://schemas.microsoft.com/office/drawing/2014/main" val="1178532558"/>
                    </a:ext>
                  </a:extLst>
                </a:gridCol>
                <a:gridCol w="2062716">
                  <a:extLst>
                    <a:ext uri="{9D8B030D-6E8A-4147-A177-3AD203B41FA5}">
                      <a16:colId xmlns:a16="http://schemas.microsoft.com/office/drawing/2014/main" val="2758221869"/>
                    </a:ext>
                  </a:extLst>
                </a:gridCol>
                <a:gridCol w="2743200">
                  <a:extLst>
                    <a:ext uri="{9D8B030D-6E8A-4147-A177-3AD203B41FA5}">
                      <a16:colId xmlns:a16="http://schemas.microsoft.com/office/drawing/2014/main" val="3484420043"/>
                    </a:ext>
                  </a:extLst>
                </a:gridCol>
                <a:gridCol w="2892056">
                  <a:extLst>
                    <a:ext uri="{9D8B030D-6E8A-4147-A177-3AD203B41FA5}">
                      <a16:colId xmlns:a16="http://schemas.microsoft.com/office/drawing/2014/main" val="2564979095"/>
                    </a:ext>
                  </a:extLst>
                </a:gridCol>
              </a:tblGrid>
              <a:tr h="777043">
                <a:tc>
                  <a:txBody>
                    <a:bodyPr/>
                    <a:lstStyle/>
                    <a:p>
                      <a:pPr algn="ctr"/>
                      <a:r>
                        <a:rPr lang="en-GB" sz="1400" dirty="0" err="1">
                          <a:solidFill>
                            <a:srgbClr val="0070C0"/>
                          </a:solidFill>
                          <a:latin typeface="Aptos" panose="020B0004020202020204" pitchFamily="34" charset="0"/>
                          <a:cs typeface="Times New Roman" panose="02020603050405020304" pitchFamily="18" charset="0"/>
                        </a:rPr>
                        <a:t>Tên</a:t>
                      </a:r>
                      <a:r>
                        <a:rPr lang="en-GB" sz="1400" baseline="0" dirty="0">
                          <a:solidFill>
                            <a:srgbClr val="0070C0"/>
                          </a:solidFill>
                          <a:latin typeface="Aptos" panose="020B0004020202020204" pitchFamily="34" charset="0"/>
                          <a:cs typeface="Times New Roman" panose="02020603050405020304" pitchFamily="18" charset="0"/>
                        </a:rPr>
                        <a:t> </a:t>
                      </a:r>
                      <a:r>
                        <a:rPr lang="en-GB" sz="1400" baseline="0" dirty="0" err="1">
                          <a:solidFill>
                            <a:srgbClr val="0070C0"/>
                          </a:solidFill>
                          <a:latin typeface="Aptos" panose="020B0004020202020204" pitchFamily="34" charset="0"/>
                          <a:cs typeface="Times New Roman" panose="02020603050405020304" pitchFamily="18" charset="0"/>
                        </a:rPr>
                        <a:t>vật</a:t>
                      </a:r>
                      <a:r>
                        <a:rPr lang="en-GB" sz="1400" baseline="0" dirty="0">
                          <a:solidFill>
                            <a:srgbClr val="0070C0"/>
                          </a:solidFill>
                          <a:latin typeface="Aptos" panose="020B0004020202020204" pitchFamily="34" charset="0"/>
                          <a:cs typeface="Times New Roman" panose="02020603050405020304" pitchFamily="18" charset="0"/>
                        </a:rPr>
                        <a:t> </a:t>
                      </a:r>
                      <a:r>
                        <a:rPr lang="en-GB" sz="1400" baseline="0" dirty="0" err="1">
                          <a:solidFill>
                            <a:srgbClr val="0070C0"/>
                          </a:solidFill>
                          <a:latin typeface="Aptos" panose="020B0004020202020204" pitchFamily="34" charset="0"/>
                          <a:cs typeface="Times New Roman" panose="02020603050405020304" pitchFamily="18" charset="0"/>
                        </a:rPr>
                        <a:t>liệu</a:t>
                      </a:r>
                      <a:endParaRPr lang="en-US" sz="1400" dirty="0">
                        <a:solidFill>
                          <a:srgbClr val="0070C0"/>
                        </a:solidFill>
                        <a:latin typeface="Aptos" panose="020B0004020202020204" pitchFamily="34" charset="0"/>
                        <a:cs typeface="Times New Roman" panose="02020603050405020304" pitchFamily="18" charset="0"/>
                      </a:endParaRPr>
                    </a:p>
                  </a:txBody>
                  <a:tcPr anchor="ctr"/>
                </a:tc>
                <a:tc>
                  <a:txBody>
                    <a:bodyPr/>
                    <a:lstStyle/>
                    <a:p>
                      <a:pPr algn="ctr"/>
                      <a:r>
                        <a:rPr lang="en-GB" sz="1400" dirty="0" err="1">
                          <a:solidFill>
                            <a:srgbClr val="0070C0"/>
                          </a:solidFill>
                          <a:latin typeface="Aptos" panose="020B0004020202020204" pitchFamily="34" charset="0"/>
                          <a:cs typeface="Times New Roman" panose="02020603050405020304" pitchFamily="18" charset="0"/>
                        </a:rPr>
                        <a:t>Tính</a:t>
                      </a:r>
                      <a:r>
                        <a:rPr lang="en-GB" sz="1400" baseline="0" dirty="0">
                          <a:solidFill>
                            <a:srgbClr val="0070C0"/>
                          </a:solidFill>
                          <a:latin typeface="Aptos" panose="020B0004020202020204" pitchFamily="34" charset="0"/>
                          <a:cs typeface="Times New Roman" panose="02020603050405020304" pitchFamily="18" charset="0"/>
                        </a:rPr>
                        <a:t> </a:t>
                      </a:r>
                      <a:r>
                        <a:rPr lang="en-GB" sz="1400" baseline="0" dirty="0" err="1">
                          <a:solidFill>
                            <a:srgbClr val="0070C0"/>
                          </a:solidFill>
                          <a:latin typeface="Aptos" panose="020B0004020202020204" pitchFamily="34" charset="0"/>
                          <a:cs typeface="Times New Roman" panose="02020603050405020304" pitchFamily="18" charset="0"/>
                        </a:rPr>
                        <a:t>chất</a:t>
                      </a:r>
                      <a:r>
                        <a:rPr lang="en-GB" sz="1400" baseline="0" dirty="0">
                          <a:solidFill>
                            <a:srgbClr val="0070C0"/>
                          </a:solidFill>
                          <a:latin typeface="Aptos" panose="020B0004020202020204" pitchFamily="34" charset="0"/>
                          <a:cs typeface="Times New Roman" panose="02020603050405020304" pitchFamily="18" charset="0"/>
                        </a:rPr>
                        <a:t> </a:t>
                      </a:r>
                      <a:r>
                        <a:rPr lang="en-GB" sz="1400" baseline="0" dirty="0" err="1">
                          <a:solidFill>
                            <a:srgbClr val="0070C0"/>
                          </a:solidFill>
                          <a:latin typeface="Aptos" panose="020B0004020202020204" pitchFamily="34" charset="0"/>
                          <a:cs typeface="Times New Roman" panose="02020603050405020304" pitchFamily="18" charset="0"/>
                        </a:rPr>
                        <a:t>cơ</a:t>
                      </a:r>
                      <a:r>
                        <a:rPr lang="en-GB" sz="1400" baseline="0" dirty="0">
                          <a:solidFill>
                            <a:srgbClr val="0070C0"/>
                          </a:solidFill>
                          <a:latin typeface="Aptos" panose="020B0004020202020204" pitchFamily="34" charset="0"/>
                          <a:cs typeface="Times New Roman" panose="02020603050405020304" pitchFamily="18" charset="0"/>
                        </a:rPr>
                        <a:t> </a:t>
                      </a:r>
                      <a:r>
                        <a:rPr lang="en-GB" sz="1400" baseline="0" dirty="0" err="1">
                          <a:solidFill>
                            <a:srgbClr val="0070C0"/>
                          </a:solidFill>
                          <a:latin typeface="Aptos" panose="020B0004020202020204" pitchFamily="34" charset="0"/>
                          <a:cs typeface="Times New Roman" panose="02020603050405020304" pitchFamily="18" charset="0"/>
                        </a:rPr>
                        <a:t>bản</a:t>
                      </a:r>
                      <a:endParaRPr lang="en-US" sz="1400" dirty="0">
                        <a:solidFill>
                          <a:srgbClr val="0070C0"/>
                        </a:solidFill>
                        <a:latin typeface="Aptos" panose="020B0004020202020204" pitchFamily="34" charset="0"/>
                        <a:cs typeface="Times New Roman" panose="02020603050405020304" pitchFamily="18" charset="0"/>
                      </a:endParaRPr>
                    </a:p>
                  </a:txBody>
                  <a:tcPr anchor="ctr"/>
                </a:tc>
                <a:tc>
                  <a:txBody>
                    <a:bodyPr/>
                    <a:lstStyle/>
                    <a:p>
                      <a:pPr algn="ctr"/>
                      <a:r>
                        <a:rPr lang="en-GB" sz="1400" dirty="0" err="1">
                          <a:solidFill>
                            <a:srgbClr val="0070C0"/>
                          </a:solidFill>
                          <a:latin typeface="Aptos" panose="020B0004020202020204" pitchFamily="34" charset="0"/>
                          <a:cs typeface="Times New Roman" panose="02020603050405020304" pitchFamily="18" charset="0"/>
                        </a:rPr>
                        <a:t>Đề</a:t>
                      </a:r>
                      <a:r>
                        <a:rPr lang="en-GB" sz="1400" baseline="0" dirty="0">
                          <a:solidFill>
                            <a:srgbClr val="0070C0"/>
                          </a:solidFill>
                          <a:latin typeface="Aptos" panose="020B0004020202020204" pitchFamily="34" charset="0"/>
                          <a:cs typeface="Times New Roman" panose="02020603050405020304" pitchFamily="18" charset="0"/>
                        </a:rPr>
                        <a:t> </a:t>
                      </a:r>
                      <a:r>
                        <a:rPr lang="en-GB" sz="1400" baseline="0" dirty="0" err="1">
                          <a:solidFill>
                            <a:srgbClr val="0070C0"/>
                          </a:solidFill>
                          <a:latin typeface="Aptos" panose="020B0004020202020204" pitchFamily="34" charset="0"/>
                          <a:cs typeface="Times New Roman" panose="02020603050405020304" pitchFamily="18" charset="0"/>
                        </a:rPr>
                        <a:t>xuất</a:t>
                      </a:r>
                      <a:r>
                        <a:rPr lang="en-GB" sz="1400" baseline="0" dirty="0">
                          <a:solidFill>
                            <a:srgbClr val="0070C0"/>
                          </a:solidFill>
                          <a:latin typeface="Aptos" panose="020B0004020202020204" pitchFamily="34" charset="0"/>
                          <a:cs typeface="Times New Roman" panose="02020603050405020304" pitchFamily="18" charset="0"/>
                        </a:rPr>
                        <a:t> </a:t>
                      </a:r>
                      <a:r>
                        <a:rPr lang="en-GB" sz="1400" baseline="0" dirty="0" err="1">
                          <a:solidFill>
                            <a:srgbClr val="0070C0"/>
                          </a:solidFill>
                          <a:latin typeface="Aptos" panose="020B0004020202020204" pitchFamily="34" charset="0"/>
                          <a:cs typeface="Times New Roman" panose="02020603050405020304" pitchFamily="18" charset="0"/>
                        </a:rPr>
                        <a:t>cách</a:t>
                      </a:r>
                      <a:r>
                        <a:rPr lang="en-GB" sz="1400" baseline="0" dirty="0">
                          <a:solidFill>
                            <a:srgbClr val="0070C0"/>
                          </a:solidFill>
                          <a:latin typeface="Aptos" panose="020B0004020202020204" pitchFamily="34" charset="0"/>
                          <a:cs typeface="Times New Roman" panose="02020603050405020304" pitchFamily="18" charset="0"/>
                        </a:rPr>
                        <a:t> </a:t>
                      </a:r>
                      <a:r>
                        <a:rPr lang="en-GB" sz="1400" baseline="0" dirty="0" err="1">
                          <a:solidFill>
                            <a:srgbClr val="0070C0"/>
                          </a:solidFill>
                          <a:latin typeface="Aptos" panose="020B0004020202020204" pitchFamily="34" charset="0"/>
                          <a:cs typeface="Times New Roman" panose="02020603050405020304" pitchFamily="18" charset="0"/>
                        </a:rPr>
                        <a:t>kiểm</a:t>
                      </a:r>
                      <a:r>
                        <a:rPr lang="en-GB" sz="1400" baseline="0" dirty="0">
                          <a:solidFill>
                            <a:srgbClr val="0070C0"/>
                          </a:solidFill>
                          <a:latin typeface="Aptos" panose="020B0004020202020204" pitchFamily="34" charset="0"/>
                          <a:cs typeface="Times New Roman" panose="02020603050405020304" pitchFamily="18" charset="0"/>
                        </a:rPr>
                        <a:t> </a:t>
                      </a:r>
                      <a:r>
                        <a:rPr lang="en-GB" sz="1400" baseline="0" dirty="0" err="1">
                          <a:solidFill>
                            <a:srgbClr val="0070C0"/>
                          </a:solidFill>
                          <a:latin typeface="Aptos" panose="020B0004020202020204" pitchFamily="34" charset="0"/>
                          <a:cs typeface="Times New Roman" panose="02020603050405020304" pitchFamily="18" charset="0"/>
                        </a:rPr>
                        <a:t>tra</a:t>
                      </a:r>
                      <a:endParaRPr lang="en-US" sz="1400" dirty="0">
                        <a:solidFill>
                          <a:srgbClr val="0070C0"/>
                        </a:solidFill>
                        <a:latin typeface="Aptos" panose="020B0004020202020204" pitchFamily="34" charset="0"/>
                        <a:cs typeface="Times New Roman" panose="02020603050405020304" pitchFamily="18" charset="0"/>
                      </a:endParaRPr>
                    </a:p>
                  </a:txBody>
                  <a:tcPr anchor="ctr"/>
                </a:tc>
                <a:tc>
                  <a:txBody>
                    <a:bodyPr/>
                    <a:lstStyle/>
                    <a:p>
                      <a:pPr algn="ctr"/>
                      <a:r>
                        <a:rPr lang="en-GB" sz="1400" dirty="0" err="1">
                          <a:solidFill>
                            <a:srgbClr val="0070C0"/>
                          </a:solidFill>
                          <a:latin typeface="Aptos" panose="020B0004020202020204" pitchFamily="34" charset="0"/>
                          <a:cs typeface="Times New Roman" panose="02020603050405020304" pitchFamily="18" charset="0"/>
                        </a:rPr>
                        <a:t>Dấu</a:t>
                      </a:r>
                      <a:r>
                        <a:rPr lang="en-GB" sz="1400" baseline="0" dirty="0">
                          <a:solidFill>
                            <a:srgbClr val="0070C0"/>
                          </a:solidFill>
                          <a:latin typeface="Aptos" panose="020B0004020202020204" pitchFamily="34" charset="0"/>
                          <a:cs typeface="Times New Roman" panose="02020603050405020304" pitchFamily="18" charset="0"/>
                        </a:rPr>
                        <a:t> </a:t>
                      </a:r>
                      <a:r>
                        <a:rPr lang="en-GB" sz="1400" baseline="0" dirty="0" err="1">
                          <a:solidFill>
                            <a:srgbClr val="0070C0"/>
                          </a:solidFill>
                          <a:latin typeface="Aptos" panose="020B0004020202020204" pitchFamily="34" charset="0"/>
                          <a:cs typeface="Times New Roman" panose="02020603050405020304" pitchFamily="18" charset="0"/>
                        </a:rPr>
                        <a:t>hiệu</a:t>
                      </a:r>
                      <a:endParaRPr lang="en-US" sz="1400" dirty="0">
                        <a:solidFill>
                          <a:srgbClr val="0070C0"/>
                        </a:solidFill>
                        <a:latin typeface="Aptos" panose="020B0004020202020204" pitchFamily="34" charset="0"/>
                        <a:cs typeface="Times New Roman" panose="02020603050405020304" pitchFamily="18" charset="0"/>
                      </a:endParaRPr>
                    </a:p>
                  </a:txBody>
                  <a:tcPr anchor="ctr"/>
                </a:tc>
                <a:extLst>
                  <a:ext uri="{0D108BD9-81ED-4DB2-BD59-A6C34878D82A}">
                    <a16:rowId xmlns:a16="http://schemas.microsoft.com/office/drawing/2014/main" val="2566747655"/>
                  </a:ext>
                </a:extLst>
              </a:tr>
              <a:tr h="798031">
                <a:tc>
                  <a:txBody>
                    <a:bodyPr/>
                    <a:lstStyle/>
                    <a:p>
                      <a:pPr algn="just"/>
                      <a:r>
                        <a:rPr lang="en-GB" sz="1400" b="1" dirty="0" err="1">
                          <a:solidFill>
                            <a:srgbClr val="FF0000"/>
                          </a:solidFill>
                          <a:latin typeface="Aptos" panose="020B0004020202020204" pitchFamily="34" charset="0"/>
                          <a:cs typeface="Times New Roman" panose="02020603050405020304" pitchFamily="18" charset="0"/>
                        </a:rPr>
                        <a:t>Nhựa</a:t>
                      </a:r>
                      <a:endParaRPr lang="en-US" sz="1400" b="1" dirty="0">
                        <a:solidFill>
                          <a:srgbClr val="FF0000"/>
                        </a:solidFill>
                        <a:latin typeface="Aptos" panose="020B0004020202020204" pitchFamily="34" charset="0"/>
                        <a:cs typeface="Times New Roman" panose="02020603050405020304" pitchFamily="18" charset="0"/>
                      </a:endParaRPr>
                    </a:p>
                  </a:txBody>
                  <a:tcPr anchor="ctr"/>
                </a:tc>
                <a:tc>
                  <a:txBody>
                    <a:bodyPr/>
                    <a:lstStyle/>
                    <a:p>
                      <a:pPr algn="just"/>
                      <a:r>
                        <a:rPr lang="en-GB" sz="1400" b="1" dirty="0" err="1">
                          <a:solidFill>
                            <a:srgbClr val="FF0000"/>
                          </a:solidFill>
                          <a:latin typeface="Aptos" panose="020B0004020202020204" pitchFamily="34" charset="0"/>
                          <a:cs typeface="Times New Roman" panose="02020603050405020304" pitchFamily="18" charset="0"/>
                        </a:rPr>
                        <a:t>Nhẹ</a:t>
                      </a:r>
                      <a:endParaRPr lang="en-US" sz="1400" b="1" dirty="0">
                        <a:solidFill>
                          <a:srgbClr val="FF0000"/>
                        </a:solidFill>
                        <a:latin typeface="Aptos" panose="020B0004020202020204" pitchFamily="34" charset="0"/>
                        <a:cs typeface="Times New Roman" panose="02020603050405020304" pitchFamily="18" charset="0"/>
                      </a:endParaRPr>
                    </a:p>
                  </a:txBody>
                  <a:tcPr anchor="ctr"/>
                </a:tc>
                <a:tc>
                  <a:txBody>
                    <a:bodyPr/>
                    <a:lstStyle/>
                    <a:p>
                      <a:pPr algn="just"/>
                      <a:r>
                        <a:rPr lang="en-GB" sz="1400" b="1" dirty="0" err="1">
                          <a:solidFill>
                            <a:srgbClr val="FF0000"/>
                          </a:solidFill>
                          <a:latin typeface="Aptos" panose="020B0004020202020204" pitchFamily="34" charset="0"/>
                          <a:cs typeface="Times New Roman" panose="02020603050405020304" pitchFamily="18" charset="0"/>
                        </a:rPr>
                        <a:t>Lấy</a:t>
                      </a:r>
                      <a:r>
                        <a:rPr lang="en-GB" sz="1400" b="1" baseline="0" dirty="0">
                          <a:solidFill>
                            <a:srgbClr val="FF0000"/>
                          </a:solidFill>
                          <a:latin typeface="Aptos" panose="020B0004020202020204" pitchFamily="34" charset="0"/>
                          <a:cs typeface="Times New Roman" panose="02020603050405020304" pitchFamily="18" charset="0"/>
                        </a:rPr>
                        <a:t> </a:t>
                      </a:r>
                      <a:r>
                        <a:rPr lang="en-GB" sz="1400" b="1" baseline="0" dirty="0" err="1">
                          <a:solidFill>
                            <a:srgbClr val="FF0000"/>
                          </a:solidFill>
                          <a:latin typeface="Aptos" panose="020B0004020202020204" pitchFamily="34" charset="0"/>
                          <a:cs typeface="Times New Roman" panose="02020603050405020304" pitchFamily="18" charset="0"/>
                        </a:rPr>
                        <a:t>mẩu</a:t>
                      </a:r>
                      <a:r>
                        <a:rPr lang="en-GB" sz="1400" b="1" baseline="0" dirty="0">
                          <a:solidFill>
                            <a:srgbClr val="FF0000"/>
                          </a:solidFill>
                          <a:latin typeface="Aptos" panose="020B0004020202020204" pitchFamily="34" charset="0"/>
                          <a:cs typeface="Times New Roman" panose="02020603050405020304" pitchFamily="18" charset="0"/>
                        </a:rPr>
                        <a:t> </a:t>
                      </a:r>
                      <a:r>
                        <a:rPr lang="en-GB" sz="1400" b="1" baseline="0" dirty="0" err="1">
                          <a:solidFill>
                            <a:srgbClr val="FF0000"/>
                          </a:solidFill>
                          <a:latin typeface="Aptos" panose="020B0004020202020204" pitchFamily="34" charset="0"/>
                          <a:cs typeface="Times New Roman" panose="02020603050405020304" pitchFamily="18" charset="0"/>
                        </a:rPr>
                        <a:t>nhựa</a:t>
                      </a:r>
                      <a:r>
                        <a:rPr lang="en-GB" sz="1400" b="1" baseline="0" dirty="0">
                          <a:solidFill>
                            <a:srgbClr val="FF0000"/>
                          </a:solidFill>
                          <a:latin typeface="Aptos" panose="020B0004020202020204" pitchFamily="34" charset="0"/>
                          <a:cs typeface="Times New Roman" panose="02020603050405020304" pitchFamily="18" charset="0"/>
                        </a:rPr>
                        <a:t> </a:t>
                      </a:r>
                      <a:r>
                        <a:rPr lang="en-GB" sz="1400" b="1" baseline="0" dirty="0" err="1">
                          <a:solidFill>
                            <a:srgbClr val="FF0000"/>
                          </a:solidFill>
                          <a:latin typeface="Aptos" panose="020B0004020202020204" pitchFamily="34" charset="0"/>
                          <a:cs typeface="Times New Roman" panose="02020603050405020304" pitchFamily="18" charset="0"/>
                        </a:rPr>
                        <a:t>đặt</a:t>
                      </a:r>
                      <a:r>
                        <a:rPr lang="en-GB" sz="1400" b="1" baseline="0" dirty="0">
                          <a:solidFill>
                            <a:srgbClr val="FF0000"/>
                          </a:solidFill>
                          <a:latin typeface="Aptos" panose="020B0004020202020204" pitchFamily="34" charset="0"/>
                          <a:cs typeface="Times New Roman" panose="02020603050405020304" pitchFamily="18" charset="0"/>
                        </a:rPr>
                        <a:t> </a:t>
                      </a:r>
                      <a:r>
                        <a:rPr lang="en-GB" sz="1400" b="1" baseline="0" dirty="0" err="1">
                          <a:solidFill>
                            <a:srgbClr val="FF0000"/>
                          </a:solidFill>
                          <a:latin typeface="Aptos" panose="020B0004020202020204" pitchFamily="34" charset="0"/>
                          <a:cs typeface="Times New Roman" panose="02020603050405020304" pitchFamily="18" charset="0"/>
                        </a:rPr>
                        <a:t>vào</a:t>
                      </a:r>
                      <a:r>
                        <a:rPr lang="en-GB" sz="1400" b="1" baseline="0" dirty="0">
                          <a:solidFill>
                            <a:srgbClr val="FF0000"/>
                          </a:solidFill>
                          <a:latin typeface="Aptos" panose="020B0004020202020204" pitchFamily="34" charset="0"/>
                          <a:cs typeface="Times New Roman" panose="02020603050405020304" pitchFamily="18" charset="0"/>
                        </a:rPr>
                        <a:t> </a:t>
                      </a:r>
                      <a:r>
                        <a:rPr lang="en-GB" sz="1400" b="1" baseline="0" dirty="0" err="1">
                          <a:solidFill>
                            <a:srgbClr val="FF0000"/>
                          </a:solidFill>
                          <a:latin typeface="Aptos" panose="020B0004020202020204" pitchFamily="34" charset="0"/>
                          <a:cs typeface="Times New Roman" panose="02020603050405020304" pitchFamily="18" charset="0"/>
                        </a:rPr>
                        <a:t>chậu</a:t>
                      </a:r>
                      <a:r>
                        <a:rPr lang="en-GB" sz="1400" b="1" baseline="0" dirty="0">
                          <a:solidFill>
                            <a:srgbClr val="FF0000"/>
                          </a:solidFill>
                          <a:latin typeface="Aptos" panose="020B0004020202020204" pitchFamily="34" charset="0"/>
                          <a:cs typeface="Times New Roman" panose="02020603050405020304" pitchFamily="18" charset="0"/>
                        </a:rPr>
                        <a:t> </a:t>
                      </a:r>
                      <a:r>
                        <a:rPr lang="en-GB" sz="1400" b="1" baseline="0" dirty="0" err="1">
                          <a:solidFill>
                            <a:srgbClr val="FF0000"/>
                          </a:solidFill>
                          <a:latin typeface="Aptos" panose="020B0004020202020204" pitchFamily="34" charset="0"/>
                          <a:cs typeface="Times New Roman" panose="02020603050405020304" pitchFamily="18" charset="0"/>
                        </a:rPr>
                        <a:t>nước</a:t>
                      </a:r>
                      <a:endParaRPr lang="en-US" sz="1400" b="1" dirty="0">
                        <a:solidFill>
                          <a:srgbClr val="FF0000"/>
                        </a:solidFill>
                        <a:latin typeface="Aptos" panose="020B0004020202020204" pitchFamily="34" charset="0"/>
                        <a:cs typeface="Times New Roman" panose="02020603050405020304" pitchFamily="18" charset="0"/>
                      </a:endParaRPr>
                    </a:p>
                  </a:txBody>
                  <a:tcPr anchor="ctr"/>
                </a:tc>
                <a:tc>
                  <a:txBody>
                    <a:bodyPr/>
                    <a:lstStyle/>
                    <a:p>
                      <a:pPr algn="just"/>
                      <a:r>
                        <a:rPr lang="en-GB" sz="1400" b="1" dirty="0" err="1">
                          <a:solidFill>
                            <a:srgbClr val="FF0000"/>
                          </a:solidFill>
                          <a:latin typeface="Aptos" panose="020B0004020202020204" pitchFamily="34" charset="0"/>
                          <a:cs typeface="Times New Roman" panose="02020603050405020304" pitchFamily="18" charset="0"/>
                        </a:rPr>
                        <a:t>Mẩu</a:t>
                      </a:r>
                      <a:r>
                        <a:rPr lang="en-GB" sz="1400" b="1" baseline="0" dirty="0">
                          <a:solidFill>
                            <a:srgbClr val="FF0000"/>
                          </a:solidFill>
                          <a:latin typeface="Aptos" panose="020B0004020202020204" pitchFamily="34" charset="0"/>
                          <a:cs typeface="Times New Roman" panose="02020603050405020304" pitchFamily="18" charset="0"/>
                        </a:rPr>
                        <a:t> </a:t>
                      </a:r>
                      <a:r>
                        <a:rPr lang="en-GB" sz="1400" b="1" baseline="0" dirty="0" err="1">
                          <a:solidFill>
                            <a:srgbClr val="FF0000"/>
                          </a:solidFill>
                          <a:latin typeface="Aptos" panose="020B0004020202020204" pitchFamily="34" charset="0"/>
                          <a:cs typeface="Times New Roman" panose="02020603050405020304" pitchFamily="18" charset="0"/>
                        </a:rPr>
                        <a:t>nhựa</a:t>
                      </a:r>
                      <a:r>
                        <a:rPr lang="en-GB" sz="1400" b="1" baseline="0" dirty="0">
                          <a:solidFill>
                            <a:srgbClr val="FF0000"/>
                          </a:solidFill>
                          <a:latin typeface="Aptos" panose="020B0004020202020204" pitchFamily="34" charset="0"/>
                          <a:cs typeface="Times New Roman" panose="02020603050405020304" pitchFamily="18" charset="0"/>
                        </a:rPr>
                        <a:t> </a:t>
                      </a:r>
                      <a:r>
                        <a:rPr lang="en-GB" sz="1400" b="1" baseline="0" dirty="0" err="1">
                          <a:solidFill>
                            <a:srgbClr val="FF0000"/>
                          </a:solidFill>
                          <a:latin typeface="Aptos" panose="020B0004020202020204" pitchFamily="34" charset="0"/>
                          <a:cs typeface="Times New Roman" panose="02020603050405020304" pitchFamily="18" charset="0"/>
                        </a:rPr>
                        <a:t>nổi</a:t>
                      </a:r>
                      <a:r>
                        <a:rPr lang="en-GB" sz="1400" b="1" baseline="0" dirty="0">
                          <a:solidFill>
                            <a:srgbClr val="FF0000"/>
                          </a:solidFill>
                          <a:latin typeface="Aptos" panose="020B0004020202020204" pitchFamily="34" charset="0"/>
                          <a:cs typeface="Times New Roman" panose="02020603050405020304" pitchFamily="18" charset="0"/>
                        </a:rPr>
                        <a:t> </a:t>
                      </a:r>
                      <a:r>
                        <a:rPr lang="en-GB" sz="1400" b="1" baseline="0" dirty="0" err="1">
                          <a:solidFill>
                            <a:srgbClr val="FF0000"/>
                          </a:solidFill>
                          <a:latin typeface="Aptos" panose="020B0004020202020204" pitchFamily="34" charset="0"/>
                          <a:cs typeface="Times New Roman" panose="02020603050405020304" pitchFamily="18" charset="0"/>
                        </a:rPr>
                        <a:t>trên</a:t>
                      </a:r>
                      <a:r>
                        <a:rPr lang="en-GB" sz="1400" b="1" baseline="0" dirty="0">
                          <a:solidFill>
                            <a:srgbClr val="FF0000"/>
                          </a:solidFill>
                          <a:latin typeface="Aptos" panose="020B0004020202020204" pitchFamily="34" charset="0"/>
                          <a:cs typeface="Times New Roman" panose="02020603050405020304" pitchFamily="18" charset="0"/>
                        </a:rPr>
                        <a:t> </a:t>
                      </a:r>
                      <a:r>
                        <a:rPr lang="en-GB" sz="1400" b="1" baseline="0" dirty="0" err="1">
                          <a:solidFill>
                            <a:srgbClr val="FF0000"/>
                          </a:solidFill>
                          <a:latin typeface="Aptos" panose="020B0004020202020204" pitchFamily="34" charset="0"/>
                          <a:cs typeface="Times New Roman" panose="02020603050405020304" pitchFamily="18" charset="0"/>
                        </a:rPr>
                        <a:t>mặt</a:t>
                      </a:r>
                      <a:r>
                        <a:rPr lang="en-GB" sz="1400" b="1" baseline="0" dirty="0">
                          <a:solidFill>
                            <a:srgbClr val="FF0000"/>
                          </a:solidFill>
                          <a:latin typeface="Aptos" panose="020B0004020202020204" pitchFamily="34" charset="0"/>
                          <a:cs typeface="Times New Roman" panose="02020603050405020304" pitchFamily="18" charset="0"/>
                        </a:rPr>
                        <a:t> </a:t>
                      </a:r>
                      <a:r>
                        <a:rPr lang="en-GB" sz="1400" b="1" baseline="0" dirty="0" err="1">
                          <a:solidFill>
                            <a:srgbClr val="FF0000"/>
                          </a:solidFill>
                          <a:latin typeface="Aptos" panose="020B0004020202020204" pitchFamily="34" charset="0"/>
                          <a:cs typeface="Times New Roman" panose="02020603050405020304" pitchFamily="18" charset="0"/>
                        </a:rPr>
                        <a:t>nước</a:t>
                      </a:r>
                      <a:endParaRPr lang="en-US" sz="1400" b="1" dirty="0">
                        <a:solidFill>
                          <a:srgbClr val="FF0000"/>
                        </a:solidFill>
                        <a:latin typeface="Aptos" panose="020B0004020202020204" pitchFamily="34" charset="0"/>
                        <a:cs typeface="Times New Roman" panose="02020603050405020304" pitchFamily="18" charset="0"/>
                      </a:endParaRPr>
                    </a:p>
                  </a:txBody>
                  <a:tcPr anchor="ctr"/>
                </a:tc>
                <a:extLst>
                  <a:ext uri="{0D108BD9-81ED-4DB2-BD59-A6C34878D82A}">
                    <a16:rowId xmlns:a16="http://schemas.microsoft.com/office/drawing/2014/main" val="1981255784"/>
                  </a:ext>
                </a:extLst>
              </a:tr>
              <a:tr h="707988">
                <a:tc>
                  <a:txBody>
                    <a:bodyPr/>
                    <a:lstStyle/>
                    <a:p>
                      <a:endParaRPr lang="en-US" sz="1400" dirty="0">
                        <a:latin typeface="Aptos" panose="020B0004020202020204" pitchFamily="34" charset="0"/>
                        <a:cs typeface="Times New Roman" panose="02020603050405020304" pitchFamily="18" charset="0"/>
                      </a:endParaRPr>
                    </a:p>
                  </a:txBody>
                  <a:tcPr/>
                </a:tc>
                <a:tc>
                  <a:txBody>
                    <a:bodyPr/>
                    <a:lstStyle/>
                    <a:p>
                      <a:endParaRPr lang="en-US" sz="1400" dirty="0">
                        <a:latin typeface="Aptos" panose="020B0004020202020204" pitchFamily="34" charset="0"/>
                        <a:cs typeface="Times New Roman" panose="02020603050405020304" pitchFamily="18" charset="0"/>
                      </a:endParaRPr>
                    </a:p>
                  </a:txBody>
                  <a:tcP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n-US" sz="1400" dirty="0">
                        <a:solidFill>
                          <a:schemeClr val="tx1"/>
                        </a:solidFill>
                        <a:latin typeface="Aptos" panose="020B0004020202020204" pitchFamily="34" charset="0"/>
                        <a:cs typeface="Times New Roman" panose="02020603050405020304" pitchFamily="18" charset="0"/>
                      </a:endParaRPr>
                    </a:p>
                  </a:txBody>
                  <a:tcPr anchor="ct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n-US" sz="1400" dirty="0">
                        <a:solidFill>
                          <a:schemeClr val="tx1"/>
                        </a:solidFill>
                        <a:latin typeface="Aptos" panose="020B0004020202020204" pitchFamily="34" charset="0"/>
                        <a:cs typeface="Times New Roman" panose="02020603050405020304" pitchFamily="18" charset="0"/>
                      </a:endParaRPr>
                    </a:p>
                  </a:txBody>
                  <a:tcPr anchor="ctr"/>
                </a:tc>
                <a:extLst>
                  <a:ext uri="{0D108BD9-81ED-4DB2-BD59-A6C34878D82A}">
                    <a16:rowId xmlns:a16="http://schemas.microsoft.com/office/drawing/2014/main" val="2784743715"/>
                  </a:ext>
                </a:extLst>
              </a:tr>
              <a:tr h="710875">
                <a:tc>
                  <a:txBody>
                    <a:bodyPr/>
                    <a:lstStyle/>
                    <a:p>
                      <a:endParaRPr lang="en-US" sz="1400" dirty="0">
                        <a:latin typeface="Aptos" panose="020B0004020202020204" pitchFamily="34" charset="0"/>
                        <a:cs typeface="Times New Roman" panose="02020603050405020304" pitchFamily="18" charset="0"/>
                      </a:endParaRPr>
                    </a:p>
                  </a:txBody>
                  <a:tcPr/>
                </a:tc>
                <a:tc>
                  <a:txBody>
                    <a:bodyPr/>
                    <a:lstStyle/>
                    <a:p>
                      <a:endParaRPr lang="en-US" sz="1400" dirty="0">
                        <a:latin typeface="Aptos" panose="020B0004020202020204" pitchFamily="34" charset="0"/>
                        <a:cs typeface="Times New Roman" panose="02020603050405020304" pitchFamily="18" charset="0"/>
                      </a:endParaRPr>
                    </a:p>
                  </a:txBody>
                  <a:tcP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n-US" sz="1400" dirty="0">
                        <a:solidFill>
                          <a:schemeClr val="tx1"/>
                        </a:solidFill>
                        <a:latin typeface="Aptos" panose="020B0004020202020204" pitchFamily="34" charset="0"/>
                        <a:cs typeface="Times New Roman" panose="02020603050405020304" pitchFamily="18" charset="0"/>
                      </a:endParaRPr>
                    </a:p>
                  </a:txBody>
                  <a:tcPr anchor="ct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n-US" sz="1400" dirty="0">
                        <a:solidFill>
                          <a:schemeClr val="tx1"/>
                        </a:solidFill>
                        <a:latin typeface="Aptos" panose="020B0004020202020204" pitchFamily="34" charset="0"/>
                        <a:cs typeface="Times New Roman" panose="02020603050405020304" pitchFamily="18" charset="0"/>
                      </a:endParaRPr>
                    </a:p>
                  </a:txBody>
                  <a:tcPr anchor="ctr"/>
                </a:tc>
                <a:extLst>
                  <a:ext uri="{0D108BD9-81ED-4DB2-BD59-A6C34878D82A}">
                    <a16:rowId xmlns:a16="http://schemas.microsoft.com/office/drawing/2014/main" val="3657305185"/>
                  </a:ext>
                </a:extLst>
              </a:tr>
              <a:tr h="707988">
                <a:tc>
                  <a:txBody>
                    <a:bodyPr/>
                    <a:lstStyle/>
                    <a:p>
                      <a:endParaRPr lang="en-US" sz="1400" dirty="0">
                        <a:latin typeface="Aptos" panose="020B0004020202020204" pitchFamily="34" charset="0"/>
                        <a:cs typeface="Times New Roman" panose="02020603050405020304" pitchFamily="18" charset="0"/>
                      </a:endParaRPr>
                    </a:p>
                  </a:txBody>
                  <a:tcPr/>
                </a:tc>
                <a:tc>
                  <a:txBody>
                    <a:bodyPr/>
                    <a:lstStyle/>
                    <a:p>
                      <a:endParaRPr lang="en-US" sz="1400" dirty="0">
                        <a:latin typeface="Aptos" panose="020B0004020202020204" pitchFamily="34" charset="0"/>
                        <a:cs typeface="Times New Roman" panose="02020603050405020304" pitchFamily="18" charset="0"/>
                      </a:endParaRPr>
                    </a:p>
                  </a:txBody>
                  <a:tcPr/>
                </a:tc>
                <a:tc>
                  <a:txBody>
                    <a:bodyPr/>
                    <a:lstStyle/>
                    <a:p>
                      <a:endParaRPr lang="en-US" sz="1400" dirty="0">
                        <a:latin typeface="Aptos" panose="020B0004020202020204" pitchFamily="34" charset="0"/>
                        <a:cs typeface="Times New Roman" panose="02020603050405020304" pitchFamily="18" charset="0"/>
                      </a:endParaRPr>
                    </a:p>
                  </a:txBody>
                  <a:tcPr/>
                </a:tc>
                <a:tc>
                  <a:txBody>
                    <a:bodyPr/>
                    <a:lstStyle/>
                    <a:p>
                      <a:endParaRPr lang="en-US" sz="1400" dirty="0">
                        <a:latin typeface="Aptos" panose="020B0004020202020204" pitchFamily="34" charset="0"/>
                        <a:cs typeface="Times New Roman" panose="02020603050405020304" pitchFamily="18" charset="0"/>
                      </a:endParaRPr>
                    </a:p>
                  </a:txBody>
                  <a:tcPr/>
                </a:tc>
                <a:extLst>
                  <a:ext uri="{0D108BD9-81ED-4DB2-BD59-A6C34878D82A}">
                    <a16:rowId xmlns:a16="http://schemas.microsoft.com/office/drawing/2014/main" val="2939577426"/>
                  </a:ext>
                </a:extLst>
              </a:tr>
              <a:tr h="707988">
                <a:tc>
                  <a:txBody>
                    <a:bodyPr/>
                    <a:lstStyle/>
                    <a:p>
                      <a:endParaRPr lang="en-US" sz="1400" dirty="0">
                        <a:latin typeface="Aptos" panose="020B0004020202020204" pitchFamily="34" charset="0"/>
                        <a:cs typeface="Times New Roman" panose="02020603050405020304" pitchFamily="18" charset="0"/>
                      </a:endParaRPr>
                    </a:p>
                  </a:txBody>
                  <a:tcPr/>
                </a:tc>
                <a:tc>
                  <a:txBody>
                    <a:bodyPr/>
                    <a:lstStyle/>
                    <a:p>
                      <a:endParaRPr lang="en-US" sz="1400" dirty="0">
                        <a:latin typeface="Aptos" panose="020B0004020202020204" pitchFamily="34" charset="0"/>
                        <a:cs typeface="Times New Roman" panose="02020603050405020304" pitchFamily="18" charset="0"/>
                      </a:endParaRPr>
                    </a:p>
                  </a:txBody>
                  <a:tcPr/>
                </a:tc>
                <a:tc>
                  <a:txBody>
                    <a:bodyPr/>
                    <a:lstStyle/>
                    <a:p>
                      <a:endParaRPr lang="en-US" sz="1400" dirty="0">
                        <a:latin typeface="Aptos" panose="020B0004020202020204" pitchFamily="34" charset="0"/>
                        <a:cs typeface="Times New Roman" panose="02020603050405020304" pitchFamily="18" charset="0"/>
                      </a:endParaRPr>
                    </a:p>
                  </a:txBody>
                  <a:tcPr/>
                </a:tc>
                <a:tc>
                  <a:txBody>
                    <a:bodyPr/>
                    <a:lstStyle/>
                    <a:p>
                      <a:endParaRPr lang="en-US" sz="1400" dirty="0">
                        <a:latin typeface="Aptos" panose="020B0004020202020204" pitchFamily="34" charset="0"/>
                        <a:cs typeface="Times New Roman" panose="02020603050405020304" pitchFamily="18" charset="0"/>
                      </a:endParaRPr>
                    </a:p>
                  </a:txBody>
                  <a:tcPr/>
                </a:tc>
                <a:extLst>
                  <a:ext uri="{0D108BD9-81ED-4DB2-BD59-A6C34878D82A}">
                    <a16:rowId xmlns:a16="http://schemas.microsoft.com/office/drawing/2014/main" val="3123120024"/>
                  </a:ext>
                </a:extLst>
              </a:tr>
              <a:tr h="707988">
                <a:tc>
                  <a:txBody>
                    <a:bodyPr/>
                    <a:lstStyle/>
                    <a:p>
                      <a:endParaRPr lang="en-US" sz="1400" dirty="0">
                        <a:latin typeface="Aptos" panose="020B0004020202020204" pitchFamily="34" charset="0"/>
                        <a:cs typeface="Times New Roman" panose="02020603050405020304" pitchFamily="18" charset="0"/>
                      </a:endParaRPr>
                    </a:p>
                  </a:txBody>
                  <a:tcPr/>
                </a:tc>
                <a:tc>
                  <a:txBody>
                    <a:bodyPr/>
                    <a:lstStyle/>
                    <a:p>
                      <a:endParaRPr lang="en-US" sz="1400" dirty="0">
                        <a:latin typeface="Aptos" panose="020B0004020202020204" pitchFamily="34" charset="0"/>
                        <a:cs typeface="Times New Roman" panose="02020603050405020304" pitchFamily="18" charset="0"/>
                      </a:endParaRPr>
                    </a:p>
                  </a:txBody>
                  <a:tcP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n-US" sz="1400" dirty="0">
                        <a:solidFill>
                          <a:schemeClr val="tx1"/>
                        </a:solidFill>
                        <a:latin typeface="Aptos" panose="020B0004020202020204" pitchFamily="34" charset="0"/>
                        <a:cs typeface="Times New Roman" panose="02020603050405020304" pitchFamily="18" charset="0"/>
                      </a:endParaRPr>
                    </a:p>
                  </a:txBody>
                  <a:tcPr anchor="ct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n-US" sz="1400" dirty="0">
                        <a:solidFill>
                          <a:schemeClr val="tx1"/>
                        </a:solidFill>
                        <a:latin typeface="Aptos" panose="020B0004020202020204" pitchFamily="34" charset="0"/>
                        <a:cs typeface="Times New Roman" panose="02020603050405020304" pitchFamily="18" charset="0"/>
                      </a:endParaRPr>
                    </a:p>
                  </a:txBody>
                  <a:tcPr anchor="ctr"/>
                </a:tc>
                <a:extLst>
                  <a:ext uri="{0D108BD9-81ED-4DB2-BD59-A6C34878D82A}">
                    <a16:rowId xmlns:a16="http://schemas.microsoft.com/office/drawing/2014/main" val="2676560216"/>
                  </a:ext>
                </a:extLst>
              </a:tr>
            </a:tbl>
          </a:graphicData>
        </a:graphic>
      </p:graphicFrame>
      <p:sp>
        <p:nvSpPr>
          <p:cNvPr id="5" name="Rectangle: Rounded Corners 4">
            <a:extLst>
              <a:ext uri="{FF2B5EF4-FFF2-40B4-BE49-F238E27FC236}">
                <a16:creationId xmlns:a16="http://schemas.microsoft.com/office/drawing/2014/main" id="{5FFC2B49-80BA-4307-9711-E027AEAC545D}"/>
              </a:ext>
            </a:extLst>
          </p:cNvPr>
          <p:cNvSpPr/>
          <p:nvPr/>
        </p:nvSpPr>
        <p:spPr>
          <a:xfrm>
            <a:off x="93475" y="1716114"/>
            <a:ext cx="797442" cy="53162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bg1"/>
                </a:solidFill>
                <a:latin typeface="Aptos" panose="020B0004020202020204" pitchFamily="34" charset="0"/>
                <a:cs typeface="Times New Roman" panose="02020603050405020304" pitchFamily="18" charset="0"/>
              </a:rPr>
              <a:t>Cao </a:t>
            </a:r>
            <a:r>
              <a:rPr lang="en-US" sz="1400" b="1" dirty="0" err="1">
                <a:solidFill>
                  <a:schemeClr val="bg1"/>
                </a:solidFill>
                <a:latin typeface="Aptos" panose="020B0004020202020204" pitchFamily="34" charset="0"/>
                <a:cs typeface="Times New Roman" panose="02020603050405020304" pitchFamily="18" charset="0"/>
              </a:rPr>
              <a:t>su</a:t>
            </a:r>
            <a:endParaRPr lang="en-US" sz="1400" b="1" dirty="0">
              <a:solidFill>
                <a:schemeClr val="bg1"/>
              </a:solidFill>
              <a:latin typeface="Aptos" panose="020B0004020202020204" pitchFamily="34"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F980FE68-6DAC-4E39-A2D2-972538C85368}"/>
              </a:ext>
            </a:extLst>
          </p:cNvPr>
          <p:cNvSpPr/>
          <p:nvPr/>
        </p:nvSpPr>
        <p:spPr>
          <a:xfrm>
            <a:off x="4034176" y="1704393"/>
            <a:ext cx="1828800" cy="50602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GB" sz="1400" b="1" dirty="0" err="1">
                <a:solidFill>
                  <a:schemeClr val="bg1"/>
                </a:solidFill>
                <a:latin typeface="Aptos" panose="020B0004020202020204" pitchFamily="34" charset="0"/>
                <a:cs typeface="Times New Roman" panose="02020603050405020304" pitchFamily="18" charset="0"/>
              </a:rPr>
              <a:t>Lấy</a:t>
            </a:r>
            <a:r>
              <a:rPr lang="en-GB" sz="1400" b="1" baseline="0" dirty="0">
                <a:solidFill>
                  <a:schemeClr val="bg1"/>
                </a:solidFill>
                <a:latin typeface="Aptos" panose="020B0004020202020204" pitchFamily="34" charset="0"/>
                <a:cs typeface="Times New Roman" panose="02020603050405020304" pitchFamily="18" charset="0"/>
              </a:rPr>
              <a:t> </a:t>
            </a:r>
            <a:r>
              <a:rPr lang="en-GB" sz="1400" b="1" baseline="0" dirty="0" err="1">
                <a:solidFill>
                  <a:schemeClr val="bg1"/>
                </a:solidFill>
                <a:latin typeface="Aptos" panose="020B0004020202020204" pitchFamily="34" charset="0"/>
                <a:cs typeface="Times New Roman" panose="02020603050405020304" pitchFamily="18" charset="0"/>
              </a:rPr>
              <a:t>sợi</a:t>
            </a:r>
            <a:r>
              <a:rPr lang="en-GB" sz="1400" b="1" baseline="0" dirty="0">
                <a:solidFill>
                  <a:schemeClr val="bg1"/>
                </a:solidFill>
                <a:latin typeface="Aptos" panose="020B0004020202020204" pitchFamily="34" charset="0"/>
                <a:cs typeface="Times New Roman" panose="02020603050405020304" pitchFamily="18" charset="0"/>
              </a:rPr>
              <a:t> </a:t>
            </a:r>
            <a:r>
              <a:rPr lang="en-GB" sz="1400" b="1" baseline="0" dirty="0" err="1">
                <a:solidFill>
                  <a:schemeClr val="bg1"/>
                </a:solidFill>
                <a:latin typeface="Aptos" panose="020B0004020202020204" pitchFamily="34" charset="0"/>
                <a:cs typeface="Times New Roman" panose="02020603050405020304" pitchFamily="18" charset="0"/>
              </a:rPr>
              <a:t>dây</a:t>
            </a:r>
            <a:r>
              <a:rPr lang="en-GB" sz="1400" b="1" baseline="0" dirty="0">
                <a:solidFill>
                  <a:schemeClr val="bg1"/>
                </a:solidFill>
                <a:latin typeface="Aptos" panose="020B0004020202020204" pitchFamily="34" charset="0"/>
                <a:cs typeface="Times New Roman" panose="02020603050405020304" pitchFamily="18" charset="0"/>
              </a:rPr>
              <a:t> </a:t>
            </a:r>
            <a:r>
              <a:rPr lang="en-US" sz="1400" b="1" baseline="0" dirty="0" err="1">
                <a:solidFill>
                  <a:schemeClr val="bg1"/>
                </a:solidFill>
                <a:latin typeface="Aptos" panose="020B0004020202020204" pitchFamily="34" charset="0"/>
                <a:cs typeface="Times New Roman" panose="02020603050405020304" pitchFamily="18" charset="0"/>
              </a:rPr>
              <a:t>c</a:t>
            </a:r>
            <a:r>
              <a:rPr lang="en-US" sz="1400" b="1" dirty="0" err="1">
                <a:solidFill>
                  <a:schemeClr val="bg1"/>
                </a:solidFill>
                <a:latin typeface="Aptos" panose="020B0004020202020204" pitchFamily="34" charset="0"/>
                <a:cs typeface="Times New Roman" panose="02020603050405020304" pitchFamily="18" charset="0"/>
              </a:rPr>
              <a:t>ao</a:t>
            </a:r>
            <a:r>
              <a:rPr lang="en-US" sz="1400" b="1" dirty="0">
                <a:solidFill>
                  <a:schemeClr val="bg1"/>
                </a:solidFill>
                <a:latin typeface="Aptos" panose="020B0004020202020204" pitchFamily="34" charset="0"/>
                <a:cs typeface="Times New Roman" panose="02020603050405020304" pitchFamily="18" charset="0"/>
              </a:rPr>
              <a:t> </a:t>
            </a:r>
            <a:r>
              <a:rPr lang="en-US" sz="1400" b="1" dirty="0" err="1">
                <a:solidFill>
                  <a:schemeClr val="bg1"/>
                </a:solidFill>
                <a:latin typeface="Aptos" panose="020B0004020202020204" pitchFamily="34" charset="0"/>
                <a:cs typeface="Times New Roman" panose="02020603050405020304" pitchFamily="18" charset="0"/>
              </a:rPr>
              <a:t>su</a:t>
            </a:r>
            <a:r>
              <a:rPr lang="en-US" sz="1400" b="1" baseline="0" dirty="0">
                <a:solidFill>
                  <a:schemeClr val="bg1"/>
                </a:solidFill>
                <a:latin typeface="Aptos" panose="020B0004020202020204" pitchFamily="34" charset="0"/>
                <a:cs typeface="Times New Roman" panose="02020603050405020304" pitchFamily="18" charset="0"/>
              </a:rPr>
              <a:t> </a:t>
            </a:r>
            <a:r>
              <a:rPr lang="en-GB" sz="1400" b="1" baseline="0" dirty="0" err="1">
                <a:solidFill>
                  <a:schemeClr val="bg1"/>
                </a:solidFill>
                <a:latin typeface="Aptos" panose="020B0004020202020204" pitchFamily="34" charset="0"/>
                <a:cs typeface="Times New Roman" panose="02020603050405020304" pitchFamily="18" charset="0"/>
              </a:rPr>
              <a:t>kéo</a:t>
            </a:r>
            <a:r>
              <a:rPr lang="en-GB" sz="1400" b="1" baseline="0" dirty="0">
                <a:solidFill>
                  <a:schemeClr val="bg1"/>
                </a:solidFill>
                <a:latin typeface="Aptos" panose="020B0004020202020204" pitchFamily="34" charset="0"/>
                <a:cs typeface="Times New Roman" panose="02020603050405020304" pitchFamily="18" charset="0"/>
              </a:rPr>
              <a:t> </a:t>
            </a:r>
            <a:r>
              <a:rPr lang="en-GB" sz="1400" b="1" baseline="0" dirty="0" err="1">
                <a:solidFill>
                  <a:schemeClr val="bg1"/>
                </a:solidFill>
                <a:latin typeface="Aptos" panose="020B0004020202020204" pitchFamily="34" charset="0"/>
                <a:cs typeface="Times New Roman" panose="02020603050405020304" pitchFamily="18" charset="0"/>
              </a:rPr>
              <a:t>mạnh</a:t>
            </a:r>
            <a:r>
              <a:rPr lang="en-GB" sz="1400" b="1" baseline="0" dirty="0">
                <a:solidFill>
                  <a:schemeClr val="bg1"/>
                </a:solidFill>
                <a:latin typeface="Aptos" panose="020B0004020202020204" pitchFamily="34" charset="0"/>
                <a:cs typeface="Times New Roman" panose="02020603050405020304" pitchFamily="18" charset="0"/>
              </a:rPr>
              <a:t> 2 </a:t>
            </a:r>
            <a:r>
              <a:rPr lang="en-GB" sz="1400" b="1" baseline="0" dirty="0" err="1">
                <a:solidFill>
                  <a:schemeClr val="bg1"/>
                </a:solidFill>
                <a:latin typeface="Aptos" panose="020B0004020202020204" pitchFamily="34" charset="0"/>
                <a:cs typeface="Times New Roman" panose="02020603050405020304" pitchFamily="18" charset="0"/>
              </a:rPr>
              <a:t>đầu</a:t>
            </a:r>
            <a:endParaRPr lang="en-US" sz="1400" b="1" dirty="0">
              <a:solidFill>
                <a:schemeClr val="bg1"/>
              </a:solidFill>
              <a:latin typeface="Aptos" panose="020B0004020202020204"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91AECBF7-E916-411F-9A51-2D9786535CCB}"/>
              </a:ext>
            </a:extLst>
          </p:cNvPr>
          <p:cNvSpPr/>
          <p:nvPr/>
        </p:nvSpPr>
        <p:spPr>
          <a:xfrm>
            <a:off x="1648743" y="1716219"/>
            <a:ext cx="1636967" cy="53162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a:solidFill>
                  <a:schemeClr val="bg1"/>
                </a:solidFill>
                <a:latin typeface="Aptos" panose="020B0004020202020204" pitchFamily="34" charset="0"/>
                <a:cs typeface="Times New Roman" panose="02020603050405020304" pitchFamily="18" charset="0"/>
              </a:rPr>
              <a:t>Co dãn (đàn </a:t>
            </a:r>
            <a:r>
              <a:rPr lang="en-US" sz="1400" b="1" dirty="0" err="1">
                <a:solidFill>
                  <a:schemeClr val="bg1"/>
                </a:solidFill>
                <a:latin typeface="Aptos" panose="020B0004020202020204" pitchFamily="34" charset="0"/>
                <a:cs typeface="Times New Roman" panose="02020603050405020304" pitchFamily="18" charset="0"/>
              </a:rPr>
              <a:t>hồi</a:t>
            </a:r>
            <a:r>
              <a:rPr lang="en-US" sz="1400" b="1" dirty="0">
                <a:solidFill>
                  <a:schemeClr val="bg1"/>
                </a:solidFill>
                <a:latin typeface="Aptos" panose="020B0004020202020204" pitchFamily="34" charset="0"/>
                <a:cs typeface="Times New Roman" panose="02020603050405020304" pitchFamily="18" charset="0"/>
              </a:rPr>
              <a:t>)</a:t>
            </a:r>
          </a:p>
        </p:txBody>
      </p:sp>
      <p:sp>
        <p:nvSpPr>
          <p:cNvPr id="8" name="Rectangle: Rounded Corners 7">
            <a:extLst>
              <a:ext uri="{FF2B5EF4-FFF2-40B4-BE49-F238E27FC236}">
                <a16:creationId xmlns:a16="http://schemas.microsoft.com/office/drawing/2014/main" id="{CBAF1254-E002-4110-A914-C189180F7E38}"/>
              </a:ext>
            </a:extLst>
          </p:cNvPr>
          <p:cNvSpPr/>
          <p:nvPr/>
        </p:nvSpPr>
        <p:spPr>
          <a:xfrm>
            <a:off x="6441558" y="1678795"/>
            <a:ext cx="2702442" cy="53162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GB" sz="1400" b="1" dirty="0" err="1">
                <a:solidFill>
                  <a:schemeClr val="bg1"/>
                </a:solidFill>
                <a:latin typeface="Aptos" panose="020B0004020202020204" pitchFamily="34" charset="0"/>
                <a:cs typeface="Times New Roman" panose="02020603050405020304" pitchFamily="18" charset="0"/>
              </a:rPr>
              <a:t>Sợi</a:t>
            </a:r>
            <a:r>
              <a:rPr lang="en-GB" sz="1400" b="1" baseline="0" dirty="0">
                <a:solidFill>
                  <a:schemeClr val="bg1"/>
                </a:solidFill>
                <a:latin typeface="Aptos" panose="020B0004020202020204" pitchFamily="34" charset="0"/>
                <a:cs typeface="Times New Roman" panose="02020603050405020304" pitchFamily="18" charset="0"/>
              </a:rPr>
              <a:t> </a:t>
            </a:r>
            <a:r>
              <a:rPr lang="en-US" sz="1400" b="1" baseline="0" dirty="0" err="1">
                <a:solidFill>
                  <a:schemeClr val="bg1"/>
                </a:solidFill>
                <a:latin typeface="Aptos" panose="020B0004020202020204" pitchFamily="34" charset="0"/>
                <a:cs typeface="Times New Roman" panose="02020603050405020304" pitchFamily="18" charset="0"/>
              </a:rPr>
              <a:t>c</a:t>
            </a:r>
            <a:r>
              <a:rPr lang="en-US" sz="1400" b="1" dirty="0" err="1">
                <a:solidFill>
                  <a:schemeClr val="bg1"/>
                </a:solidFill>
                <a:latin typeface="Aptos" panose="020B0004020202020204" pitchFamily="34" charset="0"/>
                <a:cs typeface="Times New Roman" panose="02020603050405020304" pitchFamily="18" charset="0"/>
              </a:rPr>
              <a:t>ao</a:t>
            </a:r>
            <a:r>
              <a:rPr lang="en-US" sz="1400" b="1" dirty="0">
                <a:solidFill>
                  <a:schemeClr val="bg1"/>
                </a:solidFill>
                <a:latin typeface="Aptos" panose="020B0004020202020204" pitchFamily="34" charset="0"/>
                <a:cs typeface="Times New Roman" panose="02020603050405020304" pitchFamily="18" charset="0"/>
              </a:rPr>
              <a:t> </a:t>
            </a:r>
            <a:r>
              <a:rPr lang="en-US" sz="1400" b="1" dirty="0" err="1">
                <a:solidFill>
                  <a:schemeClr val="bg1"/>
                </a:solidFill>
                <a:latin typeface="Aptos" panose="020B0004020202020204" pitchFamily="34" charset="0"/>
                <a:cs typeface="Times New Roman" panose="02020603050405020304" pitchFamily="18" charset="0"/>
              </a:rPr>
              <a:t>su</a:t>
            </a:r>
            <a:r>
              <a:rPr lang="en-US" sz="1400" b="1" baseline="0" dirty="0">
                <a:solidFill>
                  <a:schemeClr val="bg1"/>
                </a:solidFill>
                <a:latin typeface="Aptos" panose="020B0004020202020204" pitchFamily="34" charset="0"/>
                <a:cs typeface="Times New Roman" panose="02020603050405020304" pitchFamily="18" charset="0"/>
              </a:rPr>
              <a:t> </a:t>
            </a:r>
            <a:r>
              <a:rPr lang="en-GB" sz="1400" b="1" baseline="0" dirty="0" err="1">
                <a:solidFill>
                  <a:schemeClr val="bg1"/>
                </a:solidFill>
                <a:latin typeface="Aptos" panose="020B0004020202020204" pitchFamily="34" charset="0"/>
                <a:cs typeface="Times New Roman" panose="02020603050405020304" pitchFamily="18" charset="0"/>
              </a:rPr>
              <a:t>dãn</a:t>
            </a:r>
            <a:r>
              <a:rPr lang="en-GB" sz="1400" b="1" baseline="0" dirty="0">
                <a:solidFill>
                  <a:schemeClr val="bg1"/>
                </a:solidFill>
                <a:latin typeface="Aptos" panose="020B0004020202020204" pitchFamily="34" charset="0"/>
                <a:cs typeface="Times New Roman" panose="02020603050405020304" pitchFamily="18" charset="0"/>
              </a:rPr>
              <a:t> </a:t>
            </a:r>
            <a:r>
              <a:rPr lang="en-GB" sz="1400" b="1" baseline="0" dirty="0" err="1">
                <a:solidFill>
                  <a:schemeClr val="bg1"/>
                </a:solidFill>
                <a:latin typeface="Aptos" panose="020B0004020202020204" pitchFamily="34" charset="0"/>
                <a:cs typeface="Times New Roman" panose="02020603050405020304" pitchFamily="18" charset="0"/>
              </a:rPr>
              <a:t>ra</a:t>
            </a:r>
            <a:r>
              <a:rPr lang="en-GB" sz="1400" b="1" baseline="0" dirty="0">
                <a:solidFill>
                  <a:schemeClr val="bg1"/>
                </a:solidFill>
                <a:latin typeface="Aptos" panose="020B0004020202020204" pitchFamily="34" charset="0"/>
                <a:cs typeface="Times New Roman" panose="02020603050405020304" pitchFamily="18" charset="0"/>
              </a:rPr>
              <a:t>, </a:t>
            </a:r>
            <a:r>
              <a:rPr lang="en-GB" sz="1400" b="1" baseline="0" dirty="0" err="1">
                <a:solidFill>
                  <a:schemeClr val="bg1"/>
                </a:solidFill>
                <a:latin typeface="Aptos" panose="020B0004020202020204" pitchFamily="34" charset="0"/>
                <a:cs typeface="Times New Roman" panose="02020603050405020304" pitchFamily="18" charset="0"/>
              </a:rPr>
              <a:t>bỏ</a:t>
            </a:r>
            <a:r>
              <a:rPr lang="en-GB" sz="1400" b="1" baseline="0" dirty="0">
                <a:solidFill>
                  <a:schemeClr val="bg1"/>
                </a:solidFill>
                <a:latin typeface="Aptos" panose="020B0004020202020204" pitchFamily="34" charset="0"/>
                <a:cs typeface="Times New Roman" panose="02020603050405020304" pitchFamily="18" charset="0"/>
              </a:rPr>
              <a:t> </a:t>
            </a:r>
            <a:r>
              <a:rPr lang="en-GB" sz="1400" b="1" baseline="0" dirty="0" err="1">
                <a:solidFill>
                  <a:schemeClr val="bg1"/>
                </a:solidFill>
                <a:latin typeface="Aptos" panose="020B0004020202020204" pitchFamily="34" charset="0"/>
                <a:cs typeface="Times New Roman" panose="02020603050405020304" pitchFamily="18" charset="0"/>
              </a:rPr>
              <a:t>tay</a:t>
            </a:r>
            <a:r>
              <a:rPr lang="en-GB" sz="1400" b="1" baseline="0" dirty="0">
                <a:solidFill>
                  <a:schemeClr val="bg1"/>
                </a:solidFill>
                <a:latin typeface="Aptos" panose="020B0004020202020204" pitchFamily="34" charset="0"/>
                <a:cs typeface="Times New Roman" panose="02020603050405020304" pitchFamily="18" charset="0"/>
              </a:rPr>
              <a:t> </a:t>
            </a:r>
            <a:r>
              <a:rPr lang="en-GB" sz="1400" b="1" baseline="0" dirty="0" err="1">
                <a:solidFill>
                  <a:schemeClr val="bg1"/>
                </a:solidFill>
                <a:latin typeface="Aptos" panose="020B0004020202020204" pitchFamily="34" charset="0"/>
                <a:cs typeface="Times New Roman" panose="02020603050405020304" pitchFamily="18" charset="0"/>
              </a:rPr>
              <a:t>ra</a:t>
            </a:r>
            <a:r>
              <a:rPr lang="en-GB" sz="1400" b="1" baseline="0" dirty="0">
                <a:solidFill>
                  <a:schemeClr val="bg1"/>
                </a:solidFill>
                <a:latin typeface="Aptos" panose="020B0004020202020204" pitchFamily="34" charset="0"/>
                <a:cs typeface="Times New Roman" panose="02020603050405020304" pitchFamily="18" charset="0"/>
              </a:rPr>
              <a:t> </a:t>
            </a:r>
            <a:r>
              <a:rPr lang="en-GB" sz="1400" b="1" baseline="0" dirty="0" err="1">
                <a:solidFill>
                  <a:schemeClr val="bg1"/>
                </a:solidFill>
                <a:latin typeface="Aptos" panose="020B0004020202020204" pitchFamily="34" charset="0"/>
                <a:cs typeface="Times New Roman" panose="02020603050405020304" pitchFamily="18" charset="0"/>
              </a:rPr>
              <a:t>thì</a:t>
            </a:r>
            <a:r>
              <a:rPr lang="en-GB" sz="1400" b="1" baseline="0" dirty="0">
                <a:solidFill>
                  <a:schemeClr val="bg1"/>
                </a:solidFill>
                <a:latin typeface="Aptos" panose="020B0004020202020204" pitchFamily="34" charset="0"/>
                <a:cs typeface="Times New Roman" panose="02020603050405020304" pitchFamily="18" charset="0"/>
              </a:rPr>
              <a:t> </a:t>
            </a:r>
            <a:r>
              <a:rPr lang="en-GB" sz="1400" b="1" baseline="0" dirty="0" err="1">
                <a:solidFill>
                  <a:schemeClr val="bg1"/>
                </a:solidFill>
                <a:latin typeface="Aptos" panose="020B0004020202020204" pitchFamily="34" charset="0"/>
                <a:cs typeface="Times New Roman" panose="02020603050405020304" pitchFamily="18" charset="0"/>
              </a:rPr>
              <a:t>sợi</a:t>
            </a:r>
            <a:r>
              <a:rPr lang="en-GB" sz="1400" b="1" baseline="0" dirty="0">
                <a:solidFill>
                  <a:schemeClr val="bg1"/>
                </a:solidFill>
                <a:latin typeface="Aptos" panose="020B0004020202020204" pitchFamily="34" charset="0"/>
                <a:cs typeface="Times New Roman" panose="02020603050405020304" pitchFamily="18" charset="0"/>
              </a:rPr>
              <a:t> </a:t>
            </a:r>
            <a:r>
              <a:rPr lang="en-GB" sz="1400" b="1" baseline="0" dirty="0" err="1">
                <a:solidFill>
                  <a:schemeClr val="bg1"/>
                </a:solidFill>
                <a:latin typeface="Aptos" panose="020B0004020202020204" pitchFamily="34" charset="0"/>
                <a:cs typeface="Times New Roman" panose="02020603050405020304" pitchFamily="18" charset="0"/>
              </a:rPr>
              <a:t>cao</a:t>
            </a:r>
            <a:r>
              <a:rPr lang="en-GB" sz="1400" b="1" baseline="0" dirty="0">
                <a:solidFill>
                  <a:schemeClr val="bg1"/>
                </a:solidFill>
                <a:latin typeface="Aptos" panose="020B0004020202020204" pitchFamily="34" charset="0"/>
                <a:cs typeface="Times New Roman" panose="02020603050405020304" pitchFamily="18" charset="0"/>
              </a:rPr>
              <a:t> </a:t>
            </a:r>
            <a:r>
              <a:rPr lang="en-GB" sz="1400" b="1" baseline="0" dirty="0" err="1">
                <a:solidFill>
                  <a:schemeClr val="bg1"/>
                </a:solidFill>
                <a:latin typeface="Aptos" panose="020B0004020202020204" pitchFamily="34" charset="0"/>
                <a:cs typeface="Times New Roman" panose="02020603050405020304" pitchFamily="18" charset="0"/>
              </a:rPr>
              <a:t>su</a:t>
            </a:r>
            <a:r>
              <a:rPr lang="en-GB" sz="1400" b="1" baseline="0" dirty="0">
                <a:solidFill>
                  <a:schemeClr val="bg1"/>
                </a:solidFill>
                <a:latin typeface="Aptos" panose="020B0004020202020204" pitchFamily="34" charset="0"/>
                <a:cs typeface="Times New Roman" panose="02020603050405020304" pitchFamily="18" charset="0"/>
              </a:rPr>
              <a:t> </a:t>
            </a:r>
            <a:r>
              <a:rPr lang="en-GB" sz="1400" b="1" baseline="0" dirty="0" err="1">
                <a:solidFill>
                  <a:schemeClr val="bg1"/>
                </a:solidFill>
                <a:latin typeface="Aptos" panose="020B0004020202020204" pitchFamily="34" charset="0"/>
                <a:cs typeface="Times New Roman" panose="02020603050405020304" pitchFamily="18" charset="0"/>
              </a:rPr>
              <a:t>trở</a:t>
            </a:r>
            <a:r>
              <a:rPr lang="en-GB" sz="1400" b="1" baseline="0" dirty="0">
                <a:solidFill>
                  <a:schemeClr val="bg1"/>
                </a:solidFill>
                <a:latin typeface="Aptos" panose="020B0004020202020204" pitchFamily="34" charset="0"/>
                <a:cs typeface="Times New Roman" panose="02020603050405020304" pitchFamily="18" charset="0"/>
              </a:rPr>
              <a:t> </a:t>
            </a:r>
            <a:r>
              <a:rPr lang="en-GB" sz="1400" b="1" baseline="0" dirty="0" err="1">
                <a:solidFill>
                  <a:schemeClr val="bg1"/>
                </a:solidFill>
                <a:latin typeface="Aptos" panose="020B0004020202020204" pitchFamily="34" charset="0"/>
                <a:cs typeface="Times New Roman" panose="02020603050405020304" pitchFamily="18" charset="0"/>
              </a:rPr>
              <a:t>về</a:t>
            </a:r>
            <a:r>
              <a:rPr lang="en-GB" sz="1400" b="1" baseline="0" dirty="0">
                <a:solidFill>
                  <a:schemeClr val="bg1"/>
                </a:solidFill>
                <a:latin typeface="Aptos" panose="020B0004020202020204" pitchFamily="34" charset="0"/>
                <a:cs typeface="Times New Roman" panose="02020603050405020304" pitchFamily="18" charset="0"/>
              </a:rPr>
              <a:t> </a:t>
            </a:r>
            <a:r>
              <a:rPr lang="en-GB" sz="1400" b="1" baseline="0" dirty="0" err="1">
                <a:solidFill>
                  <a:schemeClr val="bg1"/>
                </a:solidFill>
                <a:latin typeface="Aptos" panose="020B0004020202020204" pitchFamily="34" charset="0"/>
                <a:cs typeface="Times New Roman" panose="02020603050405020304" pitchFamily="18" charset="0"/>
              </a:rPr>
              <a:t>dạng</a:t>
            </a:r>
            <a:r>
              <a:rPr lang="en-GB" sz="1400" b="1" baseline="0" dirty="0">
                <a:solidFill>
                  <a:schemeClr val="bg1"/>
                </a:solidFill>
                <a:latin typeface="Aptos" panose="020B0004020202020204" pitchFamily="34" charset="0"/>
                <a:cs typeface="Times New Roman" panose="02020603050405020304" pitchFamily="18" charset="0"/>
              </a:rPr>
              <a:t> ban </a:t>
            </a:r>
            <a:r>
              <a:rPr lang="en-GB" sz="1400" b="1" baseline="0" dirty="0" err="1">
                <a:solidFill>
                  <a:schemeClr val="bg1"/>
                </a:solidFill>
                <a:latin typeface="Aptos" panose="020B0004020202020204" pitchFamily="34" charset="0"/>
                <a:cs typeface="Times New Roman" panose="02020603050405020304" pitchFamily="18" charset="0"/>
              </a:rPr>
              <a:t>đầu</a:t>
            </a:r>
            <a:endParaRPr lang="en-US" sz="1400" b="1" dirty="0">
              <a:solidFill>
                <a:schemeClr val="bg1"/>
              </a:solidFill>
              <a:latin typeface="Aptos" panose="020B0004020202020204" pitchFamily="34"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35A3317B-F66B-41BC-8D50-721105949387}"/>
              </a:ext>
            </a:extLst>
          </p:cNvPr>
          <p:cNvSpPr/>
          <p:nvPr/>
        </p:nvSpPr>
        <p:spPr>
          <a:xfrm>
            <a:off x="108099" y="2415249"/>
            <a:ext cx="1004777" cy="531627"/>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bg1"/>
                </a:solidFill>
                <a:latin typeface="Aptos" panose="020B0004020202020204" pitchFamily="34" charset="0"/>
                <a:cs typeface="Times New Roman" panose="02020603050405020304" pitchFamily="18" charset="0"/>
              </a:rPr>
              <a:t>Kim </a:t>
            </a:r>
            <a:r>
              <a:rPr lang="en-US" sz="1400" b="1" dirty="0" err="1">
                <a:solidFill>
                  <a:schemeClr val="bg1"/>
                </a:solidFill>
                <a:latin typeface="Aptos" panose="020B0004020202020204" pitchFamily="34" charset="0"/>
                <a:cs typeface="Times New Roman" panose="02020603050405020304" pitchFamily="18" charset="0"/>
              </a:rPr>
              <a:t>loại</a:t>
            </a:r>
            <a:endParaRPr lang="en-US" sz="1400" b="1" dirty="0">
              <a:solidFill>
                <a:schemeClr val="bg1"/>
              </a:solidFill>
              <a:latin typeface="Aptos" panose="020B0004020202020204" pitchFamily="34"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17C16899-9389-4159-9093-28AA06F23BED}"/>
              </a:ext>
            </a:extLst>
          </p:cNvPr>
          <p:cNvSpPr/>
          <p:nvPr/>
        </p:nvSpPr>
        <p:spPr>
          <a:xfrm>
            <a:off x="124347" y="3098102"/>
            <a:ext cx="988530" cy="531627"/>
          </a:xfrm>
          <a:prstGeom prst="roundRect">
            <a:avLst/>
          </a:prstGeom>
          <a:solidFill>
            <a:srgbClr val="E8EE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err="1">
                <a:solidFill>
                  <a:schemeClr val="bg1"/>
                </a:solidFill>
                <a:latin typeface="Aptos" panose="020B0004020202020204" pitchFamily="34" charset="0"/>
                <a:cs typeface="Times New Roman" panose="02020603050405020304" pitchFamily="18" charset="0"/>
              </a:rPr>
              <a:t>Thủy</a:t>
            </a:r>
            <a:r>
              <a:rPr lang="en-US" sz="1400" b="1" dirty="0">
                <a:solidFill>
                  <a:schemeClr val="bg1"/>
                </a:solidFill>
                <a:latin typeface="Aptos" panose="020B0004020202020204" pitchFamily="34" charset="0"/>
                <a:cs typeface="Times New Roman" panose="02020603050405020304" pitchFamily="18" charset="0"/>
              </a:rPr>
              <a:t> </a:t>
            </a:r>
            <a:r>
              <a:rPr lang="en-US" sz="1400" b="1" dirty="0" err="1">
                <a:solidFill>
                  <a:schemeClr val="bg1"/>
                </a:solidFill>
                <a:latin typeface="Aptos" panose="020B0004020202020204" pitchFamily="34" charset="0"/>
                <a:cs typeface="Times New Roman" panose="02020603050405020304" pitchFamily="18" charset="0"/>
              </a:rPr>
              <a:t>tinh</a:t>
            </a:r>
            <a:endParaRPr lang="en-US" sz="1400" b="1" dirty="0">
              <a:solidFill>
                <a:schemeClr val="bg1"/>
              </a:solidFill>
              <a:latin typeface="Aptos" panose="020B0004020202020204" pitchFamily="34"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9397F639-B171-4F81-85AF-32728DAAA14F}"/>
              </a:ext>
            </a:extLst>
          </p:cNvPr>
          <p:cNvSpPr/>
          <p:nvPr/>
        </p:nvSpPr>
        <p:spPr>
          <a:xfrm>
            <a:off x="3972146" y="3832935"/>
            <a:ext cx="1890830" cy="531627"/>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bg1"/>
                </a:solidFill>
                <a:latin typeface="Aptos" panose="020B0004020202020204" pitchFamily="34" charset="0"/>
                <a:cs typeface="Times New Roman" panose="02020603050405020304" pitchFamily="18" charset="0"/>
              </a:rPr>
              <a:t>Cho </a:t>
            </a:r>
            <a:r>
              <a:rPr lang="vi-VN" sz="1400" b="1" dirty="0">
                <a:solidFill>
                  <a:schemeClr val="bg1"/>
                </a:solidFill>
                <a:latin typeface="Aptos" panose="020B0004020202020204" pitchFamily="34" charset="0"/>
                <a:cs typeface="Times New Roman" panose="02020603050405020304" pitchFamily="18" charset="0"/>
              </a:rPr>
              <a:t>l</a:t>
            </a:r>
            <a:r>
              <a:rPr lang="en-US" sz="1400" b="1" dirty="0" err="1">
                <a:solidFill>
                  <a:schemeClr val="bg1"/>
                </a:solidFill>
                <a:latin typeface="Aptos" panose="020B0004020202020204" pitchFamily="34" charset="0"/>
                <a:cs typeface="Times New Roman" panose="02020603050405020304" pitchFamily="18" charset="0"/>
              </a:rPr>
              <a:t>ên</a:t>
            </a:r>
            <a:r>
              <a:rPr lang="en-US" sz="1400" b="1" dirty="0">
                <a:solidFill>
                  <a:schemeClr val="bg1"/>
                </a:solidFill>
                <a:latin typeface="Aptos" panose="020B0004020202020204" pitchFamily="34" charset="0"/>
                <a:cs typeface="Times New Roman" panose="02020603050405020304" pitchFamily="18" charset="0"/>
              </a:rPr>
              <a:t> </a:t>
            </a:r>
            <a:r>
              <a:rPr lang="en-US" sz="1400" b="1" dirty="0" err="1">
                <a:solidFill>
                  <a:schemeClr val="bg1"/>
                </a:solidFill>
                <a:latin typeface="Aptos" panose="020B0004020202020204" pitchFamily="34" charset="0"/>
                <a:cs typeface="Times New Roman" panose="02020603050405020304" pitchFamily="18" charset="0"/>
              </a:rPr>
              <a:t>bếp</a:t>
            </a:r>
            <a:r>
              <a:rPr lang="en-US" sz="1400" b="1" dirty="0">
                <a:solidFill>
                  <a:schemeClr val="bg1"/>
                </a:solidFill>
                <a:latin typeface="Aptos" panose="020B0004020202020204" pitchFamily="34" charset="0"/>
                <a:cs typeface="Times New Roman" panose="02020603050405020304" pitchFamily="18" charset="0"/>
              </a:rPr>
              <a:t> </a:t>
            </a:r>
            <a:r>
              <a:rPr lang="en-US" sz="1400" b="1" dirty="0" err="1">
                <a:solidFill>
                  <a:schemeClr val="bg1"/>
                </a:solidFill>
                <a:latin typeface="Aptos" panose="020B0004020202020204" pitchFamily="34" charset="0"/>
                <a:cs typeface="Times New Roman" panose="02020603050405020304" pitchFamily="18" charset="0"/>
              </a:rPr>
              <a:t>đun</a:t>
            </a:r>
            <a:endParaRPr lang="en-US" sz="1400" b="1" dirty="0">
              <a:solidFill>
                <a:schemeClr val="bg1"/>
              </a:solidFill>
              <a:latin typeface="Aptos" panose="020B0004020202020204" pitchFamily="34" charset="0"/>
              <a:cs typeface="Times New Roman" panose="02020603050405020304" pitchFamily="18" charset="0"/>
            </a:endParaRPr>
          </a:p>
        </p:txBody>
      </p:sp>
      <p:sp>
        <p:nvSpPr>
          <p:cNvPr id="12" name="Rectangle: Rounded Corners 11">
            <a:extLst>
              <a:ext uri="{FF2B5EF4-FFF2-40B4-BE49-F238E27FC236}">
                <a16:creationId xmlns:a16="http://schemas.microsoft.com/office/drawing/2014/main" id="{36EC8ABC-012A-42A8-8F8D-DDEB877485D0}"/>
              </a:ext>
            </a:extLst>
          </p:cNvPr>
          <p:cNvSpPr/>
          <p:nvPr/>
        </p:nvSpPr>
        <p:spPr>
          <a:xfrm>
            <a:off x="3596761" y="2403563"/>
            <a:ext cx="2573078" cy="531627"/>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GB" sz="1400" b="1" dirty="0" err="1">
                <a:solidFill>
                  <a:schemeClr val="bg1"/>
                </a:solidFill>
                <a:latin typeface="Aptos" panose="020B0004020202020204" pitchFamily="34" charset="0"/>
                <a:cs typeface="Times New Roman" panose="02020603050405020304" pitchFamily="18" charset="0"/>
              </a:rPr>
              <a:t>Lấy</a:t>
            </a:r>
            <a:r>
              <a:rPr lang="en-GB" sz="1400" b="1" baseline="0" dirty="0">
                <a:solidFill>
                  <a:schemeClr val="bg1"/>
                </a:solidFill>
                <a:latin typeface="Aptos" panose="020B0004020202020204" pitchFamily="34" charset="0"/>
                <a:cs typeface="Times New Roman" panose="02020603050405020304" pitchFamily="18" charset="0"/>
              </a:rPr>
              <a:t> </a:t>
            </a:r>
            <a:r>
              <a:rPr lang="en-GB" sz="1400" b="1" baseline="0" dirty="0" err="1">
                <a:solidFill>
                  <a:schemeClr val="bg1"/>
                </a:solidFill>
                <a:latin typeface="Aptos" panose="020B0004020202020204" pitchFamily="34" charset="0"/>
                <a:cs typeface="Times New Roman" panose="02020603050405020304" pitchFamily="18" charset="0"/>
              </a:rPr>
              <a:t>mẩu</a:t>
            </a:r>
            <a:r>
              <a:rPr lang="en-GB" sz="1400" b="1" baseline="0" dirty="0">
                <a:solidFill>
                  <a:schemeClr val="bg1"/>
                </a:solidFill>
                <a:latin typeface="Aptos" panose="020B0004020202020204" pitchFamily="34" charset="0"/>
                <a:cs typeface="Times New Roman" panose="02020603050405020304" pitchFamily="18" charset="0"/>
              </a:rPr>
              <a:t> </a:t>
            </a:r>
            <a:r>
              <a:rPr lang="en-US" sz="1400" b="1" baseline="0" dirty="0" err="1">
                <a:solidFill>
                  <a:schemeClr val="bg1"/>
                </a:solidFill>
                <a:latin typeface="Aptos" panose="020B0004020202020204" pitchFamily="34" charset="0"/>
                <a:cs typeface="Times New Roman" panose="02020603050405020304" pitchFamily="18" charset="0"/>
              </a:rPr>
              <a:t>kim</a:t>
            </a:r>
            <a:r>
              <a:rPr lang="en-US" sz="1400" b="1" baseline="0" dirty="0">
                <a:solidFill>
                  <a:schemeClr val="bg1"/>
                </a:solidFill>
                <a:latin typeface="Aptos" panose="020B0004020202020204" pitchFamily="34" charset="0"/>
                <a:cs typeface="Times New Roman" panose="02020603050405020304" pitchFamily="18" charset="0"/>
              </a:rPr>
              <a:t> </a:t>
            </a:r>
            <a:r>
              <a:rPr lang="en-US" sz="1400" b="1" baseline="0" dirty="0" err="1">
                <a:solidFill>
                  <a:schemeClr val="bg1"/>
                </a:solidFill>
                <a:latin typeface="Aptos" panose="020B0004020202020204" pitchFamily="34" charset="0"/>
                <a:cs typeface="Times New Roman" panose="02020603050405020304" pitchFamily="18" charset="0"/>
              </a:rPr>
              <a:t>loại</a:t>
            </a:r>
            <a:r>
              <a:rPr lang="en-US" sz="1400" b="1" baseline="0" dirty="0">
                <a:solidFill>
                  <a:schemeClr val="bg1"/>
                </a:solidFill>
                <a:latin typeface="Aptos" panose="020B0004020202020204" pitchFamily="34" charset="0"/>
                <a:cs typeface="Times New Roman" panose="02020603050405020304" pitchFamily="18" charset="0"/>
              </a:rPr>
              <a:t> </a:t>
            </a:r>
            <a:r>
              <a:rPr lang="en-GB" sz="1400" b="1" baseline="0" dirty="0" err="1">
                <a:solidFill>
                  <a:schemeClr val="bg1"/>
                </a:solidFill>
                <a:latin typeface="Aptos" panose="020B0004020202020204" pitchFamily="34" charset="0"/>
                <a:cs typeface="Times New Roman" panose="02020603050405020304" pitchFamily="18" charset="0"/>
              </a:rPr>
              <a:t>đặt</a:t>
            </a:r>
            <a:r>
              <a:rPr lang="en-GB" sz="1400" b="1" baseline="0" dirty="0">
                <a:solidFill>
                  <a:schemeClr val="bg1"/>
                </a:solidFill>
                <a:latin typeface="Aptos" panose="020B0004020202020204" pitchFamily="34" charset="0"/>
                <a:cs typeface="Times New Roman" panose="02020603050405020304" pitchFamily="18" charset="0"/>
              </a:rPr>
              <a:t> </a:t>
            </a:r>
            <a:r>
              <a:rPr lang="en-GB" sz="1400" b="1" baseline="0" dirty="0" err="1">
                <a:solidFill>
                  <a:schemeClr val="bg1"/>
                </a:solidFill>
                <a:latin typeface="Aptos" panose="020B0004020202020204" pitchFamily="34" charset="0"/>
                <a:cs typeface="Times New Roman" panose="02020603050405020304" pitchFamily="18" charset="0"/>
              </a:rPr>
              <a:t>vào</a:t>
            </a:r>
            <a:r>
              <a:rPr lang="en-GB" sz="1400" b="1" baseline="0" dirty="0">
                <a:solidFill>
                  <a:schemeClr val="bg1"/>
                </a:solidFill>
                <a:latin typeface="Aptos" panose="020B0004020202020204" pitchFamily="34" charset="0"/>
                <a:cs typeface="Times New Roman" panose="02020603050405020304" pitchFamily="18" charset="0"/>
              </a:rPr>
              <a:t> </a:t>
            </a:r>
            <a:r>
              <a:rPr lang="en-GB" sz="1400" b="1" baseline="0" dirty="0" err="1">
                <a:solidFill>
                  <a:schemeClr val="bg1"/>
                </a:solidFill>
                <a:latin typeface="Aptos" panose="020B0004020202020204" pitchFamily="34" charset="0"/>
                <a:cs typeface="Times New Roman" panose="02020603050405020304" pitchFamily="18" charset="0"/>
              </a:rPr>
              <a:t>chậu</a:t>
            </a:r>
            <a:r>
              <a:rPr lang="en-GB" sz="1400" b="1" baseline="0" dirty="0">
                <a:solidFill>
                  <a:schemeClr val="bg1"/>
                </a:solidFill>
                <a:latin typeface="Aptos" panose="020B0004020202020204" pitchFamily="34" charset="0"/>
                <a:cs typeface="Times New Roman" panose="02020603050405020304" pitchFamily="18" charset="0"/>
              </a:rPr>
              <a:t> </a:t>
            </a:r>
            <a:r>
              <a:rPr lang="en-GB" sz="1400" b="1" baseline="0" dirty="0" err="1">
                <a:solidFill>
                  <a:schemeClr val="bg1"/>
                </a:solidFill>
                <a:latin typeface="Aptos" panose="020B0004020202020204" pitchFamily="34" charset="0"/>
                <a:cs typeface="Times New Roman" panose="02020603050405020304" pitchFamily="18" charset="0"/>
              </a:rPr>
              <a:t>nước</a:t>
            </a:r>
            <a:endParaRPr lang="en-US" sz="1400" b="1" dirty="0">
              <a:solidFill>
                <a:schemeClr val="bg1"/>
              </a:solidFill>
              <a:latin typeface="Aptos" panose="020B0004020202020204" pitchFamily="34"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AD622CE1-7B0F-4536-92C7-39D21CD5EAFA}"/>
              </a:ext>
            </a:extLst>
          </p:cNvPr>
          <p:cNvSpPr/>
          <p:nvPr/>
        </p:nvSpPr>
        <p:spPr>
          <a:xfrm>
            <a:off x="6358272" y="2415249"/>
            <a:ext cx="2765940" cy="531627"/>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GB" sz="1400" b="1">
                <a:solidFill>
                  <a:schemeClr val="bg1"/>
                </a:solidFill>
                <a:latin typeface="Aptos" panose="020B0004020202020204" pitchFamily="34" charset="0"/>
                <a:cs typeface="Times New Roman" panose="02020603050405020304" pitchFamily="18" charset="0"/>
              </a:rPr>
              <a:t>Mẩu</a:t>
            </a:r>
            <a:r>
              <a:rPr lang="en-GB" sz="1400" b="1" baseline="0">
                <a:solidFill>
                  <a:schemeClr val="bg1"/>
                </a:solidFill>
                <a:latin typeface="Aptos" panose="020B0004020202020204" pitchFamily="34" charset="0"/>
                <a:cs typeface="Times New Roman" panose="02020603050405020304" pitchFamily="18" charset="0"/>
              </a:rPr>
              <a:t> </a:t>
            </a:r>
            <a:r>
              <a:rPr lang="en-US" sz="1400" b="1" baseline="0">
                <a:solidFill>
                  <a:schemeClr val="bg1"/>
                </a:solidFill>
                <a:latin typeface="Aptos" panose="020B0004020202020204" pitchFamily="34" charset="0"/>
                <a:cs typeface="Times New Roman" panose="02020603050405020304" pitchFamily="18" charset="0"/>
              </a:rPr>
              <a:t>kim loại </a:t>
            </a:r>
            <a:r>
              <a:rPr lang="en-GB" sz="1400" b="1" baseline="0">
                <a:solidFill>
                  <a:schemeClr val="bg1"/>
                </a:solidFill>
                <a:latin typeface="Aptos" panose="020B0004020202020204" pitchFamily="34" charset="0"/>
                <a:cs typeface="Times New Roman" panose="02020603050405020304" pitchFamily="18" charset="0"/>
              </a:rPr>
              <a:t>nổi ( nhẹ) trên mặt nước hoặc chìm(nặng) xuống</a:t>
            </a:r>
            <a:endParaRPr lang="en-US" sz="1400" b="1" dirty="0">
              <a:solidFill>
                <a:schemeClr val="bg1"/>
              </a:solidFill>
              <a:latin typeface="Aptos" panose="020B0004020202020204" pitchFamily="34"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id="{5F8C214F-F978-4669-89C5-F0D0BAA59D6F}"/>
              </a:ext>
            </a:extLst>
          </p:cNvPr>
          <p:cNvSpPr/>
          <p:nvPr/>
        </p:nvSpPr>
        <p:spPr>
          <a:xfrm>
            <a:off x="1630477" y="3853400"/>
            <a:ext cx="1648047" cy="531627"/>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err="1">
                <a:solidFill>
                  <a:schemeClr val="bg1"/>
                </a:solidFill>
                <a:latin typeface="Aptos" panose="020B0004020202020204" pitchFamily="34" charset="0"/>
                <a:cs typeface="Times New Roman" panose="02020603050405020304" pitchFamily="18" charset="0"/>
              </a:rPr>
              <a:t>Chịu</a:t>
            </a:r>
            <a:r>
              <a:rPr lang="en-US" sz="1400" b="1" dirty="0">
                <a:solidFill>
                  <a:schemeClr val="bg1"/>
                </a:solidFill>
                <a:latin typeface="Aptos" panose="020B0004020202020204" pitchFamily="34" charset="0"/>
                <a:cs typeface="Times New Roman" panose="02020603050405020304" pitchFamily="18" charset="0"/>
              </a:rPr>
              <a:t> </a:t>
            </a:r>
            <a:r>
              <a:rPr lang="en-US" sz="1400" b="1" dirty="0" err="1">
                <a:solidFill>
                  <a:schemeClr val="bg1"/>
                </a:solidFill>
                <a:latin typeface="Aptos" panose="020B0004020202020204" pitchFamily="34" charset="0"/>
                <a:cs typeface="Times New Roman" panose="02020603050405020304" pitchFamily="18" charset="0"/>
              </a:rPr>
              <a:t>nhiệt</a:t>
            </a:r>
            <a:r>
              <a:rPr lang="en-US" sz="1400" b="1" dirty="0">
                <a:solidFill>
                  <a:schemeClr val="bg1"/>
                </a:solidFill>
                <a:latin typeface="Aptos" panose="020B0004020202020204" pitchFamily="34" charset="0"/>
                <a:cs typeface="Times New Roman" panose="02020603050405020304" pitchFamily="18" charset="0"/>
              </a:rPr>
              <a:t> </a:t>
            </a:r>
            <a:r>
              <a:rPr lang="en-US" sz="1400" b="1" dirty="0" err="1">
                <a:solidFill>
                  <a:schemeClr val="bg1"/>
                </a:solidFill>
                <a:latin typeface="Aptos" panose="020B0004020202020204" pitchFamily="34" charset="0"/>
                <a:cs typeface="Times New Roman" panose="02020603050405020304" pitchFamily="18" charset="0"/>
              </a:rPr>
              <a:t>cao</a:t>
            </a:r>
            <a:endParaRPr lang="en-US" sz="1400" b="1" dirty="0">
              <a:solidFill>
                <a:schemeClr val="bg1"/>
              </a:solidFill>
              <a:latin typeface="Aptos" panose="020B0004020202020204" pitchFamily="34"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2780830A-1574-4104-9DF7-BE99406B24F0}"/>
              </a:ext>
            </a:extLst>
          </p:cNvPr>
          <p:cNvSpPr/>
          <p:nvPr/>
        </p:nvSpPr>
        <p:spPr>
          <a:xfrm>
            <a:off x="199591" y="4496863"/>
            <a:ext cx="797442" cy="531627"/>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err="1">
                <a:solidFill>
                  <a:schemeClr val="bg1"/>
                </a:solidFill>
                <a:latin typeface="Aptos" panose="020B0004020202020204" pitchFamily="34" charset="0"/>
                <a:cs typeface="Times New Roman" panose="02020603050405020304" pitchFamily="18" charset="0"/>
              </a:rPr>
              <a:t>Gỗ</a:t>
            </a:r>
            <a:endParaRPr lang="en-US" sz="1400" b="1" dirty="0">
              <a:solidFill>
                <a:schemeClr val="bg1"/>
              </a:solidFill>
              <a:latin typeface="Aptos" panose="020B0004020202020204" pitchFamily="34"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85A0D031-93AC-4178-A1D0-D3DC21A7E236}"/>
              </a:ext>
            </a:extLst>
          </p:cNvPr>
          <p:cNvSpPr/>
          <p:nvPr/>
        </p:nvSpPr>
        <p:spPr>
          <a:xfrm>
            <a:off x="3623293" y="3133156"/>
            <a:ext cx="2476207" cy="531627"/>
          </a:xfrm>
          <a:prstGeom prst="roundRect">
            <a:avLst/>
          </a:prstGeom>
          <a:solidFill>
            <a:srgbClr val="E8EE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bg1"/>
                </a:solidFill>
                <a:latin typeface="Aptos" panose="020B0004020202020204" pitchFamily="34" charset="0"/>
                <a:cs typeface="Times New Roman" panose="02020603050405020304" pitchFamily="18" charset="0"/>
              </a:rPr>
              <a:t>Cho </a:t>
            </a:r>
            <a:r>
              <a:rPr lang="en-US" sz="1400" b="1" dirty="0" err="1">
                <a:solidFill>
                  <a:schemeClr val="bg1"/>
                </a:solidFill>
                <a:latin typeface="Aptos" panose="020B0004020202020204" pitchFamily="34" charset="0"/>
                <a:cs typeface="Times New Roman" panose="02020603050405020304" pitchFamily="18" charset="0"/>
              </a:rPr>
              <a:t>nước</a:t>
            </a:r>
            <a:r>
              <a:rPr lang="en-US" sz="1400" b="1" dirty="0">
                <a:solidFill>
                  <a:schemeClr val="bg1"/>
                </a:solidFill>
                <a:latin typeface="Aptos" panose="020B0004020202020204" pitchFamily="34" charset="0"/>
                <a:cs typeface="Times New Roman" panose="02020603050405020304" pitchFamily="18" charset="0"/>
              </a:rPr>
              <a:t> </a:t>
            </a:r>
            <a:r>
              <a:rPr lang="en-US" sz="1400" b="1" dirty="0" err="1">
                <a:solidFill>
                  <a:schemeClr val="bg1"/>
                </a:solidFill>
                <a:latin typeface="Aptos" panose="020B0004020202020204" pitchFamily="34" charset="0"/>
                <a:cs typeface="Times New Roman" panose="02020603050405020304" pitchFamily="18" charset="0"/>
              </a:rPr>
              <a:t>vào</a:t>
            </a:r>
            <a:r>
              <a:rPr lang="en-US" sz="1400" b="1" dirty="0">
                <a:solidFill>
                  <a:schemeClr val="bg1"/>
                </a:solidFill>
                <a:latin typeface="Aptos" panose="020B0004020202020204" pitchFamily="34" charset="0"/>
                <a:cs typeface="Times New Roman" panose="02020603050405020304" pitchFamily="18" charset="0"/>
              </a:rPr>
              <a:t> </a:t>
            </a:r>
            <a:r>
              <a:rPr lang="en-US" sz="1400" b="1" dirty="0" err="1">
                <a:solidFill>
                  <a:schemeClr val="bg1"/>
                </a:solidFill>
                <a:latin typeface="Aptos" panose="020B0004020202020204" pitchFamily="34" charset="0"/>
                <a:cs typeface="Times New Roman" panose="02020603050405020304" pitchFamily="18" charset="0"/>
              </a:rPr>
              <a:t>cốc</a:t>
            </a:r>
            <a:r>
              <a:rPr lang="en-US" sz="1400" b="1" dirty="0">
                <a:solidFill>
                  <a:schemeClr val="bg1"/>
                </a:solidFill>
                <a:latin typeface="Aptos" panose="020B0004020202020204" pitchFamily="34" charset="0"/>
                <a:cs typeface="Times New Roman" panose="02020603050405020304" pitchFamily="18" charset="0"/>
              </a:rPr>
              <a:t> </a:t>
            </a:r>
            <a:r>
              <a:rPr lang="en-US" sz="1400" b="1" dirty="0" err="1">
                <a:solidFill>
                  <a:schemeClr val="bg1"/>
                </a:solidFill>
                <a:latin typeface="Aptos" panose="020B0004020202020204" pitchFamily="34" charset="0"/>
                <a:cs typeface="Times New Roman" panose="02020603050405020304" pitchFamily="18" charset="0"/>
              </a:rPr>
              <a:t>thủy</a:t>
            </a:r>
            <a:r>
              <a:rPr lang="en-US" sz="1400" b="1" dirty="0">
                <a:solidFill>
                  <a:schemeClr val="bg1"/>
                </a:solidFill>
                <a:latin typeface="Aptos" panose="020B0004020202020204" pitchFamily="34" charset="0"/>
                <a:cs typeface="Times New Roman" panose="02020603050405020304" pitchFamily="18" charset="0"/>
              </a:rPr>
              <a:t> </a:t>
            </a:r>
            <a:r>
              <a:rPr lang="en-US" sz="1400" b="1" dirty="0" err="1">
                <a:solidFill>
                  <a:schemeClr val="bg1"/>
                </a:solidFill>
                <a:latin typeface="Aptos" panose="020B0004020202020204" pitchFamily="34" charset="0"/>
                <a:cs typeface="Times New Roman" panose="02020603050405020304" pitchFamily="18" charset="0"/>
              </a:rPr>
              <a:t>tinh</a:t>
            </a:r>
            <a:endParaRPr lang="en-US" sz="1400" b="1" dirty="0">
              <a:solidFill>
                <a:schemeClr val="bg1"/>
              </a:solidFill>
              <a:latin typeface="Aptos" panose="020B0004020202020204" pitchFamily="34" charset="0"/>
              <a:cs typeface="Times New Roman" panose="02020603050405020304" pitchFamily="18" charset="0"/>
            </a:endParaRPr>
          </a:p>
        </p:txBody>
      </p:sp>
      <p:sp>
        <p:nvSpPr>
          <p:cNvPr id="17" name="Rectangle: Rounded Corners 16">
            <a:extLst>
              <a:ext uri="{FF2B5EF4-FFF2-40B4-BE49-F238E27FC236}">
                <a16:creationId xmlns:a16="http://schemas.microsoft.com/office/drawing/2014/main" id="{17ACF579-A6AC-411D-91F4-A97F0D2A213A}"/>
              </a:ext>
            </a:extLst>
          </p:cNvPr>
          <p:cNvSpPr/>
          <p:nvPr/>
        </p:nvSpPr>
        <p:spPr>
          <a:xfrm>
            <a:off x="6406116" y="3118249"/>
            <a:ext cx="2623287" cy="531627"/>
          </a:xfrm>
          <a:prstGeom prst="roundRect">
            <a:avLst/>
          </a:prstGeom>
          <a:solidFill>
            <a:srgbClr val="E8EE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err="1">
                <a:solidFill>
                  <a:schemeClr val="bg1"/>
                </a:solidFill>
                <a:latin typeface="Aptos" panose="020B0004020202020204" pitchFamily="34" charset="0"/>
                <a:cs typeface="Times New Roman" panose="02020603050405020304" pitchFamily="18" charset="0"/>
              </a:rPr>
              <a:t>Nước</a:t>
            </a:r>
            <a:r>
              <a:rPr lang="en-US" sz="1400" b="1" dirty="0">
                <a:solidFill>
                  <a:schemeClr val="bg1"/>
                </a:solidFill>
                <a:latin typeface="Aptos" panose="020B0004020202020204" pitchFamily="34" charset="0"/>
                <a:cs typeface="Times New Roman" panose="02020603050405020304" pitchFamily="18" charset="0"/>
              </a:rPr>
              <a:t> </a:t>
            </a:r>
            <a:r>
              <a:rPr lang="en-US" sz="1400" b="1" dirty="0" err="1">
                <a:solidFill>
                  <a:schemeClr val="bg1"/>
                </a:solidFill>
                <a:latin typeface="Aptos" panose="020B0004020202020204" pitchFamily="34" charset="0"/>
                <a:cs typeface="Times New Roman" panose="02020603050405020304" pitchFamily="18" charset="0"/>
              </a:rPr>
              <a:t>không</a:t>
            </a:r>
            <a:r>
              <a:rPr lang="en-US" sz="1400" b="1" dirty="0">
                <a:solidFill>
                  <a:schemeClr val="bg1"/>
                </a:solidFill>
                <a:latin typeface="Aptos" panose="020B0004020202020204" pitchFamily="34" charset="0"/>
                <a:cs typeface="Times New Roman" panose="02020603050405020304" pitchFamily="18" charset="0"/>
              </a:rPr>
              <a:t> </a:t>
            </a:r>
            <a:r>
              <a:rPr lang="en-US" sz="1400" b="1" dirty="0" err="1">
                <a:solidFill>
                  <a:schemeClr val="bg1"/>
                </a:solidFill>
                <a:latin typeface="Aptos" panose="020B0004020202020204" pitchFamily="34" charset="0"/>
                <a:cs typeface="Times New Roman" panose="02020603050405020304" pitchFamily="18" charset="0"/>
              </a:rPr>
              <a:t>bị</a:t>
            </a:r>
            <a:r>
              <a:rPr lang="en-US" sz="1400" b="1" dirty="0">
                <a:solidFill>
                  <a:schemeClr val="bg1"/>
                </a:solidFill>
                <a:latin typeface="Aptos" panose="020B0004020202020204" pitchFamily="34" charset="0"/>
                <a:cs typeface="Times New Roman" panose="02020603050405020304" pitchFamily="18" charset="0"/>
              </a:rPr>
              <a:t> </a:t>
            </a:r>
            <a:r>
              <a:rPr lang="en-US" sz="1400" b="1" dirty="0" err="1">
                <a:solidFill>
                  <a:schemeClr val="bg1"/>
                </a:solidFill>
                <a:latin typeface="Aptos" panose="020B0004020202020204" pitchFamily="34" charset="0"/>
                <a:cs typeface="Times New Roman" panose="02020603050405020304" pitchFamily="18" charset="0"/>
              </a:rPr>
              <a:t>chảy</a:t>
            </a:r>
            <a:r>
              <a:rPr lang="en-US" sz="1400" b="1" dirty="0">
                <a:solidFill>
                  <a:schemeClr val="bg1"/>
                </a:solidFill>
                <a:latin typeface="Aptos" panose="020B0004020202020204" pitchFamily="34" charset="0"/>
                <a:cs typeface="Times New Roman" panose="02020603050405020304" pitchFamily="18" charset="0"/>
              </a:rPr>
              <a:t> ra </a:t>
            </a:r>
            <a:r>
              <a:rPr lang="en-US" sz="1400" b="1" dirty="0" err="1">
                <a:solidFill>
                  <a:schemeClr val="bg1"/>
                </a:solidFill>
                <a:latin typeface="Aptos" panose="020B0004020202020204" pitchFamily="34" charset="0"/>
                <a:cs typeface="Times New Roman" panose="02020603050405020304" pitchFamily="18" charset="0"/>
              </a:rPr>
              <a:t>ngoài</a:t>
            </a:r>
            <a:endParaRPr lang="en-US" sz="1400" b="1" dirty="0">
              <a:solidFill>
                <a:schemeClr val="bg1"/>
              </a:solidFill>
              <a:latin typeface="Aptos" panose="020B0004020202020204" pitchFamily="34" charset="0"/>
              <a:cs typeface="Times New Roman" panose="02020603050405020304" pitchFamily="18" charset="0"/>
            </a:endParaRPr>
          </a:p>
        </p:txBody>
      </p:sp>
      <p:sp>
        <p:nvSpPr>
          <p:cNvPr id="18" name="Rectangle: Rounded Corners 17">
            <a:extLst>
              <a:ext uri="{FF2B5EF4-FFF2-40B4-BE49-F238E27FC236}">
                <a16:creationId xmlns:a16="http://schemas.microsoft.com/office/drawing/2014/main" id="{410D5A22-640A-47AE-853D-BEDC6CAD8738}"/>
              </a:ext>
            </a:extLst>
          </p:cNvPr>
          <p:cNvSpPr/>
          <p:nvPr/>
        </p:nvSpPr>
        <p:spPr>
          <a:xfrm>
            <a:off x="124347" y="3817068"/>
            <a:ext cx="797442" cy="531627"/>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err="1">
                <a:solidFill>
                  <a:schemeClr val="bg1"/>
                </a:solidFill>
                <a:latin typeface="Aptos" panose="020B0004020202020204" pitchFamily="34" charset="0"/>
                <a:cs typeface="Times New Roman" panose="02020603050405020304" pitchFamily="18" charset="0"/>
              </a:rPr>
              <a:t>Gốm</a:t>
            </a:r>
            <a:endParaRPr lang="en-US" sz="1400" b="1" dirty="0">
              <a:solidFill>
                <a:schemeClr val="bg1"/>
              </a:solidFill>
              <a:latin typeface="Aptos" panose="020B0004020202020204" pitchFamily="34" charset="0"/>
              <a:cs typeface="Times New Roman" panose="02020603050405020304" pitchFamily="18" charset="0"/>
            </a:endParaRPr>
          </a:p>
        </p:txBody>
      </p:sp>
      <p:sp>
        <p:nvSpPr>
          <p:cNvPr id="19" name="Rectangle: Rounded Corners 18">
            <a:extLst>
              <a:ext uri="{FF2B5EF4-FFF2-40B4-BE49-F238E27FC236}">
                <a16:creationId xmlns:a16="http://schemas.microsoft.com/office/drawing/2014/main" id="{E5065811-68B9-4217-8F11-2A8C2348B8EE}"/>
              </a:ext>
            </a:extLst>
          </p:cNvPr>
          <p:cNvSpPr/>
          <p:nvPr/>
        </p:nvSpPr>
        <p:spPr>
          <a:xfrm>
            <a:off x="1499489" y="3133156"/>
            <a:ext cx="1856559" cy="531627"/>
          </a:xfrm>
          <a:prstGeom prst="roundRect">
            <a:avLst/>
          </a:prstGeom>
          <a:solidFill>
            <a:srgbClr val="E8EE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err="1">
                <a:solidFill>
                  <a:schemeClr val="bg1"/>
                </a:solidFill>
                <a:latin typeface="Aptos" panose="020B0004020202020204" pitchFamily="34" charset="0"/>
                <a:cs typeface="Times New Roman" panose="02020603050405020304" pitchFamily="18" charset="0"/>
              </a:rPr>
              <a:t>Không</a:t>
            </a:r>
            <a:r>
              <a:rPr lang="en-US" sz="1400" b="1" dirty="0">
                <a:solidFill>
                  <a:schemeClr val="bg1"/>
                </a:solidFill>
                <a:latin typeface="Aptos" panose="020B0004020202020204" pitchFamily="34" charset="0"/>
                <a:cs typeface="Times New Roman" panose="02020603050405020304" pitchFamily="18" charset="0"/>
              </a:rPr>
              <a:t> </a:t>
            </a:r>
            <a:r>
              <a:rPr lang="en-US" sz="1400" b="1" dirty="0" err="1">
                <a:solidFill>
                  <a:schemeClr val="bg1"/>
                </a:solidFill>
                <a:latin typeface="Aptos" panose="020B0004020202020204" pitchFamily="34" charset="0"/>
                <a:cs typeface="Times New Roman" panose="02020603050405020304" pitchFamily="18" charset="0"/>
              </a:rPr>
              <a:t>thấm</a:t>
            </a:r>
            <a:r>
              <a:rPr lang="en-US" sz="1400" b="1" dirty="0">
                <a:solidFill>
                  <a:schemeClr val="bg1"/>
                </a:solidFill>
                <a:latin typeface="Aptos" panose="020B0004020202020204" pitchFamily="34" charset="0"/>
                <a:cs typeface="Times New Roman" panose="02020603050405020304" pitchFamily="18" charset="0"/>
              </a:rPr>
              <a:t> </a:t>
            </a:r>
            <a:r>
              <a:rPr lang="en-US" sz="1400" b="1" dirty="0" err="1">
                <a:solidFill>
                  <a:schemeClr val="bg1"/>
                </a:solidFill>
                <a:latin typeface="Aptos" panose="020B0004020202020204" pitchFamily="34" charset="0"/>
                <a:cs typeface="Times New Roman" panose="02020603050405020304" pitchFamily="18" charset="0"/>
              </a:rPr>
              <a:t>nước</a:t>
            </a:r>
            <a:endParaRPr lang="en-US" sz="1400" b="1" dirty="0">
              <a:solidFill>
                <a:schemeClr val="bg1"/>
              </a:solidFill>
              <a:latin typeface="Aptos" panose="020B0004020202020204" pitchFamily="34" charset="0"/>
              <a:cs typeface="Times New Roman" panose="02020603050405020304" pitchFamily="18" charset="0"/>
            </a:endParaRPr>
          </a:p>
        </p:txBody>
      </p:sp>
      <p:sp>
        <p:nvSpPr>
          <p:cNvPr id="20" name="Rectangle: Rounded Corners 19">
            <a:extLst>
              <a:ext uri="{FF2B5EF4-FFF2-40B4-BE49-F238E27FC236}">
                <a16:creationId xmlns:a16="http://schemas.microsoft.com/office/drawing/2014/main" id="{B8F2D18D-5783-471C-83D5-0A8E797F5E72}"/>
              </a:ext>
            </a:extLst>
          </p:cNvPr>
          <p:cNvSpPr/>
          <p:nvPr/>
        </p:nvSpPr>
        <p:spPr>
          <a:xfrm>
            <a:off x="2081402" y="4496862"/>
            <a:ext cx="797442" cy="531627"/>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err="1">
                <a:solidFill>
                  <a:schemeClr val="bg1"/>
                </a:solidFill>
                <a:latin typeface="Aptos" panose="020B0004020202020204" pitchFamily="34" charset="0"/>
                <a:cs typeface="Times New Roman" panose="02020603050405020304" pitchFamily="18" charset="0"/>
              </a:rPr>
              <a:t>Nhẹ</a:t>
            </a:r>
            <a:endParaRPr lang="en-US" sz="1400" b="1" dirty="0">
              <a:solidFill>
                <a:schemeClr val="bg1"/>
              </a:solidFill>
              <a:latin typeface="Aptos" panose="020B0004020202020204" pitchFamily="34" charset="0"/>
              <a:cs typeface="Times New Roman" panose="02020603050405020304" pitchFamily="18" charset="0"/>
            </a:endParaRPr>
          </a:p>
        </p:txBody>
      </p:sp>
      <p:sp>
        <p:nvSpPr>
          <p:cNvPr id="21" name="Rectangle: Rounded Corners 20">
            <a:extLst>
              <a:ext uri="{FF2B5EF4-FFF2-40B4-BE49-F238E27FC236}">
                <a16:creationId xmlns:a16="http://schemas.microsoft.com/office/drawing/2014/main" id="{465B6C70-D9ED-4BA5-98B4-3FE0AE69DD2C}"/>
              </a:ext>
            </a:extLst>
          </p:cNvPr>
          <p:cNvSpPr/>
          <p:nvPr/>
        </p:nvSpPr>
        <p:spPr>
          <a:xfrm>
            <a:off x="6511547" y="4535623"/>
            <a:ext cx="2377272" cy="531627"/>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GB" sz="1400" b="1" dirty="0" err="1">
                <a:solidFill>
                  <a:schemeClr val="bg1"/>
                </a:solidFill>
                <a:latin typeface="Aptos" panose="020B0004020202020204" pitchFamily="34" charset="0"/>
                <a:cs typeface="Times New Roman" panose="02020603050405020304" pitchFamily="18" charset="0"/>
              </a:rPr>
              <a:t>Mẩu</a:t>
            </a:r>
            <a:r>
              <a:rPr lang="en-GB" sz="1400" b="1" baseline="0" dirty="0">
                <a:solidFill>
                  <a:schemeClr val="bg1"/>
                </a:solidFill>
                <a:latin typeface="Aptos" panose="020B0004020202020204" pitchFamily="34" charset="0"/>
                <a:cs typeface="Times New Roman" panose="02020603050405020304" pitchFamily="18" charset="0"/>
              </a:rPr>
              <a:t> </a:t>
            </a:r>
            <a:r>
              <a:rPr lang="en-US" sz="1400" b="1" baseline="0" dirty="0" err="1">
                <a:solidFill>
                  <a:schemeClr val="bg1"/>
                </a:solidFill>
                <a:latin typeface="Aptos" panose="020B0004020202020204" pitchFamily="34" charset="0"/>
                <a:cs typeface="Times New Roman" panose="02020603050405020304" pitchFamily="18" charset="0"/>
              </a:rPr>
              <a:t>gỗ</a:t>
            </a:r>
            <a:r>
              <a:rPr lang="en-US" sz="1400" b="1" baseline="0" dirty="0">
                <a:solidFill>
                  <a:schemeClr val="bg1"/>
                </a:solidFill>
                <a:latin typeface="Aptos" panose="020B0004020202020204" pitchFamily="34" charset="0"/>
                <a:cs typeface="Times New Roman" panose="02020603050405020304" pitchFamily="18" charset="0"/>
              </a:rPr>
              <a:t> </a:t>
            </a:r>
            <a:r>
              <a:rPr lang="en-GB" sz="1400" b="1" baseline="0" dirty="0" err="1">
                <a:solidFill>
                  <a:schemeClr val="bg1"/>
                </a:solidFill>
                <a:latin typeface="Aptos" panose="020B0004020202020204" pitchFamily="34" charset="0"/>
                <a:cs typeface="Times New Roman" panose="02020603050405020304" pitchFamily="18" charset="0"/>
              </a:rPr>
              <a:t>nổi</a:t>
            </a:r>
            <a:r>
              <a:rPr lang="en-GB" sz="1400" b="1" baseline="0" dirty="0">
                <a:solidFill>
                  <a:schemeClr val="bg1"/>
                </a:solidFill>
                <a:latin typeface="Aptos" panose="020B0004020202020204" pitchFamily="34" charset="0"/>
                <a:cs typeface="Times New Roman" panose="02020603050405020304" pitchFamily="18" charset="0"/>
              </a:rPr>
              <a:t> </a:t>
            </a:r>
            <a:r>
              <a:rPr lang="en-GB" sz="1400" b="1" baseline="0" dirty="0" err="1">
                <a:solidFill>
                  <a:schemeClr val="bg1"/>
                </a:solidFill>
                <a:latin typeface="Aptos" panose="020B0004020202020204" pitchFamily="34" charset="0"/>
                <a:cs typeface="Times New Roman" panose="02020603050405020304" pitchFamily="18" charset="0"/>
              </a:rPr>
              <a:t>trên</a:t>
            </a:r>
            <a:r>
              <a:rPr lang="en-GB" sz="1400" b="1" baseline="0" dirty="0">
                <a:solidFill>
                  <a:schemeClr val="bg1"/>
                </a:solidFill>
                <a:latin typeface="Aptos" panose="020B0004020202020204" pitchFamily="34" charset="0"/>
                <a:cs typeface="Times New Roman" panose="02020603050405020304" pitchFamily="18" charset="0"/>
              </a:rPr>
              <a:t> </a:t>
            </a:r>
            <a:r>
              <a:rPr lang="en-GB" sz="1400" b="1" baseline="0" dirty="0" err="1">
                <a:solidFill>
                  <a:schemeClr val="bg1"/>
                </a:solidFill>
                <a:latin typeface="Aptos" panose="020B0004020202020204" pitchFamily="34" charset="0"/>
                <a:cs typeface="Times New Roman" panose="02020603050405020304" pitchFamily="18" charset="0"/>
              </a:rPr>
              <a:t>mặt</a:t>
            </a:r>
            <a:r>
              <a:rPr lang="en-GB" sz="1400" b="1" baseline="0" dirty="0">
                <a:solidFill>
                  <a:schemeClr val="bg1"/>
                </a:solidFill>
                <a:latin typeface="Aptos" panose="020B0004020202020204" pitchFamily="34" charset="0"/>
                <a:cs typeface="Times New Roman" panose="02020603050405020304" pitchFamily="18" charset="0"/>
              </a:rPr>
              <a:t> </a:t>
            </a:r>
            <a:r>
              <a:rPr lang="en-GB" sz="1400" b="1" baseline="0" dirty="0" err="1">
                <a:solidFill>
                  <a:schemeClr val="bg1"/>
                </a:solidFill>
                <a:latin typeface="Aptos" panose="020B0004020202020204" pitchFamily="34" charset="0"/>
                <a:cs typeface="Times New Roman" panose="02020603050405020304" pitchFamily="18" charset="0"/>
              </a:rPr>
              <a:t>nước</a:t>
            </a:r>
            <a:endParaRPr lang="en-US" sz="1400" b="1" dirty="0">
              <a:solidFill>
                <a:schemeClr val="bg1"/>
              </a:solidFill>
              <a:latin typeface="Aptos" panose="020B0004020202020204" pitchFamily="34" charset="0"/>
              <a:cs typeface="Times New Roman" panose="02020603050405020304" pitchFamily="18" charset="0"/>
            </a:endParaRPr>
          </a:p>
        </p:txBody>
      </p:sp>
      <p:sp>
        <p:nvSpPr>
          <p:cNvPr id="22" name="Rectangle: Rounded Corners 21">
            <a:extLst>
              <a:ext uri="{FF2B5EF4-FFF2-40B4-BE49-F238E27FC236}">
                <a16:creationId xmlns:a16="http://schemas.microsoft.com/office/drawing/2014/main" id="{F2A4AB13-590C-4637-B54C-E75618D6EE10}"/>
              </a:ext>
            </a:extLst>
          </p:cNvPr>
          <p:cNvSpPr/>
          <p:nvPr/>
        </p:nvSpPr>
        <p:spPr>
          <a:xfrm>
            <a:off x="3719255" y="4518106"/>
            <a:ext cx="1977504" cy="531627"/>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GB" sz="1400" b="1" dirty="0" err="1">
                <a:solidFill>
                  <a:schemeClr val="bg1"/>
                </a:solidFill>
                <a:latin typeface="Aptos" panose="020B0004020202020204" pitchFamily="34" charset="0"/>
                <a:cs typeface="Times New Roman" panose="02020603050405020304" pitchFamily="18" charset="0"/>
              </a:rPr>
              <a:t>Lấy</a:t>
            </a:r>
            <a:r>
              <a:rPr lang="en-GB" sz="1400" b="1" baseline="0" dirty="0">
                <a:solidFill>
                  <a:schemeClr val="bg1"/>
                </a:solidFill>
                <a:latin typeface="Aptos" panose="020B0004020202020204" pitchFamily="34" charset="0"/>
                <a:cs typeface="Times New Roman" panose="02020603050405020304" pitchFamily="18" charset="0"/>
              </a:rPr>
              <a:t> </a:t>
            </a:r>
            <a:r>
              <a:rPr lang="en-GB" sz="1400" b="1" baseline="0" dirty="0" err="1">
                <a:solidFill>
                  <a:schemeClr val="bg1"/>
                </a:solidFill>
                <a:latin typeface="Aptos" panose="020B0004020202020204" pitchFamily="34" charset="0"/>
                <a:cs typeface="Times New Roman" panose="02020603050405020304" pitchFamily="18" charset="0"/>
              </a:rPr>
              <a:t>mẩu</a:t>
            </a:r>
            <a:r>
              <a:rPr lang="en-GB" sz="1400" b="1" baseline="0" dirty="0">
                <a:solidFill>
                  <a:schemeClr val="bg1"/>
                </a:solidFill>
                <a:latin typeface="Aptos" panose="020B0004020202020204" pitchFamily="34" charset="0"/>
                <a:cs typeface="Times New Roman" panose="02020603050405020304" pitchFamily="18" charset="0"/>
              </a:rPr>
              <a:t> </a:t>
            </a:r>
            <a:r>
              <a:rPr lang="en-US" sz="1400" b="1" baseline="0" dirty="0" err="1">
                <a:solidFill>
                  <a:schemeClr val="bg1"/>
                </a:solidFill>
                <a:latin typeface="Aptos" panose="020B0004020202020204" pitchFamily="34" charset="0"/>
                <a:cs typeface="Times New Roman" panose="02020603050405020304" pitchFamily="18" charset="0"/>
              </a:rPr>
              <a:t>gỗ</a:t>
            </a:r>
            <a:r>
              <a:rPr lang="en-US" sz="1400" b="1" baseline="0" dirty="0">
                <a:solidFill>
                  <a:schemeClr val="bg1"/>
                </a:solidFill>
                <a:latin typeface="Aptos" panose="020B0004020202020204" pitchFamily="34" charset="0"/>
                <a:cs typeface="Times New Roman" panose="02020603050405020304" pitchFamily="18" charset="0"/>
              </a:rPr>
              <a:t> </a:t>
            </a:r>
            <a:r>
              <a:rPr lang="en-GB" sz="1400" b="1" baseline="0" dirty="0" err="1">
                <a:solidFill>
                  <a:schemeClr val="bg1"/>
                </a:solidFill>
                <a:latin typeface="Aptos" panose="020B0004020202020204" pitchFamily="34" charset="0"/>
                <a:cs typeface="Times New Roman" panose="02020603050405020304" pitchFamily="18" charset="0"/>
              </a:rPr>
              <a:t>đặt</a:t>
            </a:r>
            <a:r>
              <a:rPr lang="en-GB" sz="1400" b="1" baseline="0" dirty="0">
                <a:solidFill>
                  <a:schemeClr val="bg1"/>
                </a:solidFill>
                <a:latin typeface="Aptos" panose="020B0004020202020204" pitchFamily="34" charset="0"/>
                <a:cs typeface="Times New Roman" panose="02020603050405020304" pitchFamily="18" charset="0"/>
              </a:rPr>
              <a:t> </a:t>
            </a:r>
            <a:r>
              <a:rPr lang="en-GB" sz="1400" b="1" baseline="0" dirty="0" err="1">
                <a:solidFill>
                  <a:schemeClr val="bg1"/>
                </a:solidFill>
                <a:latin typeface="Aptos" panose="020B0004020202020204" pitchFamily="34" charset="0"/>
                <a:cs typeface="Times New Roman" panose="02020603050405020304" pitchFamily="18" charset="0"/>
              </a:rPr>
              <a:t>vào</a:t>
            </a:r>
            <a:r>
              <a:rPr lang="en-GB" sz="1400" b="1" baseline="0" dirty="0">
                <a:solidFill>
                  <a:schemeClr val="bg1"/>
                </a:solidFill>
                <a:latin typeface="Aptos" panose="020B0004020202020204" pitchFamily="34" charset="0"/>
                <a:cs typeface="Times New Roman" panose="02020603050405020304" pitchFamily="18" charset="0"/>
              </a:rPr>
              <a:t> </a:t>
            </a:r>
            <a:r>
              <a:rPr lang="en-GB" sz="1400" b="1" baseline="0" dirty="0" err="1">
                <a:solidFill>
                  <a:schemeClr val="bg1"/>
                </a:solidFill>
                <a:latin typeface="Aptos" panose="020B0004020202020204" pitchFamily="34" charset="0"/>
                <a:cs typeface="Times New Roman" panose="02020603050405020304" pitchFamily="18" charset="0"/>
              </a:rPr>
              <a:t>chậu</a:t>
            </a:r>
            <a:r>
              <a:rPr lang="en-GB" sz="1400" b="1" baseline="0" dirty="0">
                <a:solidFill>
                  <a:schemeClr val="bg1"/>
                </a:solidFill>
                <a:latin typeface="Aptos" panose="020B0004020202020204" pitchFamily="34" charset="0"/>
                <a:cs typeface="Times New Roman" panose="02020603050405020304" pitchFamily="18" charset="0"/>
              </a:rPr>
              <a:t> </a:t>
            </a:r>
            <a:r>
              <a:rPr lang="en-GB" sz="1400" b="1" baseline="0" dirty="0" err="1">
                <a:solidFill>
                  <a:schemeClr val="bg1"/>
                </a:solidFill>
                <a:latin typeface="Aptos" panose="020B0004020202020204" pitchFamily="34" charset="0"/>
                <a:cs typeface="Times New Roman" panose="02020603050405020304" pitchFamily="18" charset="0"/>
              </a:rPr>
              <a:t>nước</a:t>
            </a:r>
            <a:endParaRPr lang="en-US" sz="1400" b="1" dirty="0">
              <a:solidFill>
                <a:schemeClr val="bg1"/>
              </a:solidFill>
              <a:latin typeface="Aptos" panose="020B0004020202020204" pitchFamily="34" charset="0"/>
              <a:cs typeface="Times New Roman" panose="02020603050405020304" pitchFamily="18" charset="0"/>
            </a:endParaRPr>
          </a:p>
        </p:txBody>
      </p:sp>
      <p:sp>
        <p:nvSpPr>
          <p:cNvPr id="23" name="Rectangle: Rounded Corners 22">
            <a:extLst>
              <a:ext uri="{FF2B5EF4-FFF2-40B4-BE49-F238E27FC236}">
                <a16:creationId xmlns:a16="http://schemas.microsoft.com/office/drawing/2014/main" id="{B88BD0D2-0743-475D-9995-9548DF8C62ED}"/>
              </a:ext>
            </a:extLst>
          </p:cNvPr>
          <p:cNvSpPr/>
          <p:nvPr/>
        </p:nvSpPr>
        <p:spPr>
          <a:xfrm>
            <a:off x="1871333" y="2382824"/>
            <a:ext cx="1276203" cy="531627"/>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err="1">
                <a:solidFill>
                  <a:schemeClr val="bg1"/>
                </a:solidFill>
                <a:latin typeface="Aptos" panose="020B0004020202020204" pitchFamily="34" charset="0"/>
                <a:cs typeface="Times New Roman" panose="02020603050405020304" pitchFamily="18" charset="0"/>
              </a:rPr>
              <a:t>Nặng</a:t>
            </a:r>
            <a:r>
              <a:rPr lang="en-US" sz="1400" b="1" dirty="0">
                <a:solidFill>
                  <a:schemeClr val="bg1"/>
                </a:solidFill>
                <a:latin typeface="Aptos" panose="020B0004020202020204" pitchFamily="34" charset="0"/>
                <a:cs typeface="Times New Roman" panose="02020603050405020304" pitchFamily="18" charset="0"/>
              </a:rPr>
              <a:t>(</a:t>
            </a:r>
            <a:r>
              <a:rPr lang="en-US" sz="1400" b="1" dirty="0" err="1">
                <a:solidFill>
                  <a:schemeClr val="bg1"/>
                </a:solidFill>
                <a:latin typeface="Aptos" panose="020B0004020202020204" pitchFamily="34" charset="0"/>
                <a:cs typeface="Times New Roman" panose="02020603050405020304" pitchFamily="18" charset="0"/>
              </a:rPr>
              <a:t>nhẹ</a:t>
            </a:r>
            <a:r>
              <a:rPr lang="en-US" sz="1400" b="1" dirty="0">
                <a:solidFill>
                  <a:schemeClr val="bg1"/>
                </a:solidFill>
                <a:latin typeface="Aptos" panose="020B0004020202020204" pitchFamily="34" charset="0"/>
                <a:cs typeface="Times New Roman" panose="02020603050405020304" pitchFamily="18" charset="0"/>
              </a:rPr>
              <a:t>)</a:t>
            </a:r>
          </a:p>
        </p:txBody>
      </p:sp>
      <p:sp>
        <p:nvSpPr>
          <p:cNvPr id="24" name="Rectangle: Rounded Corners 23">
            <a:extLst>
              <a:ext uri="{FF2B5EF4-FFF2-40B4-BE49-F238E27FC236}">
                <a16:creationId xmlns:a16="http://schemas.microsoft.com/office/drawing/2014/main" id="{680EFE5D-241A-4501-9F68-150AF89B2151}"/>
              </a:ext>
            </a:extLst>
          </p:cNvPr>
          <p:cNvSpPr/>
          <p:nvPr/>
        </p:nvSpPr>
        <p:spPr>
          <a:xfrm>
            <a:off x="6441558" y="3832935"/>
            <a:ext cx="2578095" cy="531627"/>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err="1">
                <a:solidFill>
                  <a:schemeClr val="bg1"/>
                </a:solidFill>
                <a:latin typeface="Aptos" panose="020B0004020202020204" pitchFamily="34" charset="0"/>
                <a:cs typeface="Times New Roman" panose="02020603050405020304" pitchFamily="18" charset="0"/>
              </a:rPr>
              <a:t>Không</a:t>
            </a:r>
            <a:r>
              <a:rPr lang="en-US" sz="1400" b="1" dirty="0">
                <a:solidFill>
                  <a:schemeClr val="bg1"/>
                </a:solidFill>
                <a:latin typeface="Aptos" panose="020B0004020202020204" pitchFamily="34" charset="0"/>
                <a:cs typeface="Times New Roman" panose="02020603050405020304" pitchFamily="18" charset="0"/>
              </a:rPr>
              <a:t> </a:t>
            </a:r>
            <a:r>
              <a:rPr lang="en-US" sz="1400" b="1" dirty="0" err="1">
                <a:solidFill>
                  <a:schemeClr val="bg1"/>
                </a:solidFill>
                <a:latin typeface="Aptos" panose="020B0004020202020204" pitchFamily="34" charset="0"/>
                <a:cs typeface="Times New Roman" panose="02020603050405020304" pitchFamily="18" charset="0"/>
              </a:rPr>
              <a:t>có</a:t>
            </a:r>
            <a:r>
              <a:rPr lang="en-US" sz="1400" b="1" dirty="0">
                <a:solidFill>
                  <a:schemeClr val="bg1"/>
                </a:solidFill>
                <a:latin typeface="Aptos" panose="020B0004020202020204" pitchFamily="34" charset="0"/>
                <a:cs typeface="Times New Roman" panose="02020603050405020304" pitchFamily="18" charset="0"/>
              </a:rPr>
              <a:t> </a:t>
            </a:r>
            <a:r>
              <a:rPr lang="en-US" sz="1400" b="1" dirty="0" err="1">
                <a:solidFill>
                  <a:schemeClr val="bg1"/>
                </a:solidFill>
                <a:latin typeface="Aptos" panose="020B0004020202020204" pitchFamily="34" charset="0"/>
                <a:cs typeface="Times New Roman" panose="02020603050405020304" pitchFamily="18" charset="0"/>
              </a:rPr>
              <a:t>biểu</a:t>
            </a:r>
            <a:r>
              <a:rPr lang="en-US" sz="1400" b="1" dirty="0">
                <a:solidFill>
                  <a:schemeClr val="bg1"/>
                </a:solidFill>
                <a:latin typeface="Aptos" panose="020B0004020202020204" pitchFamily="34" charset="0"/>
                <a:cs typeface="Times New Roman" panose="02020603050405020304" pitchFamily="18" charset="0"/>
              </a:rPr>
              <a:t> </a:t>
            </a:r>
            <a:r>
              <a:rPr lang="en-US" sz="1400" b="1" dirty="0" err="1">
                <a:solidFill>
                  <a:schemeClr val="bg1"/>
                </a:solidFill>
                <a:latin typeface="Aptos" panose="020B0004020202020204" pitchFamily="34" charset="0"/>
                <a:cs typeface="Times New Roman" panose="02020603050405020304" pitchFamily="18" charset="0"/>
              </a:rPr>
              <a:t>hiện</a:t>
            </a:r>
            <a:r>
              <a:rPr lang="en-US" sz="1400" b="1" dirty="0">
                <a:solidFill>
                  <a:schemeClr val="bg1"/>
                </a:solidFill>
                <a:latin typeface="Aptos" panose="020B0004020202020204" pitchFamily="34" charset="0"/>
                <a:cs typeface="Times New Roman" panose="02020603050405020304" pitchFamily="18" charset="0"/>
              </a:rPr>
              <a:t> </a:t>
            </a:r>
            <a:r>
              <a:rPr lang="en-US" sz="1400" b="1" dirty="0" err="1">
                <a:solidFill>
                  <a:schemeClr val="bg1"/>
                </a:solidFill>
                <a:latin typeface="Aptos" panose="020B0004020202020204" pitchFamily="34" charset="0"/>
                <a:cs typeface="Times New Roman" panose="02020603050405020304" pitchFamily="18" charset="0"/>
              </a:rPr>
              <a:t>bị</a:t>
            </a:r>
            <a:r>
              <a:rPr lang="en-US" sz="1400" b="1" dirty="0">
                <a:solidFill>
                  <a:schemeClr val="bg1"/>
                </a:solidFill>
                <a:latin typeface="Aptos" panose="020B0004020202020204" pitchFamily="34" charset="0"/>
                <a:cs typeface="Times New Roman" panose="02020603050405020304" pitchFamily="18" charset="0"/>
              </a:rPr>
              <a:t> </a:t>
            </a:r>
            <a:r>
              <a:rPr lang="en-US" sz="1400" b="1" dirty="0" err="1">
                <a:solidFill>
                  <a:schemeClr val="bg1"/>
                </a:solidFill>
                <a:latin typeface="Aptos" panose="020B0004020202020204" pitchFamily="34" charset="0"/>
                <a:cs typeface="Times New Roman" panose="02020603050405020304" pitchFamily="18" charset="0"/>
              </a:rPr>
              <a:t>nứt</a:t>
            </a:r>
            <a:r>
              <a:rPr lang="en-US" sz="1400" b="1" dirty="0">
                <a:solidFill>
                  <a:schemeClr val="bg1"/>
                </a:solidFill>
                <a:latin typeface="Aptos" panose="020B0004020202020204" pitchFamily="34" charset="0"/>
                <a:cs typeface="Times New Roman" panose="02020603050405020304" pitchFamily="18" charset="0"/>
              </a:rPr>
              <a:t> </a:t>
            </a:r>
            <a:r>
              <a:rPr lang="en-US" sz="1400" b="1" dirty="0" err="1">
                <a:solidFill>
                  <a:schemeClr val="bg1"/>
                </a:solidFill>
                <a:latin typeface="Aptos" panose="020B0004020202020204" pitchFamily="34" charset="0"/>
                <a:cs typeface="Times New Roman" panose="02020603050405020304" pitchFamily="18" charset="0"/>
              </a:rPr>
              <a:t>vỡ</a:t>
            </a:r>
            <a:endParaRPr lang="en-US" sz="1400" b="1" dirty="0">
              <a:solidFill>
                <a:schemeClr val="bg1"/>
              </a:solidFill>
              <a:latin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69689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1000" fill="hold"/>
                                        <p:tgtEl>
                                          <p:spTgt spid="10"/>
                                        </p:tgtEl>
                                        <p:attrNameLst>
                                          <p:attrName>ppt_w</p:attrName>
                                        </p:attrNameLst>
                                      </p:cBhvr>
                                      <p:tavLst>
                                        <p:tav tm="0">
                                          <p:val>
                                            <p:fltVal val="0"/>
                                          </p:val>
                                        </p:tav>
                                        <p:tav tm="100000">
                                          <p:val>
                                            <p:strVal val="#ppt_w"/>
                                          </p:val>
                                        </p:tav>
                                      </p:tavLst>
                                    </p:anim>
                                    <p:anim calcmode="lin" valueType="num">
                                      <p:cBhvr>
                                        <p:cTn id="49" dur="1000" fill="hold"/>
                                        <p:tgtEl>
                                          <p:spTgt spid="10"/>
                                        </p:tgtEl>
                                        <p:attrNameLst>
                                          <p:attrName>ppt_h</p:attrName>
                                        </p:attrNameLst>
                                      </p:cBhvr>
                                      <p:tavLst>
                                        <p:tav tm="0">
                                          <p:val>
                                            <p:fltVal val="0"/>
                                          </p:val>
                                        </p:tav>
                                        <p:tav tm="100000">
                                          <p:val>
                                            <p:strVal val="#ppt_h"/>
                                          </p:val>
                                        </p:tav>
                                      </p:tavLst>
                                    </p:anim>
                                    <p:anim calcmode="lin" valueType="num">
                                      <p:cBhvr>
                                        <p:cTn id="50" dur="1000" fill="hold"/>
                                        <p:tgtEl>
                                          <p:spTgt spid="10"/>
                                        </p:tgtEl>
                                        <p:attrNameLst>
                                          <p:attrName>style.rotation</p:attrName>
                                        </p:attrNameLst>
                                      </p:cBhvr>
                                      <p:tavLst>
                                        <p:tav tm="0">
                                          <p:val>
                                            <p:fltVal val="90"/>
                                          </p:val>
                                        </p:tav>
                                        <p:tav tm="100000">
                                          <p:val>
                                            <p:fltVal val="0"/>
                                          </p:val>
                                        </p:tav>
                                      </p:tavLst>
                                    </p:anim>
                                    <p:animEffect transition="in" filter="fade">
                                      <p:cBhvr>
                                        <p:cTn id="51" dur="1000"/>
                                        <p:tgtEl>
                                          <p:spTgt spid="10"/>
                                        </p:tgtEl>
                                      </p:cBhvr>
                                    </p:animEffect>
                                  </p:childTnLst>
                                </p:cTn>
                              </p:par>
                              <p:par>
                                <p:cTn id="52" presetID="31" presetClass="entr" presetSubtype="0"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1000" fill="hold"/>
                                        <p:tgtEl>
                                          <p:spTgt spid="19"/>
                                        </p:tgtEl>
                                        <p:attrNameLst>
                                          <p:attrName>ppt_w</p:attrName>
                                        </p:attrNameLst>
                                      </p:cBhvr>
                                      <p:tavLst>
                                        <p:tav tm="0">
                                          <p:val>
                                            <p:fltVal val="0"/>
                                          </p:val>
                                        </p:tav>
                                        <p:tav tm="100000">
                                          <p:val>
                                            <p:strVal val="#ppt_w"/>
                                          </p:val>
                                        </p:tav>
                                      </p:tavLst>
                                    </p:anim>
                                    <p:anim calcmode="lin" valueType="num">
                                      <p:cBhvr>
                                        <p:cTn id="55" dur="1000" fill="hold"/>
                                        <p:tgtEl>
                                          <p:spTgt spid="19"/>
                                        </p:tgtEl>
                                        <p:attrNameLst>
                                          <p:attrName>ppt_h</p:attrName>
                                        </p:attrNameLst>
                                      </p:cBhvr>
                                      <p:tavLst>
                                        <p:tav tm="0">
                                          <p:val>
                                            <p:fltVal val="0"/>
                                          </p:val>
                                        </p:tav>
                                        <p:tav tm="100000">
                                          <p:val>
                                            <p:strVal val="#ppt_h"/>
                                          </p:val>
                                        </p:tav>
                                      </p:tavLst>
                                    </p:anim>
                                    <p:anim calcmode="lin" valueType="num">
                                      <p:cBhvr>
                                        <p:cTn id="56" dur="1000" fill="hold"/>
                                        <p:tgtEl>
                                          <p:spTgt spid="19"/>
                                        </p:tgtEl>
                                        <p:attrNameLst>
                                          <p:attrName>style.rotation</p:attrName>
                                        </p:attrNameLst>
                                      </p:cBhvr>
                                      <p:tavLst>
                                        <p:tav tm="0">
                                          <p:val>
                                            <p:fltVal val="90"/>
                                          </p:val>
                                        </p:tav>
                                        <p:tav tm="100000">
                                          <p:val>
                                            <p:fltVal val="0"/>
                                          </p:val>
                                        </p:tav>
                                      </p:tavLst>
                                    </p:anim>
                                    <p:animEffect transition="in" filter="fade">
                                      <p:cBhvr>
                                        <p:cTn id="57" dur="1000"/>
                                        <p:tgtEl>
                                          <p:spTgt spid="19"/>
                                        </p:tgtEl>
                                      </p:cBhvr>
                                    </p:animEffect>
                                  </p:childTnLst>
                                </p:cTn>
                              </p:par>
                              <p:par>
                                <p:cTn id="58" presetID="31" presetClass="entr" presetSubtype="0"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1000" fill="hold"/>
                                        <p:tgtEl>
                                          <p:spTgt spid="16"/>
                                        </p:tgtEl>
                                        <p:attrNameLst>
                                          <p:attrName>ppt_w</p:attrName>
                                        </p:attrNameLst>
                                      </p:cBhvr>
                                      <p:tavLst>
                                        <p:tav tm="0">
                                          <p:val>
                                            <p:fltVal val="0"/>
                                          </p:val>
                                        </p:tav>
                                        <p:tav tm="100000">
                                          <p:val>
                                            <p:strVal val="#ppt_w"/>
                                          </p:val>
                                        </p:tav>
                                      </p:tavLst>
                                    </p:anim>
                                    <p:anim calcmode="lin" valueType="num">
                                      <p:cBhvr>
                                        <p:cTn id="61" dur="1000" fill="hold"/>
                                        <p:tgtEl>
                                          <p:spTgt spid="16"/>
                                        </p:tgtEl>
                                        <p:attrNameLst>
                                          <p:attrName>ppt_h</p:attrName>
                                        </p:attrNameLst>
                                      </p:cBhvr>
                                      <p:tavLst>
                                        <p:tav tm="0">
                                          <p:val>
                                            <p:fltVal val="0"/>
                                          </p:val>
                                        </p:tav>
                                        <p:tav tm="100000">
                                          <p:val>
                                            <p:strVal val="#ppt_h"/>
                                          </p:val>
                                        </p:tav>
                                      </p:tavLst>
                                    </p:anim>
                                    <p:anim calcmode="lin" valueType="num">
                                      <p:cBhvr>
                                        <p:cTn id="62" dur="1000" fill="hold"/>
                                        <p:tgtEl>
                                          <p:spTgt spid="16"/>
                                        </p:tgtEl>
                                        <p:attrNameLst>
                                          <p:attrName>style.rotation</p:attrName>
                                        </p:attrNameLst>
                                      </p:cBhvr>
                                      <p:tavLst>
                                        <p:tav tm="0">
                                          <p:val>
                                            <p:fltVal val="90"/>
                                          </p:val>
                                        </p:tav>
                                        <p:tav tm="100000">
                                          <p:val>
                                            <p:fltVal val="0"/>
                                          </p:val>
                                        </p:tav>
                                      </p:tavLst>
                                    </p:anim>
                                    <p:animEffect transition="in" filter="fade">
                                      <p:cBhvr>
                                        <p:cTn id="63" dur="1000"/>
                                        <p:tgtEl>
                                          <p:spTgt spid="16"/>
                                        </p:tgtEl>
                                      </p:cBhvr>
                                    </p:animEffect>
                                  </p:childTnLst>
                                </p:cTn>
                              </p:par>
                              <p:par>
                                <p:cTn id="64" presetID="31" presetClass="entr" presetSubtype="0" fill="hold" grpId="0" nodeType="with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p:cTn id="66" dur="1000" fill="hold"/>
                                        <p:tgtEl>
                                          <p:spTgt spid="17"/>
                                        </p:tgtEl>
                                        <p:attrNameLst>
                                          <p:attrName>ppt_w</p:attrName>
                                        </p:attrNameLst>
                                      </p:cBhvr>
                                      <p:tavLst>
                                        <p:tav tm="0">
                                          <p:val>
                                            <p:fltVal val="0"/>
                                          </p:val>
                                        </p:tav>
                                        <p:tav tm="100000">
                                          <p:val>
                                            <p:strVal val="#ppt_w"/>
                                          </p:val>
                                        </p:tav>
                                      </p:tavLst>
                                    </p:anim>
                                    <p:anim calcmode="lin" valueType="num">
                                      <p:cBhvr>
                                        <p:cTn id="67" dur="1000" fill="hold"/>
                                        <p:tgtEl>
                                          <p:spTgt spid="17"/>
                                        </p:tgtEl>
                                        <p:attrNameLst>
                                          <p:attrName>ppt_h</p:attrName>
                                        </p:attrNameLst>
                                      </p:cBhvr>
                                      <p:tavLst>
                                        <p:tav tm="0">
                                          <p:val>
                                            <p:fltVal val="0"/>
                                          </p:val>
                                        </p:tav>
                                        <p:tav tm="100000">
                                          <p:val>
                                            <p:strVal val="#ppt_h"/>
                                          </p:val>
                                        </p:tav>
                                      </p:tavLst>
                                    </p:anim>
                                    <p:anim calcmode="lin" valueType="num">
                                      <p:cBhvr>
                                        <p:cTn id="68" dur="1000" fill="hold"/>
                                        <p:tgtEl>
                                          <p:spTgt spid="17"/>
                                        </p:tgtEl>
                                        <p:attrNameLst>
                                          <p:attrName>style.rotation</p:attrName>
                                        </p:attrNameLst>
                                      </p:cBhvr>
                                      <p:tavLst>
                                        <p:tav tm="0">
                                          <p:val>
                                            <p:fltVal val="90"/>
                                          </p:val>
                                        </p:tav>
                                        <p:tav tm="100000">
                                          <p:val>
                                            <p:fltVal val="0"/>
                                          </p:val>
                                        </p:tav>
                                      </p:tavLst>
                                    </p:anim>
                                    <p:animEffect transition="in" filter="fade">
                                      <p:cBhvr>
                                        <p:cTn id="69" dur="1000"/>
                                        <p:tgtEl>
                                          <p:spTgt spid="17"/>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p:cTn id="79" dur="500" fill="hold"/>
                                        <p:tgtEl>
                                          <p:spTgt spid="14"/>
                                        </p:tgtEl>
                                        <p:attrNameLst>
                                          <p:attrName>ppt_w</p:attrName>
                                        </p:attrNameLst>
                                      </p:cBhvr>
                                      <p:tavLst>
                                        <p:tav tm="0">
                                          <p:val>
                                            <p:fltVal val="0"/>
                                          </p:val>
                                        </p:tav>
                                        <p:tav tm="100000">
                                          <p:val>
                                            <p:strVal val="#ppt_w"/>
                                          </p:val>
                                        </p:tav>
                                      </p:tavLst>
                                    </p:anim>
                                    <p:anim calcmode="lin" valueType="num">
                                      <p:cBhvr>
                                        <p:cTn id="80" dur="500" fill="hold"/>
                                        <p:tgtEl>
                                          <p:spTgt spid="14"/>
                                        </p:tgtEl>
                                        <p:attrNameLst>
                                          <p:attrName>ppt_h</p:attrName>
                                        </p:attrNameLst>
                                      </p:cBhvr>
                                      <p:tavLst>
                                        <p:tav tm="0">
                                          <p:val>
                                            <p:fltVal val="0"/>
                                          </p:val>
                                        </p:tav>
                                        <p:tav tm="100000">
                                          <p:val>
                                            <p:strVal val="#ppt_h"/>
                                          </p:val>
                                        </p:tav>
                                      </p:tavLst>
                                    </p:anim>
                                    <p:animEffect transition="in" filter="fade">
                                      <p:cBhvr>
                                        <p:cTn id="81" dur="500"/>
                                        <p:tgtEl>
                                          <p:spTgt spid="14"/>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11"/>
                                        </p:tgtEl>
                                        <p:attrNameLst>
                                          <p:attrName>style.visibility</p:attrName>
                                        </p:attrNameLst>
                                      </p:cBhvr>
                                      <p:to>
                                        <p:strVal val="visible"/>
                                      </p:to>
                                    </p:set>
                                    <p:anim calcmode="lin" valueType="num">
                                      <p:cBhvr>
                                        <p:cTn id="84" dur="500" fill="hold"/>
                                        <p:tgtEl>
                                          <p:spTgt spid="11"/>
                                        </p:tgtEl>
                                        <p:attrNameLst>
                                          <p:attrName>ppt_w</p:attrName>
                                        </p:attrNameLst>
                                      </p:cBhvr>
                                      <p:tavLst>
                                        <p:tav tm="0">
                                          <p:val>
                                            <p:fltVal val="0"/>
                                          </p:val>
                                        </p:tav>
                                        <p:tav tm="100000">
                                          <p:val>
                                            <p:strVal val="#ppt_w"/>
                                          </p:val>
                                        </p:tav>
                                      </p:tavLst>
                                    </p:anim>
                                    <p:anim calcmode="lin" valueType="num">
                                      <p:cBhvr>
                                        <p:cTn id="85" dur="500" fill="hold"/>
                                        <p:tgtEl>
                                          <p:spTgt spid="11"/>
                                        </p:tgtEl>
                                        <p:attrNameLst>
                                          <p:attrName>ppt_h</p:attrName>
                                        </p:attrNameLst>
                                      </p:cBhvr>
                                      <p:tavLst>
                                        <p:tav tm="0">
                                          <p:val>
                                            <p:fltVal val="0"/>
                                          </p:val>
                                        </p:tav>
                                        <p:tav tm="100000">
                                          <p:val>
                                            <p:strVal val="#ppt_h"/>
                                          </p:val>
                                        </p:tav>
                                      </p:tavLst>
                                    </p:anim>
                                    <p:animEffect transition="in" filter="fade">
                                      <p:cBhvr>
                                        <p:cTn id="86" dur="500"/>
                                        <p:tgtEl>
                                          <p:spTgt spid="11"/>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childTnLst>
                                </p:cTn>
                              </p:par>
                            </p:childTnLst>
                          </p:cTn>
                        </p:par>
                      </p:childTnLst>
                    </p:cTn>
                  </p:par>
                  <p:par>
                    <p:cTn id="92" fill="hold">
                      <p:stCondLst>
                        <p:cond delay="indefinite"/>
                      </p:stCondLst>
                      <p:childTnLst>
                        <p:par>
                          <p:cTn id="93" fill="hold">
                            <p:stCondLst>
                              <p:cond delay="0"/>
                            </p:stCondLst>
                            <p:childTnLst>
                              <p:par>
                                <p:cTn id="94" presetID="16" presetClass="entr" presetSubtype="21" fill="hold" grpId="0" nodeType="click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barn(inVertical)">
                                      <p:cBhvr>
                                        <p:cTn id="96" dur="500"/>
                                        <p:tgtEl>
                                          <p:spTgt spid="15"/>
                                        </p:tgtEl>
                                      </p:cBhvr>
                                    </p:animEffect>
                                  </p:childTnLst>
                                </p:cTn>
                              </p:par>
                              <p:par>
                                <p:cTn id="97" presetID="16" presetClass="entr" presetSubtype="21" fill="hold" grpId="0" nodeType="withEffect">
                                  <p:stCondLst>
                                    <p:cond delay="0"/>
                                  </p:stCondLst>
                                  <p:childTnLst>
                                    <p:set>
                                      <p:cBhvr>
                                        <p:cTn id="98" dur="1" fill="hold">
                                          <p:stCondLst>
                                            <p:cond delay="0"/>
                                          </p:stCondLst>
                                        </p:cTn>
                                        <p:tgtEl>
                                          <p:spTgt spid="20"/>
                                        </p:tgtEl>
                                        <p:attrNameLst>
                                          <p:attrName>style.visibility</p:attrName>
                                        </p:attrNameLst>
                                      </p:cBhvr>
                                      <p:to>
                                        <p:strVal val="visible"/>
                                      </p:to>
                                    </p:set>
                                    <p:animEffect transition="in" filter="barn(inVertical)">
                                      <p:cBhvr>
                                        <p:cTn id="99" dur="500"/>
                                        <p:tgtEl>
                                          <p:spTgt spid="20"/>
                                        </p:tgtEl>
                                      </p:cBhvr>
                                    </p:animEffect>
                                  </p:childTnLst>
                                </p:cTn>
                              </p:par>
                              <p:par>
                                <p:cTn id="100" presetID="16" presetClass="entr" presetSubtype="21" fill="hold" grpId="0" nodeType="withEffect">
                                  <p:stCondLst>
                                    <p:cond delay="0"/>
                                  </p:stCondLst>
                                  <p:childTnLst>
                                    <p:set>
                                      <p:cBhvr>
                                        <p:cTn id="101" dur="1" fill="hold">
                                          <p:stCondLst>
                                            <p:cond delay="0"/>
                                          </p:stCondLst>
                                        </p:cTn>
                                        <p:tgtEl>
                                          <p:spTgt spid="22"/>
                                        </p:tgtEl>
                                        <p:attrNameLst>
                                          <p:attrName>style.visibility</p:attrName>
                                        </p:attrNameLst>
                                      </p:cBhvr>
                                      <p:to>
                                        <p:strVal val="visible"/>
                                      </p:to>
                                    </p:set>
                                    <p:animEffect transition="in" filter="barn(inVertical)">
                                      <p:cBhvr>
                                        <p:cTn id="102" dur="500"/>
                                        <p:tgtEl>
                                          <p:spTgt spid="22"/>
                                        </p:tgtEl>
                                      </p:cBhvr>
                                    </p:animEffect>
                                  </p:childTnLst>
                                </p:cTn>
                              </p:par>
                              <p:par>
                                <p:cTn id="103" presetID="16" presetClass="entr" presetSubtype="21" fill="hold" grpId="0" nodeType="withEffect">
                                  <p:stCondLst>
                                    <p:cond delay="0"/>
                                  </p:stCondLst>
                                  <p:childTnLst>
                                    <p:set>
                                      <p:cBhvr>
                                        <p:cTn id="104" dur="1" fill="hold">
                                          <p:stCondLst>
                                            <p:cond delay="0"/>
                                          </p:stCondLst>
                                        </p:cTn>
                                        <p:tgtEl>
                                          <p:spTgt spid="21"/>
                                        </p:tgtEl>
                                        <p:attrNameLst>
                                          <p:attrName>style.visibility</p:attrName>
                                        </p:attrNameLst>
                                      </p:cBhvr>
                                      <p:to>
                                        <p:strVal val="visible"/>
                                      </p:to>
                                    </p:set>
                                    <p:animEffect transition="in" filter="barn(inVertical)">
                                      <p:cBhvr>
                                        <p:cTn id="10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4294967295"/>
          </p:nvPr>
        </p:nvSpPr>
        <p:spPr>
          <a:xfrm>
            <a:off x="8696403" y="4673650"/>
            <a:ext cx="333000" cy="393600"/>
          </a:xfrm>
          <a:prstGeom prst="rect">
            <a:avLst/>
          </a:prstGeom>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27</a:t>
            </a:fld>
            <a:endParaRPr lang="en"/>
          </a:p>
        </p:txBody>
      </p:sp>
      <p:sp>
        <p:nvSpPr>
          <p:cNvPr id="21" name="Freeform 20"/>
          <p:cNvSpPr/>
          <p:nvPr/>
        </p:nvSpPr>
        <p:spPr>
          <a:xfrm>
            <a:off x="2915406" y="3070919"/>
            <a:ext cx="371773" cy="1684816"/>
          </a:xfrm>
          <a:custGeom>
            <a:avLst/>
            <a:gdLst>
              <a:gd name="connsiteX0" fmla="*/ 0 w 367177"/>
              <a:gd name="connsiteY0" fmla="*/ 0 h 1749129"/>
              <a:gd name="connsiteX1" fmla="*/ 183588 w 367177"/>
              <a:gd name="connsiteY1" fmla="*/ 0 h 1749129"/>
              <a:gd name="connsiteX2" fmla="*/ 183588 w 367177"/>
              <a:gd name="connsiteY2" fmla="*/ 1749129 h 1749129"/>
              <a:gd name="connsiteX3" fmla="*/ 367177 w 367177"/>
              <a:gd name="connsiteY3" fmla="*/ 1749129 h 1749129"/>
            </a:gdLst>
            <a:ahLst/>
            <a:cxnLst>
              <a:cxn ang="0">
                <a:pos x="connsiteX0" y="connsiteY0"/>
              </a:cxn>
              <a:cxn ang="0">
                <a:pos x="connsiteX1" y="connsiteY1"/>
              </a:cxn>
              <a:cxn ang="0">
                <a:pos x="connsiteX2" y="connsiteY2"/>
              </a:cxn>
              <a:cxn ang="0">
                <a:pos x="connsiteX3" y="connsiteY3"/>
              </a:cxn>
            </a:cxnLst>
            <a:rect l="l" t="t" r="r" b="b"/>
            <a:pathLst>
              <a:path w="367177" h="1749129">
                <a:moveTo>
                  <a:pt x="0" y="0"/>
                </a:moveTo>
                <a:lnTo>
                  <a:pt x="183588" y="0"/>
                </a:lnTo>
                <a:lnTo>
                  <a:pt x="183588" y="1749129"/>
                </a:lnTo>
                <a:lnTo>
                  <a:pt x="367177" y="1749129"/>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151607" tIns="829883" rIns="151608" bIns="829884" numCol="1" spcCol="1270" anchor="ctr" anchorCtr="0">
            <a:noAutofit/>
          </a:bodyPr>
          <a:lstStyle/>
          <a:p>
            <a:pPr lvl="0" algn="ctr" defTabSz="977900">
              <a:lnSpc>
                <a:spcPct val="90000"/>
              </a:lnSpc>
              <a:spcBef>
                <a:spcPct val="0"/>
              </a:spcBef>
              <a:spcAft>
                <a:spcPct val="35000"/>
              </a:spcAft>
            </a:pPr>
            <a:endParaRPr lang="en-US" sz="2200" kern="1200"/>
          </a:p>
        </p:txBody>
      </p:sp>
      <p:sp>
        <p:nvSpPr>
          <p:cNvPr id="22" name="Freeform 21"/>
          <p:cNvSpPr/>
          <p:nvPr/>
        </p:nvSpPr>
        <p:spPr>
          <a:xfrm>
            <a:off x="2905539" y="3162033"/>
            <a:ext cx="371773" cy="1049477"/>
          </a:xfrm>
          <a:custGeom>
            <a:avLst/>
            <a:gdLst>
              <a:gd name="connsiteX0" fmla="*/ 0 w 367177"/>
              <a:gd name="connsiteY0" fmla="*/ 0 h 1049477"/>
              <a:gd name="connsiteX1" fmla="*/ 183588 w 367177"/>
              <a:gd name="connsiteY1" fmla="*/ 0 h 1049477"/>
              <a:gd name="connsiteX2" fmla="*/ 183588 w 367177"/>
              <a:gd name="connsiteY2" fmla="*/ 1049477 h 1049477"/>
              <a:gd name="connsiteX3" fmla="*/ 367177 w 367177"/>
              <a:gd name="connsiteY3" fmla="*/ 1049477 h 1049477"/>
            </a:gdLst>
            <a:ahLst/>
            <a:cxnLst>
              <a:cxn ang="0">
                <a:pos x="connsiteX0" y="connsiteY0"/>
              </a:cxn>
              <a:cxn ang="0">
                <a:pos x="connsiteX1" y="connsiteY1"/>
              </a:cxn>
              <a:cxn ang="0">
                <a:pos x="connsiteX2" y="connsiteY2"/>
              </a:cxn>
              <a:cxn ang="0">
                <a:pos x="connsiteX3" y="connsiteY3"/>
              </a:cxn>
            </a:cxnLst>
            <a:rect l="l" t="t" r="r" b="b"/>
            <a:pathLst>
              <a:path w="367177" h="1049477">
                <a:moveTo>
                  <a:pt x="0" y="0"/>
                </a:moveTo>
                <a:lnTo>
                  <a:pt x="183588" y="0"/>
                </a:lnTo>
                <a:lnTo>
                  <a:pt x="183588" y="1049477"/>
                </a:lnTo>
                <a:lnTo>
                  <a:pt x="367177" y="104947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168492" tIns="496942" rIns="168493" bIns="496943" numCol="1" spcCol="1270" anchor="ctr" anchorCtr="0">
            <a:noAutofit/>
          </a:bodyPr>
          <a:lstStyle/>
          <a:p>
            <a:pPr lvl="0" algn="ctr" defTabSz="977900">
              <a:lnSpc>
                <a:spcPct val="90000"/>
              </a:lnSpc>
              <a:spcBef>
                <a:spcPct val="0"/>
              </a:spcBef>
              <a:spcAft>
                <a:spcPct val="35000"/>
              </a:spcAft>
            </a:pPr>
            <a:endParaRPr lang="en-US" sz="2200" kern="1200"/>
          </a:p>
        </p:txBody>
      </p:sp>
      <p:sp>
        <p:nvSpPr>
          <p:cNvPr id="23" name="Freeform 22"/>
          <p:cNvSpPr/>
          <p:nvPr/>
        </p:nvSpPr>
        <p:spPr>
          <a:xfrm>
            <a:off x="2925274" y="3160633"/>
            <a:ext cx="371773" cy="547956"/>
          </a:xfrm>
          <a:custGeom>
            <a:avLst/>
            <a:gdLst>
              <a:gd name="connsiteX0" fmla="*/ 0 w 367177"/>
              <a:gd name="connsiteY0" fmla="*/ 0 h 349825"/>
              <a:gd name="connsiteX1" fmla="*/ 183588 w 367177"/>
              <a:gd name="connsiteY1" fmla="*/ 0 h 349825"/>
              <a:gd name="connsiteX2" fmla="*/ 183588 w 367177"/>
              <a:gd name="connsiteY2" fmla="*/ 349825 h 349825"/>
              <a:gd name="connsiteX3" fmla="*/ 367177 w 367177"/>
              <a:gd name="connsiteY3" fmla="*/ 349825 h 349825"/>
            </a:gdLst>
            <a:ahLst/>
            <a:cxnLst>
              <a:cxn ang="0">
                <a:pos x="connsiteX0" y="connsiteY0"/>
              </a:cxn>
              <a:cxn ang="0">
                <a:pos x="connsiteX1" y="connsiteY1"/>
              </a:cxn>
              <a:cxn ang="0">
                <a:pos x="connsiteX2" y="connsiteY2"/>
              </a:cxn>
              <a:cxn ang="0">
                <a:pos x="connsiteX3" y="connsiteY3"/>
              </a:cxn>
            </a:cxnLst>
            <a:rect l="l" t="t" r="r" b="b"/>
            <a:pathLst>
              <a:path w="367177" h="349825">
                <a:moveTo>
                  <a:pt x="0" y="0"/>
                </a:moveTo>
                <a:lnTo>
                  <a:pt x="183588" y="0"/>
                </a:lnTo>
                <a:lnTo>
                  <a:pt x="183588" y="349825"/>
                </a:lnTo>
                <a:lnTo>
                  <a:pt x="367177" y="349825"/>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183610" tIns="162234" rIns="183610" bIns="162234" numCol="1" spcCol="1270" anchor="ctr" anchorCtr="0">
            <a:noAutofit/>
          </a:bodyPr>
          <a:lstStyle/>
          <a:p>
            <a:pPr lvl="0" algn="ctr" defTabSz="977900">
              <a:lnSpc>
                <a:spcPct val="90000"/>
              </a:lnSpc>
              <a:spcBef>
                <a:spcPct val="0"/>
              </a:spcBef>
              <a:spcAft>
                <a:spcPct val="35000"/>
              </a:spcAft>
            </a:pPr>
            <a:endParaRPr lang="en-US" sz="2200" kern="1200"/>
          </a:p>
        </p:txBody>
      </p:sp>
      <p:sp>
        <p:nvSpPr>
          <p:cNvPr id="24" name="Freeform 23"/>
          <p:cNvSpPr/>
          <p:nvPr/>
        </p:nvSpPr>
        <p:spPr>
          <a:xfrm flipV="1">
            <a:off x="2965636" y="3132331"/>
            <a:ext cx="302709" cy="82243"/>
          </a:xfrm>
          <a:custGeom>
            <a:avLst/>
            <a:gdLst>
              <a:gd name="connsiteX0" fmla="*/ 0 w 367177"/>
              <a:gd name="connsiteY0" fmla="*/ 349825 h 349825"/>
              <a:gd name="connsiteX1" fmla="*/ 183588 w 367177"/>
              <a:gd name="connsiteY1" fmla="*/ 349825 h 349825"/>
              <a:gd name="connsiteX2" fmla="*/ 183588 w 367177"/>
              <a:gd name="connsiteY2" fmla="*/ 0 h 349825"/>
              <a:gd name="connsiteX3" fmla="*/ 367177 w 367177"/>
              <a:gd name="connsiteY3" fmla="*/ 0 h 349825"/>
            </a:gdLst>
            <a:ahLst/>
            <a:cxnLst>
              <a:cxn ang="0">
                <a:pos x="connsiteX0" y="connsiteY0"/>
              </a:cxn>
              <a:cxn ang="0">
                <a:pos x="connsiteX1" y="connsiteY1"/>
              </a:cxn>
              <a:cxn ang="0">
                <a:pos x="connsiteX2" y="connsiteY2"/>
              </a:cxn>
              <a:cxn ang="0">
                <a:pos x="connsiteX3" y="connsiteY3"/>
              </a:cxn>
            </a:cxnLst>
            <a:rect l="l" t="t" r="r" b="b"/>
            <a:pathLst>
              <a:path w="367177" h="349825">
                <a:moveTo>
                  <a:pt x="0" y="349825"/>
                </a:moveTo>
                <a:lnTo>
                  <a:pt x="183588" y="349825"/>
                </a:lnTo>
                <a:lnTo>
                  <a:pt x="183588" y="0"/>
                </a:lnTo>
                <a:lnTo>
                  <a:pt x="367177" y="0"/>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183610" tIns="162234" rIns="183610" bIns="162234" numCol="1" spcCol="1270" anchor="ctr" anchorCtr="0">
            <a:noAutofit/>
          </a:bodyPr>
          <a:lstStyle/>
          <a:p>
            <a:pPr lvl="0" algn="ctr" defTabSz="977900">
              <a:lnSpc>
                <a:spcPct val="90000"/>
              </a:lnSpc>
              <a:spcBef>
                <a:spcPct val="0"/>
              </a:spcBef>
              <a:spcAft>
                <a:spcPct val="35000"/>
              </a:spcAft>
            </a:pPr>
            <a:endParaRPr lang="en-US" sz="2200" kern="1200"/>
          </a:p>
        </p:txBody>
      </p:sp>
      <p:sp>
        <p:nvSpPr>
          <p:cNvPr id="25" name="Freeform 24"/>
          <p:cNvSpPr/>
          <p:nvPr/>
        </p:nvSpPr>
        <p:spPr>
          <a:xfrm>
            <a:off x="2925274" y="2770787"/>
            <a:ext cx="371773" cy="378406"/>
          </a:xfrm>
          <a:custGeom>
            <a:avLst/>
            <a:gdLst>
              <a:gd name="connsiteX0" fmla="*/ 0 w 367177"/>
              <a:gd name="connsiteY0" fmla="*/ 1049477 h 1049477"/>
              <a:gd name="connsiteX1" fmla="*/ 183588 w 367177"/>
              <a:gd name="connsiteY1" fmla="*/ 1049477 h 1049477"/>
              <a:gd name="connsiteX2" fmla="*/ 183588 w 367177"/>
              <a:gd name="connsiteY2" fmla="*/ 0 h 1049477"/>
              <a:gd name="connsiteX3" fmla="*/ 367177 w 367177"/>
              <a:gd name="connsiteY3" fmla="*/ 0 h 1049477"/>
            </a:gdLst>
            <a:ahLst/>
            <a:cxnLst>
              <a:cxn ang="0">
                <a:pos x="connsiteX0" y="connsiteY0"/>
              </a:cxn>
              <a:cxn ang="0">
                <a:pos x="connsiteX1" y="connsiteY1"/>
              </a:cxn>
              <a:cxn ang="0">
                <a:pos x="connsiteX2" y="connsiteY2"/>
              </a:cxn>
              <a:cxn ang="0">
                <a:pos x="connsiteX3" y="connsiteY3"/>
              </a:cxn>
            </a:cxnLst>
            <a:rect l="l" t="t" r="r" b="b"/>
            <a:pathLst>
              <a:path w="367177" h="1049477">
                <a:moveTo>
                  <a:pt x="0" y="1049477"/>
                </a:moveTo>
                <a:lnTo>
                  <a:pt x="183588" y="1049477"/>
                </a:lnTo>
                <a:lnTo>
                  <a:pt x="183588" y="0"/>
                </a:lnTo>
                <a:lnTo>
                  <a:pt x="367177" y="0"/>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168492" tIns="496942" rIns="168493" bIns="496943" numCol="1" spcCol="1270" anchor="ctr" anchorCtr="0">
            <a:noAutofit/>
          </a:bodyPr>
          <a:lstStyle/>
          <a:p>
            <a:pPr lvl="0" algn="ctr" defTabSz="977900">
              <a:lnSpc>
                <a:spcPct val="90000"/>
              </a:lnSpc>
              <a:spcBef>
                <a:spcPct val="0"/>
              </a:spcBef>
              <a:spcAft>
                <a:spcPct val="35000"/>
              </a:spcAft>
            </a:pPr>
            <a:endParaRPr lang="en-US" sz="2200" kern="1200"/>
          </a:p>
        </p:txBody>
      </p:sp>
      <p:sp>
        <p:nvSpPr>
          <p:cNvPr id="26" name="Freeform 25"/>
          <p:cNvSpPr/>
          <p:nvPr/>
        </p:nvSpPr>
        <p:spPr>
          <a:xfrm>
            <a:off x="2905539" y="2336511"/>
            <a:ext cx="371773" cy="784380"/>
          </a:xfrm>
          <a:custGeom>
            <a:avLst/>
            <a:gdLst>
              <a:gd name="connsiteX0" fmla="*/ 0 w 367177"/>
              <a:gd name="connsiteY0" fmla="*/ 1749129 h 1749129"/>
              <a:gd name="connsiteX1" fmla="*/ 183588 w 367177"/>
              <a:gd name="connsiteY1" fmla="*/ 1749129 h 1749129"/>
              <a:gd name="connsiteX2" fmla="*/ 183588 w 367177"/>
              <a:gd name="connsiteY2" fmla="*/ 0 h 1749129"/>
              <a:gd name="connsiteX3" fmla="*/ 367177 w 367177"/>
              <a:gd name="connsiteY3" fmla="*/ 0 h 1749129"/>
            </a:gdLst>
            <a:ahLst/>
            <a:cxnLst>
              <a:cxn ang="0">
                <a:pos x="connsiteX0" y="connsiteY0"/>
              </a:cxn>
              <a:cxn ang="0">
                <a:pos x="connsiteX1" y="connsiteY1"/>
              </a:cxn>
              <a:cxn ang="0">
                <a:pos x="connsiteX2" y="connsiteY2"/>
              </a:cxn>
              <a:cxn ang="0">
                <a:pos x="connsiteX3" y="connsiteY3"/>
              </a:cxn>
            </a:cxnLst>
            <a:rect l="l" t="t" r="r" b="b"/>
            <a:pathLst>
              <a:path w="367177" h="1749129">
                <a:moveTo>
                  <a:pt x="0" y="1749129"/>
                </a:moveTo>
                <a:lnTo>
                  <a:pt x="183588" y="1749129"/>
                </a:lnTo>
                <a:lnTo>
                  <a:pt x="183588" y="0"/>
                </a:lnTo>
                <a:lnTo>
                  <a:pt x="367177" y="0"/>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151607" tIns="829884" rIns="151608" bIns="829883" numCol="1" spcCol="1270" anchor="ctr" anchorCtr="0">
            <a:noAutofit/>
          </a:bodyPr>
          <a:lstStyle/>
          <a:p>
            <a:pPr lvl="0" algn="ctr" defTabSz="977900">
              <a:lnSpc>
                <a:spcPct val="90000"/>
              </a:lnSpc>
              <a:spcBef>
                <a:spcPct val="0"/>
              </a:spcBef>
              <a:spcAft>
                <a:spcPct val="35000"/>
              </a:spcAft>
            </a:pPr>
            <a:endParaRPr lang="en-US" sz="2200" kern="1200"/>
          </a:p>
        </p:txBody>
      </p:sp>
      <p:sp>
        <p:nvSpPr>
          <p:cNvPr id="27" name="Freeform 26"/>
          <p:cNvSpPr/>
          <p:nvPr/>
        </p:nvSpPr>
        <p:spPr>
          <a:xfrm>
            <a:off x="0" y="2532952"/>
            <a:ext cx="2945901" cy="1147883"/>
          </a:xfrm>
          <a:custGeom>
            <a:avLst/>
            <a:gdLst>
              <a:gd name="connsiteX0" fmla="*/ 0 w 2945901"/>
              <a:gd name="connsiteY0" fmla="*/ 0 h 1133693"/>
              <a:gd name="connsiteX1" fmla="*/ 2945901 w 2945901"/>
              <a:gd name="connsiteY1" fmla="*/ 0 h 1133693"/>
              <a:gd name="connsiteX2" fmla="*/ 2945901 w 2945901"/>
              <a:gd name="connsiteY2" fmla="*/ 1133693 h 1133693"/>
              <a:gd name="connsiteX3" fmla="*/ 0 w 2945901"/>
              <a:gd name="connsiteY3" fmla="*/ 1133693 h 1133693"/>
              <a:gd name="connsiteX4" fmla="*/ 0 w 2945901"/>
              <a:gd name="connsiteY4" fmla="*/ 0 h 1133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5901" h="1133693">
                <a:moveTo>
                  <a:pt x="0" y="0"/>
                </a:moveTo>
                <a:lnTo>
                  <a:pt x="2945901" y="0"/>
                </a:lnTo>
                <a:lnTo>
                  <a:pt x="2945901" y="1133693"/>
                </a:lnTo>
                <a:lnTo>
                  <a:pt x="0" y="1133693"/>
                </a:lnTo>
                <a:lnTo>
                  <a:pt x="0" y="0"/>
                </a:ln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968" tIns="13970" rIns="13971" bIns="13969" numCol="1" spcCol="1270" anchor="ctr" anchorCtr="0">
            <a:noAutofit/>
          </a:bodyPr>
          <a:lstStyle/>
          <a:p>
            <a:pPr lvl="0" algn="ctr" defTabSz="977900">
              <a:lnSpc>
                <a:spcPct val="90000"/>
              </a:lnSpc>
              <a:spcBef>
                <a:spcPct val="0"/>
              </a:spcBef>
              <a:spcAft>
                <a:spcPct val="35000"/>
              </a:spcAft>
            </a:pPr>
            <a:r>
              <a:rPr lang="en-GB" sz="2800" b="1" kern="1200" dirty="0" err="1">
                <a:solidFill>
                  <a:schemeClr val="bg1"/>
                </a:solidFill>
                <a:latin typeface="Arial" panose="020B0604020202020204" pitchFamily="34" charset="0"/>
                <a:cs typeface="Arial" panose="020B0604020202020204" pitchFamily="34" charset="0"/>
              </a:rPr>
              <a:t>Một</a:t>
            </a:r>
            <a:r>
              <a:rPr lang="en-GB" sz="2800" b="1" kern="1200" dirty="0">
                <a:solidFill>
                  <a:schemeClr val="bg1"/>
                </a:solidFill>
                <a:latin typeface="Arial" panose="020B0604020202020204" pitchFamily="34" charset="0"/>
                <a:cs typeface="Arial" panose="020B0604020202020204" pitchFamily="34" charset="0"/>
              </a:rPr>
              <a:t> </a:t>
            </a:r>
            <a:r>
              <a:rPr lang="en-GB" sz="2800" b="1" kern="1200" dirty="0" err="1">
                <a:solidFill>
                  <a:schemeClr val="bg1"/>
                </a:solidFill>
                <a:latin typeface="Arial" panose="020B0604020202020204" pitchFamily="34" charset="0"/>
                <a:cs typeface="Arial" panose="020B0604020202020204" pitchFamily="34" charset="0"/>
              </a:rPr>
              <a:t>số</a:t>
            </a:r>
            <a:r>
              <a:rPr lang="en-GB" sz="2800" b="1" kern="1200" dirty="0">
                <a:solidFill>
                  <a:schemeClr val="bg1"/>
                </a:solidFill>
                <a:latin typeface="Arial" panose="020B0604020202020204" pitchFamily="34" charset="0"/>
                <a:cs typeface="Arial" panose="020B0604020202020204" pitchFamily="34" charset="0"/>
              </a:rPr>
              <a:t> </a:t>
            </a:r>
            <a:r>
              <a:rPr lang="en-GB" sz="2800" b="1" kern="1200" dirty="0" err="1">
                <a:solidFill>
                  <a:schemeClr val="bg1"/>
                </a:solidFill>
                <a:latin typeface="Arial" panose="020B0604020202020204" pitchFamily="34" charset="0"/>
                <a:cs typeface="Arial" panose="020B0604020202020204" pitchFamily="34" charset="0"/>
              </a:rPr>
              <a:t>tính</a:t>
            </a:r>
            <a:r>
              <a:rPr lang="en-GB" sz="2800" b="1" kern="1200" dirty="0">
                <a:solidFill>
                  <a:schemeClr val="bg1"/>
                </a:solidFill>
                <a:latin typeface="Arial" panose="020B0604020202020204" pitchFamily="34" charset="0"/>
                <a:cs typeface="Arial" panose="020B0604020202020204" pitchFamily="34" charset="0"/>
              </a:rPr>
              <a:t> </a:t>
            </a:r>
            <a:r>
              <a:rPr lang="en-GB" sz="2800" b="1" kern="1200" dirty="0" err="1">
                <a:solidFill>
                  <a:schemeClr val="bg1"/>
                </a:solidFill>
                <a:latin typeface="Arial" panose="020B0604020202020204" pitchFamily="34" charset="0"/>
                <a:cs typeface="Arial" panose="020B0604020202020204" pitchFamily="34" charset="0"/>
              </a:rPr>
              <a:t>chất</a:t>
            </a:r>
            <a:r>
              <a:rPr lang="en-GB" sz="2800" b="1" kern="1200" dirty="0">
                <a:solidFill>
                  <a:schemeClr val="bg1"/>
                </a:solidFill>
                <a:latin typeface="Arial" panose="020B0604020202020204" pitchFamily="34" charset="0"/>
                <a:cs typeface="Arial" panose="020B0604020202020204" pitchFamily="34" charset="0"/>
              </a:rPr>
              <a:t> </a:t>
            </a:r>
            <a:r>
              <a:rPr lang="en-GB" sz="2800" b="1" kern="1200" dirty="0" err="1">
                <a:solidFill>
                  <a:schemeClr val="bg1"/>
                </a:solidFill>
                <a:latin typeface="Arial" panose="020B0604020202020204" pitchFamily="34" charset="0"/>
                <a:cs typeface="Arial" panose="020B0604020202020204" pitchFamily="34" charset="0"/>
              </a:rPr>
              <a:t>của</a:t>
            </a:r>
            <a:r>
              <a:rPr lang="en-GB" sz="2800" b="1" kern="1200" dirty="0">
                <a:solidFill>
                  <a:schemeClr val="bg1"/>
                </a:solidFill>
                <a:latin typeface="Arial" panose="020B0604020202020204" pitchFamily="34" charset="0"/>
                <a:cs typeface="Arial" panose="020B0604020202020204" pitchFamily="34" charset="0"/>
              </a:rPr>
              <a:t> </a:t>
            </a:r>
            <a:r>
              <a:rPr lang="en-GB" sz="2800" b="1" kern="1200" dirty="0" err="1">
                <a:solidFill>
                  <a:schemeClr val="bg1"/>
                </a:solidFill>
                <a:latin typeface="Arial" panose="020B0604020202020204" pitchFamily="34" charset="0"/>
                <a:cs typeface="Arial" panose="020B0604020202020204" pitchFamily="34" charset="0"/>
              </a:rPr>
              <a:t>vật</a:t>
            </a:r>
            <a:r>
              <a:rPr lang="en-GB" sz="2800" b="1" kern="1200" dirty="0">
                <a:solidFill>
                  <a:schemeClr val="bg1"/>
                </a:solidFill>
                <a:latin typeface="Arial" panose="020B0604020202020204" pitchFamily="34" charset="0"/>
                <a:cs typeface="Arial" panose="020B0604020202020204" pitchFamily="34" charset="0"/>
              </a:rPr>
              <a:t> </a:t>
            </a:r>
            <a:r>
              <a:rPr lang="en-GB" sz="2800" b="1" kern="1200" dirty="0" err="1">
                <a:solidFill>
                  <a:schemeClr val="bg1"/>
                </a:solidFill>
                <a:latin typeface="Arial" panose="020B0604020202020204" pitchFamily="34" charset="0"/>
                <a:cs typeface="Arial" panose="020B0604020202020204" pitchFamily="34" charset="0"/>
              </a:rPr>
              <a:t>liệu</a:t>
            </a:r>
            <a:endParaRPr lang="en-US" sz="2800" b="1" kern="1200" dirty="0">
              <a:solidFill>
                <a:schemeClr val="bg1"/>
              </a:solidFill>
              <a:latin typeface="Arial" panose="020B0604020202020204" pitchFamily="34" charset="0"/>
              <a:cs typeface="Arial" panose="020B0604020202020204" pitchFamily="34" charset="0"/>
            </a:endParaRPr>
          </a:p>
        </p:txBody>
      </p:sp>
      <p:sp>
        <p:nvSpPr>
          <p:cNvPr id="28" name="Freeform 27"/>
          <p:cNvSpPr/>
          <p:nvPr/>
        </p:nvSpPr>
        <p:spPr>
          <a:xfrm>
            <a:off x="3268345" y="2032466"/>
            <a:ext cx="4553208" cy="438188"/>
          </a:xfrm>
          <a:custGeom>
            <a:avLst/>
            <a:gdLst>
              <a:gd name="connsiteX0" fmla="*/ 0 w 3718513"/>
              <a:gd name="connsiteY0" fmla="*/ 0 h 559721"/>
              <a:gd name="connsiteX1" fmla="*/ 3718513 w 3718513"/>
              <a:gd name="connsiteY1" fmla="*/ 0 h 559721"/>
              <a:gd name="connsiteX2" fmla="*/ 3718513 w 3718513"/>
              <a:gd name="connsiteY2" fmla="*/ 559721 h 559721"/>
              <a:gd name="connsiteX3" fmla="*/ 0 w 3718513"/>
              <a:gd name="connsiteY3" fmla="*/ 559721 h 559721"/>
              <a:gd name="connsiteX4" fmla="*/ 0 w 3718513"/>
              <a:gd name="connsiteY4" fmla="*/ 0 h 559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8513" h="559721">
                <a:moveTo>
                  <a:pt x="0" y="0"/>
                </a:moveTo>
                <a:lnTo>
                  <a:pt x="3718513" y="0"/>
                </a:lnTo>
                <a:lnTo>
                  <a:pt x="3718513" y="559721"/>
                </a:lnTo>
                <a:lnTo>
                  <a:pt x="0" y="559721"/>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970" tIns="13970" rIns="13970" bIns="13970" numCol="1" spcCol="1270" anchor="ctr" anchorCtr="0">
            <a:noAutofit/>
          </a:bodyPr>
          <a:lstStyle/>
          <a:p>
            <a:pPr lvl="0" defTabSz="977900">
              <a:lnSpc>
                <a:spcPct val="90000"/>
              </a:lnSpc>
              <a:spcBef>
                <a:spcPct val="0"/>
              </a:spcBef>
              <a:spcAft>
                <a:spcPct val="35000"/>
              </a:spcAft>
            </a:pPr>
            <a:r>
              <a:rPr lang="en-GB" sz="2800" b="1" kern="1200" dirty="0" err="1">
                <a:latin typeface="Arial" panose="020B0604020202020204" pitchFamily="34" charset="0"/>
                <a:cs typeface="Arial" panose="020B0604020202020204" pitchFamily="34" charset="0"/>
              </a:rPr>
              <a:t>Tính</a:t>
            </a:r>
            <a:r>
              <a:rPr lang="en-GB" sz="2800" b="1" kern="1200" dirty="0">
                <a:latin typeface="Arial" panose="020B0604020202020204" pitchFamily="34" charset="0"/>
                <a:cs typeface="Arial" panose="020B0604020202020204" pitchFamily="34" charset="0"/>
              </a:rPr>
              <a:t> </a:t>
            </a:r>
            <a:r>
              <a:rPr lang="en-GB" sz="2800" b="1" kern="1200" dirty="0" err="1">
                <a:latin typeface="Arial" panose="020B0604020202020204" pitchFamily="34" charset="0"/>
                <a:cs typeface="Arial" panose="020B0604020202020204" pitchFamily="34" charset="0"/>
              </a:rPr>
              <a:t>dẫn</a:t>
            </a:r>
            <a:r>
              <a:rPr lang="en-GB" sz="2800" b="1" kern="1200" dirty="0">
                <a:latin typeface="Arial" panose="020B0604020202020204" pitchFamily="34" charset="0"/>
                <a:cs typeface="Arial" panose="020B0604020202020204" pitchFamily="34" charset="0"/>
              </a:rPr>
              <a:t> </a:t>
            </a:r>
            <a:r>
              <a:rPr lang="en-GB" sz="2800" b="1" kern="1200" dirty="0" err="1">
                <a:latin typeface="Arial" panose="020B0604020202020204" pitchFamily="34" charset="0"/>
                <a:cs typeface="Arial" panose="020B0604020202020204" pitchFamily="34" charset="0"/>
              </a:rPr>
              <a:t>điện</a:t>
            </a:r>
            <a:endParaRPr lang="en-US" sz="2800" b="1" kern="1200" dirty="0">
              <a:latin typeface="Arial" panose="020B0604020202020204" pitchFamily="34" charset="0"/>
              <a:cs typeface="Arial" panose="020B0604020202020204" pitchFamily="34" charset="0"/>
            </a:endParaRPr>
          </a:p>
        </p:txBody>
      </p:sp>
      <p:sp>
        <p:nvSpPr>
          <p:cNvPr id="29" name="Freeform 28"/>
          <p:cNvSpPr/>
          <p:nvPr/>
        </p:nvSpPr>
        <p:spPr>
          <a:xfrm>
            <a:off x="3248327" y="2551904"/>
            <a:ext cx="4553208" cy="438188"/>
          </a:xfrm>
          <a:custGeom>
            <a:avLst/>
            <a:gdLst>
              <a:gd name="connsiteX0" fmla="*/ 0 w 3718513"/>
              <a:gd name="connsiteY0" fmla="*/ 0 h 559721"/>
              <a:gd name="connsiteX1" fmla="*/ 3718513 w 3718513"/>
              <a:gd name="connsiteY1" fmla="*/ 0 h 559721"/>
              <a:gd name="connsiteX2" fmla="*/ 3718513 w 3718513"/>
              <a:gd name="connsiteY2" fmla="*/ 559721 h 559721"/>
              <a:gd name="connsiteX3" fmla="*/ 0 w 3718513"/>
              <a:gd name="connsiteY3" fmla="*/ 559721 h 559721"/>
              <a:gd name="connsiteX4" fmla="*/ 0 w 3718513"/>
              <a:gd name="connsiteY4" fmla="*/ 0 h 559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8513" h="559721">
                <a:moveTo>
                  <a:pt x="0" y="0"/>
                </a:moveTo>
                <a:lnTo>
                  <a:pt x="3718513" y="0"/>
                </a:lnTo>
                <a:lnTo>
                  <a:pt x="3718513" y="559721"/>
                </a:lnTo>
                <a:lnTo>
                  <a:pt x="0" y="559721"/>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970" tIns="13970" rIns="13970" bIns="13970" numCol="1" spcCol="1270" anchor="ctr" anchorCtr="0">
            <a:noAutofit/>
          </a:bodyPr>
          <a:lstStyle/>
          <a:p>
            <a:pPr lvl="0" defTabSz="977900">
              <a:lnSpc>
                <a:spcPct val="90000"/>
              </a:lnSpc>
              <a:spcBef>
                <a:spcPct val="0"/>
              </a:spcBef>
              <a:spcAft>
                <a:spcPct val="35000"/>
              </a:spcAft>
            </a:pPr>
            <a:r>
              <a:rPr lang="en-GB" sz="2800" b="1" kern="1200" dirty="0" err="1">
                <a:latin typeface="Arial" panose="020B0604020202020204" pitchFamily="34" charset="0"/>
                <a:cs typeface="Arial" panose="020B0604020202020204" pitchFamily="34" charset="0"/>
              </a:rPr>
              <a:t>Tính</a:t>
            </a:r>
            <a:r>
              <a:rPr lang="en-GB" sz="2800" b="1" kern="1200" dirty="0">
                <a:latin typeface="Arial" panose="020B0604020202020204" pitchFamily="34" charset="0"/>
                <a:cs typeface="Arial" panose="020B0604020202020204" pitchFamily="34" charset="0"/>
              </a:rPr>
              <a:t> </a:t>
            </a:r>
            <a:r>
              <a:rPr lang="en-GB" sz="2800" b="1" kern="1200" dirty="0" err="1">
                <a:latin typeface="Arial" panose="020B0604020202020204" pitchFamily="34" charset="0"/>
                <a:cs typeface="Arial" panose="020B0604020202020204" pitchFamily="34" charset="0"/>
              </a:rPr>
              <a:t>dẫn</a:t>
            </a:r>
            <a:r>
              <a:rPr lang="en-GB" sz="2800" b="1" kern="1200" dirty="0">
                <a:latin typeface="Arial" panose="020B0604020202020204" pitchFamily="34" charset="0"/>
                <a:cs typeface="Arial" panose="020B0604020202020204" pitchFamily="34" charset="0"/>
              </a:rPr>
              <a:t> </a:t>
            </a:r>
            <a:r>
              <a:rPr lang="en-GB" sz="2800" b="1" kern="1200" dirty="0" err="1">
                <a:latin typeface="Arial" panose="020B0604020202020204" pitchFamily="34" charset="0"/>
                <a:cs typeface="Arial" panose="020B0604020202020204" pitchFamily="34" charset="0"/>
              </a:rPr>
              <a:t>nhiệt</a:t>
            </a:r>
            <a:endParaRPr lang="en-US" sz="2800" b="1" kern="1200" dirty="0">
              <a:latin typeface="Arial" panose="020B0604020202020204" pitchFamily="34" charset="0"/>
              <a:cs typeface="Arial" panose="020B0604020202020204" pitchFamily="34" charset="0"/>
            </a:endParaRPr>
          </a:p>
        </p:txBody>
      </p:sp>
      <p:sp>
        <p:nvSpPr>
          <p:cNvPr id="30" name="Freeform 29"/>
          <p:cNvSpPr/>
          <p:nvPr/>
        </p:nvSpPr>
        <p:spPr>
          <a:xfrm>
            <a:off x="3242638" y="3053813"/>
            <a:ext cx="4553208" cy="378405"/>
          </a:xfrm>
          <a:custGeom>
            <a:avLst/>
            <a:gdLst>
              <a:gd name="connsiteX0" fmla="*/ 0 w 3718513"/>
              <a:gd name="connsiteY0" fmla="*/ 0 h 559721"/>
              <a:gd name="connsiteX1" fmla="*/ 3718513 w 3718513"/>
              <a:gd name="connsiteY1" fmla="*/ 0 h 559721"/>
              <a:gd name="connsiteX2" fmla="*/ 3718513 w 3718513"/>
              <a:gd name="connsiteY2" fmla="*/ 559721 h 559721"/>
              <a:gd name="connsiteX3" fmla="*/ 0 w 3718513"/>
              <a:gd name="connsiteY3" fmla="*/ 559721 h 559721"/>
              <a:gd name="connsiteX4" fmla="*/ 0 w 3718513"/>
              <a:gd name="connsiteY4" fmla="*/ 0 h 559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8513" h="559721">
                <a:moveTo>
                  <a:pt x="0" y="0"/>
                </a:moveTo>
                <a:lnTo>
                  <a:pt x="3718513" y="0"/>
                </a:lnTo>
                <a:lnTo>
                  <a:pt x="3718513" y="559721"/>
                </a:lnTo>
                <a:lnTo>
                  <a:pt x="0" y="559721"/>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970" tIns="13970" rIns="13970" bIns="13970" numCol="1" spcCol="1270" anchor="ctr" anchorCtr="0">
            <a:noAutofit/>
          </a:bodyPr>
          <a:lstStyle/>
          <a:p>
            <a:pPr lvl="0" defTabSz="977900">
              <a:lnSpc>
                <a:spcPct val="90000"/>
              </a:lnSpc>
              <a:spcBef>
                <a:spcPct val="0"/>
              </a:spcBef>
              <a:spcAft>
                <a:spcPct val="35000"/>
              </a:spcAft>
            </a:pPr>
            <a:r>
              <a:rPr lang="en-GB" sz="2800" b="1" kern="1200">
                <a:latin typeface="Arial" panose="020B0604020202020204" pitchFamily="34" charset="0"/>
                <a:cs typeface="Arial" panose="020B0604020202020204" pitchFamily="34" charset="0"/>
              </a:rPr>
              <a:t>Tính dẻo</a:t>
            </a:r>
          </a:p>
        </p:txBody>
      </p:sp>
      <p:sp>
        <p:nvSpPr>
          <p:cNvPr id="31" name="Freeform 30"/>
          <p:cNvSpPr/>
          <p:nvPr/>
        </p:nvSpPr>
        <p:spPr>
          <a:xfrm>
            <a:off x="3248327" y="3579822"/>
            <a:ext cx="4553208" cy="361914"/>
          </a:xfrm>
          <a:custGeom>
            <a:avLst/>
            <a:gdLst>
              <a:gd name="connsiteX0" fmla="*/ 0 w 3718513"/>
              <a:gd name="connsiteY0" fmla="*/ 0 h 559721"/>
              <a:gd name="connsiteX1" fmla="*/ 3718513 w 3718513"/>
              <a:gd name="connsiteY1" fmla="*/ 0 h 559721"/>
              <a:gd name="connsiteX2" fmla="*/ 3718513 w 3718513"/>
              <a:gd name="connsiteY2" fmla="*/ 559721 h 559721"/>
              <a:gd name="connsiteX3" fmla="*/ 0 w 3718513"/>
              <a:gd name="connsiteY3" fmla="*/ 559721 h 559721"/>
              <a:gd name="connsiteX4" fmla="*/ 0 w 3718513"/>
              <a:gd name="connsiteY4" fmla="*/ 0 h 559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8513" h="559721">
                <a:moveTo>
                  <a:pt x="0" y="0"/>
                </a:moveTo>
                <a:lnTo>
                  <a:pt x="3718513" y="0"/>
                </a:lnTo>
                <a:lnTo>
                  <a:pt x="3718513" y="559721"/>
                </a:lnTo>
                <a:lnTo>
                  <a:pt x="0" y="559721"/>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970" tIns="13970" rIns="13970" bIns="13970" numCol="1" spcCol="1270" anchor="ctr" anchorCtr="0">
            <a:noAutofit/>
          </a:bodyPr>
          <a:lstStyle/>
          <a:p>
            <a:pPr lvl="0" defTabSz="977900">
              <a:lnSpc>
                <a:spcPct val="90000"/>
              </a:lnSpc>
              <a:spcBef>
                <a:spcPct val="0"/>
              </a:spcBef>
              <a:spcAft>
                <a:spcPct val="35000"/>
              </a:spcAft>
            </a:pPr>
            <a:r>
              <a:rPr lang="en-GB" sz="2800" b="1" kern="1200">
                <a:latin typeface="Arial" panose="020B0604020202020204" pitchFamily="34" charset="0"/>
                <a:cs typeface="Arial" panose="020B0604020202020204" pitchFamily="34" charset="0"/>
              </a:rPr>
              <a:t>Tính cứng</a:t>
            </a:r>
          </a:p>
        </p:txBody>
      </p:sp>
      <p:sp>
        <p:nvSpPr>
          <p:cNvPr id="32" name="Freeform 31"/>
          <p:cNvSpPr/>
          <p:nvPr/>
        </p:nvSpPr>
        <p:spPr>
          <a:xfrm>
            <a:off x="3251007" y="4033315"/>
            <a:ext cx="4553208" cy="397872"/>
          </a:xfrm>
          <a:custGeom>
            <a:avLst/>
            <a:gdLst>
              <a:gd name="connsiteX0" fmla="*/ 0 w 3718513"/>
              <a:gd name="connsiteY0" fmla="*/ 0 h 559721"/>
              <a:gd name="connsiteX1" fmla="*/ 3718513 w 3718513"/>
              <a:gd name="connsiteY1" fmla="*/ 0 h 559721"/>
              <a:gd name="connsiteX2" fmla="*/ 3718513 w 3718513"/>
              <a:gd name="connsiteY2" fmla="*/ 559721 h 559721"/>
              <a:gd name="connsiteX3" fmla="*/ 0 w 3718513"/>
              <a:gd name="connsiteY3" fmla="*/ 559721 h 559721"/>
              <a:gd name="connsiteX4" fmla="*/ 0 w 3718513"/>
              <a:gd name="connsiteY4" fmla="*/ 0 h 559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8513" h="559721">
                <a:moveTo>
                  <a:pt x="0" y="0"/>
                </a:moveTo>
                <a:lnTo>
                  <a:pt x="3718513" y="0"/>
                </a:lnTo>
                <a:lnTo>
                  <a:pt x="3718513" y="559721"/>
                </a:lnTo>
                <a:lnTo>
                  <a:pt x="0" y="559721"/>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970" tIns="13970" rIns="13970" bIns="13970" numCol="1" spcCol="1270" anchor="ctr" anchorCtr="0">
            <a:noAutofit/>
          </a:bodyPr>
          <a:lstStyle/>
          <a:p>
            <a:pPr lvl="0" defTabSz="977900">
              <a:lnSpc>
                <a:spcPct val="90000"/>
              </a:lnSpc>
              <a:spcBef>
                <a:spcPct val="0"/>
              </a:spcBef>
              <a:spcAft>
                <a:spcPct val="35000"/>
              </a:spcAft>
            </a:pPr>
            <a:r>
              <a:rPr lang="en-GB" sz="2800" b="1" kern="1200">
                <a:latin typeface="Arial" panose="020B0604020202020204" pitchFamily="34" charset="0"/>
                <a:cs typeface="Arial" panose="020B0604020202020204" pitchFamily="34" charset="0"/>
              </a:rPr>
              <a:t>Tính bền</a:t>
            </a:r>
          </a:p>
        </p:txBody>
      </p:sp>
      <p:sp>
        <p:nvSpPr>
          <p:cNvPr id="33" name="Freeform 32"/>
          <p:cNvSpPr/>
          <p:nvPr/>
        </p:nvSpPr>
        <p:spPr>
          <a:xfrm>
            <a:off x="3251007" y="4555435"/>
            <a:ext cx="4553208" cy="393600"/>
          </a:xfrm>
          <a:custGeom>
            <a:avLst/>
            <a:gdLst>
              <a:gd name="connsiteX0" fmla="*/ 0 w 3718513"/>
              <a:gd name="connsiteY0" fmla="*/ 0 h 559721"/>
              <a:gd name="connsiteX1" fmla="*/ 3718513 w 3718513"/>
              <a:gd name="connsiteY1" fmla="*/ 0 h 559721"/>
              <a:gd name="connsiteX2" fmla="*/ 3718513 w 3718513"/>
              <a:gd name="connsiteY2" fmla="*/ 559721 h 559721"/>
              <a:gd name="connsiteX3" fmla="*/ 0 w 3718513"/>
              <a:gd name="connsiteY3" fmla="*/ 559721 h 559721"/>
              <a:gd name="connsiteX4" fmla="*/ 0 w 3718513"/>
              <a:gd name="connsiteY4" fmla="*/ 0 h 559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8513" h="559721">
                <a:moveTo>
                  <a:pt x="0" y="0"/>
                </a:moveTo>
                <a:lnTo>
                  <a:pt x="3718513" y="0"/>
                </a:lnTo>
                <a:lnTo>
                  <a:pt x="3718513" y="559721"/>
                </a:lnTo>
                <a:lnTo>
                  <a:pt x="0" y="559721"/>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970" tIns="13970" rIns="13970" bIns="13970" numCol="1" spcCol="1270" anchor="ctr" anchorCtr="0">
            <a:noAutofit/>
          </a:bodyPr>
          <a:lstStyle/>
          <a:p>
            <a:pPr lvl="0" defTabSz="977900">
              <a:lnSpc>
                <a:spcPct val="90000"/>
              </a:lnSpc>
              <a:spcBef>
                <a:spcPct val="0"/>
              </a:spcBef>
              <a:spcAft>
                <a:spcPct val="35000"/>
              </a:spcAft>
            </a:pPr>
            <a:r>
              <a:rPr lang="en-GB" sz="2800" b="1" kern="1200" dirty="0" err="1">
                <a:latin typeface="Arial" panose="020B0604020202020204" pitchFamily="34" charset="0"/>
                <a:cs typeface="Arial" panose="020B0604020202020204" pitchFamily="34" charset="0"/>
              </a:rPr>
              <a:t>Khả</a:t>
            </a:r>
            <a:r>
              <a:rPr lang="en-GB" sz="2800" b="1" kern="1200" dirty="0">
                <a:latin typeface="Arial" panose="020B0604020202020204" pitchFamily="34" charset="0"/>
                <a:cs typeface="Arial" panose="020B0604020202020204" pitchFamily="34" charset="0"/>
              </a:rPr>
              <a:t> </a:t>
            </a:r>
            <a:r>
              <a:rPr lang="en-GB" sz="2800" b="1" kern="1200" dirty="0" err="1">
                <a:latin typeface="Arial" panose="020B0604020202020204" pitchFamily="34" charset="0"/>
                <a:cs typeface="Arial" panose="020B0604020202020204" pitchFamily="34" charset="0"/>
              </a:rPr>
              <a:t>năng</a:t>
            </a:r>
            <a:r>
              <a:rPr lang="en-GB" sz="2800" b="1" kern="1200" dirty="0">
                <a:latin typeface="Arial" panose="020B0604020202020204" pitchFamily="34" charset="0"/>
                <a:cs typeface="Arial" panose="020B0604020202020204" pitchFamily="34" charset="0"/>
              </a:rPr>
              <a:t> </a:t>
            </a:r>
            <a:r>
              <a:rPr lang="en-GB" sz="2800" b="1" kern="1200" dirty="0" err="1">
                <a:latin typeface="Arial" panose="020B0604020202020204" pitchFamily="34" charset="0"/>
                <a:cs typeface="Arial" panose="020B0604020202020204" pitchFamily="34" charset="0"/>
              </a:rPr>
              <a:t>chịu</a:t>
            </a:r>
            <a:r>
              <a:rPr lang="en-GB" sz="2800" b="1" kern="1200" dirty="0">
                <a:latin typeface="Arial" panose="020B0604020202020204" pitchFamily="34" charset="0"/>
                <a:cs typeface="Arial" panose="020B0604020202020204" pitchFamily="34" charset="0"/>
              </a:rPr>
              <a:t> </a:t>
            </a:r>
            <a:r>
              <a:rPr lang="en-GB" sz="2800" b="1" kern="1200" dirty="0" err="1">
                <a:latin typeface="Arial" panose="020B0604020202020204" pitchFamily="34" charset="0"/>
                <a:cs typeface="Arial" panose="020B0604020202020204" pitchFamily="34" charset="0"/>
              </a:rPr>
              <a:t>nhiệt</a:t>
            </a:r>
            <a:r>
              <a:rPr lang="en-GB" sz="2800" b="1" kern="1200" dirty="0">
                <a:latin typeface="Arial" panose="020B0604020202020204" pitchFamily="34" charset="0"/>
                <a:cs typeface="Arial" panose="020B0604020202020204" pitchFamily="34" charset="0"/>
              </a:rPr>
              <a:t>,….</a:t>
            </a:r>
          </a:p>
        </p:txBody>
      </p:sp>
      <p:sp>
        <p:nvSpPr>
          <p:cNvPr id="4" name="TextBox 3">
            <a:extLst>
              <a:ext uri="{FF2B5EF4-FFF2-40B4-BE49-F238E27FC236}">
                <a16:creationId xmlns:a16="http://schemas.microsoft.com/office/drawing/2014/main" id="{A798A1E5-3FA5-5523-8B62-12DD94842AC7}"/>
              </a:ext>
            </a:extLst>
          </p:cNvPr>
          <p:cNvSpPr txBox="1"/>
          <p:nvPr/>
        </p:nvSpPr>
        <p:spPr>
          <a:xfrm>
            <a:off x="3598985" y="893987"/>
            <a:ext cx="5097418" cy="523220"/>
          </a:xfrm>
          <a:prstGeom prst="rect">
            <a:avLst/>
          </a:prstGeom>
          <a:solidFill>
            <a:schemeClr val="accent3">
              <a:lumMod val="20000"/>
              <a:lumOff val="80000"/>
            </a:schemeClr>
          </a:solidFill>
        </p:spPr>
        <p:txBody>
          <a:bodyPr wrap="square">
            <a:spAutoFit/>
          </a:bodyPr>
          <a:lstStyle/>
          <a:p>
            <a:pPr algn="just"/>
            <a:r>
              <a:rPr lang="en-US" sz="2800" b="1">
                <a:solidFill>
                  <a:srgbClr val="FF0000"/>
                </a:solidFill>
                <a:latin typeface="Aptos" panose="020B0004020202020204" pitchFamily="34" charset="0"/>
                <a:ea typeface="Calibri" panose="020F0502020204030204" pitchFamily="34" charset="0"/>
                <a:cs typeface="Times New Roman" panose="02020603050405020304" pitchFamily="18" charset="0"/>
              </a:rPr>
              <a:t>Vật liệu có những tính chất gì?</a:t>
            </a:r>
            <a:endParaRPr lang="en-US" sz="2800" b="1" dirty="0">
              <a:solidFill>
                <a:srgbClr val="FF0000"/>
              </a:solidFill>
              <a:latin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581460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arn(inVertical)">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arn(inVertical)">
                                      <p:cBhvr>
                                        <p:cTn id="15" dur="500"/>
                                        <p:tgtEl>
                                          <p:spTgt spid="2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barn(inVertical)">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arn(inVertical)">
                                      <p:cBhvr>
                                        <p:cTn id="23" dur="500"/>
                                        <p:tgtEl>
                                          <p:spTgt spid="2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barn(inVertical)">
                                      <p:cBhvr>
                                        <p:cTn id="26" dur="5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barn(inVertical)">
                                      <p:cBhvr>
                                        <p:cTn id="31" dur="500"/>
                                        <p:tgtEl>
                                          <p:spTgt spid="23"/>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barn(inVertical)">
                                      <p:cBhvr>
                                        <p:cTn id="34" dur="5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barn(inVertical)">
                                      <p:cBhvr>
                                        <p:cTn id="39" dur="500"/>
                                        <p:tgtEl>
                                          <p:spTgt spid="22"/>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barn(inVertical)">
                                      <p:cBhvr>
                                        <p:cTn id="42" dur="5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arn(inVertical)">
                                      <p:cBhvr>
                                        <p:cTn id="47" dur="500"/>
                                        <p:tgtEl>
                                          <p:spTgt spid="21"/>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barn(inVertical)">
                                      <p:cBhvr>
                                        <p:cTn id="5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28" grpId="0" animBg="1"/>
      <p:bldP spid="29" grpId="0" animBg="1"/>
      <p:bldP spid="30" grpId="0" animBg="1"/>
      <p:bldP spid="31" grpId="0" animBg="1"/>
      <p:bldP spid="32" grpId="0" animBg="1"/>
      <p:bldP spid="3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0B1930-8182-48E7-BA45-EB4F7224C726}"/>
              </a:ext>
            </a:extLst>
          </p:cNvPr>
          <p:cNvSpPr>
            <a:spLocks noGrp="1"/>
          </p:cNvSpPr>
          <p:nvPr>
            <p:ph type="sldNum" idx="4294967295"/>
          </p:nvPr>
        </p:nvSpPr>
        <p:spPr>
          <a:xfrm>
            <a:off x="8696403" y="4673650"/>
            <a:ext cx="333000" cy="393600"/>
          </a:xfrm>
          <a:prstGeom prst="rect">
            <a:avLst/>
          </a:prstGeom>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28</a:t>
            </a:fld>
            <a:endParaRPr lang="en"/>
          </a:p>
        </p:txBody>
      </p:sp>
      <p:sp>
        <p:nvSpPr>
          <p:cNvPr id="3" name="Rectangle: Rounded Corners 2">
            <a:extLst>
              <a:ext uri="{FF2B5EF4-FFF2-40B4-BE49-F238E27FC236}">
                <a16:creationId xmlns:a16="http://schemas.microsoft.com/office/drawing/2014/main" id="{F3DA55AC-EDAA-4394-8681-0474E443751F}"/>
              </a:ext>
            </a:extLst>
          </p:cNvPr>
          <p:cNvSpPr/>
          <p:nvPr/>
        </p:nvSpPr>
        <p:spPr>
          <a:xfrm>
            <a:off x="3572540" y="117502"/>
            <a:ext cx="1499190" cy="54399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rgbClr val="FF0000"/>
                </a:solidFill>
                <a:latin typeface="Aptos" panose="020B0004020202020204" pitchFamily="34" charset="0"/>
                <a:cs typeface="Times New Roman" panose="02020603050405020304" pitchFamily="18" charset="0"/>
              </a:rPr>
              <a:t>Luyện</a:t>
            </a:r>
            <a:r>
              <a:rPr lang="en-US" sz="1800" dirty="0">
                <a:solidFill>
                  <a:srgbClr val="FF0000"/>
                </a:solidFill>
                <a:latin typeface="Aptos" panose="020B0004020202020204" pitchFamily="34" charset="0"/>
                <a:cs typeface="Times New Roman" panose="02020603050405020304" pitchFamily="18" charset="0"/>
              </a:rPr>
              <a:t> </a:t>
            </a:r>
            <a:r>
              <a:rPr lang="en-US" sz="1800" dirty="0" err="1">
                <a:solidFill>
                  <a:srgbClr val="FF0000"/>
                </a:solidFill>
                <a:latin typeface="Aptos" panose="020B0004020202020204" pitchFamily="34" charset="0"/>
                <a:cs typeface="Times New Roman" panose="02020603050405020304" pitchFamily="18" charset="0"/>
              </a:rPr>
              <a:t>tập</a:t>
            </a:r>
            <a:endParaRPr lang="en-US" sz="1800" dirty="0">
              <a:solidFill>
                <a:srgbClr val="FF0000"/>
              </a:solidFill>
              <a:latin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A9CDC25D-0CC1-4343-AB00-880548DB6A77}"/>
              </a:ext>
            </a:extLst>
          </p:cNvPr>
          <p:cNvSpPr txBox="1"/>
          <p:nvPr/>
        </p:nvSpPr>
        <p:spPr>
          <a:xfrm>
            <a:off x="114596" y="582013"/>
            <a:ext cx="9029403" cy="3539430"/>
          </a:xfrm>
          <a:prstGeom prst="rect">
            <a:avLst/>
          </a:prstGeom>
          <a:solidFill>
            <a:schemeClr val="bg1"/>
          </a:solidFill>
        </p:spPr>
        <p:txBody>
          <a:bodyPr wrap="square">
            <a:spAutoFit/>
          </a:bodyPr>
          <a:lstStyle/>
          <a:p>
            <a:pPr marL="342900" indent="-342900">
              <a:buAutoNum type="arabicPeriod"/>
            </a:pPr>
            <a:r>
              <a:rPr lang="vi-VN" sz="2800" b="1" i="0" dirty="0">
                <a:solidFill>
                  <a:srgbClr val="FFFF00"/>
                </a:solidFill>
                <a:effectLst/>
                <a:latin typeface="Aptos" panose="020B0004020202020204" pitchFamily="34" charset="0"/>
                <a:cs typeface="Times New Roman" panose="02020603050405020304" pitchFamily="18" charset="0"/>
              </a:rPr>
              <a:t>Tính chất nào dưới đây không phải là tính chất chung của kim loại?</a:t>
            </a:r>
          </a:p>
          <a:p>
            <a:pPr marL="342900" indent="-342900">
              <a:buAutoNum type="arabicPeriod"/>
            </a:pPr>
            <a:endParaRPr lang="vi-VN" sz="2800" b="1" i="0" dirty="0">
              <a:solidFill>
                <a:srgbClr val="FFFF00"/>
              </a:solidFill>
              <a:effectLst/>
              <a:latin typeface="Aptos" panose="020B0004020202020204" pitchFamily="34" charset="0"/>
              <a:cs typeface="Times New Roman" panose="02020603050405020304" pitchFamily="18" charset="0"/>
            </a:endParaRPr>
          </a:p>
          <a:p>
            <a:r>
              <a:rPr lang="en-US" sz="2800" b="1" i="0" dirty="0">
                <a:solidFill>
                  <a:srgbClr val="FFFF00"/>
                </a:solidFill>
                <a:effectLst/>
                <a:latin typeface="Aptos" panose="020B0004020202020204" pitchFamily="34" charset="0"/>
                <a:cs typeface="Times New Roman" panose="02020603050405020304" pitchFamily="18" charset="0"/>
              </a:rPr>
              <a:t>A. </a:t>
            </a:r>
            <a:r>
              <a:rPr lang="vi-VN" sz="2800" b="1" i="0" dirty="0">
                <a:solidFill>
                  <a:srgbClr val="FFFF00"/>
                </a:solidFill>
                <a:effectLst/>
                <a:latin typeface="Aptos" panose="020B0004020202020204" pitchFamily="34" charset="0"/>
                <a:cs typeface="Times New Roman" panose="02020603050405020304" pitchFamily="18" charset="0"/>
              </a:rPr>
              <a:t>Tính dẻo</a:t>
            </a:r>
          </a:p>
          <a:p>
            <a:r>
              <a:rPr lang="vi-VN" sz="2800" b="1" i="0" dirty="0">
                <a:solidFill>
                  <a:srgbClr val="FFFF00"/>
                </a:solidFill>
                <a:effectLst/>
                <a:latin typeface="Aptos" panose="020B0004020202020204" pitchFamily="34" charset="0"/>
                <a:cs typeface="Times New Roman" panose="02020603050405020304" pitchFamily="18" charset="0"/>
              </a:rPr>
              <a:t>B. Tính dẫn điện</a:t>
            </a:r>
          </a:p>
          <a:p>
            <a:r>
              <a:rPr lang="vi-VN" sz="2800" b="1" i="0" dirty="0">
                <a:solidFill>
                  <a:srgbClr val="FFFF00"/>
                </a:solidFill>
                <a:effectLst/>
                <a:latin typeface="Aptos" panose="020B0004020202020204" pitchFamily="34" charset="0"/>
                <a:cs typeface="Times New Roman" panose="02020603050405020304" pitchFamily="18" charset="0"/>
              </a:rPr>
              <a:t>C. Tính dẫn nhiệt</a:t>
            </a:r>
          </a:p>
          <a:p>
            <a:r>
              <a:rPr lang="en-US" sz="2800" b="1" i="0" dirty="0">
                <a:solidFill>
                  <a:srgbClr val="FFFF00"/>
                </a:solidFill>
                <a:effectLst/>
                <a:latin typeface="Aptos" panose="020B0004020202020204" pitchFamily="34" charset="0"/>
                <a:cs typeface="Times New Roman" panose="02020603050405020304" pitchFamily="18" charset="0"/>
              </a:rPr>
              <a:t>D</a:t>
            </a:r>
            <a:r>
              <a:rPr lang="vi-VN" sz="2800" b="1" i="0" dirty="0">
                <a:solidFill>
                  <a:srgbClr val="FFFF00"/>
                </a:solidFill>
                <a:effectLst/>
                <a:latin typeface="Aptos" panose="020B0004020202020204" pitchFamily="34" charset="0"/>
                <a:cs typeface="Times New Roman" panose="02020603050405020304" pitchFamily="18" charset="0"/>
              </a:rPr>
              <a:t>. Tính cứng</a:t>
            </a:r>
          </a:p>
          <a:p>
            <a:endParaRPr lang="vi-VN" sz="2800" b="1" i="0" dirty="0">
              <a:solidFill>
                <a:srgbClr val="FFFF00"/>
              </a:solidFill>
              <a:effectLst/>
              <a:latin typeface="Aptos" panose="020B000402020202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28E90641-3651-4EE7-B04E-11AA054646FC}"/>
              </a:ext>
            </a:extLst>
          </p:cNvPr>
          <p:cNvSpPr/>
          <p:nvPr/>
        </p:nvSpPr>
        <p:spPr>
          <a:xfrm>
            <a:off x="4109074" y="2041877"/>
            <a:ext cx="1248372" cy="1185890"/>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600" b="1" dirty="0">
                <a:solidFill>
                  <a:srgbClr val="FF0000"/>
                </a:solidFill>
                <a:latin typeface="Aptos" panose="020B0004020202020204" pitchFamily="34" charset="0"/>
                <a:cs typeface="Times New Roman" panose="02020603050405020304" pitchFamily="18" charset="0"/>
              </a:rPr>
              <a:t>D</a:t>
            </a:r>
            <a:endParaRPr lang="en-US" sz="6600" b="1" dirty="0">
              <a:solidFill>
                <a:srgbClr val="FF0000"/>
              </a:solidFill>
              <a:latin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23729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0B1930-8182-48E7-BA45-EB4F7224C726}"/>
              </a:ext>
            </a:extLst>
          </p:cNvPr>
          <p:cNvSpPr>
            <a:spLocks noGrp="1"/>
          </p:cNvSpPr>
          <p:nvPr>
            <p:ph type="sldNum" idx="4294967295"/>
          </p:nvPr>
        </p:nvSpPr>
        <p:spPr>
          <a:xfrm>
            <a:off x="8696403" y="4673650"/>
            <a:ext cx="333000" cy="393600"/>
          </a:xfrm>
          <a:prstGeom prst="rect">
            <a:avLst/>
          </a:prstGeom>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29</a:t>
            </a:fld>
            <a:endParaRPr lang="en"/>
          </a:p>
        </p:txBody>
      </p:sp>
      <p:sp>
        <p:nvSpPr>
          <p:cNvPr id="9" name="TextBox 8">
            <a:extLst>
              <a:ext uri="{FF2B5EF4-FFF2-40B4-BE49-F238E27FC236}">
                <a16:creationId xmlns:a16="http://schemas.microsoft.com/office/drawing/2014/main" id="{948938C8-BCCD-4D10-83B4-3D58415A55B0}"/>
              </a:ext>
            </a:extLst>
          </p:cNvPr>
          <p:cNvSpPr txBox="1"/>
          <p:nvPr/>
        </p:nvSpPr>
        <p:spPr>
          <a:xfrm>
            <a:off x="0" y="852317"/>
            <a:ext cx="8914806" cy="2246769"/>
          </a:xfrm>
          <a:prstGeom prst="rect">
            <a:avLst/>
          </a:prstGeom>
          <a:solidFill>
            <a:schemeClr val="bg1"/>
          </a:solidFill>
        </p:spPr>
        <p:txBody>
          <a:bodyPr wrap="square">
            <a:spAutoFit/>
          </a:bodyPr>
          <a:lstStyle/>
          <a:p>
            <a:r>
              <a:rPr lang="en-US" sz="2800" b="1" i="0" dirty="0">
                <a:solidFill>
                  <a:srgbClr val="FFFF00"/>
                </a:solidFill>
                <a:effectLst/>
                <a:latin typeface="Aptos" panose="020B0004020202020204" pitchFamily="34" charset="0"/>
                <a:cs typeface="Times New Roman" panose="02020603050405020304" pitchFamily="18" charset="0"/>
              </a:rPr>
              <a:t>2. </a:t>
            </a:r>
            <a:r>
              <a:rPr lang="en-US" sz="2800" b="1" i="0" dirty="0" err="1">
                <a:solidFill>
                  <a:srgbClr val="FFFF00"/>
                </a:solidFill>
                <a:effectLst/>
                <a:latin typeface="Aptos" panose="020B0004020202020204" pitchFamily="34" charset="0"/>
                <a:cs typeface="Times New Roman" panose="02020603050405020304" pitchFamily="18" charset="0"/>
              </a:rPr>
              <a:t>Vật</a:t>
            </a:r>
            <a:r>
              <a:rPr lang="en-US" sz="2800" b="1" i="0" dirty="0">
                <a:solidFill>
                  <a:srgbClr val="FFFF00"/>
                </a:solidFill>
                <a:effectLst/>
                <a:latin typeface="Aptos" panose="020B0004020202020204" pitchFamily="34" charset="0"/>
                <a:cs typeface="Times New Roman" panose="02020603050405020304" pitchFamily="18" charset="0"/>
              </a:rPr>
              <a:t> </a:t>
            </a:r>
            <a:r>
              <a:rPr lang="en-US" sz="2800" b="1" i="0" dirty="0" err="1">
                <a:solidFill>
                  <a:srgbClr val="FFFF00"/>
                </a:solidFill>
                <a:effectLst/>
                <a:latin typeface="Aptos" panose="020B0004020202020204" pitchFamily="34" charset="0"/>
                <a:cs typeface="Times New Roman" panose="02020603050405020304" pitchFamily="18" charset="0"/>
              </a:rPr>
              <a:t>liệu</a:t>
            </a:r>
            <a:r>
              <a:rPr lang="en-US" sz="2800" b="1" i="0" dirty="0">
                <a:solidFill>
                  <a:srgbClr val="FFFF00"/>
                </a:solidFill>
                <a:effectLst/>
                <a:latin typeface="Aptos" panose="020B0004020202020204" pitchFamily="34" charset="0"/>
                <a:cs typeface="Times New Roman" panose="02020603050405020304" pitchFamily="18" charset="0"/>
              </a:rPr>
              <a:t> </a:t>
            </a:r>
            <a:r>
              <a:rPr lang="en-US" sz="2800" b="1" dirty="0" err="1">
                <a:solidFill>
                  <a:srgbClr val="FFFF00"/>
                </a:solidFill>
                <a:latin typeface="Aptos" panose="020B0004020202020204" pitchFamily="34" charset="0"/>
                <a:cs typeface="Times New Roman" panose="02020603050405020304" pitchFamily="18" charset="0"/>
              </a:rPr>
              <a:t>nào</a:t>
            </a:r>
            <a:r>
              <a:rPr lang="en-US" sz="2800" b="1" dirty="0">
                <a:solidFill>
                  <a:srgbClr val="FFFF00"/>
                </a:solidFill>
                <a:latin typeface="Aptos" panose="020B0004020202020204" pitchFamily="34" charset="0"/>
                <a:cs typeface="Times New Roman" panose="02020603050405020304" pitchFamily="18" charset="0"/>
              </a:rPr>
              <a:t> </a:t>
            </a:r>
            <a:r>
              <a:rPr lang="en-US" sz="2800" b="1" i="0" dirty="0" err="1">
                <a:solidFill>
                  <a:srgbClr val="FFFF00"/>
                </a:solidFill>
                <a:effectLst/>
                <a:latin typeface="Aptos" panose="020B0004020202020204" pitchFamily="34" charset="0"/>
                <a:cs typeface="Times New Roman" panose="02020603050405020304" pitchFamily="18" charset="0"/>
              </a:rPr>
              <a:t>có</a:t>
            </a:r>
            <a:r>
              <a:rPr lang="en-US" sz="2800" b="1" i="0" dirty="0">
                <a:solidFill>
                  <a:srgbClr val="FFFF00"/>
                </a:solidFill>
                <a:effectLst/>
                <a:latin typeface="Aptos" panose="020B0004020202020204" pitchFamily="34" charset="0"/>
                <a:cs typeface="Times New Roman" panose="02020603050405020304" pitchFamily="18" charset="0"/>
              </a:rPr>
              <a:t> </a:t>
            </a:r>
            <a:r>
              <a:rPr lang="en-US" sz="2800" b="1" i="0" dirty="0" err="1">
                <a:solidFill>
                  <a:srgbClr val="FFFF00"/>
                </a:solidFill>
                <a:effectLst/>
                <a:latin typeface="Aptos" panose="020B0004020202020204" pitchFamily="34" charset="0"/>
                <a:cs typeface="Times New Roman" panose="02020603050405020304" pitchFamily="18" charset="0"/>
              </a:rPr>
              <a:t>tính</a:t>
            </a:r>
            <a:r>
              <a:rPr lang="en-US" sz="2800" b="1" i="0" dirty="0">
                <a:solidFill>
                  <a:srgbClr val="FFFF00"/>
                </a:solidFill>
                <a:effectLst/>
                <a:latin typeface="Aptos" panose="020B0004020202020204" pitchFamily="34" charset="0"/>
                <a:cs typeface="Times New Roman" panose="02020603050405020304" pitchFamily="18" charset="0"/>
              </a:rPr>
              <a:t> </a:t>
            </a:r>
            <a:r>
              <a:rPr lang="en-US" sz="2800" b="1" i="0" dirty="0" err="1">
                <a:solidFill>
                  <a:srgbClr val="FFFF00"/>
                </a:solidFill>
                <a:effectLst/>
                <a:latin typeface="Aptos" panose="020B0004020202020204" pitchFamily="34" charset="0"/>
                <a:cs typeface="Times New Roman" panose="02020603050405020304" pitchFamily="18" charset="0"/>
              </a:rPr>
              <a:t>chất</a:t>
            </a:r>
            <a:r>
              <a:rPr lang="en-US" sz="2800" b="1" i="0" dirty="0">
                <a:solidFill>
                  <a:srgbClr val="FFFF00"/>
                </a:solidFill>
                <a:effectLst/>
                <a:latin typeface="Aptos" panose="020B0004020202020204" pitchFamily="34" charset="0"/>
                <a:cs typeface="Times New Roman" panose="02020603050405020304" pitchFamily="18" charset="0"/>
              </a:rPr>
              <a:t> </a:t>
            </a:r>
            <a:r>
              <a:rPr lang="en-US" sz="2800" b="1" i="0" dirty="0" err="1">
                <a:solidFill>
                  <a:srgbClr val="FFFF00"/>
                </a:solidFill>
                <a:effectLst/>
                <a:latin typeface="Aptos" panose="020B0004020202020204" pitchFamily="34" charset="0"/>
                <a:cs typeface="Times New Roman" panose="02020603050405020304" pitchFamily="18" charset="0"/>
              </a:rPr>
              <a:t>trong</a:t>
            </a:r>
            <a:r>
              <a:rPr lang="en-US" sz="2800" b="1" i="0" dirty="0">
                <a:solidFill>
                  <a:srgbClr val="FFFF00"/>
                </a:solidFill>
                <a:effectLst/>
                <a:latin typeface="Aptos" panose="020B0004020202020204" pitchFamily="34" charset="0"/>
                <a:cs typeface="Times New Roman" panose="02020603050405020304" pitchFamily="18" charset="0"/>
              </a:rPr>
              <a:t> </a:t>
            </a:r>
            <a:r>
              <a:rPr lang="en-US" sz="2800" b="1" i="0" dirty="0" err="1">
                <a:solidFill>
                  <a:srgbClr val="FFFF00"/>
                </a:solidFill>
                <a:effectLst/>
                <a:latin typeface="Aptos" panose="020B0004020202020204" pitchFamily="34" charset="0"/>
                <a:cs typeface="Times New Roman" panose="02020603050405020304" pitchFamily="18" charset="0"/>
              </a:rPr>
              <a:t>suốt</a:t>
            </a:r>
            <a:r>
              <a:rPr lang="en-US" sz="2800" b="1" dirty="0">
                <a:solidFill>
                  <a:srgbClr val="FFFF00"/>
                </a:solidFill>
                <a:latin typeface="Aptos" panose="020B0004020202020204" pitchFamily="34" charset="0"/>
                <a:cs typeface="Times New Roman" panose="02020603050405020304" pitchFamily="18" charset="0"/>
              </a:rPr>
              <a:t>?</a:t>
            </a:r>
            <a:endParaRPr lang="en-US" sz="2800" b="1" i="0" dirty="0">
              <a:solidFill>
                <a:srgbClr val="FFFF00"/>
              </a:solidFill>
              <a:effectLst/>
              <a:latin typeface="Aptos" panose="020B0004020202020204" pitchFamily="34" charset="0"/>
              <a:cs typeface="Times New Roman" panose="02020603050405020304" pitchFamily="18" charset="0"/>
            </a:endParaRPr>
          </a:p>
          <a:p>
            <a:r>
              <a:rPr lang="vi-VN" sz="2800" b="1" dirty="0">
                <a:solidFill>
                  <a:srgbClr val="FFFF00"/>
                </a:solidFill>
                <a:latin typeface="Aptos" panose="020B0004020202020204" pitchFamily="34" charset="0"/>
                <a:cs typeface="Times New Roman" panose="02020603050405020304" pitchFamily="18" charset="0"/>
              </a:rPr>
              <a:t>A. </a:t>
            </a:r>
            <a:r>
              <a:rPr lang="en-US" sz="2800" b="1" dirty="0">
                <a:solidFill>
                  <a:srgbClr val="FFFF00"/>
                </a:solidFill>
                <a:latin typeface="Aptos" panose="020B0004020202020204" pitchFamily="34" charset="0"/>
                <a:cs typeface="Times New Roman" panose="02020603050405020304" pitchFamily="18" charset="0"/>
              </a:rPr>
              <a:t>K</a:t>
            </a:r>
            <a:r>
              <a:rPr lang="en-US" sz="2800" b="1" i="0" dirty="0">
                <a:solidFill>
                  <a:srgbClr val="FFFF00"/>
                </a:solidFill>
                <a:effectLst/>
                <a:latin typeface="Aptos" panose="020B0004020202020204" pitchFamily="34" charset="0"/>
                <a:cs typeface="Times New Roman" panose="02020603050405020304" pitchFamily="18" charset="0"/>
              </a:rPr>
              <a:t>im </a:t>
            </a:r>
            <a:r>
              <a:rPr lang="en-US" sz="2800" b="1" i="0" dirty="0" err="1">
                <a:solidFill>
                  <a:srgbClr val="FFFF00"/>
                </a:solidFill>
                <a:effectLst/>
                <a:latin typeface="Aptos" panose="020B0004020202020204" pitchFamily="34" charset="0"/>
                <a:cs typeface="Times New Roman" panose="02020603050405020304" pitchFamily="18" charset="0"/>
              </a:rPr>
              <a:t>loại</a:t>
            </a:r>
            <a:r>
              <a:rPr lang="en-US" sz="2800" b="1" i="0" dirty="0">
                <a:solidFill>
                  <a:srgbClr val="FFFF00"/>
                </a:solidFill>
                <a:effectLst/>
                <a:latin typeface="Aptos" panose="020B0004020202020204" pitchFamily="34" charset="0"/>
                <a:cs typeface="Times New Roman" panose="02020603050405020304" pitchFamily="18" charset="0"/>
              </a:rPr>
              <a:t> </a:t>
            </a:r>
            <a:r>
              <a:rPr lang="en-US" sz="2800" b="1" i="0" dirty="0" err="1">
                <a:solidFill>
                  <a:srgbClr val="FFFF00"/>
                </a:solidFill>
                <a:effectLst/>
                <a:latin typeface="Aptos" panose="020B0004020202020204" pitchFamily="34" charset="0"/>
                <a:cs typeface="Times New Roman" panose="02020603050405020304" pitchFamily="18" charset="0"/>
              </a:rPr>
              <a:t>đồng</a:t>
            </a:r>
            <a:r>
              <a:rPr lang="en-US" sz="2800" b="1" i="0" dirty="0">
                <a:solidFill>
                  <a:srgbClr val="FFFF00"/>
                </a:solidFill>
                <a:effectLst/>
                <a:latin typeface="Aptos" panose="020B0004020202020204" pitchFamily="34" charset="0"/>
                <a:cs typeface="Times New Roman" panose="02020603050405020304" pitchFamily="18" charset="0"/>
              </a:rPr>
              <a:t>.</a:t>
            </a:r>
            <a:endParaRPr lang="vi-VN" sz="2800" b="1" i="0" dirty="0">
              <a:solidFill>
                <a:srgbClr val="FFFF00"/>
              </a:solidFill>
              <a:effectLst/>
              <a:latin typeface="Aptos" panose="020B0004020202020204" pitchFamily="34" charset="0"/>
              <a:cs typeface="Times New Roman" panose="02020603050405020304" pitchFamily="18" charset="0"/>
            </a:endParaRPr>
          </a:p>
          <a:p>
            <a:r>
              <a:rPr lang="en-US" sz="2800" b="1" i="0" dirty="0">
                <a:solidFill>
                  <a:srgbClr val="FFFF00"/>
                </a:solidFill>
                <a:effectLst/>
                <a:latin typeface="Aptos" panose="020B0004020202020204" pitchFamily="34" charset="0"/>
                <a:cs typeface="Times New Roman" panose="02020603050405020304" pitchFamily="18" charset="0"/>
              </a:rPr>
              <a:t>B. </a:t>
            </a:r>
            <a:r>
              <a:rPr lang="en-US" sz="2800" b="1" dirty="0" err="1">
                <a:solidFill>
                  <a:srgbClr val="FFFF00"/>
                </a:solidFill>
                <a:latin typeface="Aptos" panose="020B0004020202020204" pitchFamily="34" charset="0"/>
                <a:cs typeface="Times New Roman" panose="02020603050405020304" pitchFamily="18" charset="0"/>
              </a:rPr>
              <a:t>T</a:t>
            </a:r>
            <a:r>
              <a:rPr lang="en-US" sz="2800" b="1" i="0" dirty="0" err="1">
                <a:solidFill>
                  <a:srgbClr val="FFFF00"/>
                </a:solidFill>
                <a:effectLst/>
                <a:latin typeface="Aptos" panose="020B0004020202020204" pitchFamily="34" charset="0"/>
                <a:cs typeface="Times New Roman" panose="02020603050405020304" pitchFamily="18" charset="0"/>
              </a:rPr>
              <a:t>hủy</a:t>
            </a:r>
            <a:r>
              <a:rPr lang="en-US" sz="2800" b="1" i="0" dirty="0">
                <a:solidFill>
                  <a:srgbClr val="FFFF00"/>
                </a:solidFill>
                <a:effectLst/>
                <a:latin typeface="Aptos" panose="020B0004020202020204" pitchFamily="34" charset="0"/>
                <a:cs typeface="Times New Roman" panose="02020603050405020304" pitchFamily="18" charset="0"/>
              </a:rPr>
              <a:t> </a:t>
            </a:r>
            <a:r>
              <a:rPr lang="en-US" sz="2800" b="1" i="0" dirty="0" err="1">
                <a:solidFill>
                  <a:srgbClr val="FFFF00"/>
                </a:solidFill>
                <a:effectLst/>
                <a:latin typeface="Aptos" panose="020B0004020202020204" pitchFamily="34" charset="0"/>
                <a:cs typeface="Times New Roman" panose="02020603050405020304" pitchFamily="18" charset="0"/>
              </a:rPr>
              <a:t>tinh</a:t>
            </a:r>
            <a:r>
              <a:rPr lang="en-US" sz="2800" b="1" i="0" dirty="0">
                <a:solidFill>
                  <a:srgbClr val="FFFF00"/>
                </a:solidFill>
                <a:effectLst/>
                <a:latin typeface="Aptos" panose="020B0004020202020204" pitchFamily="34" charset="0"/>
                <a:cs typeface="Times New Roman" panose="02020603050405020304" pitchFamily="18" charset="0"/>
              </a:rPr>
              <a:t>.</a:t>
            </a:r>
            <a:endParaRPr lang="vi-VN" sz="2800" b="1" i="0" dirty="0">
              <a:solidFill>
                <a:srgbClr val="FFFF00"/>
              </a:solidFill>
              <a:effectLst/>
              <a:latin typeface="Aptos" panose="020B0004020202020204" pitchFamily="34" charset="0"/>
              <a:cs typeface="Times New Roman" panose="02020603050405020304" pitchFamily="18" charset="0"/>
            </a:endParaRPr>
          </a:p>
          <a:p>
            <a:r>
              <a:rPr lang="en-US" sz="2800" b="1" i="0" dirty="0">
                <a:solidFill>
                  <a:srgbClr val="FFFF00"/>
                </a:solidFill>
                <a:effectLst/>
                <a:latin typeface="Aptos" panose="020B0004020202020204" pitchFamily="34" charset="0"/>
                <a:cs typeface="Times New Roman" panose="02020603050405020304" pitchFamily="18" charset="0"/>
              </a:rPr>
              <a:t>C. </a:t>
            </a:r>
            <a:r>
              <a:rPr lang="en-US" sz="2800" b="1" dirty="0" err="1">
                <a:solidFill>
                  <a:srgbClr val="FFFF00"/>
                </a:solidFill>
                <a:latin typeface="Aptos" panose="020B0004020202020204" pitchFamily="34" charset="0"/>
                <a:cs typeface="Times New Roman" panose="02020603050405020304" pitchFamily="18" charset="0"/>
              </a:rPr>
              <a:t>G</a:t>
            </a:r>
            <a:r>
              <a:rPr lang="en-US" sz="2800" b="1" i="0" dirty="0" err="1">
                <a:solidFill>
                  <a:srgbClr val="FFFF00"/>
                </a:solidFill>
                <a:effectLst/>
                <a:latin typeface="Aptos" panose="020B0004020202020204" pitchFamily="34" charset="0"/>
                <a:cs typeface="Times New Roman" panose="02020603050405020304" pitchFamily="18" charset="0"/>
              </a:rPr>
              <a:t>ỗ</a:t>
            </a:r>
            <a:r>
              <a:rPr lang="en-US" sz="2800" b="1" i="0" dirty="0">
                <a:solidFill>
                  <a:srgbClr val="FFFF00"/>
                </a:solidFill>
                <a:effectLst/>
                <a:latin typeface="Aptos" panose="020B0004020202020204" pitchFamily="34" charset="0"/>
                <a:cs typeface="Times New Roman" panose="02020603050405020304" pitchFamily="18" charset="0"/>
              </a:rPr>
              <a:t>.</a:t>
            </a:r>
            <a:endParaRPr lang="vi-VN" sz="2800" b="1" i="0" dirty="0">
              <a:solidFill>
                <a:srgbClr val="FFFF00"/>
              </a:solidFill>
              <a:effectLst/>
              <a:latin typeface="Aptos" panose="020B0004020202020204" pitchFamily="34" charset="0"/>
              <a:cs typeface="Times New Roman" panose="02020603050405020304" pitchFamily="18" charset="0"/>
            </a:endParaRPr>
          </a:p>
          <a:p>
            <a:r>
              <a:rPr lang="en-US" sz="2800" b="1" i="0" dirty="0">
                <a:solidFill>
                  <a:srgbClr val="FFFF00"/>
                </a:solidFill>
                <a:effectLst/>
                <a:latin typeface="Aptos" panose="020B0004020202020204" pitchFamily="34" charset="0"/>
                <a:cs typeface="Times New Roman" panose="02020603050405020304" pitchFamily="18" charset="0"/>
              </a:rPr>
              <a:t>D. </a:t>
            </a:r>
            <a:r>
              <a:rPr lang="vi-VN" sz="2800" b="1" dirty="0">
                <a:solidFill>
                  <a:srgbClr val="FFFF00"/>
                </a:solidFill>
                <a:latin typeface="Aptos" panose="020B0004020202020204" pitchFamily="34" charset="0"/>
                <a:cs typeface="Times New Roman" panose="02020603050405020304" pitchFamily="18" charset="0"/>
              </a:rPr>
              <a:t>T</a:t>
            </a:r>
            <a:r>
              <a:rPr lang="en-US" sz="2800" b="1" i="0" dirty="0" err="1">
                <a:solidFill>
                  <a:srgbClr val="FFFF00"/>
                </a:solidFill>
                <a:effectLst/>
                <a:latin typeface="Aptos" panose="020B0004020202020204" pitchFamily="34" charset="0"/>
                <a:cs typeface="Times New Roman" panose="02020603050405020304" pitchFamily="18" charset="0"/>
              </a:rPr>
              <a:t>hép</a:t>
            </a:r>
            <a:r>
              <a:rPr lang="en-US" sz="2800" b="1" i="0" dirty="0">
                <a:solidFill>
                  <a:srgbClr val="FFFF00"/>
                </a:solidFill>
                <a:effectLst/>
                <a:latin typeface="Aptos" panose="020B0004020202020204" pitchFamily="34" charset="0"/>
                <a:cs typeface="Times New Roman" panose="02020603050405020304" pitchFamily="18" charset="0"/>
              </a:rPr>
              <a:t>.</a:t>
            </a:r>
            <a:endParaRPr lang="vi-VN" sz="2800" b="1" i="0" dirty="0">
              <a:solidFill>
                <a:srgbClr val="FFFF00"/>
              </a:solidFill>
              <a:effectLst/>
              <a:latin typeface="Aptos" panose="020B0004020202020204" pitchFamily="34" charset="0"/>
              <a:cs typeface="Times New Roman" panose="02020603050405020304" pitchFamily="18" charset="0"/>
            </a:endParaRPr>
          </a:p>
        </p:txBody>
      </p:sp>
      <p:sp>
        <p:nvSpPr>
          <p:cNvPr id="10" name="Oval 9">
            <a:extLst>
              <a:ext uri="{FF2B5EF4-FFF2-40B4-BE49-F238E27FC236}">
                <a16:creationId xmlns:a16="http://schemas.microsoft.com/office/drawing/2014/main" id="{CB5B81F5-D6EE-43E9-8849-046A0806BE08}"/>
              </a:ext>
            </a:extLst>
          </p:cNvPr>
          <p:cNvSpPr/>
          <p:nvPr/>
        </p:nvSpPr>
        <p:spPr>
          <a:xfrm>
            <a:off x="5283154" y="1793514"/>
            <a:ext cx="913109" cy="909157"/>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800" b="1" dirty="0">
                <a:solidFill>
                  <a:srgbClr val="FF0000"/>
                </a:solidFill>
                <a:latin typeface="Aptos" panose="020B0004020202020204" pitchFamily="34" charset="0"/>
                <a:cs typeface="Times New Roman" panose="02020603050405020304" pitchFamily="18" charset="0"/>
              </a:rPr>
              <a:t>B</a:t>
            </a:r>
            <a:endParaRPr lang="en-US" sz="4800" b="1" dirty="0">
              <a:solidFill>
                <a:srgbClr val="FF0000"/>
              </a:solidFill>
              <a:latin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55306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E5AB1D3-290B-42BD-AC75-B55DC69243B8}"/>
              </a:ext>
            </a:extLst>
          </p:cNvPr>
          <p:cNvSpPr>
            <a:spLocks noGrp="1"/>
          </p:cNvSpPr>
          <p:nvPr>
            <p:ph type="sldNum" idx="4294967295"/>
          </p:nvPr>
        </p:nvSpPr>
        <p:spPr>
          <a:xfrm>
            <a:off x="8696403" y="4673650"/>
            <a:ext cx="333000" cy="393600"/>
          </a:xfrm>
          <a:prstGeom prst="rect">
            <a:avLst/>
          </a:prstGeom>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a:t>
            </a:fld>
            <a:endParaRPr lang="en"/>
          </a:p>
        </p:txBody>
      </p:sp>
      <p:sp>
        <p:nvSpPr>
          <p:cNvPr id="3" name="Google Shape;1641;p22">
            <a:extLst>
              <a:ext uri="{FF2B5EF4-FFF2-40B4-BE49-F238E27FC236}">
                <a16:creationId xmlns:a16="http://schemas.microsoft.com/office/drawing/2014/main" id="{508C3DD5-316C-49BB-9F8C-79128FFC16AB}"/>
              </a:ext>
            </a:extLst>
          </p:cNvPr>
          <p:cNvSpPr txBox="1">
            <a:spLocks/>
          </p:cNvSpPr>
          <p:nvPr/>
        </p:nvSpPr>
        <p:spPr>
          <a:xfrm>
            <a:off x="5807892" y="1025847"/>
            <a:ext cx="3336108" cy="393405"/>
          </a:xfrm>
          <a:prstGeom prst="rect">
            <a:avLst/>
          </a:prstGeom>
          <a:solidFill>
            <a:srgbClr val="FFFF00"/>
          </a:solid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1pPr>
            <a:lvl2pPr marR="0" lvl="1"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2pPr>
            <a:lvl3pPr marR="0" lvl="2"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3pPr>
            <a:lvl4pPr marR="0" lvl="3"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4pPr>
            <a:lvl5pPr marR="0" lvl="4"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5pPr>
            <a:lvl6pPr marR="0" lvl="5"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6pPr>
            <a:lvl7pPr marR="0" lvl="6"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7pPr>
            <a:lvl8pPr marR="0" lvl="7"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8pPr>
            <a:lvl9pPr marR="0" lvl="8"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9pPr>
          </a:lstStyle>
          <a:p>
            <a:pPr algn="ctr"/>
            <a:r>
              <a:rPr lang="en-US" sz="2800" dirty="0" err="1">
                <a:solidFill>
                  <a:srgbClr val="FF0000"/>
                </a:solidFill>
                <a:latin typeface="Aptos" panose="020B0004020202020204" pitchFamily="34" charset="0"/>
                <a:cs typeface="Times New Roman" panose="02020603050405020304" pitchFamily="18" charset="0"/>
              </a:rPr>
              <a:t>Hoạt</a:t>
            </a:r>
            <a:r>
              <a:rPr lang="en-US" sz="2800" dirty="0">
                <a:solidFill>
                  <a:srgbClr val="FF0000"/>
                </a:solidFill>
                <a:latin typeface="Aptos" panose="020B0004020202020204" pitchFamily="34" charset="0"/>
                <a:cs typeface="Times New Roman" panose="02020603050405020304" pitchFamily="18" charset="0"/>
              </a:rPr>
              <a:t> </a:t>
            </a:r>
            <a:r>
              <a:rPr lang="en-US" sz="2800" dirty="0" err="1">
                <a:solidFill>
                  <a:srgbClr val="FF0000"/>
                </a:solidFill>
                <a:latin typeface="Aptos" panose="020B0004020202020204" pitchFamily="34" charset="0"/>
                <a:cs typeface="Times New Roman" panose="02020603050405020304" pitchFamily="18" charset="0"/>
              </a:rPr>
              <a:t>động</a:t>
            </a:r>
            <a:r>
              <a:rPr lang="en-US" sz="2800" dirty="0">
                <a:solidFill>
                  <a:srgbClr val="FF0000"/>
                </a:solidFill>
                <a:latin typeface="Aptos" panose="020B0004020202020204" pitchFamily="34" charset="0"/>
                <a:cs typeface="Times New Roman" panose="02020603050405020304" pitchFamily="18" charset="0"/>
              </a:rPr>
              <a:t> </a:t>
            </a:r>
            <a:r>
              <a:rPr lang="en-US" sz="2800" dirty="0" err="1">
                <a:solidFill>
                  <a:srgbClr val="FF0000"/>
                </a:solidFill>
                <a:latin typeface="Aptos" panose="020B0004020202020204" pitchFamily="34" charset="0"/>
                <a:cs typeface="Times New Roman" panose="02020603050405020304" pitchFamily="18" charset="0"/>
              </a:rPr>
              <a:t>cặp</a:t>
            </a:r>
            <a:r>
              <a:rPr lang="en-US" sz="2800" dirty="0">
                <a:solidFill>
                  <a:srgbClr val="FF0000"/>
                </a:solidFill>
                <a:latin typeface="Aptos" panose="020B0004020202020204" pitchFamily="34" charset="0"/>
                <a:cs typeface="Times New Roman" panose="02020603050405020304" pitchFamily="18" charset="0"/>
              </a:rPr>
              <a:t> </a:t>
            </a:r>
            <a:r>
              <a:rPr lang="en-US" sz="2800" dirty="0" err="1">
                <a:solidFill>
                  <a:srgbClr val="FF0000"/>
                </a:solidFill>
                <a:latin typeface="Aptos" panose="020B0004020202020204" pitchFamily="34" charset="0"/>
                <a:cs typeface="Times New Roman" panose="02020603050405020304" pitchFamily="18" charset="0"/>
              </a:rPr>
              <a:t>đôi</a:t>
            </a:r>
            <a:endParaRPr lang="en-US" sz="2800" dirty="0">
              <a:solidFill>
                <a:srgbClr val="FF0000"/>
              </a:solidFill>
              <a:latin typeface="Aptos" panose="020B0004020202020204" pitchFamily="34" charset="0"/>
              <a:cs typeface="Times New Roman" panose="02020603050405020304" pitchFamily="18" charset="0"/>
            </a:endParaRPr>
          </a:p>
        </p:txBody>
      </p:sp>
      <p:pic>
        <p:nvPicPr>
          <p:cNvPr id="4" name="Picture 2" descr="VinFast bất ngờ mở bán mẫu ô tô điện đầu tiên giá 690 triệu đồng | VOV.VN">
            <a:extLst>
              <a:ext uri="{FF2B5EF4-FFF2-40B4-BE49-F238E27FC236}">
                <a16:creationId xmlns:a16="http://schemas.microsoft.com/office/drawing/2014/main" id="{DB33D695-2F9C-4B81-BC97-C1CD4335E5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4168" y="1616149"/>
            <a:ext cx="5039832" cy="3057502"/>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graphicFrame>
        <p:nvGraphicFramePr>
          <p:cNvPr id="5" name="Table 5">
            <a:extLst>
              <a:ext uri="{FF2B5EF4-FFF2-40B4-BE49-F238E27FC236}">
                <a16:creationId xmlns:a16="http://schemas.microsoft.com/office/drawing/2014/main" id="{97C3E218-6924-4B7C-96CA-C61372A703ED}"/>
              </a:ext>
            </a:extLst>
          </p:cNvPr>
          <p:cNvGraphicFramePr>
            <a:graphicFrameLocks noGrp="1"/>
          </p:cNvGraphicFramePr>
          <p:nvPr>
            <p:extLst>
              <p:ext uri="{D42A27DB-BD31-4B8C-83A1-F6EECF244321}">
                <p14:modId xmlns:p14="http://schemas.microsoft.com/office/powerpoint/2010/main" val="3077733636"/>
              </p:ext>
            </p:extLst>
          </p:nvPr>
        </p:nvGraphicFramePr>
        <p:xfrm>
          <a:off x="0" y="0"/>
          <a:ext cx="4104168" cy="7277238"/>
        </p:xfrm>
        <a:graphic>
          <a:graphicData uri="http://schemas.openxmlformats.org/drawingml/2006/table">
            <a:tbl>
              <a:tblPr firstRow="1" bandRow="1">
                <a:tableStyleId>{3C2FFA5D-87B4-456A-9821-1D502468CF0F}</a:tableStyleId>
              </a:tblPr>
              <a:tblGrid>
                <a:gridCol w="1582615">
                  <a:extLst>
                    <a:ext uri="{9D8B030D-6E8A-4147-A177-3AD203B41FA5}">
                      <a16:colId xmlns:a16="http://schemas.microsoft.com/office/drawing/2014/main" val="797370118"/>
                    </a:ext>
                  </a:extLst>
                </a:gridCol>
                <a:gridCol w="1430216">
                  <a:extLst>
                    <a:ext uri="{9D8B030D-6E8A-4147-A177-3AD203B41FA5}">
                      <a16:colId xmlns:a16="http://schemas.microsoft.com/office/drawing/2014/main" val="254685748"/>
                    </a:ext>
                  </a:extLst>
                </a:gridCol>
                <a:gridCol w="1091337">
                  <a:extLst>
                    <a:ext uri="{9D8B030D-6E8A-4147-A177-3AD203B41FA5}">
                      <a16:colId xmlns:a16="http://schemas.microsoft.com/office/drawing/2014/main" val="3331136475"/>
                    </a:ext>
                  </a:extLst>
                </a:gridCol>
              </a:tblGrid>
              <a:tr h="643382">
                <a:tc>
                  <a:txBody>
                    <a:bodyPr/>
                    <a:lstStyle/>
                    <a:p>
                      <a:pPr marL="180340">
                        <a:lnSpc>
                          <a:spcPct val="100000"/>
                        </a:lnSpc>
                        <a:spcAft>
                          <a:spcPts val="1000"/>
                        </a:spcAft>
                      </a:pPr>
                      <a:r>
                        <a:rPr lang="nl-NL" sz="24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Tên bộ một số bộ phận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80340">
                        <a:lnSpc>
                          <a:spcPct val="100000"/>
                        </a:lnSpc>
                        <a:spcAft>
                          <a:spcPts val="1000"/>
                        </a:spcAft>
                      </a:pPr>
                      <a:r>
                        <a:rPr lang="nl-NL" sz="240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Vật liệu làm nên bộ phận</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80340">
                        <a:lnSpc>
                          <a:spcPct val="100000"/>
                        </a:lnSpc>
                        <a:spcAft>
                          <a:spcPts val="1000"/>
                        </a:spcAft>
                      </a:pPr>
                      <a:r>
                        <a:rPr lang="nl-NL" sz="24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Chất tạo nên vật liệu</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86361860"/>
                  </a:ext>
                </a:extLst>
              </a:tr>
              <a:tr h="590619">
                <a:tc>
                  <a:txBody>
                    <a:bodyPr/>
                    <a:lstStyle/>
                    <a:p>
                      <a:pPr marL="180340">
                        <a:lnSpc>
                          <a:spcPct val="100000"/>
                        </a:lnSpc>
                        <a:spcAft>
                          <a:spcPts val="1000"/>
                        </a:spcAft>
                      </a:pPr>
                      <a:r>
                        <a:rPr lang="nl-NL" sz="280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Lốp xe</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pPr>
                      <a:endParaRPr lang="en-US" sz="2800" dirty="0"/>
                    </a:p>
                  </a:txBody>
                  <a:tcPr/>
                </a:tc>
                <a:tc>
                  <a:txBody>
                    <a:bodyPr/>
                    <a:lstStyle/>
                    <a:p>
                      <a:pPr>
                        <a:lnSpc>
                          <a:spcPct val="100000"/>
                        </a:lnSpc>
                      </a:pPr>
                      <a:endParaRPr lang="en-US" sz="2800" dirty="0"/>
                    </a:p>
                  </a:txBody>
                  <a:tcPr/>
                </a:tc>
                <a:extLst>
                  <a:ext uri="{0D108BD9-81ED-4DB2-BD59-A6C34878D82A}">
                    <a16:rowId xmlns:a16="http://schemas.microsoft.com/office/drawing/2014/main" val="2770189819"/>
                  </a:ext>
                </a:extLst>
              </a:tr>
              <a:tr h="590619">
                <a:tc>
                  <a:txBody>
                    <a:bodyPr/>
                    <a:lstStyle/>
                    <a:p>
                      <a:pPr marL="180340">
                        <a:lnSpc>
                          <a:spcPct val="100000"/>
                        </a:lnSpc>
                        <a:spcAft>
                          <a:spcPts val="1000"/>
                        </a:spcAft>
                      </a:pPr>
                      <a:r>
                        <a:rPr lang="nl-NL" sz="28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Cửa kính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pPr>
                      <a:endParaRPr lang="en-US" sz="2800" dirty="0"/>
                    </a:p>
                  </a:txBody>
                  <a:tcPr/>
                </a:tc>
                <a:tc>
                  <a:txBody>
                    <a:bodyPr/>
                    <a:lstStyle/>
                    <a:p>
                      <a:pPr>
                        <a:lnSpc>
                          <a:spcPct val="100000"/>
                        </a:lnSpc>
                      </a:pPr>
                      <a:endParaRPr lang="en-US" sz="2800" dirty="0"/>
                    </a:p>
                  </a:txBody>
                  <a:tcPr/>
                </a:tc>
                <a:extLst>
                  <a:ext uri="{0D108BD9-81ED-4DB2-BD59-A6C34878D82A}">
                    <a16:rowId xmlns:a16="http://schemas.microsoft.com/office/drawing/2014/main" val="770474366"/>
                  </a:ext>
                </a:extLst>
              </a:tr>
              <a:tr h="590619">
                <a:tc>
                  <a:txBody>
                    <a:bodyPr/>
                    <a:lstStyle/>
                    <a:p>
                      <a:pPr marL="180340">
                        <a:lnSpc>
                          <a:spcPct val="100000"/>
                        </a:lnSpc>
                        <a:spcAft>
                          <a:spcPts val="1000"/>
                        </a:spcAft>
                      </a:pPr>
                      <a:r>
                        <a:rPr lang="nl-NL" sz="28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Động cơ</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pPr>
                      <a:endParaRPr lang="en-US" sz="2800" dirty="0"/>
                    </a:p>
                  </a:txBody>
                  <a:tcPr/>
                </a:tc>
                <a:tc>
                  <a:txBody>
                    <a:bodyPr/>
                    <a:lstStyle/>
                    <a:p>
                      <a:pPr>
                        <a:lnSpc>
                          <a:spcPct val="100000"/>
                        </a:lnSpc>
                      </a:pPr>
                      <a:endParaRPr lang="en-US" sz="2800" dirty="0"/>
                    </a:p>
                  </a:txBody>
                  <a:tcPr/>
                </a:tc>
                <a:extLst>
                  <a:ext uri="{0D108BD9-81ED-4DB2-BD59-A6C34878D82A}">
                    <a16:rowId xmlns:a16="http://schemas.microsoft.com/office/drawing/2014/main" val="2313806856"/>
                  </a:ext>
                </a:extLst>
              </a:tr>
              <a:tr h="590619">
                <a:tc>
                  <a:txBody>
                    <a:bodyPr/>
                    <a:lstStyle/>
                    <a:p>
                      <a:pPr marL="180340">
                        <a:lnSpc>
                          <a:spcPct val="100000"/>
                        </a:lnSpc>
                        <a:spcAft>
                          <a:spcPts val="1000"/>
                        </a:spcAft>
                      </a:pPr>
                      <a:r>
                        <a:rPr lang="nl-NL" sz="28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Tay nắm</a:t>
                      </a:r>
                      <a:r>
                        <a:rPr lang="vi-VN" sz="28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 cửa</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pPr>
                      <a:endParaRPr lang="en-US" sz="2800" dirty="0"/>
                    </a:p>
                  </a:txBody>
                  <a:tcPr/>
                </a:tc>
                <a:tc>
                  <a:txBody>
                    <a:bodyPr/>
                    <a:lstStyle/>
                    <a:p>
                      <a:pPr>
                        <a:lnSpc>
                          <a:spcPct val="100000"/>
                        </a:lnSpc>
                      </a:pPr>
                      <a:endParaRPr lang="en-US" sz="2800" dirty="0"/>
                    </a:p>
                  </a:txBody>
                  <a:tcPr/>
                </a:tc>
                <a:extLst>
                  <a:ext uri="{0D108BD9-81ED-4DB2-BD59-A6C34878D82A}">
                    <a16:rowId xmlns:a16="http://schemas.microsoft.com/office/drawing/2014/main" val="2757403157"/>
                  </a:ext>
                </a:extLst>
              </a:tr>
              <a:tr h="855907">
                <a:tc>
                  <a:txBody>
                    <a:bodyPr/>
                    <a:lstStyle/>
                    <a:p>
                      <a:pPr marL="180340">
                        <a:lnSpc>
                          <a:spcPct val="100000"/>
                        </a:lnSpc>
                        <a:spcAft>
                          <a:spcPts val="1000"/>
                        </a:spcAft>
                      </a:pPr>
                      <a:r>
                        <a:rPr lang="vi-VN" sz="28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Bảng điều khiển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pPr>
                      <a:endParaRPr lang="en-US" sz="2800" dirty="0"/>
                    </a:p>
                  </a:txBody>
                  <a:tcPr/>
                </a:tc>
                <a:tc>
                  <a:txBody>
                    <a:bodyPr/>
                    <a:lstStyle/>
                    <a:p>
                      <a:pPr>
                        <a:lnSpc>
                          <a:spcPct val="100000"/>
                        </a:lnSpc>
                      </a:pPr>
                      <a:endParaRPr lang="en-US" sz="2800" dirty="0"/>
                    </a:p>
                  </a:txBody>
                  <a:tcPr/>
                </a:tc>
                <a:extLst>
                  <a:ext uri="{0D108BD9-81ED-4DB2-BD59-A6C34878D82A}">
                    <a16:rowId xmlns:a16="http://schemas.microsoft.com/office/drawing/2014/main" val="2032471826"/>
                  </a:ext>
                </a:extLst>
              </a:tr>
              <a:tr h="590619">
                <a:tc>
                  <a:txBody>
                    <a:bodyPr/>
                    <a:lstStyle/>
                    <a:p>
                      <a:r>
                        <a:rPr lang="vi-VN" dirty="0"/>
                        <a:t>........</a:t>
                      </a:r>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723593413"/>
                  </a:ext>
                </a:extLst>
              </a:tr>
            </a:tbl>
          </a:graphicData>
        </a:graphic>
      </p:graphicFrame>
    </p:spTree>
    <p:extLst>
      <p:ext uri="{BB962C8B-B14F-4D97-AF65-F5344CB8AC3E}">
        <p14:creationId xmlns:p14="http://schemas.microsoft.com/office/powerpoint/2010/main" val="253842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par>
                                <p:cTn id="17" presetID="53" presetClass="entr" presetSubtype="16"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0E81E4-28C7-4591-817F-6B7966049816}"/>
              </a:ext>
            </a:extLst>
          </p:cNvPr>
          <p:cNvSpPr>
            <a:spLocks noGrp="1"/>
          </p:cNvSpPr>
          <p:nvPr>
            <p:ph type="sldNum" idx="4294967295"/>
          </p:nvPr>
        </p:nvSpPr>
        <p:spPr>
          <a:xfrm>
            <a:off x="8696403" y="4673650"/>
            <a:ext cx="333000" cy="393600"/>
          </a:xfrm>
          <a:prstGeom prst="rect">
            <a:avLst/>
          </a:prstGeom>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30</a:t>
            </a:fld>
            <a:endParaRPr lang="en"/>
          </a:p>
        </p:txBody>
      </p:sp>
      <p:sp>
        <p:nvSpPr>
          <p:cNvPr id="4" name="TextBox 3">
            <a:extLst>
              <a:ext uri="{FF2B5EF4-FFF2-40B4-BE49-F238E27FC236}">
                <a16:creationId xmlns:a16="http://schemas.microsoft.com/office/drawing/2014/main" id="{34022E2C-9462-403C-B1CA-F676FE498DAA}"/>
              </a:ext>
            </a:extLst>
          </p:cNvPr>
          <p:cNvSpPr txBox="1"/>
          <p:nvPr/>
        </p:nvSpPr>
        <p:spPr>
          <a:xfrm>
            <a:off x="114597" y="234396"/>
            <a:ext cx="8612917" cy="2677656"/>
          </a:xfrm>
          <a:prstGeom prst="rect">
            <a:avLst/>
          </a:prstGeom>
          <a:solidFill>
            <a:schemeClr val="bg1"/>
          </a:solidFill>
        </p:spPr>
        <p:txBody>
          <a:bodyPr wrap="square">
            <a:spAutoFit/>
          </a:bodyPr>
          <a:lstStyle/>
          <a:p>
            <a:pPr algn="just"/>
            <a:r>
              <a:rPr lang="en-US" sz="2800" b="1" i="0" dirty="0">
                <a:solidFill>
                  <a:srgbClr val="FFFF00"/>
                </a:solidFill>
                <a:effectLst/>
                <a:latin typeface="Aptos" panose="020B0004020202020204" pitchFamily="34" charset="0"/>
                <a:cs typeface="Times New Roman" panose="02020603050405020304" pitchFamily="18" charset="0"/>
              </a:rPr>
              <a:t>3. </a:t>
            </a:r>
            <a:r>
              <a:rPr lang="vi-VN" sz="2800" b="1" i="0" dirty="0">
                <a:solidFill>
                  <a:srgbClr val="FFFF00"/>
                </a:solidFill>
                <a:effectLst/>
                <a:latin typeface="Aptos" panose="020B0004020202020204" pitchFamily="34" charset="0"/>
                <a:cs typeface="Times New Roman" panose="02020603050405020304" pitchFamily="18" charset="0"/>
              </a:rPr>
              <a:t>Việc làm nào nên thực hiện khi sử dụng các đồ vật bằng gỗ?</a:t>
            </a:r>
          </a:p>
          <a:p>
            <a:pPr algn="just"/>
            <a:r>
              <a:rPr lang="en-US" sz="2800" b="1" i="0" dirty="0">
                <a:solidFill>
                  <a:srgbClr val="FFFF00"/>
                </a:solidFill>
                <a:effectLst/>
                <a:latin typeface="Aptos" panose="020B0004020202020204" pitchFamily="34" charset="0"/>
                <a:cs typeface="Times New Roman" panose="02020603050405020304" pitchFamily="18" charset="0"/>
              </a:rPr>
              <a:t>A. </a:t>
            </a:r>
            <a:r>
              <a:rPr lang="vi-VN" sz="2800" b="1" i="0" dirty="0">
                <a:solidFill>
                  <a:srgbClr val="FFFF00"/>
                </a:solidFill>
                <a:effectLst/>
                <a:latin typeface="Aptos" panose="020B0004020202020204" pitchFamily="34" charset="0"/>
                <a:cs typeface="Times New Roman" panose="02020603050405020304" pitchFamily="18" charset="0"/>
              </a:rPr>
              <a:t>Đặt các vật sắc nhọn trên bề mặt</a:t>
            </a:r>
            <a:r>
              <a:rPr lang="en-US" sz="2800" b="1" i="0" dirty="0">
                <a:solidFill>
                  <a:srgbClr val="FFFF00"/>
                </a:solidFill>
                <a:effectLst/>
                <a:latin typeface="Aptos" panose="020B0004020202020204" pitchFamily="34" charset="0"/>
                <a:cs typeface="Times New Roman" panose="02020603050405020304" pitchFamily="18" charset="0"/>
              </a:rPr>
              <a:t>.</a:t>
            </a:r>
            <a:endParaRPr lang="vi-VN" sz="2800" b="1" i="0" dirty="0">
              <a:solidFill>
                <a:srgbClr val="FFFF00"/>
              </a:solidFill>
              <a:effectLst/>
              <a:latin typeface="Aptos" panose="020B0004020202020204" pitchFamily="34" charset="0"/>
              <a:cs typeface="Times New Roman" panose="02020603050405020304" pitchFamily="18" charset="0"/>
            </a:endParaRPr>
          </a:p>
          <a:p>
            <a:pPr algn="just"/>
            <a:r>
              <a:rPr lang="vi-VN" sz="2800" b="1" i="0" dirty="0">
                <a:solidFill>
                  <a:srgbClr val="FFFF00"/>
                </a:solidFill>
                <a:effectLst/>
                <a:latin typeface="Aptos" panose="020B0004020202020204" pitchFamily="34" charset="0"/>
                <a:cs typeface="Times New Roman" panose="02020603050405020304" pitchFamily="18" charset="0"/>
              </a:rPr>
              <a:t>B. Cho tiếp xúc nhiều với nước</a:t>
            </a:r>
            <a:r>
              <a:rPr lang="en-US" sz="2800" b="1" i="0" dirty="0">
                <a:solidFill>
                  <a:srgbClr val="FFFF00"/>
                </a:solidFill>
                <a:effectLst/>
                <a:latin typeface="Aptos" panose="020B0004020202020204" pitchFamily="34" charset="0"/>
                <a:cs typeface="Times New Roman" panose="02020603050405020304" pitchFamily="18" charset="0"/>
              </a:rPr>
              <a:t>.</a:t>
            </a:r>
            <a:endParaRPr lang="vi-VN" sz="2800" b="1" i="0" dirty="0">
              <a:solidFill>
                <a:srgbClr val="FFFF00"/>
              </a:solidFill>
              <a:effectLst/>
              <a:latin typeface="Aptos" panose="020B0004020202020204" pitchFamily="34" charset="0"/>
              <a:cs typeface="Times New Roman" panose="02020603050405020304" pitchFamily="18" charset="0"/>
            </a:endParaRPr>
          </a:p>
          <a:p>
            <a:pPr algn="just"/>
            <a:r>
              <a:rPr lang="vi-VN" sz="2800" b="1" i="0" dirty="0">
                <a:solidFill>
                  <a:srgbClr val="FFFF00"/>
                </a:solidFill>
                <a:effectLst/>
                <a:latin typeface="Aptos" panose="020B0004020202020204" pitchFamily="34" charset="0"/>
                <a:cs typeface="Times New Roman" panose="02020603050405020304" pitchFamily="18" charset="0"/>
              </a:rPr>
              <a:t>C. Để trong môi trường khô thoáng</a:t>
            </a:r>
            <a:r>
              <a:rPr lang="en-US" sz="2800" b="1" i="0" dirty="0">
                <a:solidFill>
                  <a:srgbClr val="FFFF00"/>
                </a:solidFill>
                <a:effectLst/>
                <a:latin typeface="Aptos" panose="020B0004020202020204" pitchFamily="34" charset="0"/>
                <a:cs typeface="Times New Roman" panose="02020603050405020304" pitchFamily="18" charset="0"/>
              </a:rPr>
              <a:t>.</a:t>
            </a:r>
            <a:endParaRPr lang="vi-VN" sz="2800" b="1" i="0" dirty="0">
              <a:solidFill>
                <a:srgbClr val="FFFF00"/>
              </a:solidFill>
              <a:effectLst/>
              <a:latin typeface="Aptos" panose="020B0004020202020204" pitchFamily="34" charset="0"/>
              <a:cs typeface="Times New Roman" panose="02020603050405020304" pitchFamily="18" charset="0"/>
            </a:endParaRPr>
          </a:p>
          <a:p>
            <a:pPr algn="just"/>
            <a:r>
              <a:rPr lang="vi-VN" sz="2800" b="1" i="0" dirty="0">
                <a:solidFill>
                  <a:srgbClr val="FFFF00"/>
                </a:solidFill>
                <a:effectLst/>
                <a:latin typeface="Aptos" panose="020B0004020202020204" pitchFamily="34" charset="0"/>
                <a:cs typeface="Times New Roman" panose="02020603050405020304" pitchFamily="18" charset="0"/>
              </a:rPr>
              <a:t>D. Dùng các chất tẩy rửa mạnh để lau bề mặt</a:t>
            </a:r>
            <a:r>
              <a:rPr lang="en-US" sz="2800" b="1" i="0" dirty="0">
                <a:solidFill>
                  <a:srgbClr val="FFFF00"/>
                </a:solidFill>
                <a:effectLst/>
                <a:latin typeface="Aptos" panose="020B0004020202020204" pitchFamily="34" charset="0"/>
                <a:cs typeface="Times New Roman" panose="02020603050405020304" pitchFamily="18" charset="0"/>
              </a:rPr>
              <a:t>.</a:t>
            </a:r>
            <a:endParaRPr lang="vi-VN" sz="2800" b="1" i="0" dirty="0">
              <a:solidFill>
                <a:srgbClr val="FFFF00"/>
              </a:solidFill>
              <a:effectLst/>
              <a:latin typeface="Aptos" panose="020B0004020202020204" pitchFamily="34" charset="0"/>
              <a:cs typeface="Times New Roman" panose="02020603050405020304" pitchFamily="18" charset="0"/>
            </a:endParaRPr>
          </a:p>
        </p:txBody>
      </p:sp>
      <p:sp>
        <p:nvSpPr>
          <p:cNvPr id="7" name="Oval 6">
            <a:extLst>
              <a:ext uri="{FF2B5EF4-FFF2-40B4-BE49-F238E27FC236}">
                <a16:creationId xmlns:a16="http://schemas.microsoft.com/office/drawing/2014/main" id="{FA33C59E-4ABE-4344-9381-F5EAEF059380}"/>
              </a:ext>
            </a:extLst>
          </p:cNvPr>
          <p:cNvSpPr/>
          <p:nvPr/>
        </p:nvSpPr>
        <p:spPr>
          <a:xfrm>
            <a:off x="7576653" y="750550"/>
            <a:ext cx="746732" cy="867235"/>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Aptos" panose="020B0004020202020204" pitchFamily="34" charset="0"/>
                <a:cs typeface="Times New Roman" panose="02020603050405020304" pitchFamily="18" charset="0"/>
              </a:rPr>
              <a:t>C</a:t>
            </a:r>
            <a:endParaRPr lang="en-US" sz="3200" b="1" dirty="0">
              <a:solidFill>
                <a:srgbClr val="FF0000"/>
              </a:solidFill>
              <a:latin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648279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0E81E4-28C7-4591-817F-6B7966049816}"/>
              </a:ext>
            </a:extLst>
          </p:cNvPr>
          <p:cNvSpPr>
            <a:spLocks noGrp="1"/>
          </p:cNvSpPr>
          <p:nvPr>
            <p:ph type="sldNum" idx="4294967295"/>
          </p:nvPr>
        </p:nvSpPr>
        <p:spPr>
          <a:xfrm>
            <a:off x="8696403" y="4673650"/>
            <a:ext cx="333000" cy="393600"/>
          </a:xfrm>
          <a:prstGeom prst="rect">
            <a:avLst/>
          </a:prstGeom>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31</a:t>
            </a:fld>
            <a:endParaRPr lang="en"/>
          </a:p>
        </p:txBody>
      </p:sp>
      <p:sp>
        <p:nvSpPr>
          <p:cNvPr id="9" name="TextBox 8">
            <a:extLst>
              <a:ext uri="{FF2B5EF4-FFF2-40B4-BE49-F238E27FC236}">
                <a16:creationId xmlns:a16="http://schemas.microsoft.com/office/drawing/2014/main" id="{A130F6B3-FF84-430B-ABC5-9D29FB71EBF0}"/>
              </a:ext>
            </a:extLst>
          </p:cNvPr>
          <p:cNvSpPr txBox="1"/>
          <p:nvPr/>
        </p:nvSpPr>
        <p:spPr>
          <a:xfrm>
            <a:off x="0" y="1575537"/>
            <a:ext cx="9029403" cy="2677656"/>
          </a:xfrm>
          <a:prstGeom prst="rect">
            <a:avLst/>
          </a:prstGeom>
          <a:solidFill>
            <a:schemeClr val="bg1"/>
          </a:solidFill>
        </p:spPr>
        <p:txBody>
          <a:bodyPr wrap="square">
            <a:spAutoFit/>
          </a:bodyPr>
          <a:lstStyle/>
          <a:p>
            <a:pPr algn="just"/>
            <a:r>
              <a:rPr lang="en-US" sz="2800" b="1" i="0" dirty="0">
                <a:solidFill>
                  <a:srgbClr val="FFFF00"/>
                </a:solidFill>
                <a:effectLst/>
                <a:latin typeface="Aptos" panose="020B0004020202020204" pitchFamily="34" charset="0"/>
                <a:cs typeface="Times New Roman" panose="02020603050405020304" pitchFamily="18" charset="0"/>
              </a:rPr>
              <a:t>4. </a:t>
            </a:r>
            <a:r>
              <a:rPr lang="vi-VN" sz="2800" b="1" i="0" dirty="0">
                <a:solidFill>
                  <a:srgbClr val="FFFF00"/>
                </a:solidFill>
                <a:effectLst/>
                <a:latin typeface="Aptos" panose="020B0004020202020204" pitchFamily="34" charset="0"/>
                <a:cs typeface="Times New Roman" panose="02020603050405020304" pitchFamily="18" charset="0"/>
              </a:rPr>
              <a:t>Con dao làm bằng thép sẽ không bị gỉ nếu</a:t>
            </a:r>
            <a:r>
              <a:rPr lang="en-US" sz="2800" b="1" i="0" dirty="0">
                <a:solidFill>
                  <a:srgbClr val="FFFF00"/>
                </a:solidFill>
                <a:effectLst/>
                <a:latin typeface="Aptos" panose="020B0004020202020204" pitchFamily="34" charset="0"/>
                <a:cs typeface="Times New Roman" panose="02020603050405020304" pitchFamily="18" charset="0"/>
              </a:rPr>
              <a:t> </a:t>
            </a:r>
            <a:r>
              <a:rPr lang="en-US" sz="2800" b="1" i="0" dirty="0" err="1">
                <a:solidFill>
                  <a:srgbClr val="FFFF00"/>
                </a:solidFill>
                <a:effectLst/>
                <a:latin typeface="Aptos" panose="020B0004020202020204" pitchFamily="34" charset="0"/>
                <a:cs typeface="Times New Roman" panose="02020603050405020304" pitchFamily="18" charset="0"/>
              </a:rPr>
              <a:t>gặp</a:t>
            </a:r>
            <a:r>
              <a:rPr lang="en-US" sz="2800" b="1" i="0" dirty="0">
                <a:solidFill>
                  <a:srgbClr val="FFFF00"/>
                </a:solidFill>
                <a:effectLst/>
                <a:latin typeface="Aptos" panose="020B0004020202020204" pitchFamily="34" charset="0"/>
                <a:cs typeface="Times New Roman" panose="02020603050405020304" pitchFamily="18" charset="0"/>
              </a:rPr>
              <a:t> </a:t>
            </a:r>
            <a:r>
              <a:rPr lang="en-US" sz="2800" b="1" i="0" dirty="0" err="1">
                <a:solidFill>
                  <a:srgbClr val="FFFF00"/>
                </a:solidFill>
                <a:effectLst/>
                <a:latin typeface="Aptos" panose="020B0004020202020204" pitchFamily="34" charset="0"/>
                <a:cs typeface="Times New Roman" panose="02020603050405020304" pitchFamily="18" charset="0"/>
              </a:rPr>
              <a:t>trường</a:t>
            </a:r>
            <a:r>
              <a:rPr lang="en-US" sz="2800" b="1" i="0" dirty="0">
                <a:solidFill>
                  <a:srgbClr val="FFFF00"/>
                </a:solidFill>
                <a:effectLst/>
                <a:latin typeface="Aptos" panose="020B0004020202020204" pitchFamily="34" charset="0"/>
                <a:cs typeface="Times New Roman" panose="02020603050405020304" pitchFamily="18" charset="0"/>
              </a:rPr>
              <a:t> </a:t>
            </a:r>
            <a:r>
              <a:rPr lang="en-US" sz="2800" b="1" i="0" dirty="0" err="1">
                <a:solidFill>
                  <a:srgbClr val="FFFF00"/>
                </a:solidFill>
                <a:effectLst/>
                <a:latin typeface="Aptos" panose="020B0004020202020204" pitchFamily="34" charset="0"/>
                <a:cs typeface="Times New Roman" panose="02020603050405020304" pitchFamily="18" charset="0"/>
              </a:rPr>
              <a:t>hợp</a:t>
            </a:r>
            <a:r>
              <a:rPr lang="en-US" sz="2800" b="1" i="0" dirty="0">
                <a:solidFill>
                  <a:srgbClr val="FFFF00"/>
                </a:solidFill>
                <a:effectLst/>
                <a:latin typeface="Aptos" panose="020B0004020202020204" pitchFamily="34" charset="0"/>
                <a:cs typeface="Times New Roman" panose="02020603050405020304" pitchFamily="18" charset="0"/>
              </a:rPr>
              <a:t> </a:t>
            </a:r>
            <a:r>
              <a:rPr lang="en-US" sz="2800" b="1" i="0" dirty="0" err="1">
                <a:solidFill>
                  <a:srgbClr val="FFFF00"/>
                </a:solidFill>
                <a:effectLst/>
                <a:latin typeface="Aptos" panose="020B0004020202020204" pitchFamily="34" charset="0"/>
                <a:cs typeface="Times New Roman" panose="02020603050405020304" pitchFamily="18" charset="0"/>
              </a:rPr>
              <a:t>nào</a:t>
            </a:r>
            <a:r>
              <a:rPr lang="en-US" sz="2800" b="1" i="0" dirty="0">
                <a:solidFill>
                  <a:srgbClr val="FFFF00"/>
                </a:solidFill>
                <a:effectLst/>
                <a:latin typeface="Aptos" panose="020B0004020202020204" pitchFamily="34" charset="0"/>
                <a:cs typeface="Times New Roman" panose="02020603050405020304" pitchFamily="18" charset="0"/>
              </a:rPr>
              <a:t> </a:t>
            </a:r>
            <a:r>
              <a:rPr lang="en-US" sz="2800" b="1" i="0" dirty="0" err="1">
                <a:solidFill>
                  <a:srgbClr val="FFFF00"/>
                </a:solidFill>
                <a:effectLst/>
                <a:latin typeface="Aptos" panose="020B0004020202020204" pitchFamily="34" charset="0"/>
                <a:cs typeface="Times New Roman" panose="02020603050405020304" pitchFamily="18" charset="0"/>
              </a:rPr>
              <a:t>sau</a:t>
            </a:r>
            <a:r>
              <a:rPr lang="en-US" sz="2800" b="1" i="0" dirty="0">
                <a:solidFill>
                  <a:srgbClr val="FFFF00"/>
                </a:solidFill>
                <a:effectLst/>
                <a:latin typeface="Aptos" panose="020B0004020202020204" pitchFamily="34" charset="0"/>
                <a:cs typeface="Times New Roman" panose="02020603050405020304" pitchFamily="18" charset="0"/>
              </a:rPr>
              <a:t> </a:t>
            </a:r>
            <a:r>
              <a:rPr lang="en-US" sz="2800" b="1" i="0" dirty="0" err="1">
                <a:solidFill>
                  <a:srgbClr val="FFFF00"/>
                </a:solidFill>
                <a:effectLst/>
                <a:latin typeface="Aptos" panose="020B0004020202020204" pitchFamily="34" charset="0"/>
                <a:cs typeface="Times New Roman" panose="02020603050405020304" pitchFamily="18" charset="0"/>
              </a:rPr>
              <a:t>đây</a:t>
            </a:r>
            <a:r>
              <a:rPr lang="en-US" sz="2800" b="1" i="0" dirty="0">
                <a:solidFill>
                  <a:srgbClr val="FFFF00"/>
                </a:solidFill>
                <a:effectLst/>
                <a:latin typeface="Aptos" panose="020B0004020202020204" pitchFamily="34" charset="0"/>
                <a:cs typeface="Times New Roman" panose="02020603050405020304" pitchFamily="18" charset="0"/>
              </a:rPr>
              <a:t>?</a:t>
            </a:r>
            <a:endParaRPr lang="vi-VN" sz="2800" b="1" i="0" dirty="0">
              <a:solidFill>
                <a:srgbClr val="FFFF00"/>
              </a:solidFill>
              <a:effectLst/>
              <a:latin typeface="Aptos" panose="020B0004020202020204" pitchFamily="34" charset="0"/>
              <a:cs typeface="Times New Roman" panose="02020603050405020304" pitchFamily="18" charset="0"/>
            </a:endParaRPr>
          </a:p>
          <a:p>
            <a:pPr algn="just"/>
            <a:r>
              <a:rPr lang="vi-VN" sz="2800" b="1" dirty="0">
                <a:solidFill>
                  <a:srgbClr val="FFFF00"/>
                </a:solidFill>
                <a:latin typeface="Aptos" panose="020B0004020202020204" pitchFamily="34" charset="0"/>
                <a:cs typeface="Times New Roman" panose="02020603050405020304" pitchFamily="18" charset="0"/>
              </a:rPr>
              <a:t>A. C</a:t>
            </a:r>
            <a:r>
              <a:rPr lang="vi-VN" sz="2800" b="1" i="0" dirty="0">
                <a:solidFill>
                  <a:srgbClr val="FFFF00"/>
                </a:solidFill>
                <a:effectLst/>
                <a:latin typeface="Aptos" panose="020B0004020202020204" pitchFamily="34" charset="0"/>
                <a:cs typeface="Times New Roman" panose="02020603050405020304" pitchFamily="18" charset="0"/>
              </a:rPr>
              <a:t>ắt chanh rồi không rửa</a:t>
            </a:r>
            <a:r>
              <a:rPr lang="en-US" sz="2800" b="1" i="0" dirty="0">
                <a:solidFill>
                  <a:srgbClr val="FFFF00"/>
                </a:solidFill>
                <a:effectLst/>
                <a:latin typeface="Aptos" panose="020B0004020202020204" pitchFamily="34" charset="0"/>
                <a:cs typeface="Times New Roman" panose="02020603050405020304" pitchFamily="18" charset="0"/>
              </a:rPr>
              <a:t>.</a:t>
            </a:r>
            <a:endParaRPr lang="vi-VN" sz="2800" b="1" i="0" dirty="0">
              <a:solidFill>
                <a:srgbClr val="FFFF00"/>
              </a:solidFill>
              <a:effectLst/>
              <a:latin typeface="Aptos" panose="020B0004020202020204" pitchFamily="34" charset="0"/>
              <a:cs typeface="Times New Roman" panose="02020603050405020304" pitchFamily="18" charset="0"/>
            </a:endParaRPr>
          </a:p>
          <a:p>
            <a:pPr algn="just"/>
            <a:r>
              <a:rPr lang="vi-VN" sz="2800" b="1" i="0" dirty="0">
                <a:solidFill>
                  <a:srgbClr val="FFFF00"/>
                </a:solidFill>
                <a:effectLst/>
                <a:latin typeface="Aptos" panose="020B0004020202020204" pitchFamily="34" charset="0"/>
                <a:cs typeface="Times New Roman" panose="02020603050405020304" pitchFamily="18" charset="0"/>
              </a:rPr>
              <a:t>B. Sau khi dùng rửa sạch, lau khô</a:t>
            </a:r>
            <a:r>
              <a:rPr lang="en-US" sz="2800" b="1" i="0" dirty="0">
                <a:solidFill>
                  <a:srgbClr val="FFFF00"/>
                </a:solidFill>
                <a:effectLst/>
                <a:latin typeface="Aptos" panose="020B0004020202020204" pitchFamily="34" charset="0"/>
                <a:cs typeface="Times New Roman" panose="02020603050405020304" pitchFamily="18" charset="0"/>
              </a:rPr>
              <a:t>.</a:t>
            </a:r>
            <a:endParaRPr lang="vi-VN" sz="2800" b="1" i="0" dirty="0">
              <a:solidFill>
                <a:srgbClr val="FFFF00"/>
              </a:solidFill>
              <a:effectLst/>
              <a:latin typeface="Aptos" panose="020B0004020202020204" pitchFamily="34" charset="0"/>
              <a:cs typeface="Times New Roman" panose="02020603050405020304" pitchFamily="18" charset="0"/>
            </a:endParaRPr>
          </a:p>
          <a:p>
            <a:pPr algn="just"/>
            <a:r>
              <a:rPr lang="vi-VN" sz="2800" b="1" i="0" dirty="0">
                <a:solidFill>
                  <a:srgbClr val="FFFF00"/>
                </a:solidFill>
                <a:effectLst/>
                <a:latin typeface="Aptos" panose="020B0004020202020204" pitchFamily="34" charset="0"/>
                <a:cs typeface="Times New Roman" panose="02020603050405020304" pitchFamily="18" charset="0"/>
              </a:rPr>
              <a:t>C. Dùng xong, cất đi ngay</a:t>
            </a:r>
            <a:r>
              <a:rPr lang="en-US" sz="2800" b="1" i="0" dirty="0">
                <a:solidFill>
                  <a:srgbClr val="FFFF00"/>
                </a:solidFill>
                <a:effectLst/>
                <a:latin typeface="Aptos" panose="020B0004020202020204" pitchFamily="34" charset="0"/>
                <a:cs typeface="Times New Roman" panose="02020603050405020304" pitchFamily="18" charset="0"/>
              </a:rPr>
              <a:t>.</a:t>
            </a:r>
            <a:endParaRPr lang="vi-VN" sz="2800" b="1" i="0" dirty="0">
              <a:solidFill>
                <a:srgbClr val="FFFF00"/>
              </a:solidFill>
              <a:effectLst/>
              <a:latin typeface="Aptos" panose="020B0004020202020204" pitchFamily="34" charset="0"/>
              <a:cs typeface="Times New Roman" panose="02020603050405020304" pitchFamily="18" charset="0"/>
            </a:endParaRPr>
          </a:p>
          <a:p>
            <a:pPr algn="just"/>
            <a:r>
              <a:rPr lang="vi-VN" sz="2800" b="1" i="0" dirty="0">
                <a:solidFill>
                  <a:srgbClr val="FFFF00"/>
                </a:solidFill>
                <a:effectLst/>
                <a:latin typeface="Aptos" panose="020B0004020202020204" pitchFamily="34" charset="0"/>
                <a:cs typeface="Times New Roman" panose="02020603050405020304" pitchFamily="18" charset="0"/>
              </a:rPr>
              <a:t>D. Ngâm trong nước lâu ngày</a:t>
            </a:r>
            <a:r>
              <a:rPr lang="en-US" sz="2800" b="1" i="0" dirty="0">
                <a:solidFill>
                  <a:srgbClr val="FFFF00"/>
                </a:solidFill>
                <a:effectLst/>
                <a:latin typeface="Aptos" panose="020B0004020202020204" pitchFamily="34" charset="0"/>
                <a:cs typeface="Times New Roman" panose="02020603050405020304" pitchFamily="18" charset="0"/>
              </a:rPr>
              <a:t>.</a:t>
            </a:r>
            <a:endParaRPr lang="vi-VN" sz="2800" b="1" i="0" dirty="0">
              <a:solidFill>
                <a:srgbClr val="FFFF00"/>
              </a:solidFill>
              <a:effectLst/>
              <a:latin typeface="Aptos" panose="020B0004020202020204" pitchFamily="34" charset="0"/>
              <a:cs typeface="Times New Roman" panose="02020603050405020304" pitchFamily="18" charset="0"/>
            </a:endParaRPr>
          </a:p>
        </p:txBody>
      </p:sp>
      <p:sp>
        <p:nvSpPr>
          <p:cNvPr id="10" name="Oval 9">
            <a:extLst>
              <a:ext uri="{FF2B5EF4-FFF2-40B4-BE49-F238E27FC236}">
                <a16:creationId xmlns:a16="http://schemas.microsoft.com/office/drawing/2014/main" id="{F581FF07-EA01-4EBC-996F-27EB55287675}"/>
              </a:ext>
            </a:extLst>
          </p:cNvPr>
          <p:cNvSpPr/>
          <p:nvPr/>
        </p:nvSpPr>
        <p:spPr>
          <a:xfrm>
            <a:off x="6046297" y="2528504"/>
            <a:ext cx="992916" cy="1008854"/>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rgbClr val="FF0000"/>
                </a:solidFill>
                <a:latin typeface="Aptos" panose="020B0004020202020204" pitchFamily="34" charset="0"/>
                <a:cs typeface="Times New Roman" panose="02020603050405020304" pitchFamily="18" charset="0"/>
              </a:rPr>
              <a:t>B</a:t>
            </a:r>
            <a:endParaRPr lang="en-US" sz="4000" b="1" dirty="0">
              <a:solidFill>
                <a:srgbClr val="FF0000"/>
              </a:solidFill>
              <a:latin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69954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AA6724-657B-44B0-9D9A-9539219384AE}"/>
              </a:ext>
            </a:extLst>
          </p:cNvPr>
          <p:cNvSpPr>
            <a:spLocks noGrp="1"/>
          </p:cNvSpPr>
          <p:nvPr>
            <p:ph type="sldNum" idx="4294967295"/>
          </p:nvPr>
        </p:nvSpPr>
        <p:spPr>
          <a:xfrm>
            <a:off x="8696403" y="4673650"/>
            <a:ext cx="333000" cy="393600"/>
          </a:xfrm>
          <a:prstGeom prst="rect">
            <a:avLst/>
          </a:prstGeom>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32</a:t>
            </a:fld>
            <a:endParaRPr lang="en"/>
          </a:p>
        </p:txBody>
      </p:sp>
      <p:graphicFrame>
        <p:nvGraphicFramePr>
          <p:cNvPr id="6" name="Table 6">
            <a:extLst>
              <a:ext uri="{FF2B5EF4-FFF2-40B4-BE49-F238E27FC236}">
                <a16:creationId xmlns:a16="http://schemas.microsoft.com/office/drawing/2014/main" id="{E8E1E087-8923-4B7C-BFF9-C89249FEEF89}"/>
              </a:ext>
            </a:extLst>
          </p:cNvPr>
          <p:cNvGraphicFramePr>
            <a:graphicFrameLocks noGrp="1"/>
          </p:cNvGraphicFramePr>
          <p:nvPr/>
        </p:nvGraphicFramePr>
        <p:xfrm>
          <a:off x="0" y="1056021"/>
          <a:ext cx="9144000" cy="4053840"/>
        </p:xfrm>
        <a:graphic>
          <a:graphicData uri="http://schemas.openxmlformats.org/drawingml/2006/table">
            <a:tbl>
              <a:tblPr firstRow="1" bandRow="1">
                <a:tableStyleId>{3C2FFA5D-87B4-456A-9821-1D502468CF0F}</a:tableStyleId>
              </a:tblPr>
              <a:tblGrid>
                <a:gridCol w="4572000">
                  <a:extLst>
                    <a:ext uri="{9D8B030D-6E8A-4147-A177-3AD203B41FA5}">
                      <a16:colId xmlns:a16="http://schemas.microsoft.com/office/drawing/2014/main" val="542929311"/>
                    </a:ext>
                  </a:extLst>
                </a:gridCol>
                <a:gridCol w="4572000">
                  <a:extLst>
                    <a:ext uri="{9D8B030D-6E8A-4147-A177-3AD203B41FA5}">
                      <a16:colId xmlns:a16="http://schemas.microsoft.com/office/drawing/2014/main" val="3602321789"/>
                    </a:ext>
                  </a:extLst>
                </a:gridCol>
              </a:tblGrid>
              <a:tr h="370840">
                <a:tc>
                  <a:txBody>
                    <a:bodyPr/>
                    <a:lstStyle/>
                    <a:p>
                      <a:pPr algn="ctr"/>
                      <a:r>
                        <a:rPr lang="en-US" sz="2800" b="1" dirty="0" err="1">
                          <a:solidFill>
                            <a:schemeClr val="bg1"/>
                          </a:solidFill>
                          <a:latin typeface="Aptos" panose="020B0004020202020204" pitchFamily="34" charset="0"/>
                          <a:cs typeface="Times New Roman" panose="02020603050405020304" pitchFamily="18" charset="0"/>
                        </a:rPr>
                        <a:t>Một</a:t>
                      </a:r>
                      <a:r>
                        <a:rPr lang="en-US" sz="2800" b="1" dirty="0">
                          <a:solidFill>
                            <a:schemeClr val="bg1"/>
                          </a:solidFill>
                          <a:latin typeface="Aptos" panose="020B0004020202020204" pitchFamily="34" charset="0"/>
                          <a:cs typeface="Times New Roman" panose="02020603050405020304" pitchFamily="18" charset="0"/>
                        </a:rPr>
                        <a:t> </a:t>
                      </a:r>
                      <a:r>
                        <a:rPr lang="en-US" sz="2800" b="1" dirty="0" err="1">
                          <a:solidFill>
                            <a:schemeClr val="bg1"/>
                          </a:solidFill>
                          <a:latin typeface="Aptos" panose="020B0004020202020204" pitchFamily="34" charset="0"/>
                          <a:cs typeface="Times New Roman" panose="02020603050405020304" pitchFamily="18" charset="0"/>
                        </a:rPr>
                        <a:t>số</a:t>
                      </a:r>
                      <a:r>
                        <a:rPr lang="en-US" sz="2800" b="1" dirty="0">
                          <a:solidFill>
                            <a:schemeClr val="bg1"/>
                          </a:solidFill>
                          <a:latin typeface="Aptos" panose="020B0004020202020204" pitchFamily="34" charset="0"/>
                          <a:cs typeface="Times New Roman" panose="02020603050405020304" pitchFamily="18" charset="0"/>
                        </a:rPr>
                        <a:t> </a:t>
                      </a:r>
                      <a:r>
                        <a:rPr lang="en-US" sz="2800" b="1" dirty="0" err="1">
                          <a:solidFill>
                            <a:schemeClr val="bg1"/>
                          </a:solidFill>
                          <a:latin typeface="Aptos" panose="020B0004020202020204" pitchFamily="34" charset="0"/>
                          <a:cs typeface="Times New Roman" panose="02020603050405020304" pitchFamily="18" charset="0"/>
                        </a:rPr>
                        <a:t>tính</a:t>
                      </a:r>
                      <a:r>
                        <a:rPr lang="en-US" sz="2800" b="1" dirty="0">
                          <a:solidFill>
                            <a:schemeClr val="bg1"/>
                          </a:solidFill>
                          <a:latin typeface="Aptos" panose="020B0004020202020204" pitchFamily="34" charset="0"/>
                          <a:cs typeface="Times New Roman" panose="02020603050405020304" pitchFamily="18" charset="0"/>
                        </a:rPr>
                        <a:t> </a:t>
                      </a:r>
                      <a:r>
                        <a:rPr lang="en-US" sz="2800" b="1" dirty="0" err="1">
                          <a:solidFill>
                            <a:schemeClr val="bg1"/>
                          </a:solidFill>
                          <a:latin typeface="Aptos" panose="020B0004020202020204" pitchFamily="34" charset="0"/>
                          <a:cs typeface="Times New Roman" panose="02020603050405020304" pitchFamily="18" charset="0"/>
                        </a:rPr>
                        <a:t>chất</a:t>
                      </a:r>
                      <a:r>
                        <a:rPr lang="en-US" sz="2800" b="1" dirty="0">
                          <a:solidFill>
                            <a:schemeClr val="bg1"/>
                          </a:solidFill>
                          <a:latin typeface="Aptos" panose="020B0004020202020204" pitchFamily="34" charset="0"/>
                          <a:cs typeface="Times New Roman" panose="02020603050405020304" pitchFamily="18" charset="0"/>
                        </a:rPr>
                        <a:t> </a:t>
                      </a:r>
                      <a:r>
                        <a:rPr lang="en-US" sz="2800" b="1" dirty="0" err="1">
                          <a:solidFill>
                            <a:schemeClr val="bg1"/>
                          </a:solidFill>
                          <a:latin typeface="Aptos" panose="020B0004020202020204" pitchFamily="34" charset="0"/>
                          <a:cs typeface="Times New Roman" panose="02020603050405020304" pitchFamily="18" charset="0"/>
                        </a:rPr>
                        <a:t>quan</a:t>
                      </a:r>
                      <a:r>
                        <a:rPr lang="en-US" sz="2800" b="1" dirty="0">
                          <a:solidFill>
                            <a:schemeClr val="bg1"/>
                          </a:solidFill>
                          <a:latin typeface="Aptos" panose="020B0004020202020204" pitchFamily="34" charset="0"/>
                          <a:cs typeface="Times New Roman" panose="02020603050405020304" pitchFamily="18" charset="0"/>
                        </a:rPr>
                        <a:t> </a:t>
                      </a:r>
                      <a:r>
                        <a:rPr lang="en-US" sz="2800" b="1" dirty="0" err="1">
                          <a:solidFill>
                            <a:schemeClr val="bg1"/>
                          </a:solidFill>
                          <a:latin typeface="Aptos" panose="020B0004020202020204" pitchFamily="34" charset="0"/>
                          <a:cs typeface="Times New Roman" panose="02020603050405020304" pitchFamily="18" charset="0"/>
                        </a:rPr>
                        <a:t>trọng</a:t>
                      </a:r>
                      <a:r>
                        <a:rPr lang="en-US" sz="2800" b="1" dirty="0">
                          <a:solidFill>
                            <a:schemeClr val="bg1"/>
                          </a:solidFill>
                          <a:latin typeface="Aptos" panose="020B0004020202020204" pitchFamily="34" charset="0"/>
                          <a:cs typeface="Times New Roman" panose="02020603050405020304" pitchFamily="18" charset="0"/>
                        </a:rPr>
                        <a:t> </a:t>
                      </a:r>
                      <a:r>
                        <a:rPr lang="en-US" sz="2800" b="1" dirty="0" err="1">
                          <a:solidFill>
                            <a:schemeClr val="bg1"/>
                          </a:solidFill>
                          <a:latin typeface="Aptos" panose="020B0004020202020204" pitchFamily="34" charset="0"/>
                          <a:cs typeface="Times New Roman" panose="02020603050405020304" pitchFamily="18" charset="0"/>
                        </a:rPr>
                        <a:t>của</a:t>
                      </a:r>
                      <a:r>
                        <a:rPr lang="en-US" sz="2800" b="1" dirty="0">
                          <a:solidFill>
                            <a:schemeClr val="bg1"/>
                          </a:solidFill>
                          <a:latin typeface="Aptos" panose="020B0004020202020204" pitchFamily="34" charset="0"/>
                          <a:cs typeface="Times New Roman" panose="02020603050405020304" pitchFamily="18" charset="0"/>
                        </a:rPr>
                        <a:t> </a:t>
                      </a:r>
                      <a:r>
                        <a:rPr lang="en-US" sz="2800" b="1" dirty="0" err="1">
                          <a:solidFill>
                            <a:schemeClr val="bg1"/>
                          </a:solidFill>
                          <a:latin typeface="Aptos" panose="020B0004020202020204" pitchFamily="34" charset="0"/>
                          <a:cs typeface="Times New Roman" panose="02020603050405020304" pitchFamily="18" charset="0"/>
                        </a:rPr>
                        <a:t>vật</a:t>
                      </a:r>
                      <a:r>
                        <a:rPr lang="en-US" sz="2800" b="1" dirty="0">
                          <a:solidFill>
                            <a:schemeClr val="bg1"/>
                          </a:solidFill>
                          <a:latin typeface="Aptos" panose="020B0004020202020204" pitchFamily="34" charset="0"/>
                          <a:cs typeface="Times New Roman" panose="02020603050405020304" pitchFamily="18" charset="0"/>
                        </a:rPr>
                        <a:t> </a:t>
                      </a:r>
                      <a:r>
                        <a:rPr lang="en-US" sz="2800" b="1" dirty="0" err="1">
                          <a:solidFill>
                            <a:schemeClr val="bg1"/>
                          </a:solidFill>
                          <a:latin typeface="Aptos" panose="020B0004020202020204" pitchFamily="34" charset="0"/>
                          <a:cs typeface="Times New Roman" panose="02020603050405020304" pitchFamily="18" charset="0"/>
                        </a:rPr>
                        <a:t>liệu</a:t>
                      </a:r>
                      <a:endParaRPr lang="en-US" sz="2800" b="1" dirty="0">
                        <a:solidFill>
                          <a:schemeClr val="bg1"/>
                        </a:solidFill>
                        <a:latin typeface="Aptos" panose="020B0004020202020204" pitchFamily="34" charset="0"/>
                        <a:cs typeface="Times New Roman" panose="02020603050405020304" pitchFamily="18" charset="0"/>
                      </a:endParaRPr>
                    </a:p>
                  </a:txBody>
                  <a:tcPr/>
                </a:tc>
                <a:tc>
                  <a:txBody>
                    <a:bodyPr/>
                    <a:lstStyle/>
                    <a:p>
                      <a:pPr algn="ctr"/>
                      <a:r>
                        <a:rPr lang="en-US" sz="2800" b="1" dirty="0" err="1">
                          <a:solidFill>
                            <a:schemeClr val="bg1"/>
                          </a:solidFill>
                          <a:latin typeface="Aptos" panose="020B0004020202020204" pitchFamily="34" charset="0"/>
                          <a:cs typeface="Times New Roman" panose="02020603050405020304" pitchFamily="18" charset="0"/>
                        </a:rPr>
                        <a:t>Ứng</a:t>
                      </a:r>
                      <a:r>
                        <a:rPr lang="en-US" sz="2800" b="1" dirty="0">
                          <a:solidFill>
                            <a:schemeClr val="bg1"/>
                          </a:solidFill>
                          <a:latin typeface="Aptos" panose="020B0004020202020204" pitchFamily="34" charset="0"/>
                          <a:cs typeface="Times New Roman" panose="02020603050405020304" pitchFamily="18" charset="0"/>
                        </a:rPr>
                        <a:t> </a:t>
                      </a:r>
                      <a:r>
                        <a:rPr lang="en-US" sz="2800" b="1" dirty="0" err="1">
                          <a:solidFill>
                            <a:schemeClr val="bg1"/>
                          </a:solidFill>
                          <a:latin typeface="Aptos" panose="020B0004020202020204" pitchFamily="34" charset="0"/>
                          <a:cs typeface="Times New Roman" panose="02020603050405020304" pitchFamily="18" charset="0"/>
                        </a:rPr>
                        <a:t>dụng</a:t>
                      </a:r>
                      <a:endParaRPr lang="en-US" sz="2800" b="1" dirty="0">
                        <a:solidFill>
                          <a:schemeClr val="bg1"/>
                        </a:solidFill>
                        <a:latin typeface="Aptos" panose="020B0004020202020204" pitchFamily="34" charset="0"/>
                        <a:cs typeface="Times New Roman" panose="02020603050405020304" pitchFamily="18" charset="0"/>
                      </a:endParaRPr>
                    </a:p>
                  </a:txBody>
                  <a:tcPr/>
                </a:tc>
                <a:extLst>
                  <a:ext uri="{0D108BD9-81ED-4DB2-BD59-A6C34878D82A}">
                    <a16:rowId xmlns:a16="http://schemas.microsoft.com/office/drawing/2014/main" val="1235536455"/>
                  </a:ext>
                </a:extLst>
              </a:tr>
              <a:tr h="370840">
                <a:tc>
                  <a:txBody>
                    <a:bodyPr/>
                    <a:lstStyle/>
                    <a:p>
                      <a:r>
                        <a:rPr lang="en-US" sz="2800" b="1" dirty="0" err="1">
                          <a:latin typeface="Aptos" panose="020B0004020202020204" pitchFamily="34" charset="0"/>
                          <a:cs typeface="Times New Roman" panose="02020603050405020304" pitchFamily="18" charset="0"/>
                        </a:rPr>
                        <a:t>Dẫn</a:t>
                      </a:r>
                      <a:r>
                        <a:rPr lang="en-US" sz="2800" b="1" dirty="0">
                          <a:latin typeface="Aptos" panose="020B0004020202020204" pitchFamily="34" charset="0"/>
                          <a:cs typeface="Times New Roman" panose="02020603050405020304" pitchFamily="18" charset="0"/>
                        </a:rPr>
                        <a:t> </a:t>
                      </a:r>
                      <a:r>
                        <a:rPr lang="en-US" sz="2800" b="1" dirty="0" err="1">
                          <a:latin typeface="Aptos" panose="020B0004020202020204" pitchFamily="34" charset="0"/>
                          <a:cs typeface="Times New Roman" panose="02020603050405020304" pitchFamily="18" charset="0"/>
                        </a:rPr>
                        <a:t>nhiệt</a:t>
                      </a:r>
                      <a:endParaRPr lang="en-US" sz="2800" b="1" dirty="0">
                        <a:latin typeface="Aptos" panose="020B0004020202020204" pitchFamily="34" charset="0"/>
                        <a:cs typeface="Times New Roman" panose="02020603050405020304" pitchFamily="18" charset="0"/>
                      </a:endParaRPr>
                    </a:p>
                  </a:txBody>
                  <a:tcPr/>
                </a:tc>
                <a:tc>
                  <a:txBody>
                    <a:bodyPr/>
                    <a:lstStyle/>
                    <a:p>
                      <a:endParaRPr lang="en-US" sz="2800" dirty="0">
                        <a:latin typeface="Aptos" panose="020B0004020202020204" pitchFamily="34" charset="0"/>
                        <a:cs typeface="Times New Roman" panose="02020603050405020304" pitchFamily="18" charset="0"/>
                      </a:endParaRPr>
                    </a:p>
                  </a:txBody>
                  <a:tcPr/>
                </a:tc>
                <a:extLst>
                  <a:ext uri="{0D108BD9-81ED-4DB2-BD59-A6C34878D82A}">
                    <a16:rowId xmlns:a16="http://schemas.microsoft.com/office/drawing/2014/main" val="414129011"/>
                  </a:ext>
                </a:extLst>
              </a:tr>
              <a:tr h="370840">
                <a:tc>
                  <a:txBody>
                    <a:bodyPr/>
                    <a:lstStyle/>
                    <a:p>
                      <a:r>
                        <a:rPr lang="en-US" sz="2800" b="1" dirty="0" err="1">
                          <a:latin typeface="Aptos" panose="020B0004020202020204" pitchFamily="34" charset="0"/>
                          <a:cs typeface="Times New Roman" panose="02020603050405020304" pitchFamily="18" charset="0"/>
                        </a:rPr>
                        <a:t>Dẫn</a:t>
                      </a:r>
                      <a:r>
                        <a:rPr lang="en-US" sz="2800" b="1" dirty="0">
                          <a:latin typeface="Aptos" panose="020B0004020202020204" pitchFamily="34" charset="0"/>
                          <a:cs typeface="Times New Roman" panose="02020603050405020304" pitchFamily="18" charset="0"/>
                        </a:rPr>
                        <a:t> </a:t>
                      </a:r>
                      <a:r>
                        <a:rPr lang="en-US" sz="2800" b="1" dirty="0" err="1">
                          <a:latin typeface="Aptos" panose="020B0004020202020204" pitchFamily="34" charset="0"/>
                          <a:cs typeface="Times New Roman" panose="02020603050405020304" pitchFamily="18" charset="0"/>
                        </a:rPr>
                        <a:t>điện</a:t>
                      </a:r>
                      <a:endParaRPr lang="en-US" sz="2800" b="1" dirty="0">
                        <a:latin typeface="Aptos" panose="020B0004020202020204" pitchFamily="34" charset="0"/>
                        <a:cs typeface="Times New Roman" panose="02020603050405020304" pitchFamily="18" charset="0"/>
                      </a:endParaRPr>
                    </a:p>
                  </a:txBody>
                  <a:tcPr/>
                </a:tc>
                <a:tc>
                  <a:txBody>
                    <a:bodyPr/>
                    <a:lstStyle/>
                    <a:p>
                      <a:endParaRPr lang="en-US" sz="2800" dirty="0">
                        <a:latin typeface="Aptos" panose="020B0004020202020204" pitchFamily="34" charset="0"/>
                        <a:cs typeface="Times New Roman" panose="02020603050405020304" pitchFamily="18" charset="0"/>
                      </a:endParaRPr>
                    </a:p>
                  </a:txBody>
                  <a:tcPr/>
                </a:tc>
                <a:extLst>
                  <a:ext uri="{0D108BD9-81ED-4DB2-BD59-A6C34878D82A}">
                    <a16:rowId xmlns:a16="http://schemas.microsoft.com/office/drawing/2014/main" val="3741477536"/>
                  </a:ext>
                </a:extLst>
              </a:tr>
              <a:tr h="370840">
                <a:tc>
                  <a:txBody>
                    <a:bodyPr/>
                    <a:lstStyle/>
                    <a:p>
                      <a:r>
                        <a:rPr lang="en-US" sz="2800" b="1" dirty="0" err="1">
                          <a:latin typeface="Aptos" panose="020B0004020202020204" pitchFamily="34" charset="0"/>
                          <a:cs typeface="Times New Roman" panose="02020603050405020304" pitchFamily="18" charset="0"/>
                        </a:rPr>
                        <a:t>Tính</a:t>
                      </a:r>
                      <a:r>
                        <a:rPr lang="en-US" sz="2800" b="1" dirty="0">
                          <a:latin typeface="Aptos" panose="020B0004020202020204" pitchFamily="34" charset="0"/>
                          <a:cs typeface="Times New Roman" panose="02020603050405020304" pitchFamily="18" charset="0"/>
                        </a:rPr>
                        <a:t> </a:t>
                      </a:r>
                      <a:r>
                        <a:rPr lang="en-US" sz="2800" b="1" dirty="0" err="1">
                          <a:latin typeface="Aptos" panose="020B0004020202020204" pitchFamily="34" charset="0"/>
                          <a:cs typeface="Times New Roman" panose="02020603050405020304" pitchFamily="18" charset="0"/>
                        </a:rPr>
                        <a:t>dẻo</a:t>
                      </a:r>
                      <a:endParaRPr lang="en-US" sz="2800" b="1" dirty="0">
                        <a:latin typeface="Aptos" panose="020B0004020202020204" pitchFamily="34" charset="0"/>
                        <a:cs typeface="Times New Roman" panose="02020603050405020304" pitchFamily="18" charset="0"/>
                      </a:endParaRPr>
                    </a:p>
                  </a:txBody>
                  <a:tcPr/>
                </a:tc>
                <a:tc>
                  <a:txBody>
                    <a:bodyPr/>
                    <a:lstStyle/>
                    <a:p>
                      <a:endParaRPr lang="en-US" sz="2800" dirty="0">
                        <a:latin typeface="Aptos" panose="020B0004020202020204" pitchFamily="34" charset="0"/>
                        <a:cs typeface="Times New Roman" panose="02020603050405020304" pitchFamily="18" charset="0"/>
                      </a:endParaRPr>
                    </a:p>
                  </a:txBody>
                  <a:tcPr/>
                </a:tc>
                <a:extLst>
                  <a:ext uri="{0D108BD9-81ED-4DB2-BD59-A6C34878D82A}">
                    <a16:rowId xmlns:a16="http://schemas.microsoft.com/office/drawing/2014/main" val="2169053313"/>
                  </a:ext>
                </a:extLst>
              </a:tr>
              <a:tr h="370840">
                <a:tc>
                  <a:txBody>
                    <a:bodyPr/>
                    <a:lstStyle/>
                    <a:p>
                      <a:r>
                        <a:rPr lang="en-US" sz="2800" b="1" dirty="0" err="1">
                          <a:latin typeface="Aptos" panose="020B0004020202020204" pitchFamily="34" charset="0"/>
                          <a:cs typeface="Times New Roman" panose="02020603050405020304" pitchFamily="18" charset="0"/>
                        </a:rPr>
                        <a:t>Tính</a:t>
                      </a:r>
                      <a:r>
                        <a:rPr lang="en-US" sz="2800" b="1" dirty="0">
                          <a:latin typeface="Aptos" panose="020B0004020202020204" pitchFamily="34" charset="0"/>
                          <a:cs typeface="Times New Roman" panose="02020603050405020304" pitchFamily="18" charset="0"/>
                        </a:rPr>
                        <a:t> </a:t>
                      </a:r>
                      <a:r>
                        <a:rPr lang="en-US" sz="2800" b="1" dirty="0" err="1">
                          <a:latin typeface="Aptos" panose="020B0004020202020204" pitchFamily="34" charset="0"/>
                          <a:cs typeface="Times New Roman" panose="02020603050405020304" pitchFamily="18" charset="0"/>
                        </a:rPr>
                        <a:t>cứng</a:t>
                      </a:r>
                      <a:endParaRPr lang="en-US" sz="2800" b="1" dirty="0">
                        <a:latin typeface="Aptos" panose="020B0004020202020204" pitchFamily="34" charset="0"/>
                        <a:cs typeface="Times New Roman" panose="02020603050405020304" pitchFamily="18" charset="0"/>
                      </a:endParaRPr>
                    </a:p>
                  </a:txBody>
                  <a:tcPr/>
                </a:tc>
                <a:tc>
                  <a:txBody>
                    <a:bodyPr/>
                    <a:lstStyle/>
                    <a:p>
                      <a:endParaRPr lang="en-US" sz="2800" dirty="0">
                        <a:latin typeface="Aptos" panose="020B0004020202020204" pitchFamily="34" charset="0"/>
                        <a:cs typeface="Times New Roman" panose="02020603050405020304" pitchFamily="18" charset="0"/>
                      </a:endParaRPr>
                    </a:p>
                  </a:txBody>
                  <a:tcPr/>
                </a:tc>
                <a:extLst>
                  <a:ext uri="{0D108BD9-81ED-4DB2-BD59-A6C34878D82A}">
                    <a16:rowId xmlns:a16="http://schemas.microsoft.com/office/drawing/2014/main" val="2666803701"/>
                  </a:ext>
                </a:extLst>
              </a:tr>
              <a:tr h="370840">
                <a:tc>
                  <a:txBody>
                    <a:bodyPr/>
                    <a:lstStyle/>
                    <a:p>
                      <a:r>
                        <a:rPr lang="en-US" sz="2800" b="1" dirty="0" err="1">
                          <a:latin typeface="Aptos" panose="020B0004020202020204" pitchFamily="34" charset="0"/>
                          <a:cs typeface="Times New Roman" panose="02020603050405020304" pitchFamily="18" charset="0"/>
                        </a:rPr>
                        <a:t>Tính</a:t>
                      </a:r>
                      <a:r>
                        <a:rPr lang="en-US" sz="2800" b="1" dirty="0">
                          <a:latin typeface="Aptos" panose="020B0004020202020204" pitchFamily="34" charset="0"/>
                          <a:cs typeface="Times New Roman" panose="02020603050405020304" pitchFamily="18" charset="0"/>
                        </a:rPr>
                        <a:t> </a:t>
                      </a:r>
                      <a:r>
                        <a:rPr lang="en-US" sz="2800" b="1" dirty="0" err="1">
                          <a:latin typeface="Aptos" panose="020B0004020202020204" pitchFamily="34" charset="0"/>
                          <a:cs typeface="Times New Roman" panose="02020603050405020304" pitchFamily="18" charset="0"/>
                        </a:rPr>
                        <a:t>bền</a:t>
                      </a:r>
                      <a:endParaRPr lang="en-US" sz="2800" b="1" dirty="0">
                        <a:latin typeface="Aptos" panose="020B0004020202020204" pitchFamily="34" charset="0"/>
                        <a:cs typeface="Times New Roman" panose="02020603050405020304" pitchFamily="18" charset="0"/>
                      </a:endParaRPr>
                    </a:p>
                  </a:txBody>
                  <a:tcPr/>
                </a:tc>
                <a:tc>
                  <a:txBody>
                    <a:bodyPr/>
                    <a:lstStyle/>
                    <a:p>
                      <a:endParaRPr lang="en-US" sz="2800" dirty="0">
                        <a:latin typeface="Aptos" panose="020B0004020202020204" pitchFamily="34" charset="0"/>
                        <a:cs typeface="Times New Roman" panose="02020603050405020304" pitchFamily="18" charset="0"/>
                      </a:endParaRPr>
                    </a:p>
                  </a:txBody>
                  <a:tcPr/>
                </a:tc>
                <a:extLst>
                  <a:ext uri="{0D108BD9-81ED-4DB2-BD59-A6C34878D82A}">
                    <a16:rowId xmlns:a16="http://schemas.microsoft.com/office/drawing/2014/main" val="964130127"/>
                  </a:ext>
                </a:extLst>
              </a:tr>
              <a:tr h="370840">
                <a:tc>
                  <a:txBody>
                    <a:bodyPr/>
                    <a:lstStyle/>
                    <a:p>
                      <a:r>
                        <a:rPr lang="en-US" sz="2800" b="1" dirty="0">
                          <a:latin typeface="Aptos" panose="020B0004020202020204" pitchFamily="34" charset="0"/>
                          <a:cs typeface="Times New Roman" panose="02020603050405020304" pitchFamily="18" charset="0"/>
                        </a:rPr>
                        <a:t> </a:t>
                      </a:r>
                      <a:r>
                        <a:rPr lang="en-US" sz="2800" b="1" dirty="0" err="1">
                          <a:latin typeface="Aptos" panose="020B0004020202020204" pitchFamily="34" charset="0"/>
                          <a:cs typeface="Times New Roman" panose="02020603050405020304" pitchFamily="18" charset="0"/>
                        </a:rPr>
                        <a:t>Khả</a:t>
                      </a:r>
                      <a:r>
                        <a:rPr lang="en-US" sz="2800" b="1" dirty="0">
                          <a:latin typeface="Aptos" panose="020B0004020202020204" pitchFamily="34" charset="0"/>
                          <a:cs typeface="Times New Roman" panose="02020603050405020304" pitchFamily="18" charset="0"/>
                        </a:rPr>
                        <a:t> </a:t>
                      </a:r>
                      <a:r>
                        <a:rPr lang="en-US" sz="2800" b="1" dirty="0" err="1">
                          <a:latin typeface="Aptos" panose="020B0004020202020204" pitchFamily="34" charset="0"/>
                          <a:cs typeface="Times New Roman" panose="02020603050405020304" pitchFamily="18" charset="0"/>
                        </a:rPr>
                        <a:t>năng</a:t>
                      </a:r>
                      <a:r>
                        <a:rPr lang="en-US" sz="2800" b="1" dirty="0">
                          <a:latin typeface="Aptos" panose="020B0004020202020204" pitchFamily="34" charset="0"/>
                          <a:cs typeface="Times New Roman" panose="02020603050405020304" pitchFamily="18" charset="0"/>
                        </a:rPr>
                        <a:t> </a:t>
                      </a:r>
                      <a:r>
                        <a:rPr lang="en-US" sz="2800" b="1" dirty="0" err="1">
                          <a:latin typeface="Aptos" panose="020B0004020202020204" pitchFamily="34" charset="0"/>
                          <a:cs typeface="Times New Roman" panose="02020603050405020304" pitchFamily="18" charset="0"/>
                        </a:rPr>
                        <a:t>chịu</a:t>
                      </a:r>
                      <a:r>
                        <a:rPr lang="en-US" sz="2800" b="1" dirty="0">
                          <a:latin typeface="Aptos" panose="020B0004020202020204" pitchFamily="34" charset="0"/>
                          <a:cs typeface="Times New Roman" panose="02020603050405020304" pitchFamily="18" charset="0"/>
                        </a:rPr>
                        <a:t> </a:t>
                      </a:r>
                      <a:r>
                        <a:rPr lang="en-US" sz="2800" b="1" dirty="0" err="1">
                          <a:latin typeface="Aptos" panose="020B0004020202020204" pitchFamily="34" charset="0"/>
                          <a:cs typeface="Times New Roman" panose="02020603050405020304" pitchFamily="18" charset="0"/>
                        </a:rPr>
                        <a:t>nhiệt</a:t>
                      </a:r>
                      <a:endParaRPr lang="en-US" sz="2800" b="1" dirty="0">
                        <a:latin typeface="Aptos" panose="020B0004020202020204" pitchFamily="34" charset="0"/>
                        <a:cs typeface="Times New Roman" panose="02020603050405020304" pitchFamily="18" charset="0"/>
                      </a:endParaRPr>
                    </a:p>
                  </a:txBody>
                  <a:tcPr/>
                </a:tc>
                <a:tc>
                  <a:txBody>
                    <a:bodyPr/>
                    <a:lstStyle/>
                    <a:p>
                      <a:endParaRPr lang="en-US" sz="2800" dirty="0">
                        <a:latin typeface="Aptos" panose="020B0004020202020204" pitchFamily="34" charset="0"/>
                        <a:cs typeface="Times New Roman" panose="02020603050405020304" pitchFamily="18" charset="0"/>
                      </a:endParaRPr>
                    </a:p>
                  </a:txBody>
                  <a:tcPr/>
                </a:tc>
                <a:extLst>
                  <a:ext uri="{0D108BD9-81ED-4DB2-BD59-A6C34878D82A}">
                    <a16:rowId xmlns:a16="http://schemas.microsoft.com/office/drawing/2014/main" val="2537396268"/>
                  </a:ext>
                </a:extLst>
              </a:tr>
            </a:tbl>
          </a:graphicData>
        </a:graphic>
      </p:graphicFrame>
      <p:sp>
        <p:nvSpPr>
          <p:cNvPr id="7" name="TextBox 6">
            <a:extLst>
              <a:ext uri="{FF2B5EF4-FFF2-40B4-BE49-F238E27FC236}">
                <a16:creationId xmlns:a16="http://schemas.microsoft.com/office/drawing/2014/main" id="{04B967ED-E777-EA10-DF93-DB864C501B50}"/>
              </a:ext>
            </a:extLst>
          </p:cNvPr>
          <p:cNvSpPr txBox="1"/>
          <p:nvPr/>
        </p:nvSpPr>
        <p:spPr>
          <a:xfrm>
            <a:off x="14356" y="-6766"/>
            <a:ext cx="9144000" cy="954107"/>
          </a:xfrm>
          <a:prstGeom prst="rect">
            <a:avLst/>
          </a:prstGeom>
          <a:noFill/>
        </p:spPr>
        <p:txBody>
          <a:bodyPr wrap="square">
            <a:spAutoFit/>
          </a:bodyPr>
          <a:lstStyle/>
          <a:p>
            <a:r>
              <a:rPr lang="en-US" sz="2800" b="1">
                <a:solidFill>
                  <a:srgbClr val="FFFF00"/>
                </a:solidFill>
                <a:latin typeface="Aptos" panose="020B0004020202020204" pitchFamily="34" charset="0"/>
                <a:cs typeface="Times New Roman" panose="02020603050405020304" pitchFamily="18" charset="0"/>
              </a:rPr>
              <a:t>Em hãy nêu 1 số tính chất và ứng dụng của một số vật liệu thông dụng? </a:t>
            </a:r>
            <a:endParaRPr lang="en-US" sz="2800" b="1" dirty="0">
              <a:solidFill>
                <a:srgbClr val="FFFF00"/>
              </a:solidFill>
              <a:latin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92129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AA6724-657B-44B0-9D9A-9539219384AE}"/>
              </a:ext>
            </a:extLst>
          </p:cNvPr>
          <p:cNvSpPr>
            <a:spLocks noGrp="1"/>
          </p:cNvSpPr>
          <p:nvPr>
            <p:ph type="sldNum" idx="4294967295"/>
          </p:nvPr>
        </p:nvSpPr>
        <p:spPr>
          <a:xfrm>
            <a:off x="8696403" y="4673650"/>
            <a:ext cx="333000" cy="393600"/>
          </a:xfrm>
          <a:prstGeom prst="rect">
            <a:avLst/>
          </a:prstGeom>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33</a:t>
            </a:fld>
            <a:endParaRPr lang="en"/>
          </a:p>
        </p:txBody>
      </p:sp>
      <p:graphicFrame>
        <p:nvGraphicFramePr>
          <p:cNvPr id="6" name="Table 6">
            <a:extLst>
              <a:ext uri="{FF2B5EF4-FFF2-40B4-BE49-F238E27FC236}">
                <a16:creationId xmlns:a16="http://schemas.microsoft.com/office/drawing/2014/main" id="{E8E1E087-8923-4B7C-BFF9-C89249FEEF89}"/>
              </a:ext>
            </a:extLst>
          </p:cNvPr>
          <p:cNvGraphicFramePr>
            <a:graphicFrameLocks noGrp="1"/>
          </p:cNvGraphicFramePr>
          <p:nvPr/>
        </p:nvGraphicFramePr>
        <p:xfrm>
          <a:off x="0" y="0"/>
          <a:ext cx="9144000" cy="4907280"/>
        </p:xfrm>
        <a:graphic>
          <a:graphicData uri="http://schemas.openxmlformats.org/drawingml/2006/table">
            <a:tbl>
              <a:tblPr firstRow="1" bandRow="1">
                <a:tableStyleId>{3C2FFA5D-87B4-456A-9821-1D502468CF0F}</a:tableStyleId>
              </a:tblPr>
              <a:tblGrid>
                <a:gridCol w="3669323">
                  <a:extLst>
                    <a:ext uri="{9D8B030D-6E8A-4147-A177-3AD203B41FA5}">
                      <a16:colId xmlns:a16="http://schemas.microsoft.com/office/drawing/2014/main" val="542929311"/>
                    </a:ext>
                  </a:extLst>
                </a:gridCol>
                <a:gridCol w="5474677">
                  <a:extLst>
                    <a:ext uri="{9D8B030D-6E8A-4147-A177-3AD203B41FA5}">
                      <a16:colId xmlns:a16="http://schemas.microsoft.com/office/drawing/2014/main" val="3602321789"/>
                    </a:ext>
                  </a:extLst>
                </a:gridCol>
              </a:tblGrid>
              <a:tr h="370840">
                <a:tc>
                  <a:txBody>
                    <a:bodyPr/>
                    <a:lstStyle/>
                    <a:p>
                      <a:pPr algn="ctr"/>
                      <a:r>
                        <a:rPr lang="en-US" sz="2800" b="1" dirty="0" err="1">
                          <a:solidFill>
                            <a:schemeClr val="bg1"/>
                          </a:solidFill>
                          <a:latin typeface="Aptos" panose="020B0004020202020204" pitchFamily="34" charset="0"/>
                          <a:cs typeface="Times New Roman" panose="02020603050405020304" pitchFamily="18" charset="0"/>
                        </a:rPr>
                        <a:t>Một</a:t>
                      </a:r>
                      <a:r>
                        <a:rPr lang="en-US" sz="2800" b="1" dirty="0">
                          <a:solidFill>
                            <a:schemeClr val="bg1"/>
                          </a:solidFill>
                          <a:latin typeface="Aptos" panose="020B0004020202020204" pitchFamily="34" charset="0"/>
                          <a:cs typeface="Times New Roman" panose="02020603050405020304" pitchFamily="18" charset="0"/>
                        </a:rPr>
                        <a:t> </a:t>
                      </a:r>
                      <a:r>
                        <a:rPr lang="en-US" sz="2800" b="1" dirty="0" err="1">
                          <a:solidFill>
                            <a:schemeClr val="bg1"/>
                          </a:solidFill>
                          <a:latin typeface="Aptos" panose="020B0004020202020204" pitchFamily="34" charset="0"/>
                          <a:cs typeface="Times New Roman" panose="02020603050405020304" pitchFamily="18" charset="0"/>
                        </a:rPr>
                        <a:t>số</a:t>
                      </a:r>
                      <a:r>
                        <a:rPr lang="en-US" sz="2800" b="1" dirty="0">
                          <a:solidFill>
                            <a:schemeClr val="bg1"/>
                          </a:solidFill>
                          <a:latin typeface="Aptos" panose="020B0004020202020204" pitchFamily="34" charset="0"/>
                          <a:cs typeface="Times New Roman" panose="02020603050405020304" pitchFamily="18" charset="0"/>
                        </a:rPr>
                        <a:t> </a:t>
                      </a:r>
                      <a:r>
                        <a:rPr lang="en-US" sz="2800" b="1" dirty="0" err="1">
                          <a:solidFill>
                            <a:schemeClr val="bg1"/>
                          </a:solidFill>
                          <a:latin typeface="Aptos" panose="020B0004020202020204" pitchFamily="34" charset="0"/>
                          <a:cs typeface="Times New Roman" panose="02020603050405020304" pitchFamily="18" charset="0"/>
                        </a:rPr>
                        <a:t>tính</a:t>
                      </a:r>
                      <a:r>
                        <a:rPr lang="en-US" sz="2800" b="1" dirty="0">
                          <a:solidFill>
                            <a:schemeClr val="bg1"/>
                          </a:solidFill>
                          <a:latin typeface="Aptos" panose="020B0004020202020204" pitchFamily="34" charset="0"/>
                          <a:cs typeface="Times New Roman" panose="02020603050405020304" pitchFamily="18" charset="0"/>
                        </a:rPr>
                        <a:t> </a:t>
                      </a:r>
                      <a:r>
                        <a:rPr lang="en-US" sz="2800" b="1" dirty="0" err="1">
                          <a:solidFill>
                            <a:schemeClr val="bg1"/>
                          </a:solidFill>
                          <a:latin typeface="Aptos" panose="020B0004020202020204" pitchFamily="34" charset="0"/>
                          <a:cs typeface="Times New Roman" panose="02020603050405020304" pitchFamily="18" charset="0"/>
                        </a:rPr>
                        <a:t>chất</a:t>
                      </a:r>
                      <a:r>
                        <a:rPr lang="en-US" sz="2800" b="1" dirty="0">
                          <a:solidFill>
                            <a:schemeClr val="bg1"/>
                          </a:solidFill>
                          <a:latin typeface="Aptos" panose="020B0004020202020204" pitchFamily="34" charset="0"/>
                          <a:cs typeface="Times New Roman" panose="02020603050405020304" pitchFamily="18" charset="0"/>
                        </a:rPr>
                        <a:t> </a:t>
                      </a:r>
                      <a:r>
                        <a:rPr lang="en-US" sz="2800" b="1" dirty="0" err="1">
                          <a:solidFill>
                            <a:schemeClr val="bg1"/>
                          </a:solidFill>
                          <a:latin typeface="Aptos" panose="020B0004020202020204" pitchFamily="34" charset="0"/>
                          <a:cs typeface="Times New Roman" panose="02020603050405020304" pitchFamily="18" charset="0"/>
                        </a:rPr>
                        <a:t>quan</a:t>
                      </a:r>
                      <a:r>
                        <a:rPr lang="en-US" sz="2800" b="1" dirty="0">
                          <a:solidFill>
                            <a:schemeClr val="bg1"/>
                          </a:solidFill>
                          <a:latin typeface="Aptos" panose="020B0004020202020204" pitchFamily="34" charset="0"/>
                          <a:cs typeface="Times New Roman" panose="02020603050405020304" pitchFamily="18" charset="0"/>
                        </a:rPr>
                        <a:t> </a:t>
                      </a:r>
                      <a:r>
                        <a:rPr lang="en-US" sz="2800" b="1" dirty="0" err="1">
                          <a:solidFill>
                            <a:schemeClr val="bg1"/>
                          </a:solidFill>
                          <a:latin typeface="Aptos" panose="020B0004020202020204" pitchFamily="34" charset="0"/>
                          <a:cs typeface="Times New Roman" panose="02020603050405020304" pitchFamily="18" charset="0"/>
                        </a:rPr>
                        <a:t>trọng</a:t>
                      </a:r>
                      <a:r>
                        <a:rPr lang="en-US" sz="2800" b="1" dirty="0">
                          <a:solidFill>
                            <a:schemeClr val="bg1"/>
                          </a:solidFill>
                          <a:latin typeface="Aptos" panose="020B0004020202020204" pitchFamily="34" charset="0"/>
                          <a:cs typeface="Times New Roman" panose="02020603050405020304" pitchFamily="18" charset="0"/>
                        </a:rPr>
                        <a:t> </a:t>
                      </a:r>
                      <a:r>
                        <a:rPr lang="en-US" sz="2800" b="1" dirty="0" err="1">
                          <a:solidFill>
                            <a:schemeClr val="bg1"/>
                          </a:solidFill>
                          <a:latin typeface="Aptos" panose="020B0004020202020204" pitchFamily="34" charset="0"/>
                          <a:cs typeface="Times New Roman" panose="02020603050405020304" pitchFamily="18" charset="0"/>
                        </a:rPr>
                        <a:t>của</a:t>
                      </a:r>
                      <a:r>
                        <a:rPr lang="en-US" sz="2800" b="1" dirty="0">
                          <a:solidFill>
                            <a:schemeClr val="bg1"/>
                          </a:solidFill>
                          <a:latin typeface="Aptos" panose="020B0004020202020204" pitchFamily="34" charset="0"/>
                          <a:cs typeface="Times New Roman" panose="02020603050405020304" pitchFamily="18" charset="0"/>
                        </a:rPr>
                        <a:t> </a:t>
                      </a:r>
                      <a:r>
                        <a:rPr lang="en-US" sz="2800" b="1" dirty="0" err="1">
                          <a:solidFill>
                            <a:schemeClr val="bg1"/>
                          </a:solidFill>
                          <a:latin typeface="Aptos" panose="020B0004020202020204" pitchFamily="34" charset="0"/>
                          <a:cs typeface="Times New Roman" panose="02020603050405020304" pitchFamily="18" charset="0"/>
                        </a:rPr>
                        <a:t>vật</a:t>
                      </a:r>
                      <a:r>
                        <a:rPr lang="en-US" sz="2800" b="1" dirty="0">
                          <a:solidFill>
                            <a:schemeClr val="bg1"/>
                          </a:solidFill>
                          <a:latin typeface="Aptos" panose="020B0004020202020204" pitchFamily="34" charset="0"/>
                          <a:cs typeface="Times New Roman" panose="02020603050405020304" pitchFamily="18" charset="0"/>
                        </a:rPr>
                        <a:t> </a:t>
                      </a:r>
                      <a:r>
                        <a:rPr lang="en-US" sz="2800" b="1" dirty="0" err="1">
                          <a:solidFill>
                            <a:schemeClr val="bg1"/>
                          </a:solidFill>
                          <a:latin typeface="Aptos" panose="020B0004020202020204" pitchFamily="34" charset="0"/>
                          <a:cs typeface="Times New Roman" panose="02020603050405020304" pitchFamily="18" charset="0"/>
                        </a:rPr>
                        <a:t>liệu</a:t>
                      </a:r>
                      <a:endParaRPr lang="en-US" sz="2800" b="1" dirty="0">
                        <a:solidFill>
                          <a:schemeClr val="bg1"/>
                        </a:solidFill>
                        <a:latin typeface="Aptos" panose="020B0004020202020204" pitchFamily="34" charset="0"/>
                        <a:cs typeface="Times New Roman" panose="02020603050405020304" pitchFamily="18" charset="0"/>
                      </a:endParaRPr>
                    </a:p>
                  </a:txBody>
                  <a:tcPr>
                    <a:solidFill>
                      <a:schemeClr val="accent5">
                        <a:lumMod val="20000"/>
                        <a:lumOff val="80000"/>
                      </a:schemeClr>
                    </a:solidFill>
                  </a:tcPr>
                </a:tc>
                <a:tc>
                  <a:txBody>
                    <a:bodyPr/>
                    <a:lstStyle/>
                    <a:p>
                      <a:pPr algn="ctr"/>
                      <a:r>
                        <a:rPr lang="en-US" sz="2800" b="1" dirty="0" err="1">
                          <a:solidFill>
                            <a:schemeClr val="bg1"/>
                          </a:solidFill>
                          <a:latin typeface="Aptos" panose="020B0004020202020204" pitchFamily="34" charset="0"/>
                          <a:cs typeface="Times New Roman" panose="02020603050405020304" pitchFamily="18" charset="0"/>
                        </a:rPr>
                        <a:t>Ứng</a:t>
                      </a:r>
                      <a:r>
                        <a:rPr lang="en-US" sz="2800" b="1" dirty="0">
                          <a:solidFill>
                            <a:schemeClr val="bg1"/>
                          </a:solidFill>
                          <a:latin typeface="Aptos" panose="020B0004020202020204" pitchFamily="34" charset="0"/>
                          <a:cs typeface="Times New Roman" panose="02020603050405020304" pitchFamily="18" charset="0"/>
                        </a:rPr>
                        <a:t> </a:t>
                      </a:r>
                      <a:r>
                        <a:rPr lang="en-US" sz="2800" b="1" dirty="0" err="1">
                          <a:solidFill>
                            <a:schemeClr val="bg1"/>
                          </a:solidFill>
                          <a:latin typeface="Aptos" panose="020B0004020202020204" pitchFamily="34" charset="0"/>
                          <a:cs typeface="Times New Roman" panose="02020603050405020304" pitchFamily="18" charset="0"/>
                        </a:rPr>
                        <a:t>dụng</a:t>
                      </a:r>
                      <a:endParaRPr lang="en-US" sz="2800" b="1" dirty="0">
                        <a:solidFill>
                          <a:schemeClr val="bg1"/>
                        </a:solidFill>
                        <a:latin typeface="Aptos" panose="020B0004020202020204" pitchFamily="34" charset="0"/>
                        <a:cs typeface="Times New Roman" panose="02020603050405020304" pitchFamily="18" charset="0"/>
                      </a:endParaRPr>
                    </a:p>
                  </a:txBody>
                  <a:tcPr>
                    <a:solidFill>
                      <a:schemeClr val="accent5">
                        <a:lumMod val="20000"/>
                        <a:lumOff val="80000"/>
                      </a:schemeClr>
                    </a:solidFill>
                  </a:tcPr>
                </a:tc>
                <a:extLst>
                  <a:ext uri="{0D108BD9-81ED-4DB2-BD59-A6C34878D82A}">
                    <a16:rowId xmlns:a16="http://schemas.microsoft.com/office/drawing/2014/main" val="1235536455"/>
                  </a:ext>
                </a:extLst>
              </a:tr>
              <a:tr h="370840">
                <a:tc>
                  <a:txBody>
                    <a:bodyPr/>
                    <a:lstStyle/>
                    <a:p>
                      <a:r>
                        <a:rPr lang="en-US" sz="2800" b="1" dirty="0" err="1">
                          <a:solidFill>
                            <a:srgbClr val="002060"/>
                          </a:solidFill>
                          <a:latin typeface="Aptos" panose="020B0004020202020204" pitchFamily="34" charset="0"/>
                          <a:cs typeface="Times New Roman" panose="02020603050405020304" pitchFamily="18" charset="0"/>
                        </a:rPr>
                        <a:t>Dẫn</a:t>
                      </a:r>
                      <a:r>
                        <a:rPr lang="en-US" sz="2800" b="1" dirty="0">
                          <a:solidFill>
                            <a:srgbClr val="002060"/>
                          </a:solidFill>
                          <a:latin typeface="Aptos" panose="020B0004020202020204" pitchFamily="34" charset="0"/>
                          <a:cs typeface="Times New Roman" panose="02020603050405020304" pitchFamily="18" charset="0"/>
                        </a:rPr>
                        <a:t> </a:t>
                      </a:r>
                      <a:r>
                        <a:rPr lang="en-US" sz="2800" b="1" dirty="0" err="1">
                          <a:solidFill>
                            <a:srgbClr val="002060"/>
                          </a:solidFill>
                          <a:latin typeface="Aptos" panose="020B0004020202020204" pitchFamily="34" charset="0"/>
                          <a:cs typeface="Times New Roman" panose="02020603050405020304" pitchFamily="18" charset="0"/>
                        </a:rPr>
                        <a:t>nhiệt</a:t>
                      </a:r>
                      <a:endParaRPr lang="en-US" sz="2800" b="1" dirty="0">
                        <a:solidFill>
                          <a:srgbClr val="002060"/>
                        </a:solidFill>
                        <a:latin typeface="Aptos" panose="020B0004020202020204" pitchFamily="34" charset="0"/>
                        <a:cs typeface="Times New Roman" panose="02020603050405020304" pitchFamily="18" charset="0"/>
                      </a:endParaRPr>
                    </a:p>
                  </a:txBody>
                  <a:tcPr/>
                </a:tc>
                <a:tc>
                  <a:txBody>
                    <a:bodyPr/>
                    <a:lstStyle/>
                    <a:p>
                      <a:r>
                        <a:rPr lang="en-US" sz="2800" b="1" dirty="0">
                          <a:solidFill>
                            <a:srgbClr val="002060"/>
                          </a:solidFill>
                          <a:latin typeface="Aptos" panose="020B0004020202020204" pitchFamily="34" charset="0"/>
                          <a:cs typeface="Times New Roman" panose="02020603050405020304" pitchFamily="18" charset="0"/>
                        </a:rPr>
                        <a:t>Kim </a:t>
                      </a:r>
                      <a:r>
                        <a:rPr lang="en-US" sz="2800" b="1" dirty="0" err="1">
                          <a:solidFill>
                            <a:srgbClr val="002060"/>
                          </a:solidFill>
                          <a:latin typeface="Aptos" panose="020B0004020202020204" pitchFamily="34" charset="0"/>
                          <a:cs typeface="Times New Roman" panose="02020603050405020304" pitchFamily="18" charset="0"/>
                        </a:rPr>
                        <a:t>loại</a:t>
                      </a:r>
                      <a:r>
                        <a:rPr lang="en-US" sz="2800" b="1" dirty="0">
                          <a:solidFill>
                            <a:srgbClr val="002060"/>
                          </a:solidFill>
                          <a:latin typeface="Aptos" panose="020B0004020202020204" pitchFamily="34" charset="0"/>
                          <a:cs typeface="Times New Roman" panose="02020603050405020304" pitchFamily="18" charset="0"/>
                        </a:rPr>
                        <a:t>: </a:t>
                      </a:r>
                      <a:r>
                        <a:rPr lang="en-US" sz="2800" b="1" dirty="0" err="1">
                          <a:solidFill>
                            <a:srgbClr val="002060"/>
                          </a:solidFill>
                          <a:latin typeface="Aptos" panose="020B0004020202020204" pitchFamily="34" charset="0"/>
                          <a:cs typeface="Times New Roman" panose="02020603050405020304" pitchFamily="18" charset="0"/>
                        </a:rPr>
                        <a:t>Làm</a:t>
                      </a:r>
                      <a:r>
                        <a:rPr lang="en-US" sz="2800" b="1" dirty="0">
                          <a:solidFill>
                            <a:srgbClr val="002060"/>
                          </a:solidFill>
                          <a:latin typeface="Aptos" panose="020B0004020202020204" pitchFamily="34" charset="0"/>
                          <a:cs typeface="Times New Roman" panose="02020603050405020304" pitchFamily="18" charset="0"/>
                        </a:rPr>
                        <a:t> </a:t>
                      </a:r>
                      <a:r>
                        <a:rPr lang="en-US" sz="2800" b="1" dirty="0" err="1">
                          <a:solidFill>
                            <a:srgbClr val="002060"/>
                          </a:solidFill>
                          <a:latin typeface="Aptos" panose="020B0004020202020204" pitchFamily="34" charset="0"/>
                          <a:cs typeface="Times New Roman" panose="02020603050405020304" pitchFamily="18" charset="0"/>
                        </a:rPr>
                        <a:t>xoong</a:t>
                      </a:r>
                      <a:r>
                        <a:rPr lang="en-US" sz="2800" b="1" dirty="0">
                          <a:solidFill>
                            <a:srgbClr val="002060"/>
                          </a:solidFill>
                          <a:latin typeface="Aptos" panose="020B0004020202020204" pitchFamily="34" charset="0"/>
                          <a:cs typeface="Times New Roman" panose="02020603050405020304" pitchFamily="18" charset="0"/>
                        </a:rPr>
                        <a:t> </a:t>
                      </a:r>
                      <a:r>
                        <a:rPr lang="en-US" sz="2800" b="1" dirty="0" err="1">
                          <a:solidFill>
                            <a:srgbClr val="002060"/>
                          </a:solidFill>
                          <a:latin typeface="Aptos" panose="020B0004020202020204" pitchFamily="34" charset="0"/>
                          <a:cs typeface="Times New Roman" panose="02020603050405020304" pitchFamily="18" charset="0"/>
                        </a:rPr>
                        <a:t>nồi</a:t>
                      </a:r>
                      <a:endParaRPr lang="en-US" sz="2800" b="1" dirty="0">
                        <a:solidFill>
                          <a:srgbClr val="002060"/>
                        </a:solidFill>
                        <a:latin typeface="Aptos" panose="020B0004020202020204" pitchFamily="34" charset="0"/>
                        <a:cs typeface="Times New Roman" panose="02020603050405020304" pitchFamily="18" charset="0"/>
                      </a:endParaRPr>
                    </a:p>
                  </a:txBody>
                  <a:tcPr/>
                </a:tc>
                <a:extLst>
                  <a:ext uri="{0D108BD9-81ED-4DB2-BD59-A6C34878D82A}">
                    <a16:rowId xmlns:a16="http://schemas.microsoft.com/office/drawing/2014/main" val="414129011"/>
                  </a:ext>
                </a:extLst>
              </a:tr>
              <a:tr h="370840">
                <a:tc>
                  <a:txBody>
                    <a:bodyPr/>
                    <a:lstStyle/>
                    <a:p>
                      <a:r>
                        <a:rPr lang="en-US" sz="2800" b="1" dirty="0" err="1">
                          <a:solidFill>
                            <a:srgbClr val="002060"/>
                          </a:solidFill>
                          <a:latin typeface="Aptos" panose="020B0004020202020204" pitchFamily="34" charset="0"/>
                          <a:cs typeface="Times New Roman" panose="02020603050405020304" pitchFamily="18" charset="0"/>
                        </a:rPr>
                        <a:t>Dẫn</a:t>
                      </a:r>
                      <a:r>
                        <a:rPr lang="en-US" sz="2800" b="1" dirty="0">
                          <a:solidFill>
                            <a:srgbClr val="002060"/>
                          </a:solidFill>
                          <a:latin typeface="Aptos" panose="020B0004020202020204" pitchFamily="34" charset="0"/>
                          <a:cs typeface="Times New Roman" panose="02020603050405020304" pitchFamily="18" charset="0"/>
                        </a:rPr>
                        <a:t> </a:t>
                      </a:r>
                      <a:r>
                        <a:rPr lang="en-US" sz="2800" b="1" dirty="0" err="1">
                          <a:solidFill>
                            <a:srgbClr val="002060"/>
                          </a:solidFill>
                          <a:latin typeface="Aptos" panose="020B0004020202020204" pitchFamily="34" charset="0"/>
                          <a:cs typeface="Times New Roman" panose="02020603050405020304" pitchFamily="18" charset="0"/>
                        </a:rPr>
                        <a:t>điện</a:t>
                      </a:r>
                      <a:endParaRPr lang="en-US" sz="2800" b="1" dirty="0">
                        <a:solidFill>
                          <a:srgbClr val="002060"/>
                        </a:solidFill>
                        <a:latin typeface="Aptos" panose="020B0004020202020204" pitchFamily="34" charset="0"/>
                        <a:cs typeface="Times New Roman" panose="02020603050405020304" pitchFamily="18" charset="0"/>
                      </a:endParaRPr>
                    </a:p>
                  </a:txBody>
                  <a:tcPr/>
                </a:tc>
                <a:tc>
                  <a:txBody>
                    <a:bodyPr/>
                    <a:lstStyle/>
                    <a:p>
                      <a:r>
                        <a:rPr lang="en-US" sz="2800" b="1" dirty="0">
                          <a:solidFill>
                            <a:srgbClr val="002060"/>
                          </a:solidFill>
                          <a:latin typeface="Aptos" panose="020B0004020202020204" pitchFamily="34" charset="0"/>
                          <a:cs typeface="Times New Roman" panose="02020603050405020304" pitchFamily="18" charset="0"/>
                        </a:rPr>
                        <a:t>Kim </a:t>
                      </a:r>
                      <a:r>
                        <a:rPr lang="en-US" sz="2800" b="1" dirty="0" err="1">
                          <a:solidFill>
                            <a:srgbClr val="002060"/>
                          </a:solidFill>
                          <a:latin typeface="Aptos" panose="020B0004020202020204" pitchFamily="34" charset="0"/>
                          <a:cs typeface="Times New Roman" panose="02020603050405020304" pitchFamily="18" charset="0"/>
                        </a:rPr>
                        <a:t>loại:Làm</a:t>
                      </a:r>
                      <a:r>
                        <a:rPr lang="en-US" sz="2800" b="1" dirty="0">
                          <a:solidFill>
                            <a:srgbClr val="002060"/>
                          </a:solidFill>
                          <a:latin typeface="Aptos" panose="020B0004020202020204" pitchFamily="34" charset="0"/>
                          <a:cs typeface="Times New Roman" panose="02020603050405020304" pitchFamily="18" charset="0"/>
                        </a:rPr>
                        <a:t> </a:t>
                      </a:r>
                      <a:r>
                        <a:rPr lang="en-US" sz="2800" b="1" dirty="0" err="1">
                          <a:solidFill>
                            <a:srgbClr val="002060"/>
                          </a:solidFill>
                          <a:latin typeface="Aptos" panose="020B0004020202020204" pitchFamily="34" charset="0"/>
                          <a:cs typeface="Times New Roman" panose="02020603050405020304" pitchFamily="18" charset="0"/>
                        </a:rPr>
                        <a:t>dây</a:t>
                      </a:r>
                      <a:r>
                        <a:rPr lang="en-US" sz="2800" b="1" dirty="0">
                          <a:solidFill>
                            <a:srgbClr val="002060"/>
                          </a:solidFill>
                          <a:latin typeface="Aptos" panose="020B0004020202020204" pitchFamily="34" charset="0"/>
                          <a:cs typeface="Times New Roman" panose="02020603050405020304" pitchFamily="18" charset="0"/>
                        </a:rPr>
                        <a:t> </a:t>
                      </a:r>
                      <a:r>
                        <a:rPr lang="en-US" sz="2800" b="1" dirty="0" err="1">
                          <a:solidFill>
                            <a:srgbClr val="002060"/>
                          </a:solidFill>
                          <a:latin typeface="Aptos" panose="020B0004020202020204" pitchFamily="34" charset="0"/>
                          <a:cs typeface="Times New Roman" panose="02020603050405020304" pitchFamily="18" charset="0"/>
                        </a:rPr>
                        <a:t>điện</a:t>
                      </a:r>
                      <a:endParaRPr lang="en-US" sz="2800" b="1" dirty="0">
                        <a:solidFill>
                          <a:srgbClr val="002060"/>
                        </a:solidFill>
                        <a:latin typeface="Aptos" panose="020B0004020202020204" pitchFamily="34" charset="0"/>
                        <a:cs typeface="Times New Roman" panose="02020603050405020304" pitchFamily="18" charset="0"/>
                      </a:endParaRPr>
                    </a:p>
                  </a:txBody>
                  <a:tcPr/>
                </a:tc>
                <a:extLst>
                  <a:ext uri="{0D108BD9-81ED-4DB2-BD59-A6C34878D82A}">
                    <a16:rowId xmlns:a16="http://schemas.microsoft.com/office/drawing/2014/main" val="3741477536"/>
                  </a:ext>
                </a:extLst>
              </a:tr>
              <a:tr h="370840">
                <a:tc>
                  <a:txBody>
                    <a:bodyPr/>
                    <a:lstStyle/>
                    <a:p>
                      <a:r>
                        <a:rPr lang="en-US" sz="2800" b="1" dirty="0" err="1">
                          <a:solidFill>
                            <a:srgbClr val="002060"/>
                          </a:solidFill>
                          <a:latin typeface="Aptos" panose="020B0004020202020204" pitchFamily="34" charset="0"/>
                          <a:cs typeface="Times New Roman" panose="02020603050405020304" pitchFamily="18" charset="0"/>
                        </a:rPr>
                        <a:t>Tính</a:t>
                      </a:r>
                      <a:r>
                        <a:rPr lang="en-US" sz="2800" b="1" dirty="0">
                          <a:solidFill>
                            <a:srgbClr val="002060"/>
                          </a:solidFill>
                          <a:latin typeface="Aptos" panose="020B0004020202020204" pitchFamily="34" charset="0"/>
                          <a:cs typeface="Times New Roman" panose="02020603050405020304" pitchFamily="18" charset="0"/>
                        </a:rPr>
                        <a:t> </a:t>
                      </a:r>
                      <a:r>
                        <a:rPr lang="en-US" sz="2800" b="1" dirty="0" err="1">
                          <a:solidFill>
                            <a:srgbClr val="002060"/>
                          </a:solidFill>
                          <a:latin typeface="Aptos" panose="020B0004020202020204" pitchFamily="34" charset="0"/>
                          <a:cs typeface="Times New Roman" panose="02020603050405020304" pitchFamily="18" charset="0"/>
                        </a:rPr>
                        <a:t>dẻo</a:t>
                      </a:r>
                      <a:endParaRPr lang="en-US" sz="2800" b="1" dirty="0">
                        <a:solidFill>
                          <a:srgbClr val="002060"/>
                        </a:solidFill>
                        <a:latin typeface="Aptos" panose="020B0004020202020204" pitchFamily="34" charset="0"/>
                        <a:cs typeface="Times New Roman" panose="02020603050405020304" pitchFamily="18" charset="0"/>
                      </a:endParaRPr>
                    </a:p>
                  </a:txBody>
                  <a:tcPr/>
                </a:tc>
                <a:tc>
                  <a:txBody>
                    <a:bodyPr/>
                    <a:lstStyle/>
                    <a:p>
                      <a:r>
                        <a:rPr lang="en-US" sz="2800" b="1" dirty="0" err="1">
                          <a:solidFill>
                            <a:srgbClr val="002060"/>
                          </a:solidFill>
                          <a:latin typeface="Aptos" panose="020B0004020202020204" pitchFamily="34" charset="0"/>
                          <a:cs typeface="Times New Roman" panose="02020603050405020304" pitchFamily="18" charset="0"/>
                        </a:rPr>
                        <a:t>Nhựa</a:t>
                      </a:r>
                      <a:r>
                        <a:rPr lang="en-US" sz="2800" b="1" dirty="0">
                          <a:solidFill>
                            <a:srgbClr val="002060"/>
                          </a:solidFill>
                          <a:latin typeface="Aptos" panose="020B0004020202020204" pitchFamily="34" charset="0"/>
                          <a:cs typeface="Times New Roman" panose="02020603050405020304" pitchFamily="18" charset="0"/>
                        </a:rPr>
                        <a:t>, </a:t>
                      </a:r>
                      <a:r>
                        <a:rPr lang="en-US" sz="2800" b="1" dirty="0" err="1">
                          <a:solidFill>
                            <a:srgbClr val="002060"/>
                          </a:solidFill>
                          <a:latin typeface="Aptos" panose="020B0004020202020204" pitchFamily="34" charset="0"/>
                          <a:cs typeface="Times New Roman" panose="02020603050405020304" pitchFamily="18" charset="0"/>
                        </a:rPr>
                        <a:t>cao</a:t>
                      </a:r>
                      <a:r>
                        <a:rPr lang="en-US" sz="2800" b="1" dirty="0">
                          <a:solidFill>
                            <a:srgbClr val="002060"/>
                          </a:solidFill>
                          <a:latin typeface="Aptos" panose="020B0004020202020204" pitchFamily="34" charset="0"/>
                          <a:cs typeface="Times New Roman" panose="02020603050405020304" pitchFamily="18" charset="0"/>
                        </a:rPr>
                        <a:t> </a:t>
                      </a:r>
                      <a:r>
                        <a:rPr lang="en-US" sz="2800" b="1" dirty="0" err="1">
                          <a:solidFill>
                            <a:srgbClr val="002060"/>
                          </a:solidFill>
                          <a:latin typeface="Aptos" panose="020B0004020202020204" pitchFamily="34" charset="0"/>
                          <a:cs typeface="Times New Roman" panose="02020603050405020304" pitchFamily="18" charset="0"/>
                        </a:rPr>
                        <a:t>su</a:t>
                      </a:r>
                      <a:r>
                        <a:rPr lang="en-US" sz="2800" b="1" dirty="0">
                          <a:solidFill>
                            <a:srgbClr val="002060"/>
                          </a:solidFill>
                          <a:latin typeface="Aptos" panose="020B0004020202020204" pitchFamily="34" charset="0"/>
                          <a:cs typeface="Times New Roman" panose="02020603050405020304" pitchFamily="18" charset="0"/>
                        </a:rPr>
                        <a:t>: </a:t>
                      </a:r>
                      <a:r>
                        <a:rPr lang="en-US" sz="2800" b="1" dirty="0" err="1">
                          <a:solidFill>
                            <a:srgbClr val="002060"/>
                          </a:solidFill>
                          <a:latin typeface="Aptos" panose="020B0004020202020204" pitchFamily="34" charset="0"/>
                          <a:cs typeface="Times New Roman" panose="02020603050405020304" pitchFamily="18" charset="0"/>
                        </a:rPr>
                        <a:t>Tạo</a:t>
                      </a:r>
                      <a:r>
                        <a:rPr lang="en-US" sz="2800" b="1" dirty="0">
                          <a:solidFill>
                            <a:srgbClr val="002060"/>
                          </a:solidFill>
                          <a:latin typeface="Aptos" panose="020B0004020202020204" pitchFamily="34" charset="0"/>
                          <a:cs typeface="Times New Roman" panose="02020603050405020304" pitchFamily="18" charset="0"/>
                        </a:rPr>
                        <a:t> </a:t>
                      </a:r>
                      <a:r>
                        <a:rPr lang="en-US" sz="2800" b="1" dirty="0" err="1">
                          <a:solidFill>
                            <a:srgbClr val="002060"/>
                          </a:solidFill>
                          <a:latin typeface="Aptos" panose="020B0004020202020204" pitchFamily="34" charset="0"/>
                          <a:cs typeface="Times New Roman" panose="02020603050405020304" pitchFamily="18" charset="0"/>
                        </a:rPr>
                        <a:t>các</a:t>
                      </a:r>
                      <a:r>
                        <a:rPr lang="en-US" sz="2800" b="1" dirty="0">
                          <a:solidFill>
                            <a:srgbClr val="002060"/>
                          </a:solidFill>
                          <a:latin typeface="Aptos" panose="020B0004020202020204" pitchFamily="34" charset="0"/>
                          <a:cs typeface="Times New Roman" panose="02020603050405020304" pitchFamily="18" charset="0"/>
                        </a:rPr>
                        <a:t> </a:t>
                      </a:r>
                      <a:r>
                        <a:rPr lang="en-US" sz="2800" b="1" dirty="0" err="1">
                          <a:solidFill>
                            <a:srgbClr val="002060"/>
                          </a:solidFill>
                          <a:latin typeface="Aptos" panose="020B0004020202020204" pitchFamily="34" charset="0"/>
                          <a:cs typeface="Times New Roman" panose="02020603050405020304" pitchFamily="18" charset="0"/>
                        </a:rPr>
                        <a:t>vật</a:t>
                      </a:r>
                      <a:r>
                        <a:rPr lang="en-US" sz="2800" b="1" dirty="0">
                          <a:solidFill>
                            <a:srgbClr val="002060"/>
                          </a:solidFill>
                          <a:latin typeface="Aptos" panose="020B0004020202020204" pitchFamily="34" charset="0"/>
                          <a:cs typeface="Times New Roman" panose="02020603050405020304" pitchFamily="18" charset="0"/>
                        </a:rPr>
                        <a:t> </a:t>
                      </a:r>
                      <a:r>
                        <a:rPr lang="en-US" sz="2800" b="1" dirty="0" err="1">
                          <a:solidFill>
                            <a:srgbClr val="002060"/>
                          </a:solidFill>
                          <a:latin typeface="Aptos" panose="020B0004020202020204" pitchFamily="34" charset="0"/>
                          <a:cs typeface="Times New Roman" panose="02020603050405020304" pitchFamily="18" charset="0"/>
                        </a:rPr>
                        <a:t>thể</a:t>
                      </a:r>
                      <a:r>
                        <a:rPr lang="en-US" sz="2800" b="1" dirty="0">
                          <a:solidFill>
                            <a:srgbClr val="002060"/>
                          </a:solidFill>
                          <a:latin typeface="Aptos" panose="020B0004020202020204" pitchFamily="34" charset="0"/>
                          <a:cs typeface="Times New Roman" panose="02020603050405020304" pitchFamily="18" charset="0"/>
                        </a:rPr>
                        <a:t> </a:t>
                      </a:r>
                      <a:r>
                        <a:rPr lang="en-US" sz="2800" b="1" dirty="0" err="1">
                          <a:solidFill>
                            <a:srgbClr val="002060"/>
                          </a:solidFill>
                          <a:latin typeface="Aptos" panose="020B0004020202020204" pitchFamily="34" charset="0"/>
                          <a:cs typeface="Times New Roman" panose="02020603050405020304" pitchFamily="18" charset="0"/>
                        </a:rPr>
                        <a:t>có</a:t>
                      </a:r>
                      <a:r>
                        <a:rPr lang="en-US" sz="2800" b="1" dirty="0">
                          <a:solidFill>
                            <a:srgbClr val="002060"/>
                          </a:solidFill>
                          <a:latin typeface="Aptos" panose="020B0004020202020204" pitchFamily="34" charset="0"/>
                          <a:cs typeface="Times New Roman" panose="02020603050405020304" pitchFamily="18" charset="0"/>
                        </a:rPr>
                        <a:t> </a:t>
                      </a:r>
                      <a:r>
                        <a:rPr lang="en-US" sz="2800" b="1" dirty="0" err="1">
                          <a:solidFill>
                            <a:srgbClr val="002060"/>
                          </a:solidFill>
                          <a:latin typeface="Aptos" panose="020B0004020202020204" pitchFamily="34" charset="0"/>
                          <a:cs typeface="Times New Roman" panose="02020603050405020304" pitchFamily="18" charset="0"/>
                        </a:rPr>
                        <a:t>các</a:t>
                      </a:r>
                      <a:r>
                        <a:rPr lang="en-US" sz="2800" b="1" dirty="0">
                          <a:solidFill>
                            <a:srgbClr val="002060"/>
                          </a:solidFill>
                          <a:latin typeface="Aptos" panose="020B0004020202020204" pitchFamily="34" charset="0"/>
                          <a:cs typeface="Times New Roman" panose="02020603050405020304" pitchFamily="18" charset="0"/>
                        </a:rPr>
                        <a:t> </a:t>
                      </a:r>
                      <a:r>
                        <a:rPr lang="en-US" sz="2800" b="1" dirty="0" err="1">
                          <a:solidFill>
                            <a:srgbClr val="002060"/>
                          </a:solidFill>
                          <a:latin typeface="Aptos" panose="020B0004020202020204" pitchFamily="34" charset="0"/>
                          <a:cs typeface="Times New Roman" panose="02020603050405020304" pitchFamily="18" charset="0"/>
                        </a:rPr>
                        <a:t>hình</a:t>
                      </a:r>
                      <a:r>
                        <a:rPr lang="en-US" sz="2800" b="1" dirty="0">
                          <a:solidFill>
                            <a:srgbClr val="002060"/>
                          </a:solidFill>
                          <a:latin typeface="Aptos" panose="020B0004020202020204" pitchFamily="34" charset="0"/>
                          <a:cs typeface="Times New Roman" panose="02020603050405020304" pitchFamily="18" charset="0"/>
                        </a:rPr>
                        <a:t> </a:t>
                      </a:r>
                      <a:r>
                        <a:rPr lang="en-US" sz="2800" b="1" dirty="0" err="1">
                          <a:solidFill>
                            <a:srgbClr val="002060"/>
                          </a:solidFill>
                          <a:latin typeface="Aptos" panose="020B0004020202020204" pitchFamily="34" charset="0"/>
                          <a:cs typeface="Times New Roman" panose="02020603050405020304" pitchFamily="18" charset="0"/>
                        </a:rPr>
                        <a:t>dạng</a:t>
                      </a:r>
                      <a:r>
                        <a:rPr lang="en-US" sz="2800" b="1" dirty="0">
                          <a:solidFill>
                            <a:srgbClr val="002060"/>
                          </a:solidFill>
                          <a:latin typeface="Aptos" panose="020B0004020202020204" pitchFamily="34" charset="0"/>
                          <a:cs typeface="Times New Roman" panose="02020603050405020304" pitchFamily="18" charset="0"/>
                        </a:rPr>
                        <a:t> </a:t>
                      </a:r>
                      <a:r>
                        <a:rPr lang="en-US" sz="2800" b="1" dirty="0" err="1">
                          <a:solidFill>
                            <a:srgbClr val="002060"/>
                          </a:solidFill>
                          <a:latin typeface="Aptos" panose="020B0004020202020204" pitchFamily="34" charset="0"/>
                          <a:cs typeface="Times New Roman" panose="02020603050405020304" pitchFamily="18" charset="0"/>
                        </a:rPr>
                        <a:t>khác</a:t>
                      </a:r>
                      <a:r>
                        <a:rPr lang="en-US" sz="2800" b="1" dirty="0">
                          <a:solidFill>
                            <a:srgbClr val="002060"/>
                          </a:solidFill>
                          <a:latin typeface="Aptos" panose="020B0004020202020204" pitchFamily="34" charset="0"/>
                          <a:cs typeface="Times New Roman" panose="02020603050405020304" pitchFamily="18" charset="0"/>
                        </a:rPr>
                        <a:t> </a:t>
                      </a:r>
                      <a:r>
                        <a:rPr lang="en-US" sz="2800" b="1" dirty="0" err="1">
                          <a:solidFill>
                            <a:srgbClr val="002060"/>
                          </a:solidFill>
                          <a:latin typeface="Aptos" panose="020B0004020202020204" pitchFamily="34" charset="0"/>
                          <a:cs typeface="Times New Roman" panose="02020603050405020304" pitchFamily="18" charset="0"/>
                        </a:rPr>
                        <a:t>nhau</a:t>
                      </a:r>
                      <a:endParaRPr lang="en-US" sz="2800" b="1" dirty="0">
                        <a:solidFill>
                          <a:srgbClr val="002060"/>
                        </a:solidFill>
                        <a:latin typeface="Aptos" panose="020B0004020202020204" pitchFamily="34" charset="0"/>
                        <a:cs typeface="Times New Roman" panose="02020603050405020304" pitchFamily="18" charset="0"/>
                      </a:endParaRPr>
                    </a:p>
                  </a:txBody>
                  <a:tcPr/>
                </a:tc>
                <a:extLst>
                  <a:ext uri="{0D108BD9-81ED-4DB2-BD59-A6C34878D82A}">
                    <a16:rowId xmlns:a16="http://schemas.microsoft.com/office/drawing/2014/main" val="2169053313"/>
                  </a:ext>
                </a:extLst>
              </a:tr>
              <a:tr h="370840">
                <a:tc>
                  <a:txBody>
                    <a:bodyPr/>
                    <a:lstStyle/>
                    <a:p>
                      <a:r>
                        <a:rPr lang="en-US" sz="2800" b="1" dirty="0" err="1">
                          <a:solidFill>
                            <a:srgbClr val="002060"/>
                          </a:solidFill>
                          <a:latin typeface="Aptos" panose="020B0004020202020204" pitchFamily="34" charset="0"/>
                          <a:cs typeface="Times New Roman" panose="02020603050405020304" pitchFamily="18" charset="0"/>
                        </a:rPr>
                        <a:t>Tính</a:t>
                      </a:r>
                      <a:r>
                        <a:rPr lang="en-US" sz="2800" b="1" dirty="0">
                          <a:solidFill>
                            <a:srgbClr val="002060"/>
                          </a:solidFill>
                          <a:latin typeface="Aptos" panose="020B0004020202020204" pitchFamily="34" charset="0"/>
                          <a:cs typeface="Times New Roman" panose="02020603050405020304" pitchFamily="18" charset="0"/>
                        </a:rPr>
                        <a:t> </a:t>
                      </a:r>
                      <a:r>
                        <a:rPr lang="en-US" sz="2800" b="1" dirty="0" err="1">
                          <a:solidFill>
                            <a:srgbClr val="002060"/>
                          </a:solidFill>
                          <a:latin typeface="Aptos" panose="020B0004020202020204" pitchFamily="34" charset="0"/>
                          <a:cs typeface="Times New Roman" panose="02020603050405020304" pitchFamily="18" charset="0"/>
                        </a:rPr>
                        <a:t>cứng</a:t>
                      </a:r>
                      <a:endParaRPr lang="en-US" sz="2800" b="1" dirty="0">
                        <a:solidFill>
                          <a:srgbClr val="002060"/>
                        </a:solidFill>
                        <a:latin typeface="Aptos" panose="020B0004020202020204" pitchFamily="34" charset="0"/>
                        <a:cs typeface="Times New Roman" panose="02020603050405020304" pitchFamily="18" charset="0"/>
                      </a:endParaRPr>
                    </a:p>
                  </a:txBody>
                  <a:tcPr/>
                </a:tc>
                <a:tc>
                  <a:txBody>
                    <a:bodyPr/>
                    <a:lstStyle/>
                    <a:p>
                      <a:r>
                        <a:rPr lang="en-US" sz="2800" b="1" dirty="0" err="1">
                          <a:solidFill>
                            <a:srgbClr val="002060"/>
                          </a:solidFill>
                          <a:latin typeface="Aptos" panose="020B0004020202020204" pitchFamily="34" charset="0"/>
                          <a:cs typeface="Times New Roman" panose="02020603050405020304" pitchFamily="18" charset="0"/>
                        </a:rPr>
                        <a:t>Gốm</a:t>
                      </a:r>
                      <a:r>
                        <a:rPr lang="en-US" sz="2800" b="1" dirty="0">
                          <a:solidFill>
                            <a:srgbClr val="002060"/>
                          </a:solidFill>
                          <a:latin typeface="Aptos" panose="020B0004020202020204" pitchFamily="34" charset="0"/>
                          <a:cs typeface="Times New Roman" panose="02020603050405020304" pitchFamily="18" charset="0"/>
                        </a:rPr>
                        <a:t>: </a:t>
                      </a:r>
                      <a:r>
                        <a:rPr lang="en-US" sz="2800" b="1" dirty="0" err="1">
                          <a:solidFill>
                            <a:srgbClr val="002060"/>
                          </a:solidFill>
                          <a:latin typeface="Aptos" panose="020B0004020202020204" pitchFamily="34" charset="0"/>
                          <a:cs typeface="Times New Roman" panose="02020603050405020304" pitchFamily="18" charset="0"/>
                        </a:rPr>
                        <a:t>Làm</a:t>
                      </a:r>
                      <a:r>
                        <a:rPr lang="en-US" sz="2800" b="1" dirty="0">
                          <a:solidFill>
                            <a:srgbClr val="002060"/>
                          </a:solidFill>
                          <a:latin typeface="Aptos" panose="020B0004020202020204" pitchFamily="34" charset="0"/>
                          <a:cs typeface="Times New Roman" panose="02020603050405020304" pitchFamily="18" charset="0"/>
                        </a:rPr>
                        <a:t> </a:t>
                      </a:r>
                      <a:r>
                        <a:rPr lang="en-US" sz="2800" b="1" dirty="0" err="1">
                          <a:solidFill>
                            <a:srgbClr val="002060"/>
                          </a:solidFill>
                          <a:latin typeface="Aptos" panose="020B0004020202020204" pitchFamily="34" charset="0"/>
                          <a:cs typeface="Times New Roman" panose="02020603050405020304" pitchFamily="18" charset="0"/>
                        </a:rPr>
                        <a:t>ngói</a:t>
                      </a:r>
                      <a:r>
                        <a:rPr lang="en-US" sz="2800" b="1" dirty="0">
                          <a:solidFill>
                            <a:srgbClr val="002060"/>
                          </a:solidFill>
                          <a:latin typeface="Aptos" panose="020B0004020202020204" pitchFamily="34" charset="0"/>
                          <a:cs typeface="Times New Roman" panose="02020603050405020304" pitchFamily="18" charset="0"/>
                        </a:rPr>
                        <a:t>, </a:t>
                      </a:r>
                      <a:r>
                        <a:rPr lang="en-US" sz="2800" b="1" dirty="0" err="1">
                          <a:solidFill>
                            <a:srgbClr val="002060"/>
                          </a:solidFill>
                          <a:latin typeface="Aptos" panose="020B0004020202020204" pitchFamily="34" charset="0"/>
                          <a:cs typeface="Times New Roman" panose="02020603050405020304" pitchFamily="18" charset="0"/>
                        </a:rPr>
                        <a:t>bát</a:t>
                      </a:r>
                      <a:r>
                        <a:rPr lang="en-US" sz="2800" b="1" dirty="0">
                          <a:solidFill>
                            <a:srgbClr val="002060"/>
                          </a:solidFill>
                          <a:latin typeface="Aptos" panose="020B0004020202020204" pitchFamily="34" charset="0"/>
                          <a:cs typeface="Times New Roman" panose="02020603050405020304" pitchFamily="18" charset="0"/>
                        </a:rPr>
                        <a:t> </a:t>
                      </a:r>
                      <a:r>
                        <a:rPr lang="en-US" sz="2800" b="1" dirty="0" err="1">
                          <a:solidFill>
                            <a:srgbClr val="002060"/>
                          </a:solidFill>
                          <a:latin typeface="Aptos" panose="020B0004020202020204" pitchFamily="34" charset="0"/>
                          <a:cs typeface="Times New Roman" panose="02020603050405020304" pitchFamily="18" charset="0"/>
                        </a:rPr>
                        <a:t>đĩa</a:t>
                      </a:r>
                      <a:r>
                        <a:rPr lang="en-US" sz="2800" b="1" dirty="0">
                          <a:solidFill>
                            <a:srgbClr val="002060"/>
                          </a:solidFill>
                          <a:latin typeface="Aptos" panose="020B0004020202020204" pitchFamily="34" charset="0"/>
                          <a:cs typeface="Times New Roman" panose="02020603050405020304" pitchFamily="18" charset="0"/>
                        </a:rPr>
                        <a:t>…..</a:t>
                      </a:r>
                    </a:p>
                  </a:txBody>
                  <a:tcPr/>
                </a:tc>
                <a:extLst>
                  <a:ext uri="{0D108BD9-81ED-4DB2-BD59-A6C34878D82A}">
                    <a16:rowId xmlns:a16="http://schemas.microsoft.com/office/drawing/2014/main" val="2666803701"/>
                  </a:ext>
                </a:extLst>
              </a:tr>
              <a:tr h="370840">
                <a:tc>
                  <a:txBody>
                    <a:bodyPr/>
                    <a:lstStyle/>
                    <a:p>
                      <a:r>
                        <a:rPr lang="en-US" sz="2800" b="1" dirty="0" err="1">
                          <a:solidFill>
                            <a:srgbClr val="002060"/>
                          </a:solidFill>
                          <a:latin typeface="Aptos" panose="020B0004020202020204" pitchFamily="34" charset="0"/>
                          <a:cs typeface="Times New Roman" panose="02020603050405020304" pitchFamily="18" charset="0"/>
                        </a:rPr>
                        <a:t>Tính</a:t>
                      </a:r>
                      <a:r>
                        <a:rPr lang="en-US" sz="2800" b="1" dirty="0">
                          <a:solidFill>
                            <a:srgbClr val="002060"/>
                          </a:solidFill>
                          <a:latin typeface="Aptos" panose="020B0004020202020204" pitchFamily="34" charset="0"/>
                          <a:cs typeface="Times New Roman" panose="02020603050405020304" pitchFamily="18" charset="0"/>
                        </a:rPr>
                        <a:t> </a:t>
                      </a:r>
                      <a:r>
                        <a:rPr lang="en-US" sz="2800" b="1" dirty="0" err="1">
                          <a:solidFill>
                            <a:srgbClr val="002060"/>
                          </a:solidFill>
                          <a:latin typeface="Aptos" panose="020B0004020202020204" pitchFamily="34" charset="0"/>
                          <a:cs typeface="Times New Roman" panose="02020603050405020304" pitchFamily="18" charset="0"/>
                        </a:rPr>
                        <a:t>bền</a:t>
                      </a:r>
                      <a:endParaRPr lang="en-US" sz="2800" b="1" dirty="0">
                        <a:solidFill>
                          <a:srgbClr val="002060"/>
                        </a:solidFill>
                        <a:latin typeface="Aptos" panose="020B0004020202020204" pitchFamily="34" charset="0"/>
                        <a:cs typeface="Times New Roman" panose="02020603050405020304" pitchFamily="18" charset="0"/>
                      </a:endParaRPr>
                    </a:p>
                  </a:txBody>
                  <a:tcPr/>
                </a:tc>
                <a:tc>
                  <a:txBody>
                    <a:bodyPr/>
                    <a:lstStyle/>
                    <a:p>
                      <a:r>
                        <a:rPr lang="en-US" sz="2800" b="1" dirty="0" err="1">
                          <a:solidFill>
                            <a:srgbClr val="002060"/>
                          </a:solidFill>
                          <a:latin typeface="Aptos" panose="020B0004020202020204" pitchFamily="34" charset="0"/>
                          <a:cs typeface="Times New Roman" panose="02020603050405020304" pitchFamily="18" charset="0"/>
                        </a:rPr>
                        <a:t>Gỗ</a:t>
                      </a:r>
                      <a:r>
                        <a:rPr lang="en-US" sz="2800" b="1" dirty="0">
                          <a:solidFill>
                            <a:srgbClr val="002060"/>
                          </a:solidFill>
                          <a:latin typeface="Aptos" panose="020B0004020202020204" pitchFamily="34" charset="0"/>
                          <a:cs typeface="Times New Roman" panose="02020603050405020304" pitchFamily="18" charset="0"/>
                        </a:rPr>
                        <a:t>: </a:t>
                      </a:r>
                      <a:r>
                        <a:rPr lang="en-US" sz="2800" b="1" dirty="0" err="1">
                          <a:solidFill>
                            <a:srgbClr val="002060"/>
                          </a:solidFill>
                          <a:latin typeface="Aptos" panose="020B0004020202020204" pitchFamily="34" charset="0"/>
                          <a:cs typeface="Times New Roman" panose="02020603050405020304" pitchFamily="18" charset="0"/>
                        </a:rPr>
                        <a:t>Làm</a:t>
                      </a:r>
                      <a:r>
                        <a:rPr lang="en-US" sz="2800" b="1" dirty="0">
                          <a:solidFill>
                            <a:srgbClr val="002060"/>
                          </a:solidFill>
                          <a:latin typeface="Aptos" panose="020B0004020202020204" pitchFamily="34" charset="0"/>
                          <a:cs typeface="Times New Roman" panose="02020603050405020304" pitchFamily="18" charset="0"/>
                        </a:rPr>
                        <a:t> </a:t>
                      </a:r>
                      <a:r>
                        <a:rPr lang="en-US" sz="2800" b="1" dirty="0" err="1">
                          <a:solidFill>
                            <a:srgbClr val="002060"/>
                          </a:solidFill>
                          <a:latin typeface="Aptos" panose="020B0004020202020204" pitchFamily="34" charset="0"/>
                          <a:cs typeface="Times New Roman" panose="02020603050405020304" pitchFamily="18" charset="0"/>
                        </a:rPr>
                        <a:t>cửa</a:t>
                      </a:r>
                      <a:r>
                        <a:rPr lang="en-US" sz="2800" b="1" dirty="0">
                          <a:solidFill>
                            <a:srgbClr val="002060"/>
                          </a:solidFill>
                          <a:latin typeface="Aptos" panose="020B0004020202020204" pitchFamily="34" charset="0"/>
                          <a:cs typeface="Times New Roman" panose="02020603050405020304" pitchFamily="18" charset="0"/>
                        </a:rPr>
                        <a:t>, </a:t>
                      </a:r>
                      <a:r>
                        <a:rPr lang="en-US" sz="2800" b="1" dirty="0" err="1">
                          <a:solidFill>
                            <a:srgbClr val="002060"/>
                          </a:solidFill>
                          <a:latin typeface="Aptos" panose="020B0004020202020204" pitchFamily="34" charset="0"/>
                          <a:cs typeface="Times New Roman" panose="02020603050405020304" pitchFamily="18" charset="0"/>
                        </a:rPr>
                        <a:t>đồ</a:t>
                      </a:r>
                      <a:r>
                        <a:rPr lang="en-US" sz="2800" b="1" dirty="0">
                          <a:solidFill>
                            <a:srgbClr val="002060"/>
                          </a:solidFill>
                          <a:latin typeface="Aptos" panose="020B0004020202020204" pitchFamily="34" charset="0"/>
                          <a:cs typeface="Times New Roman" panose="02020603050405020304" pitchFamily="18" charset="0"/>
                        </a:rPr>
                        <a:t> dung </a:t>
                      </a:r>
                      <a:r>
                        <a:rPr lang="en-US" sz="2800" b="1" dirty="0" err="1">
                          <a:solidFill>
                            <a:srgbClr val="002060"/>
                          </a:solidFill>
                          <a:latin typeface="Aptos" panose="020B0004020202020204" pitchFamily="34" charset="0"/>
                          <a:cs typeface="Times New Roman" panose="02020603050405020304" pitchFamily="18" charset="0"/>
                        </a:rPr>
                        <a:t>nội</a:t>
                      </a:r>
                      <a:r>
                        <a:rPr lang="en-US" sz="2800" b="1" dirty="0">
                          <a:solidFill>
                            <a:srgbClr val="002060"/>
                          </a:solidFill>
                          <a:latin typeface="Aptos" panose="020B0004020202020204" pitchFamily="34" charset="0"/>
                          <a:cs typeface="Times New Roman" panose="02020603050405020304" pitchFamily="18" charset="0"/>
                        </a:rPr>
                        <a:t> </a:t>
                      </a:r>
                      <a:r>
                        <a:rPr lang="en-US" sz="2800" b="1" dirty="0" err="1">
                          <a:solidFill>
                            <a:srgbClr val="002060"/>
                          </a:solidFill>
                          <a:latin typeface="Aptos" panose="020B0004020202020204" pitchFamily="34" charset="0"/>
                          <a:cs typeface="Times New Roman" panose="02020603050405020304" pitchFamily="18" charset="0"/>
                        </a:rPr>
                        <a:t>thất</a:t>
                      </a:r>
                      <a:endParaRPr lang="en-US" sz="2800" b="1" dirty="0">
                        <a:solidFill>
                          <a:srgbClr val="002060"/>
                        </a:solidFill>
                        <a:latin typeface="Aptos" panose="020B0004020202020204" pitchFamily="34" charset="0"/>
                        <a:cs typeface="Times New Roman" panose="02020603050405020304" pitchFamily="18" charset="0"/>
                      </a:endParaRPr>
                    </a:p>
                  </a:txBody>
                  <a:tcPr/>
                </a:tc>
                <a:extLst>
                  <a:ext uri="{0D108BD9-81ED-4DB2-BD59-A6C34878D82A}">
                    <a16:rowId xmlns:a16="http://schemas.microsoft.com/office/drawing/2014/main" val="964130127"/>
                  </a:ext>
                </a:extLst>
              </a:tr>
              <a:tr h="370840">
                <a:tc>
                  <a:txBody>
                    <a:bodyPr/>
                    <a:lstStyle/>
                    <a:p>
                      <a:r>
                        <a:rPr lang="en-US" sz="2800" b="1" dirty="0">
                          <a:solidFill>
                            <a:srgbClr val="002060"/>
                          </a:solidFill>
                          <a:latin typeface="Aptos" panose="020B0004020202020204" pitchFamily="34" charset="0"/>
                          <a:cs typeface="Times New Roman" panose="02020603050405020304" pitchFamily="18" charset="0"/>
                        </a:rPr>
                        <a:t> </a:t>
                      </a:r>
                      <a:r>
                        <a:rPr lang="en-US" sz="2800" b="1" dirty="0" err="1">
                          <a:solidFill>
                            <a:srgbClr val="002060"/>
                          </a:solidFill>
                          <a:latin typeface="Aptos" panose="020B0004020202020204" pitchFamily="34" charset="0"/>
                          <a:cs typeface="Times New Roman" panose="02020603050405020304" pitchFamily="18" charset="0"/>
                        </a:rPr>
                        <a:t>Khả</a:t>
                      </a:r>
                      <a:r>
                        <a:rPr lang="en-US" sz="2800" b="1" dirty="0">
                          <a:solidFill>
                            <a:srgbClr val="002060"/>
                          </a:solidFill>
                          <a:latin typeface="Aptos" panose="020B0004020202020204" pitchFamily="34" charset="0"/>
                          <a:cs typeface="Times New Roman" panose="02020603050405020304" pitchFamily="18" charset="0"/>
                        </a:rPr>
                        <a:t> </a:t>
                      </a:r>
                      <a:r>
                        <a:rPr lang="en-US" sz="2800" b="1" dirty="0" err="1">
                          <a:solidFill>
                            <a:srgbClr val="002060"/>
                          </a:solidFill>
                          <a:latin typeface="Aptos" panose="020B0004020202020204" pitchFamily="34" charset="0"/>
                          <a:cs typeface="Times New Roman" panose="02020603050405020304" pitchFamily="18" charset="0"/>
                        </a:rPr>
                        <a:t>năng</a:t>
                      </a:r>
                      <a:r>
                        <a:rPr lang="en-US" sz="2800" b="1" dirty="0">
                          <a:solidFill>
                            <a:srgbClr val="002060"/>
                          </a:solidFill>
                          <a:latin typeface="Aptos" panose="020B0004020202020204" pitchFamily="34" charset="0"/>
                          <a:cs typeface="Times New Roman" panose="02020603050405020304" pitchFamily="18" charset="0"/>
                        </a:rPr>
                        <a:t> </a:t>
                      </a:r>
                      <a:r>
                        <a:rPr lang="en-US" sz="2800" b="1" dirty="0" err="1">
                          <a:solidFill>
                            <a:srgbClr val="002060"/>
                          </a:solidFill>
                          <a:latin typeface="Aptos" panose="020B0004020202020204" pitchFamily="34" charset="0"/>
                          <a:cs typeface="Times New Roman" panose="02020603050405020304" pitchFamily="18" charset="0"/>
                        </a:rPr>
                        <a:t>chịu</a:t>
                      </a:r>
                      <a:r>
                        <a:rPr lang="en-US" sz="2800" b="1" dirty="0">
                          <a:solidFill>
                            <a:srgbClr val="002060"/>
                          </a:solidFill>
                          <a:latin typeface="Aptos" panose="020B0004020202020204" pitchFamily="34" charset="0"/>
                          <a:cs typeface="Times New Roman" panose="02020603050405020304" pitchFamily="18" charset="0"/>
                        </a:rPr>
                        <a:t> </a:t>
                      </a:r>
                      <a:r>
                        <a:rPr lang="en-US" sz="2800" b="1" dirty="0" err="1">
                          <a:solidFill>
                            <a:srgbClr val="002060"/>
                          </a:solidFill>
                          <a:latin typeface="Aptos" panose="020B0004020202020204" pitchFamily="34" charset="0"/>
                          <a:cs typeface="Times New Roman" panose="02020603050405020304" pitchFamily="18" charset="0"/>
                        </a:rPr>
                        <a:t>nhiệt</a:t>
                      </a:r>
                      <a:endParaRPr lang="en-US" sz="2800" b="1" dirty="0">
                        <a:solidFill>
                          <a:srgbClr val="002060"/>
                        </a:solidFill>
                        <a:latin typeface="Aptos" panose="020B0004020202020204" pitchFamily="34" charset="0"/>
                        <a:cs typeface="Times New Roman" panose="02020603050405020304" pitchFamily="18" charset="0"/>
                      </a:endParaRPr>
                    </a:p>
                  </a:txBody>
                  <a:tcPr/>
                </a:tc>
                <a:tc>
                  <a:txBody>
                    <a:bodyPr/>
                    <a:lstStyle/>
                    <a:p>
                      <a:r>
                        <a:rPr lang="en-US" sz="2800" b="1" dirty="0" err="1">
                          <a:solidFill>
                            <a:srgbClr val="002060"/>
                          </a:solidFill>
                          <a:latin typeface="Aptos" panose="020B0004020202020204" pitchFamily="34" charset="0"/>
                          <a:cs typeface="Times New Roman" panose="02020603050405020304" pitchFamily="18" charset="0"/>
                        </a:rPr>
                        <a:t>Gốm</a:t>
                      </a:r>
                      <a:r>
                        <a:rPr lang="en-US" sz="2800" b="1" dirty="0">
                          <a:solidFill>
                            <a:srgbClr val="002060"/>
                          </a:solidFill>
                          <a:latin typeface="Aptos" panose="020B0004020202020204" pitchFamily="34" charset="0"/>
                          <a:cs typeface="Times New Roman" panose="02020603050405020304" pitchFamily="18" charset="0"/>
                        </a:rPr>
                        <a:t>: </a:t>
                      </a:r>
                      <a:r>
                        <a:rPr lang="en-US" sz="2800" b="1" dirty="0" err="1">
                          <a:solidFill>
                            <a:srgbClr val="002060"/>
                          </a:solidFill>
                          <a:latin typeface="Aptos" panose="020B0004020202020204" pitchFamily="34" charset="0"/>
                          <a:cs typeface="Times New Roman" panose="02020603050405020304" pitchFamily="18" charset="0"/>
                        </a:rPr>
                        <a:t>Làm</a:t>
                      </a:r>
                      <a:r>
                        <a:rPr lang="en-US" sz="2800" b="1" dirty="0">
                          <a:solidFill>
                            <a:srgbClr val="002060"/>
                          </a:solidFill>
                          <a:latin typeface="Aptos" panose="020B0004020202020204" pitchFamily="34" charset="0"/>
                          <a:cs typeface="Times New Roman" panose="02020603050405020304" pitchFamily="18" charset="0"/>
                        </a:rPr>
                        <a:t> </a:t>
                      </a:r>
                      <a:r>
                        <a:rPr lang="en-US" sz="2800" b="1" dirty="0" err="1">
                          <a:solidFill>
                            <a:srgbClr val="002060"/>
                          </a:solidFill>
                          <a:latin typeface="Aptos" panose="020B0004020202020204" pitchFamily="34" charset="0"/>
                          <a:cs typeface="Times New Roman" panose="02020603050405020304" pitchFamily="18" charset="0"/>
                        </a:rPr>
                        <a:t>ngói</a:t>
                      </a:r>
                      <a:r>
                        <a:rPr lang="en-US" sz="2800" b="1" dirty="0">
                          <a:solidFill>
                            <a:srgbClr val="002060"/>
                          </a:solidFill>
                          <a:latin typeface="Aptos" panose="020B0004020202020204" pitchFamily="34" charset="0"/>
                          <a:cs typeface="Times New Roman" panose="02020603050405020304" pitchFamily="18" charset="0"/>
                        </a:rPr>
                        <a:t>, </a:t>
                      </a:r>
                      <a:r>
                        <a:rPr lang="en-US" sz="2800" b="1" dirty="0" err="1">
                          <a:solidFill>
                            <a:srgbClr val="002060"/>
                          </a:solidFill>
                          <a:latin typeface="Aptos" panose="020B0004020202020204" pitchFamily="34" charset="0"/>
                          <a:cs typeface="Times New Roman" panose="02020603050405020304" pitchFamily="18" charset="0"/>
                        </a:rPr>
                        <a:t>ấm</a:t>
                      </a:r>
                      <a:r>
                        <a:rPr lang="en-US" sz="2800" b="1" dirty="0">
                          <a:solidFill>
                            <a:srgbClr val="002060"/>
                          </a:solidFill>
                          <a:latin typeface="Aptos" panose="020B0004020202020204" pitchFamily="34" charset="0"/>
                          <a:cs typeface="Times New Roman" panose="02020603050405020304" pitchFamily="18" charset="0"/>
                        </a:rPr>
                        <a:t> </a:t>
                      </a:r>
                      <a:r>
                        <a:rPr lang="en-US" sz="2800" b="1" dirty="0" err="1">
                          <a:solidFill>
                            <a:srgbClr val="002060"/>
                          </a:solidFill>
                          <a:latin typeface="Aptos" panose="020B0004020202020204" pitchFamily="34" charset="0"/>
                          <a:cs typeface="Times New Roman" panose="02020603050405020304" pitchFamily="18" charset="0"/>
                        </a:rPr>
                        <a:t>sắc</a:t>
                      </a:r>
                      <a:r>
                        <a:rPr lang="en-US" sz="2800" b="1" dirty="0">
                          <a:solidFill>
                            <a:srgbClr val="002060"/>
                          </a:solidFill>
                          <a:latin typeface="Aptos" panose="020B0004020202020204" pitchFamily="34" charset="0"/>
                          <a:cs typeface="Times New Roman" panose="02020603050405020304" pitchFamily="18" charset="0"/>
                        </a:rPr>
                        <a:t> </a:t>
                      </a:r>
                      <a:r>
                        <a:rPr lang="en-US" sz="2800" b="1" dirty="0" err="1">
                          <a:solidFill>
                            <a:srgbClr val="002060"/>
                          </a:solidFill>
                          <a:latin typeface="Aptos" panose="020B0004020202020204" pitchFamily="34" charset="0"/>
                          <a:cs typeface="Times New Roman" panose="02020603050405020304" pitchFamily="18" charset="0"/>
                        </a:rPr>
                        <a:t>thuốc</a:t>
                      </a:r>
                      <a:r>
                        <a:rPr lang="en-US" sz="2800" b="1" dirty="0">
                          <a:solidFill>
                            <a:srgbClr val="002060"/>
                          </a:solidFill>
                          <a:latin typeface="Aptos" panose="020B0004020202020204" pitchFamily="34" charset="0"/>
                          <a:cs typeface="Times New Roman" panose="02020603050405020304" pitchFamily="18" charset="0"/>
                        </a:rPr>
                        <a:t>…</a:t>
                      </a:r>
                    </a:p>
                    <a:p>
                      <a:endParaRPr lang="en-US" sz="2800" b="1" dirty="0">
                        <a:solidFill>
                          <a:srgbClr val="002060"/>
                        </a:solidFill>
                        <a:latin typeface="Aptos" panose="020B0004020202020204" pitchFamily="34" charset="0"/>
                        <a:cs typeface="Times New Roman" panose="02020603050405020304" pitchFamily="18" charset="0"/>
                      </a:endParaRPr>
                    </a:p>
                  </a:txBody>
                  <a:tcPr/>
                </a:tc>
                <a:extLst>
                  <a:ext uri="{0D108BD9-81ED-4DB2-BD59-A6C34878D82A}">
                    <a16:rowId xmlns:a16="http://schemas.microsoft.com/office/drawing/2014/main" val="2537396268"/>
                  </a:ext>
                </a:extLst>
              </a:tr>
            </a:tbl>
          </a:graphicData>
        </a:graphic>
      </p:graphicFrame>
    </p:spTree>
    <p:extLst>
      <p:ext uri="{BB962C8B-B14F-4D97-AF65-F5344CB8AC3E}">
        <p14:creationId xmlns:p14="http://schemas.microsoft.com/office/powerpoint/2010/main" val="138099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8F6331D-1499-4E99-A94B-DC382829EB01}"/>
              </a:ext>
            </a:extLst>
          </p:cNvPr>
          <p:cNvSpPr txBox="1"/>
          <p:nvPr/>
        </p:nvSpPr>
        <p:spPr>
          <a:xfrm>
            <a:off x="0" y="1494532"/>
            <a:ext cx="9187987" cy="1077218"/>
          </a:xfrm>
          <a:prstGeom prst="rect">
            <a:avLst/>
          </a:prstGeom>
          <a:solidFill>
            <a:schemeClr val="accent1">
              <a:lumMod val="60000"/>
              <a:lumOff val="40000"/>
            </a:schemeClr>
          </a:solidFill>
        </p:spPr>
        <p:txBody>
          <a:bodyPr wrap="square">
            <a:spAutoFit/>
          </a:bodyPr>
          <a:lstStyle/>
          <a:p>
            <a:r>
              <a:rPr lang="en-US" sz="3200" b="1" dirty="0">
                <a:solidFill>
                  <a:srgbClr val="002060"/>
                </a:solidFill>
                <a:latin typeface="Aptos" panose="020B0004020202020204" pitchFamily="34" charset="0"/>
                <a:cs typeface="Times New Roman" panose="02020603050405020304" pitchFamily="18" charset="0"/>
              </a:rPr>
              <a:t>2. </a:t>
            </a:r>
            <a:r>
              <a:rPr lang="en-US" sz="3200" b="1" dirty="0" err="1">
                <a:solidFill>
                  <a:srgbClr val="002060"/>
                </a:solidFill>
                <a:latin typeface="Aptos" panose="020B0004020202020204" pitchFamily="34" charset="0"/>
                <a:cs typeface="Times New Roman" panose="02020603050405020304" pitchFamily="18" charset="0"/>
              </a:rPr>
              <a:t>Sử</a:t>
            </a:r>
            <a:r>
              <a:rPr lang="en-US" sz="3200" b="1" dirty="0">
                <a:solidFill>
                  <a:srgbClr val="002060"/>
                </a:solidFill>
                <a:latin typeface="Aptos" panose="020B0004020202020204" pitchFamily="34" charset="0"/>
                <a:cs typeface="Times New Roman" panose="02020603050405020304" pitchFamily="18" charset="0"/>
              </a:rPr>
              <a:t> </a:t>
            </a:r>
            <a:r>
              <a:rPr lang="en-US" sz="3200" b="1" dirty="0" err="1">
                <a:solidFill>
                  <a:srgbClr val="002060"/>
                </a:solidFill>
                <a:latin typeface="Aptos" panose="020B0004020202020204" pitchFamily="34" charset="0"/>
                <a:cs typeface="Times New Roman" panose="02020603050405020304" pitchFamily="18" charset="0"/>
              </a:rPr>
              <a:t>dụng</a:t>
            </a:r>
            <a:r>
              <a:rPr lang="en-US" sz="3200" b="1" dirty="0">
                <a:solidFill>
                  <a:srgbClr val="002060"/>
                </a:solidFill>
                <a:latin typeface="Aptos" panose="020B0004020202020204" pitchFamily="34" charset="0"/>
                <a:cs typeface="Times New Roman" panose="02020603050405020304" pitchFamily="18" charset="0"/>
              </a:rPr>
              <a:t> </a:t>
            </a:r>
            <a:r>
              <a:rPr lang="en-US" sz="3200" b="1" dirty="0" err="1">
                <a:solidFill>
                  <a:srgbClr val="002060"/>
                </a:solidFill>
                <a:latin typeface="Aptos" panose="020B0004020202020204" pitchFamily="34" charset="0"/>
                <a:cs typeface="Times New Roman" panose="02020603050405020304" pitchFamily="18" charset="0"/>
              </a:rPr>
              <a:t>các</a:t>
            </a:r>
            <a:r>
              <a:rPr lang="en-US" sz="3200" b="1" dirty="0">
                <a:solidFill>
                  <a:srgbClr val="002060"/>
                </a:solidFill>
                <a:latin typeface="Aptos" panose="020B0004020202020204" pitchFamily="34" charset="0"/>
                <a:cs typeface="Times New Roman" panose="02020603050405020304" pitchFamily="18" charset="0"/>
              </a:rPr>
              <a:t> </a:t>
            </a:r>
            <a:r>
              <a:rPr lang="en-US" sz="3200" b="1" dirty="0" err="1">
                <a:solidFill>
                  <a:srgbClr val="002060"/>
                </a:solidFill>
                <a:latin typeface="Aptos" panose="020B0004020202020204" pitchFamily="34" charset="0"/>
                <a:cs typeface="Times New Roman" panose="02020603050405020304" pitchFamily="18" charset="0"/>
              </a:rPr>
              <a:t>vật</a:t>
            </a:r>
            <a:r>
              <a:rPr lang="en-US" sz="3200" b="1" dirty="0">
                <a:solidFill>
                  <a:srgbClr val="002060"/>
                </a:solidFill>
                <a:latin typeface="Aptos" panose="020B0004020202020204" pitchFamily="34" charset="0"/>
                <a:cs typeface="Times New Roman" panose="02020603050405020304" pitchFamily="18" charset="0"/>
              </a:rPr>
              <a:t> </a:t>
            </a:r>
            <a:r>
              <a:rPr lang="en-US" sz="3200" b="1" dirty="0" err="1">
                <a:solidFill>
                  <a:srgbClr val="002060"/>
                </a:solidFill>
                <a:latin typeface="Aptos" panose="020B0004020202020204" pitchFamily="34" charset="0"/>
                <a:cs typeface="Times New Roman" panose="02020603050405020304" pitchFamily="18" charset="0"/>
              </a:rPr>
              <a:t>liệu</a:t>
            </a:r>
            <a:r>
              <a:rPr lang="en-US" sz="3200" b="1" dirty="0">
                <a:solidFill>
                  <a:srgbClr val="002060"/>
                </a:solidFill>
                <a:latin typeface="Aptos" panose="020B0004020202020204" pitchFamily="34" charset="0"/>
                <a:cs typeface="Times New Roman" panose="02020603050405020304" pitchFamily="18" charset="0"/>
              </a:rPr>
              <a:t> </a:t>
            </a:r>
            <a:r>
              <a:rPr lang="en-US" sz="3200" b="1" dirty="0" err="1">
                <a:solidFill>
                  <a:srgbClr val="002060"/>
                </a:solidFill>
                <a:latin typeface="Aptos" panose="020B0004020202020204" pitchFamily="34" charset="0"/>
                <a:cs typeface="Times New Roman" panose="02020603050405020304" pitchFamily="18" charset="0"/>
              </a:rPr>
              <a:t>đảm</a:t>
            </a:r>
            <a:r>
              <a:rPr lang="en-US" sz="3200" b="1" dirty="0">
                <a:solidFill>
                  <a:srgbClr val="002060"/>
                </a:solidFill>
                <a:latin typeface="Aptos" panose="020B0004020202020204" pitchFamily="34" charset="0"/>
                <a:cs typeface="Times New Roman" panose="02020603050405020304" pitchFamily="18" charset="0"/>
              </a:rPr>
              <a:t> </a:t>
            </a:r>
            <a:r>
              <a:rPr lang="en-US" sz="3200" b="1" dirty="0" err="1">
                <a:solidFill>
                  <a:srgbClr val="002060"/>
                </a:solidFill>
                <a:latin typeface="Aptos" panose="020B0004020202020204" pitchFamily="34" charset="0"/>
                <a:cs typeface="Times New Roman" panose="02020603050405020304" pitchFamily="18" charset="0"/>
              </a:rPr>
              <a:t>bảo</a:t>
            </a:r>
            <a:r>
              <a:rPr lang="en-US" sz="3200" b="1" dirty="0">
                <a:solidFill>
                  <a:srgbClr val="002060"/>
                </a:solidFill>
                <a:latin typeface="Aptos" panose="020B0004020202020204" pitchFamily="34" charset="0"/>
                <a:cs typeface="Times New Roman" panose="02020603050405020304" pitchFamily="18" charset="0"/>
              </a:rPr>
              <a:t> </a:t>
            </a:r>
            <a:r>
              <a:rPr lang="en-US" sz="3200" b="1" dirty="0" err="1">
                <a:solidFill>
                  <a:srgbClr val="002060"/>
                </a:solidFill>
                <a:latin typeface="Aptos" panose="020B0004020202020204" pitchFamily="34" charset="0"/>
                <a:cs typeface="Times New Roman" panose="02020603050405020304" pitchFamily="18" charset="0"/>
              </a:rPr>
              <a:t>sự</a:t>
            </a:r>
            <a:r>
              <a:rPr lang="en-US" sz="3200" b="1" dirty="0">
                <a:solidFill>
                  <a:srgbClr val="002060"/>
                </a:solidFill>
                <a:latin typeface="Aptos" panose="020B0004020202020204" pitchFamily="34" charset="0"/>
                <a:cs typeface="Times New Roman" panose="02020603050405020304" pitchFamily="18" charset="0"/>
              </a:rPr>
              <a:t> </a:t>
            </a:r>
            <a:r>
              <a:rPr lang="en-US" sz="3200" b="1" dirty="0" err="1">
                <a:solidFill>
                  <a:srgbClr val="002060"/>
                </a:solidFill>
                <a:latin typeface="Aptos" panose="020B0004020202020204" pitchFamily="34" charset="0"/>
                <a:cs typeface="Times New Roman" panose="02020603050405020304" pitchFamily="18" charset="0"/>
              </a:rPr>
              <a:t>phát</a:t>
            </a:r>
            <a:r>
              <a:rPr lang="en-US" sz="3200" b="1" dirty="0">
                <a:solidFill>
                  <a:srgbClr val="002060"/>
                </a:solidFill>
                <a:latin typeface="Aptos" panose="020B0004020202020204" pitchFamily="34" charset="0"/>
                <a:cs typeface="Times New Roman" panose="02020603050405020304" pitchFamily="18" charset="0"/>
              </a:rPr>
              <a:t> </a:t>
            </a:r>
            <a:r>
              <a:rPr lang="en-US" sz="3200" b="1" dirty="0" err="1">
                <a:solidFill>
                  <a:srgbClr val="002060"/>
                </a:solidFill>
                <a:latin typeface="Aptos" panose="020B0004020202020204" pitchFamily="34" charset="0"/>
                <a:cs typeface="Times New Roman" panose="02020603050405020304" pitchFamily="18" charset="0"/>
              </a:rPr>
              <a:t>triển</a:t>
            </a:r>
            <a:r>
              <a:rPr lang="en-US" sz="3200" b="1" dirty="0">
                <a:solidFill>
                  <a:srgbClr val="002060"/>
                </a:solidFill>
                <a:latin typeface="Aptos" panose="020B0004020202020204" pitchFamily="34" charset="0"/>
                <a:cs typeface="Times New Roman" panose="02020603050405020304" pitchFamily="18" charset="0"/>
              </a:rPr>
              <a:t> </a:t>
            </a:r>
            <a:r>
              <a:rPr lang="en-US" sz="3200" b="1" dirty="0" err="1">
                <a:solidFill>
                  <a:srgbClr val="002060"/>
                </a:solidFill>
                <a:latin typeface="Aptos" panose="020B0004020202020204" pitchFamily="34" charset="0"/>
                <a:cs typeface="Times New Roman" panose="02020603050405020304" pitchFamily="18" charset="0"/>
              </a:rPr>
              <a:t>bền</a:t>
            </a:r>
            <a:r>
              <a:rPr lang="en-US" sz="3200" b="1" dirty="0">
                <a:solidFill>
                  <a:srgbClr val="002060"/>
                </a:solidFill>
                <a:latin typeface="Aptos" panose="020B0004020202020204" pitchFamily="34" charset="0"/>
                <a:cs typeface="Times New Roman" panose="02020603050405020304" pitchFamily="18" charset="0"/>
              </a:rPr>
              <a:t> </a:t>
            </a:r>
            <a:r>
              <a:rPr lang="en-US" sz="3200" b="1" dirty="0" err="1">
                <a:solidFill>
                  <a:srgbClr val="002060"/>
                </a:solidFill>
                <a:latin typeface="Aptos" panose="020B0004020202020204" pitchFamily="34" charset="0"/>
                <a:cs typeface="Times New Roman" panose="02020603050405020304" pitchFamily="18" charset="0"/>
              </a:rPr>
              <a:t>vững</a:t>
            </a:r>
            <a:endParaRPr lang="en-US" sz="3200" b="1" dirty="0">
              <a:solidFill>
                <a:srgbClr val="002060"/>
              </a:solidFill>
              <a:latin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720527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612"/>
        <p:cNvGrpSpPr/>
        <p:nvPr/>
      </p:nvGrpSpPr>
      <p:grpSpPr>
        <a:xfrm>
          <a:off x="0" y="0"/>
          <a:ext cx="0" cy="0"/>
          <a:chOff x="0" y="0"/>
          <a:chExt cx="0" cy="0"/>
        </a:xfrm>
      </p:grpSpPr>
      <p:sp>
        <p:nvSpPr>
          <p:cNvPr id="1619" name="Google Shape;1619;p19"/>
          <p:cNvSpPr txBox="1">
            <a:spLocks noGrp="1"/>
          </p:cNvSpPr>
          <p:nvPr>
            <p:ph type="sldNum" idx="4294967295"/>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35</a:t>
            </a:fld>
            <a:endParaRPr/>
          </a:p>
        </p:txBody>
      </p:sp>
      <p:sp>
        <p:nvSpPr>
          <p:cNvPr id="2" name="Thought Bubble: Cloud 1">
            <a:extLst>
              <a:ext uri="{FF2B5EF4-FFF2-40B4-BE49-F238E27FC236}">
                <a16:creationId xmlns:a16="http://schemas.microsoft.com/office/drawing/2014/main" id="{8BA0BFB3-58CD-483C-B3C3-ECFF22094196}"/>
              </a:ext>
            </a:extLst>
          </p:cNvPr>
          <p:cNvSpPr/>
          <p:nvPr/>
        </p:nvSpPr>
        <p:spPr>
          <a:xfrm>
            <a:off x="4149969" y="422032"/>
            <a:ext cx="4994031" cy="2264116"/>
          </a:xfrm>
          <a:prstGeom prst="cloudCallout">
            <a:avLst>
              <a:gd name="adj1" fmla="val -47904"/>
              <a:gd name="adj2" fmla="val 48133"/>
            </a:avLst>
          </a:prstGeom>
          <a:solidFill>
            <a:srgbClr val="F9FC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FF0000"/>
                </a:solidFill>
                <a:latin typeface="Aptos" panose="020B0004020202020204" pitchFamily="34" charset="0"/>
                <a:ea typeface="Calibri" panose="020F0502020204030204" pitchFamily="34" charset="0"/>
                <a:cs typeface="Times New Roman" panose="02020603050405020304" pitchFamily="18" charset="0"/>
              </a:rPr>
              <a:t>Việc</a:t>
            </a:r>
            <a:r>
              <a:rPr lang="en-US" sz="2800" b="1" dirty="0">
                <a:solidFill>
                  <a:srgbClr val="FF0000"/>
                </a:solidFill>
                <a:latin typeface="Aptos" panose="020B0004020202020204" pitchFamily="34" charset="0"/>
                <a:ea typeface="Calibri" panose="020F0502020204030204" pitchFamily="34" charset="0"/>
                <a:cs typeface="Times New Roman" panose="02020603050405020304" pitchFamily="18" charset="0"/>
              </a:rPr>
              <a:t> </a:t>
            </a:r>
            <a:r>
              <a:rPr lang="en-US" sz="2800" b="1" dirty="0" err="1">
                <a:solidFill>
                  <a:srgbClr val="FF0000"/>
                </a:solidFill>
                <a:latin typeface="Aptos" panose="020B0004020202020204" pitchFamily="34" charset="0"/>
                <a:ea typeface="Calibri" panose="020F0502020204030204" pitchFamily="34" charset="0"/>
                <a:cs typeface="Times New Roman" panose="02020603050405020304" pitchFamily="18" charset="0"/>
              </a:rPr>
              <a:t>sử</a:t>
            </a:r>
            <a:r>
              <a:rPr lang="en-US" sz="2800" b="1" dirty="0">
                <a:solidFill>
                  <a:srgbClr val="FF0000"/>
                </a:solidFill>
                <a:latin typeface="Aptos" panose="020B0004020202020204" pitchFamily="34" charset="0"/>
                <a:ea typeface="Calibri" panose="020F0502020204030204" pitchFamily="34" charset="0"/>
                <a:cs typeface="Times New Roman" panose="02020603050405020304" pitchFamily="18" charset="0"/>
              </a:rPr>
              <a:t> </a:t>
            </a:r>
            <a:r>
              <a:rPr lang="en-US" sz="2800" b="1" dirty="0" err="1">
                <a:solidFill>
                  <a:srgbClr val="FF0000"/>
                </a:solidFill>
                <a:latin typeface="Aptos" panose="020B0004020202020204" pitchFamily="34" charset="0"/>
                <a:ea typeface="Calibri" panose="020F0502020204030204" pitchFamily="34" charset="0"/>
                <a:cs typeface="Times New Roman" panose="02020603050405020304" pitchFamily="18" charset="0"/>
              </a:rPr>
              <a:t>dụng</a:t>
            </a:r>
            <a:r>
              <a:rPr lang="en-US" sz="2800" b="1" dirty="0">
                <a:solidFill>
                  <a:srgbClr val="FF0000"/>
                </a:solidFill>
                <a:latin typeface="Aptos" panose="020B0004020202020204" pitchFamily="34" charset="0"/>
                <a:ea typeface="Calibri" panose="020F0502020204030204" pitchFamily="34" charset="0"/>
                <a:cs typeface="Times New Roman" panose="02020603050405020304" pitchFamily="18" charset="0"/>
              </a:rPr>
              <a:t> </a:t>
            </a:r>
            <a:r>
              <a:rPr lang="en-US" sz="2800" b="1" dirty="0" err="1">
                <a:solidFill>
                  <a:srgbClr val="FF0000"/>
                </a:solidFill>
                <a:latin typeface="Aptos" panose="020B0004020202020204" pitchFamily="34" charset="0"/>
                <a:ea typeface="Calibri" panose="020F0502020204030204" pitchFamily="34" charset="0"/>
                <a:cs typeface="Times New Roman" panose="02020603050405020304" pitchFamily="18" charset="0"/>
              </a:rPr>
              <a:t>các</a:t>
            </a:r>
            <a:r>
              <a:rPr lang="en-US" sz="2800" b="1" dirty="0">
                <a:solidFill>
                  <a:srgbClr val="FF0000"/>
                </a:solidFill>
                <a:latin typeface="Aptos" panose="020B0004020202020204" pitchFamily="34" charset="0"/>
                <a:ea typeface="Calibri" panose="020F0502020204030204" pitchFamily="34" charset="0"/>
                <a:cs typeface="Times New Roman" panose="02020603050405020304" pitchFamily="18" charset="0"/>
              </a:rPr>
              <a:t> </a:t>
            </a:r>
            <a:r>
              <a:rPr lang="en-US" sz="2800" b="1" dirty="0" err="1">
                <a:solidFill>
                  <a:srgbClr val="FF0000"/>
                </a:solidFill>
                <a:latin typeface="Aptos" panose="020B0004020202020204" pitchFamily="34" charset="0"/>
                <a:ea typeface="Calibri" panose="020F0502020204030204" pitchFamily="34" charset="0"/>
                <a:cs typeface="Times New Roman" panose="02020603050405020304" pitchFamily="18" charset="0"/>
              </a:rPr>
              <a:t>vật</a:t>
            </a:r>
            <a:r>
              <a:rPr lang="en-US" sz="2800" b="1" dirty="0">
                <a:solidFill>
                  <a:srgbClr val="FF0000"/>
                </a:solidFill>
                <a:latin typeface="Aptos" panose="020B0004020202020204" pitchFamily="34" charset="0"/>
                <a:ea typeface="Calibri" panose="020F0502020204030204" pitchFamily="34" charset="0"/>
                <a:cs typeface="Times New Roman" panose="02020603050405020304" pitchFamily="18" charset="0"/>
              </a:rPr>
              <a:t> </a:t>
            </a:r>
            <a:r>
              <a:rPr lang="en-US" sz="2800" b="1" dirty="0" err="1">
                <a:solidFill>
                  <a:srgbClr val="FF0000"/>
                </a:solidFill>
                <a:latin typeface="Aptos" panose="020B0004020202020204" pitchFamily="34" charset="0"/>
                <a:ea typeface="Calibri" panose="020F0502020204030204" pitchFamily="34" charset="0"/>
                <a:cs typeface="Times New Roman" panose="02020603050405020304" pitchFamily="18" charset="0"/>
              </a:rPr>
              <a:t>liệu</a:t>
            </a:r>
            <a:r>
              <a:rPr lang="en-US" sz="2800" b="1" dirty="0">
                <a:solidFill>
                  <a:srgbClr val="FF0000"/>
                </a:solidFill>
                <a:latin typeface="Aptos" panose="020B0004020202020204" pitchFamily="34" charset="0"/>
                <a:ea typeface="Calibri" panose="020F0502020204030204" pitchFamily="34" charset="0"/>
                <a:cs typeface="Times New Roman" panose="02020603050405020304" pitchFamily="18" charset="0"/>
              </a:rPr>
              <a:t> </a:t>
            </a:r>
            <a:r>
              <a:rPr lang="en-US" sz="2800" b="1" dirty="0" err="1">
                <a:solidFill>
                  <a:srgbClr val="FF0000"/>
                </a:solidFill>
                <a:latin typeface="Aptos" panose="020B0004020202020204" pitchFamily="34" charset="0"/>
                <a:ea typeface="Calibri" panose="020F0502020204030204" pitchFamily="34" charset="0"/>
                <a:cs typeface="Times New Roman" panose="02020603050405020304" pitchFamily="18" charset="0"/>
              </a:rPr>
              <a:t>không</a:t>
            </a:r>
            <a:r>
              <a:rPr lang="en-US" sz="2800" b="1" dirty="0">
                <a:solidFill>
                  <a:srgbClr val="FF0000"/>
                </a:solidFill>
                <a:latin typeface="Aptos" panose="020B0004020202020204" pitchFamily="34" charset="0"/>
                <a:ea typeface="Calibri" panose="020F0502020204030204" pitchFamily="34" charset="0"/>
                <a:cs typeface="Times New Roman" panose="02020603050405020304" pitchFamily="18" charset="0"/>
              </a:rPr>
              <a:t> </a:t>
            </a:r>
            <a:r>
              <a:rPr lang="en-US" sz="2800" b="1" dirty="0" err="1">
                <a:solidFill>
                  <a:srgbClr val="FF0000"/>
                </a:solidFill>
                <a:latin typeface="Aptos" panose="020B0004020202020204" pitchFamily="34" charset="0"/>
                <a:ea typeface="Calibri" panose="020F0502020204030204" pitchFamily="34" charset="0"/>
                <a:cs typeface="Times New Roman" panose="02020603050405020304" pitchFamily="18" charset="0"/>
              </a:rPr>
              <a:t>hợp</a:t>
            </a:r>
            <a:r>
              <a:rPr lang="en-US" sz="2800" b="1" dirty="0">
                <a:solidFill>
                  <a:srgbClr val="FF0000"/>
                </a:solidFill>
                <a:latin typeface="Aptos" panose="020B0004020202020204" pitchFamily="34" charset="0"/>
                <a:ea typeface="Calibri" panose="020F0502020204030204" pitchFamily="34" charset="0"/>
                <a:cs typeface="Times New Roman" panose="02020603050405020304" pitchFamily="18" charset="0"/>
              </a:rPr>
              <a:t> </a:t>
            </a:r>
            <a:r>
              <a:rPr lang="en-US" sz="2800" b="1" dirty="0" err="1">
                <a:solidFill>
                  <a:srgbClr val="FF0000"/>
                </a:solidFill>
                <a:latin typeface="Aptos" panose="020B0004020202020204" pitchFamily="34" charset="0"/>
                <a:ea typeface="Calibri" panose="020F0502020204030204" pitchFamily="34" charset="0"/>
                <a:cs typeface="Times New Roman" panose="02020603050405020304" pitchFamily="18" charset="0"/>
              </a:rPr>
              <a:t>lí</a:t>
            </a:r>
            <a:r>
              <a:rPr lang="en-US" sz="2800" b="1" dirty="0">
                <a:solidFill>
                  <a:srgbClr val="FF0000"/>
                </a:solidFill>
                <a:latin typeface="Aptos" panose="020B0004020202020204" pitchFamily="34" charset="0"/>
                <a:ea typeface="Calibri" panose="020F0502020204030204" pitchFamily="34" charset="0"/>
                <a:cs typeface="Times New Roman" panose="02020603050405020304" pitchFamily="18" charset="0"/>
              </a:rPr>
              <a:t>, </a:t>
            </a:r>
            <a:r>
              <a:rPr lang="en-US" sz="2800" b="1" dirty="0" err="1">
                <a:solidFill>
                  <a:srgbClr val="FF0000"/>
                </a:solidFill>
                <a:latin typeface="Aptos" panose="020B0004020202020204" pitchFamily="34" charset="0"/>
                <a:ea typeface="Calibri" panose="020F0502020204030204" pitchFamily="34" charset="0"/>
                <a:cs typeface="Times New Roman" panose="02020603050405020304" pitchFamily="18" charset="0"/>
              </a:rPr>
              <a:t>không</a:t>
            </a:r>
            <a:r>
              <a:rPr lang="en-US" sz="2800" b="1" dirty="0">
                <a:solidFill>
                  <a:srgbClr val="FF0000"/>
                </a:solidFill>
                <a:latin typeface="Aptos" panose="020B0004020202020204" pitchFamily="34" charset="0"/>
                <a:ea typeface="Calibri" panose="020F0502020204030204" pitchFamily="34" charset="0"/>
                <a:cs typeface="Times New Roman" panose="02020603050405020304" pitchFamily="18" charset="0"/>
              </a:rPr>
              <a:t> </a:t>
            </a:r>
            <a:r>
              <a:rPr lang="en-US" sz="2800" b="1" dirty="0" err="1">
                <a:solidFill>
                  <a:srgbClr val="FF0000"/>
                </a:solidFill>
                <a:latin typeface="Aptos" panose="020B0004020202020204" pitchFamily="34" charset="0"/>
                <a:ea typeface="Calibri" panose="020F0502020204030204" pitchFamily="34" charset="0"/>
                <a:cs typeface="Times New Roman" panose="02020603050405020304" pitchFamily="18" charset="0"/>
              </a:rPr>
              <a:t>hiệu</a:t>
            </a:r>
            <a:r>
              <a:rPr lang="en-US" sz="2800" b="1" dirty="0">
                <a:solidFill>
                  <a:srgbClr val="FF0000"/>
                </a:solidFill>
                <a:latin typeface="Aptos" panose="020B0004020202020204" pitchFamily="34" charset="0"/>
                <a:ea typeface="Calibri" panose="020F0502020204030204" pitchFamily="34" charset="0"/>
                <a:cs typeface="Times New Roman" panose="02020603050405020304" pitchFamily="18" charset="0"/>
              </a:rPr>
              <a:t> </a:t>
            </a:r>
            <a:r>
              <a:rPr lang="en-US" sz="2800" b="1" dirty="0" err="1">
                <a:solidFill>
                  <a:srgbClr val="FF0000"/>
                </a:solidFill>
                <a:latin typeface="Aptos" panose="020B0004020202020204" pitchFamily="34" charset="0"/>
                <a:ea typeface="Calibri" panose="020F0502020204030204" pitchFamily="34" charset="0"/>
                <a:cs typeface="Times New Roman" panose="02020603050405020304" pitchFamily="18" charset="0"/>
              </a:rPr>
              <a:t>quả</a:t>
            </a:r>
            <a:r>
              <a:rPr lang="en-US" sz="2800" b="1" dirty="0">
                <a:solidFill>
                  <a:srgbClr val="FF0000"/>
                </a:solidFill>
                <a:latin typeface="Aptos" panose="020B0004020202020204" pitchFamily="34" charset="0"/>
                <a:ea typeface="Calibri" panose="020F0502020204030204" pitchFamily="34" charset="0"/>
                <a:cs typeface="Times New Roman" panose="02020603050405020304" pitchFamily="18" charset="0"/>
              </a:rPr>
              <a:t> </a:t>
            </a:r>
            <a:r>
              <a:rPr lang="en-US" sz="2800" b="1" dirty="0" err="1">
                <a:solidFill>
                  <a:srgbClr val="FF0000"/>
                </a:solidFill>
                <a:latin typeface="Aptos" panose="020B0004020202020204" pitchFamily="34" charset="0"/>
                <a:ea typeface="Calibri" panose="020F0502020204030204" pitchFamily="34" charset="0"/>
                <a:cs typeface="Times New Roman" panose="02020603050405020304" pitchFamily="18" charset="0"/>
              </a:rPr>
              <a:t>gây</a:t>
            </a:r>
            <a:r>
              <a:rPr lang="en-US" sz="2800" b="1" dirty="0">
                <a:solidFill>
                  <a:srgbClr val="FF0000"/>
                </a:solidFill>
                <a:latin typeface="Aptos" panose="020B0004020202020204" pitchFamily="34" charset="0"/>
                <a:ea typeface="Calibri" panose="020F0502020204030204" pitchFamily="34" charset="0"/>
                <a:cs typeface="Times New Roman" panose="02020603050405020304" pitchFamily="18" charset="0"/>
              </a:rPr>
              <a:t> ra </a:t>
            </a:r>
            <a:r>
              <a:rPr lang="en-US" sz="2800" b="1" dirty="0" err="1">
                <a:solidFill>
                  <a:srgbClr val="FF0000"/>
                </a:solidFill>
                <a:latin typeface="Aptos" panose="020B0004020202020204" pitchFamily="34" charset="0"/>
                <a:ea typeface="Calibri" panose="020F0502020204030204" pitchFamily="34" charset="0"/>
                <a:cs typeface="Times New Roman" panose="02020603050405020304" pitchFamily="18" charset="0"/>
              </a:rPr>
              <a:t>hậu</a:t>
            </a:r>
            <a:r>
              <a:rPr lang="en-US" sz="2800" b="1" dirty="0">
                <a:solidFill>
                  <a:srgbClr val="FF0000"/>
                </a:solidFill>
                <a:latin typeface="Aptos" panose="020B0004020202020204" pitchFamily="34" charset="0"/>
                <a:ea typeface="Calibri" panose="020F0502020204030204" pitchFamily="34" charset="0"/>
                <a:cs typeface="Times New Roman" panose="02020603050405020304" pitchFamily="18" charset="0"/>
              </a:rPr>
              <a:t> </a:t>
            </a:r>
            <a:r>
              <a:rPr lang="en-US" sz="2800" b="1" dirty="0" err="1">
                <a:solidFill>
                  <a:srgbClr val="FF0000"/>
                </a:solidFill>
                <a:latin typeface="Aptos" panose="020B0004020202020204" pitchFamily="34" charset="0"/>
                <a:ea typeface="Calibri" panose="020F0502020204030204" pitchFamily="34" charset="0"/>
                <a:cs typeface="Times New Roman" panose="02020603050405020304" pitchFamily="18" charset="0"/>
              </a:rPr>
              <a:t>quả</a:t>
            </a:r>
            <a:r>
              <a:rPr lang="en-US" sz="2800" b="1" dirty="0">
                <a:solidFill>
                  <a:srgbClr val="FF0000"/>
                </a:solidFill>
                <a:latin typeface="Aptos" panose="020B0004020202020204" pitchFamily="34" charset="0"/>
                <a:ea typeface="Calibri" panose="020F0502020204030204" pitchFamily="34" charset="0"/>
                <a:cs typeface="Times New Roman" panose="02020603050405020304" pitchFamily="18" charset="0"/>
              </a:rPr>
              <a:t> </a:t>
            </a:r>
            <a:r>
              <a:rPr lang="en-US" sz="2800" b="1" dirty="0" err="1">
                <a:solidFill>
                  <a:srgbClr val="FF0000"/>
                </a:solidFill>
                <a:latin typeface="Aptos" panose="020B0004020202020204" pitchFamily="34" charset="0"/>
                <a:ea typeface="Calibri" panose="020F0502020204030204" pitchFamily="34" charset="0"/>
                <a:cs typeface="Times New Roman" panose="02020603050405020304" pitchFamily="18" charset="0"/>
              </a:rPr>
              <a:t>gì</a:t>
            </a:r>
            <a:r>
              <a:rPr lang="en-US" sz="2800" b="1" dirty="0">
                <a:solidFill>
                  <a:srgbClr val="FF0000"/>
                </a:solidFill>
                <a:latin typeface="Aptos" panose="020B0004020202020204" pitchFamily="34" charset="0"/>
                <a:ea typeface="Calibri" panose="020F0502020204030204" pitchFamily="34" charset="0"/>
                <a:cs typeface="Times New Roman" panose="02020603050405020304" pitchFamily="18" charset="0"/>
              </a:rPr>
              <a:t>? </a:t>
            </a:r>
            <a:endParaRPr lang="en-US" sz="2800" b="1" dirty="0">
              <a:solidFill>
                <a:srgbClr val="FF0000"/>
              </a:solidFill>
              <a:latin typeface="Aptos" panose="020B0004020202020204" pitchFamily="34"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615D33D8-46CB-4AEF-A3D0-60ECC96F22B3}"/>
              </a:ext>
            </a:extLst>
          </p:cNvPr>
          <p:cNvSpPr/>
          <p:nvPr/>
        </p:nvSpPr>
        <p:spPr>
          <a:xfrm>
            <a:off x="-1" y="2942493"/>
            <a:ext cx="6951785" cy="212475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FF0000"/>
                </a:solidFill>
                <a:latin typeface="Aptos" panose="020B0004020202020204" pitchFamily="34" charset="0"/>
                <a:ea typeface="Calibri" panose="020F0502020204030204" pitchFamily="34" charset="0"/>
                <a:cs typeface="Times New Roman" panose="02020603050405020304" pitchFamily="18" charset="0"/>
              </a:rPr>
              <a:t>Việc</a:t>
            </a:r>
            <a:r>
              <a:rPr lang="en-US" sz="2800" b="1" dirty="0">
                <a:solidFill>
                  <a:srgbClr val="FF0000"/>
                </a:solidFill>
                <a:latin typeface="Aptos" panose="020B0004020202020204" pitchFamily="34" charset="0"/>
                <a:ea typeface="Calibri" panose="020F0502020204030204" pitchFamily="34" charset="0"/>
                <a:cs typeface="Times New Roman" panose="02020603050405020304" pitchFamily="18" charset="0"/>
              </a:rPr>
              <a:t> </a:t>
            </a:r>
            <a:r>
              <a:rPr lang="en-US" sz="2800" b="1" dirty="0" err="1">
                <a:solidFill>
                  <a:srgbClr val="FF0000"/>
                </a:solidFill>
                <a:latin typeface="Aptos" panose="020B0004020202020204" pitchFamily="34" charset="0"/>
                <a:ea typeface="Calibri" panose="020F0502020204030204" pitchFamily="34" charset="0"/>
                <a:cs typeface="Times New Roman" panose="02020603050405020304" pitchFamily="18" charset="0"/>
              </a:rPr>
              <a:t>sử</a:t>
            </a:r>
            <a:r>
              <a:rPr lang="en-US" sz="2800" b="1" dirty="0">
                <a:solidFill>
                  <a:srgbClr val="FF0000"/>
                </a:solidFill>
                <a:latin typeface="Aptos" panose="020B0004020202020204" pitchFamily="34" charset="0"/>
                <a:ea typeface="Calibri" panose="020F0502020204030204" pitchFamily="34" charset="0"/>
                <a:cs typeface="Times New Roman" panose="02020603050405020304" pitchFamily="18" charset="0"/>
              </a:rPr>
              <a:t> </a:t>
            </a:r>
            <a:r>
              <a:rPr lang="en-US" sz="2800" b="1" dirty="0" err="1">
                <a:solidFill>
                  <a:srgbClr val="FF0000"/>
                </a:solidFill>
                <a:latin typeface="Aptos" panose="020B0004020202020204" pitchFamily="34" charset="0"/>
                <a:ea typeface="Calibri" panose="020F0502020204030204" pitchFamily="34" charset="0"/>
                <a:cs typeface="Times New Roman" panose="02020603050405020304" pitchFamily="18" charset="0"/>
              </a:rPr>
              <a:t>dụng</a:t>
            </a:r>
            <a:r>
              <a:rPr lang="en-US" sz="2800" b="1" dirty="0">
                <a:solidFill>
                  <a:srgbClr val="FF0000"/>
                </a:solidFill>
                <a:latin typeface="Aptos" panose="020B0004020202020204" pitchFamily="34" charset="0"/>
                <a:ea typeface="Calibri" panose="020F0502020204030204" pitchFamily="34" charset="0"/>
                <a:cs typeface="Times New Roman" panose="02020603050405020304" pitchFamily="18" charset="0"/>
              </a:rPr>
              <a:t> </a:t>
            </a:r>
            <a:r>
              <a:rPr lang="en-US" sz="2800" b="1" dirty="0" err="1">
                <a:solidFill>
                  <a:srgbClr val="FF0000"/>
                </a:solidFill>
                <a:latin typeface="Aptos" panose="020B0004020202020204" pitchFamily="34" charset="0"/>
                <a:ea typeface="Calibri" panose="020F0502020204030204" pitchFamily="34" charset="0"/>
                <a:cs typeface="Times New Roman" panose="02020603050405020304" pitchFamily="18" charset="0"/>
              </a:rPr>
              <a:t>các</a:t>
            </a:r>
            <a:r>
              <a:rPr lang="en-US" sz="2800" b="1" dirty="0">
                <a:solidFill>
                  <a:srgbClr val="FF0000"/>
                </a:solidFill>
                <a:latin typeface="Aptos" panose="020B0004020202020204" pitchFamily="34" charset="0"/>
                <a:ea typeface="Calibri" panose="020F0502020204030204" pitchFamily="34" charset="0"/>
                <a:cs typeface="Times New Roman" panose="02020603050405020304" pitchFamily="18" charset="0"/>
              </a:rPr>
              <a:t> </a:t>
            </a:r>
            <a:r>
              <a:rPr lang="en-US" sz="2800" b="1" dirty="0" err="1">
                <a:solidFill>
                  <a:srgbClr val="FF0000"/>
                </a:solidFill>
                <a:latin typeface="Aptos" panose="020B0004020202020204" pitchFamily="34" charset="0"/>
                <a:ea typeface="Calibri" panose="020F0502020204030204" pitchFamily="34" charset="0"/>
                <a:cs typeface="Times New Roman" panose="02020603050405020304" pitchFamily="18" charset="0"/>
              </a:rPr>
              <a:t>vật</a:t>
            </a:r>
            <a:r>
              <a:rPr lang="en-US" sz="2800" b="1" dirty="0">
                <a:solidFill>
                  <a:srgbClr val="FF0000"/>
                </a:solidFill>
                <a:latin typeface="Aptos" panose="020B0004020202020204" pitchFamily="34" charset="0"/>
                <a:ea typeface="Calibri" panose="020F0502020204030204" pitchFamily="34" charset="0"/>
                <a:cs typeface="Times New Roman" panose="02020603050405020304" pitchFamily="18" charset="0"/>
              </a:rPr>
              <a:t> </a:t>
            </a:r>
            <a:r>
              <a:rPr lang="en-US" sz="2800" b="1" dirty="0" err="1">
                <a:solidFill>
                  <a:srgbClr val="FF0000"/>
                </a:solidFill>
                <a:latin typeface="Aptos" panose="020B0004020202020204" pitchFamily="34" charset="0"/>
                <a:ea typeface="Calibri" panose="020F0502020204030204" pitchFamily="34" charset="0"/>
                <a:cs typeface="Times New Roman" panose="02020603050405020304" pitchFamily="18" charset="0"/>
              </a:rPr>
              <a:t>liệu</a:t>
            </a:r>
            <a:r>
              <a:rPr lang="en-US" sz="2800" b="1" dirty="0">
                <a:solidFill>
                  <a:srgbClr val="FF0000"/>
                </a:solidFill>
                <a:latin typeface="Aptos" panose="020B0004020202020204" pitchFamily="34" charset="0"/>
                <a:ea typeface="Calibri" panose="020F0502020204030204" pitchFamily="34" charset="0"/>
                <a:cs typeface="Times New Roman" panose="02020603050405020304" pitchFamily="18" charset="0"/>
              </a:rPr>
              <a:t> </a:t>
            </a:r>
            <a:r>
              <a:rPr lang="en-US" sz="2800" b="1" dirty="0" err="1">
                <a:solidFill>
                  <a:srgbClr val="FF0000"/>
                </a:solidFill>
                <a:latin typeface="Aptos" panose="020B0004020202020204" pitchFamily="34" charset="0"/>
                <a:ea typeface="Calibri" panose="020F0502020204030204" pitchFamily="34" charset="0"/>
                <a:cs typeface="Times New Roman" panose="02020603050405020304" pitchFamily="18" charset="0"/>
              </a:rPr>
              <a:t>không</a:t>
            </a:r>
            <a:r>
              <a:rPr lang="en-US" sz="2800" b="1" dirty="0">
                <a:solidFill>
                  <a:srgbClr val="FF0000"/>
                </a:solidFill>
                <a:latin typeface="Aptos" panose="020B0004020202020204" pitchFamily="34" charset="0"/>
                <a:ea typeface="Calibri" panose="020F0502020204030204" pitchFamily="34" charset="0"/>
                <a:cs typeface="Times New Roman" panose="02020603050405020304" pitchFamily="18" charset="0"/>
              </a:rPr>
              <a:t> </a:t>
            </a:r>
            <a:r>
              <a:rPr lang="en-US" sz="2800" b="1" dirty="0" err="1">
                <a:solidFill>
                  <a:srgbClr val="FF0000"/>
                </a:solidFill>
                <a:latin typeface="Aptos" panose="020B0004020202020204" pitchFamily="34" charset="0"/>
                <a:ea typeface="Calibri" panose="020F0502020204030204" pitchFamily="34" charset="0"/>
                <a:cs typeface="Times New Roman" panose="02020603050405020304" pitchFamily="18" charset="0"/>
              </a:rPr>
              <a:t>hợp</a:t>
            </a:r>
            <a:r>
              <a:rPr lang="en-US" sz="2800" b="1" dirty="0">
                <a:solidFill>
                  <a:srgbClr val="FF0000"/>
                </a:solidFill>
                <a:latin typeface="Aptos" panose="020B0004020202020204" pitchFamily="34" charset="0"/>
                <a:ea typeface="Calibri" panose="020F0502020204030204" pitchFamily="34" charset="0"/>
                <a:cs typeface="Times New Roman" panose="02020603050405020304" pitchFamily="18" charset="0"/>
              </a:rPr>
              <a:t> </a:t>
            </a:r>
            <a:r>
              <a:rPr lang="en-US" sz="2800" b="1" dirty="0" err="1">
                <a:solidFill>
                  <a:srgbClr val="FF0000"/>
                </a:solidFill>
                <a:latin typeface="Aptos" panose="020B0004020202020204" pitchFamily="34" charset="0"/>
                <a:ea typeface="Calibri" panose="020F0502020204030204" pitchFamily="34" charset="0"/>
                <a:cs typeface="Times New Roman" panose="02020603050405020304" pitchFamily="18" charset="0"/>
              </a:rPr>
              <a:t>lí</a:t>
            </a:r>
            <a:r>
              <a:rPr lang="en-US" sz="2800" b="1" dirty="0">
                <a:solidFill>
                  <a:srgbClr val="FF0000"/>
                </a:solidFill>
                <a:latin typeface="Aptos" panose="020B0004020202020204" pitchFamily="34" charset="0"/>
                <a:ea typeface="Calibri" panose="020F0502020204030204" pitchFamily="34" charset="0"/>
                <a:cs typeface="Times New Roman" panose="02020603050405020304" pitchFamily="18" charset="0"/>
              </a:rPr>
              <a:t>, </a:t>
            </a:r>
            <a:r>
              <a:rPr lang="en-US" sz="2800" b="1" dirty="0" err="1">
                <a:solidFill>
                  <a:srgbClr val="FF0000"/>
                </a:solidFill>
                <a:latin typeface="Aptos" panose="020B0004020202020204" pitchFamily="34" charset="0"/>
                <a:ea typeface="Calibri" panose="020F0502020204030204" pitchFamily="34" charset="0"/>
                <a:cs typeface="Times New Roman" panose="02020603050405020304" pitchFamily="18" charset="0"/>
              </a:rPr>
              <a:t>không</a:t>
            </a:r>
            <a:r>
              <a:rPr lang="en-US" sz="2800" b="1" dirty="0">
                <a:solidFill>
                  <a:srgbClr val="FF0000"/>
                </a:solidFill>
                <a:latin typeface="Aptos" panose="020B0004020202020204" pitchFamily="34" charset="0"/>
                <a:ea typeface="Calibri" panose="020F0502020204030204" pitchFamily="34" charset="0"/>
                <a:cs typeface="Times New Roman" panose="02020603050405020304" pitchFamily="18" charset="0"/>
              </a:rPr>
              <a:t> </a:t>
            </a:r>
            <a:r>
              <a:rPr lang="en-US" sz="2800" b="1" dirty="0" err="1">
                <a:solidFill>
                  <a:srgbClr val="FF0000"/>
                </a:solidFill>
                <a:latin typeface="Aptos" panose="020B0004020202020204" pitchFamily="34" charset="0"/>
                <a:ea typeface="Calibri" panose="020F0502020204030204" pitchFamily="34" charset="0"/>
                <a:cs typeface="Times New Roman" panose="02020603050405020304" pitchFamily="18" charset="0"/>
              </a:rPr>
              <a:t>hiệu</a:t>
            </a:r>
            <a:r>
              <a:rPr lang="en-US" sz="2800" b="1" dirty="0">
                <a:solidFill>
                  <a:srgbClr val="FF0000"/>
                </a:solidFill>
                <a:latin typeface="Aptos" panose="020B0004020202020204" pitchFamily="34" charset="0"/>
                <a:ea typeface="Calibri" panose="020F0502020204030204" pitchFamily="34" charset="0"/>
                <a:cs typeface="Times New Roman" panose="02020603050405020304" pitchFamily="18" charset="0"/>
              </a:rPr>
              <a:t> </a:t>
            </a:r>
            <a:r>
              <a:rPr lang="en-US" sz="2800" b="1" dirty="0" err="1">
                <a:solidFill>
                  <a:srgbClr val="FF0000"/>
                </a:solidFill>
                <a:latin typeface="Aptos" panose="020B0004020202020204" pitchFamily="34" charset="0"/>
                <a:ea typeface="Calibri" panose="020F0502020204030204" pitchFamily="34" charset="0"/>
                <a:cs typeface="Times New Roman" panose="02020603050405020304" pitchFamily="18" charset="0"/>
              </a:rPr>
              <a:t>quả</a:t>
            </a:r>
            <a:r>
              <a:rPr lang="en-US" sz="2800" b="1" dirty="0">
                <a:solidFill>
                  <a:srgbClr val="FF0000"/>
                </a:solidFill>
                <a:latin typeface="Aptos" panose="020B0004020202020204" pitchFamily="34" charset="0"/>
                <a:ea typeface="Calibri" panose="020F0502020204030204" pitchFamily="34" charset="0"/>
                <a:cs typeface="Times New Roman" panose="02020603050405020304" pitchFamily="18" charset="0"/>
              </a:rPr>
              <a:t> </a:t>
            </a:r>
            <a:r>
              <a:rPr lang="en-US" sz="2800" b="1" dirty="0" err="1">
                <a:solidFill>
                  <a:srgbClr val="FF0000"/>
                </a:solidFill>
                <a:latin typeface="Aptos" panose="020B0004020202020204" pitchFamily="34" charset="0"/>
                <a:ea typeface="Calibri" panose="020F0502020204030204" pitchFamily="34" charset="0"/>
                <a:cs typeface="Times New Roman" panose="02020603050405020304" pitchFamily="18" charset="0"/>
              </a:rPr>
              <a:t>gây</a:t>
            </a:r>
            <a:r>
              <a:rPr lang="en-US" sz="2800" b="1" dirty="0">
                <a:solidFill>
                  <a:srgbClr val="FF0000"/>
                </a:solidFill>
                <a:latin typeface="Aptos" panose="020B0004020202020204" pitchFamily="34" charset="0"/>
                <a:ea typeface="Calibri" panose="020F0502020204030204" pitchFamily="34" charset="0"/>
                <a:cs typeface="Times New Roman" panose="02020603050405020304" pitchFamily="18" charset="0"/>
              </a:rPr>
              <a:t> ra </a:t>
            </a:r>
            <a:r>
              <a:rPr lang="en-US" sz="2800" b="1" dirty="0" err="1">
                <a:solidFill>
                  <a:srgbClr val="FF0000"/>
                </a:solidFill>
                <a:latin typeface="Aptos" panose="020B0004020202020204" pitchFamily="34" charset="0"/>
                <a:ea typeface="Calibri" panose="020F0502020204030204" pitchFamily="34" charset="0"/>
                <a:cs typeface="Times New Roman" panose="02020603050405020304" pitchFamily="18" charset="0"/>
              </a:rPr>
              <a:t>hậu</a:t>
            </a:r>
            <a:r>
              <a:rPr lang="en-US" sz="2800" b="1" dirty="0">
                <a:solidFill>
                  <a:srgbClr val="FF0000"/>
                </a:solidFill>
                <a:latin typeface="Aptos" panose="020B0004020202020204" pitchFamily="34" charset="0"/>
                <a:ea typeface="Calibri" panose="020F0502020204030204" pitchFamily="34" charset="0"/>
                <a:cs typeface="Times New Roman" panose="02020603050405020304" pitchFamily="18" charset="0"/>
              </a:rPr>
              <a:t> </a:t>
            </a:r>
            <a:r>
              <a:rPr lang="en-US" sz="2800" b="1" dirty="0" err="1">
                <a:solidFill>
                  <a:srgbClr val="FF0000"/>
                </a:solidFill>
                <a:latin typeface="Aptos" panose="020B0004020202020204" pitchFamily="34" charset="0"/>
                <a:ea typeface="Calibri" panose="020F0502020204030204" pitchFamily="34" charset="0"/>
                <a:cs typeface="Times New Roman" panose="02020603050405020304" pitchFamily="18" charset="0"/>
              </a:rPr>
              <a:t>quả</a:t>
            </a:r>
            <a:r>
              <a:rPr lang="en-US" sz="2800" b="1" dirty="0">
                <a:solidFill>
                  <a:srgbClr val="FF0000"/>
                </a:solidFill>
                <a:latin typeface="Aptos" panose="020B0004020202020204" pitchFamily="34" charset="0"/>
                <a:ea typeface="Calibri" panose="020F0502020204030204" pitchFamily="34" charset="0"/>
                <a:cs typeface="Times New Roman" panose="02020603050405020304" pitchFamily="18" charset="0"/>
              </a:rPr>
              <a:t>: </a:t>
            </a:r>
          </a:p>
          <a:p>
            <a:pPr marL="285750" indent="-285750" algn="just">
              <a:buFontTx/>
              <a:buChar char="-"/>
            </a:pPr>
            <a:r>
              <a:rPr lang="en-US" sz="2800" b="1" dirty="0" err="1">
                <a:solidFill>
                  <a:srgbClr val="FF0000"/>
                </a:solidFill>
                <a:latin typeface="Aptos" panose="020B0004020202020204" pitchFamily="34" charset="0"/>
                <a:cs typeface="Times New Roman" panose="02020603050405020304" pitchFamily="18" charset="0"/>
              </a:rPr>
              <a:t>Gây</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lãng</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phí</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tài</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nguyên</a:t>
            </a:r>
            <a:endParaRPr lang="en-US" sz="2800" b="1" dirty="0">
              <a:solidFill>
                <a:srgbClr val="FF0000"/>
              </a:solidFill>
              <a:latin typeface="Aptos" panose="020B0004020202020204" pitchFamily="34" charset="0"/>
              <a:cs typeface="Times New Roman" panose="02020603050405020304" pitchFamily="18" charset="0"/>
            </a:endParaRPr>
          </a:p>
          <a:p>
            <a:pPr marL="285750" indent="-285750" algn="just">
              <a:buFontTx/>
              <a:buChar char="-"/>
            </a:pPr>
            <a:r>
              <a:rPr lang="en-US" sz="2800" b="1" dirty="0" err="1">
                <a:solidFill>
                  <a:srgbClr val="FF0000"/>
                </a:solidFill>
                <a:latin typeface="Aptos" panose="020B0004020202020204" pitchFamily="34" charset="0"/>
                <a:cs typeface="Times New Roman" panose="02020603050405020304" pitchFamily="18" charset="0"/>
              </a:rPr>
              <a:t>Gây</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nhiều</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tác</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động</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tiêu</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cực</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đến</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sức</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khỏe</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của</a:t>
            </a:r>
            <a:r>
              <a:rPr lang="en-US" sz="2800" b="1" dirty="0">
                <a:solidFill>
                  <a:srgbClr val="FF0000"/>
                </a:solidFill>
                <a:latin typeface="Aptos" panose="020B0004020202020204" pitchFamily="34" charset="0"/>
                <a:cs typeface="Times New Roman" panose="02020603050405020304" pitchFamily="18" charset="0"/>
              </a:rPr>
              <a:t> con </a:t>
            </a:r>
            <a:r>
              <a:rPr lang="en-US" sz="2800" b="1" dirty="0" err="1">
                <a:solidFill>
                  <a:srgbClr val="FF0000"/>
                </a:solidFill>
                <a:latin typeface="Aptos" panose="020B0004020202020204" pitchFamily="34" charset="0"/>
                <a:cs typeface="Times New Roman" panose="02020603050405020304" pitchFamily="18" charset="0"/>
              </a:rPr>
              <a:t>người</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và</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môi</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trường</a:t>
            </a:r>
            <a:endParaRPr lang="vi-VN" sz="2800" b="1" i="0" dirty="0">
              <a:solidFill>
                <a:srgbClr val="000000"/>
              </a:solidFill>
              <a:effectLst/>
              <a:latin typeface="Aptos" panose="020B000402020202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676238-26F2-30B3-7D7A-E6A50E0FF5D8}"/>
              </a:ext>
            </a:extLst>
          </p:cNvPr>
          <p:cNvSpPr txBox="1"/>
          <p:nvPr/>
        </p:nvSpPr>
        <p:spPr>
          <a:xfrm>
            <a:off x="96252" y="750168"/>
            <a:ext cx="9047748" cy="4524315"/>
          </a:xfrm>
          <a:prstGeom prst="rect">
            <a:avLst/>
          </a:prstGeom>
          <a:solidFill>
            <a:srgbClr val="002060"/>
          </a:solidFill>
        </p:spPr>
        <p:txBody>
          <a:bodyPr wrap="square">
            <a:spAutoFit/>
          </a:bodyPr>
          <a:lstStyle/>
          <a:p>
            <a:r>
              <a:rPr lang="en-US" sz="4800" b="1" dirty="0">
                <a:solidFill>
                  <a:srgbClr val="FFFF00"/>
                </a:solidFill>
              </a:rPr>
              <a:t>• </a:t>
            </a:r>
            <a:r>
              <a:rPr lang="en-US" sz="4800" b="1" dirty="0" err="1">
                <a:solidFill>
                  <a:srgbClr val="FFFF00"/>
                </a:solidFill>
              </a:rPr>
              <a:t>Các</a:t>
            </a:r>
            <a:r>
              <a:rPr lang="en-US" sz="4800" b="1" dirty="0">
                <a:solidFill>
                  <a:srgbClr val="FFFF00"/>
                </a:solidFill>
              </a:rPr>
              <a:t> </a:t>
            </a:r>
            <a:r>
              <a:rPr lang="en-US" sz="4800" b="1" dirty="0" err="1">
                <a:solidFill>
                  <a:srgbClr val="FFFF00"/>
                </a:solidFill>
              </a:rPr>
              <a:t>vật</a:t>
            </a:r>
            <a:r>
              <a:rPr lang="en-US" sz="4800" b="1" dirty="0">
                <a:solidFill>
                  <a:srgbClr val="FFFF00"/>
                </a:solidFill>
              </a:rPr>
              <a:t> </a:t>
            </a:r>
            <a:r>
              <a:rPr lang="en-US" sz="4800" b="1" dirty="0" err="1">
                <a:solidFill>
                  <a:srgbClr val="FFFF00"/>
                </a:solidFill>
              </a:rPr>
              <a:t>liệu</a:t>
            </a:r>
            <a:r>
              <a:rPr lang="en-US" sz="4800" b="1" dirty="0">
                <a:solidFill>
                  <a:srgbClr val="FFFF00"/>
                </a:solidFill>
              </a:rPr>
              <a:t> </a:t>
            </a:r>
            <a:r>
              <a:rPr lang="en-US" sz="4800" b="1" dirty="0" err="1">
                <a:solidFill>
                  <a:srgbClr val="FFFF00"/>
                </a:solidFill>
              </a:rPr>
              <a:t>được</a:t>
            </a:r>
            <a:r>
              <a:rPr lang="en-US" sz="4800" b="1" dirty="0">
                <a:solidFill>
                  <a:srgbClr val="FFFF00"/>
                </a:solidFill>
              </a:rPr>
              <a:t> </a:t>
            </a:r>
            <a:r>
              <a:rPr lang="en-US" sz="4800" b="1" dirty="0" err="1">
                <a:solidFill>
                  <a:srgbClr val="FFFF00"/>
                </a:solidFill>
              </a:rPr>
              <a:t>sử</a:t>
            </a:r>
            <a:r>
              <a:rPr lang="en-US" sz="4800" b="1" dirty="0">
                <a:solidFill>
                  <a:srgbClr val="FFFF00"/>
                </a:solidFill>
              </a:rPr>
              <a:t> </a:t>
            </a:r>
            <a:r>
              <a:rPr lang="en-US" sz="4800" b="1" dirty="0" err="1">
                <a:solidFill>
                  <a:srgbClr val="FFFF00"/>
                </a:solidFill>
              </a:rPr>
              <a:t>dụng</a:t>
            </a:r>
            <a:r>
              <a:rPr lang="en-US" sz="4800" b="1" dirty="0">
                <a:solidFill>
                  <a:srgbClr val="FFFF00"/>
                </a:solidFill>
              </a:rPr>
              <a:t> </a:t>
            </a:r>
            <a:r>
              <a:rPr lang="en-US" sz="4800" b="1" dirty="0" err="1">
                <a:solidFill>
                  <a:srgbClr val="FFFF00"/>
                </a:solidFill>
              </a:rPr>
              <a:t>trong</a:t>
            </a:r>
            <a:r>
              <a:rPr lang="en-US" sz="4800" b="1" dirty="0">
                <a:solidFill>
                  <a:srgbClr val="FFFF00"/>
                </a:solidFill>
              </a:rPr>
              <a:t> </a:t>
            </a:r>
            <a:r>
              <a:rPr lang="en-US" sz="4800" b="1" dirty="0" err="1">
                <a:solidFill>
                  <a:srgbClr val="FFFF00"/>
                </a:solidFill>
              </a:rPr>
              <a:t>nhiều</a:t>
            </a:r>
            <a:r>
              <a:rPr lang="en-US" sz="4800" b="1" dirty="0">
                <a:solidFill>
                  <a:srgbClr val="FFFF00"/>
                </a:solidFill>
              </a:rPr>
              <a:t> </a:t>
            </a:r>
            <a:r>
              <a:rPr lang="en-US" sz="4800" b="1" dirty="0" err="1">
                <a:solidFill>
                  <a:srgbClr val="FFFF00"/>
                </a:solidFill>
              </a:rPr>
              <a:t>lĩnh</a:t>
            </a:r>
            <a:r>
              <a:rPr lang="en-US" sz="4800" b="1" dirty="0">
                <a:solidFill>
                  <a:srgbClr val="FFFF00"/>
                </a:solidFill>
              </a:rPr>
              <a:t> </a:t>
            </a:r>
            <a:r>
              <a:rPr lang="en-US" sz="4800" b="1" dirty="0" err="1">
                <a:solidFill>
                  <a:srgbClr val="FFFF00"/>
                </a:solidFill>
              </a:rPr>
              <a:t>vực</a:t>
            </a:r>
            <a:r>
              <a:rPr lang="en-US" sz="4800" b="1" dirty="0">
                <a:solidFill>
                  <a:srgbClr val="FFFF00"/>
                </a:solidFill>
              </a:rPr>
              <a:t> </a:t>
            </a:r>
            <a:r>
              <a:rPr lang="en-US" sz="4800" b="1" dirty="0" err="1">
                <a:solidFill>
                  <a:srgbClr val="FFFF00"/>
                </a:solidFill>
              </a:rPr>
              <a:t>đời</a:t>
            </a:r>
            <a:r>
              <a:rPr lang="en-US" sz="4800" b="1" dirty="0">
                <a:solidFill>
                  <a:srgbClr val="FFFF00"/>
                </a:solidFill>
              </a:rPr>
              <a:t> </a:t>
            </a:r>
            <a:r>
              <a:rPr lang="en-US" sz="4800" b="1" dirty="0" err="1">
                <a:solidFill>
                  <a:srgbClr val="FFFF00"/>
                </a:solidFill>
              </a:rPr>
              <a:t>sống</a:t>
            </a:r>
            <a:r>
              <a:rPr lang="en-US" sz="4800" b="1" dirty="0">
                <a:solidFill>
                  <a:srgbClr val="FFFF00"/>
                </a:solidFill>
              </a:rPr>
              <a:t> </a:t>
            </a:r>
            <a:r>
              <a:rPr lang="en-US" sz="4800" b="1" dirty="0" err="1">
                <a:solidFill>
                  <a:srgbClr val="FFFF00"/>
                </a:solidFill>
              </a:rPr>
              <a:t>và</a:t>
            </a:r>
            <a:r>
              <a:rPr lang="en-US" sz="4800" b="1" dirty="0">
                <a:solidFill>
                  <a:srgbClr val="FFFF00"/>
                </a:solidFill>
              </a:rPr>
              <a:t> </a:t>
            </a:r>
            <a:r>
              <a:rPr lang="en-US" sz="4800" b="1" dirty="0" err="1">
                <a:solidFill>
                  <a:srgbClr val="FFFF00"/>
                </a:solidFill>
              </a:rPr>
              <a:t>sản</a:t>
            </a:r>
            <a:r>
              <a:rPr lang="en-US" sz="4800" b="1" dirty="0">
                <a:solidFill>
                  <a:srgbClr val="FFFF00"/>
                </a:solidFill>
              </a:rPr>
              <a:t> </a:t>
            </a:r>
            <a:r>
              <a:rPr lang="en-US" sz="4800" b="1" dirty="0" err="1">
                <a:solidFill>
                  <a:srgbClr val="FFFF00"/>
                </a:solidFill>
              </a:rPr>
              <a:t>xuất</a:t>
            </a:r>
            <a:r>
              <a:rPr lang="en-US" sz="4800" b="1" dirty="0">
                <a:solidFill>
                  <a:srgbClr val="FFFF00"/>
                </a:solidFill>
              </a:rPr>
              <a:t>. </a:t>
            </a:r>
          </a:p>
          <a:p>
            <a:r>
              <a:rPr lang="en-US" sz="4800" b="1" dirty="0" err="1">
                <a:solidFill>
                  <a:srgbClr val="FFFF00"/>
                </a:solidFill>
              </a:rPr>
              <a:t>Cần</a:t>
            </a:r>
            <a:r>
              <a:rPr lang="en-US" sz="4800" b="1" dirty="0">
                <a:solidFill>
                  <a:srgbClr val="FFFF00"/>
                </a:solidFill>
              </a:rPr>
              <a:t> </a:t>
            </a:r>
            <a:r>
              <a:rPr lang="en-US" sz="4800" b="1" dirty="0" err="1">
                <a:solidFill>
                  <a:srgbClr val="FFFF00"/>
                </a:solidFill>
              </a:rPr>
              <a:t>sử</a:t>
            </a:r>
            <a:r>
              <a:rPr lang="en-US" sz="4800" b="1" dirty="0">
                <a:solidFill>
                  <a:srgbClr val="FFFF00"/>
                </a:solidFill>
              </a:rPr>
              <a:t> </a:t>
            </a:r>
            <a:r>
              <a:rPr lang="en-US" sz="4800" b="1" dirty="0" err="1">
                <a:solidFill>
                  <a:srgbClr val="FFFF00"/>
                </a:solidFill>
              </a:rPr>
              <a:t>dụng</a:t>
            </a:r>
            <a:r>
              <a:rPr lang="en-US" sz="4800" b="1" dirty="0">
                <a:solidFill>
                  <a:srgbClr val="FFFF00"/>
                </a:solidFill>
              </a:rPr>
              <a:t> </a:t>
            </a:r>
            <a:r>
              <a:rPr lang="en-US" sz="4800" b="1" dirty="0" err="1">
                <a:solidFill>
                  <a:srgbClr val="FFFF00"/>
                </a:solidFill>
              </a:rPr>
              <a:t>chúng</a:t>
            </a:r>
            <a:r>
              <a:rPr lang="en-US" sz="4800" b="1" dirty="0">
                <a:solidFill>
                  <a:srgbClr val="FFFF00"/>
                </a:solidFill>
              </a:rPr>
              <a:t> an </a:t>
            </a:r>
            <a:r>
              <a:rPr lang="en-US" sz="4800" b="1" dirty="0" err="1">
                <a:solidFill>
                  <a:srgbClr val="FFFF00"/>
                </a:solidFill>
              </a:rPr>
              <a:t>toàn</a:t>
            </a:r>
            <a:r>
              <a:rPr lang="en-US" sz="4800" b="1" dirty="0">
                <a:solidFill>
                  <a:srgbClr val="FFFF00"/>
                </a:solidFill>
              </a:rPr>
              <a:t>, </a:t>
            </a:r>
            <a:r>
              <a:rPr lang="en-US" sz="4800" b="1" dirty="0" err="1">
                <a:solidFill>
                  <a:srgbClr val="FFFF00"/>
                </a:solidFill>
              </a:rPr>
              <a:t>hợp</a:t>
            </a:r>
            <a:r>
              <a:rPr lang="en-US" sz="4800" b="1" dirty="0">
                <a:solidFill>
                  <a:srgbClr val="FFFF00"/>
                </a:solidFill>
              </a:rPr>
              <a:t> </a:t>
            </a:r>
            <a:r>
              <a:rPr lang="en-US" sz="4800" b="1" dirty="0" err="1">
                <a:solidFill>
                  <a:srgbClr val="FFFF00"/>
                </a:solidFill>
              </a:rPr>
              <a:t>lí</a:t>
            </a:r>
            <a:r>
              <a:rPr lang="en-US" sz="4800" b="1" dirty="0">
                <a:solidFill>
                  <a:srgbClr val="FFFF00"/>
                </a:solidFill>
              </a:rPr>
              <a:t> </a:t>
            </a:r>
            <a:r>
              <a:rPr lang="en-US" sz="4800" b="1" dirty="0" err="1">
                <a:solidFill>
                  <a:srgbClr val="FFFF00"/>
                </a:solidFill>
              </a:rPr>
              <a:t>và</a:t>
            </a:r>
            <a:r>
              <a:rPr lang="en-US" sz="4800" b="1" dirty="0">
                <a:solidFill>
                  <a:srgbClr val="FFFF00"/>
                </a:solidFill>
              </a:rPr>
              <a:t> </a:t>
            </a:r>
            <a:r>
              <a:rPr lang="en-US" sz="4800" b="1" dirty="0" err="1">
                <a:solidFill>
                  <a:srgbClr val="FFFF00"/>
                </a:solidFill>
              </a:rPr>
              <a:t>bảo</a:t>
            </a:r>
            <a:r>
              <a:rPr lang="en-US" sz="4800" b="1" dirty="0">
                <a:solidFill>
                  <a:srgbClr val="FFFF00"/>
                </a:solidFill>
              </a:rPr>
              <a:t> </a:t>
            </a:r>
            <a:r>
              <a:rPr lang="en-US" sz="4800" b="1" dirty="0" err="1">
                <a:solidFill>
                  <a:srgbClr val="FFFF00"/>
                </a:solidFill>
              </a:rPr>
              <a:t>đảm</a:t>
            </a:r>
            <a:r>
              <a:rPr lang="en-US" sz="4800" b="1" dirty="0">
                <a:solidFill>
                  <a:srgbClr val="FFFF00"/>
                </a:solidFill>
              </a:rPr>
              <a:t> </a:t>
            </a:r>
            <a:r>
              <a:rPr lang="en-US" sz="4800" b="1" dirty="0" err="1">
                <a:solidFill>
                  <a:srgbClr val="FFFF00"/>
                </a:solidFill>
              </a:rPr>
              <a:t>sự</a:t>
            </a:r>
            <a:r>
              <a:rPr lang="en-US" sz="4800" b="1" dirty="0">
                <a:solidFill>
                  <a:srgbClr val="FFFF00"/>
                </a:solidFill>
              </a:rPr>
              <a:t> </a:t>
            </a:r>
            <a:r>
              <a:rPr lang="en-US" sz="4800" b="1" dirty="0" err="1">
                <a:solidFill>
                  <a:srgbClr val="FFFF00"/>
                </a:solidFill>
              </a:rPr>
              <a:t>phát</a:t>
            </a:r>
            <a:r>
              <a:rPr lang="en-US" sz="4800" b="1" dirty="0">
                <a:solidFill>
                  <a:srgbClr val="FFFF00"/>
                </a:solidFill>
              </a:rPr>
              <a:t> </a:t>
            </a:r>
            <a:r>
              <a:rPr lang="en-US" sz="4800" b="1" dirty="0" err="1">
                <a:solidFill>
                  <a:srgbClr val="FFFF00"/>
                </a:solidFill>
              </a:rPr>
              <a:t>triển</a:t>
            </a:r>
            <a:r>
              <a:rPr lang="en-US" sz="4800" b="1" dirty="0">
                <a:solidFill>
                  <a:srgbClr val="FFFF00"/>
                </a:solidFill>
              </a:rPr>
              <a:t> </a:t>
            </a:r>
            <a:r>
              <a:rPr lang="en-US" sz="4800" b="1" dirty="0" err="1">
                <a:solidFill>
                  <a:srgbClr val="FFFF00"/>
                </a:solidFill>
              </a:rPr>
              <a:t>bền</a:t>
            </a:r>
            <a:r>
              <a:rPr lang="en-US" sz="4800" b="1" dirty="0">
                <a:solidFill>
                  <a:srgbClr val="FFFF00"/>
                </a:solidFill>
              </a:rPr>
              <a:t> </a:t>
            </a:r>
            <a:r>
              <a:rPr lang="en-US" sz="4800" b="1" dirty="0" err="1">
                <a:solidFill>
                  <a:srgbClr val="FFFF00"/>
                </a:solidFill>
              </a:rPr>
              <a:t>vững</a:t>
            </a:r>
            <a:r>
              <a:rPr lang="en-US" sz="4800" b="1" dirty="0">
                <a:solidFill>
                  <a:srgbClr val="FFFF00"/>
                </a:solidFill>
              </a:rPr>
              <a:t>.</a:t>
            </a:r>
          </a:p>
        </p:txBody>
      </p:sp>
    </p:spTree>
    <p:extLst>
      <p:ext uri="{BB962C8B-B14F-4D97-AF65-F5344CB8AC3E}">
        <p14:creationId xmlns:p14="http://schemas.microsoft.com/office/powerpoint/2010/main" val="8766958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593A66F-38A0-F7C9-EA7C-35FADD06FB82}"/>
              </a:ext>
            </a:extLst>
          </p:cNvPr>
          <p:cNvSpPr txBox="1"/>
          <p:nvPr/>
        </p:nvSpPr>
        <p:spPr>
          <a:xfrm>
            <a:off x="0" y="0"/>
            <a:ext cx="9144000" cy="1754326"/>
          </a:xfrm>
          <a:prstGeom prst="rect">
            <a:avLst/>
          </a:prstGeom>
          <a:solidFill>
            <a:srgbClr val="002060"/>
          </a:solidFill>
        </p:spPr>
        <p:txBody>
          <a:bodyPr wrap="square">
            <a:spAutoFit/>
          </a:bodyPr>
          <a:lstStyle/>
          <a:p>
            <a:r>
              <a:rPr lang="en-US" sz="3600" b="1" dirty="0" err="1">
                <a:solidFill>
                  <a:srgbClr val="FFFF00"/>
                </a:solidFill>
              </a:rPr>
              <a:t>Lấy</a:t>
            </a:r>
            <a:r>
              <a:rPr lang="en-US" sz="3600" b="1" dirty="0">
                <a:solidFill>
                  <a:srgbClr val="FFFF00"/>
                </a:solidFill>
              </a:rPr>
              <a:t> </a:t>
            </a:r>
            <a:r>
              <a:rPr lang="en-US" sz="3600" b="1" dirty="0" err="1">
                <a:solidFill>
                  <a:srgbClr val="FFFF00"/>
                </a:solidFill>
              </a:rPr>
              <a:t>một</a:t>
            </a:r>
            <a:r>
              <a:rPr lang="en-US" sz="3600" b="1" dirty="0">
                <a:solidFill>
                  <a:srgbClr val="FFFF00"/>
                </a:solidFill>
              </a:rPr>
              <a:t> </a:t>
            </a:r>
            <a:r>
              <a:rPr lang="en-US" sz="3600" b="1" dirty="0" err="1">
                <a:solidFill>
                  <a:srgbClr val="FFFF00"/>
                </a:solidFill>
              </a:rPr>
              <a:t>số</a:t>
            </a:r>
            <a:r>
              <a:rPr lang="en-US" sz="3600" b="1" dirty="0">
                <a:solidFill>
                  <a:srgbClr val="FFFF00"/>
                </a:solidFill>
              </a:rPr>
              <a:t> </a:t>
            </a:r>
            <a:r>
              <a:rPr lang="en-US" sz="3600" b="1" dirty="0" err="1">
                <a:solidFill>
                  <a:srgbClr val="FFFF00"/>
                </a:solidFill>
              </a:rPr>
              <a:t>ví</a:t>
            </a:r>
            <a:r>
              <a:rPr lang="en-US" sz="3600" b="1" dirty="0">
                <a:solidFill>
                  <a:srgbClr val="FFFF00"/>
                </a:solidFill>
              </a:rPr>
              <a:t> </a:t>
            </a:r>
            <a:r>
              <a:rPr lang="en-US" sz="3600" b="1" dirty="0" err="1">
                <a:solidFill>
                  <a:srgbClr val="FFFF00"/>
                </a:solidFill>
              </a:rPr>
              <a:t>dụ</a:t>
            </a:r>
            <a:r>
              <a:rPr lang="en-US" sz="3600" b="1" dirty="0">
                <a:solidFill>
                  <a:srgbClr val="FFFF00"/>
                </a:solidFill>
              </a:rPr>
              <a:t> </a:t>
            </a:r>
            <a:r>
              <a:rPr lang="en-US" sz="3600" b="1" dirty="0" err="1">
                <a:solidFill>
                  <a:srgbClr val="FFFF00"/>
                </a:solidFill>
              </a:rPr>
              <a:t>về</a:t>
            </a:r>
            <a:r>
              <a:rPr lang="en-US" sz="3600" b="1" dirty="0">
                <a:solidFill>
                  <a:srgbClr val="FFFF00"/>
                </a:solidFill>
              </a:rPr>
              <a:t> </a:t>
            </a:r>
            <a:r>
              <a:rPr lang="en-US" sz="3600" b="1" dirty="0" err="1">
                <a:solidFill>
                  <a:srgbClr val="FFFF00"/>
                </a:solidFill>
              </a:rPr>
              <a:t>việc</a:t>
            </a:r>
            <a:r>
              <a:rPr lang="en-US" sz="3600" b="1" dirty="0">
                <a:solidFill>
                  <a:srgbClr val="FFFF00"/>
                </a:solidFill>
              </a:rPr>
              <a:t> </a:t>
            </a:r>
            <a:r>
              <a:rPr lang="en-US" sz="3600" b="1" dirty="0" err="1">
                <a:solidFill>
                  <a:srgbClr val="FFFF00"/>
                </a:solidFill>
              </a:rPr>
              <a:t>sử</a:t>
            </a:r>
            <a:r>
              <a:rPr lang="en-US" sz="3600" b="1" dirty="0">
                <a:solidFill>
                  <a:srgbClr val="FFFF00"/>
                </a:solidFill>
              </a:rPr>
              <a:t> </a:t>
            </a:r>
            <a:r>
              <a:rPr lang="en-US" sz="3600" b="1" dirty="0" err="1">
                <a:solidFill>
                  <a:srgbClr val="FFFF00"/>
                </a:solidFill>
              </a:rPr>
              <a:t>dụng</a:t>
            </a:r>
            <a:r>
              <a:rPr lang="en-US" sz="3600" b="1" dirty="0">
                <a:solidFill>
                  <a:srgbClr val="FFFF00"/>
                </a:solidFill>
              </a:rPr>
              <a:t> </a:t>
            </a:r>
            <a:r>
              <a:rPr lang="en-US" sz="3600" b="1" dirty="0" err="1">
                <a:solidFill>
                  <a:srgbClr val="FFFF00"/>
                </a:solidFill>
              </a:rPr>
              <a:t>một</a:t>
            </a:r>
            <a:r>
              <a:rPr lang="en-US" sz="3600" b="1" dirty="0">
                <a:solidFill>
                  <a:srgbClr val="FFFF00"/>
                </a:solidFill>
              </a:rPr>
              <a:t> </a:t>
            </a:r>
            <a:r>
              <a:rPr lang="en-US" sz="3600" b="1" dirty="0" err="1">
                <a:solidFill>
                  <a:srgbClr val="FFFF00"/>
                </a:solidFill>
              </a:rPr>
              <a:t>số</a:t>
            </a:r>
            <a:r>
              <a:rPr lang="en-US" sz="3600" b="1" dirty="0">
                <a:solidFill>
                  <a:srgbClr val="FFFF00"/>
                </a:solidFill>
              </a:rPr>
              <a:t> </a:t>
            </a:r>
            <a:r>
              <a:rPr lang="en-US" sz="3600" b="1" dirty="0" err="1">
                <a:solidFill>
                  <a:srgbClr val="FFFF00"/>
                </a:solidFill>
              </a:rPr>
              <a:t>vật</a:t>
            </a:r>
            <a:r>
              <a:rPr lang="en-US" sz="3600" b="1" dirty="0">
                <a:solidFill>
                  <a:srgbClr val="FFFF00"/>
                </a:solidFill>
              </a:rPr>
              <a:t> </a:t>
            </a:r>
            <a:r>
              <a:rPr lang="en-US" sz="3600" b="1" dirty="0" err="1">
                <a:solidFill>
                  <a:srgbClr val="FFFF00"/>
                </a:solidFill>
              </a:rPr>
              <a:t>liệu</a:t>
            </a:r>
            <a:r>
              <a:rPr lang="en-US" sz="3600" b="1" dirty="0">
                <a:solidFill>
                  <a:srgbClr val="FFFF00"/>
                </a:solidFill>
              </a:rPr>
              <a:t> an </a:t>
            </a:r>
            <a:r>
              <a:rPr lang="en-US" sz="3600" b="1" dirty="0" err="1">
                <a:solidFill>
                  <a:srgbClr val="FFFF00"/>
                </a:solidFill>
              </a:rPr>
              <a:t>toàn</a:t>
            </a:r>
            <a:r>
              <a:rPr lang="en-US" sz="3600" b="1" dirty="0">
                <a:solidFill>
                  <a:srgbClr val="FFFF00"/>
                </a:solidFill>
              </a:rPr>
              <a:t>, </a:t>
            </a:r>
            <a:r>
              <a:rPr lang="en-US" sz="3600" b="1" dirty="0" err="1">
                <a:solidFill>
                  <a:srgbClr val="FFFF00"/>
                </a:solidFill>
              </a:rPr>
              <a:t>hiệu</a:t>
            </a:r>
            <a:r>
              <a:rPr lang="en-US" sz="3600" b="1" dirty="0">
                <a:solidFill>
                  <a:srgbClr val="FFFF00"/>
                </a:solidFill>
              </a:rPr>
              <a:t> </a:t>
            </a:r>
            <a:r>
              <a:rPr lang="en-US" sz="3600" b="1" dirty="0" err="1">
                <a:solidFill>
                  <a:srgbClr val="FFFF00"/>
                </a:solidFill>
              </a:rPr>
              <a:t>quả</a:t>
            </a:r>
            <a:r>
              <a:rPr lang="en-US" sz="3600" b="1" dirty="0">
                <a:solidFill>
                  <a:srgbClr val="FFFF00"/>
                </a:solidFill>
              </a:rPr>
              <a:t> </a:t>
            </a:r>
            <a:r>
              <a:rPr lang="en-US" sz="3600" b="1" dirty="0" err="1">
                <a:solidFill>
                  <a:srgbClr val="FFFF00"/>
                </a:solidFill>
              </a:rPr>
              <a:t>và</a:t>
            </a:r>
            <a:r>
              <a:rPr lang="en-US" sz="3600" b="1" dirty="0">
                <a:solidFill>
                  <a:srgbClr val="FFFF00"/>
                </a:solidFill>
              </a:rPr>
              <a:t> </a:t>
            </a:r>
            <a:r>
              <a:rPr lang="en-US" sz="3600" b="1" dirty="0" err="1">
                <a:solidFill>
                  <a:srgbClr val="FFFF00"/>
                </a:solidFill>
              </a:rPr>
              <a:t>bảo</a:t>
            </a:r>
            <a:r>
              <a:rPr lang="en-US" sz="3600" b="1" dirty="0">
                <a:solidFill>
                  <a:srgbClr val="FFFF00"/>
                </a:solidFill>
              </a:rPr>
              <a:t> </a:t>
            </a:r>
            <a:r>
              <a:rPr lang="en-US" sz="3600" b="1" dirty="0" err="1">
                <a:solidFill>
                  <a:srgbClr val="FFFF00"/>
                </a:solidFill>
              </a:rPr>
              <a:t>đảm</a:t>
            </a:r>
            <a:r>
              <a:rPr lang="en-US" sz="3600" b="1" dirty="0">
                <a:solidFill>
                  <a:srgbClr val="FFFF00"/>
                </a:solidFill>
              </a:rPr>
              <a:t> </a:t>
            </a:r>
            <a:r>
              <a:rPr lang="en-US" sz="3600" b="1" dirty="0" err="1">
                <a:solidFill>
                  <a:srgbClr val="FFFF00"/>
                </a:solidFill>
              </a:rPr>
              <a:t>sự</a:t>
            </a:r>
            <a:r>
              <a:rPr lang="en-US" sz="3600" b="1" dirty="0">
                <a:solidFill>
                  <a:srgbClr val="FFFF00"/>
                </a:solidFill>
              </a:rPr>
              <a:t> </a:t>
            </a:r>
            <a:r>
              <a:rPr lang="en-US" sz="3600" b="1" dirty="0" err="1">
                <a:solidFill>
                  <a:srgbClr val="FFFF00"/>
                </a:solidFill>
              </a:rPr>
              <a:t>phát</a:t>
            </a:r>
            <a:r>
              <a:rPr lang="en-US" sz="3600" b="1" dirty="0">
                <a:solidFill>
                  <a:srgbClr val="FFFF00"/>
                </a:solidFill>
              </a:rPr>
              <a:t> </a:t>
            </a:r>
            <a:r>
              <a:rPr lang="en-US" sz="3600" b="1" dirty="0" err="1">
                <a:solidFill>
                  <a:srgbClr val="FFFF00"/>
                </a:solidFill>
              </a:rPr>
              <a:t>triển</a:t>
            </a:r>
            <a:r>
              <a:rPr lang="en-US" sz="3600" b="1" dirty="0">
                <a:solidFill>
                  <a:srgbClr val="FFFF00"/>
                </a:solidFill>
              </a:rPr>
              <a:t> </a:t>
            </a:r>
            <a:r>
              <a:rPr lang="en-US" sz="3600" b="1" dirty="0" err="1">
                <a:solidFill>
                  <a:srgbClr val="FFFF00"/>
                </a:solidFill>
              </a:rPr>
              <a:t>bền</a:t>
            </a:r>
            <a:r>
              <a:rPr lang="en-US" sz="3600" b="1" dirty="0">
                <a:solidFill>
                  <a:srgbClr val="FFFF00"/>
                </a:solidFill>
              </a:rPr>
              <a:t> </a:t>
            </a:r>
            <a:r>
              <a:rPr lang="en-US" sz="3600" b="1" dirty="0" err="1">
                <a:solidFill>
                  <a:srgbClr val="FFFF00"/>
                </a:solidFill>
              </a:rPr>
              <a:t>vững</a:t>
            </a:r>
            <a:r>
              <a:rPr lang="en-US" sz="3600" b="1" dirty="0">
                <a:solidFill>
                  <a:srgbClr val="FFFF00"/>
                </a:solidFill>
              </a:rPr>
              <a:t>.</a:t>
            </a:r>
          </a:p>
        </p:txBody>
      </p:sp>
      <p:sp>
        <p:nvSpPr>
          <p:cNvPr id="4" name="TextBox 3">
            <a:extLst>
              <a:ext uri="{FF2B5EF4-FFF2-40B4-BE49-F238E27FC236}">
                <a16:creationId xmlns:a16="http://schemas.microsoft.com/office/drawing/2014/main" id="{57687C27-026D-2397-DAE0-EC524258AB9C}"/>
              </a:ext>
            </a:extLst>
          </p:cNvPr>
          <p:cNvSpPr txBox="1"/>
          <p:nvPr/>
        </p:nvSpPr>
        <p:spPr>
          <a:xfrm>
            <a:off x="0" y="2033337"/>
            <a:ext cx="9144000" cy="2862322"/>
          </a:xfrm>
          <a:prstGeom prst="rect">
            <a:avLst/>
          </a:prstGeom>
          <a:solidFill>
            <a:srgbClr val="FBD1F3"/>
          </a:solidFill>
        </p:spPr>
        <p:txBody>
          <a:bodyPr wrap="square">
            <a:spAutoFit/>
          </a:bodyPr>
          <a:lstStyle/>
          <a:p>
            <a:r>
              <a:rPr lang="en-US" sz="3600" b="1" dirty="0" err="1">
                <a:solidFill>
                  <a:srgbClr val="002060"/>
                </a:solidFill>
              </a:rPr>
              <a:t>Bảo</a:t>
            </a:r>
            <a:r>
              <a:rPr lang="en-US" sz="3600" b="1" dirty="0">
                <a:solidFill>
                  <a:srgbClr val="002060"/>
                </a:solidFill>
              </a:rPr>
              <a:t> </a:t>
            </a:r>
            <a:r>
              <a:rPr lang="en-US" sz="3600" b="1" dirty="0" err="1">
                <a:solidFill>
                  <a:srgbClr val="002060"/>
                </a:solidFill>
              </a:rPr>
              <a:t>vệ</a:t>
            </a:r>
            <a:r>
              <a:rPr lang="en-US" sz="3600" b="1" dirty="0">
                <a:solidFill>
                  <a:srgbClr val="002060"/>
                </a:solidFill>
              </a:rPr>
              <a:t> </a:t>
            </a:r>
            <a:r>
              <a:rPr lang="en-US" sz="3600" b="1" dirty="0" err="1">
                <a:solidFill>
                  <a:srgbClr val="002060"/>
                </a:solidFill>
              </a:rPr>
              <a:t>cốc</a:t>
            </a:r>
            <a:r>
              <a:rPr lang="en-US" sz="3600" b="1" dirty="0">
                <a:solidFill>
                  <a:srgbClr val="002060"/>
                </a:solidFill>
              </a:rPr>
              <a:t>, chai </a:t>
            </a:r>
            <a:r>
              <a:rPr lang="en-US" sz="3600" b="1" dirty="0" err="1">
                <a:solidFill>
                  <a:srgbClr val="002060"/>
                </a:solidFill>
              </a:rPr>
              <a:t>thủy</a:t>
            </a:r>
            <a:r>
              <a:rPr lang="en-US" sz="3600" b="1" dirty="0">
                <a:solidFill>
                  <a:srgbClr val="002060"/>
                </a:solidFill>
              </a:rPr>
              <a:t> </a:t>
            </a:r>
            <a:r>
              <a:rPr lang="en-US" sz="3600" b="1" dirty="0" err="1">
                <a:solidFill>
                  <a:srgbClr val="002060"/>
                </a:solidFill>
              </a:rPr>
              <a:t>tinh</a:t>
            </a:r>
            <a:r>
              <a:rPr lang="en-US" sz="3600" b="1" dirty="0">
                <a:solidFill>
                  <a:srgbClr val="002060"/>
                </a:solidFill>
              </a:rPr>
              <a:t>: </a:t>
            </a:r>
            <a:r>
              <a:rPr lang="en-US" sz="3600" b="1" dirty="0" err="1">
                <a:solidFill>
                  <a:srgbClr val="002060"/>
                </a:solidFill>
              </a:rPr>
              <a:t>tránh</a:t>
            </a:r>
            <a:r>
              <a:rPr lang="en-US" sz="3600" b="1" dirty="0">
                <a:solidFill>
                  <a:srgbClr val="002060"/>
                </a:solidFill>
              </a:rPr>
              <a:t> </a:t>
            </a:r>
            <a:r>
              <a:rPr lang="en-US" sz="3600" b="1" dirty="0" err="1">
                <a:solidFill>
                  <a:srgbClr val="002060"/>
                </a:solidFill>
              </a:rPr>
              <a:t>va</a:t>
            </a:r>
            <a:r>
              <a:rPr lang="en-US" sz="3600" b="1" dirty="0">
                <a:solidFill>
                  <a:srgbClr val="002060"/>
                </a:solidFill>
              </a:rPr>
              <a:t> </a:t>
            </a:r>
            <a:r>
              <a:rPr lang="en-US" sz="3600" b="1" dirty="0" err="1">
                <a:solidFill>
                  <a:srgbClr val="002060"/>
                </a:solidFill>
              </a:rPr>
              <a:t>chạm</a:t>
            </a:r>
            <a:r>
              <a:rPr lang="en-US" sz="3600" b="1" dirty="0">
                <a:solidFill>
                  <a:srgbClr val="002060"/>
                </a:solidFill>
              </a:rPr>
              <a:t> </a:t>
            </a:r>
            <a:r>
              <a:rPr lang="en-US" sz="3600" b="1" dirty="0" err="1">
                <a:solidFill>
                  <a:srgbClr val="002060"/>
                </a:solidFill>
              </a:rPr>
              <a:t>mạnh</a:t>
            </a:r>
            <a:r>
              <a:rPr lang="en-US" sz="3600" b="1" dirty="0">
                <a:solidFill>
                  <a:srgbClr val="002060"/>
                </a:solidFill>
              </a:rPr>
              <a:t>.</a:t>
            </a:r>
          </a:p>
          <a:p>
            <a:r>
              <a:rPr lang="en-US" sz="3600" b="1" dirty="0" err="1">
                <a:solidFill>
                  <a:srgbClr val="002060"/>
                </a:solidFill>
              </a:rPr>
              <a:t>Bảo</a:t>
            </a:r>
            <a:r>
              <a:rPr lang="en-US" sz="3600" b="1" dirty="0">
                <a:solidFill>
                  <a:srgbClr val="002060"/>
                </a:solidFill>
              </a:rPr>
              <a:t> </a:t>
            </a:r>
            <a:r>
              <a:rPr lang="en-US" sz="3600" b="1" dirty="0" err="1">
                <a:solidFill>
                  <a:srgbClr val="002060"/>
                </a:solidFill>
              </a:rPr>
              <a:t>vệ</a:t>
            </a:r>
            <a:r>
              <a:rPr lang="en-US" sz="3600" b="1" dirty="0">
                <a:solidFill>
                  <a:srgbClr val="002060"/>
                </a:solidFill>
              </a:rPr>
              <a:t> </a:t>
            </a:r>
            <a:r>
              <a:rPr lang="en-US" sz="3600" b="1" dirty="0" err="1">
                <a:solidFill>
                  <a:srgbClr val="002060"/>
                </a:solidFill>
              </a:rPr>
              <a:t>xe</a:t>
            </a:r>
            <a:r>
              <a:rPr lang="en-US" sz="3600" b="1" dirty="0">
                <a:solidFill>
                  <a:srgbClr val="002060"/>
                </a:solidFill>
              </a:rPr>
              <a:t> </a:t>
            </a:r>
            <a:r>
              <a:rPr lang="en-US" sz="3600" b="1" dirty="0" err="1">
                <a:solidFill>
                  <a:srgbClr val="002060"/>
                </a:solidFill>
              </a:rPr>
              <a:t>bằng</a:t>
            </a:r>
            <a:r>
              <a:rPr lang="en-US" sz="3600" b="1" dirty="0">
                <a:solidFill>
                  <a:srgbClr val="002060"/>
                </a:solidFill>
              </a:rPr>
              <a:t> </a:t>
            </a:r>
            <a:r>
              <a:rPr lang="en-US" sz="3600" b="1" dirty="0" err="1">
                <a:solidFill>
                  <a:srgbClr val="002060"/>
                </a:solidFill>
              </a:rPr>
              <a:t>sắt</a:t>
            </a:r>
            <a:r>
              <a:rPr lang="en-US" sz="3600" b="1" dirty="0">
                <a:solidFill>
                  <a:srgbClr val="002060"/>
                </a:solidFill>
              </a:rPr>
              <a:t>: </a:t>
            </a:r>
            <a:r>
              <a:rPr lang="en-US" sz="3600" b="1" dirty="0" err="1">
                <a:solidFill>
                  <a:srgbClr val="002060"/>
                </a:solidFill>
              </a:rPr>
              <a:t>bôi</a:t>
            </a:r>
            <a:r>
              <a:rPr lang="en-US" sz="3600" b="1" dirty="0">
                <a:solidFill>
                  <a:srgbClr val="002060"/>
                </a:solidFill>
              </a:rPr>
              <a:t> </a:t>
            </a:r>
            <a:r>
              <a:rPr lang="en-US" sz="3600" b="1" dirty="0" err="1">
                <a:solidFill>
                  <a:srgbClr val="002060"/>
                </a:solidFill>
              </a:rPr>
              <a:t>dầu</a:t>
            </a:r>
            <a:r>
              <a:rPr lang="en-US" sz="3600" b="1" dirty="0">
                <a:solidFill>
                  <a:srgbClr val="002060"/>
                </a:solidFill>
              </a:rPr>
              <a:t> </a:t>
            </a:r>
            <a:r>
              <a:rPr lang="en-US" sz="3600" b="1" dirty="0" err="1">
                <a:solidFill>
                  <a:srgbClr val="002060"/>
                </a:solidFill>
              </a:rPr>
              <a:t>mỡ</a:t>
            </a:r>
            <a:r>
              <a:rPr lang="en-US" sz="3600" b="1" dirty="0">
                <a:solidFill>
                  <a:srgbClr val="002060"/>
                </a:solidFill>
              </a:rPr>
              <a:t>.</a:t>
            </a:r>
          </a:p>
          <a:p>
            <a:r>
              <a:rPr lang="en-US" sz="3600" b="1" dirty="0" err="1">
                <a:solidFill>
                  <a:srgbClr val="002060"/>
                </a:solidFill>
              </a:rPr>
              <a:t>Sử</a:t>
            </a:r>
            <a:r>
              <a:rPr lang="en-US" sz="3600" b="1" dirty="0">
                <a:solidFill>
                  <a:srgbClr val="002060"/>
                </a:solidFill>
              </a:rPr>
              <a:t> </a:t>
            </a:r>
            <a:r>
              <a:rPr lang="en-US" sz="3600" b="1" dirty="0" err="1">
                <a:solidFill>
                  <a:srgbClr val="002060"/>
                </a:solidFill>
              </a:rPr>
              <a:t>dụng</a:t>
            </a:r>
            <a:r>
              <a:rPr lang="en-US" sz="3600" b="1" dirty="0">
                <a:solidFill>
                  <a:srgbClr val="002060"/>
                </a:solidFill>
              </a:rPr>
              <a:t> </a:t>
            </a:r>
            <a:r>
              <a:rPr lang="en-US" sz="3600" b="1" dirty="0" err="1">
                <a:solidFill>
                  <a:srgbClr val="002060"/>
                </a:solidFill>
              </a:rPr>
              <a:t>đúng</a:t>
            </a:r>
            <a:r>
              <a:rPr lang="en-US" sz="3600" b="1" dirty="0">
                <a:solidFill>
                  <a:srgbClr val="002060"/>
                </a:solidFill>
              </a:rPr>
              <a:t> </a:t>
            </a:r>
            <a:r>
              <a:rPr lang="en-US" sz="3600" b="1" dirty="0" err="1">
                <a:solidFill>
                  <a:srgbClr val="002060"/>
                </a:solidFill>
              </a:rPr>
              <a:t>cách</a:t>
            </a:r>
            <a:r>
              <a:rPr lang="en-US" sz="3600" b="1" dirty="0">
                <a:solidFill>
                  <a:srgbClr val="002060"/>
                </a:solidFill>
              </a:rPr>
              <a:t>.</a:t>
            </a:r>
          </a:p>
          <a:p>
            <a:r>
              <a:rPr lang="en-US" sz="3600" b="1" dirty="0" err="1">
                <a:solidFill>
                  <a:srgbClr val="002060"/>
                </a:solidFill>
              </a:rPr>
              <a:t>Tái</a:t>
            </a:r>
            <a:r>
              <a:rPr lang="en-US" sz="3600" b="1" dirty="0">
                <a:solidFill>
                  <a:srgbClr val="002060"/>
                </a:solidFill>
              </a:rPr>
              <a:t> </a:t>
            </a:r>
            <a:r>
              <a:rPr lang="en-US" sz="3600" b="1" dirty="0" err="1">
                <a:solidFill>
                  <a:srgbClr val="002060"/>
                </a:solidFill>
              </a:rPr>
              <a:t>sử</a:t>
            </a:r>
            <a:r>
              <a:rPr lang="en-US" sz="3600" b="1" dirty="0">
                <a:solidFill>
                  <a:srgbClr val="002060"/>
                </a:solidFill>
              </a:rPr>
              <a:t> </a:t>
            </a:r>
            <a:r>
              <a:rPr lang="en-US" sz="3600" b="1" dirty="0" err="1">
                <a:solidFill>
                  <a:srgbClr val="002060"/>
                </a:solidFill>
              </a:rPr>
              <a:t>dụng</a:t>
            </a:r>
            <a:r>
              <a:rPr lang="en-US" sz="3600" b="1" dirty="0">
                <a:solidFill>
                  <a:srgbClr val="002060"/>
                </a:solidFill>
              </a:rPr>
              <a:t> </a:t>
            </a:r>
            <a:r>
              <a:rPr lang="en-US" sz="3600" b="1" dirty="0" err="1">
                <a:solidFill>
                  <a:srgbClr val="002060"/>
                </a:solidFill>
              </a:rPr>
              <a:t>túi</a:t>
            </a:r>
            <a:r>
              <a:rPr lang="en-US" sz="3600" b="1" dirty="0">
                <a:solidFill>
                  <a:srgbClr val="002060"/>
                </a:solidFill>
              </a:rPr>
              <a:t> </a:t>
            </a:r>
            <a:r>
              <a:rPr lang="en-US" sz="3600" b="1" dirty="0" err="1">
                <a:solidFill>
                  <a:srgbClr val="002060"/>
                </a:solidFill>
              </a:rPr>
              <a:t>nilon</a:t>
            </a:r>
            <a:r>
              <a:rPr lang="en-US" sz="3600" b="1" dirty="0">
                <a:solidFill>
                  <a:srgbClr val="002060"/>
                </a:solidFill>
              </a:rPr>
              <a:t>...</a:t>
            </a:r>
          </a:p>
        </p:txBody>
      </p:sp>
    </p:spTree>
    <p:extLst>
      <p:ext uri="{BB962C8B-B14F-4D97-AF65-F5344CB8AC3E}">
        <p14:creationId xmlns:p14="http://schemas.microsoft.com/office/powerpoint/2010/main" val="81555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DBAC596-50D0-429B-8CE2-E613E56B1100}"/>
              </a:ext>
            </a:extLst>
          </p:cNvPr>
          <p:cNvSpPr>
            <a:spLocks noGrp="1"/>
          </p:cNvSpPr>
          <p:nvPr>
            <p:ph type="sldNum" idx="4294967295"/>
          </p:nvPr>
        </p:nvSpPr>
        <p:spPr>
          <a:xfrm>
            <a:off x="8696403" y="4673650"/>
            <a:ext cx="333000" cy="393600"/>
          </a:xfrm>
          <a:prstGeom prst="rect">
            <a:avLst/>
          </a:prstGeom>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38</a:t>
            </a:fld>
            <a:endParaRPr lang="en"/>
          </a:p>
        </p:txBody>
      </p:sp>
      <p:sp>
        <p:nvSpPr>
          <p:cNvPr id="7" name="TextBox 6">
            <a:extLst>
              <a:ext uri="{FF2B5EF4-FFF2-40B4-BE49-F238E27FC236}">
                <a16:creationId xmlns:a16="http://schemas.microsoft.com/office/drawing/2014/main" id="{1AB2EDBE-8588-FB93-FD21-927DC0978511}"/>
              </a:ext>
            </a:extLst>
          </p:cNvPr>
          <p:cNvSpPr txBox="1"/>
          <p:nvPr/>
        </p:nvSpPr>
        <p:spPr>
          <a:xfrm>
            <a:off x="114596" y="76250"/>
            <a:ext cx="9029404" cy="1384995"/>
          </a:xfrm>
          <a:prstGeom prst="rect">
            <a:avLst/>
          </a:prstGeom>
          <a:solidFill>
            <a:schemeClr val="accent5">
              <a:lumMod val="20000"/>
              <a:lumOff val="80000"/>
            </a:schemeClr>
          </a:solidFill>
        </p:spPr>
        <p:txBody>
          <a:bodyPr wrap="square">
            <a:spAutoFit/>
          </a:bodyPr>
          <a:lstStyle/>
          <a:p>
            <a:pPr algn="just"/>
            <a:r>
              <a:rPr lang="en-US" sz="2800" b="1">
                <a:solidFill>
                  <a:srgbClr val="FF0000"/>
                </a:solidFill>
                <a:latin typeface="Aptos" panose="020B0004020202020204" pitchFamily="34" charset="0"/>
                <a:ea typeface="Calibri" panose="020F0502020204030204" pitchFamily="34" charset="0"/>
                <a:cs typeface="Times New Roman" panose="02020603050405020304" pitchFamily="18" charset="0"/>
              </a:rPr>
              <a:t>Tìm một số dẫn chứng để chỉ ra rằng việc sử dụng nhựa không hợp lí có thể tác động tiêu cực đến sức khoẻ và môi trường?</a:t>
            </a:r>
            <a:endParaRPr lang="en-US" sz="2800" b="1" dirty="0">
              <a:solidFill>
                <a:srgbClr val="FF0000"/>
              </a:solidFill>
              <a:latin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FBCBA6C5-15D6-63AD-E890-91C8573310E3}"/>
              </a:ext>
            </a:extLst>
          </p:cNvPr>
          <p:cNvSpPr txBox="1"/>
          <p:nvPr/>
        </p:nvSpPr>
        <p:spPr>
          <a:xfrm>
            <a:off x="114596" y="1605098"/>
            <a:ext cx="9029403" cy="3539430"/>
          </a:xfrm>
          <a:prstGeom prst="rect">
            <a:avLst/>
          </a:prstGeom>
          <a:noFill/>
        </p:spPr>
        <p:txBody>
          <a:bodyPr wrap="square">
            <a:spAutoFit/>
          </a:bodyPr>
          <a:lstStyle/>
          <a:p>
            <a:pPr algn="just"/>
            <a:r>
              <a:rPr lang="vi-VN" sz="2800" b="0" i="0">
                <a:solidFill>
                  <a:srgbClr val="FFFF00"/>
                </a:solidFill>
                <a:effectLst/>
                <a:latin typeface="Aptos" panose="020B0004020202020204" pitchFamily="34" charset="0"/>
                <a:cs typeface="Times New Roman" panose="02020603050405020304" pitchFamily="18" charset="0"/>
              </a:rPr>
              <a:t>Một số dẫn chứng chứng minh việc sử dụng nhựa không hợp lý, không hiệu quả có thể tác động tiêu cực đến sức khỏe con người và môi trường.</a:t>
            </a:r>
          </a:p>
          <a:p>
            <a:pPr algn="just"/>
            <a:r>
              <a:rPr lang="vi-VN" sz="2800" b="0" i="0">
                <a:solidFill>
                  <a:srgbClr val="FFFF00"/>
                </a:solidFill>
                <a:effectLst/>
                <a:latin typeface="Aptos" panose="020B0004020202020204" pitchFamily="34" charset="0"/>
                <a:cs typeface="Times New Roman" panose="02020603050405020304" pitchFamily="18" charset="0"/>
              </a:rPr>
              <a:t>+ Thời gian phân hủy rác thải nhựa có thể là vài năm hoặc cả trăm năm, nếu tình trạng sản xuất tiêu dùng và thải đồ nhựa cứ tăng lên không ngừng mà không có biện pháp xử lý kịp thời chẳng mấy chốc môi trường sẽ ngập rác thải  nhựa.</a:t>
            </a:r>
          </a:p>
        </p:txBody>
      </p:sp>
    </p:spTree>
    <p:extLst>
      <p:ext uri="{BB962C8B-B14F-4D97-AF65-F5344CB8AC3E}">
        <p14:creationId xmlns:p14="http://schemas.microsoft.com/office/powerpoint/2010/main" val="25168764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DBAC596-50D0-429B-8CE2-E613E56B1100}"/>
              </a:ext>
            </a:extLst>
          </p:cNvPr>
          <p:cNvSpPr>
            <a:spLocks noGrp="1"/>
          </p:cNvSpPr>
          <p:nvPr>
            <p:ph type="sldNum" idx="4294967295"/>
          </p:nvPr>
        </p:nvSpPr>
        <p:spPr>
          <a:xfrm>
            <a:off x="8696403" y="4673650"/>
            <a:ext cx="333000" cy="393600"/>
          </a:xfrm>
          <a:prstGeom prst="rect">
            <a:avLst/>
          </a:prstGeom>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39</a:t>
            </a:fld>
            <a:endParaRPr lang="en"/>
          </a:p>
        </p:txBody>
      </p:sp>
      <p:sp>
        <p:nvSpPr>
          <p:cNvPr id="7" name="TextBox 6">
            <a:extLst>
              <a:ext uri="{FF2B5EF4-FFF2-40B4-BE49-F238E27FC236}">
                <a16:creationId xmlns:a16="http://schemas.microsoft.com/office/drawing/2014/main" id="{1AB2EDBE-8588-FB93-FD21-927DC0978511}"/>
              </a:ext>
            </a:extLst>
          </p:cNvPr>
          <p:cNvSpPr txBox="1"/>
          <p:nvPr/>
        </p:nvSpPr>
        <p:spPr>
          <a:xfrm>
            <a:off x="114596" y="76250"/>
            <a:ext cx="9029404" cy="1384995"/>
          </a:xfrm>
          <a:prstGeom prst="rect">
            <a:avLst/>
          </a:prstGeom>
          <a:solidFill>
            <a:schemeClr val="accent5">
              <a:lumMod val="20000"/>
              <a:lumOff val="80000"/>
            </a:schemeClr>
          </a:solidFill>
        </p:spPr>
        <p:txBody>
          <a:bodyPr wrap="square">
            <a:spAutoFit/>
          </a:bodyPr>
          <a:lstStyle/>
          <a:p>
            <a:pPr algn="just"/>
            <a:r>
              <a:rPr lang="en-US" sz="2800" b="1">
                <a:solidFill>
                  <a:srgbClr val="FF0000"/>
                </a:solidFill>
                <a:latin typeface="Aptos" panose="020B0004020202020204" pitchFamily="34" charset="0"/>
                <a:ea typeface="Calibri" panose="020F0502020204030204" pitchFamily="34" charset="0"/>
                <a:cs typeface="Times New Roman" panose="02020603050405020304" pitchFamily="18" charset="0"/>
              </a:rPr>
              <a:t>Tìm một số dẫn chứng để chỉ ra rằng việc sử dụng nhựa không hợp lí có thể tác động tiêu cực đến sức khoẻ và môi trường?</a:t>
            </a:r>
            <a:endParaRPr lang="en-US" sz="2800" b="1" dirty="0">
              <a:solidFill>
                <a:srgbClr val="FF0000"/>
              </a:solidFill>
              <a:latin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FBCBA6C5-15D6-63AD-E890-91C8573310E3}"/>
              </a:ext>
            </a:extLst>
          </p:cNvPr>
          <p:cNvSpPr txBox="1"/>
          <p:nvPr/>
        </p:nvSpPr>
        <p:spPr>
          <a:xfrm>
            <a:off x="57298" y="1972484"/>
            <a:ext cx="9029403" cy="3108543"/>
          </a:xfrm>
          <a:prstGeom prst="rect">
            <a:avLst/>
          </a:prstGeom>
          <a:noFill/>
        </p:spPr>
        <p:txBody>
          <a:bodyPr wrap="square">
            <a:spAutoFit/>
          </a:bodyPr>
          <a:lstStyle/>
          <a:p>
            <a:pPr algn="just"/>
            <a:r>
              <a:rPr lang="vi-VN" sz="2800" b="1" i="0">
                <a:solidFill>
                  <a:srgbClr val="FFFF00"/>
                </a:solidFill>
                <a:effectLst/>
                <a:latin typeface="Aptos" panose="020B0004020202020204" pitchFamily="34" charset="0"/>
                <a:cs typeface="Times New Roman" panose="02020603050405020304" pitchFamily="18" charset="0"/>
              </a:rPr>
              <a:t>+ Đốt rác thải nhựa gây ô nhiễm môi trường, hít phải khói do đốt rác thải nhựa có thể gây hại đến sức khỏe con người (đau đầu, hoa mắt, sa sẩm mặt mày, buồn nôn ….)</a:t>
            </a:r>
          </a:p>
          <a:p>
            <a:pPr algn="just"/>
            <a:r>
              <a:rPr lang="vi-VN" sz="2800" b="1" i="0">
                <a:solidFill>
                  <a:srgbClr val="FFFF00"/>
                </a:solidFill>
                <a:effectLst/>
                <a:latin typeface="Aptos" panose="020B0004020202020204" pitchFamily="34" charset="0"/>
                <a:cs typeface="Times New Roman" panose="02020603050405020304" pitchFamily="18" charset="0"/>
              </a:rPr>
              <a:t>+ Rác thải nhựa khi đổ ra biển sẽ gây phá hủy hoặc suy giảm đa dạng sinh học, làm chết các sinh vật biển nếu chúng không may bị mắc vào hoặc ăn phải. </a:t>
            </a:r>
            <a:endParaRPr lang="vi-VN" sz="2800" b="1" i="0" dirty="0">
              <a:solidFill>
                <a:srgbClr val="FFFF00"/>
              </a:solidFill>
              <a:effectLst/>
              <a:latin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109453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584"/>
        <p:cNvGrpSpPr/>
        <p:nvPr/>
      </p:nvGrpSpPr>
      <p:grpSpPr>
        <a:xfrm>
          <a:off x="0" y="0"/>
          <a:ext cx="0" cy="0"/>
          <a:chOff x="0" y="0"/>
          <a:chExt cx="0" cy="0"/>
        </a:xfrm>
      </p:grpSpPr>
      <p:pic>
        <p:nvPicPr>
          <p:cNvPr id="2" name="Picture 2" descr="VinFast bất ngờ mở bán mẫu ô tô điện đầu tiên giá 690 triệu đồng | VOV.VN"/>
          <p:cNvPicPr>
            <a:picLocks noChangeAspect="1" noChangeArrowheads="1"/>
          </p:cNvPicPr>
          <p:nvPr/>
        </p:nvPicPr>
        <p:blipFill rotWithShape="1">
          <a:blip r:embed="rId3">
            <a:extLst>
              <a:ext uri="{28A0092B-C50C-407E-A947-70E740481C1C}">
                <a14:useLocalDpi xmlns:a14="http://schemas.microsoft.com/office/drawing/2010/main" val="0"/>
              </a:ext>
            </a:extLst>
          </a:blip>
          <a:srcRect l="8284" t="10169" r="9241"/>
          <a:stretch/>
        </p:blipFill>
        <p:spPr bwMode="auto">
          <a:xfrm>
            <a:off x="6338648" y="3006718"/>
            <a:ext cx="3104991" cy="206053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5">
            <a:extLst>
              <a:ext uri="{FF2B5EF4-FFF2-40B4-BE49-F238E27FC236}">
                <a16:creationId xmlns:a16="http://schemas.microsoft.com/office/drawing/2014/main" id="{2F5670D0-DFE3-4930-BE14-0A1FE513E782}"/>
              </a:ext>
            </a:extLst>
          </p:cNvPr>
          <p:cNvGraphicFramePr>
            <a:graphicFrameLocks noGrp="1"/>
          </p:cNvGraphicFramePr>
          <p:nvPr>
            <p:extLst>
              <p:ext uri="{D42A27DB-BD31-4B8C-83A1-F6EECF244321}">
                <p14:modId xmlns:p14="http://schemas.microsoft.com/office/powerpoint/2010/main" val="901411250"/>
              </p:ext>
            </p:extLst>
          </p:nvPr>
        </p:nvGraphicFramePr>
        <p:xfrm>
          <a:off x="0" y="0"/>
          <a:ext cx="5669179" cy="5143498"/>
        </p:xfrm>
        <a:graphic>
          <a:graphicData uri="http://schemas.openxmlformats.org/drawingml/2006/table">
            <a:tbl>
              <a:tblPr firstRow="1" bandRow="1">
                <a:tableStyleId>{3C2FFA5D-87B4-456A-9821-1D502468CF0F}</a:tableStyleId>
              </a:tblPr>
              <a:tblGrid>
                <a:gridCol w="1472364">
                  <a:extLst>
                    <a:ext uri="{9D8B030D-6E8A-4147-A177-3AD203B41FA5}">
                      <a16:colId xmlns:a16="http://schemas.microsoft.com/office/drawing/2014/main" val="797370118"/>
                    </a:ext>
                  </a:extLst>
                </a:gridCol>
                <a:gridCol w="1669451">
                  <a:extLst>
                    <a:ext uri="{9D8B030D-6E8A-4147-A177-3AD203B41FA5}">
                      <a16:colId xmlns:a16="http://schemas.microsoft.com/office/drawing/2014/main" val="254685748"/>
                    </a:ext>
                  </a:extLst>
                </a:gridCol>
                <a:gridCol w="2527364">
                  <a:extLst>
                    <a:ext uri="{9D8B030D-6E8A-4147-A177-3AD203B41FA5}">
                      <a16:colId xmlns:a16="http://schemas.microsoft.com/office/drawing/2014/main" val="3331136475"/>
                    </a:ext>
                  </a:extLst>
                </a:gridCol>
              </a:tblGrid>
              <a:tr h="856924">
                <a:tc>
                  <a:txBody>
                    <a:bodyPr/>
                    <a:lstStyle/>
                    <a:p>
                      <a:pPr marL="180340">
                        <a:lnSpc>
                          <a:spcPct val="100000"/>
                        </a:lnSpc>
                        <a:spcAft>
                          <a:spcPts val="1000"/>
                        </a:spcAft>
                      </a:pPr>
                      <a:r>
                        <a:rPr lang="nl-NL" sz="18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Tên bộ một số bộ phận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80340">
                        <a:lnSpc>
                          <a:spcPct val="100000"/>
                        </a:lnSpc>
                        <a:spcAft>
                          <a:spcPts val="1000"/>
                        </a:spcAft>
                      </a:pPr>
                      <a:r>
                        <a:rPr lang="nl-NL" sz="180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Vật liệu làm nên bộ phận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80340">
                        <a:lnSpc>
                          <a:spcPct val="100000"/>
                        </a:lnSpc>
                        <a:spcAft>
                          <a:spcPts val="1000"/>
                        </a:spcAft>
                      </a:pPr>
                      <a:r>
                        <a:rPr lang="nl-NL" sz="18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Chất tạo nên vật liệu</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86361860"/>
                  </a:ext>
                </a:extLst>
              </a:tr>
              <a:tr h="786647">
                <a:tc>
                  <a:txBody>
                    <a:bodyPr/>
                    <a:lstStyle/>
                    <a:p>
                      <a:pPr marL="180340">
                        <a:lnSpc>
                          <a:spcPct val="100000"/>
                        </a:lnSpc>
                        <a:spcAft>
                          <a:spcPts val="1000"/>
                        </a:spcAft>
                      </a:pPr>
                      <a:r>
                        <a:rPr lang="nl-NL" sz="24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Lốp xe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770189819"/>
                  </a:ext>
                </a:extLst>
              </a:tr>
              <a:tr h="786647">
                <a:tc>
                  <a:txBody>
                    <a:bodyPr/>
                    <a:lstStyle/>
                    <a:p>
                      <a:pPr marL="180340">
                        <a:lnSpc>
                          <a:spcPct val="100000"/>
                        </a:lnSpc>
                        <a:spcAft>
                          <a:spcPts val="1000"/>
                        </a:spcAft>
                      </a:pPr>
                      <a:r>
                        <a:rPr lang="nl-NL" sz="24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Cửa kính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770474366"/>
                  </a:ext>
                </a:extLst>
              </a:tr>
              <a:tr h="786647">
                <a:tc>
                  <a:txBody>
                    <a:bodyPr/>
                    <a:lstStyle/>
                    <a:p>
                      <a:pPr marL="180340">
                        <a:lnSpc>
                          <a:spcPct val="100000"/>
                        </a:lnSpc>
                        <a:spcAft>
                          <a:spcPts val="1000"/>
                        </a:spcAft>
                      </a:pPr>
                      <a:r>
                        <a:rPr lang="nl-NL" sz="24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Động cơ</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313806856"/>
                  </a:ext>
                </a:extLst>
              </a:tr>
              <a:tr h="786647">
                <a:tc>
                  <a:txBody>
                    <a:bodyPr/>
                    <a:lstStyle/>
                    <a:p>
                      <a:pPr marL="180340">
                        <a:lnSpc>
                          <a:spcPct val="100000"/>
                        </a:lnSpc>
                        <a:spcAft>
                          <a:spcPts val="1000"/>
                        </a:spcAft>
                      </a:pPr>
                      <a:r>
                        <a:rPr lang="nl-NL" sz="24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Tay nắm</a:t>
                      </a:r>
                      <a:r>
                        <a:rPr lang="vi-VN" sz="24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 cửa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757403157"/>
                  </a:ext>
                </a:extLst>
              </a:tr>
              <a:tr h="1139986">
                <a:tc>
                  <a:txBody>
                    <a:bodyPr/>
                    <a:lstStyle/>
                    <a:p>
                      <a:pPr marL="180340">
                        <a:lnSpc>
                          <a:spcPct val="100000"/>
                        </a:lnSpc>
                        <a:spcAft>
                          <a:spcPts val="1000"/>
                        </a:spcAft>
                      </a:pPr>
                      <a:r>
                        <a:rPr lang="vi-VN" sz="24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Bảng điều khiển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032471826"/>
                  </a:ext>
                </a:extLst>
              </a:tr>
            </a:tbl>
          </a:graphicData>
        </a:graphic>
      </p:graphicFrame>
      <p:sp>
        <p:nvSpPr>
          <p:cNvPr id="6" name="Rectangle: Rounded Corners 5">
            <a:extLst>
              <a:ext uri="{FF2B5EF4-FFF2-40B4-BE49-F238E27FC236}">
                <a16:creationId xmlns:a16="http://schemas.microsoft.com/office/drawing/2014/main" id="{67AB8EF9-200C-423E-B5AB-62407ADBAE8C}"/>
              </a:ext>
            </a:extLst>
          </p:cNvPr>
          <p:cNvSpPr/>
          <p:nvPr/>
        </p:nvSpPr>
        <p:spPr>
          <a:xfrm>
            <a:off x="1875191" y="1019522"/>
            <a:ext cx="1251775" cy="425302"/>
          </a:xfrm>
          <a:prstGeom prst="roundRect">
            <a:avLst/>
          </a:prstGeom>
          <a:solidFill>
            <a:srgbClr val="E8EE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FF0000"/>
                </a:solidFill>
                <a:latin typeface="Aptos" panose="020B0004020202020204" pitchFamily="34" charset="0"/>
                <a:cs typeface="Times New Roman" panose="02020603050405020304" pitchFamily="18" charset="0"/>
              </a:rPr>
              <a:t>Cao su</a:t>
            </a:r>
            <a:endParaRPr lang="en-US" sz="2400" dirty="0">
              <a:solidFill>
                <a:srgbClr val="FF0000"/>
              </a:solidFill>
              <a:latin typeface="Aptos" panose="020B0004020202020204" pitchFamily="34"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7D6D309B-7DE0-469C-9B66-3B49DF1458A6}"/>
              </a:ext>
            </a:extLst>
          </p:cNvPr>
          <p:cNvSpPr/>
          <p:nvPr/>
        </p:nvSpPr>
        <p:spPr>
          <a:xfrm>
            <a:off x="3904037" y="990714"/>
            <a:ext cx="1251775" cy="425302"/>
          </a:xfrm>
          <a:prstGeom prst="roundRect">
            <a:avLst/>
          </a:prstGeom>
          <a:solidFill>
            <a:srgbClr val="E8EE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FF0000"/>
                </a:solidFill>
                <a:latin typeface="Aptos" panose="020B0004020202020204" pitchFamily="34" charset="0"/>
                <a:cs typeface="Times New Roman" panose="02020603050405020304" pitchFamily="18" charset="0"/>
              </a:rPr>
              <a:t>Cao su</a:t>
            </a:r>
            <a:endParaRPr lang="en-US" sz="2400" dirty="0">
              <a:solidFill>
                <a:srgbClr val="FF0000"/>
              </a:solidFill>
              <a:latin typeface="Aptos" panose="020B0004020202020204" pitchFamily="34"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E741E19F-39B6-43C3-99C2-3DC55E3CEA7F}"/>
              </a:ext>
            </a:extLst>
          </p:cNvPr>
          <p:cNvSpPr/>
          <p:nvPr/>
        </p:nvSpPr>
        <p:spPr>
          <a:xfrm>
            <a:off x="1740275" y="1800469"/>
            <a:ext cx="1559003" cy="425302"/>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FF0000"/>
                </a:solidFill>
                <a:latin typeface="Aptos" panose="020B0004020202020204" pitchFamily="34" charset="0"/>
                <a:cs typeface="Times New Roman" panose="02020603050405020304" pitchFamily="18" charset="0"/>
              </a:rPr>
              <a:t>Thủy tinh</a:t>
            </a:r>
            <a:endParaRPr lang="en-US" sz="2400" dirty="0">
              <a:solidFill>
                <a:srgbClr val="FF0000"/>
              </a:solidFill>
              <a:latin typeface="Aptos" panose="020B0004020202020204" pitchFamily="34"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id="{8E4071F4-A5AE-4318-893D-75DB61BF2C25}"/>
              </a:ext>
            </a:extLst>
          </p:cNvPr>
          <p:cNvSpPr/>
          <p:nvPr/>
        </p:nvSpPr>
        <p:spPr>
          <a:xfrm>
            <a:off x="3744549" y="1840760"/>
            <a:ext cx="1559003" cy="425302"/>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FF0000"/>
                </a:solidFill>
                <a:latin typeface="Aptos" panose="020B0004020202020204" pitchFamily="34" charset="0"/>
                <a:cs typeface="Times New Roman" panose="02020603050405020304" pitchFamily="18" charset="0"/>
              </a:rPr>
              <a:t>Thủy tinh</a:t>
            </a:r>
            <a:endParaRPr lang="en-US" sz="2400" dirty="0">
              <a:solidFill>
                <a:srgbClr val="FF0000"/>
              </a:solidFill>
              <a:latin typeface="Aptos" panose="020B0004020202020204" pitchFamily="34"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573ACD23-EEAE-46E6-9671-84653A141BB8}"/>
              </a:ext>
            </a:extLst>
          </p:cNvPr>
          <p:cNvSpPr/>
          <p:nvPr/>
        </p:nvSpPr>
        <p:spPr>
          <a:xfrm>
            <a:off x="1461029" y="2497929"/>
            <a:ext cx="1669349" cy="745236"/>
          </a:xfrm>
          <a:prstGeom prst="roundRect">
            <a:avLst/>
          </a:prstGeom>
          <a:solidFill>
            <a:srgbClr val="FBD1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dirty="0">
                <a:solidFill>
                  <a:srgbClr val="FF0000"/>
                </a:solidFill>
                <a:latin typeface="Aptos" panose="020B0004020202020204" pitchFamily="34" charset="0"/>
                <a:cs typeface="Times New Roman" panose="02020603050405020304" pitchFamily="18" charset="0"/>
              </a:rPr>
              <a:t>Kim loại(Thép)</a:t>
            </a:r>
            <a:endParaRPr lang="en-US" sz="2400" dirty="0">
              <a:solidFill>
                <a:srgbClr val="FF0000"/>
              </a:solidFill>
              <a:latin typeface="Aptos" panose="020B0004020202020204" pitchFamily="34"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4A67AF31-A183-470D-A881-D15677678E60}"/>
              </a:ext>
            </a:extLst>
          </p:cNvPr>
          <p:cNvSpPr/>
          <p:nvPr/>
        </p:nvSpPr>
        <p:spPr>
          <a:xfrm>
            <a:off x="3457752" y="2464346"/>
            <a:ext cx="2111817" cy="745236"/>
          </a:xfrm>
          <a:prstGeom prst="roundRect">
            <a:avLst/>
          </a:prstGeom>
          <a:solidFill>
            <a:srgbClr val="FBD1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FF0000"/>
                </a:solidFill>
                <a:latin typeface="Aptos" panose="020B0004020202020204" pitchFamily="34" charset="0"/>
                <a:cs typeface="Times New Roman" panose="02020603050405020304" pitchFamily="18" charset="0"/>
              </a:rPr>
              <a:t>Sắt(TP chính của thép)</a:t>
            </a:r>
            <a:endParaRPr lang="en-US" sz="2400" dirty="0">
              <a:solidFill>
                <a:srgbClr val="FF0000"/>
              </a:solidFill>
              <a:latin typeface="Aptos" panose="020B0004020202020204" pitchFamily="34" charset="0"/>
              <a:cs typeface="Times New Roman" panose="02020603050405020304" pitchFamily="18" charset="0"/>
            </a:endParaRPr>
          </a:p>
        </p:txBody>
      </p:sp>
      <p:sp>
        <p:nvSpPr>
          <p:cNvPr id="17" name="Rectangle: Rounded Corners 16">
            <a:extLst>
              <a:ext uri="{FF2B5EF4-FFF2-40B4-BE49-F238E27FC236}">
                <a16:creationId xmlns:a16="http://schemas.microsoft.com/office/drawing/2014/main" id="{CB9F904A-8A09-4DA0-9C35-4D1D03BBD9A1}"/>
              </a:ext>
            </a:extLst>
          </p:cNvPr>
          <p:cNvSpPr/>
          <p:nvPr/>
        </p:nvSpPr>
        <p:spPr>
          <a:xfrm>
            <a:off x="2010111" y="3383811"/>
            <a:ext cx="1116855" cy="42530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FF0000"/>
                </a:solidFill>
                <a:latin typeface="Aptos" panose="020B0004020202020204" pitchFamily="34" charset="0"/>
                <a:cs typeface="Times New Roman" panose="02020603050405020304" pitchFamily="18" charset="0"/>
              </a:rPr>
              <a:t>Nhựa</a:t>
            </a:r>
            <a:endParaRPr lang="en-US" sz="2400" dirty="0">
              <a:solidFill>
                <a:srgbClr val="FF0000"/>
              </a:solidFill>
              <a:latin typeface="Aptos" panose="020B0004020202020204" pitchFamily="34" charset="0"/>
              <a:cs typeface="Times New Roman" panose="02020603050405020304" pitchFamily="18" charset="0"/>
            </a:endParaRPr>
          </a:p>
        </p:txBody>
      </p:sp>
      <p:sp>
        <p:nvSpPr>
          <p:cNvPr id="18" name="Rectangle: Rounded Corners 17">
            <a:extLst>
              <a:ext uri="{FF2B5EF4-FFF2-40B4-BE49-F238E27FC236}">
                <a16:creationId xmlns:a16="http://schemas.microsoft.com/office/drawing/2014/main" id="{7B10723E-7F0E-4D37-9D3A-9E7B032712CE}"/>
              </a:ext>
            </a:extLst>
          </p:cNvPr>
          <p:cNvSpPr/>
          <p:nvPr/>
        </p:nvSpPr>
        <p:spPr>
          <a:xfrm>
            <a:off x="3744549" y="3399766"/>
            <a:ext cx="956333" cy="42530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FF0000"/>
                </a:solidFill>
                <a:latin typeface="Aptos" panose="020B0004020202020204" pitchFamily="34" charset="0"/>
                <a:cs typeface="Times New Roman" panose="02020603050405020304" pitchFamily="18" charset="0"/>
              </a:rPr>
              <a:t>Nhựa</a:t>
            </a:r>
            <a:endParaRPr lang="en-US" sz="2400" dirty="0">
              <a:solidFill>
                <a:srgbClr val="FF0000"/>
              </a:solidFill>
              <a:latin typeface="Aptos" panose="020B0004020202020204" pitchFamily="34" charset="0"/>
              <a:cs typeface="Times New Roman" panose="02020603050405020304" pitchFamily="18" charset="0"/>
            </a:endParaRPr>
          </a:p>
        </p:txBody>
      </p:sp>
      <p:sp>
        <p:nvSpPr>
          <p:cNvPr id="19" name="Rectangle: Rounded Corners 18">
            <a:extLst>
              <a:ext uri="{FF2B5EF4-FFF2-40B4-BE49-F238E27FC236}">
                <a16:creationId xmlns:a16="http://schemas.microsoft.com/office/drawing/2014/main" id="{AADA54A5-0C1D-4793-A197-34E7476BA9F6}"/>
              </a:ext>
            </a:extLst>
          </p:cNvPr>
          <p:cNvSpPr/>
          <p:nvPr/>
        </p:nvSpPr>
        <p:spPr>
          <a:xfrm>
            <a:off x="1756819" y="4422176"/>
            <a:ext cx="1077770" cy="42530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FF0000"/>
                </a:solidFill>
                <a:latin typeface="Aptos" panose="020B0004020202020204" pitchFamily="34" charset="0"/>
                <a:cs typeface="Times New Roman" panose="02020603050405020304" pitchFamily="18" charset="0"/>
              </a:rPr>
              <a:t>Nhựa</a:t>
            </a:r>
            <a:endParaRPr lang="en-US" sz="2400" dirty="0">
              <a:solidFill>
                <a:srgbClr val="FF0000"/>
              </a:solidFill>
              <a:latin typeface="Aptos" panose="020B0004020202020204" pitchFamily="34" charset="0"/>
              <a:cs typeface="Times New Roman" panose="02020603050405020304" pitchFamily="18" charset="0"/>
            </a:endParaRPr>
          </a:p>
        </p:txBody>
      </p:sp>
      <p:sp>
        <p:nvSpPr>
          <p:cNvPr id="20" name="Rectangle: Rounded Corners 19">
            <a:extLst>
              <a:ext uri="{FF2B5EF4-FFF2-40B4-BE49-F238E27FC236}">
                <a16:creationId xmlns:a16="http://schemas.microsoft.com/office/drawing/2014/main" id="{2A11D978-6D61-42CD-B865-06BD3E726776}"/>
              </a:ext>
            </a:extLst>
          </p:cNvPr>
          <p:cNvSpPr/>
          <p:nvPr/>
        </p:nvSpPr>
        <p:spPr>
          <a:xfrm>
            <a:off x="3904037" y="4305106"/>
            <a:ext cx="1077770" cy="42530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FF0000"/>
                </a:solidFill>
                <a:latin typeface="Aptos" panose="020B0004020202020204" pitchFamily="34" charset="0"/>
                <a:cs typeface="Times New Roman" panose="02020603050405020304" pitchFamily="18" charset="0"/>
              </a:rPr>
              <a:t>Nhựa</a:t>
            </a:r>
            <a:endParaRPr lang="en-US" sz="2400" dirty="0">
              <a:solidFill>
                <a:srgbClr val="FF0000"/>
              </a:solidFill>
              <a:latin typeface="Aptos" panose="020B000402020202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circle(in)">
                                      <p:cBhvr>
                                        <p:cTn id="45" dur="20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circle(in)">
                                      <p:cBhvr>
                                        <p:cTn id="50" dur="20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circle(in)">
                                      <p:cBhvr>
                                        <p:cTn id="55" dur="20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circle(in)">
                                      <p:cBhvr>
                                        <p:cTn id="60" dur="2000"/>
                                        <p:tgtEl>
                                          <p:spTgt spid="18"/>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barn(inVertical)">
                                      <p:cBhvr>
                                        <p:cTn id="65" dur="500"/>
                                        <p:tgtEl>
                                          <p:spTgt spid="19"/>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barn(inVertical)">
                                      <p:cBhvr>
                                        <p:cTn id="7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4" grpId="0" animBg="1"/>
      <p:bldP spid="15" grpId="0" animBg="1"/>
      <p:bldP spid="16" grpId="0" animBg="1"/>
      <p:bldP spid="17" grpId="0" animBg="1"/>
      <p:bldP spid="18" grpId="0" animBg="1"/>
      <p:bldP spid="19" grpId="0" animBg="1"/>
      <p:bldP spid="2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4294967295"/>
          </p:nvPr>
        </p:nvSpPr>
        <p:spPr>
          <a:xfrm>
            <a:off x="8696404" y="3208266"/>
            <a:ext cx="333000" cy="393600"/>
          </a:xfrm>
          <a:prstGeom prst="rect">
            <a:avLst/>
          </a:prstGeom>
        </p:spPr>
        <p:txBody>
          <a:bodyPr/>
          <a:lstStyle/>
          <a:p>
            <a:pPr marL="0" lvl="0" indent="0" algn="r" rtl="0">
              <a:spcBef>
                <a:spcPts val="0"/>
              </a:spcBef>
              <a:spcAft>
                <a:spcPts val="0"/>
              </a:spcAft>
              <a:buNone/>
            </a:pPr>
            <a:fld id="{00000000-1234-1234-1234-123412341234}" type="slidenum">
              <a:rPr lang="en" sz="2800" b="1" smtClean="0"/>
              <a:pPr marL="0" lvl="0" indent="0" algn="r" rtl="0">
                <a:spcBef>
                  <a:spcPts val="0"/>
                </a:spcBef>
                <a:spcAft>
                  <a:spcPts val="0"/>
                </a:spcAft>
                <a:buNone/>
              </a:pPr>
              <a:t>40</a:t>
            </a:fld>
            <a:endParaRPr lang="en" sz="2800" b="1"/>
          </a:p>
        </p:txBody>
      </p:sp>
      <p:pic>
        <p:nvPicPr>
          <p:cNvPr id="9220" name="Picture 4" descr="Chung tay giải quyết vấn nạn rác thải nhựa – Tạp chí Thủy sản Việt N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19" y="214560"/>
            <a:ext cx="2960538" cy="2654257"/>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Australia tìm giải pháp giải quyết khủng hoảng rác thải nhựa - Báo Hà Giang  điện tử"/>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2926" y="214560"/>
            <a:ext cx="2960538" cy="2587087"/>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Đốt rác gây ô nhiễm môi trường bị xử phạt như thế nào? | Tin tức mới nhất  24h - Đọc Báo Lao Động online - Laodong.v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7633" y="140132"/>
            <a:ext cx="2806367" cy="266151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 y="2868817"/>
            <a:ext cx="3129564" cy="2246769"/>
          </a:xfrm>
          <a:prstGeom prst="rect">
            <a:avLst/>
          </a:prstGeom>
          <a:solidFill>
            <a:schemeClr val="accent5">
              <a:lumMod val="20000"/>
              <a:lumOff val="80000"/>
            </a:schemeClr>
          </a:solidFill>
        </p:spPr>
        <p:txBody>
          <a:bodyPr wrap="square">
            <a:spAutoFit/>
          </a:bodyPr>
          <a:lstStyle/>
          <a:p>
            <a:pPr marL="0" lvl="0" indent="0" algn="ctr">
              <a:spcBef>
                <a:spcPts val="600"/>
              </a:spcBef>
              <a:spcAft>
                <a:spcPts val="600"/>
              </a:spcAft>
              <a:buNone/>
            </a:pPr>
            <a:r>
              <a:rPr lang="en-GB" sz="2800" b="1" dirty="0" err="1">
                <a:latin typeface="Aptos" panose="020B0004020202020204" pitchFamily="34" charset="0"/>
                <a:cs typeface="Times New Roman" panose="02020603050405020304" pitchFamily="18" charset="0"/>
              </a:rPr>
              <a:t>Tình</a:t>
            </a:r>
            <a:r>
              <a:rPr lang="en-GB" sz="2800" b="1" dirty="0">
                <a:latin typeface="Aptos" panose="020B0004020202020204" pitchFamily="34" charset="0"/>
                <a:cs typeface="Times New Roman" panose="02020603050405020304" pitchFamily="18" charset="0"/>
              </a:rPr>
              <a:t> </a:t>
            </a:r>
            <a:r>
              <a:rPr lang="en-GB" sz="2800" b="1" dirty="0" err="1">
                <a:latin typeface="Aptos" panose="020B0004020202020204" pitchFamily="34" charset="0"/>
                <a:cs typeface="Times New Roman" panose="02020603050405020304" pitchFamily="18" charset="0"/>
              </a:rPr>
              <a:t>trạng</a:t>
            </a:r>
            <a:r>
              <a:rPr lang="en-GB" sz="2800" b="1" dirty="0">
                <a:latin typeface="Aptos" panose="020B0004020202020204" pitchFamily="34" charset="0"/>
                <a:cs typeface="Times New Roman" panose="02020603050405020304" pitchFamily="18" charset="0"/>
              </a:rPr>
              <a:t> </a:t>
            </a:r>
            <a:r>
              <a:rPr lang="en-GB" sz="2800" b="1" dirty="0" err="1">
                <a:latin typeface="Aptos" panose="020B0004020202020204" pitchFamily="34" charset="0"/>
                <a:cs typeface="Times New Roman" panose="02020603050405020304" pitchFamily="18" charset="0"/>
              </a:rPr>
              <a:t>sản</a:t>
            </a:r>
            <a:r>
              <a:rPr lang="en-GB" sz="2800" b="1" dirty="0">
                <a:latin typeface="Aptos" panose="020B0004020202020204" pitchFamily="34" charset="0"/>
                <a:cs typeface="Times New Roman" panose="02020603050405020304" pitchFamily="18" charset="0"/>
              </a:rPr>
              <a:t> </a:t>
            </a:r>
            <a:r>
              <a:rPr lang="en-GB" sz="2800" b="1" dirty="0" err="1">
                <a:latin typeface="Aptos" panose="020B0004020202020204" pitchFamily="34" charset="0"/>
                <a:cs typeface="Times New Roman" panose="02020603050405020304" pitchFamily="18" charset="0"/>
              </a:rPr>
              <a:t>xuất</a:t>
            </a:r>
            <a:r>
              <a:rPr lang="en-GB" sz="2800" b="1" dirty="0">
                <a:latin typeface="Aptos" panose="020B0004020202020204" pitchFamily="34" charset="0"/>
                <a:cs typeface="Times New Roman" panose="02020603050405020304" pitchFamily="18" charset="0"/>
              </a:rPr>
              <a:t> </a:t>
            </a:r>
            <a:r>
              <a:rPr lang="en-GB" sz="2800" b="1" dirty="0" err="1">
                <a:latin typeface="Aptos" panose="020B0004020202020204" pitchFamily="34" charset="0"/>
                <a:cs typeface="Times New Roman" panose="02020603050405020304" pitchFamily="18" charset="0"/>
              </a:rPr>
              <a:t>đồ</a:t>
            </a:r>
            <a:r>
              <a:rPr lang="en-GB" sz="2800" b="1" dirty="0">
                <a:latin typeface="Aptos" panose="020B0004020202020204" pitchFamily="34" charset="0"/>
                <a:cs typeface="Times New Roman" panose="02020603050405020304" pitchFamily="18" charset="0"/>
              </a:rPr>
              <a:t> </a:t>
            </a:r>
            <a:r>
              <a:rPr lang="en-GB" sz="2800" b="1" dirty="0" err="1">
                <a:latin typeface="Aptos" panose="020B0004020202020204" pitchFamily="34" charset="0"/>
                <a:cs typeface="Times New Roman" panose="02020603050405020304" pitchFamily="18" charset="0"/>
              </a:rPr>
              <a:t>nhựa</a:t>
            </a:r>
            <a:r>
              <a:rPr lang="en-GB" sz="2800" b="1" dirty="0">
                <a:latin typeface="Aptos" panose="020B0004020202020204" pitchFamily="34" charset="0"/>
                <a:cs typeface="Times New Roman" panose="02020603050405020304" pitchFamily="18" charset="0"/>
              </a:rPr>
              <a:t> </a:t>
            </a:r>
            <a:r>
              <a:rPr lang="en-GB" sz="2800" b="1" dirty="0" err="1">
                <a:latin typeface="Aptos" panose="020B0004020202020204" pitchFamily="34" charset="0"/>
                <a:cs typeface="Times New Roman" panose="02020603050405020304" pitchFamily="18" charset="0"/>
              </a:rPr>
              <a:t>và</a:t>
            </a:r>
            <a:r>
              <a:rPr lang="en-GB" sz="2800" b="1" dirty="0">
                <a:latin typeface="Aptos" panose="020B0004020202020204" pitchFamily="34" charset="0"/>
                <a:cs typeface="Times New Roman" panose="02020603050405020304" pitchFamily="18" charset="0"/>
              </a:rPr>
              <a:t> </a:t>
            </a:r>
            <a:r>
              <a:rPr lang="en-GB" sz="2800" b="1" dirty="0" err="1">
                <a:latin typeface="Aptos" panose="020B0004020202020204" pitchFamily="34" charset="0"/>
                <a:cs typeface="Times New Roman" panose="02020603050405020304" pitchFamily="18" charset="0"/>
              </a:rPr>
              <a:t>thải</a:t>
            </a:r>
            <a:r>
              <a:rPr lang="en-GB" sz="2800" b="1" dirty="0">
                <a:latin typeface="Aptos" panose="020B0004020202020204" pitchFamily="34" charset="0"/>
                <a:cs typeface="Times New Roman" panose="02020603050405020304" pitchFamily="18" charset="0"/>
              </a:rPr>
              <a:t> </a:t>
            </a:r>
            <a:r>
              <a:rPr lang="en-GB" sz="2800" b="1" dirty="0" err="1">
                <a:latin typeface="Aptos" panose="020B0004020202020204" pitchFamily="34" charset="0"/>
                <a:cs typeface="Times New Roman" panose="02020603050405020304" pitchFamily="18" charset="0"/>
              </a:rPr>
              <a:t>đồ</a:t>
            </a:r>
            <a:r>
              <a:rPr lang="en-GB" sz="2800" b="1" dirty="0">
                <a:latin typeface="Aptos" panose="020B0004020202020204" pitchFamily="34" charset="0"/>
                <a:cs typeface="Times New Roman" panose="02020603050405020304" pitchFamily="18" charset="0"/>
              </a:rPr>
              <a:t> </a:t>
            </a:r>
            <a:r>
              <a:rPr lang="en-GB" sz="2800" b="1" dirty="0" err="1">
                <a:latin typeface="Aptos" panose="020B0004020202020204" pitchFamily="34" charset="0"/>
                <a:cs typeface="Times New Roman" panose="02020603050405020304" pitchFamily="18" charset="0"/>
              </a:rPr>
              <a:t>nhựa</a:t>
            </a:r>
            <a:r>
              <a:rPr lang="en-GB" sz="2800" b="1" dirty="0">
                <a:latin typeface="Aptos" panose="020B0004020202020204" pitchFamily="34" charset="0"/>
                <a:cs typeface="Times New Roman" panose="02020603050405020304" pitchFamily="18" charset="0"/>
              </a:rPr>
              <a:t> </a:t>
            </a:r>
            <a:r>
              <a:rPr lang="en-GB" sz="2800" b="1" dirty="0" err="1">
                <a:latin typeface="Aptos" panose="020B0004020202020204" pitchFamily="34" charset="0"/>
                <a:cs typeface="Times New Roman" panose="02020603050405020304" pitchFamily="18" charset="0"/>
              </a:rPr>
              <a:t>tăng</a:t>
            </a:r>
            <a:r>
              <a:rPr lang="en-GB" sz="2800" b="1" dirty="0">
                <a:latin typeface="Aptos" panose="020B0004020202020204" pitchFamily="34" charset="0"/>
                <a:cs typeface="Times New Roman" panose="02020603050405020304" pitchFamily="18" charset="0"/>
              </a:rPr>
              <a:t>, </a:t>
            </a:r>
            <a:r>
              <a:rPr lang="en-GB" sz="2800" b="1" dirty="0" err="1">
                <a:latin typeface="Aptos" panose="020B0004020202020204" pitchFamily="34" charset="0"/>
                <a:cs typeface="Times New Roman" panose="02020603050405020304" pitchFamily="18" charset="0"/>
              </a:rPr>
              <a:t>không</a:t>
            </a:r>
            <a:r>
              <a:rPr lang="en-GB" sz="2800" b="1" dirty="0">
                <a:latin typeface="Aptos" panose="020B0004020202020204" pitchFamily="34" charset="0"/>
                <a:cs typeface="Times New Roman" panose="02020603050405020304" pitchFamily="18" charset="0"/>
              </a:rPr>
              <a:t> </a:t>
            </a:r>
            <a:r>
              <a:rPr lang="en-GB" sz="2800" b="1" dirty="0" err="1">
                <a:latin typeface="Aptos" panose="020B0004020202020204" pitchFamily="34" charset="0"/>
                <a:cs typeface="Times New Roman" panose="02020603050405020304" pitchFamily="18" charset="0"/>
              </a:rPr>
              <a:t>kịp</a:t>
            </a:r>
            <a:r>
              <a:rPr lang="en-GB" sz="2800" b="1" dirty="0">
                <a:latin typeface="Aptos" panose="020B0004020202020204" pitchFamily="34" charset="0"/>
                <a:cs typeface="Times New Roman" panose="02020603050405020304" pitchFamily="18" charset="0"/>
              </a:rPr>
              <a:t> </a:t>
            </a:r>
            <a:r>
              <a:rPr lang="en-GB" sz="2800" b="1" dirty="0" err="1">
                <a:latin typeface="Aptos" panose="020B0004020202020204" pitchFamily="34" charset="0"/>
                <a:cs typeface="Times New Roman" panose="02020603050405020304" pitchFamily="18" charset="0"/>
              </a:rPr>
              <a:t>phân</a:t>
            </a:r>
            <a:r>
              <a:rPr lang="en-GB" sz="2800" b="1" dirty="0">
                <a:latin typeface="Aptos" panose="020B0004020202020204" pitchFamily="34" charset="0"/>
                <a:cs typeface="Times New Roman" panose="02020603050405020304" pitchFamily="18" charset="0"/>
              </a:rPr>
              <a:t> </a:t>
            </a:r>
            <a:r>
              <a:rPr lang="en-GB" sz="2800" b="1" dirty="0" err="1">
                <a:latin typeface="Aptos" panose="020B0004020202020204" pitchFamily="34" charset="0"/>
                <a:cs typeface="Times New Roman" panose="02020603050405020304" pitchFamily="18" charset="0"/>
              </a:rPr>
              <a:t>hủy</a:t>
            </a:r>
            <a:endParaRPr lang="en-US" sz="2800" b="1" dirty="0">
              <a:latin typeface="Aptos" panose="020B0004020202020204" pitchFamily="34" charset="0"/>
              <a:cs typeface="Times New Roman" panose="02020603050405020304" pitchFamily="18" charset="0"/>
            </a:endParaRPr>
          </a:p>
        </p:txBody>
      </p:sp>
      <p:sp>
        <p:nvSpPr>
          <p:cNvPr id="11" name="Rectangle 10"/>
          <p:cNvSpPr/>
          <p:nvPr/>
        </p:nvSpPr>
        <p:spPr>
          <a:xfrm>
            <a:off x="3468086" y="2868817"/>
            <a:ext cx="2610470" cy="1384995"/>
          </a:xfrm>
          <a:prstGeom prst="rect">
            <a:avLst/>
          </a:prstGeom>
          <a:solidFill>
            <a:schemeClr val="accent5">
              <a:lumMod val="20000"/>
              <a:lumOff val="80000"/>
            </a:schemeClr>
          </a:solidFill>
        </p:spPr>
        <p:txBody>
          <a:bodyPr wrap="square">
            <a:spAutoFit/>
          </a:bodyPr>
          <a:lstStyle/>
          <a:p>
            <a:pPr marL="0" lvl="0" indent="0" algn="ctr">
              <a:spcBef>
                <a:spcPts val="600"/>
              </a:spcBef>
              <a:spcAft>
                <a:spcPts val="600"/>
              </a:spcAft>
              <a:buNone/>
            </a:pPr>
            <a:r>
              <a:rPr lang="en-GB" sz="2800" b="1" dirty="0" err="1">
                <a:latin typeface="Aptos" panose="020B0004020202020204" pitchFamily="34" charset="0"/>
                <a:cs typeface="Times New Roman" panose="02020603050405020304" pitchFamily="18" charset="0"/>
              </a:rPr>
              <a:t>Tình</a:t>
            </a:r>
            <a:r>
              <a:rPr lang="en-GB" sz="2800" b="1" dirty="0">
                <a:latin typeface="Aptos" panose="020B0004020202020204" pitchFamily="34" charset="0"/>
                <a:cs typeface="Times New Roman" panose="02020603050405020304" pitchFamily="18" charset="0"/>
              </a:rPr>
              <a:t> </a:t>
            </a:r>
            <a:r>
              <a:rPr lang="en-GB" sz="2800" b="1" dirty="0" err="1">
                <a:latin typeface="Aptos" panose="020B0004020202020204" pitchFamily="34" charset="0"/>
                <a:cs typeface="Times New Roman" panose="02020603050405020304" pitchFamily="18" charset="0"/>
              </a:rPr>
              <a:t>trạng</a:t>
            </a:r>
            <a:r>
              <a:rPr lang="en-GB" sz="2800" b="1" dirty="0">
                <a:latin typeface="Aptos" panose="020B0004020202020204" pitchFamily="34" charset="0"/>
                <a:cs typeface="Times New Roman" panose="02020603050405020304" pitchFamily="18" charset="0"/>
              </a:rPr>
              <a:t> </a:t>
            </a:r>
            <a:r>
              <a:rPr lang="en-GB" sz="2800" b="1" dirty="0" err="1">
                <a:latin typeface="Aptos" panose="020B0004020202020204" pitchFamily="34" charset="0"/>
                <a:cs typeface="Times New Roman" panose="02020603050405020304" pitchFamily="18" charset="0"/>
              </a:rPr>
              <a:t>vứt</a:t>
            </a:r>
            <a:r>
              <a:rPr lang="en-GB" sz="2800" b="1" dirty="0">
                <a:latin typeface="Aptos" panose="020B0004020202020204" pitchFamily="34" charset="0"/>
                <a:cs typeface="Times New Roman" panose="02020603050405020304" pitchFamily="18" charset="0"/>
              </a:rPr>
              <a:t> </a:t>
            </a:r>
            <a:r>
              <a:rPr lang="en-GB" sz="2800" b="1" dirty="0" err="1">
                <a:latin typeface="Aptos" panose="020B0004020202020204" pitchFamily="34" charset="0"/>
                <a:cs typeface="Times New Roman" panose="02020603050405020304" pitchFamily="18" charset="0"/>
              </a:rPr>
              <a:t>rác</a:t>
            </a:r>
            <a:r>
              <a:rPr lang="en-GB" sz="2800" b="1" dirty="0">
                <a:latin typeface="Aptos" panose="020B0004020202020204" pitchFamily="34" charset="0"/>
                <a:cs typeface="Times New Roman" panose="02020603050405020304" pitchFamily="18" charset="0"/>
              </a:rPr>
              <a:t> </a:t>
            </a:r>
            <a:r>
              <a:rPr lang="en-GB" sz="2800" b="1" dirty="0" err="1">
                <a:latin typeface="Aptos" panose="020B0004020202020204" pitchFamily="34" charset="0"/>
                <a:cs typeface="Times New Roman" panose="02020603050405020304" pitchFamily="18" charset="0"/>
              </a:rPr>
              <a:t>thải</a:t>
            </a:r>
            <a:r>
              <a:rPr lang="en-GB" sz="2800" b="1" dirty="0">
                <a:latin typeface="Aptos" panose="020B0004020202020204" pitchFamily="34" charset="0"/>
                <a:cs typeface="Times New Roman" panose="02020603050405020304" pitchFamily="18" charset="0"/>
              </a:rPr>
              <a:t> </a:t>
            </a:r>
            <a:r>
              <a:rPr lang="en-GB" sz="2800" b="1" dirty="0" err="1">
                <a:latin typeface="Aptos" panose="020B0004020202020204" pitchFamily="34" charset="0"/>
                <a:cs typeface="Times New Roman" panose="02020603050405020304" pitchFamily="18" charset="0"/>
              </a:rPr>
              <a:t>nhựa</a:t>
            </a:r>
            <a:r>
              <a:rPr lang="en-GB" sz="2800" b="1" dirty="0">
                <a:latin typeface="Aptos" panose="020B0004020202020204" pitchFamily="34" charset="0"/>
                <a:cs typeface="Times New Roman" panose="02020603050405020304" pitchFamily="18" charset="0"/>
              </a:rPr>
              <a:t> </a:t>
            </a:r>
            <a:r>
              <a:rPr lang="en-GB" sz="2800" b="1" dirty="0" err="1">
                <a:latin typeface="Aptos" panose="020B0004020202020204" pitchFamily="34" charset="0"/>
                <a:cs typeface="Times New Roman" panose="02020603050405020304" pitchFamily="18" charset="0"/>
              </a:rPr>
              <a:t>ra</a:t>
            </a:r>
            <a:r>
              <a:rPr lang="en-GB" sz="2800" b="1" dirty="0">
                <a:latin typeface="Aptos" panose="020B0004020202020204" pitchFamily="34" charset="0"/>
                <a:cs typeface="Times New Roman" panose="02020603050405020304" pitchFamily="18" charset="0"/>
              </a:rPr>
              <a:t> </a:t>
            </a:r>
            <a:r>
              <a:rPr lang="en-GB" sz="2800" b="1" dirty="0" err="1">
                <a:latin typeface="Aptos" panose="020B0004020202020204" pitchFamily="34" charset="0"/>
                <a:cs typeface="Times New Roman" panose="02020603050405020304" pitchFamily="18" charset="0"/>
              </a:rPr>
              <a:t>biển</a:t>
            </a:r>
            <a:endParaRPr lang="en-US" sz="2800" b="1" dirty="0">
              <a:latin typeface="Aptos" panose="020B0004020202020204" pitchFamily="34" charset="0"/>
              <a:cs typeface="Times New Roman" panose="02020603050405020304" pitchFamily="18" charset="0"/>
            </a:endParaRPr>
          </a:p>
        </p:txBody>
      </p:sp>
      <p:sp>
        <p:nvSpPr>
          <p:cNvPr id="12" name="Rectangle 11"/>
          <p:cNvSpPr/>
          <p:nvPr/>
        </p:nvSpPr>
        <p:spPr>
          <a:xfrm>
            <a:off x="6435582" y="3036689"/>
            <a:ext cx="2610470" cy="954107"/>
          </a:xfrm>
          <a:prstGeom prst="rect">
            <a:avLst/>
          </a:prstGeom>
          <a:solidFill>
            <a:schemeClr val="accent5">
              <a:lumMod val="20000"/>
              <a:lumOff val="80000"/>
            </a:schemeClr>
          </a:solidFill>
        </p:spPr>
        <p:txBody>
          <a:bodyPr wrap="square">
            <a:spAutoFit/>
          </a:bodyPr>
          <a:lstStyle/>
          <a:p>
            <a:pPr marL="0" lvl="0" indent="0" algn="ctr">
              <a:spcBef>
                <a:spcPts val="600"/>
              </a:spcBef>
              <a:spcAft>
                <a:spcPts val="600"/>
              </a:spcAft>
              <a:buNone/>
            </a:pPr>
            <a:r>
              <a:rPr lang="en-GB" sz="2800" b="1" dirty="0" err="1">
                <a:latin typeface="Aptos" panose="020B0004020202020204" pitchFamily="34" charset="0"/>
                <a:cs typeface="Times New Roman" panose="02020603050405020304" pitchFamily="18" charset="0"/>
              </a:rPr>
              <a:t>Tình</a:t>
            </a:r>
            <a:r>
              <a:rPr lang="en-GB" sz="2800" b="1" dirty="0">
                <a:latin typeface="Aptos" panose="020B0004020202020204" pitchFamily="34" charset="0"/>
                <a:cs typeface="Times New Roman" panose="02020603050405020304" pitchFamily="18" charset="0"/>
              </a:rPr>
              <a:t> </a:t>
            </a:r>
            <a:r>
              <a:rPr lang="en-GB" sz="2800" b="1" dirty="0" err="1">
                <a:latin typeface="Aptos" panose="020B0004020202020204" pitchFamily="34" charset="0"/>
                <a:cs typeface="Times New Roman" panose="02020603050405020304" pitchFamily="18" charset="0"/>
              </a:rPr>
              <a:t>trạng</a:t>
            </a:r>
            <a:r>
              <a:rPr lang="en-GB" sz="2800" b="1" dirty="0">
                <a:latin typeface="Aptos" panose="020B0004020202020204" pitchFamily="34" charset="0"/>
                <a:cs typeface="Times New Roman" panose="02020603050405020304" pitchFamily="18" charset="0"/>
              </a:rPr>
              <a:t> </a:t>
            </a:r>
            <a:r>
              <a:rPr lang="en-GB" sz="2800" b="1" dirty="0" err="1">
                <a:latin typeface="Aptos" panose="020B0004020202020204" pitchFamily="34" charset="0"/>
                <a:cs typeface="Times New Roman" panose="02020603050405020304" pitchFamily="18" charset="0"/>
              </a:rPr>
              <a:t>đốt</a:t>
            </a:r>
            <a:r>
              <a:rPr lang="en-GB" sz="2800" b="1" dirty="0">
                <a:latin typeface="Aptos" panose="020B0004020202020204" pitchFamily="34" charset="0"/>
                <a:cs typeface="Times New Roman" panose="02020603050405020304" pitchFamily="18" charset="0"/>
              </a:rPr>
              <a:t> </a:t>
            </a:r>
            <a:r>
              <a:rPr lang="en-GB" sz="2800" b="1" dirty="0" err="1">
                <a:latin typeface="Aptos" panose="020B0004020202020204" pitchFamily="34" charset="0"/>
                <a:cs typeface="Times New Roman" panose="02020603050405020304" pitchFamily="18" charset="0"/>
              </a:rPr>
              <a:t>rác</a:t>
            </a:r>
            <a:r>
              <a:rPr lang="en-GB" sz="2800" b="1" dirty="0">
                <a:latin typeface="Aptos" panose="020B0004020202020204" pitchFamily="34" charset="0"/>
                <a:cs typeface="Times New Roman" panose="02020603050405020304" pitchFamily="18" charset="0"/>
              </a:rPr>
              <a:t> </a:t>
            </a:r>
            <a:r>
              <a:rPr lang="en-GB" sz="2800" b="1" dirty="0" err="1">
                <a:latin typeface="Aptos" panose="020B0004020202020204" pitchFamily="34" charset="0"/>
                <a:cs typeface="Times New Roman" panose="02020603050405020304" pitchFamily="18" charset="0"/>
              </a:rPr>
              <a:t>thải</a:t>
            </a:r>
            <a:r>
              <a:rPr lang="en-GB" sz="2800" b="1" dirty="0">
                <a:latin typeface="Aptos" panose="020B0004020202020204" pitchFamily="34" charset="0"/>
                <a:cs typeface="Times New Roman" panose="02020603050405020304" pitchFamily="18" charset="0"/>
              </a:rPr>
              <a:t> </a:t>
            </a:r>
            <a:r>
              <a:rPr lang="en-GB" sz="2800" b="1" dirty="0" err="1">
                <a:latin typeface="Aptos" panose="020B0004020202020204" pitchFamily="34" charset="0"/>
                <a:cs typeface="Times New Roman" panose="02020603050405020304" pitchFamily="18" charset="0"/>
              </a:rPr>
              <a:t>nhựa</a:t>
            </a:r>
            <a:endParaRPr lang="en-US" sz="2800" b="1" dirty="0">
              <a:latin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836464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2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523F09B-0357-47F6-AC8C-C7F2BA15C540}"/>
              </a:ext>
            </a:extLst>
          </p:cNvPr>
          <p:cNvSpPr>
            <a:spLocks noGrp="1"/>
          </p:cNvSpPr>
          <p:nvPr>
            <p:ph type="sldNum" idx="4294967295"/>
          </p:nvPr>
        </p:nvSpPr>
        <p:spPr>
          <a:xfrm>
            <a:off x="8696403" y="4673650"/>
            <a:ext cx="333000" cy="393600"/>
          </a:xfrm>
          <a:prstGeom prst="rect">
            <a:avLst/>
          </a:prstGeom>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41</a:t>
            </a:fld>
            <a:endParaRPr lang="en"/>
          </a:p>
        </p:txBody>
      </p:sp>
      <p:pic>
        <p:nvPicPr>
          <p:cNvPr id="3074" name="Picture 2" descr="Rác thải nhựa - tử thần của các loài sinh vật biển">
            <a:extLst>
              <a:ext uri="{FF2B5EF4-FFF2-40B4-BE49-F238E27FC236}">
                <a16:creationId xmlns:a16="http://schemas.microsoft.com/office/drawing/2014/main" id="{93BB2E75-F448-4F25-985D-9A264D14FE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05" y="-28575"/>
            <a:ext cx="2857500" cy="203812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Quản lý rác thải nhựa đại dương đến năm 2030">
            <a:extLst>
              <a:ext uri="{FF2B5EF4-FFF2-40B4-BE49-F238E27FC236}">
                <a16:creationId xmlns:a16="http://schemas.microsoft.com/office/drawing/2014/main" id="{9840D33C-6127-488C-BB9A-C62D3FC71A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6528" y="-28575"/>
            <a:ext cx="2938495" cy="203812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iểm họa từ rác thải nhựa đại dương: Những con số thức tỉnh nhân loại -  ThienNhien.Net | Con người và Thiên nhiên">
            <a:extLst>
              <a:ext uri="{FF2B5EF4-FFF2-40B4-BE49-F238E27FC236}">
                <a16:creationId xmlns:a16="http://schemas.microsoft.com/office/drawing/2014/main" id="{2929BCB4-B94B-4399-83A2-263C702905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704" y="2379687"/>
            <a:ext cx="2809875" cy="253554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Năm 2030, 100% các khu du lịch ven biển không sử dụng nhựa dùng một lần -  Đài PTTH Tuyên Quang">
            <a:extLst>
              <a:ext uri="{FF2B5EF4-FFF2-40B4-BE49-F238E27FC236}">
                <a16:creationId xmlns:a16="http://schemas.microsoft.com/office/drawing/2014/main" id="{FBE3D985-8319-4DE8-835B-5C6AA9034B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6528" y="2379687"/>
            <a:ext cx="2809875" cy="253554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Ngăn chặn ô nhiễm môi trường từ rác thải nhựa đại dương">
            <a:extLst>
              <a:ext uri="{FF2B5EF4-FFF2-40B4-BE49-F238E27FC236}">
                <a16:creationId xmlns:a16="http://schemas.microsoft.com/office/drawing/2014/main" id="{C2BFD0C7-65F4-4E21-842D-10809CDA22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14753" y="1143319"/>
            <a:ext cx="2676525" cy="2535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4161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612"/>
        <p:cNvGrpSpPr/>
        <p:nvPr/>
      </p:nvGrpSpPr>
      <p:grpSpPr>
        <a:xfrm>
          <a:off x="0" y="0"/>
          <a:ext cx="0" cy="0"/>
          <a:chOff x="0" y="0"/>
          <a:chExt cx="0" cy="0"/>
        </a:xfrm>
      </p:grpSpPr>
      <p:sp>
        <p:nvSpPr>
          <p:cNvPr id="12" name="TextBox 11">
            <a:extLst>
              <a:ext uri="{FF2B5EF4-FFF2-40B4-BE49-F238E27FC236}">
                <a16:creationId xmlns:a16="http://schemas.microsoft.com/office/drawing/2014/main" id="{2B6F781A-56E4-4799-B66C-758DC325E7A1}"/>
              </a:ext>
            </a:extLst>
          </p:cNvPr>
          <p:cNvSpPr txBox="1"/>
          <p:nvPr/>
        </p:nvSpPr>
        <p:spPr>
          <a:xfrm>
            <a:off x="0" y="1880443"/>
            <a:ext cx="9144000" cy="3108543"/>
          </a:xfrm>
          <a:prstGeom prst="rect">
            <a:avLst/>
          </a:prstGeom>
          <a:solidFill>
            <a:schemeClr val="accent5">
              <a:lumMod val="20000"/>
              <a:lumOff val="80000"/>
            </a:schemeClr>
          </a:solidFill>
        </p:spPr>
        <p:txBody>
          <a:bodyPr wrap="square">
            <a:spAutoFit/>
          </a:bodyPr>
          <a:lstStyle/>
          <a:p>
            <a:pPr algn="l"/>
            <a:r>
              <a:rPr lang="en-US" sz="2800" b="1" i="0" dirty="0">
                <a:solidFill>
                  <a:srgbClr val="7030A0"/>
                </a:solidFill>
                <a:effectLst/>
                <a:latin typeface="Aptos" panose="020B0004020202020204" pitchFamily="34" charset="0"/>
                <a:cs typeface="Times New Roman" panose="02020603050405020304" pitchFamily="18" charset="0"/>
              </a:rPr>
              <a:t>* </a:t>
            </a:r>
            <a:r>
              <a:rPr lang="vi-VN" sz="2800" b="1" i="0" dirty="0">
                <a:solidFill>
                  <a:srgbClr val="7030A0"/>
                </a:solidFill>
                <a:effectLst/>
                <a:latin typeface="Aptos" panose="020B0004020202020204" pitchFamily="34" charset="0"/>
                <a:cs typeface="Times New Roman" panose="02020603050405020304" pitchFamily="18" charset="0"/>
              </a:rPr>
              <a:t>Một số tác hại của </a:t>
            </a:r>
            <a:r>
              <a:rPr lang="vi-VN" sz="2800" b="1" i="0" u="none" strike="noStrike" dirty="0">
                <a:solidFill>
                  <a:srgbClr val="7030A0"/>
                </a:solidFill>
                <a:effectLst/>
                <a:latin typeface="Aptos" panose="020B00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rác thải nhựa</a:t>
            </a:r>
            <a:r>
              <a:rPr lang="vi-VN" sz="2800" b="1" i="0" dirty="0">
                <a:solidFill>
                  <a:srgbClr val="7030A0"/>
                </a:solidFill>
                <a:effectLst/>
                <a:latin typeface="Aptos" panose="020B0004020202020204" pitchFamily="34" charset="0"/>
                <a:cs typeface="Times New Roman" panose="02020603050405020304" pitchFamily="18" charset="0"/>
              </a:rPr>
              <a:t> mà chúng ta có thể dễ dàng thấy như:</a:t>
            </a:r>
          </a:p>
          <a:p>
            <a:pPr algn="l">
              <a:buFont typeface="Arial" panose="020B0604020202020204" pitchFamily="34" charset="0"/>
              <a:buChar char="•"/>
            </a:pPr>
            <a:r>
              <a:rPr lang="vi-VN" sz="2800" b="1" i="0" dirty="0">
                <a:solidFill>
                  <a:srgbClr val="7030A0"/>
                </a:solidFill>
                <a:effectLst/>
                <a:latin typeface="Aptos" panose="020B0004020202020204" pitchFamily="34" charset="0"/>
                <a:cs typeface="Times New Roman" panose="02020603050405020304" pitchFamily="18" charset="0"/>
              </a:rPr>
              <a:t>Hủy hoại môi trường sống của sinh vật, động thực vật, con người,…</a:t>
            </a:r>
          </a:p>
          <a:p>
            <a:pPr algn="l">
              <a:buFont typeface="Arial" panose="020B0604020202020204" pitchFamily="34" charset="0"/>
              <a:buChar char="•"/>
            </a:pPr>
            <a:r>
              <a:rPr lang="vi-VN" sz="2800" b="1" i="0" dirty="0">
                <a:solidFill>
                  <a:srgbClr val="7030A0"/>
                </a:solidFill>
                <a:effectLst/>
                <a:latin typeface="Aptos" panose="020B0004020202020204" pitchFamily="34" charset="0"/>
                <a:cs typeface="Times New Roman" panose="02020603050405020304" pitchFamily="18" charset="0"/>
              </a:rPr>
              <a:t>Là mầm mống gây ra nhiều loại bệnh, là tác nhân gây ung thư</a:t>
            </a:r>
          </a:p>
          <a:p>
            <a:pPr algn="l">
              <a:buFont typeface="Arial" panose="020B0604020202020204" pitchFamily="34" charset="0"/>
              <a:buChar char="•"/>
            </a:pPr>
            <a:r>
              <a:rPr lang="vi-VN" sz="2800" b="1" i="0" dirty="0">
                <a:solidFill>
                  <a:srgbClr val="7030A0"/>
                </a:solidFill>
                <a:effectLst/>
                <a:latin typeface="Aptos" panose="020B0004020202020204" pitchFamily="34" charset="0"/>
                <a:cs typeface="Times New Roman" panose="02020603050405020304" pitchFamily="18" charset="0"/>
              </a:rPr>
              <a:t>Ảnh hưởng nghiêm trọng đến cảnh quan thiên </a:t>
            </a:r>
            <a:r>
              <a:rPr lang="vi-VN" sz="2800" b="1" i="0">
                <a:solidFill>
                  <a:srgbClr val="7030A0"/>
                </a:solidFill>
                <a:effectLst/>
                <a:latin typeface="Aptos" panose="020B0004020202020204" pitchFamily="34" charset="0"/>
                <a:cs typeface="Times New Roman" panose="02020603050405020304" pitchFamily="18" charset="0"/>
              </a:rPr>
              <a:t>nhiên…</a:t>
            </a:r>
            <a:endParaRPr lang="en-US" sz="2800" b="1" i="0" dirty="0">
              <a:solidFill>
                <a:srgbClr val="7030A0"/>
              </a:solidFill>
              <a:effectLst/>
              <a:latin typeface="Aptos" panose="020B000402020202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69E3554C-B0AA-936D-668B-C1A1CEF71310}"/>
              </a:ext>
            </a:extLst>
          </p:cNvPr>
          <p:cNvSpPr txBox="1"/>
          <p:nvPr/>
        </p:nvSpPr>
        <p:spPr>
          <a:xfrm>
            <a:off x="105508" y="1195754"/>
            <a:ext cx="9144000" cy="523220"/>
          </a:xfrm>
          <a:prstGeom prst="rect">
            <a:avLst/>
          </a:prstGeom>
          <a:noFill/>
        </p:spPr>
        <p:txBody>
          <a:bodyPr wrap="square">
            <a:spAutoFit/>
          </a:bodyPr>
          <a:lstStyle/>
          <a:p>
            <a:pPr algn="ctr"/>
            <a:r>
              <a:rPr lang="en-US" sz="2800" b="1">
                <a:solidFill>
                  <a:srgbClr val="FFFF00"/>
                </a:solidFill>
                <a:latin typeface="Aptos" panose="020B0004020202020204" pitchFamily="34" charset="0"/>
                <a:ea typeface="Calibri" panose="020F0502020204030204" pitchFamily="34" charset="0"/>
                <a:cs typeface="Times New Roman" panose="02020603050405020304" pitchFamily="18" charset="0"/>
              </a:rPr>
              <a:t>Chúng ta cần làm gì để làm giảm thiểu rác thải nhựa?</a:t>
            </a:r>
            <a:endParaRPr lang="en-US" sz="2800" b="1" dirty="0">
              <a:solidFill>
                <a:srgbClr val="FFFF00"/>
              </a:solidFill>
              <a:latin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473742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612"/>
        <p:cNvGrpSpPr/>
        <p:nvPr/>
      </p:nvGrpSpPr>
      <p:grpSpPr>
        <a:xfrm>
          <a:off x="0" y="0"/>
          <a:ext cx="0" cy="0"/>
          <a:chOff x="0" y="0"/>
          <a:chExt cx="0" cy="0"/>
        </a:xfrm>
      </p:grpSpPr>
      <p:sp>
        <p:nvSpPr>
          <p:cNvPr id="1619" name="Google Shape;1619;p19"/>
          <p:cNvSpPr txBox="1">
            <a:spLocks noGrp="1"/>
          </p:cNvSpPr>
          <p:nvPr>
            <p:ph type="sldNum" idx="4294967295"/>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43</a:t>
            </a:fld>
            <a:endParaRPr/>
          </a:p>
        </p:txBody>
      </p:sp>
      <p:sp>
        <p:nvSpPr>
          <p:cNvPr id="12" name="TextBox 11">
            <a:extLst>
              <a:ext uri="{FF2B5EF4-FFF2-40B4-BE49-F238E27FC236}">
                <a16:creationId xmlns:a16="http://schemas.microsoft.com/office/drawing/2014/main" id="{2B6F781A-56E4-4799-B66C-758DC325E7A1}"/>
              </a:ext>
            </a:extLst>
          </p:cNvPr>
          <p:cNvSpPr txBox="1"/>
          <p:nvPr/>
        </p:nvSpPr>
        <p:spPr>
          <a:xfrm>
            <a:off x="0" y="684689"/>
            <a:ext cx="9144000" cy="3539430"/>
          </a:xfrm>
          <a:prstGeom prst="rect">
            <a:avLst/>
          </a:prstGeom>
          <a:solidFill>
            <a:schemeClr val="accent5">
              <a:lumMod val="20000"/>
              <a:lumOff val="80000"/>
            </a:schemeClr>
          </a:solidFill>
        </p:spPr>
        <p:txBody>
          <a:bodyPr wrap="square">
            <a:spAutoFit/>
          </a:bodyPr>
          <a:lstStyle/>
          <a:p>
            <a:pPr algn="l"/>
            <a:r>
              <a:rPr lang="en-US" sz="3200" b="1">
                <a:solidFill>
                  <a:srgbClr val="7030A0"/>
                </a:solidFill>
                <a:latin typeface="Aptos" panose="020B0004020202020204" pitchFamily="34" charset="0"/>
                <a:cs typeface="Times New Roman" panose="02020603050405020304" pitchFamily="18" charset="0"/>
              </a:rPr>
              <a:t>* </a:t>
            </a:r>
            <a:r>
              <a:rPr lang="en-US" sz="3200" b="1" dirty="0" err="1">
                <a:solidFill>
                  <a:srgbClr val="7030A0"/>
                </a:solidFill>
                <a:latin typeface="Aptos" panose="020B0004020202020204" pitchFamily="34" charset="0"/>
                <a:cs typeface="Times New Roman" panose="02020603050405020304" pitchFamily="18" charset="0"/>
              </a:rPr>
              <a:t>Các</a:t>
            </a:r>
            <a:r>
              <a:rPr lang="en-US" sz="3200" b="1" dirty="0">
                <a:solidFill>
                  <a:srgbClr val="7030A0"/>
                </a:solidFill>
                <a:latin typeface="Aptos" panose="020B0004020202020204" pitchFamily="34" charset="0"/>
                <a:cs typeface="Times New Roman" panose="02020603050405020304" pitchFamily="18" charset="0"/>
              </a:rPr>
              <a:t> </a:t>
            </a:r>
            <a:r>
              <a:rPr lang="en-US" sz="3200" b="1" dirty="0" err="1">
                <a:solidFill>
                  <a:srgbClr val="7030A0"/>
                </a:solidFill>
                <a:latin typeface="Aptos" panose="020B0004020202020204" pitchFamily="34" charset="0"/>
                <a:cs typeface="Times New Roman" panose="02020603050405020304" pitchFamily="18" charset="0"/>
              </a:rPr>
              <a:t>biện</a:t>
            </a:r>
            <a:r>
              <a:rPr lang="en-US" sz="3200" b="1" dirty="0">
                <a:solidFill>
                  <a:srgbClr val="7030A0"/>
                </a:solidFill>
                <a:latin typeface="Aptos" panose="020B0004020202020204" pitchFamily="34" charset="0"/>
                <a:cs typeface="Times New Roman" panose="02020603050405020304" pitchFamily="18" charset="0"/>
              </a:rPr>
              <a:t> </a:t>
            </a:r>
            <a:r>
              <a:rPr lang="en-US" sz="3200" b="1" dirty="0" err="1">
                <a:solidFill>
                  <a:srgbClr val="7030A0"/>
                </a:solidFill>
                <a:latin typeface="Aptos" panose="020B0004020202020204" pitchFamily="34" charset="0"/>
                <a:cs typeface="Times New Roman" panose="02020603050405020304" pitchFamily="18" charset="0"/>
              </a:rPr>
              <a:t>pháp</a:t>
            </a:r>
            <a:r>
              <a:rPr lang="en-US" sz="3200" b="1" dirty="0">
                <a:solidFill>
                  <a:srgbClr val="7030A0"/>
                </a:solidFill>
                <a:latin typeface="Aptos" panose="020B0004020202020204" pitchFamily="34" charset="0"/>
                <a:cs typeface="Times New Roman" panose="02020603050405020304" pitchFamily="18" charset="0"/>
              </a:rPr>
              <a:t> </a:t>
            </a:r>
            <a:r>
              <a:rPr lang="en-US" sz="3200" b="1" dirty="0" err="1">
                <a:solidFill>
                  <a:srgbClr val="7030A0"/>
                </a:solidFill>
                <a:latin typeface="Aptos" panose="020B0004020202020204" pitchFamily="34" charset="0"/>
                <a:cs typeface="Times New Roman" panose="02020603050405020304" pitchFamily="18" charset="0"/>
              </a:rPr>
              <a:t>hạn</a:t>
            </a:r>
            <a:r>
              <a:rPr lang="en-US" sz="3200" b="1" dirty="0">
                <a:solidFill>
                  <a:srgbClr val="7030A0"/>
                </a:solidFill>
                <a:latin typeface="Aptos" panose="020B0004020202020204" pitchFamily="34" charset="0"/>
                <a:cs typeface="Times New Roman" panose="02020603050405020304" pitchFamily="18" charset="0"/>
              </a:rPr>
              <a:t> </a:t>
            </a:r>
            <a:r>
              <a:rPr lang="en-US" sz="3200" b="1" dirty="0" err="1">
                <a:solidFill>
                  <a:srgbClr val="7030A0"/>
                </a:solidFill>
                <a:latin typeface="Aptos" panose="020B0004020202020204" pitchFamily="34" charset="0"/>
                <a:cs typeface="Times New Roman" panose="02020603050405020304" pitchFamily="18" charset="0"/>
              </a:rPr>
              <a:t>chế</a:t>
            </a:r>
            <a:r>
              <a:rPr lang="en-US" sz="3200" b="1" dirty="0">
                <a:solidFill>
                  <a:srgbClr val="7030A0"/>
                </a:solidFill>
                <a:latin typeface="Aptos" panose="020B0004020202020204" pitchFamily="34" charset="0"/>
                <a:cs typeface="Times New Roman" panose="02020603050405020304" pitchFamily="18" charset="0"/>
              </a:rPr>
              <a:t> </a:t>
            </a:r>
            <a:r>
              <a:rPr lang="en-US" sz="3200" b="1" dirty="0" err="1">
                <a:solidFill>
                  <a:srgbClr val="7030A0"/>
                </a:solidFill>
                <a:latin typeface="Aptos" panose="020B0004020202020204" pitchFamily="34" charset="0"/>
                <a:cs typeface="Times New Roman" panose="02020603050405020304" pitchFamily="18" charset="0"/>
              </a:rPr>
              <a:t>rác</a:t>
            </a:r>
            <a:r>
              <a:rPr lang="en-US" sz="3200" b="1" dirty="0">
                <a:solidFill>
                  <a:srgbClr val="7030A0"/>
                </a:solidFill>
                <a:latin typeface="Aptos" panose="020B0004020202020204" pitchFamily="34" charset="0"/>
                <a:cs typeface="Times New Roman" panose="02020603050405020304" pitchFamily="18" charset="0"/>
              </a:rPr>
              <a:t> </a:t>
            </a:r>
            <a:r>
              <a:rPr lang="en-US" sz="3200" b="1" dirty="0" err="1">
                <a:solidFill>
                  <a:srgbClr val="7030A0"/>
                </a:solidFill>
                <a:latin typeface="Aptos" panose="020B0004020202020204" pitchFamily="34" charset="0"/>
                <a:cs typeface="Times New Roman" panose="02020603050405020304" pitchFamily="18" charset="0"/>
              </a:rPr>
              <a:t>thải</a:t>
            </a:r>
            <a:r>
              <a:rPr lang="en-US" sz="3200" b="1" dirty="0">
                <a:solidFill>
                  <a:srgbClr val="7030A0"/>
                </a:solidFill>
                <a:latin typeface="Aptos" panose="020B0004020202020204" pitchFamily="34" charset="0"/>
                <a:cs typeface="Times New Roman" panose="02020603050405020304" pitchFamily="18" charset="0"/>
              </a:rPr>
              <a:t> </a:t>
            </a:r>
            <a:r>
              <a:rPr lang="en-US" sz="3200" b="1" dirty="0" err="1">
                <a:solidFill>
                  <a:srgbClr val="7030A0"/>
                </a:solidFill>
                <a:latin typeface="Aptos" panose="020B0004020202020204" pitchFamily="34" charset="0"/>
                <a:cs typeface="Times New Roman" panose="02020603050405020304" pitchFamily="18" charset="0"/>
              </a:rPr>
              <a:t>nhựa</a:t>
            </a:r>
            <a:r>
              <a:rPr lang="en-US" sz="3200" b="1" dirty="0">
                <a:solidFill>
                  <a:srgbClr val="7030A0"/>
                </a:solidFill>
                <a:latin typeface="Aptos" panose="020B0004020202020204" pitchFamily="34" charset="0"/>
                <a:cs typeface="Times New Roman" panose="02020603050405020304" pitchFamily="18" charset="0"/>
              </a:rPr>
              <a:t>:</a:t>
            </a:r>
          </a:p>
          <a:p>
            <a:r>
              <a:rPr lang="en-US" sz="3200" b="1" i="0" dirty="0">
                <a:solidFill>
                  <a:srgbClr val="7030A0"/>
                </a:solidFill>
                <a:effectLst/>
                <a:latin typeface="Aptos" panose="020B0004020202020204" pitchFamily="34" charset="0"/>
                <a:cs typeface="Times New Roman" panose="02020603050405020304" pitchFamily="18" charset="0"/>
              </a:rPr>
              <a:t>1. </a:t>
            </a:r>
            <a:r>
              <a:rPr lang="en-US" sz="3200" b="1" i="0" dirty="0" err="1">
                <a:solidFill>
                  <a:srgbClr val="7030A0"/>
                </a:solidFill>
                <a:effectLst/>
                <a:latin typeface="Aptos" panose="020B0004020202020204" pitchFamily="34" charset="0"/>
                <a:cs typeface="Times New Roman" panose="02020603050405020304" pitchFamily="18" charset="0"/>
              </a:rPr>
              <a:t>Hạn</a:t>
            </a:r>
            <a:r>
              <a:rPr lang="en-US" sz="3200" b="1" i="0" dirty="0">
                <a:solidFill>
                  <a:srgbClr val="7030A0"/>
                </a:solidFill>
                <a:effectLst/>
                <a:latin typeface="Aptos" panose="020B0004020202020204" pitchFamily="34" charset="0"/>
                <a:cs typeface="Times New Roman" panose="02020603050405020304" pitchFamily="18" charset="0"/>
              </a:rPr>
              <a:t> </a:t>
            </a:r>
            <a:r>
              <a:rPr lang="en-US" sz="3200" b="1" i="0" dirty="0" err="1">
                <a:solidFill>
                  <a:srgbClr val="7030A0"/>
                </a:solidFill>
                <a:effectLst/>
                <a:latin typeface="Aptos" panose="020B0004020202020204" pitchFamily="34" charset="0"/>
                <a:cs typeface="Times New Roman" panose="02020603050405020304" pitchFamily="18" charset="0"/>
              </a:rPr>
              <a:t>chế</a:t>
            </a:r>
            <a:r>
              <a:rPr lang="en-US" sz="3200" b="1" i="0" dirty="0">
                <a:solidFill>
                  <a:srgbClr val="7030A0"/>
                </a:solidFill>
                <a:effectLst/>
                <a:latin typeface="Aptos" panose="020B0004020202020204" pitchFamily="34" charset="0"/>
                <a:cs typeface="Times New Roman" panose="02020603050405020304" pitchFamily="18" charset="0"/>
              </a:rPr>
              <a:t> </a:t>
            </a:r>
            <a:r>
              <a:rPr lang="en-US" sz="3200" b="1" i="0" dirty="0" err="1">
                <a:solidFill>
                  <a:srgbClr val="7030A0"/>
                </a:solidFill>
                <a:effectLst/>
                <a:latin typeface="Aptos" panose="020B0004020202020204" pitchFamily="34" charset="0"/>
                <a:cs typeface="Times New Roman" panose="02020603050405020304" pitchFamily="18" charset="0"/>
              </a:rPr>
              <a:t>hộp</a:t>
            </a:r>
            <a:r>
              <a:rPr lang="en-US" sz="3200" b="1" i="0" dirty="0">
                <a:solidFill>
                  <a:srgbClr val="7030A0"/>
                </a:solidFill>
                <a:effectLst/>
                <a:latin typeface="Aptos" panose="020B0004020202020204" pitchFamily="34" charset="0"/>
                <a:cs typeface="Times New Roman" panose="02020603050405020304" pitchFamily="18" charset="0"/>
              </a:rPr>
              <a:t> </a:t>
            </a:r>
            <a:r>
              <a:rPr lang="en-US" sz="3200" b="1" i="0" dirty="0" err="1">
                <a:solidFill>
                  <a:srgbClr val="7030A0"/>
                </a:solidFill>
                <a:effectLst/>
                <a:latin typeface="Aptos" panose="020B0004020202020204" pitchFamily="34" charset="0"/>
                <a:cs typeface="Times New Roman" panose="02020603050405020304" pitchFamily="18" charset="0"/>
              </a:rPr>
              <a:t>nhựa</a:t>
            </a:r>
            <a:endParaRPr lang="en-US" sz="3200" b="1" i="0" dirty="0">
              <a:solidFill>
                <a:srgbClr val="7030A0"/>
              </a:solidFill>
              <a:effectLst/>
              <a:latin typeface="Aptos" panose="020B0004020202020204" pitchFamily="34" charset="0"/>
              <a:cs typeface="Times New Roman" panose="02020603050405020304" pitchFamily="18" charset="0"/>
            </a:endParaRPr>
          </a:p>
          <a:p>
            <a:r>
              <a:rPr lang="en-US" sz="3200" b="1" dirty="0">
                <a:solidFill>
                  <a:srgbClr val="7030A0"/>
                </a:solidFill>
                <a:latin typeface="Aptos" panose="020B0004020202020204" pitchFamily="34" charset="0"/>
                <a:cs typeface="Times New Roman" panose="02020603050405020304" pitchFamily="18" charset="0"/>
              </a:rPr>
              <a:t>2</a:t>
            </a:r>
            <a:r>
              <a:rPr lang="en-US" sz="3200" b="1" i="0" dirty="0">
                <a:solidFill>
                  <a:srgbClr val="7030A0"/>
                </a:solidFill>
                <a:effectLst/>
                <a:latin typeface="Aptos" panose="020B0004020202020204" pitchFamily="34" charset="0"/>
                <a:cs typeface="Times New Roman" panose="02020603050405020304" pitchFamily="18" charset="0"/>
              </a:rPr>
              <a:t> </a:t>
            </a:r>
            <a:r>
              <a:rPr lang="en-US" sz="3200" b="1" i="0" dirty="0" err="1">
                <a:solidFill>
                  <a:srgbClr val="7030A0"/>
                </a:solidFill>
                <a:effectLst/>
                <a:latin typeface="Aptos" panose="020B0004020202020204" pitchFamily="34" charset="0"/>
                <a:cs typeface="Times New Roman" panose="02020603050405020304" pitchFamily="18" charset="0"/>
              </a:rPr>
              <a:t>Sử</a:t>
            </a:r>
            <a:r>
              <a:rPr lang="en-US" sz="3200" b="1" i="0" dirty="0">
                <a:solidFill>
                  <a:srgbClr val="7030A0"/>
                </a:solidFill>
                <a:effectLst/>
                <a:latin typeface="Aptos" panose="020B0004020202020204" pitchFamily="34" charset="0"/>
                <a:cs typeface="Times New Roman" panose="02020603050405020304" pitchFamily="18" charset="0"/>
              </a:rPr>
              <a:t> </a:t>
            </a:r>
            <a:r>
              <a:rPr lang="en-US" sz="3200" b="1" i="0" dirty="0" err="1">
                <a:solidFill>
                  <a:srgbClr val="7030A0"/>
                </a:solidFill>
                <a:effectLst/>
                <a:latin typeface="Aptos" panose="020B0004020202020204" pitchFamily="34" charset="0"/>
                <a:cs typeface="Times New Roman" panose="02020603050405020304" pitchFamily="18" charset="0"/>
              </a:rPr>
              <a:t>dụng</a:t>
            </a:r>
            <a:r>
              <a:rPr lang="en-US" sz="3200" b="1" i="0" dirty="0">
                <a:solidFill>
                  <a:srgbClr val="7030A0"/>
                </a:solidFill>
                <a:effectLst/>
                <a:latin typeface="Aptos" panose="020B0004020202020204" pitchFamily="34" charset="0"/>
                <a:cs typeface="Times New Roman" panose="02020603050405020304" pitchFamily="18" charset="0"/>
              </a:rPr>
              <a:t> </a:t>
            </a:r>
            <a:r>
              <a:rPr lang="en-US" sz="3200" b="1" i="0" dirty="0" err="1">
                <a:solidFill>
                  <a:srgbClr val="7030A0"/>
                </a:solidFill>
                <a:effectLst/>
                <a:latin typeface="Aptos" panose="020B0004020202020204" pitchFamily="34" charset="0"/>
                <a:cs typeface="Times New Roman" panose="02020603050405020304" pitchFamily="18" charset="0"/>
              </a:rPr>
              <a:t>ống</a:t>
            </a:r>
            <a:r>
              <a:rPr lang="en-US" sz="3200" b="1" i="0" dirty="0">
                <a:solidFill>
                  <a:srgbClr val="7030A0"/>
                </a:solidFill>
                <a:effectLst/>
                <a:latin typeface="Aptos" panose="020B0004020202020204" pitchFamily="34" charset="0"/>
                <a:cs typeface="Times New Roman" panose="02020603050405020304" pitchFamily="18" charset="0"/>
              </a:rPr>
              <a:t> </a:t>
            </a:r>
            <a:r>
              <a:rPr lang="en-US" sz="3200" b="1" i="0" dirty="0" err="1">
                <a:solidFill>
                  <a:srgbClr val="7030A0"/>
                </a:solidFill>
                <a:effectLst/>
                <a:latin typeface="Aptos" panose="020B0004020202020204" pitchFamily="34" charset="0"/>
                <a:cs typeface="Times New Roman" panose="02020603050405020304" pitchFamily="18" charset="0"/>
              </a:rPr>
              <a:t>hút</a:t>
            </a:r>
            <a:r>
              <a:rPr lang="en-US" sz="3200" b="1" i="0" dirty="0">
                <a:solidFill>
                  <a:srgbClr val="7030A0"/>
                </a:solidFill>
                <a:effectLst/>
                <a:latin typeface="Aptos" panose="020B0004020202020204" pitchFamily="34" charset="0"/>
                <a:cs typeface="Times New Roman" panose="02020603050405020304" pitchFamily="18" charset="0"/>
              </a:rPr>
              <a:t> </a:t>
            </a:r>
            <a:r>
              <a:rPr lang="en-US" sz="3200" b="1" i="0" dirty="0" err="1">
                <a:solidFill>
                  <a:srgbClr val="7030A0"/>
                </a:solidFill>
                <a:effectLst/>
                <a:latin typeface="Aptos" panose="020B0004020202020204" pitchFamily="34" charset="0"/>
                <a:cs typeface="Times New Roman" panose="02020603050405020304" pitchFamily="18" charset="0"/>
              </a:rPr>
              <a:t>tre</a:t>
            </a:r>
            <a:endParaRPr lang="en-US" sz="3200" b="1" i="0" dirty="0">
              <a:solidFill>
                <a:srgbClr val="7030A0"/>
              </a:solidFill>
              <a:effectLst/>
              <a:latin typeface="Aptos" panose="020B0004020202020204" pitchFamily="34" charset="0"/>
              <a:cs typeface="Times New Roman" panose="02020603050405020304" pitchFamily="18" charset="0"/>
            </a:endParaRPr>
          </a:p>
          <a:p>
            <a:r>
              <a:rPr lang="pt-BR" sz="3200" b="1" i="0" dirty="0">
                <a:solidFill>
                  <a:srgbClr val="7030A0"/>
                </a:solidFill>
                <a:effectLst/>
                <a:latin typeface="Aptos" panose="020B0004020202020204" pitchFamily="34" charset="0"/>
                <a:cs typeface="Times New Roman" panose="02020603050405020304" pitchFamily="18" charset="0"/>
              </a:rPr>
              <a:t>3. Mang đồ dùng cá nhân</a:t>
            </a:r>
          </a:p>
          <a:p>
            <a:r>
              <a:rPr lang="en-US" sz="3200" b="1" i="0" dirty="0">
                <a:solidFill>
                  <a:srgbClr val="7030A0"/>
                </a:solidFill>
                <a:effectLst/>
                <a:latin typeface="Aptos" panose="020B0004020202020204" pitchFamily="34" charset="0"/>
                <a:cs typeface="Times New Roman" panose="02020603050405020304" pitchFamily="18" charset="0"/>
              </a:rPr>
              <a:t>4. </a:t>
            </a:r>
            <a:r>
              <a:rPr lang="en-US" sz="3200" b="1" i="0" dirty="0" err="1">
                <a:solidFill>
                  <a:srgbClr val="7030A0"/>
                </a:solidFill>
                <a:effectLst/>
                <a:latin typeface="Aptos" panose="020B0004020202020204" pitchFamily="34" charset="0"/>
                <a:cs typeface="Times New Roman" panose="02020603050405020304" pitchFamily="18" charset="0"/>
              </a:rPr>
              <a:t>Thay</a:t>
            </a:r>
            <a:r>
              <a:rPr lang="en-US" sz="3200" b="1" i="0" dirty="0">
                <a:solidFill>
                  <a:srgbClr val="7030A0"/>
                </a:solidFill>
                <a:effectLst/>
                <a:latin typeface="Aptos" panose="020B0004020202020204" pitchFamily="34" charset="0"/>
                <a:cs typeface="Times New Roman" panose="02020603050405020304" pitchFamily="18" charset="0"/>
              </a:rPr>
              <a:t> </a:t>
            </a:r>
            <a:r>
              <a:rPr lang="en-US" sz="3200" b="1" i="0" dirty="0" err="1">
                <a:solidFill>
                  <a:srgbClr val="7030A0"/>
                </a:solidFill>
                <a:effectLst/>
                <a:latin typeface="Aptos" panose="020B0004020202020204" pitchFamily="34" charset="0"/>
                <a:cs typeface="Times New Roman" panose="02020603050405020304" pitchFamily="18" charset="0"/>
              </a:rPr>
              <a:t>thế</a:t>
            </a:r>
            <a:r>
              <a:rPr lang="en-US" sz="3200" b="1" i="0" dirty="0">
                <a:solidFill>
                  <a:srgbClr val="7030A0"/>
                </a:solidFill>
                <a:effectLst/>
                <a:latin typeface="Aptos" panose="020B0004020202020204" pitchFamily="34" charset="0"/>
                <a:cs typeface="Times New Roman" panose="02020603050405020304" pitchFamily="18" charset="0"/>
              </a:rPr>
              <a:t> </a:t>
            </a:r>
            <a:r>
              <a:rPr lang="en-US" sz="3200" b="1" i="0" dirty="0" err="1">
                <a:solidFill>
                  <a:srgbClr val="7030A0"/>
                </a:solidFill>
                <a:effectLst/>
                <a:latin typeface="Aptos" panose="020B0004020202020204" pitchFamily="34" charset="0"/>
                <a:cs typeface="Times New Roman" panose="02020603050405020304" pitchFamily="18" charset="0"/>
              </a:rPr>
              <a:t>túi</a:t>
            </a:r>
            <a:r>
              <a:rPr lang="en-US" sz="3200" b="1" i="0" dirty="0">
                <a:solidFill>
                  <a:srgbClr val="7030A0"/>
                </a:solidFill>
                <a:effectLst/>
                <a:latin typeface="Aptos" panose="020B0004020202020204" pitchFamily="34" charset="0"/>
                <a:cs typeface="Times New Roman" panose="02020603050405020304" pitchFamily="18" charset="0"/>
              </a:rPr>
              <a:t> </a:t>
            </a:r>
            <a:r>
              <a:rPr lang="en-US" sz="3200" b="1" i="0" dirty="0" err="1">
                <a:solidFill>
                  <a:srgbClr val="7030A0"/>
                </a:solidFill>
                <a:effectLst/>
                <a:latin typeface="Aptos" panose="020B0004020202020204" pitchFamily="34" charset="0"/>
                <a:cs typeface="Times New Roman" panose="02020603050405020304" pitchFamily="18" charset="0"/>
              </a:rPr>
              <a:t>nilon</a:t>
            </a:r>
            <a:r>
              <a:rPr lang="en-US" sz="3200" b="1" i="0" dirty="0">
                <a:solidFill>
                  <a:srgbClr val="7030A0"/>
                </a:solidFill>
                <a:effectLst/>
                <a:latin typeface="Aptos" panose="020B0004020202020204" pitchFamily="34" charset="0"/>
                <a:cs typeface="Times New Roman" panose="02020603050405020304" pitchFamily="18" charset="0"/>
              </a:rPr>
              <a:t> </a:t>
            </a:r>
            <a:r>
              <a:rPr lang="en-US" sz="3200" b="1" i="0" dirty="0" err="1">
                <a:solidFill>
                  <a:srgbClr val="7030A0"/>
                </a:solidFill>
                <a:effectLst/>
                <a:latin typeface="Aptos" panose="020B0004020202020204" pitchFamily="34" charset="0"/>
                <a:cs typeface="Times New Roman" panose="02020603050405020304" pitchFamily="18" charset="0"/>
              </a:rPr>
              <a:t>bằng</a:t>
            </a:r>
            <a:r>
              <a:rPr lang="en-US" sz="3200" b="1" i="0" dirty="0">
                <a:solidFill>
                  <a:srgbClr val="7030A0"/>
                </a:solidFill>
                <a:effectLst/>
                <a:latin typeface="Aptos" panose="020B0004020202020204" pitchFamily="34" charset="0"/>
                <a:cs typeface="Times New Roman" panose="02020603050405020304" pitchFamily="18" charset="0"/>
              </a:rPr>
              <a:t> </a:t>
            </a:r>
            <a:r>
              <a:rPr lang="en-US" sz="3200" b="1" i="0" dirty="0" err="1">
                <a:solidFill>
                  <a:srgbClr val="7030A0"/>
                </a:solidFill>
                <a:effectLst/>
                <a:latin typeface="Aptos" panose="020B0004020202020204" pitchFamily="34" charset="0"/>
                <a:cs typeface="Times New Roman" panose="02020603050405020304" pitchFamily="18" charset="0"/>
              </a:rPr>
              <a:t>túi</a:t>
            </a:r>
            <a:r>
              <a:rPr lang="en-US" sz="3200" b="1" i="0" dirty="0">
                <a:solidFill>
                  <a:srgbClr val="7030A0"/>
                </a:solidFill>
                <a:effectLst/>
                <a:latin typeface="Aptos" panose="020B0004020202020204" pitchFamily="34" charset="0"/>
                <a:cs typeface="Times New Roman" panose="02020603050405020304" pitchFamily="18" charset="0"/>
              </a:rPr>
              <a:t> </a:t>
            </a:r>
            <a:r>
              <a:rPr lang="en-US" sz="3200" b="1" i="0" dirty="0" err="1">
                <a:solidFill>
                  <a:srgbClr val="7030A0"/>
                </a:solidFill>
                <a:effectLst/>
                <a:latin typeface="Aptos" panose="020B0004020202020204" pitchFamily="34" charset="0"/>
                <a:cs typeface="Times New Roman" panose="02020603050405020304" pitchFamily="18" charset="0"/>
              </a:rPr>
              <a:t>vải</a:t>
            </a:r>
            <a:endParaRPr lang="en-US" sz="3200" b="1" i="0" dirty="0">
              <a:solidFill>
                <a:srgbClr val="7030A0"/>
              </a:solidFill>
              <a:effectLst/>
              <a:latin typeface="Aptos" panose="020B0004020202020204" pitchFamily="34" charset="0"/>
              <a:cs typeface="Times New Roman" panose="02020603050405020304" pitchFamily="18" charset="0"/>
            </a:endParaRPr>
          </a:p>
          <a:p>
            <a:r>
              <a:rPr lang="en-US" sz="3200" b="1" i="0" dirty="0">
                <a:solidFill>
                  <a:srgbClr val="7030A0"/>
                </a:solidFill>
                <a:effectLst/>
                <a:latin typeface="Aptos" panose="020B0004020202020204" pitchFamily="34" charset="0"/>
                <a:cs typeface="Times New Roman" panose="02020603050405020304" pitchFamily="18" charset="0"/>
              </a:rPr>
              <a:t>5. </a:t>
            </a:r>
            <a:r>
              <a:rPr lang="en-US" sz="3200" b="1" i="0" dirty="0" err="1">
                <a:solidFill>
                  <a:srgbClr val="7030A0"/>
                </a:solidFill>
                <a:effectLst/>
                <a:latin typeface="Aptos" panose="020B0004020202020204" pitchFamily="34" charset="0"/>
                <a:cs typeface="Times New Roman" panose="02020603050405020304" pitchFamily="18" charset="0"/>
              </a:rPr>
              <a:t>Sử</a:t>
            </a:r>
            <a:r>
              <a:rPr lang="en-US" sz="3200" b="1" i="0" dirty="0">
                <a:solidFill>
                  <a:srgbClr val="7030A0"/>
                </a:solidFill>
                <a:effectLst/>
                <a:latin typeface="Aptos" panose="020B0004020202020204" pitchFamily="34" charset="0"/>
                <a:cs typeface="Times New Roman" panose="02020603050405020304" pitchFamily="18" charset="0"/>
              </a:rPr>
              <a:t> </a:t>
            </a:r>
            <a:r>
              <a:rPr lang="en-US" sz="3200" b="1" i="0" dirty="0" err="1">
                <a:solidFill>
                  <a:srgbClr val="7030A0"/>
                </a:solidFill>
                <a:effectLst/>
                <a:latin typeface="Aptos" panose="020B0004020202020204" pitchFamily="34" charset="0"/>
                <a:cs typeface="Times New Roman" panose="02020603050405020304" pitchFamily="18" charset="0"/>
              </a:rPr>
              <a:t>dụng</a:t>
            </a:r>
            <a:r>
              <a:rPr lang="en-US" sz="3200" b="1" i="0" dirty="0">
                <a:solidFill>
                  <a:srgbClr val="7030A0"/>
                </a:solidFill>
                <a:effectLst/>
                <a:latin typeface="Aptos" panose="020B0004020202020204" pitchFamily="34" charset="0"/>
                <a:cs typeface="Times New Roman" panose="02020603050405020304" pitchFamily="18" charset="0"/>
              </a:rPr>
              <a:t> chai </a:t>
            </a:r>
            <a:r>
              <a:rPr lang="en-US" sz="3200" b="1" i="0" dirty="0" err="1">
                <a:solidFill>
                  <a:srgbClr val="7030A0"/>
                </a:solidFill>
                <a:effectLst/>
                <a:latin typeface="Aptos" panose="020B0004020202020204" pitchFamily="34" charset="0"/>
                <a:cs typeface="Times New Roman" panose="02020603050405020304" pitchFamily="18" charset="0"/>
              </a:rPr>
              <a:t>lọ</a:t>
            </a:r>
            <a:r>
              <a:rPr lang="en-US" sz="3200" b="1" i="0" dirty="0">
                <a:solidFill>
                  <a:srgbClr val="7030A0"/>
                </a:solidFill>
                <a:effectLst/>
                <a:latin typeface="Aptos" panose="020B0004020202020204" pitchFamily="34" charset="0"/>
                <a:cs typeface="Times New Roman" panose="02020603050405020304" pitchFamily="18" charset="0"/>
              </a:rPr>
              <a:t> </a:t>
            </a:r>
            <a:r>
              <a:rPr lang="en-US" sz="3200" b="1" i="0" dirty="0" err="1">
                <a:solidFill>
                  <a:srgbClr val="7030A0"/>
                </a:solidFill>
                <a:effectLst/>
                <a:latin typeface="Aptos" panose="020B0004020202020204" pitchFamily="34" charset="0"/>
                <a:cs typeface="Times New Roman" panose="02020603050405020304" pitchFamily="18" charset="0"/>
              </a:rPr>
              <a:t>bằng</a:t>
            </a:r>
            <a:r>
              <a:rPr lang="en-US" sz="3200" b="1" i="0" dirty="0">
                <a:solidFill>
                  <a:srgbClr val="7030A0"/>
                </a:solidFill>
                <a:effectLst/>
                <a:latin typeface="Aptos" panose="020B0004020202020204" pitchFamily="34" charset="0"/>
                <a:cs typeface="Times New Roman" panose="02020603050405020304" pitchFamily="18" charset="0"/>
              </a:rPr>
              <a:t> </a:t>
            </a:r>
            <a:r>
              <a:rPr lang="en-US" sz="3200" b="1" i="0" dirty="0" err="1">
                <a:solidFill>
                  <a:srgbClr val="7030A0"/>
                </a:solidFill>
                <a:effectLst/>
                <a:latin typeface="Aptos" panose="020B0004020202020204" pitchFamily="34" charset="0"/>
                <a:cs typeface="Times New Roman" panose="02020603050405020304" pitchFamily="18" charset="0"/>
              </a:rPr>
              <a:t>thủy</a:t>
            </a:r>
            <a:r>
              <a:rPr lang="en-US" sz="3200" b="1" i="0" dirty="0">
                <a:solidFill>
                  <a:srgbClr val="7030A0"/>
                </a:solidFill>
                <a:effectLst/>
                <a:latin typeface="Aptos" panose="020B0004020202020204" pitchFamily="34" charset="0"/>
                <a:cs typeface="Times New Roman" panose="02020603050405020304" pitchFamily="18" charset="0"/>
              </a:rPr>
              <a:t> </a:t>
            </a:r>
            <a:r>
              <a:rPr lang="en-US" sz="3200" b="1" i="0" dirty="0" err="1">
                <a:solidFill>
                  <a:srgbClr val="7030A0"/>
                </a:solidFill>
                <a:effectLst/>
                <a:latin typeface="Aptos" panose="020B0004020202020204" pitchFamily="34" charset="0"/>
                <a:cs typeface="Times New Roman" panose="02020603050405020304" pitchFamily="18" charset="0"/>
              </a:rPr>
              <a:t>tinh</a:t>
            </a:r>
            <a:r>
              <a:rPr lang="en-US" sz="3200" b="1" i="0" dirty="0">
                <a:solidFill>
                  <a:srgbClr val="7030A0"/>
                </a:solidFill>
                <a:effectLst/>
                <a:latin typeface="Aptos" panose="020B0004020202020204" pitchFamily="34" charset="0"/>
                <a:cs typeface="Times New Roman" panose="02020603050405020304" pitchFamily="18" charset="0"/>
              </a:rPr>
              <a:t>, inox </a:t>
            </a:r>
            <a:r>
              <a:rPr lang="en-US" sz="3200" b="1" i="0" dirty="0" err="1">
                <a:solidFill>
                  <a:srgbClr val="7030A0"/>
                </a:solidFill>
                <a:effectLst/>
                <a:latin typeface="Aptos" panose="020B0004020202020204" pitchFamily="34" charset="0"/>
                <a:cs typeface="Times New Roman" panose="02020603050405020304" pitchFamily="18" charset="0"/>
              </a:rPr>
              <a:t>thay</a:t>
            </a:r>
            <a:r>
              <a:rPr lang="en-US" sz="3200" b="1" i="0" dirty="0">
                <a:solidFill>
                  <a:srgbClr val="7030A0"/>
                </a:solidFill>
                <a:effectLst/>
                <a:latin typeface="Aptos" panose="020B0004020202020204" pitchFamily="34" charset="0"/>
                <a:cs typeface="Times New Roman" panose="02020603050405020304" pitchFamily="18" charset="0"/>
              </a:rPr>
              <a:t> </a:t>
            </a:r>
            <a:r>
              <a:rPr lang="en-US" sz="3200" b="1" i="0" dirty="0" err="1">
                <a:solidFill>
                  <a:srgbClr val="7030A0"/>
                </a:solidFill>
                <a:effectLst/>
                <a:latin typeface="Aptos" panose="020B0004020202020204" pitchFamily="34" charset="0"/>
                <a:cs typeface="Times New Roman" panose="02020603050405020304" pitchFamily="18" charset="0"/>
              </a:rPr>
              <a:t>cho</a:t>
            </a:r>
            <a:r>
              <a:rPr lang="en-US" sz="3200" b="1" i="0" dirty="0">
                <a:solidFill>
                  <a:srgbClr val="7030A0"/>
                </a:solidFill>
                <a:effectLst/>
                <a:latin typeface="Aptos" panose="020B0004020202020204" pitchFamily="34" charset="0"/>
                <a:cs typeface="Times New Roman" panose="02020603050405020304" pitchFamily="18" charset="0"/>
              </a:rPr>
              <a:t> chai </a:t>
            </a:r>
            <a:r>
              <a:rPr lang="en-US" sz="3200" b="1" i="0" dirty="0" err="1">
                <a:solidFill>
                  <a:srgbClr val="7030A0"/>
                </a:solidFill>
                <a:effectLst/>
                <a:latin typeface="Aptos" panose="020B0004020202020204" pitchFamily="34" charset="0"/>
                <a:cs typeface="Times New Roman" panose="02020603050405020304" pitchFamily="18" charset="0"/>
              </a:rPr>
              <a:t>lọ</a:t>
            </a:r>
            <a:r>
              <a:rPr lang="en-US" sz="3200" b="1" i="0" dirty="0">
                <a:solidFill>
                  <a:srgbClr val="7030A0"/>
                </a:solidFill>
                <a:effectLst/>
                <a:latin typeface="Aptos" panose="020B0004020202020204" pitchFamily="34" charset="0"/>
                <a:cs typeface="Times New Roman" panose="02020603050405020304" pitchFamily="18" charset="0"/>
              </a:rPr>
              <a:t> </a:t>
            </a:r>
            <a:r>
              <a:rPr lang="en-US" sz="3200" b="1" i="0" dirty="0" err="1">
                <a:solidFill>
                  <a:srgbClr val="7030A0"/>
                </a:solidFill>
                <a:effectLst/>
                <a:latin typeface="Aptos" panose="020B0004020202020204" pitchFamily="34" charset="0"/>
                <a:cs typeface="Times New Roman" panose="02020603050405020304" pitchFamily="18" charset="0"/>
              </a:rPr>
              <a:t>nhựa</a:t>
            </a:r>
            <a:r>
              <a:rPr lang="en-US" sz="3200" b="1" i="0" dirty="0">
                <a:solidFill>
                  <a:srgbClr val="7030A0"/>
                </a:solidFill>
                <a:effectLst/>
                <a:latin typeface="Aptos" panose="020B0004020202020204" pitchFamily="34" charset="0"/>
                <a:cs typeface="Times New Roman" panose="02020603050405020304" pitchFamily="18" charset="0"/>
              </a:rPr>
              <a:t> </a:t>
            </a:r>
            <a:r>
              <a:rPr lang="en-US" sz="3200" b="1" i="0" dirty="0" err="1">
                <a:solidFill>
                  <a:srgbClr val="7030A0"/>
                </a:solidFill>
                <a:effectLst/>
                <a:latin typeface="Aptos" panose="020B0004020202020204" pitchFamily="34" charset="0"/>
                <a:cs typeface="Times New Roman" panose="02020603050405020304" pitchFamily="18" charset="0"/>
              </a:rPr>
              <a:t>sử</a:t>
            </a:r>
            <a:r>
              <a:rPr lang="en-US" sz="3200" b="1" i="0" dirty="0">
                <a:solidFill>
                  <a:srgbClr val="7030A0"/>
                </a:solidFill>
                <a:effectLst/>
                <a:latin typeface="Aptos" panose="020B0004020202020204" pitchFamily="34" charset="0"/>
                <a:cs typeface="Times New Roman" panose="02020603050405020304" pitchFamily="18" charset="0"/>
              </a:rPr>
              <a:t> </a:t>
            </a:r>
            <a:r>
              <a:rPr lang="en-US" sz="3200" b="1" i="0" dirty="0" err="1">
                <a:solidFill>
                  <a:srgbClr val="7030A0"/>
                </a:solidFill>
                <a:effectLst/>
                <a:latin typeface="Aptos" panose="020B0004020202020204" pitchFamily="34" charset="0"/>
                <a:cs typeface="Times New Roman" panose="02020603050405020304" pitchFamily="18" charset="0"/>
              </a:rPr>
              <a:t>dụng</a:t>
            </a:r>
            <a:r>
              <a:rPr lang="en-US" sz="3200" b="1" i="0" dirty="0">
                <a:solidFill>
                  <a:srgbClr val="7030A0"/>
                </a:solidFill>
                <a:effectLst/>
                <a:latin typeface="Aptos" panose="020B0004020202020204" pitchFamily="34" charset="0"/>
                <a:cs typeface="Times New Roman" panose="02020603050405020304" pitchFamily="18" charset="0"/>
              </a:rPr>
              <a:t> </a:t>
            </a:r>
            <a:r>
              <a:rPr lang="en-US" sz="3200" b="1" i="0">
                <a:solidFill>
                  <a:srgbClr val="7030A0"/>
                </a:solidFill>
                <a:effectLst/>
                <a:latin typeface="Aptos" panose="020B0004020202020204" pitchFamily="34" charset="0"/>
                <a:cs typeface="Times New Roman" panose="02020603050405020304" pitchFamily="18" charset="0"/>
              </a:rPr>
              <a:t>1 lần</a:t>
            </a:r>
            <a:endParaRPr lang="en-US" sz="3200" b="1" i="0" dirty="0">
              <a:solidFill>
                <a:srgbClr val="7030A0"/>
              </a:solidFill>
              <a:effectLst/>
              <a:latin typeface="Aptos" panose="020B000402020202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69E3554C-B0AA-936D-668B-C1A1CEF71310}"/>
              </a:ext>
            </a:extLst>
          </p:cNvPr>
          <p:cNvSpPr txBox="1"/>
          <p:nvPr/>
        </p:nvSpPr>
        <p:spPr>
          <a:xfrm>
            <a:off x="105508" y="0"/>
            <a:ext cx="9144000" cy="523220"/>
          </a:xfrm>
          <a:prstGeom prst="rect">
            <a:avLst/>
          </a:prstGeom>
          <a:noFill/>
        </p:spPr>
        <p:txBody>
          <a:bodyPr wrap="square">
            <a:spAutoFit/>
          </a:bodyPr>
          <a:lstStyle/>
          <a:p>
            <a:pPr algn="ctr"/>
            <a:r>
              <a:rPr lang="en-US" sz="2800" b="1">
                <a:solidFill>
                  <a:srgbClr val="FFFF00"/>
                </a:solidFill>
                <a:latin typeface="Aptos" panose="020B0004020202020204" pitchFamily="34" charset="0"/>
                <a:ea typeface="Calibri" panose="020F0502020204030204" pitchFamily="34" charset="0"/>
                <a:cs typeface="Times New Roman" panose="02020603050405020304" pitchFamily="18" charset="0"/>
              </a:rPr>
              <a:t>Chúng ta cần làm gì để làm giảm thiểu rác thải nhựa?</a:t>
            </a:r>
            <a:endParaRPr lang="en-US" sz="2800" b="1" dirty="0">
              <a:solidFill>
                <a:srgbClr val="FFFF00"/>
              </a:solidFill>
              <a:latin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96010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612"/>
        <p:cNvGrpSpPr/>
        <p:nvPr/>
      </p:nvGrpSpPr>
      <p:grpSpPr>
        <a:xfrm>
          <a:off x="0" y="0"/>
          <a:ext cx="0" cy="0"/>
          <a:chOff x="0" y="0"/>
          <a:chExt cx="0" cy="0"/>
        </a:xfrm>
      </p:grpSpPr>
      <p:sp>
        <p:nvSpPr>
          <p:cNvPr id="1619" name="Google Shape;1619;p19"/>
          <p:cNvSpPr txBox="1">
            <a:spLocks noGrp="1"/>
          </p:cNvSpPr>
          <p:nvPr>
            <p:ph type="sldNum" idx="4294967295"/>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44</a:t>
            </a:fld>
            <a:endParaRPr/>
          </a:p>
        </p:txBody>
      </p:sp>
      <p:sp>
        <p:nvSpPr>
          <p:cNvPr id="12" name="TextBox 11">
            <a:extLst>
              <a:ext uri="{FF2B5EF4-FFF2-40B4-BE49-F238E27FC236}">
                <a16:creationId xmlns:a16="http://schemas.microsoft.com/office/drawing/2014/main" id="{2B6F781A-56E4-4799-B66C-758DC325E7A1}"/>
              </a:ext>
            </a:extLst>
          </p:cNvPr>
          <p:cNvSpPr txBox="1"/>
          <p:nvPr/>
        </p:nvSpPr>
        <p:spPr>
          <a:xfrm>
            <a:off x="0" y="684689"/>
            <a:ext cx="9144000" cy="4031873"/>
          </a:xfrm>
          <a:prstGeom prst="rect">
            <a:avLst/>
          </a:prstGeom>
          <a:solidFill>
            <a:schemeClr val="accent5">
              <a:lumMod val="20000"/>
              <a:lumOff val="80000"/>
            </a:schemeClr>
          </a:solidFill>
        </p:spPr>
        <p:txBody>
          <a:bodyPr wrap="square">
            <a:spAutoFit/>
          </a:bodyPr>
          <a:lstStyle/>
          <a:p>
            <a:pPr algn="l"/>
            <a:r>
              <a:rPr lang="en-US" sz="3200" b="1">
                <a:solidFill>
                  <a:srgbClr val="7030A0"/>
                </a:solidFill>
                <a:latin typeface="Aptos" panose="020B0004020202020204" pitchFamily="34" charset="0"/>
                <a:cs typeface="Times New Roman" panose="02020603050405020304" pitchFamily="18" charset="0"/>
              </a:rPr>
              <a:t>* </a:t>
            </a:r>
            <a:r>
              <a:rPr lang="en-US" sz="3200" b="1" dirty="0" err="1">
                <a:solidFill>
                  <a:srgbClr val="7030A0"/>
                </a:solidFill>
                <a:latin typeface="Aptos" panose="020B0004020202020204" pitchFamily="34" charset="0"/>
                <a:cs typeface="Times New Roman" panose="02020603050405020304" pitchFamily="18" charset="0"/>
              </a:rPr>
              <a:t>Các</a:t>
            </a:r>
            <a:r>
              <a:rPr lang="en-US" sz="3200" b="1" dirty="0">
                <a:solidFill>
                  <a:srgbClr val="7030A0"/>
                </a:solidFill>
                <a:latin typeface="Aptos" panose="020B0004020202020204" pitchFamily="34" charset="0"/>
                <a:cs typeface="Times New Roman" panose="02020603050405020304" pitchFamily="18" charset="0"/>
              </a:rPr>
              <a:t> </a:t>
            </a:r>
            <a:r>
              <a:rPr lang="en-US" sz="3200" b="1" dirty="0" err="1">
                <a:solidFill>
                  <a:srgbClr val="7030A0"/>
                </a:solidFill>
                <a:latin typeface="Aptos" panose="020B0004020202020204" pitchFamily="34" charset="0"/>
                <a:cs typeface="Times New Roman" panose="02020603050405020304" pitchFamily="18" charset="0"/>
              </a:rPr>
              <a:t>biện</a:t>
            </a:r>
            <a:r>
              <a:rPr lang="en-US" sz="3200" b="1" dirty="0">
                <a:solidFill>
                  <a:srgbClr val="7030A0"/>
                </a:solidFill>
                <a:latin typeface="Aptos" panose="020B0004020202020204" pitchFamily="34" charset="0"/>
                <a:cs typeface="Times New Roman" panose="02020603050405020304" pitchFamily="18" charset="0"/>
              </a:rPr>
              <a:t> </a:t>
            </a:r>
            <a:r>
              <a:rPr lang="en-US" sz="3200" b="1" dirty="0" err="1">
                <a:solidFill>
                  <a:srgbClr val="7030A0"/>
                </a:solidFill>
                <a:latin typeface="Aptos" panose="020B0004020202020204" pitchFamily="34" charset="0"/>
                <a:cs typeface="Times New Roman" panose="02020603050405020304" pitchFamily="18" charset="0"/>
              </a:rPr>
              <a:t>pháp</a:t>
            </a:r>
            <a:r>
              <a:rPr lang="en-US" sz="3200" b="1" dirty="0">
                <a:solidFill>
                  <a:srgbClr val="7030A0"/>
                </a:solidFill>
                <a:latin typeface="Aptos" panose="020B0004020202020204" pitchFamily="34" charset="0"/>
                <a:cs typeface="Times New Roman" panose="02020603050405020304" pitchFamily="18" charset="0"/>
              </a:rPr>
              <a:t> </a:t>
            </a:r>
            <a:r>
              <a:rPr lang="en-US" sz="3200" b="1" dirty="0" err="1">
                <a:solidFill>
                  <a:srgbClr val="7030A0"/>
                </a:solidFill>
                <a:latin typeface="Aptos" panose="020B0004020202020204" pitchFamily="34" charset="0"/>
                <a:cs typeface="Times New Roman" panose="02020603050405020304" pitchFamily="18" charset="0"/>
              </a:rPr>
              <a:t>hạn</a:t>
            </a:r>
            <a:r>
              <a:rPr lang="en-US" sz="3200" b="1" dirty="0">
                <a:solidFill>
                  <a:srgbClr val="7030A0"/>
                </a:solidFill>
                <a:latin typeface="Aptos" panose="020B0004020202020204" pitchFamily="34" charset="0"/>
                <a:cs typeface="Times New Roman" panose="02020603050405020304" pitchFamily="18" charset="0"/>
              </a:rPr>
              <a:t> </a:t>
            </a:r>
            <a:r>
              <a:rPr lang="en-US" sz="3200" b="1" dirty="0" err="1">
                <a:solidFill>
                  <a:srgbClr val="7030A0"/>
                </a:solidFill>
                <a:latin typeface="Aptos" panose="020B0004020202020204" pitchFamily="34" charset="0"/>
                <a:cs typeface="Times New Roman" panose="02020603050405020304" pitchFamily="18" charset="0"/>
              </a:rPr>
              <a:t>chế</a:t>
            </a:r>
            <a:r>
              <a:rPr lang="en-US" sz="3200" b="1" dirty="0">
                <a:solidFill>
                  <a:srgbClr val="7030A0"/>
                </a:solidFill>
                <a:latin typeface="Aptos" panose="020B0004020202020204" pitchFamily="34" charset="0"/>
                <a:cs typeface="Times New Roman" panose="02020603050405020304" pitchFamily="18" charset="0"/>
              </a:rPr>
              <a:t> </a:t>
            </a:r>
            <a:r>
              <a:rPr lang="en-US" sz="3200" b="1" dirty="0" err="1">
                <a:solidFill>
                  <a:srgbClr val="7030A0"/>
                </a:solidFill>
                <a:latin typeface="Aptos" panose="020B0004020202020204" pitchFamily="34" charset="0"/>
                <a:cs typeface="Times New Roman" panose="02020603050405020304" pitchFamily="18" charset="0"/>
              </a:rPr>
              <a:t>rác</a:t>
            </a:r>
            <a:r>
              <a:rPr lang="en-US" sz="3200" b="1" dirty="0">
                <a:solidFill>
                  <a:srgbClr val="7030A0"/>
                </a:solidFill>
                <a:latin typeface="Aptos" panose="020B0004020202020204" pitchFamily="34" charset="0"/>
                <a:cs typeface="Times New Roman" panose="02020603050405020304" pitchFamily="18" charset="0"/>
              </a:rPr>
              <a:t> </a:t>
            </a:r>
            <a:r>
              <a:rPr lang="en-US" sz="3200" b="1" dirty="0" err="1">
                <a:solidFill>
                  <a:srgbClr val="7030A0"/>
                </a:solidFill>
                <a:latin typeface="Aptos" panose="020B0004020202020204" pitchFamily="34" charset="0"/>
                <a:cs typeface="Times New Roman" panose="02020603050405020304" pitchFamily="18" charset="0"/>
              </a:rPr>
              <a:t>thải</a:t>
            </a:r>
            <a:r>
              <a:rPr lang="en-US" sz="3200" b="1" dirty="0">
                <a:solidFill>
                  <a:srgbClr val="7030A0"/>
                </a:solidFill>
                <a:latin typeface="Aptos" panose="020B0004020202020204" pitchFamily="34" charset="0"/>
                <a:cs typeface="Times New Roman" panose="02020603050405020304" pitchFamily="18" charset="0"/>
              </a:rPr>
              <a:t> </a:t>
            </a:r>
            <a:r>
              <a:rPr lang="en-US" sz="3200" b="1" dirty="0" err="1">
                <a:solidFill>
                  <a:srgbClr val="7030A0"/>
                </a:solidFill>
                <a:latin typeface="Aptos" panose="020B0004020202020204" pitchFamily="34" charset="0"/>
                <a:cs typeface="Times New Roman" panose="02020603050405020304" pitchFamily="18" charset="0"/>
              </a:rPr>
              <a:t>nhựa</a:t>
            </a:r>
            <a:r>
              <a:rPr lang="en-US" sz="3200" b="1" dirty="0">
                <a:solidFill>
                  <a:srgbClr val="7030A0"/>
                </a:solidFill>
                <a:latin typeface="Aptos" panose="020B0004020202020204" pitchFamily="34" charset="0"/>
                <a:cs typeface="Times New Roman" panose="02020603050405020304" pitchFamily="18" charset="0"/>
              </a:rPr>
              <a:t>:</a:t>
            </a:r>
          </a:p>
          <a:p>
            <a:r>
              <a:rPr lang="vi-VN" sz="3200" b="1" i="0">
                <a:solidFill>
                  <a:srgbClr val="7030A0"/>
                </a:solidFill>
                <a:effectLst/>
                <a:latin typeface="Aptos" panose="020B0004020202020204" pitchFamily="34" charset="0"/>
                <a:cs typeface="Times New Roman" panose="02020603050405020304" pitchFamily="18" charset="0"/>
              </a:rPr>
              <a:t>6</a:t>
            </a:r>
            <a:r>
              <a:rPr lang="vi-VN" sz="3200" b="1" i="0" dirty="0">
                <a:solidFill>
                  <a:srgbClr val="7030A0"/>
                </a:solidFill>
                <a:effectLst/>
                <a:latin typeface="Aptos" panose="020B0004020202020204" pitchFamily="34" charset="0"/>
                <a:cs typeface="Times New Roman" panose="02020603050405020304" pitchFamily="18" charset="0"/>
              </a:rPr>
              <a:t>. Mua số lượng lớn để hạn chế bao bì</a:t>
            </a:r>
          </a:p>
          <a:p>
            <a:r>
              <a:rPr lang="en-US" sz="3200" b="1" i="0" dirty="0">
                <a:solidFill>
                  <a:srgbClr val="7030A0"/>
                </a:solidFill>
                <a:effectLst/>
                <a:latin typeface="Aptos" panose="020B0004020202020204" pitchFamily="34" charset="0"/>
                <a:cs typeface="Times New Roman" panose="02020603050405020304" pitchFamily="18" charset="0"/>
              </a:rPr>
              <a:t>7. </a:t>
            </a:r>
            <a:r>
              <a:rPr lang="en-US" sz="3200" b="1" i="0" dirty="0" err="1">
                <a:solidFill>
                  <a:srgbClr val="7030A0"/>
                </a:solidFill>
                <a:effectLst/>
                <a:latin typeface="Aptos" panose="020B0004020202020204" pitchFamily="34" charset="0"/>
                <a:cs typeface="Times New Roman" panose="02020603050405020304" pitchFamily="18" charset="0"/>
              </a:rPr>
              <a:t>Sử</a:t>
            </a:r>
            <a:r>
              <a:rPr lang="en-US" sz="3200" b="1" i="0" dirty="0">
                <a:solidFill>
                  <a:srgbClr val="7030A0"/>
                </a:solidFill>
                <a:effectLst/>
                <a:latin typeface="Aptos" panose="020B0004020202020204" pitchFamily="34" charset="0"/>
                <a:cs typeface="Times New Roman" panose="02020603050405020304" pitchFamily="18" charset="0"/>
              </a:rPr>
              <a:t> </a:t>
            </a:r>
            <a:r>
              <a:rPr lang="en-US" sz="3200" b="1" i="0" dirty="0" err="1">
                <a:solidFill>
                  <a:srgbClr val="7030A0"/>
                </a:solidFill>
                <a:effectLst/>
                <a:latin typeface="Aptos" panose="020B0004020202020204" pitchFamily="34" charset="0"/>
                <a:cs typeface="Times New Roman" panose="02020603050405020304" pitchFamily="18" charset="0"/>
              </a:rPr>
              <a:t>dụng</a:t>
            </a:r>
            <a:r>
              <a:rPr lang="en-US" sz="3200" b="1" i="0" dirty="0">
                <a:solidFill>
                  <a:srgbClr val="7030A0"/>
                </a:solidFill>
                <a:effectLst/>
                <a:latin typeface="Aptos" panose="020B0004020202020204" pitchFamily="34" charset="0"/>
                <a:cs typeface="Times New Roman" panose="02020603050405020304" pitchFamily="18" charset="0"/>
              </a:rPr>
              <a:t> </a:t>
            </a:r>
            <a:r>
              <a:rPr lang="en-US" sz="3200" b="1" i="0" dirty="0" err="1">
                <a:solidFill>
                  <a:srgbClr val="7030A0"/>
                </a:solidFill>
                <a:effectLst/>
                <a:latin typeface="Aptos" panose="020B0004020202020204" pitchFamily="34" charset="0"/>
                <a:cs typeface="Times New Roman" panose="02020603050405020304" pitchFamily="18" charset="0"/>
              </a:rPr>
              <a:t>và</a:t>
            </a:r>
            <a:r>
              <a:rPr lang="en-US" sz="3200" b="1" i="0" dirty="0">
                <a:solidFill>
                  <a:srgbClr val="7030A0"/>
                </a:solidFill>
                <a:effectLst/>
                <a:latin typeface="Aptos" panose="020B0004020202020204" pitchFamily="34" charset="0"/>
                <a:cs typeface="Times New Roman" panose="02020603050405020304" pitchFamily="18" charset="0"/>
              </a:rPr>
              <a:t> </a:t>
            </a:r>
            <a:r>
              <a:rPr lang="en-US" sz="3200" b="1" i="0" dirty="0" err="1">
                <a:solidFill>
                  <a:srgbClr val="7030A0"/>
                </a:solidFill>
                <a:effectLst/>
                <a:latin typeface="Aptos" panose="020B0004020202020204" pitchFamily="34" charset="0"/>
                <a:cs typeface="Times New Roman" panose="02020603050405020304" pitchFamily="18" charset="0"/>
              </a:rPr>
              <a:t>tái</a:t>
            </a:r>
            <a:r>
              <a:rPr lang="en-US" sz="3200" b="1" i="0" dirty="0">
                <a:solidFill>
                  <a:srgbClr val="7030A0"/>
                </a:solidFill>
                <a:effectLst/>
                <a:latin typeface="Aptos" panose="020B0004020202020204" pitchFamily="34" charset="0"/>
                <a:cs typeface="Times New Roman" panose="02020603050405020304" pitchFamily="18" charset="0"/>
              </a:rPr>
              <a:t> </a:t>
            </a:r>
            <a:r>
              <a:rPr lang="en-US" sz="3200" b="1" i="0" dirty="0" err="1">
                <a:solidFill>
                  <a:srgbClr val="7030A0"/>
                </a:solidFill>
                <a:effectLst/>
                <a:latin typeface="Aptos" panose="020B0004020202020204" pitchFamily="34" charset="0"/>
                <a:cs typeface="Times New Roman" panose="02020603050405020304" pitchFamily="18" charset="0"/>
              </a:rPr>
              <a:t>chế</a:t>
            </a:r>
            <a:r>
              <a:rPr lang="en-US" sz="3200" b="1" i="0" dirty="0">
                <a:solidFill>
                  <a:srgbClr val="7030A0"/>
                </a:solidFill>
                <a:effectLst/>
                <a:latin typeface="Aptos" panose="020B0004020202020204" pitchFamily="34" charset="0"/>
                <a:cs typeface="Times New Roman" panose="02020603050405020304" pitchFamily="18" charset="0"/>
              </a:rPr>
              <a:t> </a:t>
            </a:r>
            <a:r>
              <a:rPr lang="en-US" sz="3200" b="1" i="0" dirty="0" err="1">
                <a:solidFill>
                  <a:srgbClr val="7030A0"/>
                </a:solidFill>
                <a:effectLst/>
                <a:latin typeface="Aptos" panose="020B0004020202020204" pitchFamily="34" charset="0"/>
                <a:cs typeface="Times New Roman" panose="02020603050405020304" pitchFamily="18" charset="0"/>
              </a:rPr>
              <a:t>nhựa</a:t>
            </a:r>
            <a:endParaRPr lang="en-US" sz="3200" b="1" i="0" dirty="0">
              <a:solidFill>
                <a:srgbClr val="7030A0"/>
              </a:solidFill>
              <a:effectLst/>
              <a:latin typeface="Aptos" panose="020B0004020202020204" pitchFamily="34" charset="0"/>
              <a:cs typeface="Times New Roman" panose="02020603050405020304" pitchFamily="18" charset="0"/>
            </a:endParaRPr>
          </a:p>
          <a:p>
            <a:r>
              <a:rPr lang="en-US" sz="3200" b="1" i="0" dirty="0">
                <a:solidFill>
                  <a:srgbClr val="7030A0"/>
                </a:solidFill>
                <a:effectLst/>
                <a:latin typeface="Aptos" panose="020B0004020202020204" pitchFamily="34" charset="0"/>
                <a:cs typeface="Times New Roman" panose="02020603050405020304" pitchFamily="18" charset="0"/>
              </a:rPr>
              <a:t>8. </a:t>
            </a:r>
            <a:r>
              <a:rPr lang="en-US" sz="3200" b="1" i="0" dirty="0" err="1">
                <a:solidFill>
                  <a:srgbClr val="7030A0"/>
                </a:solidFill>
                <a:effectLst/>
                <a:latin typeface="Aptos" panose="020B0004020202020204" pitchFamily="34" charset="0"/>
                <a:cs typeface="Times New Roman" panose="02020603050405020304" pitchFamily="18" charset="0"/>
              </a:rPr>
              <a:t>Hạn</a:t>
            </a:r>
            <a:r>
              <a:rPr lang="en-US" sz="3200" b="1" i="0" dirty="0">
                <a:solidFill>
                  <a:srgbClr val="7030A0"/>
                </a:solidFill>
                <a:effectLst/>
                <a:latin typeface="Aptos" panose="020B0004020202020204" pitchFamily="34" charset="0"/>
                <a:cs typeface="Times New Roman" panose="02020603050405020304" pitchFamily="18" charset="0"/>
              </a:rPr>
              <a:t> </a:t>
            </a:r>
            <a:r>
              <a:rPr lang="en-US" sz="3200" b="1" i="0" dirty="0" err="1">
                <a:solidFill>
                  <a:srgbClr val="7030A0"/>
                </a:solidFill>
                <a:effectLst/>
                <a:latin typeface="Aptos" panose="020B0004020202020204" pitchFamily="34" charset="0"/>
                <a:cs typeface="Times New Roman" panose="02020603050405020304" pitchFamily="18" charset="0"/>
              </a:rPr>
              <a:t>chế</a:t>
            </a:r>
            <a:r>
              <a:rPr lang="en-US" sz="3200" b="1" i="0" dirty="0">
                <a:solidFill>
                  <a:srgbClr val="7030A0"/>
                </a:solidFill>
                <a:effectLst/>
                <a:latin typeface="Aptos" panose="020B0004020202020204" pitchFamily="34" charset="0"/>
                <a:cs typeface="Times New Roman" panose="02020603050405020304" pitchFamily="18" charset="0"/>
              </a:rPr>
              <a:t> </a:t>
            </a:r>
            <a:r>
              <a:rPr lang="en-US" sz="3200" b="1" i="0" dirty="0" err="1">
                <a:solidFill>
                  <a:srgbClr val="7030A0"/>
                </a:solidFill>
                <a:effectLst/>
                <a:latin typeface="Aptos" panose="020B0004020202020204" pitchFamily="34" charset="0"/>
                <a:cs typeface="Times New Roman" panose="02020603050405020304" pitchFamily="18" charset="0"/>
              </a:rPr>
              <a:t>ăn</a:t>
            </a:r>
            <a:r>
              <a:rPr lang="en-US" sz="3200" b="1" i="0" dirty="0">
                <a:solidFill>
                  <a:srgbClr val="7030A0"/>
                </a:solidFill>
                <a:effectLst/>
                <a:latin typeface="Aptos" panose="020B0004020202020204" pitchFamily="34" charset="0"/>
                <a:cs typeface="Times New Roman" panose="02020603050405020304" pitchFamily="18" charset="0"/>
              </a:rPr>
              <a:t> </a:t>
            </a:r>
            <a:r>
              <a:rPr lang="en-US" sz="3200" b="1" i="0" dirty="0" err="1">
                <a:solidFill>
                  <a:srgbClr val="7030A0"/>
                </a:solidFill>
                <a:effectLst/>
                <a:latin typeface="Aptos" panose="020B0004020202020204" pitchFamily="34" charset="0"/>
                <a:cs typeface="Times New Roman" panose="02020603050405020304" pitchFamily="18" charset="0"/>
              </a:rPr>
              <a:t>kẹo</a:t>
            </a:r>
            <a:r>
              <a:rPr lang="en-US" sz="3200" b="1" i="0" dirty="0">
                <a:solidFill>
                  <a:srgbClr val="7030A0"/>
                </a:solidFill>
                <a:effectLst/>
                <a:latin typeface="Aptos" panose="020B0004020202020204" pitchFamily="34" charset="0"/>
                <a:cs typeface="Times New Roman" panose="02020603050405020304" pitchFamily="18" charset="0"/>
              </a:rPr>
              <a:t> </a:t>
            </a:r>
            <a:r>
              <a:rPr lang="en-US" sz="3200" b="1" i="0" dirty="0" err="1">
                <a:solidFill>
                  <a:srgbClr val="7030A0"/>
                </a:solidFill>
                <a:effectLst/>
                <a:latin typeface="Aptos" panose="020B0004020202020204" pitchFamily="34" charset="0"/>
                <a:cs typeface="Times New Roman" panose="02020603050405020304" pitchFamily="18" charset="0"/>
              </a:rPr>
              <a:t>cao</a:t>
            </a:r>
            <a:r>
              <a:rPr lang="en-US" sz="3200" b="1" i="0" dirty="0">
                <a:solidFill>
                  <a:srgbClr val="7030A0"/>
                </a:solidFill>
                <a:effectLst/>
                <a:latin typeface="Aptos" panose="020B0004020202020204" pitchFamily="34" charset="0"/>
                <a:cs typeface="Times New Roman" panose="02020603050405020304" pitchFamily="18" charset="0"/>
              </a:rPr>
              <a:t> </a:t>
            </a:r>
          </a:p>
          <a:p>
            <a:r>
              <a:rPr lang="en-US" sz="3200" b="1" dirty="0">
                <a:solidFill>
                  <a:srgbClr val="7030A0"/>
                </a:solidFill>
                <a:latin typeface="Aptos" panose="020B0004020202020204" pitchFamily="34" charset="0"/>
                <a:cs typeface="Times New Roman" panose="02020603050405020304" pitchFamily="18" charset="0"/>
              </a:rPr>
              <a:t>9</a:t>
            </a:r>
            <a:r>
              <a:rPr lang="en-US" sz="3200" b="1" i="0" dirty="0">
                <a:solidFill>
                  <a:srgbClr val="7030A0"/>
                </a:solidFill>
                <a:effectLst/>
                <a:latin typeface="Aptos" panose="020B0004020202020204" pitchFamily="34" charset="0"/>
                <a:cs typeface="Times New Roman" panose="02020603050405020304" pitchFamily="18" charset="0"/>
              </a:rPr>
              <a:t>. </a:t>
            </a:r>
            <a:r>
              <a:rPr lang="en-US" sz="3200" b="1" i="0" dirty="0" err="1">
                <a:solidFill>
                  <a:srgbClr val="7030A0"/>
                </a:solidFill>
                <a:effectLst/>
                <a:latin typeface="Aptos" panose="020B0004020202020204" pitchFamily="34" charset="0"/>
                <a:cs typeface="Times New Roman" panose="02020603050405020304" pitchFamily="18" charset="0"/>
              </a:rPr>
              <a:t>Dùng</a:t>
            </a:r>
            <a:r>
              <a:rPr lang="en-US" sz="3200" b="1" i="0" dirty="0">
                <a:solidFill>
                  <a:srgbClr val="7030A0"/>
                </a:solidFill>
                <a:effectLst/>
                <a:latin typeface="Aptos" panose="020B0004020202020204" pitchFamily="34" charset="0"/>
                <a:cs typeface="Times New Roman" panose="02020603050405020304" pitchFamily="18" charset="0"/>
              </a:rPr>
              <a:t> </a:t>
            </a:r>
            <a:r>
              <a:rPr lang="en-US" sz="3200" b="1" i="0" dirty="0" err="1">
                <a:solidFill>
                  <a:srgbClr val="7030A0"/>
                </a:solidFill>
                <a:effectLst/>
                <a:latin typeface="Aptos" panose="020B0004020202020204" pitchFamily="34" charset="0"/>
                <a:cs typeface="Times New Roman" panose="02020603050405020304" pitchFamily="18" charset="0"/>
              </a:rPr>
              <a:t>diêm</a:t>
            </a:r>
            <a:r>
              <a:rPr lang="en-US" sz="3200" b="1" i="0" dirty="0">
                <a:solidFill>
                  <a:srgbClr val="7030A0"/>
                </a:solidFill>
                <a:effectLst/>
                <a:latin typeface="Aptos" panose="020B0004020202020204" pitchFamily="34" charset="0"/>
                <a:cs typeface="Times New Roman" panose="02020603050405020304" pitchFamily="18" charset="0"/>
              </a:rPr>
              <a:t> </a:t>
            </a:r>
            <a:r>
              <a:rPr lang="en-US" sz="3200" b="1" i="0" dirty="0" err="1">
                <a:solidFill>
                  <a:srgbClr val="7030A0"/>
                </a:solidFill>
                <a:effectLst/>
                <a:latin typeface="Aptos" panose="020B0004020202020204" pitchFamily="34" charset="0"/>
                <a:cs typeface="Times New Roman" panose="02020603050405020304" pitchFamily="18" charset="0"/>
              </a:rPr>
              <a:t>thay</a:t>
            </a:r>
            <a:r>
              <a:rPr lang="en-US" sz="3200" b="1" i="0" dirty="0">
                <a:solidFill>
                  <a:srgbClr val="7030A0"/>
                </a:solidFill>
                <a:effectLst/>
                <a:latin typeface="Aptos" panose="020B0004020202020204" pitchFamily="34" charset="0"/>
                <a:cs typeface="Times New Roman" panose="02020603050405020304" pitchFamily="18" charset="0"/>
              </a:rPr>
              <a:t> </a:t>
            </a:r>
            <a:r>
              <a:rPr lang="en-US" sz="3200" b="1" i="0" dirty="0" err="1">
                <a:solidFill>
                  <a:srgbClr val="7030A0"/>
                </a:solidFill>
                <a:effectLst/>
                <a:latin typeface="Aptos" panose="020B0004020202020204" pitchFamily="34" charset="0"/>
                <a:cs typeface="Times New Roman" panose="02020603050405020304" pitchFamily="18" charset="0"/>
              </a:rPr>
              <a:t>vì</a:t>
            </a:r>
            <a:r>
              <a:rPr lang="en-US" sz="3200" b="1" i="0" dirty="0">
                <a:solidFill>
                  <a:srgbClr val="7030A0"/>
                </a:solidFill>
                <a:effectLst/>
                <a:latin typeface="Aptos" panose="020B0004020202020204" pitchFamily="34" charset="0"/>
                <a:cs typeface="Times New Roman" panose="02020603050405020304" pitchFamily="18" charset="0"/>
              </a:rPr>
              <a:t> </a:t>
            </a:r>
            <a:r>
              <a:rPr lang="en-US" sz="3200" b="1" i="0" dirty="0" err="1">
                <a:solidFill>
                  <a:srgbClr val="7030A0"/>
                </a:solidFill>
                <a:effectLst/>
                <a:latin typeface="Aptos" panose="020B0004020202020204" pitchFamily="34" charset="0"/>
                <a:cs typeface="Times New Roman" panose="02020603050405020304" pitchFamily="18" charset="0"/>
              </a:rPr>
              <a:t>bật</a:t>
            </a:r>
            <a:r>
              <a:rPr lang="en-US" sz="3200" b="1" i="0" dirty="0">
                <a:solidFill>
                  <a:srgbClr val="7030A0"/>
                </a:solidFill>
                <a:effectLst/>
                <a:latin typeface="Aptos" panose="020B0004020202020204" pitchFamily="34" charset="0"/>
                <a:cs typeface="Times New Roman" panose="02020603050405020304" pitchFamily="18" charset="0"/>
              </a:rPr>
              <a:t> </a:t>
            </a:r>
            <a:r>
              <a:rPr lang="en-US" sz="3200" b="1" i="0" dirty="0" err="1">
                <a:solidFill>
                  <a:srgbClr val="7030A0"/>
                </a:solidFill>
                <a:effectLst/>
                <a:latin typeface="Aptos" panose="020B0004020202020204" pitchFamily="34" charset="0"/>
                <a:cs typeface="Times New Roman" panose="02020603050405020304" pitchFamily="18" charset="0"/>
              </a:rPr>
              <a:t>lửa</a:t>
            </a:r>
            <a:endParaRPr lang="en-US" sz="3200" b="1" i="0" dirty="0">
              <a:solidFill>
                <a:srgbClr val="7030A0"/>
              </a:solidFill>
              <a:effectLst/>
              <a:latin typeface="Aptos" panose="020B0004020202020204" pitchFamily="34" charset="0"/>
              <a:cs typeface="Times New Roman" panose="02020603050405020304" pitchFamily="18" charset="0"/>
            </a:endParaRPr>
          </a:p>
          <a:p>
            <a:r>
              <a:rPr lang="en-US" sz="3200" b="1" i="0" dirty="0">
                <a:solidFill>
                  <a:srgbClr val="7030A0"/>
                </a:solidFill>
                <a:effectLst/>
                <a:latin typeface="Aptos" panose="020B0004020202020204" pitchFamily="34" charset="0"/>
                <a:cs typeface="Times New Roman" panose="02020603050405020304" pitchFamily="18" charset="0"/>
              </a:rPr>
              <a:t>10. </a:t>
            </a:r>
            <a:r>
              <a:rPr lang="en-US" sz="3200" b="1" i="0" dirty="0" err="1">
                <a:solidFill>
                  <a:srgbClr val="7030A0"/>
                </a:solidFill>
                <a:effectLst/>
                <a:latin typeface="Aptos" panose="020B0004020202020204" pitchFamily="34" charset="0"/>
                <a:cs typeface="Times New Roman" panose="02020603050405020304" pitchFamily="18" charset="0"/>
              </a:rPr>
              <a:t>Phân</a:t>
            </a:r>
            <a:r>
              <a:rPr lang="en-US" sz="3200" b="1" i="0" dirty="0">
                <a:solidFill>
                  <a:srgbClr val="7030A0"/>
                </a:solidFill>
                <a:effectLst/>
                <a:latin typeface="Aptos" panose="020B0004020202020204" pitchFamily="34" charset="0"/>
                <a:cs typeface="Times New Roman" panose="02020603050405020304" pitchFamily="18" charset="0"/>
              </a:rPr>
              <a:t> </a:t>
            </a:r>
            <a:r>
              <a:rPr lang="en-US" sz="3200" b="1" i="0" dirty="0" err="1">
                <a:solidFill>
                  <a:srgbClr val="7030A0"/>
                </a:solidFill>
                <a:effectLst/>
                <a:latin typeface="Aptos" panose="020B0004020202020204" pitchFamily="34" charset="0"/>
                <a:cs typeface="Times New Roman" panose="02020603050405020304" pitchFamily="18" charset="0"/>
              </a:rPr>
              <a:t>loại</a:t>
            </a:r>
            <a:r>
              <a:rPr lang="en-US" sz="3200" b="1" i="0" dirty="0">
                <a:solidFill>
                  <a:srgbClr val="7030A0"/>
                </a:solidFill>
                <a:effectLst/>
                <a:latin typeface="Aptos" panose="020B0004020202020204" pitchFamily="34" charset="0"/>
                <a:cs typeface="Times New Roman" panose="02020603050405020304" pitchFamily="18" charset="0"/>
              </a:rPr>
              <a:t> </a:t>
            </a:r>
            <a:r>
              <a:rPr lang="en-US" sz="3200" b="1" i="0" dirty="0" err="1">
                <a:solidFill>
                  <a:srgbClr val="7030A0"/>
                </a:solidFill>
                <a:effectLst/>
                <a:latin typeface="Aptos" panose="020B0004020202020204" pitchFamily="34" charset="0"/>
                <a:cs typeface="Times New Roman" panose="02020603050405020304" pitchFamily="18" charset="0"/>
              </a:rPr>
              <a:t>rác</a:t>
            </a:r>
            <a:r>
              <a:rPr lang="en-US" sz="3200" b="1" i="0" dirty="0">
                <a:solidFill>
                  <a:srgbClr val="7030A0"/>
                </a:solidFill>
                <a:effectLst/>
                <a:latin typeface="Aptos" panose="020B0004020202020204" pitchFamily="34" charset="0"/>
                <a:cs typeface="Times New Roman" panose="02020603050405020304" pitchFamily="18" charset="0"/>
              </a:rPr>
              <a:t> </a:t>
            </a:r>
            <a:r>
              <a:rPr lang="en-US" sz="3200" b="1" i="0" dirty="0" err="1">
                <a:solidFill>
                  <a:srgbClr val="7030A0"/>
                </a:solidFill>
                <a:effectLst/>
                <a:latin typeface="Aptos" panose="020B0004020202020204" pitchFamily="34" charset="0"/>
                <a:cs typeface="Times New Roman" panose="02020603050405020304" pitchFamily="18" charset="0"/>
              </a:rPr>
              <a:t>thải</a:t>
            </a:r>
            <a:endParaRPr lang="en-US" sz="3200" b="1" i="0" dirty="0">
              <a:solidFill>
                <a:srgbClr val="7030A0"/>
              </a:solidFill>
              <a:effectLst/>
              <a:latin typeface="Aptos" panose="020B0004020202020204" pitchFamily="34" charset="0"/>
              <a:cs typeface="Times New Roman" panose="02020603050405020304" pitchFamily="18" charset="0"/>
            </a:endParaRPr>
          </a:p>
          <a:p>
            <a:r>
              <a:rPr lang="en-US" sz="3200" b="1" dirty="0">
                <a:solidFill>
                  <a:srgbClr val="7030A0"/>
                </a:solidFill>
                <a:latin typeface="Aptos" panose="020B0004020202020204" pitchFamily="34" charset="0"/>
                <a:cs typeface="Times New Roman" panose="02020603050405020304" pitchFamily="18" charset="0"/>
              </a:rPr>
              <a:t>11.</a:t>
            </a:r>
            <a:r>
              <a:rPr lang="en-US" sz="3200" b="1" i="0" dirty="0">
                <a:solidFill>
                  <a:srgbClr val="7030A0"/>
                </a:solidFill>
                <a:effectLst/>
                <a:latin typeface="Aptos" panose="020B0004020202020204" pitchFamily="34" charset="0"/>
                <a:cs typeface="Times New Roman" panose="02020603050405020304" pitchFamily="18" charset="0"/>
              </a:rPr>
              <a:t>Sử </a:t>
            </a:r>
            <a:r>
              <a:rPr lang="en-US" sz="3200" b="1" i="0" dirty="0" err="1">
                <a:solidFill>
                  <a:srgbClr val="7030A0"/>
                </a:solidFill>
                <a:effectLst/>
                <a:latin typeface="Aptos" panose="020B0004020202020204" pitchFamily="34" charset="0"/>
                <a:cs typeface="Times New Roman" panose="02020603050405020304" pitchFamily="18" charset="0"/>
              </a:rPr>
              <a:t>dụng</a:t>
            </a:r>
            <a:r>
              <a:rPr lang="en-US" sz="3200" b="1" i="0" dirty="0">
                <a:solidFill>
                  <a:srgbClr val="7030A0"/>
                </a:solidFill>
                <a:effectLst/>
                <a:latin typeface="Aptos" panose="020B0004020202020204" pitchFamily="34" charset="0"/>
                <a:cs typeface="Times New Roman" panose="02020603050405020304" pitchFamily="18" charset="0"/>
              </a:rPr>
              <a:t> </a:t>
            </a:r>
            <a:r>
              <a:rPr lang="en-US" sz="3200" b="1" i="0" dirty="0" err="1">
                <a:solidFill>
                  <a:srgbClr val="7030A0"/>
                </a:solidFill>
                <a:effectLst/>
                <a:latin typeface="Aptos" panose="020B0004020202020204" pitchFamily="34" charset="0"/>
                <a:cs typeface="Times New Roman" panose="02020603050405020304" pitchFamily="18" charset="0"/>
              </a:rPr>
              <a:t>đồ</a:t>
            </a:r>
            <a:r>
              <a:rPr lang="en-US" sz="3200" b="1" i="0" dirty="0">
                <a:solidFill>
                  <a:srgbClr val="7030A0"/>
                </a:solidFill>
                <a:effectLst/>
                <a:latin typeface="Aptos" panose="020B0004020202020204" pitchFamily="34" charset="0"/>
                <a:cs typeface="Times New Roman" panose="02020603050405020304" pitchFamily="18" charset="0"/>
              </a:rPr>
              <a:t> </a:t>
            </a:r>
            <a:r>
              <a:rPr lang="en-US" sz="3200" b="1" i="0" dirty="0" err="1">
                <a:solidFill>
                  <a:srgbClr val="7030A0"/>
                </a:solidFill>
                <a:effectLst/>
                <a:latin typeface="Aptos" panose="020B0004020202020204" pitchFamily="34" charset="0"/>
                <a:cs typeface="Times New Roman" panose="02020603050405020304" pitchFamily="18" charset="0"/>
              </a:rPr>
              <a:t>dùng</a:t>
            </a:r>
            <a:r>
              <a:rPr lang="en-US" sz="3200" b="1" i="0" dirty="0">
                <a:solidFill>
                  <a:srgbClr val="7030A0"/>
                </a:solidFill>
                <a:effectLst/>
                <a:latin typeface="Aptos" panose="020B0004020202020204" pitchFamily="34" charset="0"/>
                <a:cs typeface="Times New Roman" panose="02020603050405020304" pitchFamily="18" charset="0"/>
              </a:rPr>
              <a:t> </a:t>
            </a:r>
            <a:r>
              <a:rPr lang="en-US" sz="3200" b="1" i="0" dirty="0" err="1">
                <a:solidFill>
                  <a:srgbClr val="7030A0"/>
                </a:solidFill>
                <a:effectLst/>
                <a:latin typeface="Aptos" panose="020B0004020202020204" pitchFamily="34" charset="0"/>
                <a:cs typeface="Times New Roman" panose="02020603050405020304" pitchFamily="18" charset="0"/>
              </a:rPr>
              <a:t>có</a:t>
            </a:r>
            <a:r>
              <a:rPr lang="en-US" sz="3200" b="1" i="0" dirty="0">
                <a:solidFill>
                  <a:srgbClr val="7030A0"/>
                </a:solidFill>
                <a:effectLst/>
                <a:latin typeface="Aptos" panose="020B0004020202020204" pitchFamily="34" charset="0"/>
                <a:cs typeface="Times New Roman" panose="02020603050405020304" pitchFamily="18" charset="0"/>
              </a:rPr>
              <a:t> </a:t>
            </a:r>
            <a:r>
              <a:rPr lang="en-US" sz="3200" b="1" i="0" dirty="0" err="1">
                <a:solidFill>
                  <a:srgbClr val="7030A0"/>
                </a:solidFill>
                <a:effectLst/>
                <a:latin typeface="Aptos" panose="020B0004020202020204" pitchFamily="34" charset="0"/>
                <a:cs typeface="Times New Roman" panose="02020603050405020304" pitchFamily="18" charset="0"/>
              </a:rPr>
              <a:t>nguồn</a:t>
            </a:r>
            <a:r>
              <a:rPr lang="en-US" sz="3200" b="1" i="0" dirty="0">
                <a:solidFill>
                  <a:srgbClr val="7030A0"/>
                </a:solidFill>
                <a:effectLst/>
                <a:latin typeface="Aptos" panose="020B0004020202020204" pitchFamily="34" charset="0"/>
                <a:cs typeface="Times New Roman" panose="02020603050405020304" pitchFamily="18" charset="0"/>
              </a:rPr>
              <a:t> </a:t>
            </a:r>
            <a:r>
              <a:rPr lang="en-US" sz="3200" b="1" i="0" dirty="0" err="1">
                <a:solidFill>
                  <a:srgbClr val="7030A0"/>
                </a:solidFill>
                <a:effectLst/>
                <a:latin typeface="Aptos" panose="020B0004020202020204" pitchFamily="34" charset="0"/>
                <a:cs typeface="Times New Roman" panose="02020603050405020304" pitchFamily="18" charset="0"/>
              </a:rPr>
              <a:t>gốc</a:t>
            </a:r>
            <a:r>
              <a:rPr lang="en-US" sz="3200" b="1" i="0" dirty="0">
                <a:solidFill>
                  <a:srgbClr val="7030A0"/>
                </a:solidFill>
                <a:effectLst/>
                <a:latin typeface="Aptos" panose="020B0004020202020204" pitchFamily="34" charset="0"/>
                <a:cs typeface="Times New Roman" panose="02020603050405020304" pitchFamily="18" charset="0"/>
              </a:rPr>
              <a:t> </a:t>
            </a:r>
            <a:r>
              <a:rPr lang="en-US" sz="3200" b="1" i="0" dirty="0" err="1">
                <a:solidFill>
                  <a:srgbClr val="7030A0"/>
                </a:solidFill>
                <a:effectLst/>
                <a:latin typeface="Aptos" panose="020B0004020202020204" pitchFamily="34" charset="0"/>
                <a:cs typeface="Times New Roman" panose="02020603050405020304" pitchFamily="18" charset="0"/>
              </a:rPr>
              <a:t>tự</a:t>
            </a:r>
            <a:r>
              <a:rPr lang="en-US" sz="3200" b="1" i="0" dirty="0">
                <a:solidFill>
                  <a:srgbClr val="7030A0"/>
                </a:solidFill>
                <a:effectLst/>
                <a:latin typeface="Aptos" panose="020B0004020202020204" pitchFamily="34" charset="0"/>
                <a:cs typeface="Times New Roman" panose="02020603050405020304" pitchFamily="18" charset="0"/>
              </a:rPr>
              <a:t> </a:t>
            </a:r>
            <a:r>
              <a:rPr lang="en-US" sz="3200" b="1" i="0" dirty="0" err="1">
                <a:solidFill>
                  <a:srgbClr val="7030A0"/>
                </a:solidFill>
                <a:effectLst/>
                <a:latin typeface="Aptos" panose="020B0004020202020204" pitchFamily="34" charset="0"/>
                <a:cs typeface="Times New Roman" panose="02020603050405020304" pitchFamily="18" charset="0"/>
              </a:rPr>
              <a:t>nhiên</a:t>
            </a:r>
            <a:endParaRPr lang="en-US" sz="3200" b="1" i="0" dirty="0">
              <a:solidFill>
                <a:srgbClr val="7030A0"/>
              </a:solidFill>
              <a:effectLst/>
              <a:latin typeface="Aptos" panose="020B0004020202020204" pitchFamily="34" charset="0"/>
              <a:cs typeface="Times New Roman" panose="02020603050405020304" pitchFamily="18" charset="0"/>
            </a:endParaRPr>
          </a:p>
          <a:p>
            <a:pPr algn="l"/>
            <a:r>
              <a:rPr lang="en-US" sz="3200" b="1" i="0" dirty="0">
                <a:solidFill>
                  <a:srgbClr val="7030A0"/>
                </a:solidFill>
                <a:effectLst/>
                <a:latin typeface="Roboto" panose="02000000000000000000" pitchFamily="2" charset="0"/>
              </a:rPr>
              <a:t>    …………..</a:t>
            </a:r>
            <a:endParaRPr lang="vi-VN" sz="3200" b="1" i="0" dirty="0">
              <a:solidFill>
                <a:srgbClr val="7030A0"/>
              </a:solidFill>
              <a:effectLst/>
              <a:latin typeface="Roboto" panose="02000000000000000000" pitchFamily="2" charset="0"/>
            </a:endParaRPr>
          </a:p>
        </p:txBody>
      </p:sp>
      <p:sp>
        <p:nvSpPr>
          <p:cNvPr id="3" name="TextBox 2">
            <a:extLst>
              <a:ext uri="{FF2B5EF4-FFF2-40B4-BE49-F238E27FC236}">
                <a16:creationId xmlns:a16="http://schemas.microsoft.com/office/drawing/2014/main" id="{69E3554C-B0AA-936D-668B-C1A1CEF71310}"/>
              </a:ext>
            </a:extLst>
          </p:cNvPr>
          <p:cNvSpPr txBox="1"/>
          <p:nvPr/>
        </p:nvSpPr>
        <p:spPr>
          <a:xfrm>
            <a:off x="105508" y="0"/>
            <a:ext cx="9144000" cy="523220"/>
          </a:xfrm>
          <a:prstGeom prst="rect">
            <a:avLst/>
          </a:prstGeom>
          <a:noFill/>
        </p:spPr>
        <p:txBody>
          <a:bodyPr wrap="square">
            <a:spAutoFit/>
          </a:bodyPr>
          <a:lstStyle/>
          <a:p>
            <a:pPr algn="ctr"/>
            <a:r>
              <a:rPr lang="en-US" sz="2800" b="1">
                <a:solidFill>
                  <a:srgbClr val="FFFF00"/>
                </a:solidFill>
                <a:latin typeface="Aptos" panose="020B0004020202020204" pitchFamily="34" charset="0"/>
                <a:ea typeface="Calibri" panose="020F0502020204030204" pitchFamily="34" charset="0"/>
                <a:cs typeface="Times New Roman" panose="02020603050405020304" pitchFamily="18" charset="0"/>
              </a:rPr>
              <a:t>Chúng ta cần làm gì để làm giảm thiểu rác thải nhựa?</a:t>
            </a:r>
            <a:endParaRPr lang="en-US" sz="2800" b="1" dirty="0">
              <a:solidFill>
                <a:srgbClr val="FFFF00"/>
              </a:solidFill>
              <a:latin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95635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E16CE8-CEAB-4668-B8EF-6F2DF63BCAC9}"/>
              </a:ext>
            </a:extLst>
          </p:cNvPr>
          <p:cNvSpPr>
            <a:spLocks noGrp="1"/>
          </p:cNvSpPr>
          <p:nvPr>
            <p:ph type="sldNum" idx="4294967295"/>
          </p:nvPr>
        </p:nvSpPr>
        <p:spPr>
          <a:xfrm>
            <a:off x="8696403" y="4673650"/>
            <a:ext cx="333000" cy="393600"/>
          </a:xfrm>
          <a:prstGeom prst="rect">
            <a:avLst/>
          </a:prstGeom>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45</a:t>
            </a:fld>
            <a:endParaRPr lang="en"/>
          </a:p>
        </p:txBody>
      </p:sp>
      <p:pic>
        <p:nvPicPr>
          <p:cNvPr id="3" name="Picture 2" descr="Những ký hiệu trên đồ nhựa cần biết trong đời sống">
            <a:extLst>
              <a:ext uri="{FF2B5EF4-FFF2-40B4-BE49-F238E27FC236}">
                <a16:creationId xmlns:a16="http://schemas.microsoft.com/office/drawing/2014/main" id="{269D103C-0D44-46D3-B9D4-0695D7625F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3170" y="584023"/>
            <a:ext cx="6620830" cy="455947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Kí hiệu trên các loại NHỰA sử dụng an toàn tránh nhiễm chất độc">
            <a:extLst>
              <a:ext uri="{FF2B5EF4-FFF2-40B4-BE49-F238E27FC236}">
                <a16:creationId xmlns:a16="http://schemas.microsoft.com/office/drawing/2014/main" id="{40420E7A-A2DF-4EBC-AE26-BC044B07C4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87" y="934349"/>
            <a:ext cx="2394505" cy="2535682"/>
          </a:xfrm>
          <a:prstGeom prst="rect">
            <a:avLst/>
          </a:prstGeom>
          <a:solidFill>
            <a:schemeClr val="accent5">
              <a:lumMod val="20000"/>
              <a:lumOff val="80000"/>
            </a:schemeClr>
          </a:solidFill>
          <a:ln>
            <a:solidFill>
              <a:srgbClr val="FF0000"/>
            </a:solidFill>
          </a:ln>
        </p:spPr>
      </p:pic>
      <p:sp>
        <p:nvSpPr>
          <p:cNvPr id="5" name="Rectangle: Rounded Corners 4">
            <a:extLst>
              <a:ext uri="{FF2B5EF4-FFF2-40B4-BE49-F238E27FC236}">
                <a16:creationId xmlns:a16="http://schemas.microsoft.com/office/drawing/2014/main" id="{3E3D6E38-F4CD-40DB-999B-FC50604B2EE6}"/>
              </a:ext>
            </a:extLst>
          </p:cNvPr>
          <p:cNvSpPr/>
          <p:nvPr/>
        </p:nvSpPr>
        <p:spPr>
          <a:xfrm>
            <a:off x="304801" y="3820358"/>
            <a:ext cx="1946030" cy="128311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S</a:t>
            </a:r>
            <a:r>
              <a:rPr lang="en-US" sz="2400">
                <a:solidFill>
                  <a:schemeClr val="tx1">
                    <a:lumMod val="85000"/>
                    <a:lumOff val="15000"/>
                  </a:schemeClr>
                </a:solidFill>
                <a:latin typeface="Aptos" panose="020B0004020202020204" pitchFamily="34" charset="0"/>
                <a:cs typeface="Times New Roman" panose="02020603050405020304" pitchFamily="18" charset="0"/>
              </a:rPr>
              <a:t>ản </a:t>
            </a:r>
            <a:r>
              <a:rPr lang="en-US" sz="2400" dirty="0" err="1">
                <a:solidFill>
                  <a:schemeClr val="tx1">
                    <a:lumMod val="85000"/>
                    <a:lumOff val="15000"/>
                  </a:schemeClr>
                </a:solidFill>
                <a:latin typeface="Aptos" panose="020B0004020202020204" pitchFamily="34" charset="0"/>
                <a:cs typeface="Times New Roman" panose="02020603050405020304" pitchFamily="18" charset="0"/>
              </a:rPr>
              <a:t>phẩm</a:t>
            </a:r>
            <a:r>
              <a:rPr lang="en-US" sz="2400" dirty="0">
                <a:solidFill>
                  <a:schemeClr val="tx1">
                    <a:lumMod val="85000"/>
                    <a:lumOff val="15000"/>
                  </a:schemeClr>
                </a:solidFill>
                <a:latin typeface="Aptos" panose="020B0004020202020204" pitchFamily="34" charset="0"/>
                <a:cs typeface="Times New Roman" panose="02020603050405020304" pitchFamily="18" charset="0"/>
              </a:rPr>
              <a:t> </a:t>
            </a:r>
            <a:r>
              <a:rPr lang="en-US" sz="2400" dirty="0" err="1">
                <a:solidFill>
                  <a:schemeClr val="tx1">
                    <a:lumMod val="85000"/>
                    <a:lumOff val="15000"/>
                  </a:schemeClr>
                </a:solidFill>
                <a:latin typeface="Aptos" panose="020B0004020202020204" pitchFamily="34" charset="0"/>
                <a:cs typeface="Times New Roman" panose="02020603050405020304" pitchFamily="18" charset="0"/>
              </a:rPr>
              <a:t>nhựa</a:t>
            </a:r>
            <a:r>
              <a:rPr lang="en-US" sz="2400" dirty="0">
                <a:solidFill>
                  <a:schemeClr val="tx1">
                    <a:lumMod val="85000"/>
                    <a:lumOff val="15000"/>
                  </a:schemeClr>
                </a:solidFill>
                <a:latin typeface="Aptos" panose="020B0004020202020204" pitchFamily="34" charset="0"/>
                <a:cs typeface="Times New Roman" panose="02020603050405020304" pitchFamily="18" charset="0"/>
              </a:rPr>
              <a:t> </a:t>
            </a:r>
            <a:r>
              <a:rPr lang="en-US" sz="2400" dirty="0" err="1">
                <a:solidFill>
                  <a:schemeClr val="tx1">
                    <a:lumMod val="85000"/>
                    <a:lumOff val="15000"/>
                  </a:schemeClr>
                </a:solidFill>
                <a:latin typeface="Aptos" panose="020B0004020202020204" pitchFamily="34" charset="0"/>
                <a:cs typeface="Times New Roman" panose="02020603050405020304" pitchFamily="18" charset="0"/>
              </a:rPr>
              <a:t>có</a:t>
            </a:r>
            <a:r>
              <a:rPr lang="en-US" sz="2400" dirty="0">
                <a:solidFill>
                  <a:schemeClr val="tx1">
                    <a:lumMod val="85000"/>
                    <a:lumOff val="15000"/>
                  </a:schemeClr>
                </a:solidFill>
                <a:latin typeface="Aptos" panose="020B0004020202020204" pitchFamily="34" charset="0"/>
                <a:cs typeface="Times New Roman" panose="02020603050405020304" pitchFamily="18" charset="0"/>
              </a:rPr>
              <a:t> </a:t>
            </a:r>
            <a:r>
              <a:rPr lang="en-US" sz="2400" dirty="0" err="1">
                <a:solidFill>
                  <a:schemeClr val="tx1">
                    <a:lumMod val="85000"/>
                    <a:lumOff val="15000"/>
                  </a:schemeClr>
                </a:solidFill>
                <a:latin typeface="Aptos" panose="020B0004020202020204" pitchFamily="34" charset="0"/>
                <a:cs typeface="Times New Roman" panose="02020603050405020304" pitchFamily="18" charset="0"/>
              </a:rPr>
              <a:t>thể</a:t>
            </a:r>
            <a:r>
              <a:rPr lang="en-US" sz="2400" dirty="0">
                <a:solidFill>
                  <a:schemeClr val="tx1">
                    <a:lumMod val="85000"/>
                    <a:lumOff val="15000"/>
                  </a:schemeClr>
                </a:solidFill>
                <a:latin typeface="Aptos" panose="020B0004020202020204" pitchFamily="34" charset="0"/>
                <a:cs typeface="Times New Roman" panose="02020603050405020304" pitchFamily="18" charset="0"/>
              </a:rPr>
              <a:t> </a:t>
            </a:r>
            <a:r>
              <a:rPr lang="en-US" sz="2400" dirty="0" err="1">
                <a:solidFill>
                  <a:schemeClr val="tx1">
                    <a:lumMod val="85000"/>
                    <a:lumOff val="15000"/>
                  </a:schemeClr>
                </a:solidFill>
                <a:latin typeface="Aptos" panose="020B0004020202020204" pitchFamily="34" charset="0"/>
                <a:cs typeface="Times New Roman" panose="02020603050405020304" pitchFamily="18" charset="0"/>
              </a:rPr>
              <a:t>tái</a:t>
            </a:r>
            <a:r>
              <a:rPr lang="en-US" sz="2400" dirty="0">
                <a:solidFill>
                  <a:schemeClr val="tx1">
                    <a:lumMod val="85000"/>
                    <a:lumOff val="15000"/>
                  </a:schemeClr>
                </a:solidFill>
                <a:latin typeface="Aptos" panose="020B0004020202020204" pitchFamily="34" charset="0"/>
                <a:cs typeface="Times New Roman" panose="02020603050405020304" pitchFamily="18" charset="0"/>
              </a:rPr>
              <a:t> </a:t>
            </a:r>
            <a:r>
              <a:rPr lang="en-US" sz="2400" dirty="0" err="1">
                <a:solidFill>
                  <a:schemeClr val="tx1">
                    <a:lumMod val="85000"/>
                    <a:lumOff val="15000"/>
                  </a:schemeClr>
                </a:solidFill>
                <a:latin typeface="Aptos" panose="020B0004020202020204" pitchFamily="34" charset="0"/>
                <a:cs typeface="Times New Roman" panose="02020603050405020304" pitchFamily="18" charset="0"/>
              </a:rPr>
              <a:t>chế</a:t>
            </a:r>
            <a:endParaRPr lang="en-US" sz="2400" dirty="0"/>
          </a:p>
        </p:txBody>
      </p:sp>
      <p:sp>
        <p:nvSpPr>
          <p:cNvPr id="6" name="Rectangle: Rounded Corners 5">
            <a:extLst>
              <a:ext uri="{FF2B5EF4-FFF2-40B4-BE49-F238E27FC236}">
                <a16:creationId xmlns:a16="http://schemas.microsoft.com/office/drawing/2014/main" id="{703DA43C-B521-4CB7-AB70-646D1590266E}"/>
              </a:ext>
            </a:extLst>
          </p:cNvPr>
          <p:cNvSpPr/>
          <p:nvPr/>
        </p:nvSpPr>
        <p:spPr>
          <a:xfrm>
            <a:off x="60988" y="40031"/>
            <a:ext cx="7816920" cy="54399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Aptos" panose="020B0004020202020204" pitchFamily="34" charset="0"/>
                <a:cs typeface="Times New Roman" panose="02020603050405020304" pitchFamily="18" charset="0"/>
              </a:rPr>
              <a:t>Một</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số</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kí</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hiệu</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sử</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dụng</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đồ</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nhựa</a:t>
            </a:r>
            <a:r>
              <a:rPr lang="en-US" sz="2800" b="1" dirty="0">
                <a:solidFill>
                  <a:srgbClr val="FF0000"/>
                </a:solidFill>
                <a:latin typeface="Aptos" panose="020B0004020202020204" pitchFamily="34" charset="0"/>
                <a:cs typeface="Times New Roman" panose="02020603050405020304" pitchFamily="18" charset="0"/>
              </a:rPr>
              <a:t> an </a:t>
            </a:r>
            <a:r>
              <a:rPr lang="en-US" sz="2800" b="1" dirty="0" err="1">
                <a:solidFill>
                  <a:srgbClr val="FF0000"/>
                </a:solidFill>
                <a:latin typeface="Aptos" panose="020B0004020202020204" pitchFamily="34" charset="0"/>
                <a:cs typeface="Times New Roman" panose="02020603050405020304" pitchFamily="18" charset="0"/>
              </a:rPr>
              <a:t>toàn</a:t>
            </a:r>
            <a:endParaRPr lang="en-US" sz="2800" b="1" dirty="0">
              <a:solidFill>
                <a:srgbClr val="FF0000"/>
              </a:solidFill>
              <a:latin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70081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86DB5B-FEB6-44E5-A2BD-D36B4DEA434C}"/>
              </a:ext>
            </a:extLst>
          </p:cNvPr>
          <p:cNvSpPr>
            <a:spLocks noGrp="1"/>
          </p:cNvSpPr>
          <p:nvPr>
            <p:ph type="sldNum" idx="4294967295"/>
          </p:nvPr>
        </p:nvSpPr>
        <p:spPr>
          <a:xfrm>
            <a:off x="8696403" y="4673650"/>
            <a:ext cx="333000" cy="393600"/>
          </a:xfrm>
          <a:prstGeom prst="rect">
            <a:avLst/>
          </a:prstGeom>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46</a:t>
            </a:fld>
            <a:endParaRPr lang="en"/>
          </a:p>
        </p:txBody>
      </p:sp>
      <p:sp>
        <p:nvSpPr>
          <p:cNvPr id="4" name="Rectangle 1">
            <a:extLst>
              <a:ext uri="{FF2B5EF4-FFF2-40B4-BE49-F238E27FC236}">
                <a16:creationId xmlns:a16="http://schemas.microsoft.com/office/drawing/2014/main" id="{B6F5CD75-93B2-4B9C-B3B2-5B85D814DE30}"/>
              </a:ext>
            </a:extLst>
          </p:cNvPr>
          <p:cNvSpPr>
            <a:spLocks noChangeArrowheads="1"/>
          </p:cNvSpPr>
          <p:nvPr/>
        </p:nvSpPr>
        <p:spPr bwMode="auto">
          <a:xfrm>
            <a:off x="0" y="2817970"/>
            <a:ext cx="9144000" cy="1815882"/>
          </a:xfrm>
          <a:prstGeom prst="rect">
            <a:avLst/>
          </a:prstGeom>
          <a:solidFill>
            <a:schemeClr val="accent1">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err="1">
                <a:ln>
                  <a:noFill/>
                </a:ln>
                <a:solidFill>
                  <a:srgbClr val="0070C0"/>
                </a:solidFill>
                <a:effectLst/>
                <a:latin typeface="Aptos" panose="020B0004020202020204" pitchFamily="34" charset="0"/>
                <a:cs typeface="Times New Roman" panose="02020603050405020304" pitchFamily="18" charset="0"/>
              </a:rPr>
              <a:t>Một</a:t>
            </a:r>
            <a:r>
              <a:rPr kumimoji="0" lang="en-US" altLang="en-US" sz="2800" b="1" i="0" u="none" strike="noStrike" cap="none" normalizeH="0" baseline="0" dirty="0">
                <a:ln>
                  <a:noFill/>
                </a:ln>
                <a:solidFill>
                  <a:srgbClr val="0070C0"/>
                </a:solidFill>
                <a:effectLst/>
                <a:latin typeface="Aptos" panose="020B0004020202020204" pitchFamily="34" charset="0"/>
                <a:cs typeface="Times New Roman" panose="02020603050405020304" pitchFamily="18" charset="0"/>
              </a:rPr>
              <a:t> </a:t>
            </a:r>
            <a:r>
              <a:rPr kumimoji="0" lang="en-US" altLang="en-US" sz="2800" b="1" i="0" u="none" strike="noStrike" cap="none" normalizeH="0" baseline="0" dirty="0" err="1">
                <a:ln>
                  <a:noFill/>
                </a:ln>
                <a:solidFill>
                  <a:srgbClr val="0070C0"/>
                </a:solidFill>
                <a:effectLst/>
                <a:latin typeface="Aptos" panose="020B0004020202020204" pitchFamily="34" charset="0"/>
                <a:cs typeface="Times New Roman" panose="02020603050405020304" pitchFamily="18" charset="0"/>
              </a:rPr>
              <a:t>số</a:t>
            </a:r>
            <a:r>
              <a:rPr kumimoji="0" lang="en-US" altLang="en-US" sz="2800" b="1" i="0" u="none" strike="noStrike" cap="none" normalizeH="0" baseline="0" dirty="0">
                <a:ln>
                  <a:noFill/>
                </a:ln>
                <a:solidFill>
                  <a:srgbClr val="0070C0"/>
                </a:solidFill>
                <a:effectLst/>
                <a:latin typeface="Aptos" panose="020B0004020202020204" pitchFamily="34" charset="0"/>
                <a:cs typeface="Times New Roman" panose="02020603050405020304" pitchFamily="18" charset="0"/>
              </a:rPr>
              <a:t> </a:t>
            </a:r>
            <a:r>
              <a:rPr kumimoji="0" lang="en-US" altLang="en-US" sz="2800" b="1" i="0" u="none" strike="noStrike" cap="none" normalizeH="0" baseline="0" dirty="0" err="1">
                <a:ln>
                  <a:noFill/>
                </a:ln>
                <a:solidFill>
                  <a:srgbClr val="0070C0"/>
                </a:solidFill>
                <a:effectLst/>
                <a:latin typeface="Aptos" panose="020B0004020202020204" pitchFamily="34" charset="0"/>
                <a:cs typeface="Times New Roman" panose="02020603050405020304" pitchFamily="18" charset="0"/>
              </a:rPr>
              <a:t>ví</a:t>
            </a:r>
            <a:r>
              <a:rPr kumimoji="0" lang="en-US" altLang="en-US" sz="2800" b="1" i="0" u="none" strike="noStrike" cap="none" normalizeH="0" baseline="0" dirty="0">
                <a:ln>
                  <a:noFill/>
                </a:ln>
                <a:solidFill>
                  <a:srgbClr val="0070C0"/>
                </a:solidFill>
                <a:effectLst/>
                <a:latin typeface="Aptos" panose="020B0004020202020204" pitchFamily="34" charset="0"/>
                <a:cs typeface="Times New Roman" panose="02020603050405020304" pitchFamily="18" charset="0"/>
              </a:rPr>
              <a:t> </a:t>
            </a:r>
            <a:r>
              <a:rPr kumimoji="0" lang="en-US" altLang="en-US" sz="2800" b="1" i="0" u="none" strike="noStrike" cap="none" normalizeH="0" baseline="0" dirty="0" err="1">
                <a:ln>
                  <a:noFill/>
                </a:ln>
                <a:solidFill>
                  <a:srgbClr val="0070C0"/>
                </a:solidFill>
                <a:effectLst/>
                <a:latin typeface="Aptos" panose="020B0004020202020204" pitchFamily="34" charset="0"/>
                <a:cs typeface="Times New Roman" panose="02020603050405020304" pitchFamily="18" charset="0"/>
              </a:rPr>
              <a:t>dụ</a:t>
            </a:r>
            <a:r>
              <a:rPr kumimoji="0" lang="en-US" altLang="en-US" sz="2800" b="1" i="0" u="none" strike="noStrike" cap="none" normalizeH="0" baseline="0" dirty="0">
                <a:ln>
                  <a:noFill/>
                </a:ln>
                <a:solidFill>
                  <a:srgbClr val="0070C0"/>
                </a:solidFill>
                <a:effectLst/>
                <a:latin typeface="Aptos" panose="020B0004020202020204" pitchFamily="34" charset="0"/>
                <a:cs typeface="Times New Roman" panose="02020603050405020304" pitchFamily="18" charset="0"/>
              </a:rPr>
              <a:t> </a:t>
            </a:r>
            <a:r>
              <a:rPr kumimoji="0" lang="en-US" altLang="en-US" sz="2800" b="1" i="0" u="none" strike="noStrike" cap="none" normalizeH="0" baseline="0" dirty="0" err="1">
                <a:ln>
                  <a:noFill/>
                </a:ln>
                <a:solidFill>
                  <a:srgbClr val="0070C0"/>
                </a:solidFill>
                <a:effectLst/>
                <a:latin typeface="Aptos" panose="020B0004020202020204" pitchFamily="34" charset="0"/>
                <a:cs typeface="Times New Roman" panose="02020603050405020304" pitchFamily="18" charset="0"/>
              </a:rPr>
              <a:t>sử</a:t>
            </a:r>
            <a:r>
              <a:rPr kumimoji="0" lang="en-US" altLang="en-US" sz="2800" b="1" i="0" u="none" strike="noStrike" cap="none" normalizeH="0" baseline="0" dirty="0">
                <a:ln>
                  <a:noFill/>
                </a:ln>
                <a:solidFill>
                  <a:srgbClr val="0070C0"/>
                </a:solidFill>
                <a:effectLst/>
                <a:latin typeface="Aptos" panose="020B0004020202020204" pitchFamily="34" charset="0"/>
                <a:cs typeface="Times New Roman" panose="02020603050405020304" pitchFamily="18" charset="0"/>
              </a:rPr>
              <a:t> </a:t>
            </a:r>
            <a:r>
              <a:rPr kumimoji="0" lang="en-US" altLang="en-US" sz="2800" b="1" i="0" u="none" strike="noStrike" cap="none" normalizeH="0" baseline="0" dirty="0" err="1">
                <a:ln>
                  <a:noFill/>
                </a:ln>
                <a:solidFill>
                  <a:srgbClr val="0070C0"/>
                </a:solidFill>
                <a:effectLst/>
                <a:latin typeface="Aptos" panose="020B0004020202020204" pitchFamily="34" charset="0"/>
                <a:cs typeface="Times New Roman" panose="02020603050405020304" pitchFamily="18" charset="0"/>
              </a:rPr>
              <a:t>dụng</a:t>
            </a:r>
            <a:r>
              <a:rPr kumimoji="0" lang="en-US" altLang="en-US" sz="2800" b="1" i="0" u="none" strike="noStrike" cap="none" normalizeH="0" baseline="0" dirty="0">
                <a:ln>
                  <a:noFill/>
                </a:ln>
                <a:solidFill>
                  <a:srgbClr val="0070C0"/>
                </a:solidFill>
                <a:effectLst/>
                <a:latin typeface="Aptos" panose="020B0004020202020204" pitchFamily="34" charset="0"/>
                <a:cs typeface="Times New Roman" panose="02020603050405020304" pitchFamily="18" charset="0"/>
              </a:rPr>
              <a:t> </a:t>
            </a:r>
            <a:r>
              <a:rPr kumimoji="0" lang="en-US" altLang="en-US" sz="2800" b="1" i="0" u="none" strike="noStrike" cap="none" normalizeH="0" baseline="0" dirty="0" err="1">
                <a:ln>
                  <a:noFill/>
                </a:ln>
                <a:solidFill>
                  <a:srgbClr val="0070C0"/>
                </a:solidFill>
                <a:effectLst/>
                <a:latin typeface="Aptos" panose="020B0004020202020204" pitchFamily="34" charset="0"/>
                <a:cs typeface="Times New Roman" panose="02020603050405020304" pitchFamily="18" charset="0"/>
              </a:rPr>
              <a:t>vật</a:t>
            </a:r>
            <a:r>
              <a:rPr kumimoji="0" lang="en-US" altLang="en-US" sz="2800" b="1" i="0" u="none" strike="noStrike" cap="none" normalizeH="0" baseline="0" dirty="0">
                <a:ln>
                  <a:noFill/>
                </a:ln>
                <a:solidFill>
                  <a:srgbClr val="0070C0"/>
                </a:solidFill>
                <a:effectLst/>
                <a:latin typeface="Aptos" panose="020B0004020202020204" pitchFamily="34" charset="0"/>
                <a:cs typeface="Times New Roman" panose="02020603050405020304" pitchFamily="18" charset="0"/>
              </a:rPr>
              <a:t> </a:t>
            </a:r>
            <a:r>
              <a:rPr kumimoji="0" lang="en-US" altLang="en-US" sz="2800" b="1" i="0" u="none" strike="noStrike" cap="none" normalizeH="0" baseline="0" dirty="0" err="1">
                <a:ln>
                  <a:noFill/>
                </a:ln>
                <a:solidFill>
                  <a:srgbClr val="0070C0"/>
                </a:solidFill>
                <a:effectLst/>
                <a:latin typeface="Aptos" panose="020B0004020202020204" pitchFamily="34" charset="0"/>
                <a:cs typeface="Times New Roman" panose="02020603050405020304" pitchFamily="18" charset="0"/>
              </a:rPr>
              <a:t>liệu</a:t>
            </a:r>
            <a:r>
              <a:rPr kumimoji="0" lang="en-US" altLang="en-US" sz="2800" b="1" i="0" u="none" strike="noStrike" cap="none" normalizeH="0" baseline="0" dirty="0">
                <a:ln>
                  <a:noFill/>
                </a:ln>
                <a:solidFill>
                  <a:srgbClr val="0070C0"/>
                </a:solidFill>
                <a:effectLst/>
                <a:latin typeface="Aptos" panose="020B0004020202020204" pitchFamily="34" charset="0"/>
                <a:cs typeface="Times New Roman" panose="02020603050405020304" pitchFamily="18" charset="0"/>
              </a:rPr>
              <a:t> an </a:t>
            </a:r>
            <a:r>
              <a:rPr kumimoji="0" lang="en-US" altLang="en-US" sz="2800" b="1" i="0" u="none" strike="noStrike" cap="none" normalizeH="0" baseline="0" dirty="0" err="1">
                <a:ln>
                  <a:noFill/>
                </a:ln>
                <a:solidFill>
                  <a:srgbClr val="0070C0"/>
                </a:solidFill>
                <a:effectLst/>
                <a:latin typeface="Aptos" panose="020B0004020202020204" pitchFamily="34" charset="0"/>
                <a:cs typeface="Times New Roman" panose="02020603050405020304" pitchFamily="18" charset="0"/>
              </a:rPr>
              <a:t>toàn</a:t>
            </a:r>
            <a:r>
              <a:rPr kumimoji="0" lang="en-US" altLang="en-US" sz="2800" b="1" i="0" u="none" strike="noStrike" cap="none" normalizeH="0" baseline="0" dirty="0">
                <a:ln>
                  <a:noFill/>
                </a:ln>
                <a:solidFill>
                  <a:srgbClr val="0070C0"/>
                </a:solidFill>
                <a:effectLst/>
                <a:latin typeface="Aptos" panose="020B0004020202020204" pitchFamily="34" charset="0"/>
                <a:cs typeface="Times New Roman" panose="02020603050405020304" pitchFamily="18" charset="0"/>
              </a:rPr>
              <a:t>, </a:t>
            </a:r>
            <a:r>
              <a:rPr kumimoji="0" lang="en-US" altLang="en-US" sz="2800" b="1" i="0" u="none" strike="noStrike" cap="none" normalizeH="0" baseline="0" dirty="0" err="1">
                <a:ln>
                  <a:noFill/>
                </a:ln>
                <a:solidFill>
                  <a:srgbClr val="0070C0"/>
                </a:solidFill>
                <a:effectLst/>
                <a:latin typeface="Aptos" panose="020B0004020202020204" pitchFamily="34" charset="0"/>
                <a:cs typeface="Times New Roman" panose="02020603050405020304" pitchFamily="18" charset="0"/>
              </a:rPr>
              <a:t>hiệu</a:t>
            </a:r>
            <a:r>
              <a:rPr kumimoji="0" lang="en-US" altLang="en-US" sz="2800" b="1" i="0" u="none" strike="noStrike" cap="none" normalizeH="0" baseline="0" dirty="0">
                <a:ln>
                  <a:noFill/>
                </a:ln>
                <a:solidFill>
                  <a:srgbClr val="0070C0"/>
                </a:solidFill>
                <a:effectLst/>
                <a:latin typeface="Aptos" panose="020B0004020202020204" pitchFamily="34" charset="0"/>
                <a:cs typeface="Times New Roman" panose="02020603050405020304" pitchFamily="18" charset="0"/>
              </a:rPr>
              <a:t> </a:t>
            </a:r>
            <a:r>
              <a:rPr kumimoji="0" lang="en-US" altLang="en-US" sz="2800" b="1" i="0" u="none" strike="noStrike" cap="none" normalizeH="0" baseline="0" dirty="0" err="1">
                <a:ln>
                  <a:noFill/>
                </a:ln>
                <a:solidFill>
                  <a:srgbClr val="0070C0"/>
                </a:solidFill>
                <a:effectLst/>
                <a:latin typeface="Aptos" panose="020B0004020202020204" pitchFamily="34" charset="0"/>
                <a:cs typeface="Times New Roman" panose="02020603050405020304" pitchFamily="18" charset="0"/>
              </a:rPr>
              <a:t>quả</a:t>
            </a:r>
            <a:r>
              <a:rPr kumimoji="0" lang="en-US" altLang="en-US" sz="2800" b="1" i="0" u="none" strike="noStrike" cap="none" normalizeH="0" baseline="0" dirty="0">
                <a:ln>
                  <a:noFill/>
                </a:ln>
                <a:solidFill>
                  <a:srgbClr val="0070C0"/>
                </a:solidFill>
                <a:effectLst/>
                <a:latin typeface="Aptos" panose="020B0004020202020204" pitchFamily="34" charset="0"/>
                <a:cs typeface="Times New Roman" panose="02020603050405020304" pitchFamily="18" charset="0"/>
              </a:rPr>
              <a:t> </a:t>
            </a:r>
            <a:r>
              <a:rPr kumimoji="0" lang="en-US" altLang="en-US" sz="2800" b="1" i="0" u="none" strike="noStrike" cap="none" normalizeH="0" baseline="0" dirty="0" err="1">
                <a:ln>
                  <a:noFill/>
                </a:ln>
                <a:solidFill>
                  <a:srgbClr val="0070C0"/>
                </a:solidFill>
                <a:effectLst/>
                <a:latin typeface="Aptos" panose="020B0004020202020204" pitchFamily="34" charset="0"/>
                <a:cs typeface="Times New Roman" panose="02020603050405020304" pitchFamily="18" charset="0"/>
              </a:rPr>
              <a:t>và</a:t>
            </a:r>
            <a:r>
              <a:rPr kumimoji="0" lang="en-US" altLang="en-US" sz="2800" b="1" i="0" u="none" strike="noStrike" cap="none" normalizeH="0" baseline="0" dirty="0">
                <a:ln>
                  <a:noFill/>
                </a:ln>
                <a:solidFill>
                  <a:srgbClr val="0070C0"/>
                </a:solidFill>
                <a:effectLst/>
                <a:latin typeface="Aptos" panose="020B0004020202020204" pitchFamily="34" charset="0"/>
                <a:cs typeface="Times New Roman" panose="02020603050405020304" pitchFamily="18" charset="0"/>
              </a:rPr>
              <a:t> </a:t>
            </a:r>
            <a:r>
              <a:rPr kumimoji="0" lang="en-US" altLang="en-US" sz="2800" b="1" i="0" u="none" strike="noStrike" cap="none" normalizeH="0" baseline="0" dirty="0" err="1">
                <a:ln>
                  <a:noFill/>
                </a:ln>
                <a:solidFill>
                  <a:srgbClr val="0070C0"/>
                </a:solidFill>
                <a:effectLst/>
                <a:latin typeface="Aptos" panose="020B0004020202020204" pitchFamily="34" charset="0"/>
                <a:cs typeface="Times New Roman" panose="02020603050405020304" pitchFamily="18" charset="0"/>
              </a:rPr>
              <a:t>đảm</a:t>
            </a:r>
            <a:r>
              <a:rPr kumimoji="0" lang="en-US" altLang="en-US" sz="2800" b="1" i="0" u="none" strike="noStrike" cap="none" normalizeH="0" baseline="0" dirty="0">
                <a:ln>
                  <a:noFill/>
                </a:ln>
                <a:solidFill>
                  <a:srgbClr val="0070C0"/>
                </a:solidFill>
                <a:effectLst/>
                <a:latin typeface="Aptos" panose="020B0004020202020204" pitchFamily="34" charset="0"/>
                <a:cs typeface="Times New Roman" panose="02020603050405020304" pitchFamily="18" charset="0"/>
              </a:rPr>
              <a:t> </a:t>
            </a:r>
            <a:r>
              <a:rPr kumimoji="0" lang="en-US" altLang="en-US" sz="2800" b="1" i="0" u="none" strike="noStrike" cap="none" normalizeH="0" baseline="0" dirty="0" err="1">
                <a:ln>
                  <a:noFill/>
                </a:ln>
                <a:solidFill>
                  <a:srgbClr val="0070C0"/>
                </a:solidFill>
                <a:effectLst/>
                <a:latin typeface="Aptos" panose="020B0004020202020204" pitchFamily="34" charset="0"/>
                <a:cs typeface="Times New Roman" panose="02020603050405020304" pitchFamily="18" charset="0"/>
              </a:rPr>
              <a:t>bảo</a:t>
            </a:r>
            <a:r>
              <a:rPr kumimoji="0" lang="en-US" altLang="en-US" sz="2800" b="1" i="0" u="none" strike="noStrike" cap="none" normalizeH="0" baseline="0" dirty="0">
                <a:ln>
                  <a:noFill/>
                </a:ln>
                <a:solidFill>
                  <a:srgbClr val="0070C0"/>
                </a:solidFill>
                <a:effectLst/>
                <a:latin typeface="Aptos" panose="020B0004020202020204" pitchFamily="34" charset="0"/>
                <a:cs typeface="Times New Roman" panose="02020603050405020304" pitchFamily="18" charset="0"/>
              </a:rPr>
              <a:t> </a:t>
            </a:r>
            <a:r>
              <a:rPr kumimoji="0" lang="en-US" altLang="en-US" sz="2800" b="1" i="0" u="none" strike="noStrike" cap="none" normalizeH="0" baseline="0" dirty="0" err="1">
                <a:ln>
                  <a:noFill/>
                </a:ln>
                <a:solidFill>
                  <a:srgbClr val="0070C0"/>
                </a:solidFill>
                <a:effectLst/>
                <a:latin typeface="Aptos" panose="020B0004020202020204" pitchFamily="34" charset="0"/>
                <a:cs typeface="Times New Roman" panose="02020603050405020304" pitchFamily="18" charset="0"/>
              </a:rPr>
              <a:t>sự</a:t>
            </a:r>
            <a:r>
              <a:rPr kumimoji="0" lang="en-US" altLang="en-US" sz="2800" b="1" i="0" u="none" strike="noStrike" cap="none" normalizeH="0" baseline="0" dirty="0">
                <a:ln>
                  <a:noFill/>
                </a:ln>
                <a:solidFill>
                  <a:srgbClr val="0070C0"/>
                </a:solidFill>
                <a:effectLst/>
                <a:latin typeface="Aptos" panose="020B0004020202020204" pitchFamily="34" charset="0"/>
                <a:cs typeface="Times New Roman" panose="02020603050405020304" pitchFamily="18" charset="0"/>
              </a:rPr>
              <a:t> </a:t>
            </a:r>
            <a:r>
              <a:rPr kumimoji="0" lang="en-US" altLang="en-US" sz="2800" b="1" i="0" u="none" strike="noStrike" cap="none" normalizeH="0" baseline="0" dirty="0" err="1">
                <a:ln>
                  <a:noFill/>
                </a:ln>
                <a:solidFill>
                  <a:srgbClr val="0070C0"/>
                </a:solidFill>
                <a:effectLst/>
                <a:latin typeface="Aptos" panose="020B0004020202020204" pitchFamily="34" charset="0"/>
                <a:cs typeface="Times New Roman" panose="02020603050405020304" pitchFamily="18" charset="0"/>
              </a:rPr>
              <a:t>phát</a:t>
            </a:r>
            <a:r>
              <a:rPr kumimoji="0" lang="en-US" altLang="en-US" sz="2800" b="1" i="0" u="none" strike="noStrike" cap="none" normalizeH="0" baseline="0" dirty="0">
                <a:ln>
                  <a:noFill/>
                </a:ln>
                <a:solidFill>
                  <a:srgbClr val="0070C0"/>
                </a:solidFill>
                <a:effectLst/>
                <a:latin typeface="Aptos" panose="020B0004020202020204" pitchFamily="34" charset="0"/>
                <a:cs typeface="Times New Roman" panose="02020603050405020304" pitchFamily="18" charset="0"/>
              </a:rPr>
              <a:t> </a:t>
            </a:r>
            <a:r>
              <a:rPr kumimoji="0" lang="en-US" altLang="en-US" sz="2800" b="1" i="0" u="none" strike="noStrike" cap="none" normalizeH="0" baseline="0" dirty="0" err="1">
                <a:ln>
                  <a:noFill/>
                </a:ln>
                <a:solidFill>
                  <a:srgbClr val="0070C0"/>
                </a:solidFill>
                <a:effectLst/>
                <a:latin typeface="Aptos" panose="020B0004020202020204" pitchFamily="34" charset="0"/>
                <a:cs typeface="Times New Roman" panose="02020603050405020304" pitchFamily="18" charset="0"/>
              </a:rPr>
              <a:t>triển</a:t>
            </a:r>
            <a:r>
              <a:rPr kumimoji="0" lang="en-US" altLang="en-US" sz="2800" b="1" i="0" u="none" strike="noStrike" cap="none" normalizeH="0" baseline="0" dirty="0">
                <a:ln>
                  <a:noFill/>
                </a:ln>
                <a:solidFill>
                  <a:srgbClr val="0070C0"/>
                </a:solidFill>
                <a:effectLst/>
                <a:latin typeface="Aptos" panose="020B0004020202020204" pitchFamily="34" charset="0"/>
                <a:cs typeface="Times New Roman" panose="02020603050405020304" pitchFamily="18" charset="0"/>
              </a:rPr>
              <a:t> </a:t>
            </a:r>
            <a:r>
              <a:rPr kumimoji="0" lang="en-US" altLang="en-US" sz="2800" b="1" i="0" u="none" strike="noStrike" cap="none" normalizeH="0" baseline="0" dirty="0" err="1">
                <a:ln>
                  <a:noFill/>
                </a:ln>
                <a:solidFill>
                  <a:srgbClr val="0070C0"/>
                </a:solidFill>
                <a:effectLst/>
                <a:latin typeface="Aptos" panose="020B0004020202020204" pitchFamily="34" charset="0"/>
                <a:cs typeface="Times New Roman" panose="02020603050405020304" pitchFamily="18" charset="0"/>
              </a:rPr>
              <a:t>bền</a:t>
            </a:r>
            <a:r>
              <a:rPr kumimoji="0" lang="en-US" altLang="en-US" sz="2800" b="1" i="0" u="none" strike="noStrike" cap="none" normalizeH="0" baseline="0" dirty="0">
                <a:ln>
                  <a:noFill/>
                </a:ln>
                <a:solidFill>
                  <a:srgbClr val="0070C0"/>
                </a:solidFill>
                <a:effectLst/>
                <a:latin typeface="Aptos" panose="020B0004020202020204" pitchFamily="34" charset="0"/>
                <a:cs typeface="Times New Roman" panose="02020603050405020304" pitchFamily="18" charset="0"/>
              </a:rPr>
              <a:t> </a:t>
            </a:r>
            <a:r>
              <a:rPr kumimoji="0" lang="en-US" altLang="en-US" sz="2800" b="1" i="0" u="none" strike="noStrike" cap="none" normalizeH="0" baseline="0" dirty="0" err="1">
                <a:ln>
                  <a:noFill/>
                </a:ln>
                <a:solidFill>
                  <a:srgbClr val="0070C0"/>
                </a:solidFill>
                <a:effectLst/>
                <a:latin typeface="Aptos" panose="020B0004020202020204" pitchFamily="34" charset="0"/>
                <a:cs typeface="Times New Roman" panose="02020603050405020304" pitchFamily="18" charset="0"/>
              </a:rPr>
              <a:t>vững</a:t>
            </a:r>
            <a:r>
              <a:rPr kumimoji="0" lang="en-US" altLang="en-US" sz="2800" b="1" i="0" u="none" strike="noStrike" cap="none" normalizeH="0" baseline="0" dirty="0">
                <a:ln>
                  <a:noFill/>
                </a:ln>
                <a:solidFill>
                  <a:srgbClr val="0070C0"/>
                </a:solidFill>
                <a:effectLst/>
                <a:latin typeface="Aptos" panose="020B0004020202020204" pitchFamily="34" charset="0"/>
                <a:cs typeface="Times New Roman" panose="02020603050405020304" pitchFamily="18" charset="0"/>
              </a:rPr>
              <a:t>:</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0070C0"/>
                </a:solidFill>
                <a:effectLst/>
                <a:latin typeface="Aptos" panose="020B0004020202020204" pitchFamily="34" charset="0"/>
                <a:cs typeface="Times New Roman" panose="02020603050405020304" pitchFamily="18" charset="0"/>
              </a:rPr>
              <a:t>+ </a:t>
            </a:r>
            <a:r>
              <a:rPr kumimoji="0" lang="en-US" altLang="en-US" sz="2800" b="1" i="0" u="none" strike="noStrike" cap="none" normalizeH="0" baseline="0" dirty="0" err="1">
                <a:ln>
                  <a:noFill/>
                </a:ln>
                <a:solidFill>
                  <a:srgbClr val="0070C0"/>
                </a:solidFill>
                <a:effectLst/>
                <a:latin typeface="Aptos" panose="020B0004020202020204" pitchFamily="34" charset="0"/>
                <a:cs typeface="Times New Roman" panose="02020603050405020304" pitchFamily="18" charset="0"/>
              </a:rPr>
              <a:t>Tái</a:t>
            </a:r>
            <a:r>
              <a:rPr kumimoji="0" lang="en-US" altLang="en-US" sz="2800" b="1" i="0" u="none" strike="noStrike" cap="none" normalizeH="0" baseline="0" dirty="0">
                <a:ln>
                  <a:noFill/>
                </a:ln>
                <a:solidFill>
                  <a:srgbClr val="0070C0"/>
                </a:solidFill>
                <a:effectLst/>
                <a:latin typeface="Aptos" panose="020B0004020202020204" pitchFamily="34" charset="0"/>
                <a:cs typeface="Times New Roman" panose="02020603050405020304" pitchFamily="18" charset="0"/>
              </a:rPr>
              <a:t> </a:t>
            </a:r>
            <a:r>
              <a:rPr kumimoji="0" lang="en-US" altLang="en-US" sz="2800" b="1" i="0" u="none" strike="noStrike" cap="none" normalizeH="0" baseline="0" dirty="0" err="1">
                <a:ln>
                  <a:noFill/>
                </a:ln>
                <a:solidFill>
                  <a:srgbClr val="0070C0"/>
                </a:solidFill>
                <a:effectLst/>
                <a:latin typeface="Aptos" panose="020B0004020202020204" pitchFamily="34" charset="0"/>
                <a:cs typeface="Times New Roman" panose="02020603050405020304" pitchFamily="18" charset="0"/>
              </a:rPr>
              <a:t>sử</a:t>
            </a:r>
            <a:r>
              <a:rPr kumimoji="0" lang="en-US" altLang="en-US" sz="2800" b="1" i="0" u="none" strike="noStrike" cap="none" normalizeH="0" baseline="0" dirty="0">
                <a:ln>
                  <a:noFill/>
                </a:ln>
                <a:solidFill>
                  <a:srgbClr val="0070C0"/>
                </a:solidFill>
                <a:effectLst/>
                <a:latin typeface="Aptos" panose="020B0004020202020204" pitchFamily="34" charset="0"/>
                <a:cs typeface="Times New Roman" panose="02020603050405020304" pitchFamily="18" charset="0"/>
              </a:rPr>
              <a:t> </a:t>
            </a:r>
            <a:r>
              <a:rPr kumimoji="0" lang="en-US" altLang="en-US" sz="2800" b="1" i="0" u="none" strike="noStrike" cap="none" normalizeH="0" baseline="0" dirty="0" err="1">
                <a:ln>
                  <a:noFill/>
                </a:ln>
                <a:solidFill>
                  <a:srgbClr val="0070C0"/>
                </a:solidFill>
                <a:effectLst/>
                <a:latin typeface="Aptos" panose="020B0004020202020204" pitchFamily="34" charset="0"/>
                <a:cs typeface="Times New Roman" panose="02020603050405020304" pitchFamily="18" charset="0"/>
              </a:rPr>
              <a:t>dụng</a:t>
            </a:r>
            <a:r>
              <a:rPr kumimoji="0" lang="en-US" altLang="en-US" sz="2800" b="1" i="0" u="none" strike="noStrike" cap="none" normalizeH="0" baseline="0" dirty="0">
                <a:ln>
                  <a:noFill/>
                </a:ln>
                <a:solidFill>
                  <a:srgbClr val="0070C0"/>
                </a:solidFill>
                <a:effectLst/>
                <a:latin typeface="Aptos" panose="020B0004020202020204" pitchFamily="34" charset="0"/>
                <a:cs typeface="Times New Roman" panose="02020603050405020304" pitchFamily="18" charset="0"/>
              </a:rPr>
              <a:t> </a:t>
            </a:r>
            <a:r>
              <a:rPr kumimoji="0" lang="en-US" altLang="en-US" sz="2800" b="1" i="0" u="none" strike="noStrike" cap="none" normalizeH="0" baseline="0" dirty="0" err="1">
                <a:ln>
                  <a:noFill/>
                </a:ln>
                <a:solidFill>
                  <a:srgbClr val="0070C0"/>
                </a:solidFill>
                <a:effectLst/>
                <a:latin typeface="Aptos" panose="020B0004020202020204" pitchFamily="34" charset="0"/>
                <a:cs typeface="Times New Roman" panose="02020603050405020304" pitchFamily="18" charset="0"/>
              </a:rPr>
              <a:t>các</a:t>
            </a:r>
            <a:r>
              <a:rPr kumimoji="0" lang="en-US" altLang="en-US" sz="2800" b="1" i="0" u="none" strike="noStrike" cap="none" normalizeH="0" baseline="0" dirty="0">
                <a:ln>
                  <a:noFill/>
                </a:ln>
                <a:solidFill>
                  <a:srgbClr val="0070C0"/>
                </a:solidFill>
                <a:effectLst/>
                <a:latin typeface="Aptos" panose="020B0004020202020204" pitchFamily="34" charset="0"/>
                <a:cs typeface="Times New Roman" panose="02020603050405020304" pitchFamily="18" charset="0"/>
              </a:rPr>
              <a:t> chai </a:t>
            </a:r>
            <a:r>
              <a:rPr kumimoji="0" lang="en-US" altLang="en-US" sz="2800" b="1" i="0" u="none" strike="noStrike" cap="none" normalizeH="0" baseline="0" dirty="0" err="1">
                <a:ln>
                  <a:noFill/>
                </a:ln>
                <a:solidFill>
                  <a:srgbClr val="0070C0"/>
                </a:solidFill>
                <a:effectLst/>
                <a:latin typeface="Aptos" panose="020B0004020202020204" pitchFamily="34" charset="0"/>
                <a:cs typeface="Times New Roman" panose="02020603050405020304" pitchFamily="18" charset="0"/>
              </a:rPr>
              <a:t>nước</a:t>
            </a:r>
            <a:r>
              <a:rPr kumimoji="0" lang="en-US" altLang="en-US" sz="2800" b="1" i="0" u="none" strike="noStrike" cap="none" normalizeH="0" baseline="0" dirty="0">
                <a:ln>
                  <a:noFill/>
                </a:ln>
                <a:solidFill>
                  <a:srgbClr val="0070C0"/>
                </a:solidFill>
                <a:effectLst/>
                <a:latin typeface="Aptos" panose="020B0004020202020204" pitchFamily="34" charset="0"/>
                <a:cs typeface="Times New Roman" panose="02020603050405020304" pitchFamily="18" charset="0"/>
              </a:rPr>
              <a:t>, </a:t>
            </a:r>
            <a:r>
              <a:rPr kumimoji="0" lang="en-US" altLang="en-US" sz="2800" b="1" i="0" u="none" strike="noStrike" cap="none" normalizeH="0" baseline="0" dirty="0" err="1">
                <a:ln>
                  <a:noFill/>
                </a:ln>
                <a:solidFill>
                  <a:srgbClr val="0070C0"/>
                </a:solidFill>
                <a:effectLst/>
                <a:latin typeface="Aptos" panose="020B0004020202020204" pitchFamily="34" charset="0"/>
                <a:cs typeface="Times New Roman" panose="02020603050405020304" pitchFamily="18" charset="0"/>
              </a:rPr>
              <a:t>bình</a:t>
            </a:r>
            <a:r>
              <a:rPr kumimoji="0" lang="en-US" altLang="en-US" sz="2800" b="1" i="0" u="none" strike="noStrike" cap="none" normalizeH="0" baseline="0" dirty="0">
                <a:ln>
                  <a:noFill/>
                </a:ln>
                <a:solidFill>
                  <a:srgbClr val="0070C0"/>
                </a:solidFill>
                <a:effectLst/>
                <a:latin typeface="Aptos" panose="020B0004020202020204" pitchFamily="34" charset="0"/>
                <a:cs typeface="Times New Roman" panose="02020603050405020304" pitchFamily="18" charset="0"/>
              </a:rPr>
              <a:t>, </a:t>
            </a:r>
            <a:r>
              <a:rPr kumimoji="0" lang="en-US" altLang="en-US" sz="2800" b="1" i="0" u="none" strike="noStrike" cap="none" normalizeH="0" baseline="0" dirty="0" err="1">
                <a:ln>
                  <a:noFill/>
                </a:ln>
                <a:solidFill>
                  <a:srgbClr val="0070C0"/>
                </a:solidFill>
                <a:effectLst/>
                <a:latin typeface="Aptos" panose="020B0004020202020204" pitchFamily="34" charset="0"/>
                <a:cs typeface="Times New Roman" panose="02020603050405020304" pitchFamily="18" charset="0"/>
              </a:rPr>
              <a:t>lon</a:t>
            </a:r>
            <a:r>
              <a:rPr kumimoji="0" lang="en-US" altLang="en-US" sz="2800" b="1" i="0" u="none" strike="noStrike" cap="none" normalizeH="0" baseline="0" dirty="0">
                <a:ln>
                  <a:noFill/>
                </a:ln>
                <a:solidFill>
                  <a:srgbClr val="0070C0"/>
                </a:solidFill>
                <a:effectLst/>
                <a:latin typeface="Aptos" panose="020B0004020202020204" pitchFamily="34" charset="0"/>
                <a:cs typeface="Times New Roman" panose="02020603050405020304" pitchFamily="18" charset="0"/>
              </a:rPr>
              <a:t> …</a:t>
            </a:r>
            <a:r>
              <a:rPr kumimoji="0" lang="en-US" altLang="en-US" sz="2800" b="1" i="0" u="none" strike="noStrike" cap="none" normalizeH="0" baseline="0" dirty="0" err="1">
                <a:ln>
                  <a:noFill/>
                </a:ln>
                <a:solidFill>
                  <a:srgbClr val="0070C0"/>
                </a:solidFill>
                <a:effectLst/>
                <a:latin typeface="Aptos" panose="020B0004020202020204" pitchFamily="34" charset="0"/>
                <a:cs typeface="Times New Roman" panose="02020603050405020304" pitchFamily="18" charset="0"/>
              </a:rPr>
              <a:t>bằng</a:t>
            </a:r>
            <a:r>
              <a:rPr kumimoji="0" lang="en-US" altLang="en-US" sz="2800" b="1" i="0" u="none" strike="noStrike" cap="none" normalizeH="0" baseline="0" dirty="0">
                <a:ln>
                  <a:noFill/>
                </a:ln>
                <a:solidFill>
                  <a:srgbClr val="0070C0"/>
                </a:solidFill>
                <a:effectLst/>
                <a:latin typeface="Aptos" panose="020B0004020202020204" pitchFamily="34" charset="0"/>
                <a:cs typeface="Times New Roman" panose="02020603050405020304" pitchFamily="18" charset="0"/>
              </a:rPr>
              <a:t> </a:t>
            </a:r>
            <a:r>
              <a:rPr kumimoji="0" lang="en-US" altLang="en-US" sz="2800" b="1" i="0" u="none" strike="noStrike" cap="none" normalizeH="0" baseline="0" dirty="0" err="1">
                <a:ln>
                  <a:noFill/>
                </a:ln>
                <a:solidFill>
                  <a:srgbClr val="0070C0"/>
                </a:solidFill>
                <a:effectLst/>
                <a:latin typeface="Aptos" panose="020B0004020202020204" pitchFamily="34" charset="0"/>
                <a:cs typeface="Times New Roman" panose="02020603050405020304" pitchFamily="18" charset="0"/>
              </a:rPr>
              <a:t>nhựa</a:t>
            </a:r>
            <a:r>
              <a:rPr kumimoji="0" lang="en-US" altLang="en-US" sz="2800" b="1" i="0" u="none" strike="noStrike" cap="none" normalizeH="0" baseline="0" dirty="0">
                <a:ln>
                  <a:noFill/>
                </a:ln>
                <a:solidFill>
                  <a:srgbClr val="0070C0"/>
                </a:solidFill>
                <a:effectLst/>
                <a:latin typeface="Aptos" panose="020B0004020202020204" pitchFamily="34" charset="0"/>
                <a:cs typeface="Times New Roman" panose="02020603050405020304" pitchFamily="18" charset="0"/>
              </a:rPr>
              <a:t>.</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0070C0"/>
                </a:solidFill>
                <a:effectLst/>
                <a:latin typeface="Aptos" panose="020B0004020202020204" pitchFamily="34" charset="0"/>
                <a:cs typeface="Times New Roman" panose="02020603050405020304" pitchFamily="18" charset="0"/>
              </a:rPr>
              <a:t> </a:t>
            </a:r>
            <a:r>
              <a:rPr kumimoji="0" lang="en-US" altLang="en-US" sz="2800" b="1" i="0" u="none" strike="noStrike" cap="none" normalizeH="0" baseline="0" dirty="0">
                <a:ln>
                  <a:noFill/>
                </a:ln>
                <a:solidFill>
                  <a:srgbClr val="0070C0"/>
                </a:solidFill>
                <a:effectLst/>
                <a:latin typeface="Aptos" panose="020B0004020202020204" pitchFamily="34" charset="0"/>
                <a:cs typeface="Times New Roman" panose="02020603050405020304" pitchFamily="18" charset="0"/>
              </a:rPr>
              <a:t>+ </a:t>
            </a:r>
            <a:r>
              <a:rPr kumimoji="0" lang="en-US" altLang="en-US" sz="2800" b="1" i="0" u="none" strike="noStrike" cap="none" normalizeH="0" baseline="0" dirty="0" err="1">
                <a:ln>
                  <a:noFill/>
                </a:ln>
                <a:solidFill>
                  <a:srgbClr val="0070C0"/>
                </a:solidFill>
                <a:effectLst/>
                <a:latin typeface="Aptos" panose="020B0004020202020204" pitchFamily="34" charset="0"/>
                <a:cs typeface="Times New Roman" panose="02020603050405020304" pitchFamily="18" charset="0"/>
              </a:rPr>
              <a:t>Sử</a:t>
            </a:r>
            <a:r>
              <a:rPr kumimoji="0" lang="en-US" altLang="en-US" sz="2800" b="1" i="0" u="none" strike="noStrike" cap="none" normalizeH="0" baseline="0" dirty="0">
                <a:ln>
                  <a:noFill/>
                </a:ln>
                <a:solidFill>
                  <a:srgbClr val="0070C0"/>
                </a:solidFill>
                <a:effectLst/>
                <a:latin typeface="Aptos" panose="020B0004020202020204" pitchFamily="34" charset="0"/>
                <a:cs typeface="Times New Roman" panose="02020603050405020304" pitchFamily="18" charset="0"/>
              </a:rPr>
              <a:t> </a:t>
            </a:r>
            <a:r>
              <a:rPr kumimoji="0" lang="en-US" altLang="en-US" sz="2800" b="1" i="0" u="none" strike="noStrike" cap="none" normalizeH="0" baseline="0" dirty="0" err="1">
                <a:ln>
                  <a:noFill/>
                </a:ln>
                <a:solidFill>
                  <a:srgbClr val="0070C0"/>
                </a:solidFill>
                <a:effectLst/>
                <a:latin typeface="Aptos" panose="020B0004020202020204" pitchFamily="34" charset="0"/>
                <a:cs typeface="Times New Roman" panose="02020603050405020304" pitchFamily="18" charset="0"/>
              </a:rPr>
              <a:t>dụng</a:t>
            </a:r>
            <a:r>
              <a:rPr kumimoji="0" lang="en-US" altLang="en-US" sz="2800" b="1" i="0" u="none" strike="noStrike" cap="none" normalizeH="0" baseline="0" dirty="0">
                <a:ln>
                  <a:noFill/>
                </a:ln>
                <a:solidFill>
                  <a:srgbClr val="0070C0"/>
                </a:solidFill>
                <a:effectLst/>
                <a:latin typeface="Aptos" panose="020B0004020202020204" pitchFamily="34" charset="0"/>
                <a:cs typeface="Times New Roman" panose="02020603050405020304" pitchFamily="18" charset="0"/>
              </a:rPr>
              <a:t> </a:t>
            </a:r>
            <a:r>
              <a:rPr kumimoji="0" lang="en-US" altLang="en-US" sz="2800" b="1" i="0" u="none" strike="noStrike" cap="none" normalizeH="0" baseline="0" dirty="0" err="1">
                <a:ln>
                  <a:noFill/>
                </a:ln>
                <a:solidFill>
                  <a:srgbClr val="0070C0"/>
                </a:solidFill>
                <a:effectLst/>
                <a:latin typeface="Aptos" panose="020B0004020202020204" pitchFamily="34" charset="0"/>
                <a:cs typeface="Times New Roman" panose="02020603050405020304" pitchFamily="18" charset="0"/>
              </a:rPr>
              <a:t>túi</a:t>
            </a:r>
            <a:r>
              <a:rPr kumimoji="0" lang="en-US" altLang="en-US" sz="2800" b="1" i="0" u="none" strike="noStrike" cap="none" normalizeH="0" baseline="0" dirty="0">
                <a:ln>
                  <a:noFill/>
                </a:ln>
                <a:solidFill>
                  <a:srgbClr val="0070C0"/>
                </a:solidFill>
                <a:effectLst/>
                <a:latin typeface="Aptos" panose="020B0004020202020204" pitchFamily="34" charset="0"/>
                <a:cs typeface="Times New Roman" panose="02020603050405020304" pitchFamily="18" charset="0"/>
              </a:rPr>
              <a:t> </a:t>
            </a:r>
            <a:r>
              <a:rPr kumimoji="0" lang="en-US" altLang="en-US" sz="2800" b="1" i="0" u="none" strike="noStrike" cap="none" normalizeH="0" baseline="0" dirty="0" err="1">
                <a:ln>
                  <a:noFill/>
                </a:ln>
                <a:solidFill>
                  <a:srgbClr val="0070C0"/>
                </a:solidFill>
                <a:effectLst/>
                <a:latin typeface="Aptos" panose="020B0004020202020204" pitchFamily="34" charset="0"/>
                <a:cs typeface="Times New Roman" panose="02020603050405020304" pitchFamily="18" charset="0"/>
              </a:rPr>
              <a:t>giấy</a:t>
            </a:r>
            <a:r>
              <a:rPr kumimoji="0" lang="en-US" altLang="en-US" sz="2800" b="1" i="0" u="none" strike="noStrike" cap="none" normalizeH="0" baseline="0" dirty="0">
                <a:ln>
                  <a:noFill/>
                </a:ln>
                <a:solidFill>
                  <a:srgbClr val="0070C0"/>
                </a:solidFill>
                <a:effectLst/>
                <a:latin typeface="Aptos" panose="020B0004020202020204" pitchFamily="34" charset="0"/>
                <a:cs typeface="Times New Roman" panose="02020603050405020304" pitchFamily="18" charset="0"/>
              </a:rPr>
              <a:t>, </a:t>
            </a:r>
            <a:r>
              <a:rPr kumimoji="0" lang="en-US" altLang="en-US" sz="2800" b="1" i="0" u="none" strike="noStrike" cap="none" normalizeH="0" baseline="0" dirty="0" err="1">
                <a:ln>
                  <a:noFill/>
                </a:ln>
                <a:solidFill>
                  <a:srgbClr val="0070C0"/>
                </a:solidFill>
                <a:effectLst/>
                <a:latin typeface="Aptos" panose="020B0004020202020204" pitchFamily="34" charset="0"/>
                <a:cs typeface="Times New Roman" panose="02020603050405020304" pitchFamily="18" charset="0"/>
              </a:rPr>
              <a:t>túi</a:t>
            </a:r>
            <a:r>
              <a:rPr kumimoji="0" lang="en-US" altLang="en-US" sz="2800" b="1" i="0" u="none" strike="noStrike" cap="none" normalizeH="0" baseline="0" dirty="0">
                <a:ln>
                  <a:noFill/>
                </a:ln>
                <a:solidFill>
                  <a:srgbClr val="0070C0"/>
                </a:solidFill>
                <a:effectLst/>
                <a:latin typeface="Aptos" panose="020B0004020202020204" pitchFamily="34" charset="0"/>
                <a:cs typeface="Times New Roman" panose="02020603050405020304" pitchFamily="18" charset="0"/>
              </a:rPr>
              <a:t> </a:t>
            </a:r>
            <a:r>
              <a:rPr kumimoji="0" lang="en-US" altLang="en-US" sz="2800" b="1" i="0" u="none" strike="noStrike" cap="none" normalizeH="0" baseline="0" dirty="0" err="1">
                <a:ln>
                  <a:noFill/>
                </a:ln>
                <a:solidFill>
                  <a:srgbClr val="0070C0"/>
                </a:solidFill>
                <a:effectLst/>
                <a:latin typeface="Aptos" panose="020B0004020202020204" pitchFamily="34" charset="0"/>
                <a:cs typeface="Times New Roman" panose="02020603050405020304" pitchFamily="18" charset="0"/>
              </a:rPr>
              <a:t>vải</a:t>
            </a:r>
            <a:r>
              <a:rPr kumimoji="0" lang="en-US" altLang="en-US" sz="2800" b="1" i="0" u="none" strike="noStrike" cap="none" normalizeH="0" baseline="0" dirty="0">
                <a:ln>
                  <a:noFill/>
                </a:ln>
                <a:solidFill>
                  <a:srgbClr val="0070C0"/>
                </a:solidFill>
                <a:effectLst/>
                <a:latin typeface="Aptos" panose="020B0004020202020204" pitchFamily="34" charset="0"/>
                <a:cs typeface="Times New Roman" panose="02020603050405020304" pitchFamily="18" charset="0"/>
              </a:rPr>
              <a:t> </a:t>
            </a:r>
            <a:r>
              <a:rPr kumimoji="0" lang="en-US" altLang="en-US" sz="2800" b="1" i="0" u="none" strike="noStrike" cap="none" normalizeH="0" baseline="0" dirty="0" err="1">
                <a:ln>
                  <a:noFill/>
                </a:ln>
                <a:solidFill>
                  <a:srgbClr val="0070C0"/>
                </a:solidFill>
                <a:effectLst/>
                <a:latin typeface="Aptos" panose="020B0004020202020204" pitchFamily="34" charset="0"/>
                <a:cs typeface="Times New Roman" panose="02020603050405020304" pitchFamily="18" charset="0"/>
              </a:rPr>
              <a:t>đựng</a:t>
            </a:r>
            <a:r>
              <a:rPr kumimoji="0" lang="en-US" altLang="en-US" sz="2800" b="1" i="0" u="none" strike="noStrike" cap="none" normalizeH="0" baseline="0" dirty="0">
                <a:ln>
                  <a:noFill/>
                </a:ln>
                <a:solidFill>
                  <a:srgbClr val="0070C0"/>
                </a:solidFill>
                <a:effectLst/>
                <a:latin typeface="Aptos" panose="020B0004020202020204" pitchFamily="34" charset="0"/>
                <a:cs typeface="Times New Roman" panose="02020603050405020304" pitchFamily="18" charset="0"/>
              </a:rPr>
              <a:t> </a:t>
            </a:r>
            <a:r>
              <a:rPr kumimoji="0" lang="en-US" altLang="en-US" sz="2800" b="1" i="0" u="none" strike="noStrike" cap="none" normalizeH="0" baseline="0" dirty="0" err="1">
                <a:ln>
                  <a:noFill/>
                </a:ln>
                <a:solidFill>
                  <a:srgbClr val="0070C0"/>
                </a:solidFill>
                <a:effectLst/>
                <a:latin typeface="Aptos" panose="020B0004020202020204" pitchFamily="34" charset="0"/>
                <a:cs typeface="Times New Roman" panose="02020603050405020304" pitchFamily="18" charset="0"/>
              </a:rPr>
              <a:t>đồ</a:t>
            </a:r>
            <a:r>
              <a:rPr kumimoji="0" lang="en-US" altLang="en-US" sz="2800" b="1" i="0" u="none" strike="noStrike" cap="none" normalizeH="0" baseline="0" dirty="0">
                <a:ln>
                  <a:noFill/>
                </a:ln>
                <a:solidFill>
                  <a:srgbClr val="0070C0"/>
                </a:solidFill>
                <a:effectLst/>
                <a:latin typeface="Aptos" panose="020B0004020202020204" pitchFamily="34" charset="0"/>
                <a:cs typeface="Times New Roman" panose="02020603050405020304" pitchFamily="18" charset="0"/>
              </a:rPr>
              <a:t> </a:t>
            </a:r>
            <a:r>
              <a:rPr kumimoji="0" lang="en-US" altLang="en-US" sz="2800" b="1" i="0" u="none" strike="noStrike" cap="none" normalizeH="0" baseline="0" dirty="0" err="1">
                <a:ln>
                  <a:noFill/>
                </a:ln>
                <a:solidFill>
                  <a:srgbClr val="0070C0"/>
                </a:solidFill>
                <a:effectLst/>
                <a:latin typeface="Aptos" panose="020B0004020202020204" pitchFamily="34" charset="0"/>
                <a:cs typeface="Times New Roman" panose="02020603050405020304" pitchFamily="18" charset="0"/>
              </a:rPr>
              <a:t>thay</a:t>
            </a:r>
            <a:r>
              <a:rPr kumimoji="0" lang="en-US" altLang="en-US" sz="2800" b="1" i="0" u="none" strike="noStrike" cap="none" normalizeH="0" baseline="0" dirty="0">
                <a:ln>
                  <a:noFill/>
                </a:ln>
                <a:solidFill>
                  <a:srgbClr val="0070C0"/>
                </a:solidFill>
                <a:effectLst/>
                <a:latin typeface="Aptos" panose="020B0004020202020204" pitchFamily="34" charset="0"/>
                <a:cs typeface="Times New Roman" panose="02020603050405020304" pitchFamily="18" charset="0"/>
              </a:rPr>
              <a:t> </a:t>
            </a:r>
            <a:r>
              <a:rPr kumimoji="0" lang="en-US" altLang="en-US" sz="2800" b="1" i="0" u="none" strike="noStrike" cap="none" normalizeH="0" baseline="0" dirty="0" err="1">
                <a:ln>
                  <a:noFill/>
                </a:ln>
                <a:solidFill>
                  <a:srgbClr val="0070C0"/>
                </a:solidFill>
                <a:effectLst/>
                <a:latin typeface="Aptos" panose="020B0004020202020204" pitchFamily="34" charset="0"/>
                <a:cs typeface="Times New Roman" panose="02020603050405020304" pitchFamily="18" charset="0"/>
              </a:rPr>
              <a:t>cho</a:t>
            </a:r>
            <a:r>
              <a:rPr kumimoji="0" lang="en-US" altLang="en-US" sz="2800" b="1" i="0" u="none" strike="noStrike" cap="none" normalizeH="0" baseline="0" dirty="0">
                <a:ln>
                  <a:noFill/>
                </a:ln>
                <a:solidFill>
                  <a:srgbClr val="0070C0"/>
                </a:solidFill>
                <a:effectLst/>
                <a:latin typeface="Aptos" panose="020B0004020202020204" pitchFamily="34" charset="0"/>
                <a:cs typeface="Times New Roman" panose="02020603050405020304" pitchFamily="18" charset="0"/>
              </a:rPr>
              <a:t> </a:t>
            </a:r>
            <a:r>
              <a:rPr kumimoji="0" lang="en-US" altLang="en-US" sz="2800" b="1" i="0" u="none" strike="noStrike" cap="none" normalizeH="0" baseline="0" dirty="0" err="1">
                <a:ln>
                  <a:noFill/>
                </a:ln>
                <a:solidFill>
                  <a:srgbClr val="0070C0"/>
                </a:solidFill>
                <a:effectLst/>
                <a:latin typeface="Aptos" panose="020B0004020202020204" pitchFamily="34" charset="0"/>
                <a:cs typeface="Times New Roman" panose="02020603050405020304" pitchFamily="18" charset="0"/>
              </a:rPr>
              <a:t>túi</a:t>
            </a:r>
            <a:r>
              <a:rPr kumimoji="0" lang="en-US" altLang="en-US" sz="2800" b="1" i="0" u="none" strike="noStrike" cap="none" normalizeH="0" baseline="0" dirty="0">
                <a:ln>
                  <a:noFill/>
                </a:ln>
                <a:solidFill>
                  <a:srgbClr val="0070C0"/>
                </a:solidFill>
                <a:effectLst/>
                <a:latin typeface="Aptos" panose="020B0004020202020204" pitchFamily="34" charset="0"/>
                <a:cs typeface="Times New Roman" panose="02020603050405020304" pitchFamily="18" charset="0"/>
              </a:rPr>
              <a:t> </a:t>
            </a:r>
            <a:r>
              <a:rPr kumimoji="0" lang="en-US" altLang="en-US" sz="2800" b="1" i="0" u="none" strike="noStrike" cap="none" normalizeH="0" baseline="0" err="1">
                <a:ln>
                  <a:noFill/>
                </a:ln>
                <a:solidFill>
                  <a:srgbClr val="0070C0"/>
                </a:solidFill>
                <a:effectLst/>
                <a:latin typeface="Aptos" panose="020B0004020202020204" pitchFamily="34" charset="0"/>
                <a:cs typeface="Times New Roman" panose="02020603050405020304" pitchFamily="18" charset="0"/>
              </a:rPr>
              <a:t>nilon</a:t>
            </a:r>
            <a:r>
              <a:rPr kumimoji="0" lang="en-US" altLang="en-US" sz="2800" b="1" i="0" u="none" strike="noStrike" cap="none" normalizeH="0" baseline="0">
                <a:ln>
                  <a:noFill/>
                </a:ln>
                <a:solidFill>
                  <a:srgbClr val="0070C0"/>
                </a:solidFill>
                <a:effectLst/>
                <a:latin typeface="Aptos" panose="020B0004020202020204" pitchFamily="34" charset="0"/>
                <a:cs typeface="Times New Roman" panose="02020603050405020304" pitchFamily="18" charset="0"/>
              </a:rPr>
              <a:t>.</a:t>
            </a:r>
            <a:endParaRPr kumimoji="0" lang="en-US" altLang="en-US" sz="2800" b="1" i="0" u="none" strike="noStrike" cap="none" normalizeH="0" baseline="0" dirty="0">
              <a:ln>
                <a:noFill/>
              </a:ln>
              <a:solidFill>
                <a:srgbClr val="0070C0"/>
              </a:solidFill>
              <a:effectLst/>
              <a:latin typeface="Aptos" panose="020B00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8F728D6F-756B-95DA-85E4-132D7FB9C477}"/>
              </a:ext>
            </a:extLst>
          </p:cNvPr>
          <p:cNvSpPr txBox="1"/>
          <p:nvPr/>
        </p:nvSpPr>
        <p:spPr>
          <a:xfrm>
            <a:off x="-82062" y="460065"/>
            <a:ext cx="9226062" cy="1815882"/>
          </a:xfrm>
          <a:prstGeom prst="rect">
            <a:avLst/>
          </a:prstGeom>
          <a:solidFill>
            <a:srgbClr val="F9FC7C"/>
          </a:solidFill>
        </p:spPr>
        <p:txBody>
          <a:bodyPr wrap="square">
            <a:spAutoFit/>
          </a:bodyPr>
          <a:lstStyle/>
          <a:p>
            <a:pPr algn="just"/>
            <a:r>
              <a:rPr lang="en-US" sz="2800" b="1" u="sng">
                <a:solidFill>
                  <a:srgbClr val="7030A0"/>
                </a:solidFill>
                <a:latin typeface="Aptos" panose="020B0004020202020204" pitchFamily="34" charset="0"/>
                <a:ea typeface="Calibri" panose="020F0502020204030204" pitchFamily="34" charset="0"/>
                <a:cs typeface="Times New Roman" panose="02020603050405020304" pitchFamily="18" charset="0"/>
              </a:rPr>
              <a:t>HOẠT ĐỘNG NHÓM( 3’)</a:t>
            </a:r>
          </a:p>
          <a:p>
            <a:pPr algn="just"/>
            <a:r>
              <a:rPr lang="en-US" sz="2800" b="1">
                <a:solidFill>
                  <a:srgbClr val="7030A0"/>
                </a:solidFill>
                <a:latin typeface="Aptos" panose="020B0004020202020204" pitchFamily="34" charset="0"/>
                <a:ea typeface="Calibri" panose="020F0502020204030204" pitchFamily="34" charset="0"/>
                <a:cs typeface="Times New Roman" panose="02020603050405020304" pitchFamily="18" charset="0"/>
              </a:rPr>
              <a:t>Lấy các ví dụ về việc sử dụng một số vật liệu an toàn, hiệu quả và đảm bảo sự phát triển bền vững tại gia đình em.</a:t>
            </a:r>
            <a:endParaRPr lang="en-US" sz="2800" b="1" dirty="0">
              <a:solidFill>
                <a:srgbClr val="7030A0"/>
              </a:solidFill>
              <a:latin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93478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28C6E2-5D66-4C05-A366-2A671BAA74AE}"/>
              </a:ext>
            </a:extLst>
          </p:cNvPr>
          <p:cNvSpPr>
            <a:spLocks noGrp="1"/>
          </p:cNvSpPr>
          <p:nvPr>
            <p:ph type="sldNum" idx="4294967295"/>
          </p:nvPr>
        </p:nvSpPr>
        <p:spPr>
          <a:xfrm>
            <a:off x="8696403" y="4673650"/>
            <a:ext cx="333000" cy="393600"/>
          </a:xfrm>
          <a:prstGeom prst="rect">
            <a:avLst/>
          </a:prstGeom>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47</a:t>
            </a:fld>
            <a:endParaRPr lang="en"/>
          </a:p>
        </p:txBody>
      </p:sp>
      <p:pic>
        <p:nvPicPr>
          <p:cNvPr id="5122" name="Picture 2" descr="RÁC THẢI NHỰA- TÁC HẠI VÀ HẬU QUẢ ĐỐI VỚI MÔI TRƯỜNG! | Trạm Y tế Xã Xuân  Thới Thượng">
            <a:extLst>
              <a:ext uri="{FF2B5EF4-FFF2-40B4-BE49-F238E27FC236}">
                <a16:creationId xmlns:a16="http://schemas.microsoft.com/office/drawing/2014/main" id="{C88CF405-4D3F-48D5-92B8-3963935368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5223"/>
            <a:ext cx="3712792" cy="372202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8E27604-C783-5351-DB6C-B06F13EADE0F}"/>
              </a:ext>
            </a:extLst>
          </p:cNvPr>
          <p:cNvPicPr>
            <a:picLocks noChangeAspect="1"/>
          </p:cNvPicPr>
          <p:nvPr/>
        </p:nvPicPr>
        <p:blipFill rotWithShape="1">
          <a:blip r:embed="rId3"/>
          <a:srcRect b="9135"/>
          <a:stretch/>
        </p:blipFill>
        <p:spPr>
          <a:xfrm>
            <a:off x="3892062" y="932966"/>
            <a:ext cx="5251938" cy="4210533"/>
          </a:xfrm>
          <a:prstGeom prst="rect">
            <a:avLst/>
          </a:prstGeom>
        </p:spPr>
      </p:pic>
    </p:spTree>
    <p:extLst>
      <p:ext uri="{BB962C8B-B14F-4D97-AF65-F5344CB8AC3E}">
        <p14:creationId xmlns:p14="http://schemas.microsoft.com/office/powerpoint/2010/main" val="31634798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51538C-50E8-4629-BBF1-63E67C946779}"/>
              </a:ext>
            </a:extLst>
          </p:cNvPr>
          <p:cNvSpPr>
            <a:spLocks noGrp="1"/>
          </p:cNvSpPr>
          <p:nvPr>
            <p:ph type="sldNum" idx="4294967295"/>
          </p:nvPr>
        </p:nvSpPr>
        <p:spPr>
          <a:xfrm>
            <a:off x="8696403" y="4673650"/>
            <a:ext cx="333000" cy="393600"/>
          </a:xfrm>
          <a:prstGeom prst="rect">
            <a:avLst/>
          </a:prstGeom>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48</a:t>
            </a:fld>
            <a:endParaRPr lang="en"/>
          </a:p>
        </p:txBody>
      </p:sp>
      <p:pic>
        <p:nvPicPr>
          <p:cNvPr id="2050" name="Picture 2" descr="Top 12 sản phẩm tái chế cực độc đáo - Toplist.vn">
            <a:extLst>
              <a:ext uri="{FF2B5EF4-FFF2-40B4-BE49-F238E27FC236}">
                <a16:creationId xmlns:a16="http://schemas.microsoft.com/office/drawing/2014/main" id="{B895BF3C-F156-405D-9F03-7CCDCE6D6D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5848" y="952868"/>
            <a:ext cx="3214301" cy="266220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ác ý tưởng tái chế chai nhựa đơn giản">
            <a:extLst>
              <a:ext uri="{FF2B5EF4-FFF2-40B4-BE49-F238E27FC236}">
                <a16:creationId xmlns:a16="http://schemas.microsoft.com/office/drawing/2014/main" id="{B95C9986-E98B-4B98-8F22-6BECAAA1E7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99" y="2945218"/>
            <a:ext cx="2963720" cy="219828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Ý tưởng tái chế chai nhựa siêu sáng tạo">
            <a:extLst>
              <a:ext uri="{FF2B5EF4-FFF2-40B4-BE49-F238E27FC236}">
                <a16:creationId xmlns:a16="http://schemas.microsoft.com/office/drawing/2014/main" id="{2D8AD070-3398-4F83-B94D-29C1ACA66A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8152" y="-18607"/>
            <a:ext cx="2934836" cy="240823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20 Mẹo hay tái chế chai nhựa thành đơn giản và độc đáo nhất">
            <a:extLst>
              <a:ext uri="{FF2B5EF4-FFF2-40B4-BE49-F238E27FC236}">
                <a16:creationId xmlns:a16="http://schemas.microsoft.com/office/drawing/2014/main" id="{97D028CB-727A-4825-BA75-88B1FB55C5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8281" y="2945218"/>
            <a:ext cx="2934835" cy="2158632"/>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Cách tự làm bình hoa từ chai nhựa tái chế vô cùng bắt mắt và đáng yêu - Ẩm  Thực">
            <a:extLst>
              <a:ext uri="{FF2B5EF4-FFF2-40B4-BE49-F238E27FC236}">
                <a16:creationId xmlns:a16="http://schemas.microsoft.com/office/drawing/2014/main" id="{3A8E41C9-69E0-42D6-9D8B-2089C086EA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012" y="1186756"/>
            <a:ext cx="2934836" cy="1758462"/>
          </a:xfrm>
          <a:prstGeom prst="rect">
            <a:avLst/>
          </a:prstGeom>
          <a:noFill/>
          <a:extLst>
            <a:ext uri="{909E8E84-426E-40DD-AFC4-6F175D3DCCD1}">
              <a14:hiddenFill xmlns:a14="http://schemas.microsoft.com/office/drawing/2010/main">
                <a:solidFill>
                  <a:srgbClr val="FFFFFF"/>
                </a:solidFill>
              </a14:hiddenFill>
            </a:ext>
          </a:extLst>
        </p:spPr>
      </p:pic>
      <p:sp>
        <p:nvSpPr>
          <p:cNvPr id="4" name="Wave 3">
            <a:extLst>
              <a:ext uri="{FF2B5EF4-FFF2-40B4-BE49-F238E27FC236}">
                <a16:creationId xmlns:a16="http://schemas.microsoft.com/office/drawing/2014/main" id="{A0F23E28-EF9B-4F07-920A-C80974BD69F8}"/>
              </a:ext>
            </a:extLst>
          </p:cNvPr>
          <p:cNvSpPr/>
          <p:nvPr/>
        </p:nvSpPr>
        <p:spPr>
          <a:xfrm>
            <a:off x="2973854" y="3956050"/>
            <a:ext cx="2597608" cy="914400"/>
          </a:xfrm>
          <a:prstGeom prst="wave">
            <a:avLst/>
          </a:prstGeom>
          <a:solidFill>
            <a:srgbClr val="F9FC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err="1">
                <a:ln w="0"/>
                <a:solidFill>
                  <a:srgbClr val="FF0000"/>
                </a:solidFill>
                <a:effectLst>
                  <a:outerShdw blurRad="38100" dist="19050" dir="2700000" algn="tl" rotWithShape="0">
                    <a:schemeClr val="dk1">
                      <a:alpha val="40000"/>
                    </a:schemeClr>
                  </a:outerShdw>
                </a:effectLst>
                <a:latin typeface="Aptos" panose="020B0004020202020204" pitchFamily="34" charset="0"/>
                <a:cs typeface="Times New Roman" panose="02020603050405020304" pitchFamily="18" charset="0"/>
              </a:rPr>
              <a:t>Sản</a:t>
            </a:r>
            <a:r>
              <a:rPr lang="en-US" sz="2400" b="1" dirty="0">
                <a:ln w="0"/>
                <a:solidFill>
                  <a:srgbClr val="FF0000"/>
                </a:solidFill>
                <a:effectLst>
                  <a:outerShdw blurRad="38100" dist="19050" dir="2700000" algn="tl" rotWithShape="0">
                    <a:schemeClr val="dk1">
                      <a:alpha val="40000"/>
                    </a:schemeClr>
                  </a:outerShdw>
                </a:effectLst>
                <a:latin typeface="Aptos" panose="020B0004020202020204" pitchFamily="34" charset="0"/>
                <a:cs typeface="Times New Roman" panose="02020603050405020304" pitchFamily="18" charset="0"/>
              </a:rPr>
              <a:t> </a:t>
            </a:r>
            <a:r>
              <a:rPr lang="en-US" sz="2400" b="1" dirty="0" err="1">
                <a:ln w="0"/>
                <a:solidFill>
                  <a:srgbClr val="FF0000"/>
                </a:solidFill>
                <a:effectLst>
                  <a:outerShdw blurRad="38100" dist="19050" dir="2700000" algn="tl" rotWithShape="0">
                    <a:schemeClr val="dk1">
                      <a:alpha val="40000"/>
                    </a:schemeClr>
                  </a:outerShdw>
                </a:effectLst>
                <a:latin typeface="Aptos" panose="020B0004020202020204" pitchFamily="34" charset="0"/>
                <a:cs typeface="Times New Roman" panose="02020603050405020304" pitchFamily="18" charset="0"/>
              </a:rPr>
              <a:t>phẩm</a:t>
            </a:r>
            <a:r>
              <a:rPr lang="en-US" sz="2400" b="1" dirty="0">
                <a:ln w="0"/>
                <a:solidFill>
                  <a:srgbClr val="FF0000"/>
                </a:solidFill>
                <a:effectLst>
                  <a:outerShdw blurRad="38100" dist="19050" dir="2700000" algn="tl" rotWithShape="0">
                    <a:schemeClr val="dk1">
                      <a:alpha val="40000"/>
                    </a:schemeClr>
                  </a:outerShdw>
                </a:effectLst>
                <a:latin typeface="Aptos" panose="020B0004020202020204" pitchFamily="34" charset="0"/>
                <a:cs typeface="Times New Roman" panose="02020603050405020304" pitchFamily="18" charset="0"/>
              </a:rPr>
              <a:t> </a:t>
            </a:r>
            <a:r>
              <a:rPr lang="en-US" sz="2400" b="1" dirty="0" err="1">
                <a:ln w="0"/>
                <a:solidFill>
                  <a:srgbClr val="FF0000"/>
                </a:solidFill>
                <a:effectLst>
                  <a:outerShdw blurRad="38100" dist="19050" dir="2700000" algn="tl" rotWithShape="0">
                    <a:schemeClr val="dk1">
                      <a:alpha val="40000"/>
                    </a:schemeClr>
                  </a:outerShdw>
                </a:effectLst>
                <a:latin typeface="Aptos" panose="020B0004020202020204" pitchFamily="34" charset="0"/>
                <a:cs typeface="Times New Roman" panose="02020603050405020304" pitchFamily="18" charset="0"/>
              </a:rPr>
              <a:t>tái</a:t>
            </a:r>
            <a:r>
              <a:rPr lang="en-US" sz="2400" b="1" dirty="0">
                <a:ln w="0"/>
                <a:solidFill>
                  <a:srgbClr val="FF0000"/>
                </a:solidFill>
                <a:effectLst>
                  <a:outerShdw blurRad="38100" dist="19050" dir="2700000" algn="tl" rotWithShape="0">
                    <a:schemeClr val="dk1">
                      <a:alpha val="40000"/>
                    </a:schemeClr>
                  </a:outerShdw>
                </a:effectLst>
                <a:latin typeface="Aptos" panose="020B0004020202020204" pitchFamily="34" charset="0"/>
                <a:cs typeface="Times New Roman" panose="02020603050405020304" pitchFamily="18" charset="0"/>
              </a:rPr>
              <a:t> </a:t>
            </a:r>
            <a:r>
              <a:rPr lang="en-US" sz="2400" b="1" dirty="0" err="1">
                <a:ln w="0"/>
                <a:solidFill>
                  <a:srgbClr val="FF0000"/>
                </a:solidFill>
                <a:effectLst>
                  <a:outerShdw blurRad="38100" dist="19050" dir="2700000" algn="tl" rotWithShape="0">
                    <a:schemeClr val="dk1">
                      <a:alpha val="40000"/>
                    </a:schemeClr>
                  </a:outerShdw>
                </a:effectLst>
                <a:latin typeface="Aptos" panose="020B0004020202020204" pitchFamily="34" charset="0"/>
                <a:cs typeface="Times New Roman" panose="02020603050405020304" pitchFamily="18" charset="0"/>
              </a:rPr>
              <a:t>chế</a:t>
            </a:r>
            <a:endParaRPr lang="en-US" sz="2400" b="1" dirty="0">
              <a:ln w="0"/>
              <a:solidFill>
                <a:srgbClr val="FF0000"/>
              </a:solidFill>
              <a:effectLst>
                <a:outerShdw blurRad="38100" dist="19050" dir="2700000" algn="tl" rotWithShape="0">
                  <a:schemeClr val="dk1">
                    <a:alpha val="40000"/>
                  </a:schemeClr>
                </a:outerShdw>
              </a:effectLst>
              <a:latin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8404249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F7203C-FE01-47EA-B5B3-7E40CC2F7FC7}"/>
              </a:ext>
            </a:extLst>
          </p:cNvPr>
          <p:cNvSpPr>
            <a:spLocks noGrp="1"/>
          </p:cNvSpPr>
          <p:nvPr>
            <p:ph type="sldNum" idx="4294967295"/>
          </p:nvPr>
        </p:nvSpPr>
        <p:spPr>
          <a:xfrm>
            <a:off x="8696403" y="4673650"/>
            <a:ext cx="333000" cy="393600"/>
          </a:xfrm>
          <a:prstGeom prst="rect">
            <a:avLst/>
          </a:prstGeom>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49</a:t>
            </a:fld>
            <a:endParaRPr lang="en"/>
          </a:p>
        </p:txBody>
      </p:sp>
      <p:sp>
        <p:nvSpPr>
          <p:cNvPr id="7" name="TextBox 6">
            <a:extLst>
              <a:ext uri="{FF2B5EF4-FFF2-40B4-BE49-F238E27FC236}">
                <a16:creationId xmlns:a16="http://schemas.microsoft.com/office/drawing/2014/main" id="{B54E53C2-2F0C-7A12-391B-54D9F19917B0}"/>
              </a:ext>
            </a:extLst>
          </p:cNvPr>
          <p:cNvSpPr txBox="1"/>
          <p:nvPr/>
        </p:nvSpPr>
        <p:spPr>
          <a:xfrm>
            <a:off x="0" y="697468"/>
            <a:ext cx="8951286" cy="954107"/>
          </a:xfrm>
          <a:prstGeom prst="rect">
            <a:avLst/>
          </a:prstGeom>
          <a:solidFill>
            <a:srgbClr val="F9FC7C"/>
          </a:solidFill>
        </p:spPr>
        <p:txBody>
          <a:bodyPr wrap="square">
            <a:spAutoFit/>
          </a:bodyPr>
          <a:lstStyle/>
          <a:p>
            <a:r>
              <a:rPr lang="en-US" sz="2800" b="1">
                <a:solidFill>
                  <a:srgbClr val="7030A0"/>
                </a:solidFill>
                <a:latin typeface="Aptos" panose="020B0004020202020204" pitchFamily="34" charset="0"/>
                <a:cs typeface="Times New Roman" panose="02020603050405020304" pitchFamily="18" charset="0"/>
              </a:rPr>
              <a:t>Để sử dụng các vật liệu an toàn, hiệu quả đảm bảo sự phát triển bền vững chúng ta cần làm gì</a:t>
            </a:r>
            <a:r>
              <a:rPr lang="en-US" sz="2800">
                <a:solidFill>
                  <a:srgbClr val="7030A0"/>
                </a:solidFill>
                <a:latin typeface="Aptos" panose="020B0004020202020204" pitchFamily="34" charset="0"/>
                <a:ea typeface="Calibri" panose="020F0502020204030204" pitchFamily="34" charset="0"/>
                <a:cs typeface="Times New Roman" panose="02020603050405020304" pitchFamily="18" charset="0"/>
              </a:rPr>
              <a:t>?</a:t>
            </a:r>
            <a:endParaRPr lang="en-US" sz="2800" dirty="0">
              <a:solidFill>
                <a:srgbClr val="7030A0"/>
              </a:solidFill>
              <a:latin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0F978681-77E2-3502-C6B8-8498D213AC8D}"/>
              </a:ext>
            </a:extLst>
          </p:cNvPr>
          <p:cNvSpPr txBox="1"/>
          <p:nvPr/>
        </p:nvSpPr>
        <p:spPr>
          <a:xfrm>
            <a:off x="0" y="2698118"/>
            <a:ext cx="9144000" cy="2246769"/>
          </a:xfrm>
          <a:prstGeom prst="rect">
            <a:avLst/>
          </a:prstGeom>
          <a:noFill/>
        </p:spPr>
        <p:txBody>
          <a:bodyPr wrap="square">
            <a:spAutoFit/>
          </a:bodyPr>
          <a:lstStyle/>
          <a:p>
            <a:r>
              <a:rPr lang="en-US" sz="2800" b="1">
                <a:solidFill>
                  <a:schemeClr val="accent2">
                    <a:lumMod val="40000"/>
                    <a:lumOff val="60000"/>
                  </a:schemeClr>
                </a:solidFill>
                <a:latin typeface="Aptos" panose="020B0004020202020204" pitchFamily="34" charset="0"/>
                <a:cs typeface="Times New Roman" panose="02020603050405020304" pitchFamily="18" charset="0"/>
              </a:rPr>
              <a:t> Để sử dụng các vật liệu an toàn, hiệu quả đảm bảo sự phát triển bền vững cần:</a:t>
            </a:r>
            <a:br>
              <a:rPr lang="en-US" sz="2800" b="1">
                <a:solidFill>
                  <a:schemeClr val="accent2">
                    <a:lumMod val="40000"/>
                    <a:lumOff val="60000"/>
                  </a:schemeClr>
                </a:solidFill>
                <a:latin typeface="Aptos" panose="020B0004020202020204" pitchFamily="34" charset="0"/>
                <a:cs typeface="Times New Roman" panose="02020603050405020304" pitchFamily="18" charset="0"/>
              </a:rPr>
            </a:br>
            <a:r>
              <a:rPr lang="en-US" sz="2800" b="1">
                <a:solidFill>
                  <a:schemeClr val="accent2">
                    <a:lumMod val="40000"/>
                    <a:lumOff val="60000"/>
                  </a:schemeClr>
                </a:solidFill>
                <a:latin typeface="Aptos" panose="020B0004020202020204" pitchFamily="34" charset="0"/>
                <a:cs typeface="Times New Roman" panose="02020603050405020304" pitchFamily="18" charset="0"/>
              </a:rPr>
              <a:t>     - Bảo vệ, bảo quản và sử dụng đúng cách</a:t>
            </a:r>
            <a:br>
              <a:rPr lang="en-US" sz="2800" b="1">
                <a:solidFill>
                  <a:schemeClr val="accent2">
                    <a:lumMod val="40000"/>
                    <a:lumOff val="60000"/>
                  </a:schemeClr>
                </a:solidFill>
                <a:latin typeface="Aptos" panose="020B0004020202020204" pitchFamily="34" charset="0"/>
                <a:cs typeface="Times New Roman" panose="02020603050405020304" pitchFamily="18" charset="0"/>
              </a:rPr>
            </a:br>
            <a:r>
              <a:rPr lang="en-US" sz="2800" b="1">
                <a:solidFill>
                  <a:schemeClr val="accent2">
                    <a:lumMod val="40000"/>
                    <a:lumOff val="60000"/>
                  </a:schemeClr>
                </a:solidFill>
                <a:latin typeface="Aptos" panose="020B0004020202020204" pitchFamily="34" charset="0"/>
                <a:cs typeface="Times New Roman" panose="02020603050405020304" pitchFamily="18" charset="0"/>
              </a:rPr>
              <a:t>- Khuyến khích các vật liệu có thể tái sử dụng</a:t>
            </a:r>
            <a:br>
              <a:rPr lang="en-US" sz="2800" b="1">
                <a:solidFill>
                  <a:schemeClr val="accent2">
                    <a:lumMod val="40000"/>
                    <a:lumOff val="60000"/>
                  </a:schemeClr>
                </a:solidFill>
                <a:latin typeface="Aptos" panose="020B0004020202020204" pitchFamily="34" charset="0"/>
                <a:cs typeface="Times New Roman" panose="02020603050405020304" pitchFamily="18" charset="0"/>
              </a:rPr>
            </a:br>
            <a:r>
              <a:rPr lang="en-US" sz="2800" b="1">
                <a:solidFill>
                  <a:schemeClr val="accent2">
                    <a:lumMod val="40000"/>
                    <a:lumOff val="60000"/>
                  </a:schemeClr>
                </a:solidFill>
                <a:latin typeface="Aptos" panose="020B0004020202020204" pitchFamily="34" charset="0"/>
                <a:cs typeface="Times New Roman" panose="02020603050405020304" pitchFamily="18" charset="0"/>
              </a:rPr>
              <a:t> - Hạn chế </a:t>
            </a:r>
            <a:r>
              <a:rPr lang="vi-VN" sz="2800" b="1">
                <a:solidFill>
                  <a:schemeClr val="accent2">
                    <a:lumMod val="40000"/>
                    <a:lumOff val="60000"/>
                  </a:schemeClr>
                </a:solidFill>
                <a:latin typeface="Aptos" panose="020B0004020202020204" pitchFamily="34" charset="0"/>
                <a:cs typeface="Times New Roman" panose="02020603050405020304" pitchFamily="18" charset="0"/>
              </a:rPr>
              <a:t>dùng </a:t>
            </a:r>
            <a:r>
              <a:rPr lang="en-US" sz="2800" b="1">
                <a:solidFill>
                  <a:schemeClr val="accent2">
                    <a:lumMod val="40000"/>
                    <a:lumOff val="60000"/>
                  </a:schemeClr>
                </a:solidFill>
                <a:latin typeface="Aptos" panose="020B0004020202020204" pitchFamily="34" charset="0"/>
                <a:cs typeface="Times New Roman" panose="02020603050405020304" pitchFamily="18" charset="0"/>
              </a:rPr>
              <a:t>các vật kiệu khó phân hủy</a:t>
            </a:r>
            <a:endParaRPr lang="en-US" sz="2800" b="1">
              <a:solidFill>
                <a:schemeClr val="accent2">
                  <a:lumMod val="40000"/>
                  <a:lumOff val="60000"/>
                </a:schemeClr>
              </a:solidFill>
            </a:endParaRPr>
          </a:p>
        </p:txBody>
      </p:sp>
    </p:spTree>
    <p:extLst>
      <p:ext uri="{BB962C8B-B14F-4D97-AF65-F5344CB8AC3E}">
        <p14:creationId xmlns:p14="http://schemas.microsoft.com/office/powerpoint/2010/main" val="3232688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4294967295"/>
          </p:nvPr>
        </p:nvSpPr>
        <p:spPr>
          <a:xfrm>
            <a:off x="8696403" y="4673650"/>
            <a:ext cx="333000" cy="393600"/>
          </a:xfrm>
          <a:prstGeom prst="rect">
            <a:avLst/>
          </a:prstGeom>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5</a:t>
            </a:fld>
            <a:endParaRPr lang="en"/>
          </a:p>
        </p:txBody>
      </p:sp>
      <p:sp>
        <p:nvSpPr>
          <p:cNvPr id="50" name="Google Shape;1641;p22"/>
          <p:cNvSpPr txBox="1">
            <a:spLocks/>
          </p:cNvSpPr>
          <p:nvPr/>
        </p:nvSpPr>
        <p:spPr>
          <a:xfrm>
            <a:off x="2413591" y="127986"/>
            <a:ext cx="3952877" cy="371744"/>
          </a:xfrm>
          <a:prstGeom prst="rect">
            <a:avLst/>
          </a:prstGeom>
          <a:solidFill>
            <a:schemeClr val="accent1">
              <a:lumMod val="40000"/>
              <a:lumOff val="60000"/>
            </a:schemeClr>
          </a:solid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1pPr>
            <a:lvl2pPr marR="0" lvl="1"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2pPr>
            <a:lvl3pPr marR="0" lvl="2"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3pPr>
            <a:lvl4pPr marR="0" lvl="3"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4pPr>
            <a:lvl5pPr marR="0" lvl="4"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5pPr>
            <a:lvl6pPr marR="0" lvl="5"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6pPr>
            <a:lvl7pPr marR="0" lvl="6"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7pPr>
            <a:lvl8pPr marR="0" lvl="7"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8pPr>
            <a:lvl9pPr marR="0" lvl="8"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9pPr>
          </a:lstStyle>
          <a:p>
            <a:pPr algn="ctr"/>
            <a:r>
              <a:rPr lang="en-US" sz="2800" dirty="0">
                <a:solidFill>
                  <a:srgbClr val="FF0000"/>
                </a:solidFill>
                <a:latin typeface="Aptos" panose="020B0004020202020204" pitchFamily="34" charset="0"/>
                <a:cs typeface="Times New Roman" panose="02020603050405020304" pitchFamily="18" charset="0"/>
              </a:rPr>
              <a:t>NỘI DUNG BÀI HỌC</a:t>
            </a:r>
          </a:p>
        </p:txBody>
      </p:sp>
      <p:sp>
        <p:nvSpPr>
          <p:cNvPr id="51" name="Freeform 50"/>
          <p:cNvSpPr/>
          <p:nvPr/>
        </p:nvSpPr>
        <p:spPr>
          <a:xfrm>
            <a:off x="2310063" y="939403"/>
            <a:ext cx="6386340" cy="1047751"/>
          </a:xfrm>
          <a:custGeom>
            <a:avLst/>
            <a:gdLst>
              <a:gd name="connsiteX0" fmla="*/ 174628 w 1047750"/>
              <a:gd name="connsiteY0" fmla="*/ 0 h 5298757"/>
              <a:gd name="connsiteX1" fmla="*/ 873122 w 1047750"/>
              <a:gd name="connsiteY1" fmla="*/ 0 h 5298757"/>
              <a:gd name="connsiteX2" fmla="*/ 1047750 w 1047750"/>
              <a:gd name="connsiteY2" fmla="*/ 174628 h 5298757"/>
              <a:gd name="connsiteX3" fmla="*/ 1047750 w 1047750"/>
              <a:gd name="connsiteY3" fmla="*/ 5298757 h 5298757"/>
              <a:gd name="connsiteX4" fmla="*/ 1047750 w 1047750"/>
              <a:gd name="connsiteY4" fmla="*/ 5298757 h 5298757"/>
              <a:gd name="connsiteX5" fmla="*/ 0 w 1047750"/>
              <a:gd name="connsiteY5" fmla="*/ 5298757 h 5298757"/>
              <a:gd name="connsiteX6" fmla="*/ 0 w 1047750"/>
              <a:gd name="connsiteY6" fmla="*/ 5298757 h 5298757"/>
              <a:gd name="connsiteX7" fmla="*/ 0 w 1047750"/>
              <a:gd name="connsiteY7" fmla="*/ 174628 h 5298757"/>
              <a:gd name="connsiteX8" fmla="*/ 174628 w 1047750"/>
              <a:gd name="connsiteY8" fmla="*/ 0 h 5298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0" h="5298757">
                <a:moveTo>
                  <a:pt x="1047750" y="883143"/>
                </a:moveTo>
                <a:lnTo>
                  <a:pt x="1047750" y="4415614"/>
                </a:lnTo>
                <a:cubicBezTo>
                  <a:pt x="1047750" y="4903357"/>
                  <a:pt x="1032290" y="5298754"/>
                  <a:pt x="1013220" y="5298754"/>
                </a:cubicBezTo>
                <a:lnTo>
                  <a:pt x="0" y="5298754"/>
                </a:lnTo>
                <a:lnTo>
                  <a:pt x="0" y="5298754"/>
                </a:lnTo>
                <a:lnTo>
                  <a:pt x="0" y="3"/>
                </a:lnTo>
                <a:lnTo>
                  <a:pt x="0" y="3"/>
                </a:lnTo>
                <a:lnTo>
                  <a:pt x="1013220" y="3"/>
                </a:lnTo>
                <a:cubicBezTo>
                  <a:pt x="1032290" y="3"/>
                  <a:pt x="1047750" y="395400"/>
                  <a:pt x="1047750" y="883143"/>
                </a:cubicBezTo>
                <a:close/>
              </a:path>
            </a:pathLst>
          </a:custGeom>
          <a:solidFill>
            <a:srgbClr val="92D050">
              <a:alpha val="90000"/>
            </a:srgbClr>
          </a:solidFill>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47651" tIns="174972" rIns="298797" bIns="174973" numCol="1" spcCol="1270" anchor="ctr" anchorCtr="0">
            <a:noAutofit/>
          </a:bodyPr>
          <a:lstStyle/>
          <a:p>
            <a:pPr marL="228600" lvl="1" indent="-228600" algn="just" defTabSz="977900">
              <a:lnSpc>
                <a:spcPct val="90000"/>
              </a:lnSpc>
              <a:spcBef>
                <a:spcPct val="0"/>
              </a:spcBef>
              <a:spcAft>
                <a:spcPct val="15000"/>
              </a:spcAft>
              <a:buChar char="••"/>
            </a:pPr>
            <a:r>
              <a:rPr lang="en-GB" sz="2200" kern="1200" dirty="0" err="1"/>
              <a:t>Tính</a:t>
            </a:r>
            <a:r>
              <a:rPr lang="en-GB" sz="2200" kern="1200" dirty="0"/>
              <a:t> </a:t>
            </a:r>
            <a:r>
              <a:rPr lang="en-GB" sz="2200" kern="1200" dirty="0" err="1"/>
              <a:t>chất</a:t>
            </a:r>
            <a:r>
              <a:rPr lang="en-GB" sz="2200" kern="1200" dirty="0"/>
              <a:t> </a:t>
            </a:r>
            <a:r>
              <a:rPr lang="en-GB" sz="2200" kern="1200" dirty="0" err="1"/>
              <a:t>và</a:t>
            </a:r>
            <a:r>
              <a:rPr lang="en-GB" sz="2200" kern="1200" dirty="0"/>
              <a:t> </a:t>
            </a:r>
            <a:r>
              <a:rPr lang="en-GB" sz="2200" kern="1200" dirty="0" err="1"/>
              <a:t>ứng</a:t>
            </a:r>
            <a:r>
              <a:rPr lang="en-GB" sz="2200" kern="1200" dirty="0"/>
              <a:t> </a:t>
            </a:r>
            <a:r>
              <a:rPr lang="en-GB" sz="2200" kern="1200" dirty="0" err="1"/>
              <a:t>dụng</a:t>
            </a:r>
            <a:endParaRPr lang="en-US" sz="2200" kern="1200" dirty="0"/>
          </a:p>
          <a:p>
            <a:pPr marL="228600" lvl="1" indent="-228600" algn="just" defTabSz="977900">
              <a:lnSpc>
                <a:spcPct val="90000"/>
              </a:lnSpc>
              <a:spcBef>
                <a:spcPct val="0"/>
              </a:spcBef>
              <a:spcAft>
                <a:spcPct val="15000"/>
              </a:spcAft>
              <a:buChar char="••"/>
            </a:pPr>
            <a:r>
              <a:rPr lang="en-GB" sz="2200" kern="1200" dirty="0" err="1"/>
              <a:t>Sử</a:t>
            </a:r>
            <a:r>
              <a:rPr lang="en-GB" sz="2200" kern="1200" dirty="0"/>
              <a:t> </a:t>
            </a:r>
            <a:r>
              <a:rPr lang="en-GB" sz="2200" kern="1200" dirty="0" err="1"/>
              <a:t>dụng</a:t>
            </a:r>
            <a:r>
              <a:rPr lang="en-GB" sz="2200" kern="1200" dirty="0"/>
              <a:t> </a:t>
            </a:r>
            <a:r>
              <a:rPr lang="en-GB" sz="2200" kern="1200" dirty="0" err="1"/>
              <a:t>các</a:t>
            </a:r>
            <a:r>
              <a:rPr lang="en-GB" sz="2200" kern="1200" dirty="0"/>
              <a:t> </a:t>
            </a:r>
            <a:r>
              <a:rPr lang="en-GB" sz="2200" kern="1200" dirty="0" err="1"/>
              <a:t>vật</a:t>
            </a:r>
            <a:r>
              <a:rPr lang="en-GB" sz="2200" kern="1200" dirty="0"/>
              <a:t> </a:t>
            </a:r>
            <a:r>
              <a:rPr lang="en-GB" sz="2200" kern="1200" dirty="0" err="1"/>
              <a:t>liệu</a:t>
            </a:r>
            <a:r>
              <a:rPr lang="en-GB" sz="2200" kern="1200" dirty="0"/>
              <a:t> </a:t>
            </a:r>
            <a:r>
              <a:rPr lang="en-GB" sz="2200" kern="1200" dirty="0" err="1"/>
              <a:t>đảm</a:t>
            </a:r>
            <a:r>
              <a:rPr lang="en-GB" sz="2200" kern="1200" dirty="0"/>
              <a:t> </a:t>
            </a:r>
            <a:r>
              <a:rPr lang="en-GB" sz="2200" kern="1200" dirty="0" err="1"/>
              <a:t>bảo</a:t>
            </a:r>
            <a:r>
              <a:rPr lang="en-GB" sz="2200" kern="1200" dirty="0"/>
              <a:t> </a:t>
            </a:r>
            <a:r>
              <a:rPr lang="en-GB" sz="2200" kern="1200" dirty="0" err="1"/>
              <a:t>sự</a:t>
            </a:r>
            <a:r>
              <a:rPr lang="en-GB" sz="2200" kern="1200" dirty="0"/>
              <a:t> </a:t>
            </a:r>
            <a:r>
              <a:rPr lang="en-GB" sz="2200" kern="1200" dirty="0" err="1"/>
              <a:t>phát</a:t>
            </a:r>
            <a:r>
              <a:rPr lang="en-GB" sz="2200" kern="1200" dirty="0"/>
              <a:t> </a:t>
            </a:r>
            <a:r>
              <a:rPr lang="en-GB" sz="2200" kern="1200" dirty="0" err="1"/>
              <a:t>triển</a:t>
            </a:r>
            <a:r>
              <a:rPr lang="en-GB" sz="2200" kern="1200" dirty="0"/>
              <a:t> </a:t>
            </a:r>
            <a:r>
              <a:rPr lang="en-GB" sz="2200" kern="1200" dirty="0" err="1"/>
              <a:t>bền</a:t>
            </a:r>
            <a:r>
              <a:rPr lang="en-GB" sz="2200" kern="1200" dirty="0"/>
              <a:t> </a:t>
            </a:r>
            <a:r>
              <a:rPr lang="en-GB" sz="2200" kern="1200" dirty="0" err="1"/>
              <a:t>vững</a:t>
            </a:r>
            <a:endParaRPr lang="en-US" sz="2200" kern="1200" dirty="0"/>
          </a:p>
        </p:txBody>
      </p:sp>
      <p:sp>
        <p:nvSpPr>
          <p:cNvPr id="52" name="Freeform 51"/>
          <p:cNvSpPr/>
          <p:nvPr/>
        </p:nvSpPr>
        <p:spPr>
          <a:xfrm>
            <a:off x="417095" y="854243"/>
            <a:ext cx="1892968" cy="1198396"/>
          </a:xfrm>
          <a:custGeom>
            <a:avLst/>
            <a:gdLst>
              <a:gd name="connsiteX0" fmla="*/ 0 w 2980550"/>
              <a:gd name="connsiteY0" fmla="*/ 218286 h 1309687"/>
              <a:gd name="connsiteX1" fmla="*/ 218286 w 2980550"/>
              <a:gd name="connsiteY1" fmla="*/ 0 h 1309687"/>
              <a:gd name="connsiteX2" fmla="*/ 2762264 w 2980550"/>
              <a:gd name="connsiteY2" fmla="*/ 0 h 1309687"/>
              <a:gd name="connsiteX3" fmla="*/ 2980550 w 2980550"/>
              <a:gd name="connsiteY3" fmla="*/ 218286 h 1309687"/>
              <a:gd name="connsiteX4" fmla="*/ 2980550 w 2980550"/>
              <a:gd name="connsiteY4" fmla="*/ 1091401 h 1309687"/>
              <a:gd name="connsiteX5" fmla="*/ 2762264 w 2980550"/>
              <a:gd name="connsiteY5" fmla="*/ 1309687 h 1309687"/>
              <a:gd name="connsiteX6" fmla="*/ 218286 w 2980550"/>
              <a:gd name="connsiteY6" fmla="*/ 1309687 h 1309687"/>
              <a:gd name="connsiteX7" fmla="*/ 0 w 2980550"/>
              <a:gd name="connsiteY7" fmla="*/ 1091401 h 1309687"/>
              <a:gd name="connsiteX8" fmla="*/ 0 w 298055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80550" h="1309687">
                <a:moveTo>
                  <a:pt x="0" y="218286"/>
                </a:moveTo>
                <a:cubicBezTo>
                  <a:pt x="0" y="97730"/>
                  <a:pt x="97730" y="0"/>
                  <a:pt x="218286" y="0"/>
                </a:cubicBezTo>
                <a:lnTo>
                  <a:pt x="2762264" y="0"/>
                </a:lnTo>
                <a:cubicBezTo>
                  <a:pt x="2882820" y="0"/>
                  <a:pt x="2980550" y="97730"/>
                  <a:pt x="2980550" y="218286"/>
                </a:cubicBezTo>
                <a:lnTo>
                  <a:pt x="2980550" y="1091401"/>
                </a:lnTo>
                <a:cubicBezTo>
                  <a:pt x="2980550" y="1211957"/>
                  <a:pt x="2882820" y="1309687"/>
                  <a:pt x="2762264" y="1309687"/>
                </a:cubicBezTo>
                <a:lnTo>
                  <a:pt x="218286" y="1309687"/>
                </a:lnTo>
                <a:cubicBezTo>
                  <a:pt x="97730" y="1309687"/>
                  <a:pt x="0" y="1211957"/>
                  <a:pt x="0" y="1091401"/>
                </a:cubicBezTo>
                <a:lnTo>
                  <a:pt x="0" y="218286"/>
                </a:lnTo>
                <a:close/>
              </a:path>
            </a:pathLst>
          </a:custGeom>
          <a:solidFill>
            <a:srgbClr val="92D05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147754" tIns="105844" rIns="147754" bIns="105844" numCol="1" spcCol="1270" anchor="ctr" anchorCtr="0">
            <a:noAutofit/>
          </a:bodyPr>
          <a:lstStyle/>
          <a:p>
            <a:pPr lvl="0" algn="ctr" defTabSz="977900">
              <a:lnSpc>
                <a:spcPct val="90000"/>
              </a:lnSpc>
              <a:spcBef>
                <a:spcPct val="0"/>
              </a:spcBef>
              <a:spcAft>
                <a:spcPct val="35000"/>
              </a:spcAft>
            </a:pPr>
            <a:r>
              <a:rPr lang="en-GB" sz="3200" b="1" kern="1200" dirty="0" err="1">
                <a:solidFill>
                  <a:srgbClr val="FF0000"/>
                </a:solidFill>
                <a:latin typeface="Aptos" panose="020B0004020202020204" pitchFamily="34" charset="0"/>
                <a:cs typeface="Times New Roman" panose="02020603050405020304" pitchFamily="18" charset="0"/>
              </a:rPr>
              <a:t>Vật</a:t>
            </a:r>
            <a:r>
              <a:rPr lang="en-GB" sz="3200" b="1" kern="1200" dirty="0">
                <a:solidFill>
                  <a:srgbClr val="FF0000"/>
                </a:solidFill>
                <a:latin typeface="Aptos" panose="020B0004020202020204" pitchFamily="34" charset="0"/>
                <a:cs typeface="Times New Roman" panose="02020603050405020304" pitchFamily="18" charset="0"/>
              </a:rPr>
              <a:t> </a:t>
            </a:r>
            <a:r>
              <a:rPr lang="en-GB" sz="3200" b="1" kern="1200" dirty="0" err="1">
                <a:solidFill>
                  <a:srgbClr val="FF0000"/>
                </a:solidFill>
                <a:latin typeface="Aptos" panose="020B0004020202020204" pitchFamily="34" charset="0"/>
                <a:cs typeface="Times New Roman" panose="02020603050405020304" pitchFamily="18" charset="0"/>
              </a:rPr>
              <a:t>liệu</a:t>
            </a:r>
            <a:endParaRPr lang="en-US" sz="3200" b="1" kern="1200" dirty="0">
              <a:solidFill>
                <a:srgbClr val="FF0000"/>
              </a:solidFill>
              <a:latin typeface="Aptos" panose="020B0004020202020204" pitchFamily="34" charset="0"/>
              <a:cs typeface="Times New Roman" panose="02020603050405020304" pitchFamily="18" charset="0"/>
            </a:endParaRPr>
          </a:p>
        </p:txBody>
      </p:sp>
      <p:sp>
        <p:nvSpPr>
          <p:cNvPr id="53" name="Freeform 52"/>
          <p:cNvSpPr/>
          <p:nvPr/>
        </p:nvSpPr>
        <p:spPr>
          <a:xfrm>
            <a:off x="2310063" y="2254595"/>
            <a:ext cx="6386340" cy="1375173"/>
          </a:xfrm>
          <a:custGeom>
            <a:avLst/>
            <a:gdLst>
              <a:gd name="connsiteX0" fmla="*/ 174628 w 1047750"/>
              <a:gd name="connsiteY0" fmla="*/ 0 h 5298757"/>
              <a:gd name="connsiteX1" fmla="*/ 873122 w 1047750"/>
              <a:gd name="connsiteY1" fmla="*/ 0 h 5298757"/>
              <a:gd name="connsiteX2" fmla="*/ 1047750 w 1047750"/>
              <a:gd name="connsiteY2" fmla="*/ 174628 h 5298757"/>
              <a:gd name="connsiteX3" fmla="*/ 1047750 w 1047750"/>
              <a:gd name="connsiteY3" fmla="*/ 5298757 h 5298757"/>
              <a:gd name="connsiteX4" fmla="*/ 1047750 w 1047750"/>
              <a:gd name="connsiteY4" fmla="*/ 5298757 h 5298757"/>
              <a:gd name="connsiteX5" fmla="*/ 0 w 1047750"/>
              <a:gd name="connsiteY5" fmla="*/ 5298757 h 5298757"/>
              <a:gd name="connsiteX6" fmla="*/ 0 w 1047750"/>
              <a:gd name="connsiteY6" fmla="*/ 5298757 h 5298757"/>
              <a:gd name="connsiteX7" fmla="*/ 0 w 1047750"/>
              <a:gd name="connsiteY7" fmla="*/ 174628 h 5298757"/>
              <a:gd name="connsiteX8" fmla="*/ 174628 w 1047750"/>
              <a:gd name="connsiteY8" fmla="*/ 0 h 5298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0" h="5298757">
                <a:moveTo>
                  <a:pt x="1047750" y="883143"/>
                </a:moveTo>
                <a:lnTo>
                  <a:pt x="1047750" y="4415614"/>
                </a:lnTo>
                <a:cubicBezTo>
                  <a:pt x="1047750" y="4903357"/>
                  <a:pt x="1032290" y="5298754"/>
                  <a:pt x="1013220" y="5298754"/>
                </a:cubicBezTo>
                <a:lnTo>
                  <a:pt x="0" y="5298754"/>
                </a:lnTo>
                <a:lnTo>
                  <a:pt x="0" y="5298754"/>
                </a:lnTo>
                <a:lnTo>
                  <a:pt x="0" y="3"/>
                </a:lnTo>
                <a:lnTo>
                  <a:pt x="0" y="3"/>
                </a:lnTo>
                <a:lnTo>
                  <a:pt x="1013220" y="3"/>
                </a:lnTo>
                <a:cubicBezTo>
                  <a:pt x="1032290" y="3"/>
                  <a:pt x="1047750" y="395400"/>
                  <a:pt x="1047750" y="883143"/>
                </a:cubicBezTo>
                <a:close/>
              </a:path>
            </a:pathLst>
          </a:custGeom>
          <a:solidFill>
            <a:schemeClr val="accent2">
              <a:lumMod val="60000"/>
              <a:lumOff val="40000"/>
              <a:alpha val="90000"/>
            </a:schemeClr>
          </a:solidFill>
        </p:spPr>
        <p:style>
          <a:lnRef idx="2">
            <a:schemeClr val="accent2">
              <a:tint val="40000"/>
              <a:alpha val="90000"/>
              <a:hueOff val="-1527263"/>
              <a:satOff val="26952"/>
              <a:lumOff val="2007"/>
              <a:alphaOff val="0"/>
            </a:schemeClr>
          </a:lnRef>
          <a:fillRef idx="1">
            <a:schemeClr val="accent2">
              <a:tint val="40000"/>
              <a:alpha val="90000"/>
              <a:hueOff val="-1527263"/>
              <a:satOff val="26952"/>
              <a:lumOff val="2007"/>
              <a:alphaOff val="0"/>
            </a:schemeClr>
          </a:fillRef>
          <a:effectRef idx="0">
            <a:schemeClr val="accent2">
              <a:tint val="40000"/>
              <a:alpha val="90000"/>
              <a:hueOff val="-1527263"/>
              <a:satOff val="26952"/>
              <a:lumOff val="2007"/>
              <a:alphaOff val="0"/>
            </a:schemeClr>
          </a:effectRef>
          <a:fontRef idx="minor">
            <a:schemeClr val="dk1">
              <a:hueOff val="0"/>
              <a:satOff val="0"/>
              <a:lumOff val="0"/>
              <a:alphaOff val="0"/>
            </a:schemeClr>
          </a:fontRef>
        </p:style>
        <p:txBody>
          <a:bodyPr spcFirstLastPara="0" vert="horz" wrap="square" lIns="247651" tIns="174972" rIns="298797" bIns="174973" numCol="1" spcCol="1270" anchor="ctr" anchorCtr="0">
            <a:noAutofit/>
          </a:bodyPr>
          <a:lstStyle/>
          <a:p>
            <a:pPr marL="228600" lvl="1" indent="-228600" algn="just" defTabSz="977900">
              <a:lnSpc>
                <a:spcPct val="90000"/>
              </a:lnSpc>
              <a:spcBef>
                <a:spcPct val="0"/>
              </a:spcBef>
              <a:spcAft>
                <a:spcPct val="15000"/>
              </a:spcAft>
              <a:buChar char="••"/>
            </a:pPr>
            <a:r>
              <a:rPr lang="en-GB" sz="2200" kern="1200" dirty="0" err="1"/>
              <a:t>Tính</a:t>
            </a:r>
            <a:r>
              <a:rPr lang="en-GB" sz="2200" kern="1200" dirty="0"/>
              <a:t> </a:t>
            </a:r>
            <a:r>
              <a:rPr lang="en-GB" sz="2200" kern="1200" dirty="0" err="1"/>
              <a:t>chất</a:t>
            </a:r>
            <a:r>
              <a:rPr lang="en-GB" sz="2200" kern="1200" dirty="0"/>
              <a:t> </a:t>
            </a:r>
            <a:r>
              <a:rPr lang="en-GB" sz="2200" kern="1200" dirty="0" err="1"/>
              <a:t>và</a:t>
            </a:r>
            <a:r>
              <a:rPr lang="en-GB" sz="2200" kern="1200" dirty="0"/>
              <a:t> </a:t>
            </a:r>
            <a:r>
              <a:rPr lang="en-GB" sz="2200" kern="1200" dirty="0" err="1"/>
              <a:t>ứng</a:t>
            </a:r>
            <a:r>
              <a:rPr lang="en-GB" sz="2200" kern="1200" dirty="0"/>
              <a:t> </a:t>
            </a:r>
            <a:r>
              <a:rPr lang="en-GB" sz="2200" kern="1200" dirty="0" err="1"/>
              <a:t>dụng</a:t>
            </a:r>
            <a:endParaRPr lang="en-US" sz="2200" kern="1200" dirty="0"/>
          </a:p>
          <a:p>
            <a:pPr marL="228600" lvl="1" indent="-228600" algn="just" defTabSz="977900">
              <a:lnSpc>
                <a:spcPct val="90000"/>
              </a:lnSpc>
              <a:spcBef>
                <a:spcPct val="0"/>
              </a:spcBef>
              <a:spcAft>
                <a:spcPct val="15000"/>
              </a:spcAft>
              <a:buChar char="••"/>
            </a:pPr>
            <a:r>
              <a:rPr lang="en-GB" sz="2200" kern="1200" dirty="0" err="1"/>
              <a:t>Sơ</a:t>
            </a:r>
            <a:r>
              <a:rPr lang="en-GB" sz="2200" kern="1200" dirty="0"/>
              <a:t> </a:t>
            </a:r>
            <a:r>
              <a:rPr lang="en-GB" sz="2200" kern="1200" dirty="0" err="1"/>
              <a:t>lược</a:t>
            </a:r>
            <a:r>
              <a:rPr lang="en-GB" sz="2200" kern="1200" dirty="0"/>
              <a:t> </a:t>
            </a:r>
            <a:r>
              <a:rPr lang="en-GB" sz="2200" kern="1200" dirty="0" err="1"/>
              <a:t>về</a:t>
            </a:r>
            <a:r>
              <a:rPr lang="en-GB" sz="2200" kern="1200" dirty="0"/>
              <a:t> an </a:t>
            </a:r>
            <a:r>
              <a:rPr lang="en-GB" sz="2200" kern="1200" dirty="0" err="1"/>
              <a:t>ninh</a:t>
            </a:r>
            <a:r>
              <a:rPr lang="en-GB" sz="2200" kern="1200" dirty="0"/>
              <a:t> </a:t>
            </a:r>
            <a:r>
              <a:rPr lang="en-GB" sz="2200" kern="1200" dirty="0" err="1"/>
              <a:t>năng</a:t>
            </a:r>
            <a:r>
              <a:rPr lang="en-GB" sz="2200" kern="1200" dirty="0"/>
              <a:t> </a:t>
            </a:r>
            <a:r>
              <a:rPr lang="en-GB" sz="2200" kern="1200" dirty="0" err="1"/>
              <a:t>lượng</a:t>
            </a:r>
            <a:endParaRPr lang="en-US" sz="2200" kern="1200" dirty="0"/>
          </a:p>
          <a:p>
            <a:pPr marL="228600" lvl="1" indent="-228600" algn="just" defTabSz="977900">
              <a:lnSpc>
                <a:spcPct val="90000"/>
              </a:lnSpc>
              <a:spcBef>
                <a:spcPct val="0"/>
              </a:spcBef>
              <a:spcAft>
                <a:spcPct val="15000"/>
              </a:spcAft>
              <a:buChar char="••"/>
            </a:pPr>
            <a:r>
              <a:rPr lang="en-GB" sz="2200" kern="1200" dirty="0" err="1"/>
              <a:t>Sử</a:t>
            </a:r>
            <a:r>
              <a:rPr lang="en-GB" sz="2200" kern="1200" dirty="0"/>
              <a:t> </a:t>
            </a:r>
            <a:r>
              <a:rPr lang="en-GB" sz="2200" kern="1200" dirty="0" err="1"/>
              <a:t>dụng</a:t>
            </a:r>
            <a:r>
              <a:rPr lang="en-GB" sz="2200" kern="1200" dirty="0"/>
              <a:t> </a:t>
            </a:r>
            <a:r>
              <a:rPr lang="en-GB" sz="2200" kern="1200" dirty="0" err="1"/>
              <a:t>nhiên</a:t>
            </a:r>
            <a:r>
              <a:rPr lang="en-GB" sz="2200" kern="1200" dirty="0"/>
              <a:t> </a:t>
            </a:r>
            <a:r>
              <a:rPr lang="en-GB" sz="2200" kern="1200" dirty="0" err="1"/>
              <a:t>liệu</a:t>
            </a:r>
            <a:r>
              <a:rPr lang="en-GB" sz="2200" kern="1200" dirty="0"/>
              <a:t> </a:t>
            </a:r>
            <a:r>
              <a:rPr lang="en-GB" sz="2200" kern="1200" dirty="0" err="1"/>
              <a:t>hiệu</a:t>
            </a:r>
            <a:r>
              <a:rPr lang="en-GB" sz="2200" kern="1200" dirty="0"/>
              <a:t> </a:t>
            </a:r>
            <a:r>
              <a:rPr lang="en-GB" sz="2200" kern="1200" dirty="0" err="1"/>
              <a:t>quả</a:t>
            </a:r>
            <a:r>
              <a:rPr lang="en-GB" sz="2200" kern="1200" dirty="0"/>
              <a:t>, an </a:t>
            </a:r>
            <a:r>
              <a:rPr lang="en-GB" sz="2200" kern="1200" dirty="0" err="1"/>
              <a:t>toàn</a:t>
            </a:r>
            <a:r>
              <a:rPr lang="en-GB" sz="2200" kern="1200" dirty="0"/>
              <a:t> </a:t>
            </a:r>
            <a:r>
              <a:rPr lang="en-GB" sz="2200" kern="1200" dirty="0" err="1"/>
              <a:t>và</a:t>
            </a:r>
            <a:r>
              <a:rPr lang="en-GB" sz="2200" kern="1200" dirty="0"/>
              <a:t> </a:t>
            </a:r>
            <a:r>
              <a:rPr lang="en-GB" sz="2200" kern="1200" dirty="0" err="1"/>
              <a:t>bảo</a:t>
            </a:r>
            <a:r>
              <a:rPr lang="en-GB" sz="2200" kern="1200" dirty="0"/>
              <a:t> </a:t>
            </a:r>
            <a:r>
              <a:rPr lang="en-GB" sz="2200" kern="1200" dirty="0" err="1"/>
              <a:t>đảm</a:t>
            </a:r>
            <a:r>
              <a:rPr lang="en-GB" sz="2200" kern="1200" dirty="0"/>
              <a:t> </a:t>
            </a:r>
            <a:r>
              <a:rPr lang="en-GB" sz="2200" kern="1200" dirty="0" err="1"/>
              <a:t>sự</a:t>
            </a:r>
            <a:r>
              <a:rPr lang="en-GB" sz="2200" kern="1200" dirty="0"/>
              <a:t> </a:t>
            </a:r>
            <a:r>
              <a:rPr lang="en-GB" sz="2200" kern="1200" dirty="0" err="1"/>
              <a:t>phát</a:t>
            </a:r>
            <a:r>
              <a:rPr lang="en-GB" sz="2200" kern="1200" dirty="0"/>
              <a:t> </a:t>
            </a:r>
            <a:r>
              <a:rPr lang="en-GB" sz="2200" kern="1200" dirty="0" err="1"/>
              <a:t>triển</a:t>
            </a:r>
            <a:r>
              <a:rPr lang="en-GB" sz="2200" kern="1200" dirty="0"/>
              <a:t> </a:t>
            </a:r>
            <a:r>
              <a:rPr lang="en-GB" sz="2200" kern="1200" dirty="0" err="1"/>
              <a:t>bền</a:t>
            </a:r>
            <a:r>
              <a:rPr lang="en-GB" sz="2200" kern="1200" dirty="0"/>
              <a:t> </a:t>
            </a:r>
            <a:r>
              <a:rPr lang="en-GB" sz="2200" kern="1200" dirty="0" err="1"/>
              <a:t>vững</a:t>
            </a:r>
            <a:r>
              <a:rPr lang="en-GB" sz="2200" kern="1200" dirty="0"/>
              <a:t>.</a:t>
            </a:r>
            <a:endParaRPr lang="en-US" sz="2200" kern="1200" dirty="0"/>
          </a:p>
        </p:txBody>
      </p:sp>
      <p:sp>
        <p:nvSpPr>
          <p:cNvPr id="54" name="Freeform 53"/>
          <p:cNvSpPr/>
          <p:nvPr/>
        </p:nvSpPr>
        <p:spPr>
          <a:xfrm>
            <a:off x="417095" y="2208789"/>
            <a:ext cx="1892968" cy="1420980"/>
          </a:xfrm>
          <a:custGeom>
            <a:avLst/>
            <a:gdLst>
              <a:gd name="connsiteX0" fmla="*/ 0 w 2980550"/>
              <a:gd name="connsiteY0" fmla="*/ 218286 h 1309687"/>
              <a:gd name="connsiteX1" fmla="*/ 218286 w 2980550"/>
              <a:gd name="connsiteY1" fmla="*/ 0 h 1309687"/>
              <a:gd name="connsiteX2" fmla="*/ 2762264 w 2980550"/>
              <a:gd name="connsiteY2" fmla="*/ 0 h 1309687"/>
              <a:gd name="connsiteX3" fmla="*/ 2980550 w 2980550"/>
              <a:gd name="connsiteY3" fmla="*/ 218286 h 1309687"/>
              <a:gd name="connsiteX4" fmla="*/ 2980550 w 2980550"/>
              <a:gd name="connsiteY4" fmla="*/ 1091401 h 1309687"/>
              <a:gd name="connsiteX5" fmla="*/ 2762264 w 2980550"/>
              <a:gd name="connsiteY5" fmla="*/ 1309687 h 1309687"/>
              <a:gd name="connsiteX6" fmla="*/ 218286 w 2980550"/>
              <a:gd name="connsiteY6" fmla="*/ 1309687 h 1309687"/>
              <a:gd name="connsiteX7" fmla="*/ 0 w 2980550"/>
              <a:gd name="connsiteY7" fmla="*/ 1091401 h 1309687"/>
              <a:gd name="connsiteX8" fmla="*/ 0 w 298055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80550" h="1309687">
                <a:moveTo>
                  <a:pt x="0" y="218286"/>
                </a:moveTo>
                <a:cubicBezTo>
                  <a:pt x="0" y="97730"/>
                  <a:pt x="97730" y="0"/>
                  <a:pt x="218286" y="0"/>
                </a:cubicBezTo>
                <a:lnTo>
                  <a:pt x="2762264" y="0"/>
                </a:lnTo>
                <a:cubicBezTo>
                  <a:pt x="2882820" y="0"/>
                  <a:pt x="2980550" y="97730"/>
                  <a:pt x="2980550" y="218286"/>
                </a:cubicBezTo>
                <a:lnTo>
                  <a:pt x="2980550" y="1091401"/>
                </a:lnTo>
                <a:cubicBezTo>
                  <a:pt x="2980550" y="1211957"/>
                  <a:pt x="2882820" y="1309687"/>
                  <a:pt x="2762264" y="1309687"/>
                </a:cubicBezTo>
                <a:lnTo>
                  <a:pt x="218286" y="1309687"/>
                </a:lnTo>
                <a:cubicBezTo>
                  <a:pt x="97730" y="1309687"/>
                  <a:pt x="0" y="1211957"/>
                  <a:pt x="0" y="1091401"/>
                </a:cubicBezTo>
                <a:lnTo>
                  <a:pt x="0" y="218286"/>
                </a:lnTo>
                <a:close/>
              </a:path>
            </a:pathLst>
          </a:custGeom>
        </p:spPr>
        <p:style>
          <a:lnRef idx="3">
            <a:schemeClr val="lt1">
              <a:hueOff val="0"/>
              <a:satOff val="0"/>
              <a:lumOff val="0"/>
              <a:alphaOff val="0"/>
            </a:schemeClr>
          </a:lnRef>
          <a:fillRef idx="1">
            <a:schemeClr val="accent2">
              <a:hueOff val="-944198"/>
              <a:satOff val="17568"/>
              <a:lumOff val="2352"/>
              <a:alphaOff val="0"/>
            </a:schemeClr>
          </a:fillRef>
          <a:effectRef idx="1">
            <a:schemeClr val="accent2">
              <a:hueOff val="-944198"/>
              <a:satOff val="17568"/>
              <a:lumOff val="2352"/>
              <a:alphaOff val="0"/>
            </a:schemeClr>
          </a:effectRef>
          <a:fontRef idx="minor">
            <a:schemeClr val="lt1"/>
          </a:fontRef>
        </p:style>
        <p:txBody>
          <a:bodyPr spcFirstLastPara="0" vert="horz" wrap="square" lIns="147754" tIns="105844" rIns="147754" bIns="105844" numCol="1" spcCol="1270" anchor="ctr" anchorCtr="0">
            <a:noAutofit/>
          </a:bodyPr>
          <a:lstStyle/>
          <a:p>
            <a:pPr lvl="0" algn="ctr" defTabSz="977900">
              <a:lnSpc>
                <a:spcPct val="90000"/>
              </a:lnSpc>
              <a:spcBef>
                <a:spcPct val="0"/>
              </a:spcBef>
              <a:spcAft>
                <a:spcPct val="35000"/>
              </a:spcAft>
            </a:pPr>
            <a:r>
              <a:rPr lang="en-GB" sz="2200" b="1" kern="1200" dirty="0" err="1"/>
              <a:t>Nhiên</a:t>
            </a:r>
            <a:r>
              <a:rPr lang="en-GB" sz="2200" b="1" kern="1200" dirty="0"/>
              <a:t> </a:t>
            </a:r>
            <a:r>
              <a:rPr lang="en-GB" sz="2200" b="1" kern="1200" dirty="0" err="1"/>
              <a:t>liệu</a:t>
            </a:r>
            <a:endParaRPr lang="en-US" sz="2200" b="1" kern="1200" dirty="0"/>
          </a:p>
        </p:txBody>
      </p:sp>
      <p:sp>
        <p:nvSpPr>
          <p:cNvPr id="55" name="Freeform 54"/>
          <p:cNvSpPr/>
          <p:nvPr/>
        </p:nvSpPr>
        <p:spPr>
          <a:xfrm>
            <a:off x="2310063" y="3899608"/>
            <a:ext cx="6386340" cy="1047751"/>
          </a:xfrm>
          <a:custGeom>
            <a:avLst/>
            <a:gdLst>
              <a:gd name="connsiteX0" fmla="*/ 174628 w 1047750"/>
              <a:gd name="connsiteY0" fmla="*/ 0 h 5298757"/>
              <a:gd name="connsiteX1" fmla="*/ 873122 w 1047750"/>
              <a:gd name="connsiteY1" fmla="*/ 0 h 5298757"/>
              <a:gd name="connsiteX2" fmla="*/ 1047750 w 1047750"/>
              <a:gd name="connsiteY2" fmla="*/ 174628 h 5298757"/>
              <a:gd name="connsiteX3" fmla="*/ 1047750 w 1047750"/>
              <a:gd name="connsiteY3" fmla="*/ 5298757 h 5298757"/>
              <a:gd name="connsiteX4" fmla="*/ 1047750 w 1047750"/>
              <a:gd name="connsiteY4" fmla="*/ 5298757 h 5298757"/>
              <a:gd name="connsiteX5" fmla="*/ 0 w 1047750"/>
              <a:gd name="connsiteY5" fmla="*/ 5298757 h 5298757"/>
              <a:gd name="connsiteX6" fmla="*/ 0 w 1047750"/>
              <a:gd name="connsiteY6" fmla="*/ 5298757 h 5298757"/>
              <a:gd name="connsiteX7" fmla="*/ 0 w 1047750"/>
              <a:gd name="connsiteY7" fmla="*/ 174628 h 5298757"/>
              <a:gd name="connsiteX8" fmla="*/ 174628 w 1047750"/>
              <a:gd name="connsiteY8" fmla="*/ 0 h 5298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0" h="5298757">
                <a:moveTo>
                  <a:pt x="1047750" y="883143"/>
                </a:moveTo>
                <a:lnTo>
                  <a:pt x="1047750" y="4415614"/>
                </a:lnTo>
                <a:cubicBezTo>
                  <a:pt x="1047750" y="4903357"/>
                  <a:pt x="1032290" y="5298754"/>
                  <a:pt x="1013220" y="5298754"/>
                </a:cubicBezTo>
                <a:lnTo>
                  <a:pt x="0" y="5298754"/>
                </a:lnTo>
                <a:lnTo>
                  <a:pt x="0" y="5298754"/>
                </a:lnTo>
                <a:lnTo>
                  <a:pt x="0" y="3"/>
                </a:lnTo>
                <a:lnTo>
                  <a:pt x="0" y="3"/>
                </a:lnTo>
                <a:lnTo>
                  <a:pt x="1013220" y="3"/>
                </a:lnTo>
                <a:cubicBezTo>
                  <a:pt x="1032290" y="3"/>
                  <a:pt x="1047750" y="395400"/>
                  <a:pt x="1047750" y="883143"/>
                </a:cubicBezTo>
                <a:close/>
              </a:path>
            </a:pathLst>
          </a:custGeom>
          <a:solidFill>
            <a:schemeClr val="accent3">
              <a:lumMod val="40000"/>
              <a:lumOff val="60000"/>
              <a:alpha val="90000"/>
            </a:schemeClr>
          </a:solidFill>
        </p:spPr>
        <p:style>
          <a:lnRef idx="2">
            <a:schemeClr val="accent2">
              <a:tint val="40000"/>
              <a:alpha val="90000"/>
              <a:hueOff val="-3054526"/>
              <a:satOff val="53905"/>
              <a:lumOff val="4014"/>
              <a:alphaOff val="0"/>
            </a:schemeClr>
          </a:lnRef>
          <a:fillRef idx="1">
            <a:schemeClr val="accent2">
              <a:tint val="40000"/>
              <a:alpha val="90000"/>
              <a:hueOff val="-3054526"/>
              <a:satOff val="53905"/>
              <a:lumOff val="4014"/>
              <a:alphaOff val="0"/>
            </a:schemeClr>
          </a:fillRef>
          <a:effectRef idx="0">
            <a:schemeClr val="accent2">
              <a:tint val="40000"/>
              <a:alpha val="90000"/>
              <a:hueOff val="-3054526"/>
              <a:satOff val="53905"/>
              <a:lumOff val="4014"/>
              <a:alphaOff val="0"/>
            </a:schemeClr>
          </a:effectRef>
          <a:fontRef idx="minor">
            <a:schemeClr val="dk1">
              <a:hueOff val="0"/>
              <a:satOff val="0"/>
              <a:lumOff val="0"/>
              <a:alphaOff val="0"/>
            </a:schemeClr>
          </a:fontRef>
        </p:style>
        <p:txBody>
          <a:bodyPr spcFirstLastPara="0" vert="horz" wrap="square" lIns="247651" tIns="174973" rIns="298797" bIns="174972" numCol="1" spcCol="1270" anchor="ctr" anchorCtr="0">
            <a:noAutofit/>
          </a:bodyPr>
          <a:lstStyle/>
          <a:p>
            <a:pPr marL="228600" lvl="1" indent="-228600" algn="just" defTabSz="977900">
              <a:lnSpc>
                <a:spcPct val="90000"/>
              </a:lnSpc>
              <a:spcBef>
                <a:spcPct val="0"/>
              </a:spcBef>
              <a:spcAft>
                <a:spcPct val="15000"/>
              </a:spcAft>
              <a:buChar char="••"/>
            </a:pPr>
            <a:r>
              <a:rPr lang="en-GB" sz="2200" kern="1200" dirty="0" err="1"/>
              <a:t>Tính</a:t>
            </a:r>
            <a:r>
              <a:rPr lang="en-GB" sz="2200" kern="1200" dirty="0"/>
              <a:t> </a:t>
            </a:r>
            <a:r>
              <a:rPr lang="en-GB" sz="2200" kern="1200" dirty="0" err="1"/>
              <a:t>chất</a:t>
            </a:r>
            <a:r>
              <a:rPr lang="en-GB" sz="2200" kern="1200" dirty="0"/>
              <a:t> </a:t>
            </a:r>
            <a:r>
              <a:rPr lang="en-GB" sz="2200" kern="1200" dirty="0" err="1"/>
              <a:t>và</a:t>
            </a:r>
            <a:r>
              <a:rPr lang="en-GB" sz="2200" kern="1200" dirty="0"/>
              <a:t> </a:t>
            </a:r>
            <a:r>
              <a:rPr lang="en-GB" sz="2200" kern="1200" dirty="0" err="1"/>
              <a:t>ứng</a:t>
            </a:r>
            <a:r>
              <a:rPr lang="en-GB" sz="2200" kern="1200" dirty="0"/>
              <a:t> </a:t>
            </a:r>
            <a:r>
              <a:rPr lang="en-GB" sz="2200" kern="1200" dirty="0" err="1"/>
              <a:t>dụng</a:t>
            </a:r>
            <a:endParaRPr lang="en-US" sz="2200" kern="1200" dirty="0"/>
          </a:p>
          <a:p>
            <a:pPr marL="228600" lvl="1" indent="-228600" algn="just" defTabSz="977900">
              <a:lnSpc>
                <a:spcPct val="90000"/>
              </a:lnSpc>
              <a:spcBef>
                <a:spcPct val="0"/>
              </a:spcBef>
              <a:spcAft>
                <a:spcPct val="15000"/>
              </a:spcAft>
              <a:buChar char="••"/>
            </a:pPr>
            <a:r>
              <a:rPr lang="en-GB" sz="2200" kern="1200" dirty="0" err="1"/>
              <a:t>Sử</a:t>
            </a:r>
            <a:r>
              <a:rPr lang="en-GB" sz="2200" kern="1200" dirty="0"/>
              <a:t> </a:t>
            </a:r>
            <a:r>
              <a:rPr lang="en-GB" sz="2200" kern="1200" dirty="0" err="1"/>
              <a:t>dụng</a:t>
            </a:r>
            <a:r>
              <a:rPr lang="en-GB" sz="2200" kern="1200" dirty="0"/>
              <a:t> </a:t>
            </a:r>
            <a:r>
              <a:rPr lang="en-GB" sz="2200" kern="1200" dirty="0" err="1"/>
              <a:t>nguyên</a:t>
            </a:r>
            <a:r>
              <a:rPr lang="en-GB" sz="2200" kern="1200" dirty="0"/>
              <a:t> </a:t>
            </a:r>
            <a:r>
              <a:rPr lang="en-GB" sz="2200" kern="1200" dirty="0" err="1"/>
              <a:t>liệu</a:t>
            </a:r>
            <a:r>
              <a:rPr lang="en-GB" sz="2200" kern="1200" dirty="0"/>
              <a:t> </a:t>
            </a:r>
            <a:r>
              <a:rPr lang="en-GB" sz="2200" kern="1200" dirty="0" err="1"/>
              <a:t>hiệu</a:t>
            </a:r>
            <a:r>
              <a:rPr lang="en-GB" sz="2200" kern="1200" dirty="0"/>
              <a:t> </a:t>
            </a:r>
            <a:r>
              <a:rPr lang="en-GB" sz="2200" kern="1200" dirty="0" err="1"/>
              <a:t>quả</a:t>
            </a:r>
            <a:r>
              <a:rPr lang="en-GB" sz="2200" kern="1200" dirty="0"/>
              <a:t>, an </a:t>
            </a:r>
            <a:r>
              <a:rPr lang="en-GB" sz="2200" kern="1200" dirty="0" err="1"/>
              <a:t>toàn</a:t>
            </a:r>
            <a:r>
              <a:rPr lang="en-GB" sz="2200" kern="1200" dirty="0"/>
              <a:t> </a:t>
            </a:r>
            <a:r>
              <a:rPr lang="en-GB" sz="2200" kern="1200" dirty="0" err="1"/>
              <a:t>và</a:t>
            </a:r>
            <a:r>
              <a:rPr lang="en-GB" sz="2200" kern="1200" dirty="0"/>
              <a:t> </a:t>
            </a:r>
            <a:r>
              <a:rPr lang="en-GB" sz="2200" kern="1200" dirty="0" err="1"/>
              <a:t>bảo</a:t>
            </a:r>
            <a:r>
              <a:rPr lang="en-GB" sz="2200" kern="1200" dirty="0"/>
              <a:t> </a:t>
            </a:r>
            <a:r>
              <a:rPr lang="en-GB" sz="2200" kern="1200" dirty="0" err="1"/>
              <a:t>đảm</a:t>
            </a:r>
            <a:r>
              <a:rPr lang="en-GB" sz="2200" kern="1200" dirty="0"/>
              <a:t> </a:t>
            </a:r>
            <a:r>
              <a:rPr lang="en-GB" sz="2200" kern="1200" dirty="0" err="1"/>
              <a:t>sự</a:t>
            </a:r>
            <a:r>
              <a:rPr lang="en-GB" sz="2200" kern="1200" dirty="0"/>
              <a:t> </a:t>
            </a:r>
            <a:r>
              <a:rPr lang="en-GB" sz="2200" kern="1200" dirty="0" err="1"/>
              <a:t>phát</a:t>
            </a:r>
            <a:r>
              <a:rPr lang="en-GB" sz="2200" kern="1200" dirty="0"/>
              <a:t> </a:t>
            </a:r>
            <a:r>
              <a:rPr lang="en-GB" sz="2200" kern="1200" dirty="0" err="1"/>
              <a:t>triển</a:t>
            </a:r>
            <a:r>
              <a:rPr lang="en-GB" sz="2200" kern="1200" dirty="0"/>
              <a:t> </a:t>
            </a:r>
            <a:r>
              <a:rPr lang="en-GB" sz="2200" kern="1200" dirty="0" err="1"/>
              <a:t>bền</a:t>
            </a:r>
            <a:r>
              <a:rPr lang="en-GB" sz="2200" kern="1200" dirty="0"/>
              <a:t> </a:t>
            </a:r>
            <a:r>
              <a:rPr lang="en-GB" sz="2200" kern="1200" dirty="0" err="1"/>
              <a:t>vững</a:t>
            </a:r>
            <a:r>
              <a:rPr lang="en-GB" sz="2200" kern="1200" dirty="0"/>
              <a:t>.</a:t>
            </a:r>
            <a:endParaRPr lang="en-US" sz="2200" kern="1200" dirty="0"/>
          </a:p>
        </p:txBody>
      </p:sp>
      <p:sp>
        <p:nvSpPr>
          <p:cNvPr id="56" name="Freeform 55"/>
          <p:cNvSpPr/>
          <p:nvPr/>
        </p:nvSpPr>
        <p:spPr>
          <a:xfrm>
            <a:off x="417095" y="3834122"/>
            <a:ext cx="1892968" cy="1113237"/>
          </a:xfrm>
          <a:custGeom>
            <a:avLst/>
            <a:gdLst>
              <a:gd name="connsiteX0" fmla="*/ 0 w 2980550"/>
              <a:gd name="connsiteY0" fmla="*/ 218286 h 1309687"/>
              <a:gd name="connsiteX1" fmla="*/ 218286 w 2980550"/>
              <a:gd name="connsiteY1" fmla="*/ 0 h 1309687"/>
              <a:gd name="connsiteX2" fmla="*/ 2762264 w 2980550"/>
              <a:gd name="connsiteY2" fmla="*/ 0 h 1309687"/>
              <a:gd name="connsiteX3" fmla="*/ 2980550 w 2980550"/>
              <a:gd name="connsiteY3" fmla="*/ 218286 h 1309687"/>
              <a:gd name="connsiteX4" fmla="*/ 2980550 w 2980550"/>
              <a:gd name="connsiteY4" fmla="*/ 1091401 h 1309687"/>
              <a:gd name="connsiteX5" fmla="*/ 2762264 w 2980550"/>
              <a:gd name="connsiteY5" fmla="*/ 1309687 h 1309687"/>
              <a:gd name="connsiteX6" fmla="*/ 218286 w 2980550"/>
              <a:gd name="connsiteY6" fmla="*/ 1309687 h 1309687"/>
              <a:gd name="connsiteX7" fmla="*/ 0 w 2980550"/>
              <a:gd name="connsiteY7" fmla="*/ 1091401 h 1309687"/>
              <a:gd name="connsiteX8" fmla="*/ 0 w 298055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80550" h="1309687">
                <a:moveTo>
                  <a:pt x="0" y="218286"/>
                </a:moveTo>
                <a:cubicBezTo>
                  <a:pt x="0" y="97730"/>
                  <a:pt x="97730" y="0"/>
                  <a:pt x="218286" y="0"/>
                </a:cubicBezTo>
                <a:lnTo>
                  <a:pt x="2762264" y="0"/>
                </a:lnTo>
                <a:cubicBezTo>
                  <a:pt x="2882820" y="0"/>
                  <a:pt x="2980550" y="97730"/>
                  <a:pt x="2980550" y="218286"/>
                </a:cubicBezTo>
                <a:lnTo>
                  <a:pt x="2980550" y="1091401"/>
                </a:lnTo>
                <a:cubicBezTo>
                  <a:pt x="2980550" y="1211957"/>
                  <a:pt x="2882820" y="1309687"/>
                  <a:pt x="2762264" y="1309687"/>
                </a:cubicBezTo>
                <a:lnTo>
                  <a:pt x="218286" y="1309687"/>
                </a:lnTo>
                <a:cubicBezTo>
                  <a:pt x="97730" y="1309687"/>
                  <a:pt x="0" y="1211957"/>
                  <a:pt x="0" y="1091401"/>
                </a:cubicBezTo>
                <a:lnTo>
                  <a:pt x="0" y="218286"/>
                </a:lnTo>
                <a:close/>
              </a:path>
            </a:pathLst>
          </a:custGeom>
        </p:spPr>
        <p:style>
          <a:lnRef idx="3">
            <a:schemeClr val="lt1">
              <a:hueOff val="0"/>
              <a:satOff val="0"/>
              <a:lumOff val="0"/>
              <a:alphaOff val="0"/>
            </a:schemeClr>
          </a:lnRef>
          <a:fillRef idx="1">
            <a:schemeClr val="accent2">
              <a:hueOff val="-1888395"/>
              <a:satOff val="35136"/>
              <a:lumOff val="4705"/>
              <a:alphaOff val="0"/>
            </a:schemeClr>
          </a:fillRef>
          <a:effectRef idx="1">
            <a:schemeClr val="accent2">
              <a:hueOff val="-1888395"/>
              <a:satOff val="35136"/>
              <a:lumOff val="4705"/>
              <a:alphaOff val="0"/>
            </a:schemeClr>
          </a:effectRef>
          <a:fontRef idx="minor">
            <a:schemeClr val="lt1"/>
          </a:fontRef>
        </p:style>
        <p:txBody>
          <a:bodyPr spcFirstLastPara="0" vert="horz" wrap="square" lIns="147754" tIns="105844" rIns="147754" bIns="105844" numCol="1" spcCol="1270" anchor="ctr" anchorCtr="0">
            <a:noAutofit/>
          </a:bodyPr>
          <a:lstStyle/>
          <a:p>
            <a:pPr lvl="0" algn="ctr" defTabSz="977900">
              <a:lnSpc>
                <a:spcPct val="90000"/>
              </a:lnSpc>
              <a:spcBef>
                <a:spcPct val="0"/>
              </a:spcBef>
              <a:spcAft>
                <a:spcPct val="35000"/>
              </a:spcAft>
            </a:pPr>
            <a:r>
              <a:rPr lang="en-GB" sz="2200" b="1" kern="1200"/>
              <a:t>Nguyên liệu</a:t>
            </a:r>
            <a:endParaRPr lang="en-US" sz="2200" b="1" kern="1200"/>
          </a:p>
        </p:txBody>
      </p:sp>
    </p:spTree>
    <p:extLst>
      <p:ext uri="{BB962C8B-B14F-4D97-AF65-F5344CB8AC3E}">
        <p14:creationId xmlns:p14="http://schemas.microsoft.com/office/powerpoint/2010/main" val="350510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ppt_x"/>
                                          </p:val>
                                        </p:tav>
                                        <p:tav tm="100000">
                                          <p:val>
                                            <p:strVal val="#ppt_x"/>
                                          </p:val>
                                        </p:tav>
                                      </p:tavLst>
                                    </p:anim>
                                    <p:anim calcmode="lin" valueType="num">
                                      <p:cBhvr additive="base">
                                        <p:cTn id="8" dur="500" fill="hold"/>
                                        <p:tgtEl>
                                          <p:spTgt spid="5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additive="base">
                                        <p:cTn id="11" dur="500" fill="hold"/>
                                        <p:tgtEl>
                                          <p:spTgt spid="54"/>
                                        </p:tgtEl>
                                        <p:attrNameLst>
                                          <p:attrName>ppt_x</p:attrName>
                                        </p:attrNameLst>
                                      </p:cBhvr>
                                      <p:tavLst>
                                        <p:tav tm="0">
                                          <p:val>
                                            <p:strVal val="#ppt_x"/>
                                          </p:val>
                                        </p:tav>
                                        <p:tav tm="100000">
                                          <p:val>
                                            <p:strVal val="#ppt_x"/>
                                          </p:val>
                                        </p:tav>
                                      </p:tavLst>
                                    </p:anim>
                                    <p:anim calcmode="lin" valueType="num">
                                      <p:cBhvr additive="base">
                                        <p:cTn id="12" dur="500" fill="hold"/>
                                        <p:tgtEl>
                                          <p:spTgt spid="5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6"/>
                                        </p:tgtEl>
                                        <p:attrNameLst>
                                          <p:attrName>style.visibility</p:attrName>
                                        </p:attrNameLst>
                                      </p:cBhvr>
                                      <p:to>
                                        <p:strVal val="visible"/>
                                      </p:to>
                                    </p:set>
                                    <p:anim calcmode="lin" valueType="num">
                                      <p:cBhvr additive="base">
                                        <p:cTn id="15" dur="500" fill="hold"/>
                                        <p:tgtEl>
                                          <p:spTgt spid="56"/>
                                        </p:tgtEl>
                                        <p:attrNameLst>
                                          <p:attrName>ppt_x</p:attrName>
                                        </p:attrNameLst>
                                      </p:cBhvr>
                                      <p:tavLst>
                                        <p:tav tm="0">
                                          <p:val>
                                            <p:strVal val="#ppt_x"/>
                                          </p:val>
                                        </p:tav>
                                        <p:tav tm="100000">
                                          <p:val>
                                            <p:strVal val="#ppt_x"/>
                                          </p:val>
                                        </p:tav>
                                      </p:tavLst>
                                    </p:anim>
                                    <p:anim calcmode="lin" valueType="num">
                                      <p:cBhvr additive="base">
                                        <p:cTn id="16"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500" fill="hold"/>
                                        <p:tgtEl>
                                          <p:spTgt spid="51"/>
                                        </p:tgtEl>
                                        <p:attrNameLst>
                                          <p:attrName>ppt_x</p:attrName>
                                        </p:attrNameLst>
                                      </p:cBhvr>
                                      <p:tavLst>
                                        <p:tav tm="0">
                                          <p:val>
                                            <p:strVal val="#ppt_x"/>
                                          </p:val>
                                        </p:tav>
                                        <p:tav tm="100000">
                                          <p:val>
                                            <p:strVal val="#ppt_x"/>
                                          </p:val>
                                        </p:tav>
                                      </p:tavLst>
                                    </p:anim>
                                    <p:anim calcmode="lin" valueType="num">
                                      <p:cBhvr additive="base">
                                        <p:cTn id="22" dur="500" fill="hold"/>
                                        <p:tgtEl>
                                          <p:spTgt spid="5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anim calcmode="lin" valueType="num">
                                      <p:cBhvr additive="base">
                                        <p:cTn id="25" dur="500" fill="hold"/>
                                        <p:tgtEl>
                                          <p:spTgt spid="53"/>
                                        </p:tgtEl>
                                        <p:attrNameLst>
                                          <p:attrName>ppt_x</p:attrName>
                                        </p:attrNameLst>
                                      </p:cBhvr>
                                      <p:tavLst>
                                        <p:tav tm="0">
                                          <p:val>
                                            <p:strVal val="#ppt_x"/>
                                          </p:val>
                                        </p:tav>
                                        <p:tav tm="100000">
                                          <p:val>
                                            <p:strVal val="#ppt_x"/>
                                          </p:val>
                                        </p:tav>
                                      </p:tavLst>
                                    </p:anim>
                                    <p:anim calcmode="lin" valueType="num">
                                      <p:cBhvr additive="base">
                                        <p:cTn id="26" dur="500" fill="hold"/>
                                        <p:tgtEl>
                                          <p:spTgt spid="5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additive="base">
                                        <p:cTn id="29" dur="500" fill="hold"/>
                                        <p:tgtEl>
                                          <p:spTgt spid="55"/>
                                        </p:tgtEl>
                                        <p:attrNameLst>
                                          <p:attrName>ppt_x</p:attrName>
                                        </p:attrNameLst>
                                      </p:cBhvr>
                                      <p:tavLst>
                                        <p:tav tm="0">
                                          <p:val>
                                            <p:strVal val="#ppt_x"/>
                                          </p:val>
                                        </p:tav>
                                        <p:tav tm="100000">
                                          <p:val>
                                            <p:strVal val="#ppt_x"/>
                                          </p:val>
                                        </p:tav>
                                      </p:tavLst>
                                    </p:anim>
                                    <p:anim calcmode="lin" valueType="num">
                                      <p:cBhvr additive="base">
                                        <p:cTn id="30"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3" grpId="0" animBg="1"/>
      <p:bldP spid="54" grpId="0" animBg="1"/>
      <p:bldP spid="55" grpId="0" animBg="1"/>
      <p:bldP spid="5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4D89120-1D41-9121-D269-ED132ADD6BB5}"/>
              </a:ext>
            </a:extLst>
          </p:cNvPr>
          <p:cNvSpPr txBox="1"/>
          <p:nvPr/>
        </p:nvSpPr>
        <p:spPr>
          <a:xfrm>
            <a:off x="-1" y="168497"/>
            <a:ext cx="8698523" cy="523220"/>
          </a:xfrm>
          <a:prstGeom prst="rect">
            <a:avLst/>
          </a:prstGeom>
          <a:noFill/>
        </p:spPr>
        <p:txBody>
          <a:bodyPr wrap="square">
            <a:spAutoFit/>
          </a:bodyPr>
          <a:lstStyle/>
          <a:p>
            <a:r>
              <a:rPr lang="vi-VN" sz="2800" b="1" i="0">
                <a:solidFill>
                  <a:schemeClr val="accent2">
                    <a:lumMod val="40000"/>
                    <a:lumOff val="60000"/>
                  </a:schemeClr>
                </a:solidFill>
                <a:effectLst/>
                <a:latin typeface="Aptos" panose="020B0004020202020204" pitchFamily="34" charset="0"/>
              </a:rPr>
              <a:t>NẾU NHỰA KHÔNG ĐƯỢC PHÁT MINH</a:t>
            </a:r>
            <a:endParaRPr lang="en-US" sz="2800">
              <a:solidFill>
                <a:schemeClr val="accent2">
                  <a:lumMod val="40000"/>
                  <a:lumOff val="60000"/>
                </a:schemeClr>
              </a:solidFill>
            </a:endParaRPr>
          </a:p>
        </p:txBody>
      </p:sp>
      <p:sp>
        <p:nvSpPr>
          <p:cNvPr id="6" name="TextBox 5">
            <a:extLst>
              <a:ext uri="{FF2B5EF4-FFF2-40B4-BE49-F238E27FC236}">
                <a16:creationId xmlns:a16="http://schemas.microsoft.com/office/drawing/2014/main" id="{F2D22E58-260C-258D-2034-DBC1091F83FB}"/>
              </a:ext>
            </a:extLst>
          </p:cNvPr>
          <p:cNvSpPr txBox="1"/>
          <p:nvPr/>
        </p:nvSpPr>
        <p:spPr>
          <a:xfrm>
            <a:off x="-1" y="691717"/>
            <a:ext cx="9120554" cy="3108543"/>
          </a:xfrm>
          <a:prstGeom prst="rect">
            <a:avLst/>
          </a:prstGeom>
          <a:noFill/>
        </p:spPr>
        <p:txBody>
          <a:bodyPr wrap="square">
            <a:spAutoFit/>
          </a:bodyPr>
          <a:lstStyle/>
          <a:p>
            <a:pPr latinLnBrk="0"/>
            <a:r>
              <a:rPr lang="vi-VN" sz="2800" b="1" i="0">
                <a:solidFill>
                  <a:srgbClr val="CEE212"/>
                </a:solidFill>
                <a:effectLst/>
                <a:latin typeface="Aptos" panose="020B0004020202020204" pitchFamily="34" charset="0"/>
              </a:rPr>
              <a:t>Nhựa từng là một phát minh mang tính cách mạng nhưng hiện tại nó đang lấp đầy đại dương của chúng ta. Kể từ những năm 1950, chúng ta đã tạo ra 6,3 tỉ tấn rác thải nhựa, khoảng 9% trong số đó được tái chế, 12% bị tiêu huỷ. Điều đó có nghĩa là chúng ta sẽ sống chung với khoảng 4,9 tỉ tấn chất thải nhựa.</a:t>
            </a:r>
          </a:p>
          <a:p>
            <a:pPr algn="just" latinLnBrk="0"/>
            <a:r>
              <a:rPr lang="vi-VN" sz="2800" b="1" i="0">
                <a:solidFill>
                  <a:srgbClr val="CEE212"/>
                </a:solidFill>
                <a:effectLst/>
                <a:latin typeface="Aptos" panose="020B0004020202020204" pitchFamily="34" charset="0"/>
              </a:rPr>
              <a:t> </a:t>
            </a:r>
          </a:p>
        </p:txBody>
      </p:sp>
    </p:spTree>
    <p:extLst>
      <p:ext uri="{BB962C8B-B14F-4D97-AF65-F5344CB8AC3E}">
        <p14:creationId xmlns:p14="http://schemas.microsoft.com/office/powerpoint/2010/main" val="4530813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4D89120-1D41-9121-D269-ED132ADD6BB5}"/>
              </a:ext>
            </a:extLst>
          </p:cNvPr>
          <p:cNvSpPr txBox="1"/>
          <p:nvPr/>
        </p:nvSpPr>
        <p:spPr>
          <a:xfrm>
            <a:off x="-1" y="168497"/>
            <a:ext cx="8698523" cy="523220"/>
          </a:xfrm>
          <a:prstGeom prst="rect">
            <a:avLst/>
          </a:prstGeom>
          <a:noFill/>
        </p:spPr>
        <p:txBody>
          <a:bodyPr wrap="square">
            <a:spAutoFit/>
          </a:bodyPr>
          <a:lstStyle/>
          <a:p>
            <a:r>
              <a:rPr lang="vi-VN" sz="2800" b="1" i="0">
                <a:solidFill>
                  <a:schemeClr val="accent2">
                    <a:lumMod val="40000"/>
                    <a:lumOff val="60000"/>
                  </a:schemeClr>
                </a:solidFill>
                <a:effectLst/>
                <a:latin typeface="Aptos" panose="020B0004020202020204" pitchFamily="34" charset="0"/>
              </a:rPr>
              <a:t>NẾU NHỰA KHÔNG ĐƯỢC PHÁT MINH</a:t>
            </a:r>
            <a:endParaRPr lang="en-US" sz="2800">
              <a:solidFill>
                <a:schemeClr val="accent2">
                  <a:lumMod val="40000"/>
                  <a:lumOff val="60000"/>
                </a:schemeClr>
              </a:solidFill>
            </a:endParaRPr>
          </a:p>
        </p:txBody>
      </p:sp>
      <p:sp>
        <p:nvSpPr>
          <p:cNvPr id="6" name="TextBox 5">
            <a:extLst>
              <a:ext uri="{FF2B5EF4-FFF2-40B4-BE49-F238E27FC236}">
                <a16:creationId xmlns:a16="http://schemas.microsoft.com/office/drawing/2014/main" id="{F2D22E58-260C-258D-2034-DBC1091F83FB}"/>
              </a:ext>
            </a:extLst>
          </p:cNvPr>
          <p:cNvSpPr txBox="1"/>
          <p:nvPr/>
        </p:nvSpPr>
        <p:spPr>
          <a:xfrm>
            <a:off x="-1" y="691717"/>
            <a:ext cx="9120554" cy="4401205"/>
          </a:xfrm>
          <a:prstGeom prst="rect">
            <a:avLst/>
          </a:prstGeom>
          <a:noFill/>
        </p:spPr>
        <p:txBody>
          <a:bodyPr wrap="square">
            <a:spAutoFit/>
          </a:bodyPr>
          <a:lstStyle/>
          <a:p>
            <a:pPr algn="just" latinLnBrk="0"/>
            <a:r>
              <a:rPr lang="vi-VN" sz="2800" b="1" i="0">
                <a:solidFill>
                  <a:srgbClr val="CEE212"/>
                </a:solidFill>
                <a:effectLst/>
                <a:latin typeface="Aptos" panose="020B0004020202020204" pitchFamily="34" charset="0"/>
              </a:rPr>
              <a:t> Cuộc sống của chúng ta sẽ như thế nào nếu không có nhựa? Ngay cả khi bạn tránh sử dụng hộp nhựa để đựng đồ ăn hoặc đóng gói các loại thực phẩm bằng túi vải thì nhựa vẫn có mặt khắp mọi nơi. Các lon đồ uống được lót bằng nhựa dẻo, nếu không chúng sẽ nhanh chóng bị ăn mòn. Cốc giấy cũng mang một lớp nhựa mỏng. Không có các chai nhựa, chất lỏng chỉ đóng ở chai thuỷ tinh còn thịt sẽ được bọc trong giấy. Dĩ nhiên, không có bao bì nhựa, thời gian bảo quản thực phẩm sẽ ngắn hơn. </a:t>
            </a:r>
          </a:p>
        </p:txBody>
      </p:sp>
    </p:spTree>
    <p:extLst>
      <p:ext uri="{BB962C8B-B14F-4D97-AF65-F5344CB8AC3E}">
        <p14:creationId xmlns:p14="http://schemas.microsoft.com/office/powerpoint/2010/main" val="21394052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4D89120-1D41-9121-D269-ED132ADD6BB5}"/>
              </a:ext>
            </a:extLst>
          </p:cNvPr>
          <p:cNvSpPr txBox="1"/>
          <p:nvPr/>
        </p:nvSpPr>
        <p:spPr>
          <a:xfrm>
            <a:off x="-1" y="168497"/>
            <a:ext cx="8698523" cy="523220"/>
          </a:xfrm>
          <a:prstGeom prst="rect">
            <a:avLst/>
          </a:prstGeom>
          <a:noFill/>
        </p:spPr>
        <p:txBody>
          <a:bodyPr wrap="square">
            <a:spAutoFit/>
          </a:bodyPr>
          <a:lstStyle/>
          <a:p>
            <a:r>
              <a:rPr lang="vi-VN" sz="2800" b="1" i="0">
                <a:solidFill>
                  <a:schemeClr val="accent2">
                    <a:lumMod val="40000"/>
                    <a:lumOff val="60000"/>
                  </a:schemeClr>
                </a:solidFill>
                <a:effectLst/>
                <a:latin typeface="Aptos" panose="020B0004020202020204" pitchFamily="34" charset="0"/>
              </a:rPr>
              <a:t>NẾU NHỰA KHÔNG ĐƯỢC PHÁT MINH</a:t>
            </a:r>
            <a:endParaRPr lang="en-US" sz="2800">
              <a:solidFill>
                <a:schemeClr val="accent2">
                  <a:lumMod val="40000"/>
                  <a:lumOff val="60000"/>
                </a:schemeClr>
              </a:solidFill>
            </a:endParaRPr>
          </a:p>
        </p:txBody>
      </p:sp>
      <p:sp>
        <p:nvSpPr>
          <p:cNvPr id="6" name="TextBox 5">
            <a:extLst>
              <a:ext uri="{FF2B5EF4-FFF2-40B4-BE49-F238E27FC236}">
                <a16:creationId xmlns:a16="http://schemas.microsoft.com/office/drawing/2014/main" id="{F2D22E58-260C-258D-2034-DBC1091F83FB}"/>
              </a:ext>
            </a:extLst>
          </p:cNvPr>
          <p:cNvSpPr txBox="1"/>
          <p:nvPr/>
        </p:nvSpPr>
        <p:spPr>
          <a:xfrm>
            <a:off x="-1" y="691717"/>
            <a:ext cx="9120554" cy="4401205"/>
          </a:xfrm>
          <a:prstGeom prst="rect">
            <a:avLst/>
          </a:prstGeom>
          <a:noFill/>
        </p:spPr>
        <p:txBody>
          <a:bodyPr wrap="square">
            <a:spAutoFit/>
          </a:bodyPr>
          <a:lstStyle/>
          <a:p>
            <a:pPr algn="just" latinLnBrk="0"/>
            <a:r>
              <a:rPr lang="vi-VN" sz="2800" b="1" i="0">
                <a:solidFill>
                  <a:srgbClr val="CEE212"/>
                </a:solidFill>
                <a:effectLst/>
                <a:latin typeface="Aptos" panose="020B0004020202020204" pitchFamily="34" charset="0"/>
              </a:rPr>
              <a:t>Ngành công nghiệp điện tử sẽ bị ảnh hưởng rất nhiều vì nhựa được sử dụng rộng rãi ở mọi thiết bị, từ máy tính đến điện thoại thông minh. Nhưng ít nhất chúng ta sẽ không làm ô nhiễm Trái Đất với cốc cà phê dùng một lần, chai nhựa, bàn chải đánh răng. Hàng trăm loài sinh vật biển sẽ không bị tắc nghẽn hệ tiêu hoá, thậm chí nghẹt thở vì nuốt phải những mảnh vụn nhựa.</a:t>
            </a:r>
          </a:p>
          <a:p>
            <a:pPr algn="just" latinLnBrk="0"/>
            <a:r>
              <a:rPr lang="vi-VN" sz="2800" b="1" i="0">
                <a:solidFill>
                  <a:srgbClr val="CEE212"/>
                </a:solidFill>
                <a:effectLst/>
                <a:latin typeface="Aptos" panose="020B0004020202020204" pitchFamily="34" charset="0"/>
              </a:rPr>
              <a:t> </a:t>
            </a:r>
          </a:p>
          <a:p>
            <a:pPr algn="r" latinLnBrk="0"/>
            <a:r>
              <a:rPr lang="vi-VN" sz="2800" b="1" i="0">
                <a:solidFill>
                  <a:srgbClr val="CEE212"/>
                </a:solidFill>
                <a:effectLst/>
                <a:latin typeface="Aptos" panose="020B0004020202020204" pitchFamily="34" charset="0"/>
              </a:rPr>
              <a:t>Lược dịch theo </a:t>
            </a:r>
            <a:r>
              <a:rPr lang="vi-VN" sz="2800" b="1" i="1">
                <a:solidFill>
                  <a:srgbClr val="CEE212"/>
                </a:solidFill>
                <a:effectLst/>
                <a:latin typeface="Aptos" panose="020B0004020202020204" pitchFamily="34" charset="0"/>
              </a:rPr>
              <a:t>insh.world (What if Plastic was Never Invented?)</a:t>
            </a:r>
            <a:endParaRPr lang="vi-VN" sz="2800" b="1" i="0">
              <a:solidFill>
                <a:srgbClr val="CEE212"/>
              </a:solidFill>
              <a:effectLst/>
              <a:latin typeface="Aptos" panose="020B0004020202020204" pitchFamily="34" charset="0"/>
            </a:endParaRPr>
          </a:p>
        </p:txBody>
      </p:sp>
    </p:spTree>
    <p:extLst>
      <p:ext uri="{BB962C8B-B14F-4D97-AF65-F5344CB8AC3E}">
        <p14:creationId xmlns:p14="http://schemas.microsoft.com/office/powerpoint/2010/main" val="4499750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B81D3D-6235-4BBC-8B36-53C188922685}"/>
              </a:ext>
            </a:extLst>
          </p:cNvPr>
          <p:cNvSpPr>
            <a:spLocks noGrp="1"/>
          </p:cNvSpPr>
          <p:nvPr>
            <p:ph type="sldNum" idx="4294967295"/>
          </p:nvPr>
        </p:nvSpPr>
        <p:spPr>
          <a:xfrm>
            <a:off x="8696403" y="4673650"/>
            <a:ext cx="333000" cy="393600"/>
          </a:xfrm>
          <a:prstGeom prst="rect">
            <a:avLst/>
          </a:prstGeom>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53</a:t>
            </a:fld>
            <a:endParaRPr lang="en"/>
          </a:p>
        </p:txBody>
      </p:sp>
      <p:sp>
        <p:nvSpPr>
          <p:cNvPr id="5" name="TextBox 4">
            <a:extLst>
              <a:ext uri="{FF2B5EF4-FFF2-40B4-BE49-F238E27FC236}">
                <a16:creationId xmlns:a16="http://schemas.microsoft.com/office/drawing/2014/main" id="{4C7F3635-1027-4120-99C6-91EABA5DB9E9}"/>
              </a:ext>
            </a:extLst>
          </p:cNvPr>
          <p:cNvSpPr txBox="1"/>
          <p:nvPr/>
        </p:nvSpPr>
        <p:spPr>
          <a:xfrm>
            <a:off x="0" y="1173182"/>
            <a:ext cx="9144000" cy="3970318"/>
          </a:xfrm>
          <a:prstGeom prst="rect">
            <a:avLst/>
          </a:prstGeom>
          <a:solidFill>
            <a:schemeClr val="accent1">
              <a:lumMod val="40000"/>
              <a:lumOff val="60000"/>
            </a:schemeClr>
          </a:solidFill>
        </p:spPr>
        <p:txBody>
          <a:bodyPr wrap="square">
            <a:spAutoFit/>
          </a:bodyPr>
          <a:lstStyle/>
          <a:p>
            <a:r>
              <a:rPr lang="en-US" sz="2800" b="1" dirty="0" err="1">
                <a:latin typeface="Aptos" panose="020B0004020202020204" pitchFamily="34" charset="0"/>
                <a:cs typeface="Times New Roman" panose="02020603050405020304" pitchFamily="18" charset="0"/>
              </a:rPr>
              <a:t>Ưu</a:t>
            </a:r>
            <a:r>
              <a:rPr lang="en-US" sz="2800" b="1" dirty="0">
                <a:latin typeface="Aptos" panose="020B0004020202020204" pitchFamily="34" charset="0"/>
                <a:cs typeface="Times New Roman" panose="02020603050405020304" pitchFamily="18" charset="0"/>
              </a:rPr>
              <a:t> </a:t>
            </a:r>
            <a:r>
              <a:rPr lang="en-US" sz="2800" b="1" dirty="0" err="1">
                <a:latin typeface="Aptos" panose="020B0004020202020204" pitchFamily="34" charset="0"/>
                <a:cs typeface="Times New Roman" panose="02020603050405020304" pitchFamily="18" charset="0"/>
              </a:rPr>
              <a:t>điểm</a:t>
            </a:r>
            <a:r>
              <a:rPr lang="en-US" sz="2800" b="1" dirty="0">
                <a:latin typeface="Aptos" panose="020B0004020202020204" pitchFamily="34" charset="0"/>
                <a:cs typeface="Times New Roman" panose="02020603050405020304" pitchFamily="18" charset="0"/>
              </a:rPr>
              <a:t> </a:t>
            </a:r>
            <a:r>
              <a:rPr lang="en-US" sz="2800" b="1" dirty="0" err="1">
                <a:latin typeface="Aptos" panose="020B0004020202020204" pitchFamily="34" charset="0"/>
                <a:cs typeface="Times New Roman" panose="02020603050405020304" pitchFamily="18" charset="0"/>
              </a:rPr>
              <a:t>và</a:t>
            </a:r>
            <a:r>
              <a:rPr lang="en-US" sz="2800" b="1" dirty="0">
                <a:latin typeface="Aptos" panose="020B0004020202020204" pitchFamily="34" charset="0"/>
                <a:cs typeface="Times New Roman" panose="02020603050405020304" pitchFamily="18" charset="0"/>
              </a:rPr>
              <a:t> </a:t>
            </a:r>
            <a:r>
              <a:rPr lang="en-US" sz="2800" b="1" dirty="0" err="1">
                <a:latin typeface="Aptos" panose="020B0004020202020204" pitchFamily="34" charset="0"/>
                <a:cs typeface="Times New Roman" panose="02020603050405020304" pitchFamily="18" charset="0"/>
              </a:rPr>
              <a:t>nhược</a:t>
            </a:r>
            <a:r>
              <a:rPr lang="en-US" sz="2800" b="1" dirty="0">
                <a:latin typeface="Aptos" panose="020B0004020202020204" pitchFamily="34" charset="0"/>
                <a:cs typeface="Times New Roman" panose="02020603050405020304" pitchFamily="18" charset="0"/>
              </a:rPr>
              <a:t> </a:t>
            </a:r>
            <a:r>
              <a:rPr lang="en-US" sz="2800" b="1" dirty="0" err="1">
                <a:latin typeface="Aptos" panose="020B0004020202020204" pitchFamily="34" charset="0"/>
                <a:cs typeface="Times New Roman" panose="02020603050405020304" pitchFamily="18" charset="0"/>
              </a:rPr>
              <a:t>điểm</a:t>
            </a:r>
            <a:r>
              <a:rPr lang="en-US" sz="2800" b="1" dirty="0">
                <a:latin typeface="Aptos" panose="020B0004020202020204" pitchFamily="34" charset="0"/>
                <a:cs typeface="Times New Roman" panose="02020603050405020304" pitchFamily="18" charset="0"/>
              </a:rPr>
              <a:t> </a:t>
            </a:r>
            <a:r>
              <a:rPr lang="en-US" sz="2800" b="1" dirty="0" err="1">
                <a:latin typeface="Aptos" panose="020B0004020202020204" pitchFamily="34" charset="0"/>
                <a:cs typeface="Times New Roman" panose="02020603050405020304" pitchFamily="18" charset="0"/>
              </a:rPr>
              <a:t>của</a:t>
            </a:r>
            <a:r>
              <a:rPr lang="en-US" sz="2800" b="1" dirty="0">
                <a:latin typeface="Aptos" panose="020B0004020202020204" pitchFamily="34" charset="0"/>
                <a:cs typeface="Times New Roman" panose="02020603050405020304" pitchFamily="18" charset="0"/>
              </a:rPr>
              <a:t> </a:t>
            </a:r>
            <a:r>
              <a:rPr lang="en-US" sz="2800" b="1" dirty="0" err="1">
                <a:latin typeface="Aptos" panose="020B0004020202020204" pitchFamily="34" charset="0"/>
                <a:cs typeface="Times New Roman" panose="02020603050405020304" pitchFamily="18" charset="0"/>
              </a:rPr>
              <a:t>đồ</a:t>
            </a:r>
            <a:r>
              <a:rPr lang="en-US" sz="2800" b="1" dirty="0">
                <a:latin typeface="Aptos" panose="020B0004020202020204" pitchFamily="34" charset="0"/>
                <a:cs typeface="Times New Roman" panose="02020603050405020304" pitchFamily="18" charset="0"/>
              </a:rPr>
              <a:t> </a:t>
            </a:r>
            <a:r>
              <a:rPr lang="en-US" sz="2800" b="1" dirty="0" err="1">
                <a:latin typeface="Aptos" panose="020B0004020202020204" pitchFamily="34" charset="0"/>
                <a:cs typeface="Times New Roman" panose="02020603050405020304" pitchFamily="18" charset="0"/>
              </a:rPr>
              <a:t>dùng</a:t>
            </a:r>
            <a:r>
              <a:rPr lang="en-US" sz="2800" b="1" dirty="0">
                <a:latin typeface="Aptos" panose="020B0004020202020204" pitchFamily="34" charset="0"/>
                <a:cs typeface="Times New Roman" panose="02020603050405020304" pitchFamily="18" charset="0"/>
              </a:rPr>
              <a:t> </a:t>
            </a:r>
            <a:r>
              <a:rPr lang="en-US" sz="2800" b="1" dirty="0" err="1">
                <a:latin typeface="Aptos" panose="020B0004020202020204" pitchFamily="34" charset="0"/>
                <a:cs typeface="Times New Roman" panose="02020603050405020304" pitchFamily="18" charset="0"/>
              </a:rPr>
              <a:t>nhựa</a:t>
            </a:r>
            <a:r>
              <a:rPr lang="en-US" sz="2800" b="1" dirty="0">
                <a:latin typeface="Aptos" panose="020B0004020202020204" pitchFamily="34" charset="0"/>
                <a:cs typeface="Times New Roman" panose="02020603050405020304" pitchFamily="18" charset="0"/>
              </a:rPr>
              <a:t>:</a:t>
            </a:r>
          </a:p>
          <a:p>
            <a:r>
              <a:rPr lang="en-US" sz="2800" b="1" dirty="0">
                <a:latin typeface="Aptos" panose="020B0004020202020204" pitchFamily="34" charset="0"/>
                <a:cs typeface="Times New Roman" panose="02020603050405020304" pitchFamily="18" charset="0"/>
              </a:rPr>
              <a:t>* </a:t>
            </a:r>
            <a:r>
              <a:rPr lang="en-US" sz="2800" b="1" dirty="0" err="1">
                <a:latin typeface="Aptos" panose="020B0004020202020204" pitchFamily="34" charset="0"/>
                <a:cs typeface="Times New Roman" panose="02020603050405020304" pitchFamily="18" charset="0"/>
              </a:rPr>
              <a:t>Ưu</a:t>
            </a:r>
            <a:r>
              <a:rPr lang="en-US" sz="2800" b="1" dirty="0">
                <a:latin typeface="Aptos" panose="020B0004020202020204" pitchFamily="34" charset="0"/>
                <a:cs typeface="Times New Roman" panose="02020603050405020304" pitchFamily="18" charset="0"/>
              </a:rPr>
              <a:t> </a:t>
            </a:r>
            <a:r>
              <a:rPr lang="en-US" sz="2800" b="1" dirty="0" err="1">
                <a:latin typeface="Aptos" panose="020B0004020202020204" pitchFamily="34" charset="0"/>
                <a:cs typeface="Times New Roman" panose="02020603050405020304" pitchFamily="18" charset="0"/>
              </a:rPr>
              <a:t>điểm</a:t>
            </a:r>
            <a:endParaRPr lang="en-US" sz="2800" b="1" dirty="0">
              <a:latin typeface="Aptos" panose="020B0004020202020204" pitchFamily="34" charset="0"/>
              <a:cs typeface="Times New Roman" panose="02020603050405020304" pitchFamily="18" charset="0"/>
            </a:endParaRPr>
          </a:p>
          <a:p>
            <a:r>
              <a:rPr lang="en-US" sz="2800" b="1" dirty="0">
                <a:latin typeface="Aptos" panose="020B0004020202020204" pitchFamily="34" charset="0"/>
                <a:cs typeface="Times New Roman" panose="02020603050405020304" pitchFamily="18" charset="0"/>
              </a:rPr>
              <a:t>- </a:t>
            </a:r>
            <a:r>
              <a:rPr lang="en-US" sz="2800" b="1" dirty="0" err="1">
                <a:latin typeface="Aptos" panose="020B0004020202020204" pitchFamily="34" charset="0"/>
                <a:cs typeface="Times New Roman" panose="02020603050405020304" pitchFamily="18" charset="0"/>
              </a:rPr>
              <a:t>C</a:t>
            </a:r>
            <a:r>
              <a:rPr lang="en-US" sz="2800" b="1" i="0" dirty="0" err="1">
                <a:effectLst/>
                <a:latin typeface="Aptos" panose="020B0004020202020204" pitchFamily="34" charset="0"/>
                <a:cs typeface="Times New Roman" panose="02020603050405020304" pitchFamily="18" charset="0"/>
              </a:rPr>
              <a:t>ó</a:t>
            </a:r>
            <a:r>
              <a:rPr lang="en-US" sz="2800" b="1" i="0" dirty="0">
                <a:effectLst/>
                <a:latin typeface="Aptos" panose="020B0004020202020204" pitchFamily="34" charset="0"/>
                <a:cs typeface="Times New Roman" panose="02020603050405020304" pitchFamily="18" charset="0"/>
              </a:rPr>
              <a:t> </a:t>
            </a:r>
            <a:r>
              <a:rPr lang="vi-VN" sz="2800" b="1" i="0" dirty="0">
                <a:effectLst/>
                <a:latin typeface="Aptos" panose="020B0004020202020204" pitchFamily="34" charset="0"/>
                <a:cs typeface="Times New Roman" panose="02020603050405020304" pitchFamily="18" charset="0"/>
              </a:rPr>
              <a:t>khả năng chống nước. </a:t>
            </a:r>
            <a:endParaRPr lang="en-US" sz="2800" b="1" dirty="0">
              <a:latin typeface="Aptos" panose="020B0004020202020204" pitchFamily="34" charset="0"/>
              <a:cs typeface="Times New Roman" panose="02020603050405020304" pitchFamily="18" charset="0"/>
            </a:endParaRPr>
          </a:p>
          <a:p>
            <a:r>
              <a:rPr lang="en-US" sz="2800" b="1" i="0" dirty="0">
                <a:effectLst/>
                <a:latin typeface="Aptos" panose="020B0004020202020204" pitchFamily="34" charset="0"/>
                <a:cs typeface="Times New Roman" panose="02020603050405020304" pitchFamily="18" charset="0"/>
              </a:rPr>
              <a:t>- </a:t>
            </a:r>
            <a:r>
              <a:rPr lang="vi-VN" sz="2800" b="1" i="0" dirty="0">
                <a:effectLst/>
                <a:latin typeface="Aptos" panose="020B0004020202020204" pitchFamily="34" charset="0"/>
                <a:cs typeface="Times New Roman" panose="02020603050405020304" pitchFamily="18" charset="0"/>
              </a:rPr>
              <a:t> </a:t>
            </a:r>
            <a:r>
              <a:rPr lang="en-US" sz="2800" b="1" dirty="0">
                <a:latin typeface="Aptos" panose="020B0004020202020204" pitchFamily="34" charset="0"/>
                <a:cs typeface="Times New Roman" panose="02020603050405020304" pitchFamily="18" charset="0"/>
              </a:rPr>
              <a:t>B</a:t>
            </a:r>
            <a:r>
              <a:rPr lang="vi-VN" sz="2800" b="1" i="0" dirty="0">
                <a:effectLst/>
                <a:latin typeface="Aptos" panose="020B0004020202020204" pitchFamily="34" charset="0"/>
                <a:cs typeface="Times New Roman" panose="02020603050405020304" pitchFamily="18" charset="0"/>
              </a:rPr>
              <a:t>ền</a:t>
            </a:r>
            <a:r>
              <a:rPr lang="en-US" sz="2800" b="1" i="0" dirty="0">
                <a:effectLst/>
                <a:latin typeface="Aptos" panose="020B0004020202020204" pitchFamily="34" charset="0"/>
                <a:cs typeface="Times New Roman" panose="02020603050405020304" pitchFamily="18" charset="0"/>
              </a:rPr>
              <a:t>, </a:t>
            </a:r>
            <a:r>
              <a:rPr lang="en-US" sz="2800" b="1" i="0" dirty="0" err="1">
                <a:effectLst/>
                <a:latin typeface="Aptos" panose="020B0004020202020204" pitchFamily="34" charset="0"/>
                <a:cs typeface="Times New Roman" panose="02020603050405020304" pitchFamily="18" charset="0"/>
              </a:rPr>
              <a:t>nhẹ</a:t>
            </a:r>
            <a:r>
              <a:rPr lang="en-US" sz="2800" b="1" i="0" dirty="0">
                <a:effectLst/>
                <a:latin typeface="Aptos" panose="020B0004020202020204" pitchFamily="34" charset="0"/>
                <a:cs typeface="Times New Roman" panose="02020603050405020304" pitchFamily="18" charset="0"/>
              </a:rPr>
              <a:t>, </a:t>
            </a:r>
            <a:r>
              <a:rPr lang="en-US" sz="2800" b="1" i="0" dirty="0" err="1">
                <a:effectLst/>
                <a:latin typeface="Aptos" panose="020B0004020202020204" pitchFamily="34" charset="0"/>
                <a:cs typeface="Times New Roman" panose="02020603050405020304" pitchFamily="18" charset="0"/>
              </a:rPr>
              <a:t>dễ</a:t>
            </a:r>
            <a:r>
              <a:rPr lang="en-US" sz="2800" b="1" i="0" dirty="0">
                <a:effectLst/>
                <a:latin typeface="Aptos" panose="020B0004020202020204" pitchFamily="34" charset="0"/>
                <a:cs typeface="Times New Roman" panose="02020603050405020304" pitchFamily="18" charset="0"/>
              </a:rPr>
              <a:t> di </a:t>
            </a:r>
            <a:r>
              <a:rPr lang="en-US" sz="2800" b="1" i="0" dirty="0" err="1">
                <a:effectLst/>
                <a:latin typeface="Aptos" panose="020B0004020202020204" pitchFamily="34" charset="0"/>
                <a:cs typeface="Times New Roman" panose="02020603050405020304" pitchFamily="18" charset="0"/>
              </a:rPr>
              <a:t>chuyển</a:t>
            </a:r>
            <a:r>
              <a:rPr lang="en-US" sz="2800" b="1" i="0" dirty="0">
                <a:effectLst/>
                <a:latin typeface="Aptos" panose="020B0004020202020204" pitchFamily="34" charset="0"/>
                <a:cs typeface="Times New Roman" panose="02020603050405020304" pitchFamily="18" charset="0"/>
              </a:rPr>
              <a:t>, </a:t>
            </a:r>
            <a:r>
              <a:rPr lang="en-US" sz="2800" b="1" i="0" dirty="0" err="1">
                <a:effectLst/>
                <a:latin typeface="Aptos" panose="020B0004020202020204" pitchFamily="34" charset="0"/>
                <a:cs typeface="Times New Roman" panose="02020603050405020304" pitchFamily="18" charset="0"/>
              </a:rPr>
              <a:t>dễ</a:t>
            </a:r>
            <a:r>
              <a:rPr lang="en-US" sz="2800" b="1" i="0" dirty="0">
                <a:effectLst/>
                <a:latin typeface="Aptos" panose="020B0004020202020204" pitchFamily="34" charset="0"/>
                <a:cs typeface="Times New Roman" panose="02020603050405020304" pitchFamily="18" charset="0"/>
              </a:rPr>
              <a:t> </a:t>
            </a:r>
            <a:r>
              <a:rPr lang="en-US" sz="2800" b="1" i="0" dirty="0" err="1">
                <a:effectLst/>
                <a:latin typeface="Aptos" panose="020B0004020202020204" pitchFamily="34" charset="0"/>
                <a:cs typeface="Times New Roman" panose="02020603050405020304" pitchFamily="18" charset="0"/>
              </a:rPr>
              <a:t>tạo</a:t>
            </a:r>
            <a:r>
              <a:rPr lang="en-US" sz="2800" b="1" i="0" dirty="0">
                <a:effectLst/>
                <a:latin typeface="Aptos" panose="020B0004020202020204" pitchFamily="34" charset="0"/>
                <a:cs typeface="Times New Roman" panose="02020603050405020304" pitchFamily="18" charset="0"/>
              </a:rPr>
              <a:t> </a:t>
            </a:r>
            <a:r>
              <a:rPr lang="en-US" sz="2800" b="1" i="0" dirty="0" err="1">
                <a:effectLst/>
                <a:latin typeface="Aptos" panose="020B0004020202020204" pitchFamily="34" charset="0"/>
                <a:cs typeface="Times New Roman" panose="02020603050405020304" pitchFamily="18" charset="0"/>
              </a:rPr>
              <a:t>hình</a:t>
            </a:r>
            <a:endParaRPr lang="en-US" sz="2800" b="1" dirty="0">
              <a:latin typeface="Aptos" panose="020B0004020202020204" pitchFamily="34" charset="0"/>
              <a:cs typeface="Times New Roman" panose="02020603050405020304" pitchFamily="18" charset="0"/>
            </a:endParaRPr>
          </a:p>
          <a:p>
            <a:r>
              <a:rPr lang="en-US" sz="2800" b="1" i="0" dirty="0">
                <a:effectLst/>
                <a:latin typeface="Aptos" panose="020B0004020202020204" pitchFamily="34" charset="0"/>
                <a:cs typeface="Times New Roman" panose="02020603050405020304" pitchFamily="18" charset="0"/>
              </a:rPr>
              <a:t>- </a:t>
            </a:r>
            <a:r>
              <a:rPr lang="en-US" sz="2800" b="1" dirty="0">
                <a:latin typeface="Aptos" panose="020B0004020202020204" pitchFamily="34" charset="0"/>
                <a:cs typeface="Times New Roman" panose="02020603050405020304" pitchFamily="18" charset="0"/>
              </a:rPr>
              <a:t>T</a:t>
            </a:r>
            <a:r>
              <a:rPr lang="vi-VN" sz="2800" b="1" i="0" dirty="0">
                <a:effectLst/>
                <a:latin typeface="Aptos" panose="020B0004020202020204" pitchFamily="34" charset="0"/>
                <a:cs typeface="Times New Roman" panose="02020603050405020304" pitchFamily="18" charset="0"/>
              </a:rPr>
              <a:t>iết kiệm</a:t>
            </a:r>
            <a:r>
              <a:rPr lang="en-US" sz="2800" b="1" dirty="0">
                <a:latin typeface="Aptos" panose="020B0004020202020204" pitchFamily="34" charset="0"/>
                <a:cs typeface="Times New Roman" panose="02020603050405020304" pitchFamily="18" charset="0"/>
              </a:rPr>
              <a:t> </a:t>
            </a:r>
            <a:r>
              <a:rPr lang="en-US" sz="2800" b="1" dirty="0" err="1">
                <a:latin typeface="Aptos" panose="020B0004020202020204" pitchFamily="34" charset="0"/>
                <a:cs typeface="Times New Roman" panose="02020603050405020304" pitchFamily="18" charset="0"/>
              </a:rPr>
              <a:t>nhiên</a:t>
            </a:r>
            <a:r>
              <a:rPr lang="en-US" sz="2800" b="1" dirty="0">
                <a:latin typeface="Aptos" panose="020B0004020202020204" pitchFamily="34" charset="0"/>
                <a:cs typeface="Times New Roman" panose="02020603050405020304" pitchFamily="18" charset="0"/>
              </a:rPr>
              <a:t> </a:t>
            </a:r>
            <a:r>
              <a:rPr lang="en-US" sz="2800" b="1" dirty="0" err="1">
                <a:latin typeface="Aptos" panose="020B0004020202020204" pitchFamily="34" charset="0"/>
                <a:cs typeface="Times New Roman" panose="02020603050405020304" pitchFamily="18" charset="0"/>
              </a:rPr>
              <a:t>liệu</a:t>
            </a:r>
            <a:r>
              <a:rPr lang="en-US" sz="2800" b="1" dirty="0">
                <a:latin typeface="Aptos" panose="020B0004020202020204" pitchFamily="34" charset="0"/>
                <a:cs typeface="Times New Roman" panose="02020603050405020304" pitchFamily="18" charset="0"/>
              </a:rPr>
              <a:t>….</a:t>
            </a:r>
            <a:endParaRPr lang="en-US" sz="2800" b="1" i="0" dirty="0">
              <a:effectLst/>
              <a:latin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r>
              <a:rPr lang="en-US" sz="2800" b="1" dirty="0" err="1">
                <a:latin typeface="Aptos" panose="020B0004020202020204" pitchFamily="34" charset="0"/>
                <a:cs typeface="Times New Roman" panose="02020603050405020304" pitchFamily="18" charset="0"/>
              </a:rPr>
              <a:t>Hạn</a:t>
            </a:r>
            <a:r>
              <a:rPr lang="en-US" sz="2800" b="1" dirty="0">
                <a:latin typeface="Aptos" panose="020B0004020202020204" pitchFamily="34" charset="0"/>
                <a:cs typeface="Times New Roman" panose="02020603050405020304" pitchFamily="18" charset="0"/>
              </a:rPr>
              <a:t> </a:t>
            </a:r>
            <a:r>
              <a:rPr lang="en-US" sz="2800" b="1" dirty="0" err="1">
                <a:latin typeface="Aptos" panose="020B0004020202020204" pitchFamily="34" charset="0"/>
                <a:cs typeface="Times New Roman" panose="02020603050405020304" pitchFamily="18" charset="0"/>
              </a:rPr>
              <a:t>chế</a:t>
            </a:r>
            <a:endParaRPr lang="en-US" sz="2800" b="1" dirty="0">
              <a:latin typeface="Aptos" panose="020B0004020202020204" pitchFamily="34" charset="0"/>
              <a:cs typeface="Times New Roman" panose="02020603050405020304" pitchFamily="18" charset="0"/>
            </a:endParaRPr>
          </a:p>
          <a:p>
            <a:pPr algn="l">
              <a:buFont typeface="Arial" panose="020B0604020202020204" pitchFamily="34" charset="0"/>
              <a:buChar char="•"/>
            </a:pPr>
            <a:r>
              <a:rPr lang="vi-VN" sz="2800" b="1" i="0" dirty="0">
                <a:effectLst/>
                <a:latin typeface="Aptos" panose="020B0004020202020204" pitchFamily="34" charset="0"/>
                <a:cs typeface="Times New Roman" panose="02020603050405020304" pitchFamily="18" charset="0"/>
              </a:rPr>
              <a:t>Chúng gây ô nhiễm môi trường của chúng ta.</a:t>
            </a:r>
          </a:p>
          <a:p>
            <a:pPr algn="l">
              <a:buFont typeface="Arial" panose="020B0604020202020204" pitchFamily="34" charset="0"/>
              <a:buChar char="•"/>
            </a:pPr>
            <a:r>
              <a:rPr lang="vi-VN" sz="2800" b="1" i="0" dirty="0">
                <a:effectLst/>
                <a:latin typeface="Aptos" panose="020B0004020202020204" pitchFamily="34" charset="0"/>
                <a:cs typeface="Times New Roman" panose="02020603050405020304" pitchFamily="18" charset="0"/>
              </a:rPr>
              <a:t>Chúng gây nguy hiểm cho động vật hoang dã.</a:t>
            </a:r>
          </a:p>
          <a:p>
            <a:pPr algn="l">
              <a:buFont typeface="Arial" panose="020B0604020202020204" pitchFamily="34" charset="0"/>
              <a:buChar char="•"/>
            </a:pPr>
            <a:r>
              <a:rPr lang="vi-VN" sz="2800" b="1" i="0" dirty="0">
                <a:effectLst/>
                <a:latin typeface="Aptos" panose="020B0004020202020204" pitchFamily="34" charset="0"/>
                <a:cs typeface="Times New Roman" panose="02020603050405020304" pitchFamily="18" charset="0"/>
              </a:rPr>
              <a:t>Chúng không bị phân hủy nhanh chóng</a:t>
            </a:r>
            <a:r>
              <a:rPr lang="vi-VN" sz="2800" b="1" i="0">
                <a:effectLst/>
                <a:latin typeface="Aptos" panose="020B0004020202020204" pitchFamily="34" charset="0"/>
                <a:cs typeface="Times New Roman" panose="02020603050405020304" pitchFamily="18" charset="0"/>
              </a:rPr>
              <a:t>…</a:t>
            </a:r>
            <a:r>
              <a:rPr lang="en-US" sz="2800" b="1" i="0">
                <a:effectLst/>
                <a:latin typeface="Aptos" panose="020B0004020202020204" pitchFamily="34" charset="0"/>
                <a:cs typeface="Times New Roman" panose="02020603050405020304" pitchFamily="18" charset="0"/>
              </a:rPr>
              <a:t>…</a:t>
            </a:r>
            <a:endParaRPr lang="vi-VN" sz="2800" b="1" i="0" dirty="0">
              <a:effectLst/>
              <a:latin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202925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2"/>
        <p:cNvGrpSpPr/>
        <p:nvPr/>
      </p:nvGrpSpPr>
      <p:grpSpPr>
        <a:xfrm>
          <a:off x="0" y="0"/>
          <a:ext cx="0" cy="0"/>
          <a:chOff x="0" y="0"/>
          <a:chExt cx="0" cy="0"/>
        </a:xfrm>
      </p:grpSpPr>
      <p:sp>
        <p:nvSpPr>
          <p:cNvPr id="1593" name="Google Shape;1593;p16"/>
          <p:cNvSpPr txBox="1">
            <a:spLocks noGrp="1"/>
          </p:cNvSpPr>
          <p:nvPr>
            <p:ph type="ctrTitle" idx="4294967295"/>
          </p:nvPr>
        </p:nvSpPr>
        <p:spPr>
          <a:xfrm>
            <a:off x="171210" y="194556"/>
            <a:ext cx="8515589" cy="591879"/>
          </a:xfrm>
          <a:prstGeom prst="rect">
            <a:avLst/>
          </a:prstGeom>
          <a:solidFill>
            <a:schemeClr val="bg1"/>
          </a:solidFill>
        </p:spPr>
        <p:txBody>
          <a:bodyPr spcFirstLastPara="1" wrap="square" lIns="0" tIns="0" rIns="0" bIns="0" anchor="b" anchorCtr="0">
            <a:noAutofit/>
          </a:bodyPr>
          <a:lstStyle/>
          <a:p>
            <a:pPr marL="0" lvl="0" indent="0" rtl="0">
              <a:lnSpc>
                <a:spcPct val="135000"/>
              </a:lnSpc>
              <a:spcBef>
                <a:spcPts val="600"/>
              </a:spcBef>
              <a:spcAft>
                <a:spcPts val="600"/>
              </a:spcAft>
              <a:buNone/>
            </a:pPr>
            <a:r>
              <a:rPr lang="vi-VN" sz="3200" b="1" dirty="0">
                <a:solidFill>
                  <a:schemeClr val="tx1"/>
                </a:solidFill>
                <a:latin typeface="Aptos" panose="020B0004020202020204" pitchFamily="34" charset="0"/>
                <a:cs typeface="Times New Roman" panose="02020603050405020304" pitchFamily="18" charset="0"/>
              </a:rPr>
              <a:t>I. </a:t>
            </a:r>
            <a:r>
              <a:rPr lang="en-US" sz="3200" b="1" dirty="0" err="1">
                <a:solidFill>
                  <a:schemeClr val="tx1"/>
                </a:solidFill>
                <a:latin typeface="Aptos" panose="020B0004020202020204" pitchFamily="34" charset="0"/>
                <a:cs typeface="Times New Roman" panose="02020603050405020304" pitchFamily="18" charset="0"/>
              </a:rPr>
              <a:t>Một</a:t>
            </a:r>
            <a:r>
              <a:rPr lang="en-US" sz="3200" b="1" dirty="0">
                <a:solidFill>
                  <a:schemeClr val="tx1"/>
                </a:solidFill>
                <a:latin typeface="Aptos" panose="020B0004020202020204" pitchFamily="34" charset="0"/>
                <a:cs typeface="Times New Roman" panose="02020603050405020304" pitchFamily="18" charset="0"/>
              </a:rPr>
              <a:t> </a:t>
            </a:r>
            <a:r>
              <a:rPr lang="en-US" sz="3200" b="1" dirty="0" err="1">
                <a:solidFill>
                  <a:schemeClr val="tx1"/>
                </a:solidFill>
                <a:latin typeface="Aptos" panose="020B0004020202020204" pitchFamily="34" charset="0"/>
                <a:cs typeface="Times New Roman" panose="02020603050405020304" pitchFamily="18" charset="0"/>
              </a:rPr>
              <a:t>số</a:t>
            </a:r>
            <a:r>
              <a:rPr lang="en-US" sz="3200" b="1" dirty="0">
                <a:solidFill>
                  <a:schemeClr val="tx1"/>
                </a:solidFill>
                <a:latin typeface="Aptos" panose="020B0004020202020204" pitchFamily="34" charset="0"/>
                <a:cs typeface="Times New Roman" panose="02020603050405020304" pitchFamily="18" charset="0"/>
              </a:rPr>
              <a:t> </a:t>
            </a:r>
            <a:r>
              <a:rPr lang="en-US" sz="3200" b="1" dirty="0" err="1">
                <a:solidFill>
                  <a:schemeClr val="tx1"/>
                </a:solidFill>
                <a:latin typeface="Aptos" panose="020B0004020202020204" pitchFamily="34" charset="0"/>
                <a:cs typeface="Times New Roman" panose="02020603050405020304" pitchFamily="18" charset="0"/>
              </a:rPr>
              <a:t>vật</a:t>
            </a:r>
            <a:r>
              <a:rPr lang="en-US" sz="3200" b="1" dirty="0">
                <a:solidFill>
                  <a:schemeClr val="tx1"/>
                </a:solidFill>
                <a:latin typeface="Aptos" panose="020B0004020202020204" pitchFamily="34" charset="0"/>
                <a:cs typeface="Times New Roman" panose="02020603050405020304" pitchFamily="18" charset="0"/>
              </a:rPr>
              <a:t> </a:t>
            </a:r>
            <a:r>
              <a:rPr lang="en-US" sz="3200" b="1" dirty="0" err="1">
                <a:solidFill>
                  <a:schemeClr val="tx1"/>
                </a:solidFill>
                <a:latin typeface="Aptos" panose="020B0004020202020204" pitchFamily="34" charset="0"/>
                <a:cs typeface="Times New Roman" panose="02020603050405020304" pitchFamily="18" charset="0"/>
              </a:rPr>
              <a:t>liệu</a:t>
            </a:r>
            <a:r>
              <a:rPr lang="en-US" sz="3200" b="1" dirty="0">
                <a:solidFill>
                  <a:schemeClr val="tx1"/>
                </a:solidFill>
                <a:latin typeface="Aptos" panose="020B0004020202020204" pitchFamily="34" charset="0"/>
                <a:cs typeface="Times New Roman" panose="02020603050405020304" pitchFamily="18" charset="0"/>
              </a:rPr>
              <a:t> </a:t>
            </a:r>
            <a:r>
              <a:rPr lang="en-US" sz="3200" b="1" dirty="0" err="1">
                <a:solidFill>
                  <a:schemeClr val="tx1"/>
                </a:solidFill>
                <a:latin typeface="Aptos" panose="020B0004020202020204" pitchFamily="34" charset="0"/>
                <a:cs typeface="Times New Roman" panose="02020603050405020304" pitchFamily="18" charset="0"/>
              </a:rPr>
              <a:t>thông</a:t>
            </a:r>
            <a:r>
              <a:rPr lang="en-US" sz="3200" b="1" dirty="0">
                <a:solidFill>
                  <a:schemeClr val="tx1"/>
                </a:solidFill>
                <a:latin typeface="Aptos" panose="020B0004020202020204" pitchFamily="34" charset="0"/>
                <a:cs typeface="Times New Roman" panose="02020603050405020304" pitchFamily="18" charset="0"/>
              </a:rPr>
              <a:t> </a:t>
            </a:r>
            <a:r>
              <a:rPr lang="en-US" sz="3200" b="1" dirty="0" err="1">
                <a:solidFill>
                  <a:schemeClr val="tx1"/>
                </a:solidFill>
                <a:latin typeface="Aptos" panose="020B0004020202020204" pitchFamily="34" charset="0"/>
                <a:cs typeface="Times New Roman" panose="02020603050405020304" pitchFamily="18" charset="0"/>
              </a:rPr>
              <a:t>dụng</a:t>
            </a:r>
            <a:endParaRPr lang="en-US" sz="3200" b="1" dirty="0">
              <a:solidFill>
                <a:schemeClr val="tx1"/>
              </a:solidFill>
              <a:latin typeface="Aptos" panose="020B0004020202020204" pitchFamily="34" charset="0"/>
              <a:cs typeface="Times New Roman" panose="02020603050405020304" pitchFamily="18" charset="0"/>
            </a:endParaRPr>
          </a:p>
        </p:txBody>
      </p:sp>
      <p:sp>
        <p:nvSpPr>
          <p:cNvPr id="3" name="Google Shape;1593;p16">
            <a:extLst>
              <a:ext uri="{FF2B5EF4-FFF2-40B4-BE49-F238E27FC236}">
                <a16:creationId xmlns:a16="http://schemas.microsoft.com/office/drawing/2014/main" id="{C5E88CF6-6B3E-4A3A-A21E-DB58C037848F}"/>
              </a:ext>
            </a:extLst>
          </p:cNvPr>
          <p:cNvSpPr txBox="1">
            <a:spLocks/>
          </p:cNvSpPr>
          <p:nvPr/>
        </p:nvSpPr>
        <p:spPr>
          <a:xfrm>
            <a:off x="0" y="786435"/>
            <a:ext cx="8941371" cy="1244997"/>
          </a:xfrm>
          <a:prstGeom prst="rect">
            <a:avLst/>
          </a:prstGeom>
          <a:solidFill>
            <a:schemeClr val="bg1"/>
          </a:solidFill>
          <a:ln>
            <a:noFill/>
          </a:ln>
          <a:effectLst>
            <a:outerShdw dist="19050" dir="5400000" algn="bl" rotWithShape="0">
              <a:schemeClr val="dk1">
                <a:alpha val="20000"/>
              </a:schemeClr>
            </a:outerShdw>
          </a:effectLst>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4800"/>
              <a:buFont typeface="Amatic SC"/>
              <a:buNone/>
              <a:defRPr sz="4800" b="1" i="0" u="none" strike="noStrike" cap="none">
                <a:solidFill>
                  <a:schemeClr val="lt1"/>
                </a:solidFill>
                <a:latin typeface="Amatic SC"/>
                <a:ea typeface="Amatic SC"/>
                <a:cs typeface="Amatic SC"/>
                <a:sym typeface="Amatic SC"/>
              </a:defRPr>
            </a:lvl1pPr>
            <a:lvl2pPr marR="0" lvl="1" algn="l" rtl="0">
              <a:lnSpc>
                <a:spcPct val="90000"/>
              </a:lnSpc>
              <a:spcBef>
                <a:spcPts val="0"/>
              </a:spcBef>
              <a:spcAft>
                <a:spcPts val="0"/>
              </a:spcAft>
              <a:buClr>
                <a:schemeClr val="lt1"/>
              </a:buClr>
              <a:buSzPts val="4800"/>
              <a:buFont typeface="Amatic SC"/>
              <a:buNone/>
              <a:defRPr sz="4800" b="1" i="0" u="none" strike="noStrike" cap="none">
                <a:solidFill>
                  <a:schemeClr val="lt1"/>
                </a:solidFill>
                <a:latin typeface="Amatic SC"/>
                <a:ea typeface="Amatic SC"/>
                <a:cs typeface="Amatic SC"/>
                <a:sym typeface="Amatic SC"/>
              </a:defRPr>
            </a:lvl2pPr>
            <a:lvl3pPr marR="0" lvl="2" algn="l" rtl="0">
              <a:lnSpc>
                <a:spcPct val="90000"/>
              </a:lnSpc>
              <a:spcBef>
                <a:spcPts val="0"/>
              </a:spcBef>
              <a:spcAft>
                <a:spcPts val="0"/>
              </a:spcAft>
              <a:buClr>
                <a:schemeClr val="lt1"/>
              </a:buClr>
              <a:buSzPts val="4800"/>
              <a:buFont typeface="Amatic SC"/>
              <a:buNone/>
              <a:defRPr sz="4800" b="1" i="0" u="none" strike="noStrike" cap="none">
                <a:solidFill>
                  <a:schemeClr val="lt1"/>
                </a:solidFill>
                <a:latin typeface="Amatic SC"/>
                <a:ea typeface="Amatic SC"/>
                <a:cs typeface="Amatic SC"/>
                <a:sym typeface="Amatic SC"/>
              </a:defRPr>
            </a:lvl3pPr>
            <a:lvl4pPr marR="0" lvl="3" algn="l" rtl="0">
              <a:lnSpc>
                <a:spcPct val="90000"/>
              </a:lnSpc>
              <a:spcBef>
                <a:spcPts val="0"/>
              </a:spcBef>
              <a:spcAft>
                <a:spcPts val="0"/>
              </a:spcAft>
              <a:buClr>
                <a:schemeClr val="lt1"/>
              </a:buClr>
              <a:buSzPts val="4800"/>
              <a:buFont typeface="Amatic SC"/>
              <a:buNone/>
              <a:defRPr sz="4800" b="1" i="0" u="none" strike="noStrike" cap="none">
                <a:solidFill>
                  <a:schemeClr val="lt1"/>
                </a:solidFill>
                <a:latin typeface="Amatic SC"/>
                <a:ea typeface="Amatic SC"/>
                <a:cs typeface="Amatic SC"/>
                <a:sym typeface="Amatic SC"/>
              </a:defRPr>
            </a:lvl4pPr>
            <a:lvl5pPr marR="0" lvl="4" algn="l" rtl="0">
              <a:lnSpc>
                <a:spcPct val="90000"/>
              </a:lnSpc>
              <a:spcBef>
                <a:spcPts val="0"/>
              </a:spcBef>
              <a:spcAft>
                <a:spcPts val="0"/>
              </a:spcAft>
              <a:buClr>
                <a:schemeClr val="lt1"/>
              </a:buClr>
              <a:buSzPts val="4800"/>
              <a:buFont typeface="Amatic SC"/>
              <a:buNone/>
              <a:defRPr sz="4800" b="1" i="0" u="none" strike="noStrike" cap="none">
                <a:solidFill>
                  <a:schemeClr val="lt1"/>
                </a:solidFill>
                <a:latin typeface="Amatic SC"/>
                <a:ea typeface="Amatic SC"/>
                <a:cs typeface="Amatic SC"/>
                <a:sym typeface="Amatic SC"/>
              </a:defRPr>
            </a:lvl5pPr>
            <a:lvl6pPr marR="0" lvl="5" algn="l" rtl="0">
              <a:lnSpc>
                <a:spcPct val="90000"/>
              </a:lnSpc>
              <a:spcBef>
                <a:spcPts val="0"/>
              </a:spcBef>
              <a:spcAft>
                <a:spcPts val="0"/>
              </a:spcAft>
              <a:buClr>
                <a:schemeClr val="lt1"/>
              </a:buClr>
              <a:buSzPts val="4800"/>
              <a:buFont typeface="Amatic SC"/>
              <a:buNone/>
              <a:defRPr sz="4800" b="1" i="0" u="none" strike="noStrike" cap="none">
                <a:solidFill>
                  <a:schemeClr val="lt1"/>
                </a:solidFill>
                <a:latin typeface="Amatic SC"/>
                <a:ea typeface="Amatic SC"/>
                <a:cs typeface="Amatic SC"/>
                <a:sym typeface="Amatic SC"/>
              </a:defRPr>
            </a:lvl6pPr>
            <a:lvl7pPr marR="0" lvl="6" algn="l" rtl="0">
              <a:lnSpc>
                <a:spcPct val="90000"/>
              </a:lnSpc>
              <a:spcBef>
                <a:spcPts val="0"/>
              </a:spcBef>
              <a:spcAft>
                <a:spcPts val="0"/>
              </a:spcAft>
              <a:buClr>
                <a:schemeClr val="lt1"/>
              </a:buClr>
              <a:buSzPts val="4800"/>
              <a:buFont typeface="Amatic SC"/>
              <a:buNone/>
              <a:defRPr sz="4800" b="1" i="0" u="none" strike="noStrike" cap="none">
                <a:solidFill>
                  <a:schemeClr val="lt1"/>
                </a:solidFill>
                <a:latin typeface="Amatic SC"/>
                <a:ea typeface="Amatic SC"/>
                <a:cs typeface="Amatic SC"/>
                <a:sym typeface="Amatic SC"/>
              </a:defRPr>
            </a:lvl7pPr>
            <a:lvl8pPr marR="0" lvl="7" algn="l" rtl="0">
              <a:lnSpc>
                <a:spcPct val="90000"/>
              </a:lnSpc>
              <a:spcBef>
                <a:spcPts val="0"/>
              </a:spcBef>
              <a:spcAft>
                <a:spcPts val="0"/>
              </a:spcAft>
              <a:buClr>
                <a:schemeClr val="lt1"/>
              </a:buClr>
              <a:buSzPts val="4800"/>
              <a:buFont typeface="Amatic SC"/>
              <a:buNone/>
              <a:defRPr sz="4800" b="1" i="0" u="none" strike="noStrike" cap="none">
                <a:solidFill>
                  <a:schemeClr val="lt1"/>
                </a:solidFill>
                <a:latin typeface="Amatic SC"/>
                <a:ea typeface="Amatic SC"/>
                <a:cs typeface="Amatic SC"/>
                <a:sym typeface="Amatic SC"/>
              </a:defRPr>
            </a:lvl8pPr>
            <a:lvl9pPr marR="0" lvl="8" algn="l" rtl="0">
              <a:lnSpc>
                <a:spcPct val="90000"/>
              </a:lnSpc>
              <a:spcBef>
                <a:spcPts val="0"/>
              </a:spcBef>
              <a:spcAft>
                <a:spcPts val="0"/>
              </a:spcAft>
              <a:buClr>
                <a:schemeClr val="lt1"/>
              </a:buClr>
              <a:buSzPts val="4800"/>
              <a:buFont typeface="Amatic SC"/>
              <a:buNone/>
              <a:defRPr sz="4800" b="1" i="0" u="none" strike="noStrike" cap="none">
                <a:solidFill>
                  <a:schemeClr val="lt1"/>
                </a:solidFill>
                <a:latin typeface="Amatic SC"/>
                <a:ea typeface="Amatic SC"/>
                <a:cs typeface="Amatic SC"/>
                <a:sym typeface="Amatic SC"/>
              </a:defRPr>
            </a:lvl9pPr>
          </a:lstStyle>
          <a:p>
            <a:pPr algn="just">
              <a:lnSpc>
                <a:spcPct val="100000"/>
              </a:lnSpc>
              <a:spcBef>
                <a:spcPts val="600"/>
              </a:spcBef>
              <a:spcAft>
                <a:spcPts val="600"/>
              </a:spcAft>
            </a:pPr>
            <a:r>
              <a:rPr lang="en-US" sz="3200" dirty="0">
                <a:solidFill>
                  <a:schemeClr val="tx1"/>
                </a:solidFill>
                <a:latin typeface="Aptos" panose="020B0004020202020204" pitchFamily="34" charset="0"/>
                <a:cs typeface="Times New Roman" panose="02020603050405020304" pitchFamily="18" charset="0"/>
              </a:rPr>
              <a:t>1</a:t>
            </a:r>
            <a:r>
              <a:rPr lang="vi-VN" sz="3200" dirty="0">
                <a:solidFill>
                  <a:schemeClr val="tx1"/>
                </a:solidFill>
                <a:latin typeface="Aptos" panose="020B0004020202020204" pitchFamily="34" charset="0"/>
                <a:cs typeface="Times New Roman" panose="02020603050405020304" pitchFamily="18" charset="0"/>
              </a:rPr>
              <a:t>. </a:t>
            </a:r>
            <a:r>
              <a:rPr lang="en-US" sz="3200" dirty="0" err="1">
                <a:solidFill>
                  <a:schemeClr val="tx1"/>
                </a:solidFill>
                <a:latin typeface="Aptos" panose="020B0004020202020204" pitchFamily="34" charset="0"/>
                <a:cs typeface="Times New Roman" panose="02020603050405020304" pitchFamily="18" charset="0"/>
              </a:rPr>
              <a:t>Tính</a:t>
            </a:r>
            <a:r>
              <a:rPr lang="en-US" sz="3200" dirty="0">
                <a:solidFill>
                  <a:schemeClr val="tx1"/>
                </a:solidFill>
                <a:latin typeface="Aptos" panose="020B0004020202020204" pitchFamily="34" charset="0"/>
                <a:cs typeface="Times New Roman" panose="02020603050405020304" pitchFamily="18" charset="0"/>
              </a:rPr>
              <a:t> </a:t>
            </a:r>
            <a:r>
              <a:rPr lang="en-US" sz="3200" dirty="0" err="1">
                <a:solidFill>
                  <a:schemeClr val="tx1"/>
                </a:solidFill>
                <a:latin typeface="Aptos" panose="020B0004020202020204" pitchFamily="34" charset="0"/>
                <a:cs typeface="Times New Roman" panose="02020603050405020304" pitchFamily="18" charset="0"/>
              </a:rPr>
              <a:t>chất</a:t>
            </a:r>
            <a:r>
              <a:rPr lang="en-US" sz="3200" dirty="0">
                <a:solidFill>
                  <a:schemeClr val="tx1"/>
                </a:solidFill>
                <a:latin typeface="Aptos" panose="020B0004020202020204" pitchFamily="34" charset="0"/>
                <a:cs typeface="Times New Roman" panose="02020603050405020304" pitchFamily="18" charset="0"/>
              </a:rPr>
              <a:t> </a:t>
            </a:r>
            <a:r>
              <a:rPr lang="en-US" sz="3200" dirty="0" err="1">
                <a:solidFill>
                  <a:schemeClr val="tx1"/>
                </a:solidFill>
                <a:latin typeface="Aptos" panose="020B0004020202020204" pitchFamily="34" charset="0"/>
                <a:cs typeface="Times New Roman" panose="02020603050405020304" pitchFamily="18" charset="0"/>
              </a:rPr>
              <a:t>và</a:t>
            </a:r>
            <a:r>
              <a:rPr lang="en-US" sz="3200" dirty="0">
                <a:solidFill>
                  <a:schemeClr val="tx1"/>
                </a:solidFill>
                <a:latin typeface="Aptos" panose="020B0004020202020204" pitchFamily="34" charset="0"/>
                <a:cs typeface="Times New Roman" panose="02020603050405020304" pitchFamily="18" charset="0"/>
              </a:rPr>
              <a:t> </a:t>
            </a:r>
            <a:r>
              <a:rPr lang="en-US" sz="3200" dirty="0" err="1">
                <a:solidFill>
                  <a:schemeClr val="tx1"/>
                </a:solidFill>
                <a:latin typeface="Aptos" panose="020B0004020202020204" pitchFamily="34" charset="0"/>
                <a:cs typeface="Times New Roman" panose="02020603050405020304" pitchFamily="18" charset="0"/>
              </a:rPr>
              <a:t>ứng</a:t>
            </a:r>
            <a:r>
              <a:rPr lang="en-US" sz="3200" dirty="0">
                <a:solidFill>
                  <a:schemeClr val="tx1"/>
                </a:solidFill>
                <a:latin typeface="Aptos" panose="020B0004020202020204" pitchFamily="34" charset="0"/>
                <a:cs typeface="Times New Roman" panose="02020603050405020304" pitchFamily="18" charset="0"/>
              </a:rPr>
              <a:t> </a:t>
            </a:r>
            <a:r>
              <a:rPr lang="en-US" sz="3200" dirty="0" err="1">
                <a:solidFill>
                  <a:schemeClr val="tx1"/>
                </a:solidFill>
                <a:latin typeface="Aptos" panose="020B0004020202020204" pitchFamily="34" charset="0"/>
                <a:cs typeface="Times New Roman" panose="02020603050405020304" pitchFamily="18" charset="0"/>
              </a:rPr>
              <a:t>dụng</a:t>
            </a:r>
            <a:r>
              <a:rPr lang="en-US" sz="3200" dirty="0">
                <a:solidFill>
                  <a:schemeClr val="tx1"/>
                </a:solidFill>
                <a:latin typeface="Aptos" panose="020B0004020202020204" pitchFamily="34" charset="0"/>
                <a:cs typeface="Times New Roman" panose="02020603050405020304" pitchFamily="18" charset="0"/>
              </a:rPr>
              <a:t> </a:t>
            </a:r>
            <a:r>
              <a:rPr lang="en-US" sz="3200" dirty="0" err="1">
                <a:solidFill>
                  <a:schemeClr val="tx1"/>
                </a:solidFill>
                <a:latin typeface="Aptos" panose="020B0004020202020204" pitchFamily="34" charset="0"/>
                <a:cs typeface="Times New Roman" panose="02020603050405020304" pitchFamily="18" charset="0"/>
              </a:rPr>
              <a:t>của</a:t>
            </a:r>
            <a:r>
              <a:rPr lang="en-US" sz="3200" dirty="0">
                <a:solidFill>
                  <a:schemeClr val="tx1"/>
                </a:solidFill>
                <a:latin typeface="Aptos" panose="020B0004020202020204" pitchFamily="34" charset="0"/>
                <a:cs typeface="Times New Roman" panose="02020603050405020304" pitchFamily="18" charset="0"/>
              </a:rPr>
              <a:t> </a:t>
            </a:r>
            <a:r>
              <a:rPr lang="en-US" sz="3200" dirty="0" err="1">
                <a:solidFill>
                  <a:schemeClr val="tx1"/>
                </a:solidFill>
                <a:latin typeface="Aptos" panose="020B0004020202020204" pitchFamily="34" charset="0"/>
                <a:cs typeface="Times New Roman" panose="02020603050405020304" pitchFamily="18" charset="0"/>
              </a:rPr>
              <a:t>một</a:t>
            </a:r>
            <a:r>
              <a:rPr lang="en-US" sz="3200" dirty="0">
                <a:solidFill>
                  <a:schemeClr val="tx1"/>
                </a:solidFill>
                <a:latin typeface="Aptos" panose="020B0004020202020204" pitchFamily="34" charset="0"/>
                <a:cs typeface="Times New Roman" panose="02020603050405020304" pitchFamily="18" charset="0"/>
              </a:rPr>
              <a:t> </a:t>
            </a:r>
            <a:r>
              <a:rPr lang="en-US" sz="3200" dirty="0" err="1">
                <a:solidFill>
                  <a:schemeClr val="tx1"/>
                </a:solidFill>
                <a:latin typeface="Aptos" panose="020B0004020202020204" pitchFamily="34" charset="0"/>
                <a:cs typeface="Times New Roman" panose="02020603050405020304" pitchFamily="18" charset="0"/>
              </a:rPr>
              <a:t>số</a:t>
            </a:r>
            <a:r>
              <a:rPr lang="en-US" sz="3200" dirty="0">
                <a:solidFill>
                  <a:schemeClr val="tx1"/>
                </a:solidFill>
                <a:latin typeface="Aptos" panose="020B0004020202020204" pitchFamily="34" charset="0"/>
                <a:cs typeface="Times New Roman" panose="02020603050405020304" pitchFamily="18" charset="0"/>
              </a:rPr>
              <a:t> </a:t>
            </a:r>
            <a:r>
              <a:rPr lang="en-US" sz="3200" dirty="0" err="1">
                <a:solidFill>
                  <a:schemeClr val="tx1"/>
                </a:solidFill>
                <a:latin typeface="Aptos" panose="020B0004020202020204" pitchFamily="34" charset="0"/>
                <a:cs typeface="Times New Roman" panose="02020603050405020304" pitchFamily="18" charset="0"/>
              </a:rPr>
              <a:t>vật</a:t>
            </a:r>
            <a:r>
              <a:rPr lang="en-US" sz="3200" dirty="0">
                <a:solidFill>
                  <a:schemeClr val="tx1"/>
                </a:solidFill>
                <a:latin typeface="Aptos" panose="020B0004020202020204" pitchFamily="34" charset="0"/>
                <a:cs typeface="Times New Roman" panose="02020603050405020304" pitchFamily="18" charset="0"/>
              </a:rPr>
              <a:t> </a:t>
            </a:r>
            <a:r>
              <a:rPr lang="en-US" sz="3200" dirty="0" err="1">
                <a:solidFill>
                  <a:schemeClr val="tx1"/>
                </a:solidFill>
                <a:latin typeface="Aptos" panose="020B0004020202020204" pitchFamily="34" charset="0"/>
                <a:cs typeface="Times New Roman" panose="02020603050405020304" pitchFamily="18" charset="0"/>
              </a:rPr>
              <a:t>liệu</a:t>
            </a:r>
            <a:r>
              <a:rPr lang="en-US" sz="3200" dirty="0">
                <a:solidFill>
                  <a:schemeClr val="tx1"/>
                </a:solidFill>
                <a:latin typeface="Aptos" panose="020B0004020202020204" pitchFamily="34" charset="0"/>
                <a:cs typeface="Times New Roman" panose="02020603050405020304" pitchFamily="18" charset="0"/>
              </a:rPr>
              <a:t> </a:t>
            </a:r>
            <a:r>
              <a:rPr lang="en-US" sz="3200" dirty="0" err="1">
                <a:solidFill>
                  <a:schemeClr val="tx1"/>
                </a:solidFill>
                <a:latin typeface="Aptos" panose="020B0004020202020204" pitchFamily="34" charset="0"/>
                <a:cs typeface="Times New Roman" panose="02020603050405020304" pitchFamily="18" charset="0"/>
              </a:rPr>
              <a:t>thông</a:t>
            </a:r>
            <a:r>
              <a:rPr lang="en-US" sz="3200" dirty="0">
                <a:solidFill>
                  <a:schemeClr val="tx1"/>
                </a:solidFill>
                <a:latin typeface="Aptos" panose="020B0004020202020204" pitchFamily="34" charset="0"/>
                <a:cs typeface="Times New Roman" panose="02020603050405020304" pitchFamily="18" charset="0"/>
              </a:rPr>
              <a:t> </a:t>
            </a:r>
            <a:r>
              <a:rPr lang="en-US" sz="3200" dirty="0" err="1">
                <a:solidFill>
                  <a:schemeClr val="tx1"/>
                </a:solidFill>
                <a:latin typeface="Aptos" panose="020B0004020202020204" pitchFamily="34" charset="0"/>
                <a:cs typeface="Times New Roman" panose="02020603050405020304" pitchFamily="18" charset="0"/>
              </a:rPr>
              <a:t>dụng</a:t>
            </a:r>
            <a:endParaRPr lang="en-US" sz="3200" dirty="0">
              <a:solidFill>
                <a:schemeClr val="tx1"/>
              </a:solidFill>
              <a:latin typeface="Aptos" panose="020B00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09132629-EE2C-F687-3D62-70501723748D}"/>
              </a:ext>
            </a:extLst>
          </p:cNvPr>
          <p:cNvSpPr txBox="1"/>
          <p:nvPr/>
        </p:nvSpPr>
        <p:spPr>
          <a:xfrm>
            <a:off x="3156438" y="2511904"/>
            <a:ext cx="4718538" cy="1200329"/>
          </a:xfrm>
          <a:prstGeom prst="rect">
            <a:avLst/>
          </a:prstGeom>
          <a:solidFill>
            <a:schemeClr val="accent2">
              <a:lumMod val="60000"/>
              <a:lumOff val="40000"/>
            </a:schemeClr>
          </a:solidFill>
        </p:spPr>
        <p:txBody>
          <a:bodyPr wrap="square">
            <a:spAutoFit/>
          </a:bodyPr>
          <a:lstStyle/>
          <a:p>
            <a:pPr algn="ctr"/>
            <a:r>
              <a:rPr lang="en-US" sz="3600" b="1">
                <a:solidFill>
                  <a:srgbClr val="FF0000"/>
                </a:solidFill>
                <a:latin typeface="Aptos" panose="020B0004020202020204" pitchFamily="34" charset="0"/>
                <a:cs typeface="Times New Roman" panose="02020603050405020304" pitchFamily="18" charset="0"/>
              </a:rPr>
              <a:t>Kể tên một số vật liệu mà em biết.</a:t>
            </a:r>
            <a:endParaRPr lang="en-US" sz="3600" b="1" dirty="0">
              <a:solidFill>
                <a:srgbClr val="FF0000"/>
              </a:solidFill>
              <a:latin typeface="Aptos" panose="020B000402020202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93"/>
                                        </p:tgtEl>
                                        <p:attrNameLst>
                                          <p:attrName>style.visibility</p:attrName>
                                        </p:attrNameLst>
                                      </p:cBhvr>
                                      <p:to>
                                        <p:strVal val="visible"/>
                                      </p:to>
                                    </p:set>
                                    <p:animEffect transition="in" filter="barn(inVertical)">
                                      <p:cBhvr>
                                        <p:cTn id="7" dur="500"/>
                                        <p:tgtEl>
                                          <p:spTgt spid="159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3"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12B1191-DFAC-4A35-B0DE-4D7F7D6F6EEC}"/>
              </a:ext>
            </a:extLst>
          </p:cNvPr>
          <p:cNvSpPr>
            <a:spLocks noGrp="1"/>
          </p:cNvSpPr>
          <p:nvPr>
            <p:ph type="sldNum" idx="4294967295"/>
          </p:nvPr>
        </p:nvSpPr>
        <p:spPr>
          <a:xfrm>
            <a:off x="8696403" y="4673650"/>
            <a:ext cx="333000" cy="393600"/>
          </a:xfrm>
          <a:prstGeom prst="rect">
            <a:avLst/>
          </a:prstGeom>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7</a:t>
            </a:fld>
            <a:endParaRPr lang="en"/>
          </a:p>
        </p:txBody>
      </p:sp>
      <p:pic>
        <p:nvPicPr>
          <p:cNvPr id="4" name="Picture 3">
            <a:extLst>
              <a:ext uri="{FF2B5EF4-FFF2-40B4-BE49-F238E27FC236}">
                <a16:creationId xmlns:a16="http://schemas.microsoft.com/office/drawing/2014/main" id="{CE8A3952-659B-499C-A711-58835C530F17}"/>
              </a:ext>
            </a:extLst>
          </p:cNvPr>
          <p:cNvPicPr>
            <a:picLocks noChangeAspect="1"/>
          </p:cNvPicPr>
          <p:nvPr/>
        </p:nvPicPr>
        <p:blipFill>
          <a:blip r:embed="rId3"/>
          <a:stretch>
            <a:fillRect/>
          </a:stretch>
        </p:blipFill>
        <p:spPr>
          <a:xfrm>
            <a:off x="0" y="1664677"/>
            <a:ext cx="9144000" cy="3402573"/>
          </a:xfrm>
          <a:prstGeom prst="rect">
            <a:avLst/>
          </a:prstGeom>
          <a:ln>
            <a:solidFill>
              <a:srgbClr val="FF0000"/>
            </a:solidFill>
          </a:ln>
        </p:spPr>
      </p:pic>
    </p:spTree>
    <p:extLst>
      <p:ext uri="{BB962C8B-B14F-4D97-AF65-F5344CB8AC3E}">
        <p14:creationId xmlns:p14="http://schemas.microsoft.com/office/powerpoint/2010/main" val="2844540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12B1191-DFAC-4A35-B0DE-4D7F7D6F6EEC}"/>
              </a:ext>
            </a:extLst>
          </p:cNvPr>
          <p:cNvSpPr>
            <a:spLocks noGrp="1"/>
          </p:cNvSpPr>
          <p:nvPr>
            <p:ph type="sldNum" idx="4294967295"/>
          </p:nvPr>
        </p:nvSpPr>
        <p:spPr>
          <a:xfrm>
            <a:off x="8696403" y="4673650"/>
            <a:ext cx="333000" cy="393600"/>
          </a:xfrm>
          <a:prstGeom prst="rect">
            <a:avLst/>
          </a:prstGeom>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8</a:t>
            </a:fld>
            <a:endParaRPr lang="en"/>
          </a:p>
        </p:txBody>
      </p:sp>
      <p:pic>
        <p:nvPicPr>
          <p:cNvPr id="8" name="Picture 7">
            <a:extLst>
              <a:ext uri="{FF2B5EF4-FFF2-40B4-BE49-F238E27FC236}">
                <a16:creationId xmlns:a16="http://schemas.microsoft.com/office/drawing/2014/main" id="{CC61B4F4-5A1A-4427-968C-64216D2CFC59}"/>
              </a:ext>
            </a:extLst>
          </p:cNvPr>
          <p:cNvPicPr>
            <a:picLocks noChangeAspect="1"/>
          </p:cNvPicPr>
          <p:nvPr/>
        </p:nvPicPr>
        <p:blipFill>
          <a:blip r:embed="rId3"/>
          <a:stretch>
            <a:fillRect/>
          </a:stretch>
        </p:blipFill>
        <p:spPr>
          <a:xfrm>
            <a:off x="0" y="1019909"/>
            <a:ext cx="9157320" cy="4123592"/>
          </a:xfrm>
          <a:prstGeom prst="rect">
            <a:avLst/>
          </a:prstGeom>
          <a:ln>
            <a:solidFill>
              <a:srgbClr val="FF0000"/>
            </a:solidFill>
          </a:ln>
        </p:spPr>
      </p:pic>
    </p:spTree>
    <p:extLst>
      <p:ext uri="{BB962C8B-B14F-4D97-AF65-F5344CB8AC3E}">
        <p14:creationId xmlns:p14="http://schemas.microsoft.com/office/powerpoint/2010/main" val="2447900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12B1191-DFAC-4A35-B0DE-4D7F7D6F6EEC}"/>
              </a:ext>
            </a:extLst>
          </p:cNvPr>
          <p:cNvSpPr>
            <a:spLocks noGrp="1"/>
          </p:cNvSpPr>
          <p:nvPr>
            <p:ph type="sldNum" idx="4294967295"/>
          </p:nvPr>
        </p:nvSpPr>
        <p:spPr>
          <a:xfrm>
            <a:off x="8696403" y="4673650"/>
            <a:ext cx="333000" cy="393600"/>
          </a:xfrm>
          <a:prstGeom prst="rect">
            <a:avLst/>
          </a:prstGeom>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9</a:t>
            </a:fld>
            <a:endParaRPr lang="en"/>
          </a:p>
        </p:txBody>
      </p:sp>
      <p:pic>
        <p:nvPicPr>
          <p:cNvPr id="6" name="Picture 5">
            <a:extLst>
              <a:ext uri="{FF2B5EF4-FFF2-40B4-BE49-F238E27FC236}">
                <a16:creationId xmlns:a16="http://schemas.microsoft.com/office/drawing/2014/main" id="{B5FA25C7-D397-4C88-BE17-869F52C21A2E}"/>
              </a:ext>
            </a:extLst>
          </p:cNvPr>
          <p:cNvPicPr>
            <a:picLocks noChangeAspect="1"/>
          </p:cNvPicPr>
          <p:nvPr/>
        </p:nvPicPr>
        <p:blipFill>
          <a:blip r:embed="rId3"/>
          <a:stretch>
            <a:fillRect/>
          </a:stretch>
        </p:blipFill>
        <p:spPr>
          <a:xfrm>
            <a:off x="1594338" y="39725"/>
            <a:ext cx="7423829" cy="5027525"/>
          </a:xfrm>
          <a:prstGeom prst="rect">
            <a:avLst/>
          </a:prstGeom>
          <a:ln>
            <a:solidFill>
              <a:srgbClr val="FF0000"/>
            </a:solidFill>
          </a:ln>
        </p:spPr>
      </p:pic>
    </p:spTree>
    <p:extLst>
      <p:ext uri="{BB962C8B-B14F-4D97-AF65-F5344CB8AC3E}">
        <p14:creationId xmlns:p14="http://schemas.microsoft.com/office/powerpoint/2010/main" val="290822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phesus templat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1329</TotalTime>
  <Words>2669</Words>
  <Application>Microsoft Office PowerPoint</Application>
  <PresentationFormat>On-screen Show (16:9)</PresentationFormat>
  <Paragraphs>355</Paragraphs>
  <Slides>53</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Arial</vt:lpstr>
      <vt:lpstr>Calibri</vt:lpstr>
      <vt:lpstr>Aptos</vt:lpstr>
      <vt:lpstr>Roboto</vt:lpstr>
      <vt:lpstr>Ephesus template</vt:lpstr>
      <vt:lpstr>PowerPoint Presentation</vt:lpstr>
      <vt:lpstr>PowerPoint Presentation</vt:lpstr>
      <vt:lpstr>PowerPoint Presentation</vt:lpstr>
      <vt:lpstr>PowerPoint Presentation</vt:lpstr>
      <vt:lpstr>PowerPoint Presentation</vt:lpstr>
      <vt:lpstr>I. Một số vật liệu thông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dtv</Manager>
  <Company>dtv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dtv</dc:title>
  <dc:subject>dtv</dc:subject>
  <dc:creator>dtv</dc:creator>
  <cp:keywords>dtv</cp:keywords>
  <dc:description>dtv</dc:description>
  <cp:lastModifiedBy>PC</cp:lastModifiedBy>
  <cp:revision>173</cp:revision>
  <dcterms:modified xsi:type="dcterms:W3CDTF">2025-01-19T10:21:44Z</dcterms:modified>
  <cp:category>dtv</cp:category>
  <cp:version>41</cp:version>
</cp:coreProperties>
</file>