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embeddedFontLst>
    <p:embeddedFont>
      <p:font typeface="Quattrocento Sans" panose="020B0502050000020003" pitchFamily="34"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Nw/4/CvuSAzTWgPUdMx9YjZKW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5183188" y="987425"/>
            <a:ext cx="6172200" cy="4873625"/>
          </a:xfrm>
          <a:prstGeom prst="rect">
            <a:avLst/>
          </a:prstGeom>
          <a:noFill/>
          <a:ln>
            <a:noFill/>
          </a:ln>
        </p:spPr>
      </p:sp>
      <p:sp>
        <p:nvSpPr>
          <p:cNvPr id="64" name="Google Shape;64;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sp>
        <p:nvSpPr>
          <p:cNvPr id="101" name="Google Shape;101;p2"/>
          <p:cNvSpPr/>
          <p:nvPr/>
        </p:nvSpPr>
        <p:spPr>
          <a:xfrm>
            <a:off x="232535" y="0"/>
            <a:ext cx="2499514"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cap="none">
                <a:solidFill>
                  <a:srgbClr val="548135"/>
                </a:solidFill>
                <a:latin typeface="Calibri"/>
                <a:ea typeface="Calibri"/>
                <a:cs typeface="Calibri"/>
                <a:sym typeface="Calibri"/>
              </a:rPr>
              <a:t>Tuần 1</a:t>
            </a:r>
            <a:endParaRPr/>
          </a:p>
          <a:p>
            <a:pPr marL="0" marR="0" lvl="0" indent="0" algn="ctr" rtl="0">
              <a:spcBef>
                <a:spcPts val="0"/>
              </a:spcBef>
              <a:spcAft>
                <a:spcPts val="0"/>
              </a:spcAft>
              <a:buNone/>
            </a:pPr>
            <a:r>
              <a:rPr lang="en-US" sz="5400">
                <a:solidFill>
                  <a:srgbClr val="548135"/>
                </a:solidFill>
                <a:latin typeface="Calibri"/>
                <a:ea typeface="Calibri"/>
                <a:cs typeface="Calibri"/>
                <a:sym typeface="Calibri"/>
              </a:rPr>
              <a:t>Tiết 1,2</a:t>
            </a:r>
            <a:endParaRPr sz="5400" b="0" cap="none">
              <a:solidFill>
                <a:srgbClr val="548135"/>
              </a:solidFill>
              <a:latin typeface="Calibri"/>
              <a:ea typeface="Calibri"/>
              <a:cs typeface="Calibri"/>
              <a:sym typeface="Calibri"/>
            </a:endParaRPr>
          </a:p>
        </p:txBody>
      </p:sp>
      <p:sp>
        <p:nvSpPr>
          <p:cNvPr id="102" name="Google Shape;102;p2"/>
          <p:cNvSpPr txBox="1"/>
          <p:nvPr/>
        </p:nvSpPr>
        <p:spPr>
          <a:xfrm>
            <a:off x="2631688" y="0"/>
            <a:ext cx="9227416"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C00000"/>
                </a:solidFill>
                <a:latin typeface="Times New Roman"/>
                <a:ea typeface="Times New Roman"/>
                <a:cs typeface="Times New Roman"/>
                <a:sym typeface="Times New Roman"/>
              </a:rPr>
              <a:t>BÀI 1: </a:t>
            </a:r>
            <a:endParaRPr sz="3600">
              <a:solidFill>
                <a:srgbClr val="C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1">
                <a:solidFill>
                  <a:srgbClr val="C00000"/>
                </a:solidFill>
                <a:latin typeface="Times New Roman"/>
                <a:ea typeface="Times New Roman"/>
                <a:cs typeface="Times New Roman"/>
                <a:sym typeface="Times New Roman"/>
              </a:rPr>
              <a:t>GIỚI THIỆU MỘT SỐ DỤNG CỤ VÀ HÓA CHẤT. THUYẾT TRÌNH MỘT VẤN ĐỀ KHOA HỌC</a:t>
            </a:r>
            <a:endParaRPr sz="3600">
              <a:solidFill>
                <a:srgbClr val="C00000"/>
              </a:solidFill>
              <a:latin typeface="Times New Roman"/>
              <a:ea typeface="Times New Roman"/>
              <a:cs typeface="Times New Roman"/>
              <a:sym typeface="Times New Roman"/>
            </a:endParaRPr>
          </a:p>
        </p:txBody>
      </p:sp>
      <p:pic>
        <p:nvPicPr>
          <p:cNvPr id="103" name="Google Shape;103;p2"/>
          <p:cNvPicPr preferRelativeResize="0"/>
          <p:nvPr/>
        </p:nvPicPr>
        <p:blipFill rotWithShape="1">
          <a:blip r:embed="rId3">
            <a:alphaModFix/>
          </a:blip>
          <a:srcRect/>
          <a:stretch/>
        </p:blipFill>
        <p:spPr>
          <a:xfrm>
            <a:off x="1117344" y="2341756"/>
            <a:ext cx="9957312" cy="4425066"/>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1"/>
          <p:cNvPicPr preferRelativeResize="0"/>
          <p:nvPr/>
        </p:nvPicPr>
        <p:blipFill rotWithShape="1">
          <a:blip r:embed="rId3">
            <a:alphaModFix/>
          </a:blip>
          <a:srcRect/>
          <a:stretch/>
        </p:blipFill>
        <p:spPr>
          <a:xfrm>
            <a:off x="135936" y="209789"/>
            <a:ext cx="11894823" cy="6313674"/>
          </a:xfrm>
          <a:prstGeom prst="rect">
            <a:avLst/>
          </a:prstGeom>
          <a:noFill/>
          <a:ln>
            <a:noFill/>
          </a:ln>
          <a:effectLst>
            <a:outerShdw blurRad="44450" dist="27940" dir="5400000" algn="ctr">
              <a:srgbClr val="000000">
                <a:alpha val="31764"/>
              </a:srgbClr>
            </a:outerShdw>
          </a:effectLst>
        </p:spPr>
      </p:pic>
      <p:pic>
        <p:nvPicPr>
          <p:cNvPr id="177" name="Google Shape;177;p11"/>
          <p:cNvPicPr preferRelativeResize="0"/>
          <p:nvPr/>
        </p:nvPicPr>
        <p:blipFill rotWithShape="1">
          <a:blip r:embed="rId4">
            <a:alphaModFix/>
          </a:blip>
          <a:srcRect/>
          <a:stretch/>
        </p:blipFill>
        <p:spPr>
          <a:xfrm>
            <a:off x="307038" y="1654854"/>
            <a:ext cx="3029239" cy="2063926"/>
          </a:xfrm>
          <a:prstGeom prst="rect">
            <a:avLst/>
          </a:prstGeom>
          <a:noFill/>
          <a:ln>
            <a:noFill/>
          </a:ln>
        </p:spPr>
      </p:pic>
      <p:pic>
        <p:nvPicPr>
          <p:cNvPr id="178" name="Google Shape;178;p11"/>
          <p:cNvPicPr preferRelativeResize="0"/>
          <p:nvPr/>
        </p:nvPicPr>
        <p:blipFill rotWithShape="1">
          <a:blip r:embed="rId5">
            <a:alphaModFix/>
          </a:blip>
          <a:srcRect l="17912" b="19606"/>
          <a:stretch/>
        </p:blipFill>
        <p:spPr>
          <a:xfrm>
            <a:off x="4014438" y="1148568"/>
            <a:ext cx="635619" cy="814047"/>
          </a:xfrm>
          <a:prstGeom prst="rect">
            <a:avLst/>
          </a:prstGeom>
          <a:noFill/>
          <a:ln>
            <a:noFill/>
          </a:ln>
        </p:spPr>
      </p:pic>
      <p:pic>
        <p:nvPicPr>
          <p:cNvPr id="179" name="Google Shape;179;p11"/>
          <p:cNvPicPr preferRelativeResize="0"/>
          <p:nvPr/>
        </p:nvPicPr>
        <p:blipFill rotWithShape="1">
          <a:blip r:embed="rId4">
            <a:alphaModFix/>
          </a:blip>
          <a:srcRect/>
          <a:stretch/>
        </p:blipFill>
        <p:spPr>
          <a:xfrm>
            <a:off x="474305" y="4079149"/>
            <a:ext cx="11167567" cy="2063926"/>
          </a:xfrm>
          <a:prstGeom prst="rect">
            <a:avLst/>
          </a:prstGeom>
          <a:noFill/>
          <a:ln>
            <a:noFill/>
          </a:ln>
        </p:spPr>
      </p:pic>
      <p:pic>
        <p:nvPicPr>
          <p:cNvPr id="180" name="Google Shape;180;p11"/>
          <p:cNvPicPr preferRelativeResize="0"/>
          <p:nvPr/>
        </p:nvPicPr>
        <p:blipFill rotWithShape="1">
          <a:blip r:embed="rId6">
            <a:alphaModFix/>
          </a:blip>
          <a:srcRect/>
          <a:stretch/>
        </p:blipFill>
        <p:spPr>
          <a:xfrm>
            <a:off x="5873675" y="1350128"/>
            <a:ext cx="5768198" cy="2533780"/>
          </a:xfrm>
          <a:prstGeom prst="rect">
            <a:avLst/>
          </a:prstGeom>
          <a:noFill/>
          <a:ln>
            <a:noFill/>
          </a:ln>
        </p:spPr>
      </p:pic>
      <p:sp>
        <p:nvSpPr>
          <p:cNvPr id="181" name="Google Shape;181;p11"/>
          <p:cNvSpPr txBox="1"/>
          <p:nvPr/>
        </p:nvSpPr>
        <p:spPr>
          <a:xfrm>
            <a:off x="474306" y="4214163"/>
            <a:ext cx="10955694" cy="19525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600">
                <a:solidFill>
                  <a:schemeClr val="dk1"/>
                </a:solidFill>
                <a:latin typeface="Times New Roman"/>
                <a:ea typeface="Times New Roman"/>
                <a:cs typeface="Times New Roman"/>
                <a:sym typeface="Times New Roman"/>
              </a:rPr>
              <a:t>- Trong quá trình nghiên cứu, giả thuyết khoa học được xây dựng nhằm mục đích đưa ra những dự đoán ban đầu cho việc nghiên cứu.</a:t>
            </a:r>
            <a:endParaRPr/>
          </a:p>
        </p:txBody>
      </p:sp>
      <p:pic>
        <p:nvPicPr>
          <p:cNvPr id="182" name="Google Shape;182;p11"/>
          <p:cNvPicPr preferRelativeResize="0"/>
          <p:nvPr/>
        </p:nvPicPr>
        <p:blipFill rotWithShape="1">
          <a:blip r:embed="rId7">
            <a:alphaModFix/>
          </a:blip>
          <a:srcRect/>
          <a:stretch/>
        </p:blipFill>
        <p:spPr>
          <a:xfrm>
            <a:off x="474304" y="1148568"/>
            <a:ext cx="2781851" cy="27964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2"/>
          <p:cNvPicPr preferRelativeResize="0"/>
          <p:nvPr/>
        </p:nvPicPr>
        <p:blipFill rotWithShape="1">
          <a:blip r:embed="rId3">
            <a:alphaModFix/>
          </a:blip>
          <a:srcRect/>
          <a:stretch/>
        </p:blipFill>
        <p:spPr>
          <a:xfrm>
            <a:off x="135936" y="209789"/>
            <a:ext cx="11894823" cy="6313674"/>
          </a:xfrm>
          <a:prstGeom prst="rect">
            <a:avLst/>
          </a:prstGeom>
          <a:noFill/>
          <a:ln>
            <a:noFill/>
          </a:ln>
          <a:effectLst>
            <a:outerShdw blurRad="44450" dist="27940" dir="5400000" algn="ctr">
              <a:srgbClr val="000000">
                <a:alpha val="31764"/>
              </a:srgbClr>
            </a:outerShdw>
          </a:effectLst>
        </p:spPr>
      </p:pic>
      <p:pic>
        <p:nvPicPr>
          <p:cNvPr id="188" name="Google Shape;188;p12"/>
          <p:cNvPicPr preferRelativeResize="0"/>
          <p:nvPr/>
        </p:nvPicPr>
        <p:blipFill rotWithShape="1">
          <a:blip r:embed="rId4">
            <a:alphaModFix/>
          </a:blip>
          <a:srcRect/>
          <a:stretch/>
        </p:blipFill>
        <p:spPr>
          <a:xfrm>
            <a:off x="499563" y="1737393"/>
            <a:ext cx="11167567" cy="2063926"/>
          </a:xfrm>
          <a:prstGeom prst="rect">
            <a:avLst/>
          </a:prstGeom>
          <a:noFill/>
          <a:ln>
            <a:noFill/>
          </a:ln>
        </p:spPr>
      </p:pic>
      <p:pic>
        <p:nvPicPr>
          <p:cNvPr id="189" name="Google Shape;189;p12"/>
          <p:cNvPicPr preferRelativeResize="0"/>
          <p:nvPr/>
        </p:nvPicPr>
        <p:blipFill rotWithShape="1">
          <a:blip r:embed="rId4">
            <a:alphaModFix/>
          </a:blip>
          <a:srcRect/>
          <a:stretch/>
        </p:blipFill>
        <p:spPr>
          <a:xfrm>
            <a:off x="909203" y="4130428"/>
            <a:ext cx="3029239" cy="2063926"/>
          </a:xfrm>
          <a:prstGeom prst="rect">
            <a:avLst/>
          </a:prstGeom>
          <a:noFill/>
          <a:ln>
            <a:noFill/>
          </a:ln>
        </p:spPr>
      </p:pic>
      <p:pic>
        <p:nvPicPr>
          <p:cNvPr id="190" name="Google Shape;190;p12"/>
          <p:cNvPicPr preferRelativeResize="0"/>
          <p:nvPr/>
        </p:nvPicPr>
        <p:blipFill rotWithShape="1">
          <a:blip r:embed="rId4">
            <a:alphaModFix/>
          </a:blip>
          <a:srcRect/>
          <a:stretch/>
        </p:blipFill>
        <p:spPr>
          <a:xfrm>
            <a:off x="7945623" y="4130428"/>
            <a:ext cx="3029239" cy="2063926"/>
          </a:xfrm>
          <a:prstGeom prst="rect">
            <a:avLst/>
          </a:prstGeom>
          <a:noFill/>
          <a:ln>
            <a:noFill/>
          </a:ln>
        </p:spPr>
      </p:pic>
      <p:pic>
        <p:nvPicPr>
          <p:cNvPr id="191" name="Google Shape;191;p12"/>
          <p:cNvPicPr preferRelativeResize="0"/>
          <p:nvPr/>
        </p:nvPicPr>
        <p:blipFill rotWithShape="1">
          <a:blip r:embed="rId5">
            <a:alphaModFix/>
          </a:blip>
          <a:srcRect/>
          <a:stretch/>
        </p:blipFill>
        <p:spPr>
          <a:xfrm>
            <a:off x="3520337" y="1841640"/>
            <a:ext cx="5126017" cy="1855431"/>
          </a:xfrm>
          <a:prstGeom prst="rect">
            <a:avLst/>
          </a:prstGeom>
          <a:noFill/>
          <a:ln>
            <a:noFill/>
          </a:ln>
        </p:spPr>
      </p:pic>
      <p:pic>
        <p:nvPicPr>
          <p:cNvPr id="192" name="Google Shape;192;p12"/>
          <p:cNvPicPr preferRelativeResize="0"/>
          <p:nvPr/>
        </p:nvPicPr>
        <p:blipFill rotWithShape="1">
          <a:blip r:embed="rId6">
            <a:alphaModFix/>
          </a:blip>
          <a:srcRect/>
          <a:stretch/>
        </p:blipFill>
        <p:spPr>
          <a:xfrm>
            <a:off x="7945623" y="4026179"/>
            <a:ext cx="3974274" cy="24972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3"/>
          <p:cNvPicPr preferRelativeResize="0"/>
          <p:nvPr/>
        </p:nvPicPr>
        <p:blipFill rotWithShape="1">
          <a:blip r:embed="rId3">
            <a:alphaModFix/>
          </a:blip>
          <a:srcRect/>
          <a:stretch/>
        </p:blipFill>
        <p:spPr>
          <a:xfrm>
            <a:off x="135936" y="209789"/>
            <a:ext cx="11894823" cy="6313674"/>
          </a:xfrm>
          <a:prstGeom prst="rect">
            <a:avLst/>
          </a:prstGeom>
          <a:noFill/>
          <a:ln>
            <a:noFill/>
          </a:ln>
          <a:effectLst>
            <a:outerShdw blurRad="44450" dist="27940" dir="5400000" algn="ctr">
              <a:srgbClr val="000000">
                <a:alpha val="31764"/>
              </a:srgbClr>
            </a:outerShdw>
          </a:effectLst>
        </p:spPr>
      </p:pic>
      <p:pic>
        <p:nvPicPr>
          <p:cNvPr id="198" name="Google Shape;198;p13"/>
          <p:cNvPicPr preferRelativeResize="0"/>
          <p:nvPr/>
        </p:nvPicPr>
        <p:blipFill rotWithShape="1">
          <a:blip r:embed="rId4">
            <a:alphaModFix/>
          </a:blip>
          <a:srcRect/>
          <a:stretch/>
        </p:blipFill>
        <p:spPr>
          <a:xfrm>
            <a:off x="1014021" y="4130428"/>
            <a:ext cx="10163958" cy="2063926"/>
          </a:xfrm>
          <a:prstGeom prst="rect">
            <a:avLst/>
          </a:prstGeom>
          <a:noFill/>
          <a:ln>
            <a:noFill/>
          </a:ln>
        </p:spPr>
      </p:pic>
      <p:pic>
        <p:nvPicPr>
          <p:cNvPr id="199" name="Google Shape;199;p13"/>
          <p:cNvPicPr preferRelativeResize="0"/>
          <p:nvPr/>
        </p:nvPicPr>
        <p:blipFill rotWithShape="1">
          <a:blip r:embed="rId4">
            <a:alphaModFix/>
          </a:blip>
          <a:srcRect/>
          <a:stretch/>
        </p:blipFill>
        <p:spPr>
          <a:xfrm>
            <a:off x="295886" y="1365074"/>
            <a:ext cx="5491597" cy="2063926"/>
          </a:xfrm>
          <a:prstGeom prst="rect">
            <a:avLst/>
          </a:prstGeom>
          <a:noFill/>
          <a:ln>
            <a:noFill/>
          </a:ln>
        </p:spPr>
      </p:pic>
      <p:pic>
        <p:nvPicPr>
          <p:cNvPr id="200" name="Google Shape;200;p13"/>
          <p:cNvPicPr preferRelativeResize="0"/>
          <p:nvPr/>
        </p:nvPicPr>
        <p:blipFill rotWithShape="1">
          <a:blip r:embed="rId4">
            <a:alphaModFix/>
          </a:blip>
          <a:srcRect/>
          <a:stretch/>
        </p:blipFill>
        <p:spPr>
          <a:xfrm>
            <a:off x="9135086" y="1302700"/>
            <a:ext cx="2618299" cy="2063926"/>
          </a:xfrm>
          <a:prstGeom prst="rect">
            <a:avLst/>
          </a:prstGeom>
          <a:noFill/>
          <a:ln>
            <a:noFill/>
          </a:ln>
        </p:spPr>
      </p:pic>
      <p:pic>
        <p:nvPicPr>
          <p:cNvPr id="201" name="Google Shape;201;p13"/>
          <p:cNvPicPr preferRelativeResize="0"/>
          <p:nvPr/>
        </p:nvPicPr>
        <p:blipFill rotWithShape="1">
          <a:blip r:embed="rId5">
            <a:alphaModFix/>
          </a:blip>
          <a:srcRect b="54980"/>
          <a:stretch/>
        </p:blipFill>
        <p:spPr>
          <a:xfrm>
            <a:off x="438615" y="1817261"/>
            <a:ext cx="5042159" cy="1360837"/>
          </a:xfrm>
          <a:prstGeom prst="rect">
            <a:avLst/>
          </a:prstGeom>
          <a:noFill/>
          <a:ln>
            <a:noFill/>
          </a:ln>
        </p:spPr>
      </p:pic>
      <p:pic>
        <p:nvPicPr>
          <p:cNvPr id="202" name="Google Shape;202;p13"/>
          <p:cNvPicPr preferRelativeResize="0"/>
          <p:nvPr/>
        </p:nvPicPr>
        <p:blipFill rotWithShape="1">
          <a:blip r:embed="rId5">
            <a:alphaModFix/>
          </a:blip>
          <a:srcRect t="50000" b="16614"/>
          <a:stretch/>
        </p:blipFill>
        <p:spPr>
          <a:xfrm>
            <a:off x="2325983" y="4415882"/>
            <a:ext cx="7242885" cy="1449659"/>
          </a:xfrm>
          <a:prstGeom prst="rect">
            <a:avLst/>
          </a:prstGeom>
          <a:noFill/>
          <a:ln>
            <a:noFill/>
          </a:ln>
          <a:effectLst>
            <a:outerShdw blurRad="44450" dist="27940" dir="5400000" algn="ctr">
              <a:srgbClr val="000000">
                <a:alpha val="31764"/>
              </a:srgbClr>
            </a:outerShdw>
          </a:effectLst>
        </p:spPr>
      </p:pic>
      <p:pic>
        <p:nvPicPr>
          <p:cNvPr id="203" name="Google Shape;203;p13"/>
          <p:cNvPicPr preferRelativeResize="0"/>
          <p:nvPr/>
        </p:nvPicPr>
        <p:blipFill rotWithShape="1">
          <a:blip r:embed="rId6">
            <a:alphaModFix/>
          </a:blip>
          <a:srcRect l="2966" t="82649" r="19185" b="1488"/>
          <a:stretch/>
        </p:blipFill>
        <p:spPr>
          <a:xfrm rot="-2478835">
            <a:off x="7256450" y="2418153"/>
            <a:ext cx="5065823" cy="618837"/>
          </a:xfrm>
          <a:prstGeom prst="rect">
            <a:avLst/>
          </a:prstGeom>
          <a:noFill/>
          <a:ln>
            <a:noFill/>
          </a:ln>
          <a:effectLst>
            <a:outerShdw blurRad="44450" dist="27940" dir="5400000" algn="ctr">
              <a:srgbClr val="000000">
                <a:alpha val="31764"/>
              </a:srgbClr>
            </a:outerShdw>
          </a:effectLst>
        </p:spPr>
      </p:pic>
      <p:pic>
        <p:nvPicPr>
          <p:cNvPr id="204" name="Google Shape;204;p13"/>
          <p:cNvPicPr preferRelativeResize="0"/>
          <p:nvPr/>
        </p:nvPicPr>
        <p:blipFill rotWithShape="1">
          <a:blip r:embed="rId7">
            <a:alphaModFix/>
          </a:blip>
          <a:srcRect/>
          <a:stretch/>
        </p:blipFill>
        <p:spPr>
          <a:xfrm>
            <a:off x="531641" y="477240"/>
            <a:ext cx="11128717" cy="5531003"/>
          </a:xfrm>
          <a:prstGeom prst="rect">
            <a:avLst/>
          </a:prstGeom>
          <a:noFill/>
          <a:ln>
            <a:noFill/>
          </a:ln>
          <a:effectLst>
            <a:outerShdw blurRad="44450" dist="27940" dir="5400000" algn="ctr">
              <a:srgbClr val="000000">
                <a:alpha val="31764"/>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animEffect transition="in" filter="fade">
                                      <p:cBhvr>
                                        <p:cTn id="19"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4"/>
          <p:cNvPicPr preferRelativeResize="0"/>
          <p:nvPr/>
        </p:nvPicPr>
        <p:blipFill rotWithShape="1">
          <a:blip r:embed="rId3">
            <a:alphaModFix/>
          </a:blip>
          <a:srcRect/>
          <a:stretch/>
        </p:blipFill>
        <p:spPr>
          <a:xfrm>
            <a:off x="135936" y="209789"/>
            <a:ext cx="11894823" cy="6313674"/>
          </a:xfrm>
          <a:prstGeom prst="rect">
            <a:avLst/>
          </a:prstGeom>
          <a:noFill/>
          <a:ln>
            <a:noFill/>
          </a:ln>
          <a:effectLst>
            <a:outerShdw blurRad="44450" dist="27940" dir="5400000" algn="ctr">
              <a:srgbClr val="000000">
                <a:alpha val="31764"/>
              </a:srgbClr>
            </a:outerShdw>
          </a:effectLst>
        </p:spPr>
      </p:pic>
      <p:pic>
        <p:nvPicPr>
          <p:cNvPr id="210" name="Google Shape;210;p14"/>
          <p:cNvPicPr preferRelativeResize="0"/>
          <p:nvPr/>
        </p:nvPicPr>
        <p:blipFill rotWithShape="1">
          <a:blip r:embed="rId4">
            <a:alphaModFix/>
          </a:blip>
          <a:srcRect/>
          <a:stretch/>
        </p:blipFill>
        <p:spPr>
          <a:xfrm>
            <a:off x="499563" y="1737393"/>
            <a:ext cx="11167567" cy="2063926"/>
          </a:xfrm>
          <a:prstGeom prst="rect">
            <a:avLst/>
          </a:prstGeom>
          <a:noFill/>
          <a:ln>
            <a:noFill/>
          </a:ln>
        </p:spPr>
      </p:pic>
      <p:pic>
        <p:nvPicPr>
          <p:cNvPr id="211" name="Google Shape;211;p14"/>
          <p:cNvPicPr preferRelativeResize="0"/>
          <p:nvPr/>
        </p:nvPicPr>
        <p:blipFill rotWithShape="1">
          <a:blip r:embed="rId4">
            <a:alphaModFix/>
          </a:blip>
          <a:srcRect/>
          <a:stretch/>
        </p:blipFill>
        <p:spPr>
          <a:xfrm>
            <a:off x="909203" y="4130428"/>
            <a:ext cx="6283334" cy="2063926"/>
          </a:xfrm>
          <a:prstGeom prst="rect">
            <a:avLst/>
          </a:prstGeom>
          <a:noFill/>
          <a:ln>
            <a:noFill/>
          </a:ln>
        </p:spPr>
      </p:pic>
      <p:pic>
        <p:nvPicPr>
          <p:cNvPr id="212" name="Google Shape;212;p14"/>
          <p:cNvPicPr preferRelativeResize="0"/>
          <p:nvPr/>
        </p:nvPicPr>
        <p:blipFill rotWithShape="1">
          <a:blip r:embed="rId5">
            <a:alphaModFix/>
          </a:blip>
          <a:srcRect/>
          <a:stretch/>
        </p:blipFill>
        <p:spPr>
          <a:xfrm>
            <a:off x="909202" y="1926279"/>
            <a:ext cx="10297773" cy="1502721"/>
          </a:xfrm>
          <a:prstGeom prst="rect">
            <a:avLst/>
          </a:prstGeom>
          <a:noFill/>
          <a:ln>
            <a:noFill/>
          </a:ln>
        </p:spPr>
      </p:pic>
      <p:pic>
        <p:nvPicPr>
          <p:cNvPr id="213" name="Google Shape;213;p14"/>
          <p:cNvPicPr preferRelativeResize="0"/>
          <p:nvPr/>
        </p:nvPicPr>
        <p:blipFill rotWithShape="1">
          <a:blip r:embed="rId6">
            <a:alphaModFix/>
          </a:blip>
          <a:srcRect/>
          <a:stretch/>
        </p:blipFill>
        <p:spPr>
          <a:xfrm>
            <a:off x="916635" y="4184440"/>
            <a:ext cx="6275901" cy="2009913"/>
          </a:xfrm>
          <a:prstGeom prst="rect">
            <a:avLst/>
          </a:prstGeom>
          <a:noFill/>
          <a:ln>
            <a:noFill/>
          </a:ln>
        </p:spPr>
      </p:pic>
      <p:pic>
        <p:nvPicPr>
          <p:cNvPr id="214" name="Google Shape;214;p14"/>
          <p:cNvPicPr preferRelativeResize="0"/>
          <p:nvPr/>
        </p:nvPicPr>
        <p:blipFill rotWithShape="1">
          <a:blip r:embed="rId7">
            <a:alphaModFix/>
          </a:blip>
          <a:srcRect/>
          <a:stretch/>
        </p:blipFill>
        <p:spPr>
          <a:xfrm>
            <a:off x="545572" y="584302"/>
            <a:ext cx="11308174" cy="59140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4"/>
                                        </p:tgtEl>
                                        <p:attrNameLst>
                                          <p:attrName>style.visibility</p:attrName>
                                        </p:attrNameLst>
                                      </p:cBhvr>
                                      <p:to>
                                        <p:strVal val="visible"/>
                                      </p:to>
                                    </p:set>
                                    <p:anim calcmode="lin" valueType="num">
                                      <p:cBhvr additive="base">
                                        <p:cTn id="15" dur="500"/>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5"/>
          <p:cNvPicPr preferRelativeResize="0"/>
          <p:nvPr/>
        </p:nvPicPr>
        <p:blipFill rotWithShape="1">
          <a:blip r:embed="rId3">
            <a:alphaModFix/>
          </a:blip>
          <a:srcRect/>
          <a:stretch/>
        </p:blipFill>
        <p:spPr>
          <a:xfrm>
            <a:off x="135936" y="209789"/>
            <a:ext cx="11894823" cy="6313674"/>
          </a:xfrm>
          <a:prstGeom prst="rect">
            <a:avLst/>
          </a:prstGeom>
          <a:noFill/>
          <a:ln>
            <a:noFill/>
          </a:ln>
          <a:effectLst>
            <a:outerShdw blurRad="44450" dist="27940" dir="5400000" algn="ctr">
              <a:srgbClr val="000000">
                <a:alpha val="31764"/>
              </a:srgbClr>
            </a:outerShdw>
          </a:effectLst>
        </p:spPr>
      </p:pic>
      <p:pic>
        <p:nvPicPr>
          <p:cNvPr id="220" name="Google Shape;220;p15"/>
          <p:cNvPicPr preferRelativeResize="0"/>
          <p:nvPr/>
        </p:nvPicPr>
        <p:blipFill rotWithShape="1">
          <a:blip r:embed="rId4">
            <a:alphaModFix/>
          </a:blip>
          <a:srcRect/>
          <a:stretch/>
        </p:blipFill>
        <p:spPr>
          <a:xfrm>
            <a:off x="499563" y="1737393"/>
            <a:ext cx="11167567" cy="2063926"/>
          </a:xfrm>
          <a:prstGeom prst="rect">
            <a:avLst/>
          </a:prstGeom>
          <a:noFill/>
          <a:ln>
            <a:noFill/>
          </a:ln>
        </p:spPr>
      </p:pic>
      <p:pic>
        <p:nvPicPr>
          <p:cNvPr id="221" name="Google Shape;221;p15"/>
          <p:cNvPicPr preferRelativeResize="0"/>
          <p:nvPr/>
        </p:nvPicPr>
        <p:blipFill rotWithShape="1">
          <a:blip r:embed="rId4">
            <a:alphaModFix/>
          </a:blip>
          <a:srcRect/>
          <a:stretch/>
        </p:blipFill>
        <p:spPr>
          <a:xfrm>
            <a:off x="356839" y="4130427"/>
            <a:ext cx="7861609" cy="2393035"/>
          </a:xfrm>
          <a:prstGeom prst="rect">
            <a:avLst/>
          </a:prstGeom>
          <a:noFill/>
          <a:ln>
            <a:noFill/>
          </a:ln>
        </p:spPr>
      </p:pic>
      <p:pic>
        <p:nvPicPr>
          <p:cNvPr id="222" name="Google Shape;222;p15"/>
          <p:cNvPicPr preferRelativeResize="0"/>
          <p:nvPr/>
        </p:nvPicPr>
        <p:blipFill rotWithShape="1">
          <a:blip r:embed="rId5">
            <a:alphaModFix/>
          </a:blip>
          <a:srcRect/>
          <a:stretch/>
        </p:blipFill>
        <p:spPr>
          <a:xfrm>
            <a:off x="951354" y="4169455"/>
            <a:ext cx="6531114" cy="2242496"/>
          </a:xfrm>
          <a:prstGeom prst="rect">
            <a:avLst/>
          </a:prstGeom>
          <a:noFill/>
          <a:ln>
            <a:noFill/>
          </a:ln>
          <a:effectLst>
            <a:outerShdw blurRad="44450" dist="27940" dir="5400000" algn="ctr">
              <a:srgbClr val="000000">
                <a:alpha val="31764"/>
              </a:srgbClr>
            </a:outerShdw>
          </a:effectLst>
        </p:spPr>
      </p:pic>
      <p:pic>
        <p:nvPicPr>
          <p:cNvPr id="223" name="Google Shape;223;p15"/>
          <p:cNvPicPr preferRelativeResize="0"/>
          <p:nvPr/>
        </p:nvPicPr>
        <p:blipFill rotWithShape="1">
          <a:blip r:embed="rId6">
            <a:alphaModFix/>
          </a:blip>
          <a:srcRect/>
          <a:stretch/>
        </p:blipFill>
        <p:spPr>
          <a:xfrm>
            <a:off x="724933" y="1290626"/>
            <a:ext cx="7315095" cy="512132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6"/>
          <p:cNvPicPr preferRelativeResize="0"/>
          <p:nvPr/>
        </p:nvPicPr>
        <p:blipFill rotWithShape="1">
          <a:blip r:embed="rId3">
            <a:alphaModFix/>
          </a:blip>
          <a:srcRect/>
          <a:stretch/>
        </p:blipFill>
        <p:spPr>
          <a:xfrm>
            <a:off x="135936" y="209789"/>
            <a:ext cx="11894823" cy="6313674"/>
          </a:xfrm>
          <a:prstGeom prst="rect">
            <a:avLst/>
          </a:prstGeom>
          <a:noFill/>
          <a:ln>
            <a:noFill/>
          </a:ln>
          <a:effectLst>
            <a:outerShdw blurRad="44450" dist="27940" dir="5400000" algn="ctr">
              <a:srgbClr val="000000">
                <a:alpha val="31764"/>
              </a:srgbClr>
            </a:outerShdw>
          </a:effectLst>
        </p:spPr>
      </p:pic>
      <p:pic>
        <p:nvPicPr>
          <p:cNvPr id="229" name="Google Shape;229;p16"/>
          <p:cNvPicPr preferRelativeResize="0"/>
          <p:nvPr/>
        </p:nvPicPr>
        <p:blipFill rotWithShape="1">
          <a:blip r:embed="rId4">
            <a:alphaModFix/>
          </a:blip>
          <a:srcRect/>
          <a:stretch/>
        </p:blipFill>
        <p:spPr>
          <a:xfrm>
            <a:off x="499563" y="1737393"/>
            <a:ext cx="11167567" cy="2063926"/>
          </a:xfrm>
          <a:prstGeom prst="rect">
            <a:avLst/>
          </a:prstGeom>
          <a:noFill/>
          <a:ln>
            <a:noFill/>
          </a:ln>
        </p:spPr>
      </p:pic>
      <p:pic>
        <p:nvPicPr>
          <p:cNvPr id="230" name="Google Shape;230;p16"/>
          <p:cNvPicPr preferRelativeResize="0"/>
          <p:nvPr/>
        </p:nvPicPr>
        <p:blipFill rotWithShape="1">
          <a:blip r:embed="rId4">
            <a:alphaModFix/>
          </a:blip>
          <a:srcRect/>
          <a:stretch/>
        </p:blipFill>
        <p:spPr>
          <a:xfrm>
            <a:off x="356839" y="4130427"/>
            <a:ext cx="7861609" cy="2393035"/>
          </a:xfrm>
          <a:prstGeom prst="rect">
            <a:avLst/>
          </a:prstGeom>
          <a:noFill/>
          <a:ln>
            <a:noFill/>
          </a:ln>
        </p:spPr>
      </p:pic>
      <p:sp>
        <p:nvSpPr>
          <p:cNvPr id="231" name="Google Shape;231;p16"/>
          <p:cNvSpPr txBox="1"/>
          <p:nvPr/>
        </p:nvSpPr>
        <p:spPr>
          <a:xfrm>
            <a:off x="705314" y="1911742"/>
            <a:ext cx="10746988" cy="145135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000" b="1">
                <a:solidFill>
                  <a:schemeClr val="dk1"/>
                </a:solidFill>
                <a:latin typeface="Times New Roman"/>
                <a:ea typeface="Times New Roman"/>
                <a:cs typeface="Times New Roman"/>
                <a:sym typeface="Times New Roman"/>
              </a:rPr>
              <a:t>Câu 6.</a:t>
            </a:r>
            <a:r>
              <a:rPr lang="en-US" sz="4000">
                <a:solidFill>
                  <a:schemeClr val="dk1"/>
                </a:solidFill>
                <a:latin typeface="Times New Roman"/>
                <a:ea typeface="Times New Roman"/>
                <a:cs typeface="Times New Roman"/>
                <a:sym typeface="Times New Roman"/>
              </a:rPr>
              <a:t> Vì sao phần kết luận báo cáo phải chỉ rõ đạt được mục tiêu nghiên cứu hay không?</a:t>
            </a:r>
            <a:endParaRPr/>
          </a:p>
        </p:txBody>
      </p:sp>
      <p:sp>
        <p:nvSpPr>
          <p:cNvPr id="232" name="Google Shape;232;p16"/>
          <p:cNvSpPr txBox="1"/>
          <p:nvPr/>
        </p:nvSpPr>
        <p:spPr>
          <a:xfrm>
            <a:off x="499563" y="4130428"/>
            <a:ext cx="7437985" cy="203466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 Vì nghiên cứu khoa học là việc trả lời câu hỏi nghiên cứu theo phương pháp khoa học. Khi báo cáo cần chỉ rõ phần đạt được và chưa đạt được, chỉ ra hạn chế và hướng phát triển của nghiên cứu.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animEffect transition="in" filter="fade">
                                      <p:cBhvr>
                                        <p:cTn id="7" dur="500"/>
                                        <p:tgtEl>
                                          <p:spTgt spid="2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7"/>
          <p:cNvSpPr txBox="1"/>
          <p:nvPr/>
        </p:nvSpPr>
        <p:spPr>
          <a:xfrm>
            <a:off x="256478" y="210106"/>
            <a:ext cx="11697629" cy="65556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chemeClr val="dk1"/>
                </a:solidFill>
                <a:latin typeface="Times New Roman"/>
                <a:ea typeface="Times New Roman"/>
                <a:cs typeface="Times New Roman"/>
                <a:sym typeface="Times New Roman"/>
              </a:rPr>
              <a:t>Câu 3</a:t>
            </a:r>
            <a:r>
              <a:rPr lang="en-US" sz="3000" b="1">
                <a:solidFill>
                  <a:srgbClr val="C00000"/>
                </a:solidFill>
                <a:latin typeface="Times New Roman"/>
                <a:ea typeface="Times New Roman"/>
                <a:cs typeface="Times New Roman"/>
                <a:sym typeface="Times New Roman"/>
              </a:rPr>
              <a:t>. </a:t>
            </a:r>
            <a:r>
              <a:rPr lang="en-US" sz="3000">
                <a:solidFill>
                  <a:srgbClr val="C00000"/>
                </a:solidFill>
                <a:latin typeface="Times New Roman"/>
                <a:ea typeface="Times New Roman"/>
                <a:cs typeface="Times New Roman"/>
                <a:sym typeface="Times New Roman"/>
              </a:rPr>
              <a:t>Cấu trúc báo cáo gồm những phần nào? </a:t>
            </a:r>
            <a:r>
              <a:rPr lang="en-US" sz="3000">
                <a:solidFill>
                  <a:srgbClr val="0070C0"/>
                </a:solidFill>
                <a:latin typeface="Times New Roman"/>
                <a:ea typeface="Times New Roman"/>
                <a:cs typeface="Times New Roman"/>
                <a:sym typeface="Times New Roman"/>
              </a:rPr>
              <a:t>(– Cấu trúc một báo cáo khoa học thường gồm những phần: tiêu đề, mục tiêu, giả thuyết khoa học, thiết bị và vật liệu, phương pháp thực hiện, kết quả và thảo luận, kết luận)</a:t>
            </a:r>
            <a:endParaRPr sz="3000">
              <a:solidFill>
                <a:srgbClr val="0070C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000" b="1">
                <a:solidFill>
                  <a:schemeClr val="dk1"/>
                </a:solidFill>
                <a:latin typeface="Times New Roman"/>
                <a:ea typeface="Times New Roman"/>
                <a:cs typeface="Times New Roman"/>
                <a:sym typeface="Times New Roman"/>
              </a:rPr>
              <a:t>Câu 4.</a:t>
            </a:r>
            <a:r>
              <a:rPr lang="en-US" sz="3000">
                <a:solidFill>
                  <a:schemeClr val="dk1"/>
                </a:solidFill>
                <a:latin typeface="Times New Roman"/>
                <a:ea typeface="Times New Roman"/>
                <a:cs typeface="Times New Roman"/>
                <a:sym typeface="Times New Roman"/>
              </a:rPr>
              <a:t> </a:t>
            </a:r>
            <a:r>
              <a:rPr lang="en-US" sz="3000">
                <a:solidFill>
                  <a:srgbClr val="C00000"/>
                </a:solidFill>
                <a:latin typeface="Times New Roman"/>
                <a:ea typeface="Times New Roman"/>
                <a:cs typeface="Times New Roman"/>
                <a:sym typeface="Times New Roman"/>
              </a:rPr>
              <a:t>Trong quá trình nghiên cứu, giả thuyết khoa học được xây dựng nhằm mục đích gì?</a:t>
            </a:r>
            <a:r>
              <a:rPr lang="en-US" sz="3000">
                <a:solidFill>
                  <a:srgbClr val="0070C0"/>
                </a:solidFill>
                <a:latin typeface="Times New Roman"/>
                <a:ea typeface="Times New Roman"/>
                <a:cs typeface="Times New Roman"/>
                <a:sym typeface="Times New Roman"/>
              </a:rPr>
              <a:t> (- Trong quá trình nghiên cứu, giả thuyết khoa học được xây dựng nhằm mục đích đưa ra những dự đoán ban đầu cho việc nghiên cứu)</a:t>
            </a:r>
            <a:endParaRPr sz="3000">
              <a:solidFill>
                <a:srgbClr val="0070C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000" b="1">
                <a:solidFill>
                  <a:schemeClr val="dk1"/>
                </a:solidFill>
                <a:latin typeface="Times New Roman"/>
                <a:ea typeface="Times New Roman"/>
                <a:cs typeface="Times New Roman"/>
                <a:sym typeface="Times New Roman"/>
              </a:rPr>
              <a:t>Câu 5</a:t>
            </a:r>
            <a:r>
              <a:rPr lang="en-US" sz="3000">
                <a:solidFill>
                  <a:schemeClr val="dk1"/>
                </a:solidFill>
                <a:latin typeface="Times New Roman"/>
                <a:ea typeface="Times New Roman"/>
                <a:cs typeface="Times New Roman"/>
                <a:sym typeface="Times New Roman"/>
              </a:rPr>
              <a:t>. </a:t>
            </a:r>
            <a:r>
              <a:rPr lang="en-US" sz="3000">
                <a:solidFill>
                  <a:srgbClr val="C00000"/>
                </a:solidFill>
                <a:latin typeface="Times New Roman"/>
                <a:ea typeface="Times New Roman"/>
                <a:cs typeface="Times New Roman"/>
                <a:sym typeface="Times New Roman"/>
              </a:rPr>
              <a:t>Theo em, mục kết quả và thảo luận có ý nghĩa gì trong bài báo cáo khoa học? </a:t>
            </a:r>
            <a:r>
              <a:rPr lang="en-US" sz="3000">
                <a:solidFill>
                  <a:srgbClr val="0070C0"/>
                </a:solidFill>
                <a:latin typeface="Times New Roman"/>
                <a:ea typeface="Times New Roman"/>
                <a:cs typeface="Times New Roman"/>
                <a:sym typeface="Times New Roman"/>
              </a:rPr>
              <a:t>(– Theo em, mục kết quả và thảo luận có ý nghĩa giải thích được ý nghĩa của kết quả và gợi ý cho các vấn đề cần tìm hiểu khác nhau.)</a:t>
            </a:r>
            <a:endParaRPr/>
          </a:p>
          <a:p>
            <a:pPr marL="0" marR="0" lvl="0" indent="0" algn="just" rtl="0">
              <a:spcBef>
                <a:spcPts val="0"/>
              </a:spcBef>
              <a:spcAft>
                <a:spcPts val="0"/>
              </a:spcAft>
              <a:buNone/>
            </a:pPr>
            <a:r>
              <a:rPr lang="en-US" sz="3000" b="1">
                <a:solidFill>
                  <a:schemeClr val="dk1"/>
                </a:solidFill>
                <a:latin typeface="Times New Roman"/>
                <a:ea typeface="Times New Roman"/>
                <a:cs typeface="Times New Roman"/>
                <a:sym typeface="Times New Roman"/>
              </a:rPr>
              <a:t>Câu 6.</a:t>
            </a:r>
            <a:r>
              <a:rPr lang="en-US" sz="3000">
                <a:solidFill>
                  <a:schemeClr val="dk1"/>
                </a:solidFill>
                <a:latin typeface="Times New Roman"/>
                <a:ea typeface="Times New Roman"/>
                <a:cs typeface="Times New Roman"/>
                <a:sym typeface="Times New Roman"/>
              </a:rPr>
              <a:t> </a:t>
            </a:r>
            <a:r>
              <a:rPr lang="en-US" sz="3000">
                <a:solidFill>
                  <a:srgbClr val="C00000"/>
                </a:solidFill>
                <a:latin typeface="Times New Roman"/>
                <a:ea typeface="Times New Roman"/>
                <a:cs typeface="Times New Roman"/>
                <a:sym typeface="Times New Roman"/>
              </a:rPr>
              <a:t>Vì sao phần kết luận báo cáo phải chỉ rõ đạt được mục tiêu nghiên cứu hay không? </a:t>
            </a:r>
            <a:r>
              <a:rPr lang="en-US" sz="3000">
                <a:solidFill>
                  <a:srgbClr val="0070C0"/>
                </a:solidFill>
                <a:latin typeface="Times New Roman"/>
                <a:ea typeface="Times New Roman"/>
                <a:cs typeface="Times New Roman"/>
                <a:sym typeface="Times New Roman"/>
              </a:rPr>
              <a:t>(– Vì nghiên cứu khoa học là việc trả lời câu hỏi nghiên cứu theo phương pháp khoa học. Khi báo cáo cần chỉ rõ phần đạt được và chưa đạt được, chỉ ra hạn chế và hướng phát triển của nghiên cứu.)</a:t>
            </a:r>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p:nvPr/>
        </p:nvSpPr>
        <p:spPr>
          <a:xfrm>
            <a:off x="404231" y="302071"/>
            <a:ext cx="11672539" cy="597048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800" b="1">
                <a:solidFill>
                  <a:srgbClr val="FF0000"/>
                </a:solidFill>
                <a:latin typeface="Times New Roman"/>
                <a:ea typeface="Times New Roman"/>
                <a:cs typeface="Times New Roman"/>
                <a:sym typeface="Times New Roman"/>
              </a:rPr>
              <a:t>2. Viết báo cáo và thuyết trình một vấn đề khoa học</a:t>
            </a:r>
            <a:endParaRPr sz="4800">
              <a:solidFill>
                <a:srgbClr val="FF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800" b="1">
                <a:solidFill>
                  <a:srgbClr val="00B0F0"/>
                </a:solidFill>
                <a:latin typeface="Times New Roman"/>
                <a:ea typeface="Times New Roman"/>
                <a:cs typeface="Times New Roman"/>
                <a:sym typeface="Times New Roman"/>
              </a:rPr>
              <a:t>a. Các bước viết báo cáo</a:t>
            </a:r>
            <a:endParaRPr sz="4800">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800">
                <a:solidFill>
                  <a:schemeClr val="dk1"/>
                </a:solidFill>
                <a:latin typeface="Times New Roman"/>
                <a:ea typeface="Times New Roman"/>
                <a:cs typeface="Times New Roman"/>
                <a:sym typeface="Times New Roman"/>
              </a:rPr>
              <a:t>– Báo cáo khoa học là một văn bản trình bày rõ ràng, đầy đủ, chi tiết quá trình nghiên cứu một vấn đề khoa học.</a:t>
            </a:r>
            <a:endParaRPr/>
          </a:p>
          <a:p>
            <a:pPr marL="0" marR="0" lvl="0" indent="0" algn="just" rtl="0">
              <a:lnSpc>
                <a:spcPct val="115000"/>
              </a:lnSpc>
              <a:spcBef>
                <a:spcPts val="0"/>
              </a:spcBef>
              <a:spcAft>
                <a:spcPts val="0"/>
              </a:spcAft>
              <a:buNone/>
            </a:pPr>
            <a:r>
              <a:rPr lang="en-US" sz="4800">
                <a:solidFill>
                  <a:schemeClr val="dk1"/>
                </a:solidFill>
                <a:latin typeface="Times New Roman"/>
                <a:ea typeface="Times New Roman"/>
                <a:cs typeface="Times New Roman"/>
                <a:sym typeface="Times New Roman"/>
              </a:rPr>
              <a:t>– Các bước viết báo cáo: (SGK tr7,8)</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9"/>
          <p:cNvPicPr preferRelativeResize="0"/>
          <p:nvPr/>
        </p:nvPicPr>
        <p:blipFill rotWithShape="1">
          <a:blip r:embed="rId3">
            <a:alphaModFix/>
          </a:blip>
          <a:srcRect/>
          <a:stretch/>
        </p:blipFill>
        <p:spPr>
          <a:xfrm>
            <a:off x="191834" y="501311"/>
            <a:ext cx="11644256" cy="2409157"/>
          </a:xfrm>
          <a:prstGeom prst="rect">
            <a:avLst/>
          </a:prstGeom>
          <a:noFill/>
          <a:ln>
            <a:noFill/>
          </a:ln>
        </p:spPr>
      </p:pic>
      <p:pic>
        <p:nvPicPr>
          <p:cNvPr id="248" name="Google Shape;248;p19"/>
          <p:cNvPicPr preferRelativeResize="0"/>
          <p:nvPr/>
        </p:nvPicPr>
        <p:blipFill rotWithShape="1">
          <a:blip r:embed="rId4">
            <a:alphaModFix/>
          </a:blip>
          <a:srcRect/>
          <a:stretch/>
        </p:blipFill>
        <p:spPr>
          <a:xfrm>
            <a:off x="550410" y="3023371"/>
            <a:ext cx="11091463" cy="36673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0"/>
          <p:cNvPicPr preferRelativeResize="0"/>
          <p:nvPr/>
        </p:nvPicPr>
        <p:blipFill rotWithShape="1">
          <a:blip r:embed="rId3">
            <a:alphaModFix/>
          </a:blip>
          <a:srcRect/>
          <a:stretch/>
        </p:blipFill>
        <p:spPr>
          <a:xfrm>
            <a:off x="647780" y="541167"/>
            <a:ext cx="10896440" cy="6238774"/>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362196" y="3458629"/>
            <a:ext cx="11421593" cy="3170099"/>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Đọc SGK/tr- 6,7-Quan sát hình- Hoạt động nhóm 2 bạn</a:t>
            </a:r>
            <a:endParaRPr sz="4000">
              <a:solidFill>
                <a:schemeClr val="dk1"/>
              </a:solidFill>
              <a:latin typeface="Calibri"/>
              <a:ea typeface="Calibri"/>
              <a:cs typeface="Calibri"/>
              <a:sym typeface="Calibri"/>
            </a:endParaRPr>
          </a:p>
          <a:p>
            <a:pPr marL="0" marR="0" lvl="0" indent="357188" algn="l" rtl="0">
              <a:spcBef>
                <a:spcPts val="0"/>
              </a:spcBef>
              <a:spcAft>
                <a:spcPts val="0"/>
              </a:spcAft>
              <a:buNone/>
            </a:pPr>
            <a:r>
              <a:rPr lang="en-US" sz="4000" b="1">
                <a:solidFill>
                  <a:srgbClr val="7030A0"/>
                </a:solidFill>
                <a:latin typeface="Calibri"/>
                <a:ea typeface="Calibri"/>
                <a:cs typeface="Calibri"/>
                <a:sym typeface="Calibri"/>
              </a:rPr>
              <a:t>CH1:</a:t>
            </a:r>
            <a:r>
              <a:rPr lang="en-US" sz="4000">
                <a:solidFill>
                  <a:srgbClr val="7030A0"/>
                </a:solidFill>
                <a:latin typeface="Calibri"/>
                <a:ea typeface="Calibri"/>
                <a:cs typeface="Calibri"/>
                <a:sym typeface="Calibri"/>
              </a:rPr>
              <a:t> Trong Khoa học tự nhiên 9 có những dụng cụ và hoá chất nào cần dùng cho các thí nghiệm?</a:t>
            </a:r>
            <a:endParaRPr/>
          </a:p>
          <a:p>
            <a:pPr marL="0" marR="0" lvl="0" indent="357188" algn="l" rtl="0">
              <a:spcBef>
                <a:spcPts val="0"/>
              </a:spcBef>
              <a:spcAft>
                <a:spcPts val="0"/>
              </a:spcAft>
              <a:buNone/>
            </a:pPr>
            <a:r>
              <a:rPr lang="en-US" sz="4000" b="1">
                <a:solidFill>
                  <a:srgbClr val="7030A0"/>
                </a:solidFill>
                <a:latin typeface="Calibri"/>
                <a:ea typeface="Calibri"/>
                <a:cs typeface="Calibri"/>
                <a:sym typeface="Calibri"/>
              </a:rPr>
              <a:t>CH2:</a:t>
            </a:r>
            <a:r>
              <a:rPr lang="en-US" sz="4000">
                <a:solidFill>
                  <a:srgbClr val="7030A0"/>
                </a:solidFill>
                <a:latin typeface="Calibri"/>
                <a:ea typeface="Calibri"/>
                <a:cs typeface="Calibri"/>
                <a:sym typeface="Calibri"/>
              </a:rPr>
              <a:t> Các bước viết, trình bày báo cáo và làm bài thuyết trình một vấn đề khoa học như thế nào?</a:t>
            </a:r>
            <a:endParaRPr/>
          </a:p>
        </p:txBody>
      </p:sp>
      <p:pic>
        <p:nvPicPr>
          <p:cNvPr id="109" name="Google Shape;109;p3"/>
          <p:cNvPicPr preferRelativeResize="0"/>
          <p:nvPr/>
        </p:nvPicPr>
        <p:blipFill rotWithShape="1">
          <a:blip r:embed="rId3">
            <a:alphaModFix/>
          </a:blip>
          <a:srcRect/>
          <a:stretch/>
        </p:blipFill>
        <p:spPr>
          <a:xfrm>
            <a:off x="1337326" y="159717"/>
            <a:ext cx="9147657" cy="3051834"/>
          </a:xfrm>
          <a:prstGeom prst="rect">
            <a:avLst/>
          </a:prstGeom>
          <a:noFill/>
          <a:ln>
            <a:noFill/>
          </a:ln>
        </p:spPr>
      </p:pic>
      <p:pic>
        <p:nvPicPr>
          <p:cNvPr id="110" name="Google Shape;110;p3"/>
          <p:cNvPicPr preferRelativeResize="0"/>
          <p:nvPr/>
        </p:nvPicPr>
        <p:blipFill rotWithShape="1">
          <a:blip r:embed="rId4">
            <a:alphaModFix/>
          </a:blip>
          <a:srcRect/>
          <a:stretch/>
        </p:blipFill>
        <p:spPr>
          <a:xfrm>
            <a:off x="-108899" y="2278879"/>
            <a:ext cx="1446225" cy="14144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1"/>
          <p:cNvPicPr preferRelativeResize="0"/>
          <p:nvPr/>
        </p:nvPicPr>
        <p:blipFill rotWithShape="1">
          <a:blip r:embed="rId3">
            <a:alphaModFix/>
          </a:blip>
          <a:srcRect/>
          <a:stretch/>
        </p:blipFill>
        <p:spPr>
          <a:xfrm>
            <a:off x="191834" y="501311"/>
            <a:ext cx="11644256" cy="2409157"/>
          </a:xfrm>
          <a:prstGeom prst="rect">
            <a:avLst/>
          </a:prstGeom>
          <a:noFill/>
          <a:ln>
            <a:noFill/>
          </a:ln>
        </p:spPr>
      </p:pic>
      <p:pic>
        <p:nvPicPr>
          <p:cNvPr id="259" name="Google Shape;259;p21"/>
          <p:cNvPicPr preferRelativeResize="0"/>
          <p:nvPr/>
        </p:nvPicPr>
        <p:blipFill rotWithShape="1">
          <a:blip r:embed="rId4">
            <a:alphaModFix/>
          </a:blip>
          <a:srcRect/>
          <a:stretch/>
        </p:blipFill>
        <p:spPr>
          <a:xfrm>
            <a:off x="0" y="3024337"/>
            <a:ext cx="4973444" cy="2875501"/>
          </a:xfrm>
          <a:prstGeom prst="rect">
            <a:avLst/>
          </a:prstGeom>
          <a:noFill/>
          <a:ln>
            <a:noFill/>
          </a:ln>
        </p:spPr>
      </p:pic>
      <p:sp>
        <p:nvSpPr>
          <p:cNvPr id="260" name="Google Shape;260;p21"/>
          <p:cNvSpPr txBox="1"/>
          <p:nvPr/>
        </p:nvSpPr>
        <p:spPr>
          <a:xfrm>
            <a:off x="4650059" y="2801314"/>
            <a:ext cx="7541941" cy="4078039"/>
          </a:xfrm>
          <a:prstGeom prst="rect">
            <a:avLst/>
          </a:prstGeom>
          <a:noFill/>
          <a:ln>
            <a:noFill/>
          </a:ln>
        </p:spPr>
        <p:txBody>
          <a:bodyPr spcFirstLastPara="1" wrap="square" lIns="91425" tIns="45700" rIns="91425" bIns="45700" anchor="t" anchorCtr="0">
            <a:spAutoFit/>
          </a:bodyPr>
          <a:lstStyle/>
          <a:p>
            <a:pPr marL="0" marR="0" lvl="0" indent="268288" algn="l" rtl="0">
              <a:spcBef>
                <a:spcPts val="0"/>
              </a:spcBef>
              <a:spcAft>
                <a:spcPts val="0"/>
              </a:spcAft>
              <a:buNone/>
            </a:pPr>
            <a:r>
              <a:rPr lang="en-US" sz="3700" b="0" i="0">
                <a:solidFill>
                  <a:srgbClr val="7030A0"/>
                </a:solidFill>
                <a:highlight>
                  <a:srgbClr val="FFFFFF"/>
                </a:highlight>
                <a:latin typeface="Calibri"/>
                <a:ea typeface="Calibri"/>
                <a:cs typeface="Calibri"/>
                <a:sym typeface="Calibri"/>
              </a:rPr>
              <a:t>Sau khi hoàn thiện các nội dung cần thiết cho một báo cáo, thiết kế bài thuyết trình và chuẩn bị bài thuyết trình dưới dạng poster hoặc bản trình chiếu máy tính thông qua các phần mềm trình chiếu phổ biến (PowerPoint,…)</a:t>
            </a:r>
            <a:endParaRPr sz="3700">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2"/>
          <p:cNvSpPr txBox="1"/>
          <p:nvPr/>
        </p:nvSpPr>
        <p:spPr>
          <a:xfrm>
            <a:off x="404231" y="321237"/>
            <a:ext cx="11438363" cy="649870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600" b="1">
                <a:solidFill>
                  <a:srgbClr val="00B0F0"/>
                </a:solidFill>
                <a:latin typeface="Times New Roman"/>
                <a:ea typeface="Times New Roman"/>
                <a:cs typeface="Times New Roman"/>
                <a:sym typeface="Times New Roman"/>
              </a:rPr>
              <a:t>b. Thiết kế bài thuyết trình về vấn đề khoa học</a:t>
            </a:r>
            <a:endParaRPr sz="4600">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600">
                <a:solidFill>
                  <a:schemeClr val="dk1"/>
                </a:solidFill>
                <a:latin typeface="Times New Roman"/>
                <a:ea typeface="Times New Roman"/>
                <a:cs typeface="Times New Roman"/>
                <a:sym typeface="Times New Roman"/>
              </a:rPr>
              <a:t>– Để việc thuyết trình một vấn đề khoa học có chất lượng tốt, chúng ta cần chuẩn bị kĩ bài thuyết trình một cách ngắn gọn, phản ánh đầy đủ thông tin những điểm chính trong bài báo cáo.</a:t>
            </a:r>
            <a:endParaRPr/>
          </a:p>
          <a:p>
            <a:pPr marL="0" marR="0" lvl="0" indent="0" algn="l" rtl="0">
              <a:spcBef>
                <a:spcPts val="0"/>
              </a:spcBef>
              <a:spcAft>
                <a:spcPts val="0"/>
              </a:spcAft>
              <a:buNone/>
            </a:pPr>
            <a:r>
              <a:rPr lang="en-US" sz="4600">
                <a:solidFill>
                  <a:schemeClr val="dk1"/>
                </a:solidFill>
                <a:latin typeface="Times New Roman"/>
                <a:ea typeface="Times New Roman"/>
                <a:cs typeface="Times New Roman"/>
                <a:sym typeface="Times New Roman"/>
              </a:rPr>
              <a:t>– Cấu trúc bài thuyết trình: (SGK tr9)</a:t>
            </a:r>
            <a:endParaRPr sz="46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p:nvPr/>
        </p:nvSpPr>
        <p:spPr>
          <a:xfrm>
            <a:off x="2723686" y="389622"/>
            <a:ext cx="764694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a:solidFill>
                  <a:srgbClr val="00B050"/>
                </a:solidFill>
                <a:latin typeface="Times New Roman"/>
                <a:ea typeface="Times New Roman"/>
                <a:cs typeface="Times New Roman"/>
                <a:sym typeface="Times New Roman"/>
              </a:rPr>
              <a:t>LUYỆN TẬP</a:t>
            </a:r>
            <a:endParaRPr sz="8800">
              <a:solidFill>
                <a:schemeClr val="dk1"/>
              </a:solidFill>
              <a:latin typeface="Calibri"/>
              <a:ea typeface="Calibri"/>
              <a:cs typeface="Calibri"/>
              <a:sym typeface="Calibri"/>
            </a:endParaRPr>
          </a:p>
        </p:txBody>
      </p:sp>
      <p:sp>
        <p:nvSpPr>
          <p:cNvPr id="271" name="Google Shape;271;p23"/>
          <p:cNvSpPr txBox="1"/>
          <p:nvPr/>
        </p:nvSpPr>
        <p:spPr>
          <a:xfrm>
            <a:off x="1619715" y="2284227"/>
            <a:ext cx="9174666" cy="1279709"/>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6600" u="sng">
                <a:solidFill>
                  <a:srgbClr val="FF0000"/>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T</a:t>
            </a:r>
            <a:r>
              <a:rPr lang="en-US" sz="6600" b="0" u="sng">
                <a:solidFill>
                  <a:srgbClr val="FF0000"/>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rò chơi “Bức tranh bí ẩn”</a:t>
            </a:r>
            <a:endParaRPr sz="4400" b="1">
              <a:solidFill>
                <a:srgbClr val="FF0000"/>
              </a:solidFill>
              <a:highlight>
                <a:srgbClr val="FFFFFF"/>
              </a:highlight>
              <a:latin typeface="Quattrocento Sans"/>
              <a:ea typeface="Quattrocento Sans"/>
              <a:cs typeface="Quattrocento Sans"/>
              <a:sym typeface="Quattrocento Sans"/>
            </a:endParaRPr>
          </a:p>
        </p:txBody>
      </p:sp>
      <p:pic>
        <p:nvPicPr>
          <p:cNvPr id="272" name="Google Shape;272;p23"/>
          <p:cNvPicPr preferRelativeResize="0"/>
          <p:nvPr/>
        </p:nvPicPr>
        <p:blipFill>
          <a:blip r:embed="rId4">
            <a:alphaModFix/>
          </a:blip>
          <a:stretch>
            <a:fillRect/>
          </a:stretch>
        </p:blipFill>
        <p:spPr>
          <a:xfrm>
            <a:off x="152400" y="3716336"/>
            <a:ext cx="6257925" cy="1838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p:nvPr/>
        </p:nvSpPr>
        <p:spPr>
          <a:xfrm>
            <a:off x="2723686" y="389622"/>
            <a:ext cx="764694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a:solidFill>
                  <a:srgbClr val="00B050"/>
                </a:solidFill>
                <a:latin typeface="Times New Roman"/>
                <a:ea typeface="Times New Roman"/>
                <a:cs typeface="Times New Roman"/>
                <a:sym typeface="Times New Roman"/>
              </a:rPr>
              <a:t>VẬN DỤNG</a:t>
            </a:r>
            <a:endParaRPr sz="8800">
              <a:solidFill>
                <a:schemeClr val="dk1"/>
              </a:solidFill>
              <a:latin typeface="Calibri"/>
              <a:ea typeface="Calibri"/>
              <a:cs typeface="Calibri"/>
              <a:sym typeface="Calibri"/>
            </a:endParaRPr>
          </a:p>
        </p:txBody>
      </p:sp>
      <p:sp>
        <p:nvSpPr>
          <p:cNvPr id="278" name="Google Shape;278;p24"/>
          <p:cNvSpPr txBox="1"/>
          <p:nvPr/>
        </p:nvSpPr>
        <p:spPr>
          <a:xfrm>
            <a:off x="906037" y="1996987"/>
            <a:ext cx="10445904" cy="428578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000" b="1">
                <a:solidFill>
                  <a:schemeClr val="dk1"/>
                </a:solidFill>
                <a:latin typeface="Times New Roman"/>
                <a:ea typeface="Times New Roman"/>
                <a:cs typeface="Times New Roman"/>
                <a:sym typeface="Times New Roman"/>
              </a:rPr>
              <a:t>HS làm việc nhóm</a:t>
            </a:r>
            <a:r>
              <a:rPr lang="en-US" sz="4000">
                <a:solidFill>
                  <a:schemeClr val="dk1"/>
                </a:solidFill>
                <a:latin typeface="Times New Roman"/>
                <a:ea typeface="Times New Roman"/>
                <a:cs typeface="Times New Roman"/>
                <a:sym typeface="Times New Roman"/>
              </a:rPr>
              <a:t>, thiết kế một báo cáo treo tường, poster hoặc powerpoint…  để trình bày kết quả của một nghiên cứu khoa học hoặc một bài thực hành mà em đã thực hiện trong môn Khoa học tự nhiên</a:t>
            </a:r>
            <a:r>
              <a:rPr lang="en-US" sz="4000" b="1">
                <a:solidFill>
                  <a:srgbClr val="C00000"/>
                </a:solidFill>
                <a:latin typeface="Times New Roman"/>
                <a:ea typeface="Times New Roman"/>
                <a:cs typeface="Times New Roman"/>
                <a:sym typeface="Times New Roman"/>
              </a:rPr>
              <a:t> .</a:t>
            </a:r>
            <a:endParaRPr sz="4000">
              <a:solidFill>
                <a:schemeClr val="dk1"/>
              </a:solidFill>
              <a:latin typeface="Times New Roman"/>
              <a:ea typeface="Times New Roman"/>
              <a:cs typeface="Times New Roman"/>
              <a:sym typeface="Times New Roman"/>
            </a:endParaRPr>
          </a:p>
          <a:p>
            <a:pPr marL="0" marR="0" lvl="0" indent="0" algn="l" rtl="0">
              <a:spcBef>
                <a:spcPts val="300"/>
              </a:spcBef>
              <a:spcAft>
                <a:spcPts val="0"/>
              </a:spcAft>
              <a:buNone/>
            </a:pPr>
            <a:r>
              <a:rPr lang="en-US" sz="4000">
                <a:solidFill>
                  <a:schemeClr val="dk1"/>
                </a:solidFill>
                <a:latin typeface="Times New Roman"/>
                <a:ea typeface="Times New Roman"/>
                <a:cs typeface="Times New Roman"/>
                <a:sym typeface="Times New Roman"/>
              </a:rPr>
              <a:t>- Sản phẩm nộp vào tuần sau</a:t>
            </a:r>
            <a:endParaRPr sz="4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a:stretch/>
        </p:blipFill>
        <p:spPr>
          <a:xfrm>
            <a:off x="-66945" y="0"/>
            <a:ext cx="12021052" cy="69806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a:stretch/>
        </p:blipFill>
        <p:spPr>
          <a:xfrm>
            <a:off x="412948" y="2701587"/>
            <a:ext cx="4051851" cy="3270645"/>
          </a:xfrm>
          <a:prstGeom prst="rect">
            <a:avLst/>
          </a:prstGeom>
          <a:noFill/>
          <a:ln>
            <a:noFill/>
          </a:ln>
        </p:spPr>
      </p:pic>
      <p:pic>
        <p:nvPicPr>
          <p:cNvPr id="121" name="Google Shape;121;p5"/>
          <p:cNvPicPr preferRelativeResize="0"/>
          <p:nvPr/>
        </p:nvPicPr>
        <p:blipFill rotWithShape="1">
          <a:blip r:embed="rId4">
            <a:alphaModFix/>
          </a:blip>
          <a:srcRect/>
          <a:stretch/>
        </p:blipFill>
        <p:spPr>
          <a:xfrm>
            <a:off x="4133137" y="3000245"/>
            <a:ext cx="4040707" cy="3694392"/>
          </a:xfrm>
          <a:prstGeom prst="rect">
            <a:avLst/>
          </a:prstGeom>
          <a:noFill/>
          <a:ln>
            <a:noFill/>
          </a:ln>
        </p:spPr>
      </p:pic>
      <p:pic>
        <p:nvPicPr>
          <p:cNvPr id="122" name="Google Shape;122;p5"/>
          <p:cNvPicPr preferRelativeResize="0"/>
          <p:nvPr/>
        </p:nvPicPr>
        <p:blipFill rotWithShape="1">
          <a:blip r:embed="rId5">
            <a:alphaModFix/>
          </a:blip>
          <a:srcRect/>
          <a:stretch/>
        </p:blipFill>
        <p:spPr>
          <a:xfrm>
            <a:off x="8058864" y="2962885"/>
            <a:ext cx="4059009" cy="3270645"/>
          </a:xfrm>
          <a:prstGeom prst="rect">
            <a:avLst/>
          </a:prstGeom>
          <a:noFill/>
          <a:ln>
            <a:noFill/>
          </a:ln>
        </p:spPr>
      </p:pic>
      <p:sp>
        <p:nvSpPr>
          <p:cNvPr id="123" name="Google Shape;123;p5"/>
          <p:cNvSpPr txBox="1"/>
          <p:nvPr/>
        </p:nvSpPr>
        <p:spPr>
          <a:xfrm>
            <a:off x="74127" y="1065021"/>
            <a:ext cx="12043746"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dk1"/>
                </a:solidFill>
                <a:latin typeface="Calibri"/>
                <a:ea typeface="Calibri"/>
                <a:cs typeface="Calibri"/>
                <a:sym typeface="Calibri"/>
              </a:rPr>
              <a:t>Đọc SGK/tr- 6,7</a:t>
            </a:r>
            <a:endParaRPr/>
          </a:p>
          <a:p>
            <a:pPr marL="0" marR="0" lvl="0" indent="0" algn="ctr" rtl="0">
              <a:spcBef>
                <a:spcPts val="0"/>
              </a:spcBef>
              <a:spcAft>
                <a:spcPts val="0"/>
              </a:spcAft>
              <a:buNone/>
            </a:pPr>
            <a:r>
              <a:rPr lang="en-US" sz="4800">
                <a:solidFill>
                  <a:srgbClr val="C00000"/>
                </a:solidFill>
                <a:latin typeface="Calibri"/>
                <a:ea typeface="Calibri"/>
                <a:cs typeface="Calibri"/>
                <a:sym typeface="Calibri"/>
              </a:rPr>
              <a:t>Hoạt động nhóm 2 bàn trả lời câu hỏi 1,2,3</a:t>
            </a:r>
            <a:endParaRPr/>
          </a:p>
        </p:txBody>
      </p:sp>
      <p:pic>
        <p:nvPicPr>
          <p:cNvPr id="124" name="Google Shape;124;p5" descr="Kỹ năng đặt câu hỏi trong giao tiếp thông minh và hiệu quả"/>
          <p:cNvPicPr preferRelativeResize="0"/>
          <p:nvPr/>
        </p:nvPicPr>
        <p:blipFill rotWithShape="1">
          <a:blip r:embed="rId6">
            <a:alphaModFix/>
          </a:blip>
          <a:srcRect/>
          <a:stretch/>
        </p:blipFill>
        <p:spPr>
          <a:xfrm>
            <a:off x="8647974" y="-44604"/>
            <a:ext cx="3357423" cy="2241395"/>
          </a:xfrm>
          <a:prstGeom prst="rect">
            <a:avLst/>
          </a:prstGeom>
          <a:noFill/>
          <a:ln>
            <a:noFill/>
          </a:ln>
        </p:spPr>
      </p:pic>
      <p:pic>
        <p:nvPicPr>
          <p:cNvPr id="125" name="Google Shape;125;p5"/>
          <p:cNvPicPr preferRelativeResize="0"/>
          <p:nvPr/>
        </p:nvPicPr>
        <p:blipFill rotWithShape="1">
          <a:blip r:embed="rId7">
            <a:alphaModFix/>
          </a:blip>
          <a:srcRect/>
          <a:stretch/>
        </p:blipFill>
        <p:spPr>
          <a:xfrm>
            <a:off x="6871891" y="151124"/>
            <a:ext cx="2307142" cy="1822642"/>
          </a:xfrm>
          <a:prstGeom prst="rect">
            <a:avLst/>
          </a:prstGeom>
          <a:noFill/>
          <a:ln>
            <a:noFill/>
          </a:ln>
        </p:spPr>
      </p:pic>
      <p:sp>
        <p:nvSpPr>
          <p:cNvPr id="126" name="Google Shape;126;p5"/>
          <p:cNvSpPr txBox="1"/>
          <p:nvPr/>
        </p:nvSpPr>
        <p:spPr>
          <a:xfrm>
            <a:off x="213217" y="342616"/>
            <a:ext cx="11931269" cy="2123658"/>
          </a:xfrm>
          <a:prstGeom prst="rect">
            <a:avLst/>
          </a:prstGeom>
          <a:solidFill>
            <a:srgbClr val="FFF2CC"/>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400" b="1">
                <a:solidFill>
                  <a:srgbClr val="000000"/>
                </a:solidFill>
                <a:latin typeface="Times New Roman"/>
                <a:ea typeface="Times New Roman"/>
                <a:cs typeface="Times New Roman"/>
                <a:sym typeface="Times New Roman"/>
              </a:rPr>
              <a:t>Câu 1: </a:t>
            </a:r>
            <a:r>
              <a:rPr lang="en-US" sz="4400">
                <a:solidFill>
                  <a:srgbClr val="000000"/>
                </a:solidFill>
                <a:highlight>
                  <a:srgbClr val="FFFF00"/>
                </a:highlight>
                <a:latin typeface="Times New Roman"/>
                <a:ea typeface="Times New Roman"/>
                <a:cs typeface="Times New Roman"/>
                <a:sym typeface="Times New Roman"/>
              </a:rPr>
              <a:t>Tiêu bản nhiễm sắc thể người: </a:t>
            </a:r>
            <a:r>
              <a:rPr lang="en-US" sz="4400" b="1">
                <a:solidFill>
                  <a:srgbClr val="548135"/>
                </a:solidFill>
                <a:highlight>
                  <a:srgbClr val="FFFF00"/>
                </a:highlight>
                <a:latin typeface="Times New Roman"/>
                <a:ea typeface="Times New Roman"/>
                <a:cs typeface="Times New Roman"/>
                <a:sym typeface="Times New Roman"/>
              </a:rPr>
              <a:t>lĩnh vực sinh học:</a:t>
            </a:r>
            <a:r>
              <a:rPr lang="en-US" sz="4400">
                <a:solidFill>
                  <a:srgbClr val="548135"/>
                </a:solidFill>
                <a:highlight>
                  <a:srgbClr val="FFFF00"/>
                </a:highlight>
                <a:latin typeface="Times New Roman"/>
                <a:ea typeface="Times New Roman"/>
                <a:cs typeface="Times New Roman"/>
                <a:sym typeface="Times New Roman"/>
              </a:rPr>
              <a:t> </a:t>
            </a:r>
            <a:r>
              <a:rPr lang="en-US" sz="4400" u="sng">
                <a:solidFill>
                  <a:srgbClr val="000000"/>
                </a:solidFill>
                <a:latin typeface="Times New Roman"/>
                <a:ea typeface="Times New Roman"/>
                <a:cs typeface="Times New Roman"/>
                <a:sym typeface="Times New Roman"/>
              </a:rPr>
              <a:t>Lăng kính, thấu kính hội tụ, thấu kính phân kỳ</a:t>
            </a:r>
            <a:r>
              <a:rPr lang="en-US" sz="4400">
                <a:solidFill>
                  <a:srgbClr val="000000"/>
                </a:solidFill>
                <a:latin typeface="Times New Roman"/>
                <a:ea typeface="Times New Roman"/>
                <a:cs typeface="Times New Roman"/>
                <a:sym typeface="Times New Roman"/>
              </a:rPr>
              <a:t>: </a:t>
            </a:r>
            <a:endParaRPr/>
          </a:p>
          <a:p>
            <a:pPr marL="0" marR="0" lvl="0" indent="0" algn="just" rtl="0">
              <a:spcBef>
                <a:spcPts val="0"/>
              </a:spcBef>
              <a:spcAft>
                <a:spcPts val="0"/>
              </a:spcAft>
              <a:buNone/>
            </a:pPr>
            <a:r>
              <a:rPr lang="en-US" sz="4400">
                <a:solidFill>
                  <a:srgbClr val="000000"/>
                </a:solidFill>
                <a:latin typeface="Times New Roman"/>
                <a:ea typeface="Times New Roman"/>
                <a:cs typeface="Times New Roman"/>
                <a:sym typeface="Times New Roman"/>
              </a:rPr>
              <a:t>                          </a:t>
            </a:r>
            <a:r>
              <a:rPr lang="en-US" sz="4400">
                <a:solidFill>
                  <a:srgbClr val="833C0B"/>
                </a:solidFill>
                <a:latin typeface="Times New Roman"/>
                <a:ea typeface="Times New Roman"/>
                <a:cs typeface="Times New Roman"/>
                <a:sym typeface="Times New Roman"/>
              </a:rPr>
              <a:t>lĩnh vực vật lý.</a:t>
            </a:r>
            <a:endParaRPr sz="4400">
              <a:solidFill>
                <a:srgbClr val="833C0B"/>
              </a:solidFill>
              <a:latin typeface="Times New Roman"/>
              <a:ea typeface="Times New Roman"/>
              <a:cs typeface="Times New Roman"/>
              <a:sym typeface="Times New Roman"/>
            </a:endParaRPr>
          </a:p>
        </p:txBody>
      </p:sp>
      <p:sp>
        <p:nvSpPr>
          <p:cNvPr id="127" name="Google Shape;127;p5"/>
          <p:cNvSpPr txBox="1"/>
          <p:nvPr/>
        </p:nvSpPr>
        <p:spPr>
          <a:xfrm>
            <a:off x="186603" y="191447"/>
            <a:ext cx="11931269" cy="2123658"/>
          </a:xfrm>
          <a:prstGeom prst="rect">
            <a:avLst/>
          </a:prstGeom>
          <a:solidFill>
            <a:srgbClr val="FFF2CC"/>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400" b="1">
                <a:solidFill>
                  <a:srgbClr val="000000"/>
                </a:solidFill>
                <a:latin typeface="Times New Roman"/>
                <a:ea typeface="Times New Roman"/>
                <a:cs typeface="Times New Roman"/>
                <a:sym typeface="Times New Roman"/>
              </a:rPr>
              <a:t>Câu 2: </a:t>
            </a:r>
            <a:r>
              <a:rPr lang="en-US" sz="4400">
                <a:solidFill>
                  <a:srgbClr val="000000"/>
                </a:solidFill>
                <a:highlight>
                  <a:srgbClr val="FFFF00"/>
                </a:highlight>
                <a:latin typeface="Times New Roman"/>
                <a:ea typeface="Times New Roman"/>
                <a:cs typeface="Times New Roman"/>
                <a:sym typeface="Times New Roman"/>
              </a:rPr>
              <a:t>Hóa chất thường gặp trong tự nhiên: đá vôi, vôi sống.</a:t>
            </a:r>
            <a:r>
              <a:rPr lang="en-US" sz="4400">
                <a:solidFill>
                  <a:srgbClr val="000000"/>
                </a:solidFill>
                <a:latin typeface="Times New Roman"/>
                <a:ea typeface="Times New Roman"/>
                <a:cs typeface="Times New Roman"/>
                <a:sym typeface="Times New Roman"/>
              </a:rPr>
              <a:t>	</a:t>
            </a:r>
            <a:r>
              <a:rPr lang="en-US" sz="4400">
                <a:solidFill>
                  <a:srgbClr val="000000"/>
                </a:solidFill>
                <a:highlight>
                  <a:srgbClr val="00FFFF"/>
                </a:highlight>
                <a:latin typeface="Times New Roman"/>
                <a:ea typeface="Times New Roman"/>
                <a:cs typeface="Times New Roman"/>
                <a:sym typeface="Times New Roman"/>
              </a:rPr>
              <a:t>Hóa chất thường sử dụng trong sản xuất bánh, kẹo: glucose, sarcharose.</a:t>
            </a:r>
            <a:endParaRPr sz="4400">
              <a:solidFill>
                <a:schemeClr val="dk1"/>
              </a:solidFill>
              <a:highlight>
                <a:srgbClr val="00FFFF"/>
              </a:highlight>
              <a:latin typeface="Times New Roman"/>
              <a:ea typeface="Times New Roman"/>
              <a:cs typeface="Times New Roman"/>
              <a:sym typeface="Times New Roman"/>
            </a:endParaRPr>
          </a:p>
        </p:txBody>
      </p:sp>
      <p:sp>
        <p:nvSpPr>
          <p:cNvPr id="128" name="Google Shape;128;p5"/>
          <p:cNvSpPr txBox="1"/>
          <p:nvPr/>
        </p:nvSpPr>
        <p:spPr>
          <a:xfrm>
            <a:off x="186604" y="191447"/>
            <a:ext cx="11957882" cy="3046988"/>
          </a:xfrm>
          <a:prstGeom prst="rect">
            <a:avLst/>
          </a:prstGeom>
          <a:solidFill>
            <a:srgbClr val="FFF2CC"/>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800" b="1">
                <a:solidFill>
                  <a:srgbClr val="000000"/>
                </a:solidFill>
                <a:latin typeface="Times New Roman"/>
                <a:ea typeface="Times New Roman"/>
                <a:cs typeface="Times New Roman"/>
                <a:sym typeface="Times New Roman"/>
              </a:rPr>
              <a:t>Câu 3: </a:t>
            </a:r>
            <a:r>
              <a:rPr lang="en-US" sz="4800">
                <a:solidFill>
                  <a:srgbClr val="000000"/>
                </a:solidFill>
                <a:latin typeface="Times New Roman"/>
                <a:ea typeface="Times New Roman"/>
                <a:cs typeface="Times New Roman"/>
                <a:sym typeface="Times New Roman"/>
              </a:rPr>
              <a:t>Hóa chất được bảo quản và sử dụng với mục đích khác nhau → hóa chất đựng trong chai, lọ, bao bì phải được dán nhãn với đầy đủ thông tin.</a:t>
            </a:r>
            <a:endParaRPr sz="4800">
              <a:solidFill>
                <a:schemeClr val="dk1"/>
              </a:solidFill>
              <a:latin typeface="Times New Roman"/>
              <a:ea typeface="Times New Roman"/>
              <a:cs typeface="Times New Roman"/>
              <a:sym typeface="Times New Roman"/>
            </a:endParaRPr>
          </a:p>
        </p:txBody>
      </p:sp>
      <p:pic>
        <p:nvPicPr>
          <p:cNvPr id="129" name="Google Shape;129;p5"/>
          <p:cNvPicPr preferRelativeResize="0"/>
          <p:nvPr/>
        </p:nvPicPr>
        <p:blipFill rotWithShape="1">
          <a:blip r:embed="rId8">
            <a:alphaModFix/>
          </a:blip>
          <a:srcRect/>
          <a:stretch/>
        </p:blipFill>
        <p:spPr>
          <a:xfrm>
            <a:off x="648196" y="2765034"/>
            <a:ext cx="11227272" cy="3941897"/>
          </a:xfrm>
          <a:prstGeom prst="rect">
            <a:avLst/>
          </a:prstGeom>
          <a:noFill/>
          <a:ln>
            <a:noFill/>
          </a:ln>
        </p:spPr>
      </p:pic>
      <p:pic>
        <p:nvPicPr>
          <p:cNvPr id="130" name="Google Shape;130;p5"/>
          <p:cNvPicPr preferRelativeResize="0"/>
          <p:nvPr/>
        </p:nvPicPr>
        <p:blipFill rotWithShape="1">
          <a:blip r:embed="rId9">
            <a:alphaModFix/>
          </a:blip>
          <a:srcRect b="53291"/>
          <a:stretch/>
        </p:blipFill>
        <p:spPr>
          <a:xfrm>
            <a:off x="0" y="3070365"/>
            <a:ext cx="6579220" cy="34993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31" name="Google Shape;131;p5"/>
          <p:cNvPicPr preferRelativeResize="0"/>
          <p:nvPr/>
        </p:nvPicPr>
        <p:blipFill rotWithShape="1">
          <a:blip r:embed="rId9">
            <a:alphaModFix/>
          </a:blip>
          <a:srcRect l="8041" t="50845" r="6535" b="12311"/>
          <a:stretch/>
        </p:blipFill>
        <p:spPr>
          <a:xfrm>
            <a:off x="6304642" y="3070365"/>
            <a:ext cx="5748781" cy="353673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32" name="Google Shape;132;p5"/>
          <p:cNvPicPr preferRelativeResize="0"/>
          <p:nvPr/>
        </p:nvPicPr>
        <p:blipFill rotWithShape="1">
          <a:blip r:embed="rId10">
            <a:alphaModFix/>
          </a:blip>
          <a:srcRect r="45014"/>
          <a:stretch/>
        </p:blipFill>
        <p:spPr>
          <a:xfrm>
            <a:off x="47514" y="3188679"/>
            <a:ext cx="2731534" cy="3723228"/>
          </a:xfrm>
          <a:prstGeom prst="rect">
            <a:avLst/>
          </a:prstGeom>
          <a:noFill/>
          <a:ln>
            <a:noFill/>
          </a:ln>
        </p:spPr>
      </p:pic>
      <p:pic>
        <p:nvPicPr>
          <p:cNvPr id="133" name="Google Shape;133;p5"/>
          <p:cNvPicPr preferRelativeResize="0"/>
          <p:nvPr/>
        </p:nvPicPr>
        <p:blipFill rotWithShape="1">
          <a:blip r:embed="rId11">
            <a:alphaModFix/>
          </a:blip>
          <a:srcRect/>
          <a:stretch/>
        </p:blipFill>
        <p:spPr>
          <a:xfrm>
            <a:off x="2865968" y="3168569"/>
            <a:ext cx="4169170" cy="363354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34" name="Google Shape;134;p5"/>
          <p:cNvSpPr txBox="1"/>
          <p:nvPr/>
        </p:nvSpPr>
        <p:spPr>
          <a:xfrm>
            <a:off x="213217" y="165501"/>
            <a:ext cx="11957882" cy="3139321"/>
          </a:xfrm>
          <a:prstGeom prst="rect">
            <a:avLst/>
          </a:prstGeom>
          <a:solidFill>
            <a:srgbClr val="FFF2CC"/>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800" b="1">
                <a:solidFill>
                  <a:srgbClr val="000000"/>
                </a:solidFill>
                <a:latin typeface="Times New Roman"/>
                <a:ea typeface="Times New Roman"/>
                <a:cs typeface="Times New Roman"/>
                <a:sym typeface="Times New Roman"/>
              </a:rPr>
              <a:t>Câu 4: </a:t>
            </a:r>
            <a:r>
              <a:rPr lang="en-US" sz="6600">
                <a:solidFill>
                  <a:srgbClr val="FF0000"/>
                </a:solidFill>
                <a:latin typeface="Calibri"/>
                <a:ea typeface="Calibri"/>
                <a:cs typeface="Calibri"/>
                <a:sym typeface="Calibri"/>
              </a:rPr>
              <a:t>Để lựa chọn được dụng cụ và hoá chất phù hợp và an toàn, người tiến hành cần làm gì? </a:t>
            </a:r>
            <a:endParaRPr sz="4800">
              <a:solidFill>
                <a:srgbClr val="FF0000"/>
              </a:solidFill>
              <a:latin typeface="Times New Roman"/>
              <a:ea typeface="Times New Roman"/>
              <a:cs typeface="Times New Roman"/>
              <a:sym typeface="Times New Roman"/>
            </a:endParaRPr>
          </a:p>
        </p:txBody>
      </p:sp>
      <p:pic>
        <p:nvPicPr>
          <p:cNvPr id="135" name="Google Shape;135;p5" descr="Dụng cụ thí nghiệm hóa học, Dụng cụ thí nghiệm thủy tinh"/>
          <p:cNvPicPr preferRelativeResize="0"/>
          <p:nvPr/>
        </p:nvPicPr>
        <p:blipFill rotWithShape="1">
          <a:blip r:embed="rId12">
            <a:alphaModFix/>
          </a:blip>
          <a:srcRect l="-432" t="22892" r="432" b="26487"/>
          <a:stretch/>
        </p:blipFill>
        <p:spPr>
          <a:xfrm>
            <a:off x="7016552" y="3153652"/>
            <a:ext cx="4988844" cy="3788490"/>
          </a:xfrm>
          <a:prstGeom prst="rect">
            <a:avLst/>
          </a:prstGeom>
          <a:noFill/>
          <a:ln>
            <a:noFill/>
          </a:ln>
        </p:spPr>
      </p:pic>
      <p:sp>
        <p:nvSpPr>
          <p:cNvPr id="136" name="Google Shape;136;p5"/>
          <p:cNvSpPr txBox="1"/>
          <p:nvPr/>
        </p:nvSpPr>
        <p:spPr>
          <a:xfrm>
            <a:off x="159990" y="3412302"/>
            <a:ext cx="11957882" cy="3170099"/>
          </a:xfrm>
          <a:prstGeom prst="rect">
            <a:avLst/>
          </a:prstGeom>
          <a:solidFill>
            <a:schemeClr val="lt1"/>
          </a:solidFill>
          <a:ln>
            <a:noFill/>
          </a:ln>
        </p:spPr>
        <p:txBody>
          <a:bodyPr spcFirstLastPara="1" wrap="square" lIns="91425" tIns="45700" rIns="91425" bIns="45700" anchor="t" anchorCtr="0">
            <a:spAutoFit/>
          </a:bodyPr>
          <a:lstStyle/>
          <a:p>
            <a:pPr marL="0" marR="0" lvl="0" indent="446088" algn="l" rtl="0">
              <a:spcBef>
                <a:spcPts val="0"/>
              </a:spcBef>
              <a:spcAft>
                <a:spcPts val="0"/>
              </a:spcAft>
              <a:buNone/>
            </a:pPr>
            <a:r>
              <a:rPr lang="en-US" sz="4000">
                <a:solidFill>
                  <a:srgbClr val="002060"/>
                </a:solidFill>
                <a:latin typeface="Calibri"/>
                <a:ea typeface="Calibri"/>
                <a:cs typeface="Calibri"/>
                <a:sym typeface="Calibri"/>
              </a:rPr>
              <a:t>Để lựa chọn được dụng cụ và hoá chất phù hợp và an toàn, người tiến hành cần:</a:t>
            </a:r>
            <a:endParaRPr/>
          </a:p>
          <a:p>
            <a:pPr marL="0" marR="0" lvl="0" indent="446088" algn="l" rtl="0">
              <a:spcBef>
                <a:spcPts val="0"/>
              </a:spcBef>
              <a:spcAft>
                <a:spcPts val="0"/>
              </a:spcAft>
              <a:buNone/>
            </a:pPr>
            <a:r>
              <a:rPr lang="en-US" sz="4000">
                <a:solidFill>
                  <a:schemeClr val="dk1"/>
                </a:solidFill>
                <a:latin typeface="Calibri"/>
                <a:ea typeface="Calibri"/>
                <a:cs typeface="Calibri"/>
                <a:sym typeface="Calibri"/>
              </a:rPr>
              <a:t>+ Xác định rõ mục đích của thí nghiệm.</a:t>
            </a:r>
            <a:endParaRPr/>
          </a:p>
          <a:p>
            <a:pPr marL="0" marR="0" lvl="0" indent="446088" algn="l" rtl="0">
              <a:spcBef>
                <a:spcPts val="0"/>
              </a:spcBef>
              <a:spcAft>
                <a:spcPts val="0"/>
              </a:spcAft>
              <a:buNone/>
            </a:pPr>
            <a:r>
              <a:rPr lang="en-US" sz="4000">
                <a:solidFill>
                  <a:schemeClr val="dk1"/>
                </a:solidFill>
                <a:latin typeface="Calibri"/>
                <a:ea typeface="Calibri"/>
                <a:cs typeface="Calibri"/>
                <a:sym typeface="Calibri"/>
              </a:rPr>
              <a:t>+ Có hiểu biết rõ ràng về công dụng của từng dụng cụ thí nghiệm, tính chất của từng loại hoá chất.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1000"/>
                                        <p:tgtEl>
                                          <p:spTgt spid="1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129"/>
                                        </p:tgtEl>
                                      </p:cBhvr>
                                    </p:animEffect>
                                    <p:set>
                                      <p:cBhvr>
                                        <p:cTn id="16" dur="1" fill="hold">
                                          <p:stCondLst>
                                            <p:cond delay="1000"/>
                                          </p:stCondLst>
                                        </p:cTn>
                                        <p:tgtEl>
                                          <p:spTgt spid="1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500"/>
                                        <p:tgtEl>
                                          <p:spTgt spid="130"/>
                                        </p:tgtEl>
                                      </p:cBhvr>
                                    </p:animEffect>
                                  </p:childTnLst>
                                </p:cTn>
                              </p:par>
                              <p:par>
                                <p:cTn id="22" presetID="10" presetClass="entr" presetSubtype="0" fill="hold" nodeType="with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childTnLst>
                                </p:cTn>
                              </p:par>
                              <p:par>
                                <p:cTn id="25" presetID="10" presetClass="entr" presetSubtype="0" fill="hold" nodeType="with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xit" presetSubtype="32" fill="hold" nodeType="clickEffect">
                                  <p:stCondLst>
                                    <p:cond delay="0"/>
                                  </p:stCondLst>
                                  <p:childTnLst>
                                    <p:anim calcmode="lin" valueType="num">
                                      <p:cBhvr additive="base">
                                        <p:cTn id="31" dur="500"/>
                                        <p:tgtEl>
                                          <p:spTgt spid="130"/>
                                        </p:tgtEl>
                                        <p:attrNameLst>
                                          <p:attrName>ppt_w</p:attrName>
                                        </p:attrNameLst>
                                      </p:cBhvr>
                                      <p:tavLst>
                                        <p:tav tm="0">
                                          <p:val>
                                            <p:strVal val="#ppt_w"/>
                                          </p:val>
                                        </p:tav>
                                        <p:tav tm="100000">
                                          <p:val>
                                            <p:strVal val="0"/>
                                          </p:val>
                                        </p:tav>
                                      </p:tavLst>
                                    </p:anim>
                                    <p:anim calcmode="lin" valueType="num">
                                      <p:cBhvr additive="base">
                                        <p:cTn id="32" dur="500"/>
                                        <p:tgtEl>
                                          <p:spTgt spid="130"/>
                                        </p:tgtEl>
                                        <p:attrNameLst>
                                          <p:attrName>ppt_h</p:attrName>
                                        </p:attrNameLst>
                                      </p:cBhvr>
                                      <p:tavLst>
                                        <p:tav tm="0">
                                          <p:val>
                                            <p:strVal val="#ppt_h"/>
                                          </p:val>
                                        </p:tav>
                                        <p:tav tm="100000">
                                          <p:val>
                                            <p:strVal val="0"/>
                                          </p:val>
                                        </p:tav>
                                      </p:tavLst>
                                    </p:anim>
                                    <p:set>
                                      <p:cBhvr>
                                        <p:cTn id="33" dur="1" fill="hold">
                                          <p:stCondLst>
                                            <p:cond delay="500"/>
                                          </p:stCondLst>
                                        </p:cTn>
                                        <p:tgtEl>
                                          <p:spTgt spid="130"/>
                                        </p:tgtEl>
                                        <p:attrNameLst>
                                          <p:attrName>style.visibility</p:attrName>
                                        </p:attrNameLst>
                                      </p:cBhvr>
                                      <p:to>
                                        <p:strVal val="hidden"/>
                                      </p:to>
                                    </p:set>
                                  </p:childTnLst>
                                </p:cTn>
                              </p:par>
                              <p:par>
                                <p:cTn id="34" presetID="23" presetClass="exit" presetSubtype="32" fill="hold" nodeType="withEffect">
                                  <p:stCondLst>
                                    <p:cond delay="0"/>
                                  </p:stCondLst>
                                  <p:childTnLst>
                                    <p:anim calcmode="lin" valueType="num">
                                      <p:cBhvr additive="base">
                                        <p:cTn id="35" dur="500"/>
                                        <p:tgtEl>
                                          <p:spTgt spid="131"/>
                                        </p:tgtEl>
                                        <p:attrNameLst>
                                          <p:attrName>ppt_w</p:attrName>
                                        </p:attrNameLst>
                                      </p:cBhvr>
                                      <p:tavLst>
                                        <p:tav tm="0">
                                          <p:val>
                                            <p:strVal val="#ppt_w"/>
                                          </p:val>
                                        </p:tav>
                                        <p:tav tm="100000">
                                          <p:val>
                                            <p:strVal val="0"/>
                                          </p:val>
                                        </p:tav>
                                      </p:tavLst>
                                    </p:anim>
                                    <p:anim calcmode="lin" valueType="num">
                                      <p:cBhvr additive="base">
                                        <p:cTn id="36" dur="500"/>
                                        <p:tgtEl>
                                          <p:spTgt spid="131"/>
                                        </p:tgtEl>
                                        <p:attrNameLst>
                                          <p:attrName>ppt_h</p:attrName>
                                        </p:attrNameLst>
                                      </p:cBhvr>
                                      <p:tavLst>
                                        <p:tav tm="0">
                                          <p:val>
                                            <p:strVal val="#ppt_h"/>
                                          </p:val>
                                        </p:tav>
                                        <p:tav tm="100000">
                                          <p:val>
                                            <p:strVal val="0"/>
                                          </p:val>
                                        </p:tav>
                                      </p:tavLst>
                                    </p:anim>
                                    <p:set>
                                      <p:cBhvr>
                                        <p:cTn id="37" dur="1" fill="hold">
                                          <p:stCondLst>
                                            <p:cond delay="500"/>
                                          </p:stCondLst>
                                        </p:cTn>
                                        <p:tgtEl>
                                          <p:spTgt spid="1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fade">
                                      <p:cBhvr>
                                        <p:cTn id="42" dur="500"/>
                                        <p:tgtEl>
                                          <p:spTgt spid="128"/>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32"/>
                                        </p:tgtEl>
                                        <p:attrNameLst>
                                          <p:attrName>style.visibility</p:attrName>
                                        </p:attrNameLst>
                                      </p:cBhvr>
                                      <p:to>
                                        <p:strVal val="visible"/>
                                      </p:to>
                                    </p:set>
                                    <p:animEffect transition="in" filter="fade">
                                      <p:cBhvr>
                                        <p:cTn id="46" dur="500"/>
                                        <p:tgtEl>
                                          <p:spTgt spid="132"/>
                                        </p:tgtEl>
                                      </p:cBhvr>
                                    </p:animEffect>
                                  </p:childTnLst>
                                </p:cTn>
                              </p:par>
                              <p:par>
                                <p:cTn id="47" presetID="10" presetClass="entr" presetSubtype="0" fill="hold" nodeType="with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4"/>
                                        </p:tgtEl>
                                        <p:attrNameLst>
                                          <p:attrName>style.visibility</p:attrName>
                                        </p:attrNameLst>
                                      </p:cBhvr>
                                      <p:to>
                                        <p:strVal val="visible"/>
                                      </p:to>
                                    </p:set>
                                    <p:animEffect transition="in" filter="fade">
                                      <p:cBhvr>
                                        <p:cTn id="54" dur="500"/>
                                        <p:tgtEl>
                                          <p:spTgt spid="134"/>
                                        </p:tgtEl>
                                      </p:cBhvr>
                                    </p:animEffect>
                                  </p:childTnLst>
                                </p:cTn>
                              </p:par>
                              <p:par>
                                <p:cTn id="55" presetID="10" presetClass="entr" presetSubtype="0" fill="hold" nodeType="withEffect">
                                  <p:stCondLst>
                                    <p:cond delay="0"/>
                                  </p:stCondLst>
                                  <p:childTnLst>
                                    <p:set>
                                      <p:cBhvr>
                                        <p:cTn id="56" dur="1" fill="hold">
                                          <p:stCondLst>
                                            <p:cond delay="0"/>
                                          </p:stCondLst>
                                        </p:cTn>
                                        <p:tgtEl>
                                          <p:spTgt spid="135"/>
                                        </p:tgtEl>
                                        <p:attrNameLst>
                                          <p:attrName>style.visibility</p:attrName>
                                        </p:attrNameLst>
                                      </p:cBhvr>
                                      <p:to>
                                        <p:strVal val="visible"/>
                                      </p:to>
                                    </p:set>
                                    <p:animEffect transition="in" filter="fade">
                                      <p:cBhvr>
                                        <p:cTn id="57" dur="500"/>
                                        <p:tgtEl>
                                          <p:spTgt spid="1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fade">
                                      <p:cBhvr>
                                        <p:cTn id="62" dur="500"/>
                                        <p:tgtEl>
                                          <p:spTgt spid="136"/>
                                        </p:tgtEl>
                                      </p:cBhvr>
                                    </p:animEffect>
                                  </p:childTnLst>
                                </p:cTn>
                              </p:par>
                              <p:par>
                                <p:cTn id="63" presetID="10" presetClass="entr" presetSubtype="0" fill="hold" nodeType="withEffect">
                                  <p:stCondLst>
                                    <p:cond delay="0"/>
                                  </p:stCondLst>
                                  <p:childTnLst>
                                    <p:set>
                                      <p:cBhvr>
                                        <p:cTn id="64" dur="1" fill="hold">
                                          <p:stCondLst>
                                            <p:cond delay="0"/>
                                          </p:stCondLst>
                                        </p:cTn>
                                        <p:tgtEl>
                                          <p:spTgt spid="136">
                                            <p:txEl>
                                              <p:pRg st="0" end="0"/>
                                            </p:txEl>
                                          </p:spTgt>
                                        </p:tgtEl>
                                        <p:attrNameLst>
                                          <p:attrName>style.visibility</p:attrName>
                                        </p:attrNameLst>
                                      </p:cBhvr>
                                      <p:to>
                                        <p:strVal val="visible"/>
                                      </p:to>
                                    </p:set>
                                    <p:animEffect transition="in" filter="fade">
                                      <p:cBhvr>
                                        <p:cTn id="65" dur="500"/>
                                        <p:tgtEl>
                                          <p:spTgt spid="136">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36">
                                            <p:txEl>
                                              <p:pRg st="1" end="1"/>
                                            </p:txEl>
                                          </p:spTgt>
                                        </p:tgtEl>
                                        <p:attrNameLst>
                                          <p:attrName>style.visibility</p:attrName>
                                        </p:attrNameLst>
                                      </p:cBhvr>
                                      <p:to>
                                        <p:strVal val="visible"/>
                                      </p:to>
                                    </p:set>
                                    <p:animEffect transition="in" filter="fade">
                                      <p:cBhvr>
                                        <p:cTn id="68" dur="500"/>
                                        <p:tgtEl>
                                          <p:spTgt spid="136">
                                            <p:txEl>
                                              <p:pRg st="1" end="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36">
                                            <p:txEl>
                                              <p:pRg st="2" end="2"/>
                                            </p:txEl>
                                          </p:spTgt>
                                        </p:tgtEl>
                                        <p:attrNameLst>
                                          <p:attrName>style.visibility</p:attrName>
                                        </p:attrNameLst>
                                      </p:cBhvr>
                                      <p:to>
                                        <p:strVal val="visible"/>
                                      </p:to>
                                    </p:set>
                                    <p:animEffect transition="in" filter="fade">
                                      <p:cBhvr>
                                        <p:cTn id="71" dur="500"/>
                                        <p:tgtEl>
                                          <p:spTgt spid="1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p:nvPr/>
        </p:nvSpPr>
        <p:spPr>
          <a:xfrm>
            <a:off x="415382" y="201883"/>
            <a:ext cx="11382607" cy="615168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4500" b="1">
                <a:solidFill>
                  <a:srgbClr val="FF0000"/>
                </a:solidFill>
                <a:latin typeface="Times New Roman"/>
                <a:ea typeface="Times New Roman"/>
                <a:cs typeface="Times New Roman"/>
                <a:sym typeface="Times New Roman"/>
              </a:rPr>
              <a:t>1. Một số dụng cụ thực hành thí nghiệm trong môn Khoa học tự nhiên 9</a:t>
            </a:r>
            <a:endParaRPr sz="4500">
              <a:solidFill>
                <a:srgbClr val="FF0000"/>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None/>
            </a:pPr>
            <a:r>
              <a:rPr lang="en-US" sz="4500">
                <a:solidFill>
                  <a:schemeClr val="dk1"/>
                </a:solidFill>
                <a:latin typeface="Times New Roman"/>
                <a:ea typeface="Times New Roman"/>
                <a:cs typeface="Times New Roman"/>
                <a:sym typeface="Times New Roman"/>
              </a:rPr>
              <a:t>– Tiêu bản nhiễm sắc thể người sử dụng thực hành cho chủ đề vật sống: các dụng cụ quang học sử dụng thực hành cho chủ đề năng lượng. </a:t>
            </a:r>
            <a:endParaRPr/>
          </a:p>
          <a:p>
            <a:pPr marL="0" marR="0" lvl="0" indent="0" algn="l" rtl="0">
              <a:spcBef>
                <a:spcPts val="0"/>
              </a:spcBef>
              <a:spcAft>
                <a:spcPts val="0"/>
              </a:spcAft>
              <a:buNone/>
            </a:pPr>
            <a:r>
              <a:rPr lang="en-US" sz="4500">
                <a:solidFill>
                  <a:schemeClr val="dk1"/>
                </a:solidFill>
                <a:latin typeface="Times New Roman"/>
                <a:ea typeface="Times New Roman"/>
                <a:cs typeface="Times New Roman"/>
                <a:sym typeface="Times New Roman"/>
              </a:rPr>
              <a:t>– Hoá chất trong phòng thực hành được bảo quản, sử dụng tuỳ theo tính chất và mục đích khác nhau.</a:t>
            </a:r>
            <a:endParaRPr sz="4500">
              <a:solidFill>
                <a:schemeClr val="dk1"/>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a:stretch/>
        </p:blipFill>
        <p:spPr>
          <a:xfrm>
            <a:off x="6507" y="0"/>
            <a:ext cx="12383676" cy="6858000"/>
          </a:xfrm>
          <a:prstGeom prst="rect">
            <a:avLst/>
          </a:prstGeom>
          <a:noFill/>
          <a:ln>
            <a:noFill/>
          </a:ln>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a:stretch/>
        </p:blipFill>
        <p:spPr>
          <a:xfrm>
            <a:off x="173283" y="152040"/>
            <a:ext cx="5463213" cy="3006292"/>
          </a:xfrm>
          <a:prstGeom prst="rect">
            <a:avLst/>
          </a:prstGeom>
          <a:noFill/>
          <a:ln>
            <a:noFill/>
          </a:ln>
          <a:effectLst>
            <a:outerShdw blurRad="44450" dist="27940" dir="5400000" algn="ctr">
              <a:srgbClr val="000000">
                <a:alpha val="31764"/>
              </a:srgbClr>
            </a:outerShdw>
          </a:effectLst>
        </p:spPr>
      </p:pic>
      <p:pic>
        <p:nvPicPr>
          <p:cNvPr id="152" name="Google Shape;152;p8"/>
          <p:cNvPicPr preferRelativeResize="0"/>
          <p:nvPr/>
        </p:nvPicPr>
        <p:blipFill rotWithShape="1">
          <a:blip r:embed="rId4">
            <a:alphaModFix/>
          </a:blip>
          <a:srcRect/>
          <a:stretch/>
        </p:blipFill>
        <p:spPr>
          <a:xfrm>
            <a:off x="6594974" y="152040"/>
            <a:ext cx="4694664" cy="3194594"/>
          </a:xfrm>
          <a:prstGeom prst="rect">
            <a:avLst/>
          </a:prstGeom>
          <a:noFill/>
          <a:ln>
            <a:noFill/>
          </a:ln>
          <a:effectLst>
            <a:outerShdw blurRad="44450" dist="27940" dir="5400000" algn="ctr">
              <a:srgbClr val="000000">
                <a:alpha val="31764"/>
              </a:srgbClr>
            </a:outerShdw>
          </a:effectLst>
        </p:spPr>
      </p:pic>
      <p:pic>
        <p:nvPicPr>
          <p:cNvPr id="153" name="Google Shape;153;p8"/>
          <p:cNvPicPr preferRelativeResize="0"/>
          <p:nvPr/>
        </p:nvPicPr>
        <p:blipFill rotWithShape="1">
          <a:blip r:embed="rId5">
            <a:alphaModFix/>
          </a:blip>
          <a:srcRect/>
          <a:stretch/>
        </p:blipFill>
        <p:spPr>
          <a:xfrm>
            <a:off x="173283" y="3263232"/>
            <a:ext cx="4576318" cy="3594768"/>
          </a:xfrm>
          <a:prstGeom prst="rect">
            <a:avLst/>
          </a:prstGeom>
          <a:noFill/>
          <a:ln>
            <a:noFill/>
          </a:ln>
          <a:effectLst>
            <a:outerShdw blurRad="44450" dist="27940" dir="5400000" algn="ctr">
              <a:srgbClr val="000000">
                <a:alpha val="31764"/>
              </a:srgbClr>
            </a:outerShdw>
          </a:effectLst>
        </p:spPr>
      </p:pic>
      <p:pic>
        <p:nvPicPr>
          <p:cNvPr id="154" name="Google Shape;154;p8"/>
          <p:cNvPicPr preferRelativeResize="0"/>
          <p:nvPr/>
        </p:nvPicPr>
        <p:blipFill rotWithShape="1">
          <a:blip r:embed="rId6">
            <a:alphaModFix/>
          </a:blip>
          <a:srcRect/>
          <a:stretch/>
        </p:blipFill>
        <p:spPr>
          <a:xfrm>
            <a:off x="4954489" y="3412831"/>
            <a:ext cx="6477093" cy="3293129"/>
          </a:xfrm>
          <a:prstGeom prst="rect">
            <a:avLst/>
          </a:prstGeom>
          <a:noFill/>
          <a:ln>
            <a:noFill/>
          </a:ln>
          <a:effectLst>
            <a:outerShdw blurRad="44450" dist="27940" dir="5400000" algn="ctr">
              <a:srgbClr val="000000">
                <a:alpha val="31764"/>
              </a:srgbClr>
            </a:outerShdw>
          </a:effectLst>
        </p:spPr>
      </p:pic>
      <p:sp>
        <p:nvSpPr>
          <p:cNvPr id="155" name="Google Shape;155;p8"/>
          <p:cNvSpPr txBox="1"/>
          <p:nvPr/>
        </p:nvSpPr>
        <p:spPr>
          <a:xfrm>
            <a:off x="5636496" y="1120676"/>
            <a:ext cx="113229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0000"/>
                </a:solidFill>
                <a:highlight>
                  <a:srgbClr val="FFFF00"/>
                </a:highlight>
                <a:latin typeface="Calibri"/>
                <a:ea typeface="Calibri"/>
                <a:cs typeface="Calibri"/>
                <a:sym typeface="Calibri"/>
              </a:rPr>
              <a:t>Đọc SGK/tr- 7,8</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p:nvPr/>
        </p:nvSpPr>
        <p:spPr>
          <a:xfrm>
            <a:off x="3046501" y="625579"/>
            <a:ext cx="6197859"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u="sng" cap="none">
                <a:solidFill>
                  <a:srgbClr val="26262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Khăn trải bàn xoay</a:t>
            </a:r>
            <a:endParaRPr sz="11500" b="1" cap="none">
              <a:solidFill>
                <a:srgbClr val="262626"/>
              </a:solidFill>
              <a:latin typeface="Calibri"/>
              <a:ea typeface="Calibri"/>
              <a:cs typeface="Calibri"/>
              <a:sym typeface="Calibri"/>
            </a:endParaRPr>
          </a:p>
        </p:txBody>
      </p:sp>
      <p:pic>
        <p:nvPicPr>
          <p:cNvPr id="161" name="Google Shape;161;p9"/>
          <p:cNvPicPr preferRelativeResize="0"/>
          <p:nvPr/>
        </p:nvPicPr>
        <p:blipFill>
          <a:blip r:embed="rId4">
            <a:alphaModFix/>
          </a:blip>
          <a:stretch>
            <a:fillRect/>
          </a:stretch>
        </p:blipFill>
        <p:spPr>
          <a:xfrm>
            <a:off x="152400" y="4409742"/>
            <a:ext cx="6257925" cy="1838325"/>
          </a:xfrm>
          <a:prstGeom prst="rect">
            <a:avLst/>
          </a:prstGeom>
          <a:noFill/>
          <a:ln>
            <a:noFill/>
          </a:ln>
        </p:spPr>
      </p:pic>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0"/>
          <p:cNvPicPr preferRelativeResize="0"/>
          <p:nvPr/>
        </p:nvPicPr>
        <p:blipFill rotWithShape="1">
          <a:blip r:embed="rId3">
            <a:alphaModFix/>
          </a:blip>
          <a:srcRect/>
          <a:stretch/>
        </p:blipFill>
        <p:spPr>
          <a:xfrm>
            <a:off x="135936" y="209789"/>
            <a:ext cx="11894823" cy="6313674"/>
          </a:xfrm>
          <a:prstGeom prst="rect">
            <a:avLst/>
          </a:prstGeom>
          <a:noFill/>
          <a:ln>
            <a:noFill/>
          </a:ln>
          <a:effectLst>
            <a:outerShdw blurRad="44450" dist="27940" dir="5400000" algn="ctr">
              <a:srgbClr val="000000">
                <a:alpha val="31764"/>
              </a:srgbClr>
            </a:outerShdw>
          </a:effectLst>
        </p:spPr>
      </p:pic>
      <p:pic>
        <p:nvPicPr>
          <p:cNvPr id="167" name="Google Shape;167;p10"/>
          <p:cNvPicPr preferRelativeResize="0"/>
          <p:nvPr/>
        </p:nvPicPr>
        <p:blipFill rotWithShape="1">
          <a:blip r:embed="rId4">
            <a:alphaModFix/>
          </a:blip>
          <a:srcRect/>
          <a:stretch/>
        </p:blipFill>
        <p:spPr>
          <a:xfrm>
            <a:off x="423510" y="487161"/>
            <a:ext cx="936940" cy="1561567"/>
          </a:xfrm>
          <a:prstGeom prst="rect">
            <a:avLst/>
          </a:prstGeom>
          <a:noFill/>
          <a:ln>
            <a:noFill/>
          </a:ln>
        </p:spPr>
      </p:pic>
      <p:pic>
        <p:nvPicPr>
          <p:cNvPr id="168" name="Google Shape;168;p10"/>
          <p:cNvPicPr preferRelativeResize="0"/>
          <p:nvPr/>
        </p:nvPicPr>
        <p:blipFill rotWithShape="1">
          <a:blip r:embed="rId5">
            <a:alphaModFix/>
          </a:blip>
          <a:srcRect/>
          <a:stretch/>
        </p:blipFill>
        <p:spPr>
          <a:xfrm>
            <a:off x="2114541" y="1876245"/>
            <a:ext cx="6031110" cy="4044654"/>
          </a:xfrm>
          <a:prstGeom prst="rect">
            <a:avLst/>
          </a:prstGeom>
          <a:noFill/>
          <a:ln>
            <a:noFill/>
          </a:ln>
        </p:spPr>
      </p:pic>
      <p:pic>
        <p:nvPicPr>
          <p:cNvPr id="169" name="Google Shape;169;p10"/>
          <p:cNvPicPr preferRelativeResize="0"/>
          <p:nvPr/>
        </p:nvPicPr>
        <p:blipFill rotWithShape="1">
          <a:blip r:embed="rId6">
            <a:alphaModFix/>
          </a:blip>
          <a:srcRect/>
          <a:stretch/>
        </p:blipFill>
        <p:spPr>
          <a:xfrm>
            <a:off x="8145651" y="1876245"/>
            <a:ext cx="3436118" cy="4044654"/>
          </a:xfrm>
          <a:prstGeom prst="rect">
            <a:avLst/>
          </a:prstGeom>
          <a:noFill/>
          <a:ln>
            <a:noFill/>
          </a:ln>
        </p:spPr>
      </p:pic>
      <p:pic>
        <p:nvPicPr>
          <p:cNvPr id="170" name="Google Shape;170;p10"/>
          <p:cNvPicPr preferRelativeResize="0"/>
          <p:nvPr/>
        </p:nvPicPr>
        <p:blipFill rotWithShape="1">
          <a:blip r:embed="rId7">
            <a:alphaModFix/>
          </a:blip>
          <a:srcRect/>
          <a:stretch/>
        </p:blipFill>
        <p:spPr>
          <a:xfrm>
            <a:off x="610231" y="1876245"/>
            <a:ext cx="10971538" cy="2032104"/>
          </a:xfrm>
          <a:prstGeom prst="rect">
            <a:avLst/>
          </a:prstGeom>
          <a:noFill/>
          <a:ln>
            <a:noFill/>
          </a:ln>
          <a:effectLst>
            <a:outerShdw blurRad="44450" dist="27940" dir="5400000" algn="ctr">
              <a:srgbClr val="000000">
                <a:alpha val="31764"/>
              </a:srgbClr>
            </a:outerShdw>
          </a:effectLst>
        </p:spPr>
      </p:pic>
      <p:pic>
        <p:nvPicPr>
          <p:cNvPr id="171" name="Google Shape;171;p10"/>
          <p:cNvPicPr preferRelativeResize="0"/>
          <p:nvPr/>
        </p:nvPicPr>
        <p:blipFill rotWithShape="1">
          <a:blip r:embed="rId8">
            <a:alphaModFix/>
          </a:blip>
          <a:srcRect/>
          <a:stretch/>
        </p:blipFill>
        <p:spPr>
          <a:xfrm>
            <a:off x="4948822" y="3826109"/>
            <a:ext cx="6632947" cy="2268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par>
                                <p:cTn id="8" presetID="10"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fade">
                                      <p:cBhvr>
                                        <p:cTn id="10" dur="500"/>
                                        <p:tgtEl>
                                          <p:spTgt spid="1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68"/>
                                        </p:tgtEl>
                                      </p:cBhvr>
                                    </p:animEffect>
                                    <p:set>
                                      <p:cBhvr>
                                        <p:cTn id="15" dur="1" fill="hold">
                                          <p:stCondLst>
                                            <p:cond delay="1000"/>
                                          </p:stCondLst>
                                        </p:cTn>
                                        <p:tgtEl>
                                          <p:spTgt spid="16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169"/>
                                        </p:tgtEl>
                                      </p:cBhvr>
                                    </p:animEffect>
                                    <p:set>
                                      <p:cBhvr>
                                        <p:cTn id="18" dur="1" fill="hold">
                                          <p:stCondLst>
                                            <p:cond delay="1000"/>
                                          </p:stCondLst>
                                        </p:cTn>
                                        <p:tgtEl>
                                          <p:spTgt spid="1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fade">
                                      <p:cBhvr>
                                        <p:cTn id="23" dur="1000"/>
                                        <p:tgtEl>
                                          <p:spTgt spid="170"/>
                                        </p:tgtEl>
                                      </p:cBhvr>
                                    </p:animEffect>
                                  </p:childTnLst>
                                </p:cTn>
                              </p:par>
                              <p:par>
                                <p:cTn id="24" presetID="2" presetClass="entr" presetSubtype="4" fill="hold" nodeType="withEffect">
                                  <p:stCondLst>
                                    <p:cond delay="0"/>
                                  </p:stCondLst>
                                  <p:childTnLst>
                                    <p:set>
                                      <p:cBhvr>
                                        <p:cTn id="25" dur="1" fill="hold">
                                          <p:stCondLst>
                                            <p:cond delay="0"/>
                                          </p:stCondLst>
                                        </p:cTn>
                                        <p:tgtEl>
                                          <p:spTgt spid="171"/>
                                        </p:tgtEl>
                                        <p:attrNameLst>
                                          <p:attrName>style.visibility</p:attrName>
                                        </p:attrNameLst>
                                      </p:cBhvr>
                                      <p:to>
                                        <p:strVal val="visible"/>
                                      </p:to>
                                    </p:set>
                                    <p:anim calcmode="lin" valueType="num">
                                      <p:cBhvr additive="base">
                                        <p:cTn id="26" dur="500"/>
                                        <p:tgtEl>
                                          <p:spTgt spid="17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70"/>
                                        </p:tgtEl>
                                      </p:cBhvr>
                                    </p:animEffect>
                                    <p:set>
                                      <p:cBhvr>
                                        <p:cTn id="31" dur="1" fill="hold">
                                          <p:stCondLst>
                                            <p:cond delay="500"/>
                                          </p:stCondLst>
                                        </p:cTn>
                                        <p:tgtEl>
                                          <p:spTgt spid="17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71"/>
                                        </p:tgtEl>
                                      </p:cBhvr>
                                    </p:animEffect>
                                    <p:set>
                                      <p:cBhvr>
                                        <p:cTn id="34" dur="1" fill="hold">
                                          <p:stCondLst>
                                            <p:cond delay="500"/>
                                          </p:stCondLst>
                                        </p:cTn>
                                        <p:tgtEl>
                                          <p:spTgt spid="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Widescreen</PresentationFormat>
  <Paragraphs>42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Quattrocento Sans</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GV Trần Thị Hiếu</dc:creator>
  <cp:lastModifiedBy>PC</cp:lastModifiedBy>
  <cp:revision>1</cp:revision>
  <dcterms:created xsi:type="dcterms:W3CDTF">2024-08-07T19:26:37Z</dcterms:created>
  <dcterms:modified xsi:type="dcterms:W3CDTF">2025-02-04T09:50:39Z</dcterms:modified>
</cp:coreProperties>
</file>