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74" r:id="rId3"/>
    <p:sldId id="322" r:id="rId4"/>
    <p:sldId id="324" r:id="rId5"/>
    <p:sldId id="325" r:id="rId6"/>
    <p:sldId id="326" r:id="rId7"/>
    <p:sldId id="327" r:id="rId8"/>
    <p:sldId id="328" r:id="rId9"/>
    <p:sldId id="329" r:id="rId10"/>
    <p:sldId id="269" r:id="rId11"/>
    <p:sldId id="259" r:id="rId12"/>
    <p:sldId id="296" r:id="rId13"/>
    <p:sldId id="323" r:id="rId14"/>
    <p:sldId id="330" r:id="rId15"/>
    <p:sldId id="331" r:id="rId16"/>
    <p:sldId id="291" r:id="rId17"/>
    <p:sldId id="333" r:id="rId18"/>
    <p:sldId id="334" r:id="rId19"/>
    <p:sldId id="335" r:id="rId20"/>
    <p:sldId id="336" r:id="rId21"/>
    <p:sldId id="337" r:id="rId22"/>
    <p:sldId id="257" r:id="rId23"/>
    <p:sldId id="310"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A490B3-FF0D-4CCD-B17D-F3E8E16CCFFC}">
          <p14:sldIdLst>
            <p14:sldId id="256"/>
            <p14:sldId id="274"/>
            <p14:sldId id="322"/>
            <p14:sldId id="324"/>
            <p14:sldId id="325"/>
            <p14:sldId id="326"/>
            <p14:sldId id="327"/>
            <p14:sldId id="328"/>
            <p14:sldId id="329"/>
            <p14:sldId id="269"/>
            <p14:sldId id="259"/>
            <p14:sldId id="296"/>
            <p14:sldId id="323"/>
            <p14:sldId id="330"/>
            <p14:sldId id="331"/>
            <p14:sldId id="291"/>
            <p14:sldId id="333"/>
            <p14:sldId id="334"/>
            <p14:sldId id="335"/>
            <p14:sldId id="336"/>
            <p14:sldId id="337"/>
            <p14:sldId id="257"/>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404" autoAdjust="0"/>
  </p:normalViewPr>
  <p:slideViewPr>
    <p:cSldViewPr>
      <p:cViewPr varScale="1">
        <p:scale>
          <a:sx n="43" d="100"/>
          <a:sy n="43" d="100"/>
        </p:scale>
        <p:origin x="11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C2200-D676-4056-8C01-A8C8603C41D8}"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1B3B4-3999-4FBC-801C-FCA3F7F3C417}" type="slidenum">
              <a:rPr lang="en-US" smtClean="0"/>
              <a:t>‹#›</a:t>
            </a:fld>
            <a:endParaRPr lang="en-US"/>
          </a:p>
        </p:txBody>
      </p:sp>
    </p:spTree>
    <p:extLst>
      <p:ext uri="{BB962C8B-B14F-4D97-AF65-F5344CB8AC3E}">
        <p14:creationId xmlns:p14="http://schemas.microsoft.com/office/powerpoint/2010/main" val="314556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sp>
        <p:nvSpPr>
          <p:cNvPr id="2" name="Freeform 2"/>
          <p:cNvSpPr/>
          <p:nvPr/>
        </p:nvSpPr>
        <p:spPr>
          <a:xfrm>
            <a:off x="13357361"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208045"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088179"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4731619" y="402916"/>
            <a:ext cx="13099181" cy="7163937"/>
          </a:xfrm>
          <a:custGeom>
            <a:avLst/>
            <a:gdLst/>
            <a:ahLst/>
            <a:cxnLst/>
            <a:rect l="l" t="t" r="r" b="b"/>
            <a:pathLst>
              <a:path w="9087365" h="5123002">
                <a:moveTo>
                  <a:pt x="0" y="0"/>
                </a:moveTo>
                <a:lnTo>
                  <a:pt x="9087365" y="0"/>
                </a:lnTo>
                <a:lnTo>
                  <a:pt x="9087365" y="5123002"/>
                </a:lnTo>
                <a:lnTo>
                  <a:pt x="0" y="5123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837393" y="1983121"/>
            <a:ext cx="10887631" cy="3465179"/>
          </a:xfrm>
          <a:prstGeom prst="rect">
            <a:avLst/>
          </a:prstGeom>
        </p:spPr>
        <p:txBody>
          <a:bodyPr wrap="square" lIns="0" tIns="0" rIns="0" bIns="0" rtlCol="0" anchor="t">
            <a:spAutoFit/>
          </a:bodyPr>
          <a:lstStyle/>
          <a:p>
            <a:pPr algn="ctr">
              <a:lnSpc>
                <a:spcPct val="150000"/>
              </a:lnSpc>
            </a:pPr>
            <a:r>
              <a:rPr lang="en-US" sz="8000" b="1">
                <a:solidFill>
                  <a:srgbClr val="000000"/>
                </a:solidFill>
                <a:latin typeface="Arial" panose="020B0604020202020204" pitchFamily="34" charset="0"/>
                <a:cs typeface="Arial" panose="020B0604020202020204" pitchFamily="34" charset="0"/>
              </a:rPr>
              <a:t>MỜI CÁC EM ĐẾN VỚI TIẾT HỌC VĂN!</a:t>
            </a:r>
          </a:p>
        </p:txBody>
      </p:sp>
      <p:sp>
        <p:nvSpPr>
          <p:cNvPr id="12" name="Freeform 12"/>
          <p:cNvSpPr/>
          <p:nvPr/>
        </p:nvSpPr>
        <p:spPr>
          <a:xfrm>
            <a:off x="13114288" y="4286243"/>
            <a:ext cx="6689670" cy="8349042"/>
          </a:xfrm>
          <a:custGeom>
            <a:avLst/>
            <a:gdLst/>
            <a:ahLst/>
            <a:cxnLst/>
            <a:rect l="l" t="t" r="r" b="b"/>
            <a:pathLst>
              <a:path w="6689670" h="8349042">
                <a:moveTo>
                  <a:pt x="0" y="0"/>
                </a:moveTo>
                <a:lnTo>
                  <a:pt x="6689670" y="0"/>
                </a:lnTo>
                <a:lnTo>
                  <a:pt x="6689670" y="8349043"/>
                </a:lnTo>
                <a:lnTo>
                  <a:pt x="0" y="8349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4">
            <a:extLst>
              <a:ext uri="{FF2B5EF4-FFF2-40B4-BE49-F238E27FC236}">
                <a16:creationId xmlns:a16="http://schemas.microsoft.com/office/drawing/2014/main" id="{2F5308D5-4A9A-1337-0BFA-ABEAF380BC51}"/>
              </a:ext>
            </a:extLst>
          </p:cNvPr>
          <p:cNvGrpSpPr/>
          <p:nvPr/>
        </p:nvGrpSpPr>
        <p:grpSpPr>
          <a:xfrm>
            <a:off x="-1118256" y="-393649"/>
            <a:ext cx="5992946" cy="12208298"/>
            <a:chOff x="106010" y="-393649"/>
            <a:chExt cx="5992946" cy="12208298"/>
          </a:xfrm>
        </p:grpSpPr>
        <p:grpSp>
          <p:nvGrpSpPr>
            <p:cNvPr id="5" name="Group 5"/>
            <p:cNvGrpSpPr/>
            <p:nvPr/>
          </p:nvGrpSpPr>
          <p:grpSpPr>
            <a:xfrm>
              <a:off x="106010" y="-393649"/>
              <a:ext cx="5992946" cy="11754725"/>
              <a:chOff x="0" y="0"/>
              <a:chExt cx="2027243" cy="3976290"/>
            </a:xfrm>
          </p:grpSpPr>
          <p:sp>
            <p:nvSpPr>
              <p:cNvPr id="6" name="Freeform 6"/>
              <p:cNvSpPr/>
              <p:nvPr/>
            </p:nvSpPr>
            <p:spPr>
              <a:xfrm>
                <a:off x="0" y="0"/>
                <a:ext cx="2027243" cy="3976289"/>
              </a:xfrm>
              <a:custGeom>
                <a:avLst/>
                <a:gdLst/>
                <a:ahLst/>
                <a:cxnLst/>
                <a:rect l="l" t="t" r="r" b="b"/>
                <a:pathLst>
                  <a:path w="2027243" h="3976289">
                    <a:moveTo>
                      <a:pt x="0" y="0"/>
                    </a:moveTo>
                    <a:lnTo>
                      <a:pt x="2027243" y="0"/>
                    </a:lnTo>
                    <a:lnTo>
                      <a:pt x="2027243" y="3976289"/>
                    </a:lnTo>
                    <a:lnTo>
                      <a:pt x="0" y="3976289"/>
                    </a:lnTo>
                    <a:close/>
                  </a:path>
                </a:pathLst>
              </a:custGeom>
              <a:solidFill>
                <a:srgbClr val="FBF1DE"/>
              </a:solidFill>
            </p:spPr>
          </p:sp>
        </p:grpSp>
        <p:sp>
          <p:nvSpPr>
            <p:cNvPr id="7" name="Freeform 7"/>
            <p:cNvSpPr/>
            <p:nvPr/>
          </p:nvSpPr>
          <p:spPr>
            <a:xfrm>
              <a:off x="215894" y="5934537"/>
              <a:ext cx="5372952" cy="5880112"/>
            </a:xfrm>
            <a:custGeom>
              <a:avLst/>
              <a:gdLst/>
              <a:ahLst/>
              <a:cxnLst/>
              <a:rect l="l" t="t" r="r" b="b"/>
              <a:pathLst>
                <a:path w="5372952" h="5880112">
                  <a:moveTo>
                    <a:pt x="0" y="0"/>
                  </a:moveTo>
                  <a:lnTo>
                    <a:pt x="5372952" y="0"/>
                  </a:lnTo>
                  <a:lnTo>
                    <a:pt x="5372952" y="5880112"/>
                  </a:lnTo>
                  <a:lnTo>
                    <a:pt x="0" y="58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501655" y="4296861"/>
              <a:ext cx="923207" cy="1616117"/>
            </a:xfrm>
            <a:custGeom>
              <a:avLst/>
              <a:gdLst/>
              <a:ahLst/>
              <a:cxnLst/>
              <a:rect l="l" t="t" r="r" b="b"/>
              <a:pathLst>
                <a:path w="923207" h="1616117">
                  <a:moveTo>
                    <a:pt x="0" y="0"/>
                  </a:moveTo>
                  <a:lnTo>
                    <a:pt x="923207" y="0"/>
                  </a:lnTo>
                  <a:lnTo>
                    <a:pt x="923207" y="1616116"/>
                  </a:lnTo>
                  <a:lnTo>
                    <a:pt x="0" y="1616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463951" y="4185678"/>
              <a:ext cx="1255999" cy="1748859"/>
            </a:xfrm>
            <a:custGeom>
              <a:avLst/>
              <a:gdLst/>
              <a:ahLst/>
              <a:cxnLst/>
              <a:rect l="l" t="t" r="r" b="b"/>
              <a:pathLst>
                <a:path w="1255999" h="1748859">
                  <a:moveTo>
                    <a:pt x="0" y="0"/>
                  </a:moveTo>
                  <a:lnTo>
                    <a:pt x="1255999" y="0"/>
                  </a:lnTo>
                  <a:lnTo>
                    <a:pt x="1255999" y="1748859"/>
                  </a:lnTo>
                  <a:lnTo>
                    <a:pt x="0" y="1748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020269" y="-141572"/>
              <a:ext cx="3764202" cy="2964309"/>
            </a:xfrm>
            <a:custGeom>
              <a:avLst/>
              <a:gdLst/>
              <a:ahLst/>
              <a:cxnLst/>
              <a:rect l="l" t="t" r="r" b="b"/>
              <a:pathLst>
                <a:path w="3764202" h="2964309">
                  <a:moveTo>
                    <a:pt x="0" y="0"/>
                  </a:moveTo>
                  <a:lnTo>
                    <a:pt x="3764202" y="0"/>
                  </a:lnTo>
                  <a:lnTo>
                    <a:pt x="3764202" y="2964309"/>
                  </a:lnTo>
                  <a:lnTo>
                    <a:pt x="0" y="29643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133722" y="4043967"/>
              <a:ext cx="626251" cy="1890570"/>
            </a:xfrm>
            <a:custGeom>
              <a:avLst/>
              <a:gdLst/>
              <a:ahLst/>
              <a:cxnLst/>
              <a:rect l="l" t="t" r="r" b="b"/>
              <a:pathLst>
                <a:path w="626251" h="1890570">
                  <a:moveTo>
                    <a:pt x="0" y="0"/>
                  </a:moveTo>
                  <a:lnTo>
                    <a:pt x="626252" y="0"/>
                  </a:lnTo>
                  <a:lnTo>
                    <a:pt x="626252" y="1890570"/>
                  </a:lnTo>
                  <a:lnTo>
                    <a:pt x="0" y="18905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grpSp>
        <p:nvGrpSpPr>
          <p:cNvPr id="3" name="Group 3"/>
          <p:cNvGrpSpPr/>
          <p:nvPr/>
        </p:nvGrpSpPr>
        <p:grpSpPr>
          <a:xfrm rot="593426">
            <a:off x="16252606" y="-2621450"/>
            <a:ext cx="5882125" cy="15529900"/>
            <a:chOff x="0" y="0"/>
            <a:chExt cx="287744" cy="759697"/>
          </a:xfrm>
        </p:grpSpPr>
        <p:sp>
          <p:nvSpPr>
            <p:cNvPr id="4" name="Freeform 4"/>
            <p:cNvSpPr/>
            <p:nvPr/>
          </p:nvSpPr>
          <p:spPr>
            <a:xfrm>
              <a:off x="0" y="0"/>
              <a:ext cx="287744" cy="759697"/>
            </a:xfrm>
            <a:custGeom>
              <a:avLst/>
              <a:gdLst/>
              <a:ahLst/>
              <a:cxnLst/>
              <a:rect l="l" t="t" r="r" b="b"/>
              <a:pathLst>
                <a:path w="287744" h="759697">
                  <a:moveTo>
                    <a:pt x="0" y="0"/>
                  </a:moveTo>
                  <a:lnTo>
                    <a:pt x="287744" y="0"/>
                  </a:lnTo>
                  <a:lnTo>
                    <a:pt x="287744" y="759697"/>
                  </a:lnTo>
                  <a:lnTo>
                    <a:pt x="0" y="759697"/>
                  </a:lnTo>
                  <a:close/>
                </a:path>
              </a:pathLst>
            </a:custGeom>
            <a:solidFill>
              <a:srgbClr val="F9BD0C"/>
            </a:solidFill>
          </p:spPr>
        </p:sp>
        <p:sp>
          <p:nvSpPr>
            <p:cNvPr id="5" name="TextBox 5"/>
            <p:cNvSpPr txBox="1"/>
            <p:nvPr/>
          </p:nvSpPr>
          <p:spPr>
            <a:xfrm>
              <a:off x="0" y="-57150"/>
              <a:ext cx="287744" cy="816847"/>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652E562E-2641-59FA-9200-A98188E139F9}"/>
              </a:ext>
            </a:extLst>
          </p:cNvPr>
          <p:cNvSpPr txBox="1"/>
          <p:nvPr/>
        </p:nvSpPr>
        <p:spPr>
          <a:xfrm>
            <a:off x="1124506" y="1457352"/>
            <a:ext cx="16038987" cy="6221383"/>
          </a:xfrm>
          <a:prstGeom prst="rect">
            <a:avLst/>
          </a:prstGeom>
          <a:noFill/>
        </p:spPr>
        <p:txBody>
          <a:bodyPr wrap="square">
            <a:spAutoFit/>
          </a:bodyPr>
          <a:lstStyle/>
          <a:p>
            <a:pPr algn="ctr">
              <a:lnSpc>
                <a:spcPct val="200000"/>
              </a:lnSpc>
            </a:pPr>
            <a:r>
              <a:rPr lang="en-US" sz="7000" b="1">
                <a:solidFill>
                  <a:srgbClr val="C00000"/>
                </a:solidFill>
                <a:latin typeface="Arial" panose="020B0604020202020204" pitchFamily="34" charset="0"/>
                <a:cs typeface="Arial" panose="020B0604020202020204" pitchFamily="34" charset="0"/>
              </a:rPr>
              <a:t>NÓI VÀ NGHE: </a:t>
            </a:r>
            <a:r>
              <a:rPr lang="en-US" sz="7000" b="1">
                <a:latin typeface="Arial" panose="020B0604020202020204" pitchFamily="34" charset="0"/>
                <a:cs typeface="Arial" panose="020B0604020202020204" pitchFamily="34" charset="0"/>
              </a:rPr>
              <a:t>THUYẾT MINH VỀ MỘT DANH LAM THẮNG CẢNH HAY DI TÍCH LỊCH SỬ</a:t>
            </a:r>
          </a:p>
        </p:txBody>
      </p:sp>
      <p:sp>
        <p:nvSpPr>
          <p:cNvPr id="11" name="Freeform 8">
            <a:extLst>
              <a:ext uri="{FF2B5EF4-FFF2-40B4-BE49-F238E27FC236}">
                <a16:creationId xmlns:a16="http://schemas.microsoft.com/office/drawing/2014/main" id="{9DFD6E30-7382-212B-D36B-BB387D0D68F4}"/>
              </a:ext>
            </a:extLst>
          </p:cNvPr>
          <p:cNvSpPr/>
          <p:nvPr/>
        </p:nvSpPr>
        <p:spPr>
          <a:xfrm>
            <a:off x="3396983" y="7505700"/>
            <a:ext cx="2334498" cy="3036745"/>
          </a:xfrm>
          <a:custGeom>
            <a:avLst/>
            <a:gdLst/>
            <a:ahLst/>
            <a:cxnLst/>
            <a:rect l="l" t="t" r="r" b="b"/>
            <a:pathLst>
              <a:path w="2641817" h="3436510">
                <a:moveTo>
                  <a:pt x="0" y="0"/>
                </a:moveTo>
                <a:lnTo>
                  <a:pt x="2641817" y="0"/>
                </a:lnTo>
                <a:lnTo>
                  <a:pt x="2641817" y="3436510"/>
                </a:lnTo>
                <a:lnTo>
                  <a:pt x="0" y="34365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9">
            <a:extLst>
              <a:ext uri="{FF2B5EF4-FFF2-40B4-BE49-F238E27FC236}">
                <a16:creationId xmlns:a16="http://schemas.microsoft.com/office/drawing/2014/main" id="{D0FABB47-1181-093D-6BCB-D1B4F57FFDDA}"/>
              </a:ext>
            </a:extLst>
          </p:cNvPr>
          <p:cNvSpPr/>
          <p:nvPr/>
        </p:nvSpPr>
        <p:spPr>
          <a:xfrm>
            <a:off x="-140900" y="7941146"/>
            <a:ext cx="3506653" cy="2601299"/>
          </a:xfrm>
          <a:custGeom>
            <a:avLst/>
            <a:gdLst/>
            <a:ahLst/>
            <a:cxnLst/>
            <a:rect l="l" t="t" r="r" b="b"/>
            <a:pathLst>
              <a:path w="3506653" h="2601299">
                <a:moveTo>
                  <a:pt x="0" y="0"/>
                </a:moveTo>
                <a:lnTo>
                  <a:pt x="3506653" y="0"/>
                </a:lnTo>
                <a:lnTo>
                  <a:pt x="3506653" y="2601299"/>
                </a:lnTo>
                <a:lnTo>
                  <a:pt x="0" y="2601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6658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grpSp>
        <p:nvGrpSpPr>
          <p:cNvPr id="2" name="Group 2"/>
          <p:cNvGrpSpPr/>
          <p:nvPr/>
        </p:nvGrpSpPr>
        <p:grpSpPr>
          <a:xfrm>
            <a:off x="-232187" y="-637732"/>
            <a:ext cx="6888155" cy="11096182"/>
            <a:chOff x="0" y="0"/>
            <a:chExt cx="2330067" cy="3753523"/>
          </a:xfrm>
        </p:grpSpPr>
        <p:sp>
          <p:nvSpPr>
            <p:cNvPr id="3" name="Freeform 3"/>
            <p:cNvSpPr/>
            <p:nvPr/>
          </p:nvSpPr>
          <p:spPr>
            <a:xfrm>
              <a:off x="0" y="0"/>
              <a:ext cx="2330067" cy="3753523"/>
            </a:xfrm>
            <a:custGeom>
              <a:avLst/>
              <a:gdLst/>
              <a:ahLst/>
              <a:cxnLst/>
              <a:rect l="l" t="t" r="r" b="b"/>
              <a:pathLst>
                <a:path w="2330067" h="3753523">
                  <a:moveTo>
                    <a:pt x="0" y="0"/>
                  </a:moveTo>
                  <a:lnTo>
                    <a:pt x="2330067" y="0"/>
                  </a:lnTo>
                  <a:lnTo>
                    <a:pt x="2330067" y="3753523"/>
                  </a:lnTo>
                  <a:lnTo>
                    <a:pt x="0" y="3753523"/>
                  </a:lnTo>
                  <a:close/>
                </a:path>
              </a:pathLst>
            </a:custGeom>
            <a:solidFill>
              <a:srgbClr val="FBF1DE"/>
            </a:solidFill>
          </p:spPr>
        </p:sp>
      </p:grpSp>
      <p:grpSp>
        <p:nvGrpSpPr>
          <p:cNvPr id="4" name="Group 4"/>
          <p:cNvGrpSpPr/>
          <p:nvPr/>
        </p:nvGrpSpPr>
        <p:grpSpPr>
          <a:xfrm>
            <a:off x="1028700" y="2312194"/>
            <a:ext cx="6531103" cy="5662612"/>
            <a:chOff x="0" y="0"/>
            <a:chExt cx="1826213" cy="1583367"/>
          </a:xfrm>
        </p:grpSpPr>
        <p:sp>
          <p:nvSpPr>
            <p:cNvPr id="5" name="Freeform 5"/>
            <p:cNvSpPr/>
            <p:nvPr/>
          </p:nvSpPr>
          <p:spPr>
            <a:xfrm>
              <a:off x="0" y="0"/>
              <a:ext cx="1826213" cy="1583367"/>
            </a:xfrm>
            <a:custGeom>
              <a:avLst/>
              <a:gdLst/>
              <a:ahLst/>
              <a:cxnLst/>
              <a:rect l="l" t="t" r="r" b="b"/>
              <a:pathLst>
                <a:path w="1826213" h="1583367">
                  <a:moveTo>
                    <a:pt x="0" y="0"/>
                  </a:moveTo>
                  <a:lnTo>
                    <a:pt x="1826213" y="0"/>
                  </a:lnTo>
                  <a:lnTo>
                    <a:pt x="1826213" y="1583367"/>
                  </a:lnTo>
                  <a:lnTo>
                    <a:pt x="0" y="1583367"/>
                  </a:lnTo>
                  <a:close/>
                </a:path>
              </a:pathLst>
            </a:custGeom>
            <a:solidFill>
              <a:srgbClr val="79D3F6"/>
            </a:solidFill>
            <a:ln w="133350" cap="sq">
              <a:solidFill>
                <a:srgbClr val="F8BD0C"/>
              </a:solidFill>
              <a:prstDash val="solid"/>
              <a:miter/>
            </a:ln>
          </p:spPr>
        </p:sp>
        <p:sp>
          <p:nvSpPr>
            <p:cNvPr id="6" name="TextBox 6"/>
            <p:cNvSpPr txBox="1"/>
            <p:nvPr/>
          </p:nvSpPr>
          <p:spPr>
            <a:xfrm>
              <a:off x="0" y="-57150"/>
              <a:ext cx="1826213" cy="1640517"/>
            </a:xfrm>
            <a:prstGeom prst="rect">
              <a:avLst/>
            </a:prstGeom>
          </p:spPr>
          <p:txBody>
            <a:bodyPr lIns="50800" tIns="50800" rIns="50800" bIns="50800" rtlCol="0" anchor="ctr"/>
            <a:lstStyle/>
            <a:p>
              <a:pPr algn="ctr">
                <a:lnSpc>
                  <a:spcPts val="3150"/>
                </a:lnSpc>
              </a:pPr>
              <a:endParaRPr/>
            </a:p>
          </p:txBody>
        </p:sp>
      </p:grpSp>
      <p:sp>
        <p:nvSpPr>
          <p:cNvPr id="7" name="Freeform 7"/>
          <p:cNvSpPr/>
          <p:nvPr/>
        </p:nvSpPr>
        <p:spPr>
          <a:xfrm>
            <a:off x="1333964" y="4346960"/>
            <a:ext cx="5920576" cy="4114800"/>
          </a:xfrm>
          <a:custGeom>
            <a:avLst/>
            <a:gdLst/>
            <a:ahLst/>
            <a:cxnLst/>
            <a:rect l="l" t="t" r="r" b="b"/>
            <a:pathLst>
              <a:path w="5920576" h="4114800">
                <a:moveTo>
                  <a:pt x="0" y="0"/>
                </a:moveTo>
                <a:lnTo>
                  <a:pt x="5920575" y="0"/>
                </a:lnTo>
                <a:lnTo>
                  <a:pt x="592057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516377" y="2845294"/>
            <a:ext cx="1575790" cy="1584432"/>
          </a:xfrm>
          <a:custGeom>
            <a:avLst/>
            <a:gdLst/>
            <a:ahLst/>
            <a:cxnLst/>
            <a:rect l="l" t="t" r="r" b="b"/>
            <a:pathLst>
              <a:path w="1575790" h="1584432">
                <a:moveTo>
                  <a:pt x="0" y="0"/>
                </a:moveTo>
                <a:lnTo>
                  <a:pt x="1575790" y="0"/>
                </a:lnTo>
                <a:lnTo>
                  <a:pt x="1575790" y="1584432"/>
                </a:lnTo>
                <a:lnTo>
                  <a:pt x="0" y="158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7264065" y="877934"/>
            <a:ext cx="10298068" cy="1127681"/>
          </a:xfrm>
          <a:prstGeom prst="rect">
            <a:avLst/>
          </a:prstGeom>
        </p:spPr>
        <p:txBody>
          <a:bodyPr wrap="square" lIns="0" tIns="0" rIns="0" bIns="0" rtlCol="0" anchor="t">
            <a:spAutoFit/>
          </a:bodyPr>
          <a:lstStyle/>
          <a:p>
            <a:pPr algn="ctr">
              <a:lnSpc>
                <a:spcPts val="9600"/>
              </a:lnSpc>
            </a:pPr>
            <a:r>
              <a:rPr lang="en-US" sz="7000" b="1">
                <a:solidFill>
                  <a:srgbClr val="000000"/>
                </a:solidFill>
                <a:latin typeface="Arial" panose="020B0604020202020204" pitchFamily="34" charset="0"/>
                <a:cs typeface="Arial" panose="020B0604020202020204" pitchFamily="34" charset="0"/>
              </a:rPr>
              <a:t>NỘI DUNG BÀI HỌC </a:t>
            </a:r>
          </a:p>
        </p:txBody>
      </p:sp>
      <p:grpSp>
        <p:nvGrpSpPr>
          <p:cNvPr id="12" name="Group 11">
            <a:extLst>
              <a:ext uri="{FF2B5EF4-FFF2-40B4-BE49-F238E27FC236}">
                <a16:creationId xmlns:a16="http://schemas.microsoft.com/office/drawing/2014/main" id="{042CC057-DA0F-79D4-FB9D-CE8F93E63A7B}"/>
              </a:ext>
            </a:extLst>
          </p:cNvPr>
          <p:cNvGrpSpPr/>
          <p:nvPr/>
        </p:nvGrpSpPr>
        <p:grpSpPr>
          <a:xfrm>
            <a:off x="8150681" y="3390900"/>
            <a:ext cx="8618222" cy="1295400"/>
            <a:chOff x="8153401" y="2739741"/>
            <a:chExt cx="8618222" cy="1295400"/>
          </a:xfrm>
        </p:grpSpPr>
        <p:sp>
          <p:nvSpPr>
            <p:cNvPr id="10" name="TextBox 10"/>
            <p:cNvSpPr txBox="1"/>
            <p:nvPr/>
          </p:nvSpPr>
          <p:spPr>
            <a:xfrm>
              <a:off x="9771460" y="3119363"/>
              <a:ext cx="7000163" cy="500137"/>
            </a:xfrm>
            <a:prstGeom prst="rect">
              <a:avLst/>
            </a:prstGeom>
          </p:spPr>
          <p:txBody>
            <a:bodyPr wrap="square" lIns="0" tIns="0" rIns="0" bIns="0" rtlCol="0" anchor="t">
              <a:spAutoFit/>
            </a:bodyPr>
            <a:lstStyle/>
            <a:p>
              <a:pPr>
                <a:lnSpc>
                  <a:spcPts val="3919"/>
                </a:lnSpc>
              </a:pPr>
              <a:r>
                <a:rPr lang="en-US" sz="4000">
                  <a:solidFill>
                    <a:srgbClr val="000000"/>
                  </a:solidFill>
                  <a:latin typeface="Arial" panose="020B0604020202020204" pitchFamily="34" charset="0"/>
                  <a:cs typeface="Arial" panose="020B0604020202020204" pitchFamily="34" charset="0"/>
                </a:rPr>
                <a:t>Hình thành kiến thức mới </a:t>
              </a:r>
            </a:p>
          </p:txBody>
        </p:sp>
        <p:sp>
          <p:nvSpPr>
            <p:cNvPr id="11" name="Oval 10">
              <a:extLst>
                <a:ext uri="{FF2B5EF4-FFF2-40B4-BE49-F238E27FC236}">
                  <a16:creationId xmlns:a16="http://schemas.microsoft.com/office/drawing/2014/main" id="{E68BB88A-08AE-7116-662E-FE7482997559}"/>
                </a:ext>
              </a:extLst>
            </p:cNvPr>
            <p:cNvSpPr/>
            <p:nvPr/>
          </p:nvSpPr>
          <p:spPr>
            <a:xfrm>
              <a:off x="8153401" y="2739741"/>
              <a:ext cx="1295400" cy="129540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Arial" panose="020B0604020202020204" pitchFamily="34" charset="0"/>
                  <a:cs typeface="Arial" panose="020B0604020202020204" pitchFamily="34" charset="0"/>
                </a:rPr>
                <a:t>1</a:t>
              </a:r>
            </a:p>
          </p:txBody>
        </p:sp>
      </p:grpSp>
      <p:grpSp>
        <p:nvGrpSpPr>
          <p:cNvPr id="13" name="Group 12">
            <a:extLst>
              <a:ext uri="{FF2B5EF4-FFF2-40B4-BE49-F238E27FC236}">
                <a16:creationId xmlns:a16="http://schemas.microsoft.com/office/drawing/2014/main" id="{6B5E6B66-977C-7A6A-C9B6-F9EB4A10EEA8}"/>
              </a:ext>
            </a:extLst>
          </p:cNvPr>
          <p:cNvGrpSpPr/>
          <p:nvPr/>
        </p:nvGrpSpPr>
        <p:grpSpPr>
          <a:xfrm>
            <a:off x="8150681" y="5994646"/>
            <a:ext cx="8618222" cy="1295400"/>
            <a:chOff x="8153401" y="2739741"/>
            <a:chExt cx="8618222" cy="1295400"/>
          </a:xfrm>
        </p:grpSpPr>
        <p:sp>
          <p:nvSpPr>
            <p:cNvPr id="14" name="TextBox 10">
              <a:extLst>
                <a:ext uri="{FF2B5EF4-FFF2-40B4-BE49-F238E27FC236}">
                  <a16:creationId xmlns:a16="http://schemas.microsoft.com/office/drawing/2014/main" id="{FCB7ADB1-D8D1-EB5C-4592-8AB48446D7CC}"/>
                </a:ext>
              </a:extLst>
            </p:cNvPr>
            <p:cNvSpPr txBox="1"/>
            <p:nvPr/>
          </p:nvSpPr>
          <p:spPr>
            <a:xfrm>
              <a:off x="9771460" y="3119363"/>
              <a:ext cx="7000163" cy="500137"/>
            </a:xfrm>
            <a:prstGeom prst="rect">
              <a:avLst/>
            </a:prstGeom>
          </p:spPr>
          <p:txBody>
            <a:bodyPr wrap="square" lIns="0" tIns="0" rIns="0" bIns="0" rtlCol="0" anchor="t">
              <a:spAutoFit/>
            </a:bodyPr>
            <a:lstStyle/>
            <a:p>
              <a:pPr>
                <a:lnSpc>
                  <a:spcPts val="3919"/>
                </a:lnSpc>
              </a:pPr>
              <a:r>
                <a:rPr lang="en-US" sz="4000">
                  <a:solidFill>
                    <a:srgbClr val="000000"/>
                  </a:solidFill>
                  <a:latin typeface="Arial" panose="020B0604020202020204" pitchFamily="34" charset="0"/>
                  <a:cs typeface="Arial" panose="020B0604020202020204" pitchFamily="34" charset="0"/>
                </a:rPr>
                <a:t>Luyện tập và vận dụng </a:t>
              </a:r>
            </a:p>
          </p:txBody>
        </p:sp>
        <p:sp>
          <p:nvSpPr>
            <p:cNvPr id="15" name="Oval 14">
              <a:extLst>
                <a:ext uri="{FF2B5EF4-FFF2-40B4-BE49-F238E27FC236}">
                  <a16:creationId xmlns:a16="http://schemas.microsoft.com/office/drawing/2014/main" id="{049E2996-39F6-263F-31D0-636D7C80D311}"/>
                </a:ext>
              </a:extLst>
            </p:cNvPr>
            <p:cNvSpPr/>
            <p:nvPr/>
          </p:nvSpPr>
          <p:spPr>
            <a:xfrm>
              <a:off x="8153401" y="2739741"/>
              <a:ext cx="1295400" cy="129540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Arial" panose="020B0604020202020204" pitchFamily="34" charset="0"/>
                  <a:cs typeface="Arial" panose="020B0604020202020204" pitchFamily="34" charset="0"/>
                </a:rPr>
                <a:t>2</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sp>
        <p:nvSpPr>
          <p:cNvPr id="10" name="Freeform 10"/>
          <p:cNvSpPr/>
          <p:nvPr/>
        </p:nvSpPr>
        <p:spPr>
          <a:xfrm>
            <a:off x="304800" y="6711384"/>
            <a:ext cx="1631781" cy="3575616"/>
          </a:xfrm>
          <a:custGeom>
            <a:avLst/>
            <a:gdLst/>
            <a:ahLst/>
            <a:cxnLst/>
            <a:rect l="l" t="t" r="r" b="b"/>
            <a:pathLst>
              <a:path w="1443452" h="3162943">
                <a:moveTo>
                  <a:pt x="0" y="0"/>
                </a:moveTo>
                <a:lnTo>
                  <a:pt x="1443452" y="0"/>
                </a:lnTo>
                <a:lnTo>
                  <a:pt x="1443452" y="3162943"/>
                </a:lnTo>
                <a:lnTo>
                  <a:pt x="0" y="3162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438400" y="7048500"/>
            <a:ext cx="2325832" cy="3238500"/>
          </a:xfrm>
          <a:custGeom>
            <a:avLst/>
            <a:gdLst/>
            <a:ahLst/>
            <a:cxnLst/>
            <a:rect l="l" t="t" r="r" b="b"/>
            <a:pathLst>
              <a:path w="1569384" h="2185218">
                <a:moveTo>
                  <a:pt x="0" y="0"/>
                </a:moveTo>
                <a:lnTo>
                  <a:pt x="1569384" y="0"/>
                </a:lnTo>
                <a:lnTo>
                  <a:pt x="1569384" y="2185217"/>
                </a:lnTo>
                <a:lnTo>
                  <a:pt x="0" y="2185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304800" y="418996"/>
            <a:ext cx="4876800" cy="3156620"/>
          </a:xfrm>
          <a:custGeom>
            <a:avLst/>
            <a:gdLst/>
            <a:ahLst/>
            <a:cxnLst/>
            <a:rect l="l" t="t" r="r" b="b"/>
            <a:pathLst>
              <a:path w="4328005" h="2801400">
                <a:moveTo>
                  <a:pt x="0" y="0"/>
                </a:moveTo>
                <a:lnTo>
                  <a:pt x="4328004" y="0"/>
                </a:lnTo>
                <a:lnTo>
                  <a:pt x="4328004" y="2801400"/>
                </a:lnTo>
                <a:lnTo>
                  <a:pt x="0" y="2801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6890CF5D-6B6F-7EA4-FC81-91BDFFA7EE40}"/>
              </a:ext>
            </a:extLst>
          </p:cNvPr>
          <p:cNvGrpSpPr/>
          <p:nvPr/>
        </p:nvGrpSpPr>
        <p:grpSpPr>
          <a:xfrm>
            <a:off x="5418451" y="1526381"/>
            <a:ext cx="12564749" cy="7234237"/>
            <a:chOff x="5418451" y="1526381"/>
            <a:chExt cx="12564749" cy="7234237"/>
          </a:xfrm>
        </p:grpSpPr>
        <p:sp>
          <p:nvSpPr>
            <p:cNvPr id="15" name="Speech Bubble: Rectangle with Corners Rounded 14">
              <a:extLst>
                <a:ext uri="{FF2B5EF4-FFF2-40B4-BE49-F238E27FC236}">
                  <a16:creationId xmlns:a16="http://schemas.microsoft.com/office/drawing/2014/main" id="{C0BA2B75-BA87-3BB5-7EAF-A9B023110884}"/>
                </a:ext>
              </a:extLst>
            </p:cNvPr>
            <p:cNvSpPr/>
            <p:nvPr/>
          </p:nvSpPr>
          <p:spPr>
            <a:xfrm>
              <a:off x="5418451" y="1526381"/>
              <a:ext cx="12564749" cy="7234237"/>
            </a:xfrm>
            <a:prstGeom prst="wedgeRoundRectCallout">
              <a:avLst>
                <a:gd name="adj1" fmla="val -46852"/>
                <a:gd name="adj2" fmla="val 67500"/>
                <a:gd name="adj3" fmla="val 16667"/>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35C2E9-8E13-2AC0-1F9D-FA0392FCCC3C}"/>
                </a:ext>
              </a:extLst>
            </p:cNvPr>
            <p:cNvSpPr txBox="1"/>
            <p:nvPr/>
          </p:nvSpPr>
          <p:spPr>
            <a:xfrm>
              <a:off x="5627134" y="3473009"/>
              <a:ext cx="12147381" cy="3340979"/>
            </a:xfrm>
            <a:prstGeom prst="rect">
              <a:avLst/>
            </a:prstGeom>
            <a:noFill/>
          </p:spPr>
          <p:txBody>
            <a:bodyPr wrap="square" rtlCol="0">
              <a:spAutoFit/>
            </a:bodyPr>
            <a:lstStyle/>
            <a:p>
              <a:pPr algn="ctr">
                <a:lnSpc>
                  <a:spcPct val="150000"/>
                </a:lnSpc>
              </a:pPr>
              <a:r>
                <a:rPr lang="en-US" sz="7500" b="1">
                  <a:solidFill>
                    <a:srgbClr val="C00000"/>
                  </a:solidFill>
                  <a:latin typeface="Arial" panose="020B0604020202020204" pitchFamily="34" charset="0"/>
                  <a:cs typeface="Arial" panose="020B0604020202020204" pitchFamily="34" charset="0"/>
                </a:rPr>
                <a:t>PHẦN 1.</a:t>
              </a:r>
              <a:r>
                <a:rPr lang="en-US" sz="7500" b="1">
                  <a:latin typeface="Arial" panose="020B0604020202020204" pitchFamily="34" charset="0"/>
                  <a:cs typeface="Arial" panose="020B0604020202020204" pitchFamily="34" charset="0"/>
                </a:rPr>
                <a:t> HÌNH THÀNH </a:t>
              </a:r>
            </a:p>
            <a:p>
              <a:pPr algn="ctr">
                <a:lnSpc>
                  <a:spcPct val="150000"/>
                </a:lnSpc>
              </a:pPr>
              <a:r>
                <a:rPr lang="en-US" sz="7500" b="1">
                  <a:latin typeface="Arial" panose="020B0604020202020204" pitchFamily="34" charset="0"/>
                  <a:cs typeface="Arial" panose="020B0604020202020204" pitchFamily="34" charset="0"/>
                </a:rPr>
                <a:t>KIẾN THỨC MỚI</a:t>
              </a:r>
            </a:p>
          </p:txBody>
        </p:sp>
      </p:grpSp>
    </p:spTree>
    <p:extLst>
      <p:ext uri="{BB962C8B-B14F-4D97-AF65-F5344CB8AC3E}">
        <p14:creationId xmlns:p14="http://schemas.microsoft.com/office/powerpoint/2010/main" val="793093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2E05EF-BC3C-A6AA-2415-3F79581D9FE5}"/>
              </a:ext>
            </a:extLst>
          </p:cNvPr>
          <p:cNvSpPr txBox="1"/>
          <p:nvPr/>
        </p:nvSpPr>
        <p:spPr>
          <a:xfrm>
            <a:off x="571500" y="190500"/>
            <a:ext cx="17145000" cy="2041456"/>
          </a:xfrm>
          <a:prstGeom prst="rect">
            <a:avLst/>
          </a:prstGeom>
          <a:noFill/>
        </p:spPr>
        <p:txBody>
          <a:bodyPr wrap="square">
            <a:spAutoFit/>
          </a:bodyPr>
          <a:lstStyle/>
          <a:p>
            <a:pPr algn="just">
              <a:lnSpc>
                <a:spcPct val="150000"/>
              </a:lnSpc>
            </a:pPr>
            <a:r>
              <a:rPr lang="en-US" sz="4500" b="1">
                <a:solidFill>
                  <a:srgbClr val="002060"/>
                </a:solidFill>
                <a:latin typeface="Arial" panose="020B0604020202020204" pitchFamily="34" charset="0"/>
                <a:cs typeface="Arial" panose="020B0604020202020204" pitchFamily="34" charset="0"/>
              </a:rPr>
              <a:t>1. </a:t>
            </a:r>
            <a:r>
              <a:rPr lang="vi-VN" sz="4500" b="1">
                <a:solidFill>
                  <a:srgbClr val="002060"/>
                </a:solidFill>
                <a:latin typeface="Arial" panose="020B0604020202020204" pitchFamily="34" charset="0"/>
                <a:cs typeface="Arial" panose="020B0604020202020204" pitchFamily="34" charset="0"/>
              </a:rPr>
              <a:t>Các bước thực hiện bài thuyết minh về một danh lam thắng cảnh hay di tích lịch sử bằng sơ đồ tư duy</a:t>
            </a:r>
            <a:endParaRPr lang="en-US" sz="4500" b="1">
              <a:solidFill>
                <a:srgbClr val="00206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47433B7-69BF-204E-7A03-F827071E0428}"/>
              </a:ext>
            </a:extLst>
          </p:cNvPr>
          <p:cNvSpPr/>
          <p:nvPr/>
        </p:nvSpPr>
        <p:spPr>
          <a:xfrm>
            <a:off x="2057400" y="5364638"/>
            <a:ext cx="4724400" cy="160020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Tìm ý, lập dàn ý </a:t>
            </a:r>
          </a:p>
        </p:txBody>
      </p:sp>
      <p:sp>
        <p:nvSpPr>
          <p:cNvPr id="14" name="Rectangle: Rounded Corners 13">
            <a:extLst>
              <a:ext uri="{FF2B5EF4-FFF2-40B4-BE49-F238E27FC236}">
                <a16:creationId xmlns:a16="http://schemas.microsoft.com/office/drawing/2014/main" id="{CEFDBC77-6519-6CC5-FD58-E23259DA5B5A}"/>
              </a:ext>
            </a:extLst>
          </p:cNvPr>
          <p:cNvSpPr/>
          <p:nvPr/>
        </p:nvSpPr>
        <p:spPr>
          <a:xfrm>
            <a:off x="2057400" y="7706442"/>
            <a:ext cx="4724400" cy="160020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Trao đổi, đánh giá</a:t>
            </a:r>
          </a:p>
        </p:txBody>
      </p:sp>
      <p:sp>
        <p:nvSpPr>
          <p:cNvPr id="15" name="Rectangle: Rounded Corners 14">
            <a:extLst>
              <a:ext uri="{FF2B5EF4-FFF2-40B4-BE49-F238E27FC236}">
                <a16:creationId xmlns:a16="http://schemas.microsoft.com/office/drawing/2014/main" id="{FC679501-CC1F-2148-B708-9AC04AC15AB4}"/>
              </a:ext>
            </a:extLst>
          </p:cNvPr>
          <p:cNvSpPr/>
          <p:nvPr/>
        </p:nvSpPr>
        <p:spPr>
          <a:xfrm>
            <a:off x="11811000" y="5364638"/>
            <a:ext cx="4724400" cy="160020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Luyện tập, trình bày</a:t>
            </a:r>
          </a:p>
        </p:txBody>
      </p:sp>
      <p:sp>
        <p:nvSpPr>
          <p:cNvPr id="16" name="Rectangle: Rounded Corners 15">
            <a:extLst>
              <a:ext uri="{FF2B5EF4-FFF2-40B4-BE49-F238E27FC236}">
                <a16:creationId xmlns:a16="http://schemas.microsoft.com/office/drawing/2014/main" id="{A594639E-0B22-CB06-24D9-FCE71C5FE953}"/>
              </a:ext>
            </a:extLst>
          </p:cNvPr>
          <p:cNvSpPr/>
          <p:nvPr/>
        </p:nvSpPr>
        <p:spPr>
          <a:xfrm>
            <a:off x="11777663" y="7700127"/>
            <a:ext cx="4724400" cy="160020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Chuẩn bị bài nói </a:t>
            </a:r>
          </a:p>
        </p:txBody>
      </p:sp>
      <p:grpSp>
        <p:nvGrpSpPr>
          <p:cNvPr id="21" name="Group 20">
            <a:extLst>
              <a:ext uri="{FF2B5EF4-FFF2-40B4-BE49-F238E27FC236}">
                <a16:creationId xmlns:a16="http://schemas.microsoft.com/office/drawing/2014/main" id="{02A0D0E4-F722-9880-49CB-06A8C95E0C63}"/>
              </a:ext>
            </a:extLst>
          </p:cNvPr>
          <p:cNvGrpSpPr/>
          <p:nvPr/>
        </p:nvGrpSpPr>
        <p:grpSpPr>
          <a:xfrm>
            <a:off x="385763" y="2580558"/>
            <a:ext cx="17368837" cy="1752211"/>
            <a:chOff x="381000" y="2705100"/>
            <a:chExt cx="17368837" cy="1752211"/>
          </a:xfrm>
        </p:grpSpPr>
        <p:sp>
          <p:nvSpPr>
            <p:cNvPr id="18" name="TextBox 17">
              <a:extLst>
                <a:ext uri="{FF2B5EF4-FFF2-40B4-BE49-F238E27FC236}">
                  <a16:creationId xmlns:a16="http://schemas.microsoft.com/office/drawing/2014/main" id="{6EE1D930-D21B-64B9-D020-F4E5F58688CE}"/>
                </a:ext>
              </a:extLst>
            </p:cNvPr>
            <p:cNvSpPr txBox="1"/>
            <p:nvPr/>
          </p:nvSpPr>
          <p:spPr>
            <a:xfrm>
              <a:off x="1747837" y="2705100"/>
              <a:ext cx="16002000" cy="1752211"/>
            </a:xfrm>
            <a:prstGeom prst="rect">
              <a:avLst/>
            </a:prstGeom>
            <a:noFill/>
          </p:spPr>
          <p:txBody>
            <a:bodyPr wrap="square">
              <a:spAutoFit/>
            </a:bodyPr>
            <a:lstStyle/>
            <a:p>
              <a:pPr algn="just">
                <a:lnSpc>
                  <a:spcPct val="150000"/>
                </a:lnSpc>
              </a:pPr>
              <a:r>
                <a:rPr lang="vi-VN" sz="3800"/>
                <a:t>Sắp xếp các bước trong thẻ tri thức của quy trình thực hiện bài thuyết minh về một danh lam thắng cảnh hay di tích lịch sử theo thứ tự đúng.</a:t>
              </a:r>
              <a:endParaRPr lang="en-US" sz="3800"/>
            </a:p>
          </p:txBody>
        </p:sp>
        <p:sp>
          <p:nvSpPr>
            <p:cNvPr id="20" name="Freeform 12">
              <a:extLst>
                <a:ext uri="{FF2B5EF4-FFF2-40B4-BE49-F238E27FC236}">
                  <a16:creationId xmlns:a16="http://schemas.microsoft.com/office/drawing/2014/main" id="{4A222C90-F2C9-859F-DAFB-E36A22801007}"/>
                </a:ext>
              </a:extLst>
            </p:cNvPr>
            <p:cNvSpPr/>
            <p:nvPr/>
          </p:nvSpPr>
          <p:spPr>
            <a:xfrm>
              <a:off x="381000" y="3089120"/>
              <a:ext cx="1258121" cy="1272436"/>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Tree>
    <p:extLst>
      <p:ext uri="{BB962C8B-B14F-4D97-AF65-F5344CB8AC3E}">
        <p14:creationId xmlns:p14="http://schemas.microsoft.com/office/powerpoint/2010/main" val="782516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97CB3F-67C7-DE48-5DC3-6531AC54BD82}"/>
              </a:ext>
            </a:extLst>
          </p:cNvPr>
          <p:cNvSpPr txBox="1"/>
          <p:nvPr/>
        </p:nvSpPr>
        <p:spPr>
          <a:xfrm>
            <a:off x="990600" y="190500"/>
            <a:ext cx="163068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Thẻ tri thức về quy trình thuyết minh về một danh lam thắng cảnh hay di tích lịch sử theo thứ tự đúng:</a:t>
            </a:r>
          </a:p>
        </p:txBody>
      </p:sp>
      <p:sp>
        <p:nvSpPr>
          <p:cNvPr id="6" name="Rectangle: Rounded Corners 5">
            <a:extLst>
              <a:ext uri="{FF2B5EF4-FFF2-40B4-BE49-F238E27FC236}">
                <a16:creationId xmlns:a16="http://schemas.microsoft.com/office/drawing/2014/main" id="{789E9D42-6499-40E4-DFDB-DC3ECF74EEF7}"/>
              </a:ext>
            </a:extLst>
          </p:cNvPr>
          <p:cNvSpPr/>
          <p:nvPr/>
        </p:nvSpPr>
        <p:spPr>
          <a:xfrm>
            <a:off x="1600200" y="2441620"/>
            <a:ext cx="4724400" cy="1600200"/>
          </a:xfrm>
          <a:prstGeom prst="round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Tìm ý, lập dàn ý </a:t>
            </a:r>
          </a:p>
        </p:txBody>
      </p:sp>
      <p:sp>
        <p:nvSpPr>
          <p:cNvPr id="7" name="Rectangle: Rounded Corners 6">
            <a:extLst>
              <a:ext uri="{FF2B5EF4-FFF2-40B4-BE49-F238E27FC236}">
                <a16:creationId xmlns:a16="http://schemas.microsoft.com/office/drawing/2014/main" id="{B9A59ECD-5AD7-CB16-1733-7530B13FC824}"/>
              </a:ext>
            </a:extLst>
          </p:cNvPr>
          <p:cNvSpPr/>
          <p:nvPr/>
        </p:nvSpPr>
        <p:spPr>
          <a:xfrm>
            <a:off x="1600200" y="4427140"/>
            <a:ext cx="4724400" cy="1600200"/>
          </a:xfrm>
          <a:prstGeom prst="round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Trao đổi, đánh giá</a:t>
            </a:r>
          </a:p>
        </p:txBody>
      </p:sp>
      <p:sp>
        <p:nvSpPr>
          <p:cNvPr id="8" name="Rectangle: Rounded Corners 7">
            <a:extLst>
              <a:ext uri="{FF2B5EF4-FFF2-40B4-BE49-F238E27FC236}">
                <a16:creationId xmlns:a16="http://schemas.microsoft.com/office/drawing/2014/main" id="{B12368EC-AE3A-F4A5-0D70-A029CCEE35C9}"/>
              </a:ext>
            </a:extLst>
          </p:cNvPr>
          <p:cNvSpPr/>
          <p:nvPr/>
        </p:nvSpPr>
        <p:spPr>
          <a:xfrm>
            <a:off x="1600200" y="6403135"/>
            <a:ext cx="4724400" cy="1600200"/>
          </a:xfrm>
          <a:prstGeom prst="round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Luyện tập, trình bày</a:t>
            </a:r>
          </a:p>
        </p:txBody>
      </p:sp>
      <p:sp>
        <p:nvSpPr>
          <p:cNvPr id="9" name="Rectangle: Rounded Corners 8">
            <a:extLst>
              <a:ext uri="{FF2B5EF4-FFF2-40B4-BE49-F238E27FC236}">
                <a16:creationId xmlns:a16="http://schemas.microsoft.com/office/drawing/2014/main" id="{6B98542C-EF35-BEDB-FC81-483BF4CE7754}"/>
              </a:ext>
            </a:extLst>
          </p:cNvPr>
          <p:cNvSpPr/>
          <p:nvPr/>
        </p:nvSpPr>
        <p:spPr>
          <a:xfrm>
            <a:off x="1600200" y="8303022"/>
            <a:ext cx="4724400" cy="1600200"/>
          </a:xfrm>
          <a:prstGeom prst="round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Chuẩn bị bài nói </a:t>
            </a:r>
          </a:p>
        </p:txBody>
      </p:sp>
      <p:sp>
        <p:nvSpPr>
          <p:cNvPr id="10" name="Rectangle: Rounded Corners 9">
            <a:extLst>
              <a:ext uri="{FF2B5EF4-FFF2-40B4-BE49-F238E27FC236}">
                <a16:creationId xmlns:a16="http://schemas.microsoft.com/office/drawing/2014/main" id="{44C233CF-E00B-F921-8DDE-57141565F8FB}"/>
              </a:ext>
            </a:extLst>
          </p:cNvPr>
          <p:cNvSpPr/>
          <p:nvPr/>
        </p:nvSpPr>
        <p:spPr>
          <a:xfrm>
            <a:off x="12192000" y="2400300"/>
            <a:ext cx="4724400" cy="1600200"/>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Bước 1. </a:t>
            </a:r>
            <a:r>
              <a:rPr lang="en-US" sz="3800">
                <a:solidFill>
                  <a:schemeClr val="tx1"/>
                </a:solidFill>
                <a:latin typeface="Arial" panose="020B0604020202020204" pitchFamily="34" charset="0"/>
                <a:cs typeface="Arial" panose="020B0604020202020204" pitchFamily="34" charset="0"/>
              </a:rPr>
              <a:t>Chuẩn bị bài nói</a:t>
            </a:r>
          </a:p>
        </p:txBody>
      </p:sp>
      <p:sp>
        <p:nvSpPr>
          <p:cNvPr id="11" name="Rectangle: Rounded Corners 10">
            <a:extLst>
              <a:ext uri="{FF2B5EF4-FFF2-40B4-BE49-F238E27FC236}">
                <a16:creationId xmlns:a16="http://schemas.microsoft.com/office/drawing/2014/main" id="{1FC8B99B-91FB-324D-D05D-087E72B92500}"/>
              </a:ext>
            </a:extLst>
          </p:cNvPr>
          <p:cNvSpPr/>
          <p:nvPr/>
        </p:nvSpPr>
        <p:spPr>
          <a:xfrm>
            <a:off x="12196762" y="4390453"/>
            <a:ext cx="4724400" cy="1600200"/>
          </a:xfrm>
          <a:prstGeom prst="roundRect">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Bước 2. </a:t>
            </a:r>
            <a:r>
              <a:rPr lang="en-US" sz="3800">
                <a:solidFill>
                  <a:schemeClr val="tx1"/>
                </a:solidFill>
                <a:latin typeface="Arial" panose="020B0604020202020204" pitchFamily="34" charset="0"/>
                <a:cs typeface="Arial" panose="020B0604020202020204" pitchFamily="34" charset="0"/>
              </a:rPr>
              <a:t>Tìm ý, lập dàn ý </a:t>
            </a:r>
          </a:p>
        </p:txBody>
      </p:sp>
      <p:sp>
        <p:nvSpPr>
          <p:cNvPr id="12" name="Rectangle: Rounded Corners 11">
            <a:extLst>
              <a:ext uri="{FF2B5EF4-FFF2-40B4-BE49-F238E27FC236}">
                <a16:creationId xmlns:a16="http://schemas.microsoft.com/office/drawing/2014/main" id="{68E29188-F3C4-281B-63FD-9178F44BC34D}"/>
              </a:ext>
            </a:extLst>
          </p:cNvPr>
          <p:cNvSpPr/>
          <p:nvPr/>
        </p:nvSpPr>
        <p:spPr>
          <a:xfrm>
            <a:off x="12192000" y="6461345"/>
            <a:ext cx="4724400" cy="1600200"/>
          </a:xfrm>
          <a:prstGeom prst="roundRect">
            <a:avLst/>
          </a:prstGeom>
          <a:solidFill>
            <a:schemeClr val="accent6">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Bước 3. </a:t>
            </a:r>
            <a:r>
              <a:rPr lang="en-US" sz="3800">
                <a:solidFill>
                  <a:schemeClr val="tx1"/>
                </a:solidFill>
                <a:latin typeface="Arial" panose="020B0604020202020204" pitchFamily="34" charset="0"/>
                <a:cs typeface="Arial" panose="020B0604020202020204" pitchFamily="34" charset="0"/>
              </a:rPr>
              <a:t>Luyện tập, trình bày  </a:t>
            </a:r>
          </a:p>
        </p:txBody>
      </p:sp>
      <p:sp>
        <p:nvSpPr>
          <p:cNvPr id="13" name="Rectangle: Rounded Corners 12">
            <a:extLst>
              <a:ext uri="{FF2B5EF4-FFF2-40B4-BE49-F238E27FC236}">
                <a16:creationId xmlns:a16="http://schemas.microsoft.com/office/drawing/2014/main" id="{354526D0-A63B-754B-3CE7-B516767A84AC}"/>
              </a:ext>
            </a:extLst>
          </p:cNvPr>
          <p:cNvSpPr/>
          <p:nvPr/>
        </p:nvSpPr>
        <p:spPr>
          <a:xfrm>
            <a:off x="12192000" y="8470324"/>
            <a:ext cx="4724400" cy="1600200"/>
          </a:xfrm>
          <a:prstGeom prst="roundRect">
            <a:avLst/>
          </a:prstGeom>
          <a:solidFill>
            <a:schemeClr val="accent3">
              <a:lumMod val="60000"/>
              <a:lumOff val="4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Bước 4. </a:t>
            </a:r>
            <a:r>
              <a:rPr lang="en-US" sz="3800">
                <a:solidFill>
                  <a:schemeClr val="tx1"/>
                </a:solidFill>
                <a:latin typeface="Arial" panose="020B0604020202020204" pitchFamily="34" charset="0"/>
                <a:cs typeface="Arial" panose="020B0604020202020204" pitchFamily="34" charset="0"/>
              </a:rPr>
              <a:t>Trao đổi, đánh giá </a:t>
            </a:r>
          </a:p>
        </p:txBody>
      </p:sp>
      <p:sp>
        <p:nvSpPr>
          <p:cNvPr id="2" name="Arrow: Right 1">
            <a:extLst>
              <a:ext uri="{FF2B5EF4-FFF2-40B4-BE49-F238E27FC236}">
                <a16:creationId xmlns:a16="http://schemas.microsoft.com/office/drawing/2014/main" id="{008AFD02-8A46-8FB3-88F0-FED8CFF65330}"/>
              </a:ext>
            </a:extLst>
          </p:cNvPr>
          <p:cNvSpPr/>
          <p:nvPr/>
        </p:nvSpPr>
        <p:spPr>
          <a:xfrm>
            <a:off x="8839200" y="5347228"/>
            <a:ext cx="1162050" cy="1360223"/>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014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sp>
        <p:nvSpPr>
          <p:cNvPr id="10" name="Freeform 10"/>
          <p:cNvSpPr/>
          <p:nvPr/>
        </p:nvSpPr>
        <p:spPr>
          <a:xfrm>
            <a:off x="304800" y="6711384"/>
            <a:ext cx="1631781" cy="3575616"/>
          </a:xfrm>
          <a:custGeom>
            <a:avLst/>
            <a:gdLst/>
            <a:ahLst/>
            <a:cxnLst/>
            <a:rect l="l" t="t" r="r" b="b"/>
            <a:pathLst>
              <a:path w="1443452" h="3162943">
                <a:moveTo>
                  <a:pt x="0" y="0"/>
                </a:moveTo>
                <a:lnTo>
                  <a:pt x="1443452" y="0"/>
                </a:lnTo>
                <a:lnTo>
                  <a:pt x="1443452" y="3162943"/>
                </a:lnTo>
                <a:lnTo>
                  <a:pt x="0" y="3162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438400" y="7048500"/>
            <a:ext cx="2325832" cy="3238500"/>
          </a:xfrm>
          <a:custGeom>
            <a:avLst/>
            <a:gdLst/>
            <a:ahLst/>
            <a:cxnLst/>
            <a:rect l="l" t="t" r="r" b="b"/>
            <a:pathLst>
              <a:path w="1569384" h="2185218">
                <a:moveTo>
                  <a:pt x="0" y="0"/>
                </a:moveTo>
                <a:lnTo>
                  <a:pt x="1569384" y="0"/>
                </a:lnTo>
                <a:lnTo>
                  <a:pt x="1569384" y="2185217"/>
                </a:lnTo>
                <a:lnTo>
                  <a:pt x="0" y="2185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304800" y="418996"/>
            <a:ext cx="4876800" cy="3156620"/>
          </a:xfrm>
          <a:custGeom>
            <a:avLst/>
            <a:gdLst/>
            <a:ahLst/>
            <a:cxnLst/>
            <a:rect l="l" t="t" r="r" b="b"/>
            <a:pathLst>
              <a:path w="4328005" h="2801400">
                <a:moveTo>
                  <a:pt x="0" y="0"/>
                </a:moveTo>
                <a:lnTo>
                  <a:pt x="4328004" y="0"/>
                </a:lnTo>
                <a:lnTo>
                  <a:pt x="4328004" y="2801400"/>
                </a:lnTo>
                <a:lnTo>
                  <a:pt x="0" y="2801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6890CF5D-6B6F-7EA4-FC81-91BDFFA7EE40}"/>
              </a:ext>
            </a:extLst>
          </p:cNvPr>
          <p:cNvGrpSpPr/>
          <p:nvPr/>
        </p:nvGrpSpPr>
        <p:grpSpPr>
          <a:xfrm>
            <a:off x="5418451" y="1526381"/>
            <a:ext cx="12564749" cy="7234237"/>
            <a:chOff x="5418451" y="1526381"/>
            <a:chExt cx="12564749" cy="7234237"/>
          </a:xfrm>
        </p:grpSpPr>
        <p:sp>
          <p:nvSpPr>
            <p:cNvPr id="15" name="Speech Bubble: Rectangle with Corners Rounded 14">
              <a:extLst>
                <a:ext uri="{FF2B5EF4-FFF2-40B4-BE49-F238E27FC236}">
                  <a16:creationId xmlns:a16="http://schemas.microsoft.com/office/drawing/2014/main" id="{C0BA2B75-BA87-3BB5-7EAF-A9B023110884}"/>
                </a:ext>
              </a:extLst>
            </p:cNvPr>
            <p:cNvSpPr/>
            <p:nvPr/>
          </p:nvSpPr>
          <p:spPr>
            <a:xfrm>
              <a:off x="5418451" y="1526381"/>
              <a:ext cx="12564749" cy="7234237"/>
            </a:xfrm>
            <a:prstGeom prst="wedgeRoundRectCallout">
              <a:avLst>
                <a:gd name="adj1" fmla="val -46852"/>
                <a:gd name="adj2" fmla="val 67500"/>
                <a:gd name="adj3" fmla="val 16667"/>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D35C2E9-8E13-2AC0-1F9D-FA0392FCCC3C}"/>
                </a:ext>
              </a:extLst>
            </p:cNvPr>
            <p:cNvSpPr txBox="1"/>
            <p:nvPr/>
          </p:nvSpPr>
          <p:spPr>
            <a:xfrm>
              <a:off x="5627134" y="3467100"/>
              <a:ext cx="12147381" cy="33409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2.</a:t>
              </a: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LUYỆN TẬP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 VẬN DỤNG </a:t>
              </a:r>
            </a:p>
          </p:txBody>
        </p:sp>
      </p:grpSp>
    </p:spTree>
    <p:extLst>
      <p:ext uri="{BB962C8B-B14F-4D97-AF65-F5344CB8AC3E}">
        <p14:creationId xmlns:p14="http://schemas.microsoft.com/office/powerpoint/2010/main" val="660915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E0DA14-9DBE-0036-0CC2-9E7A51B50FDC}"/>
              </a:ext>
            </a:extLst>
          </p:cNvPr>
          <p:cNvGrpSpPr/>
          <p:nvPr/>
        </p:nvGrpSpPr>
        <p:grpSpPr>
          <a:xfrm>
            <a:off x="514350" y="1943100"/>
            <a:ext cx="8020050" cy="7599223"/>
            <a:chOff x="647700" y="2171700"/>
            <a:chExt cx="17259300" cy="7599223"/>
          </a:xfrm>
        </p:grpSpPr>
        <p:sp>
          <p:nvSpPr>
            <p:cNvPr id="16" name="Rectangle: Rounded Corners 15">
              <a:extLst>
                <a:ext uri="{FF2B5EF4-FFF2-40B4-BE49-F238E27FC236}">
                  <a16:creationId xmlns:a16="http://schemas.microsoft.com/office/drawing/2014/main" id="{507FADC3-76AD-C17E-820C-38E67C411DFE}"/>
                </a:ext>
              </a:extLst>
            </p:cNvPr>
            <p:cNvSpPr/>
            <p:nvPr/>
          </p:nvSpPr>
          <p:spPr>
            <a:xfrm>
              <a:off x="647700" y="2171700"/>
              <a:ext cx="17259300" cy="7599223"/>
            </a:xfrm>
            <a:prstGeom prst="roundRect">
              <a:avLst>
                <a:gd name="adj" fmla="val 6925"/>
              </a:avLst>
            </a:prstGeom>
            <a:solidFill>
              <a:schemeClr val="bg1"/>
            </a:solidFill>
            <a:ln w="38100">
              <a:solidFill>
                <a:schemeClr val="accent6">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611638-CF34-92F1-4D3B-20B40683115B}"/>
                </a:ext>
              </a:extLst>
            </p:cNvPr>
            <p:cNvSpPr txBox="1"/>
            <p:nvPr/>
          </p:nvSpPr>
          <p:spPr>
            <a:xfrm>
              <a:off x="895350" y="2335917"/>
              <a:ext cx="16764000" cy="7379584"/>
            </a:xfrm>
            <a:prstGeom prst="rect">
              <a:avLst/>
            </a:prstGeom>
            <a:noFill/>
          </p:spPr>
          <p:txBody>
            <a:bodyPr wrap="square">
              <a:spAutoFit/>
            </a:bodyPr>
            <a:lstStyle/>
            <a:p>
              <a:pPr algn="just">
                <a:lnSpc>
                  <a:spcPct val="150000"/>
                </a:lnSpc>
              </a:pPr>
              <a:r>
                <a:rPr lang="vi-VN" sz="4000"/>
                <a:t>Bài viết của em được chọn để trình bày trong buổi trao giải cuộc thi “Danh thắng và di tích tôi yêu” do một tạp chí du lịch tổ chức. Em hãy chuyển bài viết thành bài nói để thuyết minh với người nghe về một danh lam thắng cảnh hay di tích lịch sử.</a:t>
              </a:r>
              <a:endParaRPr lang="en-US" sz="4000"/>
            </a:p>
          </p:txBody>
        </p:sp>
      </p:grpSp>
      <p:grpSp>
        <p:nvGrpSpPr>
          <p:cNvPr id="15" name="Group 14">
            <a:extLst>
              <a:ext uri="{FF2B5EF4-FFF2-40B4-BE49-F238E27FC236}">
                <a16:creationId xmlns:a16="http://schemas.microsoft.com/office/drawing/2014/main" id="{DEDEFA2E-0FAA-1B44-AE08-E0B392CBF5E1}"/>
              </a:ext>
            </a:extLst>
          </p:cNvPr>
          <p:cNvGrpSpPr/>
          <p:nvPr/>
        </p:nvGrpSpPr>
        <p:grpSpPr>
          <a:xfrm>
            <a:off x="647700" y="419100"/>
            <a:ext cx="11963400" cy="1033463"/>
            <a:chOff x="2362200" y="1028700"/>
            <a:chExt cx="11963400" cy="1033463"/>
          </a:xfrm>
        </p:grpSpPr>
        <p:sp>
          <p:nvSpPr>
            <p:cNvPr id="13" name="Freeform 4">
              <a:extLst>
                <a:ext uri="{FF2B5EF4-FFF2-40B4-BE49-F238E27FC236}">
                  <a16:creationId xmlns:a16="http://schemas.microsoft.com/office/drawing/2014/main" id="{FCC47ABC-B984-A069-BAAC-56A0E2E15A3F}"/>
                </a:ext>
              </a:extLst>
            </p:cNvPr>
            <p:cNvSpPr/>
            <p:nvPr/>
          </p:nvSpPr>
          <p:spPr>
            <a:xfrm>
              <a:off x="2362200" y="1028700"/>
              <a:ext cx="1066800" cy="103346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6B9D8B1C-8566-0574-E116-99CE7CDC4536}"/>
                </a:ext>
              </a:extLst>
            </p:cNvPr>
            <p:cNvSpPr txBox="1"/>
            <p:nvPr/>
          </p:nvSpPr>
          <p:spPr>
            <a:xfrm>
              <a:off x="3581400" y="1354277"/>
              <a:ext cx="10744200" cy="707886"/>
            </a:xfrm>
            <a:prstGeom prst="rect">
              <a:avLst/>
            </a:prstGeom>
            <a:noFill/>
          </p:spPr>
          <p:txBody>
            <a:bodyPr wrap="square" rtlCol="0">
              <a:spAutoFit/>
            </a:bodyPr>
            <a:lstStyle/>
            <a:p>
              <a:r>
                <a:rPr lang="en-US" sz="4000" i="1">
                  <a:solidFill>
                    <a:srgbClr val="002060"/>
                  </a:solidFill>
                  <a:latin typeface="Arial" panose="020B0604020202020204" pitchFamily="34" charset="0"/>
                  <a:cs typeface="Arial" panose="020B0604020202020204" pitchFamily="34" charset="0"/>
                </a:rPr>
                <a:t>Thảo luận nhóm và chuẩn bị nói với đề tài: </a:t>
              </a:r>
            </a:p>
          </p:txBody>
        </p:sp>
      </p:grpSp>
      <p:sp>
        <p:nvSpPr>
          <p:cNvPr id="18" name="Freeform 6">
            <a:extLst>
              <a:ext uri="{FF2B5EF4-FFF2-40B4-BE49-F238E27FC236}">
                <a16:creationId xmlns:a16="http://schemas.microsoft.com/office/drawing/2014/main" id="{58968E8B-5A25-2977-C2CE-61DBE02D84CB}"/>
              </a:ext>
            </a:extLst>
          </p:cNvPr>
          <p:cNvSpPr/>
          <p:nvPr/>
        </p:nvSpPr>
        <p:spPr>
          <a:xfrm>
            <a:off x="8611378" y="2705100"/>
            <a:ext cx="9372600" cy="7419975"/>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637086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93128B53-12C5-C47D-24B6-96D8ADE06F05}"/>
              </a:ext>
            </a:extLst>
          </p:cNvPr>
          <p:cNvSpPr/>
          <p:nvPr/>
        </p:nvSpPr>
        <p:spPr>
          <a:xfrm>
            <a:off x="10363200" y="2933700"/>
            <a:ext cx="8689857" cy="7581900"/>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C3A3BE4-2982-C613-013E-478D119D2BA3}"/>
              </a:ext>
            </a:extLst>
          </p:cNvPr>
          <p:cNvSpPr txBox="1"/>
          <p:nvPr/>
        </p:nvSpPr>
        <p:spPr>
          <a:xfrm>
            <a:off x="11201400" y="1181100"/>
            <a:ext cx="65532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THỰC HIỆN NHIỆM VỤ </a:t>
            </a:r>
          </a:p>
        </p:txBody>
      </p:sp>
      <p:grpSp>
        <p:nvGrpSpPr>
          <p:cNvPr id="7" name="Group 6">
            <a:extLst>
              <a:ext uri="{FF2B5EF4-FFF2-40B4-BE49-F238E27FC236}">
                <a16:creationId xmlns:a16="http://schemas.microsoft.com/office/drawing/2014/main" id="{E007DC21-4B46-7FD8-D648-CC86C7285A5A}"/>
              </a:ext>
            </a:extLst>
          </p:cNvPr>
          <p:cNvGrpSpPr/>
          <p:nvPr/>
        </p:nvGrpSpPr>
        <p:grpSpPr>
          <a:xfrm>
            <a:off x="566737" y="940074"/>
            <a:ext cx="9229725" cy="8406851"/>
            <a:chOff x="533400" y="940073"/>
            <a:chExt cx="9229725" cy="8406851"/>
          </a:xfrm>
        </p:grpSpPr>
        <p:sp>
          <p:nvSpPr>
            <p:cNvPr id="6" name="Rectangle: Rounded Corners 5">
              <a:extLst>
                <a:ext uri="{FF2B5EF4-FFF2-40B4-BE49-F238E27FC236}">
                  <a16:creationId xmlns:a16="http://schemas.microsoft.com/office/drawing/2014/main" id="{E64A636A-07D9-1C9E-C180-7A5F5C2F0AD3}"/>
                </a:ext>
              </a:extLst>
            </p:cNvPr>
            <p:cNvSpPr/>
            <p:nvPr/>
          </p:nvSpPr>
          <p:spPr>
            <a:xfrm>
              <a:off x="533400" y="940073"/>
              <a:ext cx="9229725" cy="8406851"/>
            </a:xfrm>
            <a:prstGeom prst="roundRect">
              <a:avLst>
                <a:gd name="adj" fmla="val 6925"/>
              </a:avLst>
            </a:prstGeom>
            <a:solidFill>
              <a:schemeClr val="bg1"/>
            </a:solidFill>
            <a:ln w="38100">
              <a:solidFill>
                <a:schemeClr val="accent6">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50BF25-96C6-0B2C-73F1-2C2A4FF0DDF7}"/>
                </a:ext>
              </a:extLst>
            </p:cNvPr>
            <p:cNvSpPr txBox="1"/>
            <p:nvPr/>
          </p:nvSpPr>
          <p:spPr>
            <a:xfrm>
              <a:off x="652462" y="1461047"/>
              <a:ext cx="8991600"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Tìm hiểu các thông tin về đối tượng người nghe.</a:t>
              </a:r>
            </a:p>
            <a:p>
              <a:pPr marL="571500" indent="-571500" algn="just">
                <a:lnSpc>
                  <a:spcPct val="150000"/>
                </a:lnSpc>
                <a:buFont typeface="Wingdings" panose="05000000000000000000" pitchFamily="2" charset="2"/>
                <a:buChar char="§"/>
              </a:pPr>
              <a:r>
                <a:rPr lang="vi-VN" sz="4000"/>
                <a:t>Xác định địa điểm trình bày bài nói (Ở danh thắng, di tích hay ở địa điểm nào khác? Trong phòng hay ngoài trời?).</a:t>
              </a:r>
            </a:p>
            <a:p>
              <a:pPr marL="571500" indent="-571500" algn="just">
                <a:lnSpc>
                  <a:spcPct val="150000"/>
                </a:lnSpc>
                <a:buFont typeface="Wingdings" panose="05000000000000000000" pitchFamily="2" charset="2"/>
                <a:buChar char="§"/>
              </a:pPr>
              <a:r>
                <a:rPr lang="vi-VN" sz="4000"/>
                <a:t>Thời lượng cho phép của bài nói: 7 phút/ nhóm.</a:t>
              </a:r>
            </a:p>
          </p:txBody>
        </p:sp>
      </p:grpSp>
    </p:spTree>
    <p:extLst>
      <p:ext uri="{BB962C8B-B14F-4D97-AF65-F5344CB8AC3E}">
        <p14:creationId xmlns:p14="http://schemas.microsoft.com/office/powerpoint/2010/main" val="3407419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9A49B-0DBF-A188-19A5-67225481ADC4}"/>
              </a:ext>
            </a:extLst>
          </p:cNvPr>
          <p:cNvSpPr txBox="1"/>
          <p:nvPr/>
        </p:nvSpPr>
        <p:spPr>
          <a:xfrm>
            <a:off x="5524500" y="571500"/>
            <a:ext cx="7239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TÌM Ý VÀ LẬP DÀN Ý </a:t>
            </a:r>
          </a:p>
        </p:txBody>
      </p:sp>
      <p:sp>
        <p:nvSpPr>
          <p:cNvPr id="9" name="TextBox 8">
            <a:extLst>
              <a:ext uri="{FF2B5EF4-FFF2-40B4-BE49-F238E27FC236}">
                <a16:creationId xmlns:a16="http://schemas.microsoft.com/office/drawing/2014/main" id="{1D9C5FA2-C139-2A59-C25B-C634F1643931}"/>
              </a:ext>
            </a:extLst>
          </p:cNvPr>
          <p:cNvSpPr txBox="1"/>
          <p:nvPr/>
        </p:nvSpPr>
        <p:spPr>
          <a:xfrm>
            <a:off x="381000" y="1562100"/>
            <a:ext cx="18592800" cy="86113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Sắp xếp, tóm tắt các ý muốn trình bày theo trình tự như sơ đồ dàn ý bài nói</a:t>
            </a:r>
            <a:r>
              <a:rPr lang="en-US" sz="380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00115A74-AFA6-8951-98B7-4452CDA84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100" y="2653426"/>
            <a:ext cx="12877800" cy="5555383"/>
          </a:xfrm>
          <a:prstGeom prst="rect">
            <a:avLst/>
          </a:prstGeom>
        </p:spPr>
      </p:pic>
      <p:sp>
        <p:nvSpPr>
          <p:cNvPr id="11" name="TextBox 10">
            <a:extLst>
              <a:ext uri="{FF2B5EF4-FFF2-40B4-BE49-F238E27FC236}">
                <a16:creationId xmlns:a16="http://schemas.microsoft.com/office/drawing/2014/main" id="{2779FC77-0646-A635-3608-9641778AC852}"/>
              </a:ext>
            </a:extLst>
          </p:cNvPr>
          <p:cNvSpPr txBox="1"/>
          <p:nvPr/>
        </p:nvSpPr>
        <p:spPr>
          <a:xfrm>
            <a:off x="381000" y="8191500"/>
            <a:ext cx="17526000" cy="173829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Chuẩn bị các phương tiện ngôn ngữ và phi ngôn ngữ (hình ảnh, sơ đồ, bảng biểu, đoạn phim, ngôn ngữ hình thể…).</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759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9A49B-0DBF-A188-19A5-67225481ADC4}"/>
              </a:ext>
            </a:extLst>
          </p:cNvPr>
          <p:cNvSpPr txBox="1"/>
          <p:nvPr/>
        </p:nvSpPr>
        <p:spPr>
          <a:xfrm>
            <a:off x="2990850" y="472470"/>
            <a:ext cx="123063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ĐỌC LẠI, CHỈNH SỬA VÀ CHIA SẺ </a:t>
            </a:r>
          </a:p>
        </p:txBody>
      </p:sp>
      <p:grpSp>
        <p:nvGrpSpPr>
          <p:cNvPr id="7" name="Group 6">
            <a:extLst>
              <a:ext uri="{FF2B5EF4-FFF2-40B4-BE49-F238E27FC236}">
                <a16:creationId xmlns:a16="http://schemas.microsoft.com/office/drawing/2014/main" id="{C9E70460-B275-AAC7-C745-95C38787781A}"/>
              </a:ext>
            </a:extLst>
          </p:cNvPr>
          <p:cNvGrpSpPr/>
          <p:nvPr/>
        </p:nvGrpSpPr>
        <p:grpSpPr>
          <a:xfrm>
            <a:off x="300038" y="1825517"/>
            <a:ext cx="11510962" cy="8042383"/>
            <a:chOff x="247503" y="1825517"/>
            <a:chExt cx="11510962" cy="8042383"/>
          </a:xfrm>
        </p:grpSpPr>
        <p:sp>
          <p:nvSpPr>
            <p:cNvPr id="3" name="Rectangle: Rounded Corners 2">
              <a:extLst>
                <a:ext uri="{FF2B5EF4-FFF2-40B4-BE49-F238E27FC236}">
                  <a16:creationId xmlns:a16="http://schemas.microsoft.com/office/drawing/2014/main" id="{4DCC8CAE-7281-A3F5-1184-61EF41E05EB9}"/>
                </a:ext>
              </a:extLst>
            </p:cNvPr>
            <p:cNvSpPr/>
            <p:nvPr/>
          </p:nvSpPr>
          <p:spPr>
            <a:xfrm>
              <a:off x="247503" y="1825517"/>
              <a:ext cx="11506200" cy="7989013"/>
            </a:xfrm>
            <a:prstGeom prst="roundRect">
              <a:avLst>
                <a:gd name="adj" fmla="val 4148"/>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C5ADBD-20BE-8323-4E50-703ABC8D5B58}"/>
                </a:ext>
              </a:extLst>
            </p:cNvPr>
            <p:cNvSpPr txBox="1"/>
            <p:nvPr/>
          </p:nvSpPr>
          <p:spPr>
            <a:xfrm>
              <a:off x="247503" y="2400300"/>
              <a:ext cx="115062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Trình bày bài nói </a:t>
              </a:r>
            </a:p>
          </p:txBody>
        </p:sp>
        <p:sp>
          <p:nvSpPr>
            <p:cNvPr id="6" name="TextBox 5">
              <a:extLst>
                <a:ext uri="{FF2B5EF4-FFF2-40B4-BE49-F238E27FC236}">
                  <a16:creationId xmlns:a16="http://schemas.microsoft.com/office/drawing/2014/main" id="{A1D0BD70-40BE-AE7E-80E9-3BE4CAE4936B}"/>
                </a:ext>
              </a:extLst>
            </p:cNvPr>
            <p:cNvSpPr txBox="1"/>
            <p:nvPr/>
          </p:nvSpPr>
          <p:spPr>
            <a:xfrm>
              <a:off x="252266" y="3404592"/>
              <a:ext cx="11506199" cy="6463308"/>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Chào hỏi người nghe, giới thiệu về bản thân, bối cảnh của bài nói. </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Trình bày các thông tin rõ ràng, mạch lạc, chính xác.</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Kết hợp sử dụng phương tiện ngôn ngữ và phi ngôn ngữ</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lựa chọn từ ngữ phù hợp với văn nói.</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Dự kiến các câu hỏi, thắc mắc của người nghe và câu trả lời.</a:t>
              </a:r>
            </a:p>
            <a:p>
              <a:pPr marL="571500" indent="-571500">
                <a:buFont typeface="Wingdings" panose="05000000000000000000" pitchFamily="2" charset="2"/>
                <a:buChar char="§"/>
              </a:pPr>
              <a:endParaRPr lang="en-US" sz="3600"/>
            </a:p>
          </p:txBody>
        </p:sp>
      </p:grpSp>
      <p:sp>
        <p:nvSpPr>
          <p:cNvPr id="2" name="Freeform 12">
            <a:extLst>
              <a:ext uri="{FF2B5EF4-FFF2-40B4-BE49-F238E27FC236}">
                <a16:creationId xmlns:a16="http://schemas.microsoft.com/office/drawing/2014/main" id="{8B0E1130-E021-0115-0084-F18A540FA567}"/>
              </a:ext>
            </a:extLst>
          </p:cNvPr>
          <p:cNvSpPr/>
          <p:nvPr/>
        </p:nvSpPr>
        <p:spPr>
          <a:xfrm>
            <a:off x="11507284" y="4355387"/>
            <a:ext cx="6533213" cy="5931613"/>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281163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BDE"/>
        </a:solidFill>
        <a:effectLst/>
      </p:bgPr>
    </p:bg>
    <p:spTree>
      <p:nvGrpSpPr>
        <p:cNvPr id="1" name=""/>
        <p:cNvGrpSpPr/>
        <p:nvPr/>
      </p:nvGrpSpPr>
      <p:grpSpPr>
        <a:xfrm>
          <a:off x="0" y="0"/>
          <a:ext cx="0" cy="0"/>
          <a:chOff x="0" y="0"/>
          <a:chExt cx="0" cy="0"/>
        </a:xfrm>
      </p:grpSpPr>
      <p:grpSp>
        <p:nvGrpSpPr>
          <p:cNvPr id="2" name="Group 2"/>
          <p:cNvGrpSpPr/>
          <p:nvPr/>
        </p:nvGrpSpPr>
        <p:grpSpPr>
          <a:xfrm>
            <a:off x="0" y="8188212"/>
            <a:ext cx="18288000" cy="2201658"/>
            <a:chOff x="0" y="0"/>
            <a:chExt cx="6671512" cy="803171"/>
          </a:xfrm>
        </p:grpSpPr>
        <p:sp>
          <p:nvSpPr>
            <p:cNvPr id="3" name="Freeform 3"/>
            <p:cNvSpPr/>
            <p:nvPr/>
          </p:nvSpPr>
          <p:spPr>
            <a:xfrm>
              <a:off x="0" y="0"/>
              <a:ext cx="6671512" cy="803171"/>
            </a:xfrm>
            <a:custGeom>
              <a:avLst/>
              <a:gdLst/>
              <a:ahLst/>
              <a:cxnLst/>
              <a:rect l="l" t="t" r="r" b="b"/>
              <a:pathLst>
                <a:path w="6671512" h="803171">
                  <a:moveTo>
                    <a:pt x="0" y="0"/>
                  </a:moveTo>
                  <a:lnTo>
                    <a:pt x="6671512" y="0"/>
                  </a:lnTo>
                  <a:lnTo>
                    <a:pt x="6671512" y="803171"/>
                  </a:lnTo>
                  <a:lnTo>
                    <a:pt x="0" y="803171"/>
                  </a:lnTo>
                  <a:close/>
                </a:path>
              </a:pathLst>
            </a:custGeom>
            <a:solidFill>
              <a:srgbClr val="C8E0E2"/>
            </a:solidFill>
          </p:spPr>
        </p:sp>
      </p:grpSp>
      <p:sp>
        <p:nvSpPr>
          <p:cNvPr id="6" name="Freeform 6"/>
          <p:cNvSpPr/>
          <p:nvPr/>
        </p:nvSpPr>
        <p:spPr>
          <a:xfrm>
            <a:off x="15055653" y="-995005"/>
            <a:ext cx="3629936" cy="3115145"/>
          </a:xfrm>
          <a:custGeom>
            <a:avLst/>
            <a:gdLst/>
            <a:ahLst/>
            <a:cxnLst/>
            <a:rect l="l" t="t" r="r" b="b"/>
            <a:pathLst>
              <a:path w="3629936" h="3115145">
                <a:moveTo>
                  <a:pt x="0" y="0"/>
                </a:moveTo>
                <a:lnTo>
                  <a:pt x="3629937" y="0"/>
                </a:lnTo>
                <a:lnTo>
                  <a:pt x="3629937" y="3115146"/>
                </a:lnTo>
                <a:lnTo>
                  <a:pt x="0" y="3115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9962435" y="-995005"/>
            <a:ext cx="4576397" cy="4434944"/>
          </a:xfrm>
          <a:custGeom>
            <a:avLst/>
            <a:gdLst/>
            <a:ahLst/>
            <a:cxnLst/>
            <a:rect l="l" t="t" r="r" b="b"/>
            <a:pathLst>
              <a:path w="4576397" h="4434944">
                <a:moveTo>
                  <a:pt x="0" y="0"/>
                </a:moveTo>
                <a:lnTo>
                  <a:pt x="4576396" y="0"/>
                </a:lnTo>
                <a:lnTo>
                  <a:pt x="4576396" y="4434945"/>
                </a:lnTo>
                <a:lnTo>
                  <a:pt x="0" y="4434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5">
            <a:extLst>
              <a:ext uri="{FF2B5EF4-FFF2-40B4-BE49-F238E27FC236}">
                <a16:creationId xmlns:a16="http://schemas.microsoft.com/office/drawing/2014/main" id="{3009DC24-78BB-44A1-993D-DF91D70E598A}"/>
              </a:ext>
            </a:extLst>
          </p:cNvPr>
          <p:cNvGrpSpPr/>
          <p:nvPr/>
        </p:nvGrpSpPr>
        <p:grpSpPr>
          <a:xfrm>
            <a:off x="248366" y="2799632"/>
            <a:ext cx="8095534" cy="6817922"/>
            <a:chOff x="248366" y="2799632"/>
            <a:chExt cx="8095534" cy="6817922"/>
          </a:xfrm>
        </p:grpSpPr>
        <p:sp>
          <p:nvSpPr>
            <p:cNvPr id="12" name="Rectangle 11">
              <a:extLst>
                <a:ext uri="{FF2B5EF4-FFF2-40B4-BE49-F238E27FC236}">
                  <a16:creationId xmlns:a16="http://schemas.microsoft.com/office/drawing/2014/main" id="{A2ECD904-BE68-2B15-97A7-4E05BB5C27C0}"/>
                </a:ext>
              </a:extLst>
            </p:cNvPr>
            <p:cNvSpPr/>
            <p:nvPr/>
          </p:nvSpPr>
          <p:spPr>
            <a:xfrm>
              <a:off x="248366" y="2799632"/>
              <a:ext cx="8077200" cy="6240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4">
              <a:extLst>
                <a:ext uri="{FF2B5EF4-FFF2-40B4-BE49-F238E27FC236}">
                  <a16:creationId xmlns:a16="http://schemas.microsoft.com/office/drawing/2014/main" id="{C2DD6947-9476-A82A-2713-DF2D558AAEFC}"/>
                </a:ext>
              </a:extLst>
            </p:cNvPr>
            <p:cNvSpPr/>
            <p:nvPr/>
          </p:nvSpPr>
          <p:spPr>
            <a:xfrm>
              <a:off x="1676400" y="4389046"/>
              <a:ext cx="5472490" cy="5228508"/>
            </a:xfrm>
            <a:custGeom>
              <a:avLst/>
              <a:gdLst/>
              <a:ahLst/>
              <a:cxnLst/>
              <a:rect l="l" t="t" r="r" b="b"/>
              <a:pathLst>
                <a:path w="4306812" h="4114800">
                  <a:moveTo>
                    <a:pt x="0" y="0"/>
                  </a:moveTo>
                  <a:lnTo>
                    <a:pt x="4306812" y="0"/>
                  </a:lnTo>
                  <a:lnTo>
                    <a:pt x="43068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a:extLst>
                <a:ext uri="{FF2B5EF4-FFF2-40B4-BE49-F238E27FC236}">
                  <a16:creationId xmlns:a16="http://schemas.microsoft.com/office/drawing/2014/main" id="{19A50F69-4FBC-6593-7FA4-24600194CE91}"/>
                </a:ext>
              </a:extLst>
            </p:cNvPr>
            <p:cNvSpPr txBox="1"/>
            <p:nvPr/>
          </p:nvSpPr>
          <p:spPr>
            <a:xfrm>
              <a:off x="266700" y="2799633"/>
              <a:ext cx="8077200" cy="1002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Trò chơi “Nhanh như chớp”</a:t>
              </a:r>
            </a:p>
          </p:txBody>
        </p:sp>
      </p:grpSp>
      <p:sp>
        <p:nvSpPr>
          <p:cNvPr id="17" name="Speech Bubble: Rectangle with Corners Rounded 16">
            <a:extLst>
              <a:ext uri="{FF2B5EF4-FFF2-40B4-BE49-F238E27FC236}">
                <a16:creationId xmlns:a16="http://schemas.microsoft.com/office/drawing/2014/main" id="{E4273135-EDDA-0888-CC44-806D569030B2}"/>
              </a:ext>
            </a:extLst>
          </p:cNvPr>
          <p:cNvSpPr/>
          <p:nvPr/>
        </p:nvSpPr>
        <p:spPr>
          <a:xfrm>
            <a:off x="8963383" y="3439939"/>
            <a:ext cx="8686800" cy="4696839"/>
          </a:xfrm>
          <a:prstGeom prst="wedgeRoundRectCallout">
            <a:avLst>
              <a:gd name="adj1" fmla="val -62234"/>
              <a:gd name="adj2" fmla="val 37592"/>
              <a:gd name="adj3" fmla="val 1666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800">
                <a:solidFill>
                  <a:prstClr val="black"/>
                </a:solidFill>
              </a:rPr>
              <a:t>Theo dõi video </a:t>
            </a:r>
            <a:r>
              <a:rPr lang="vi-VN" sz="3800" i="1">
                <a:solidFill>
                  <a:srgbClr val="C00000"/>
                </a:solidFill>
              </a:rPr>
              <a:t>My home – Masew </a:t>
            </a:r>
            <a:r>
              <a:rPr lang="vi-VN" sz="3800">
                <a:solidFill>
                  <a:prstClr val="black"/>
                </a:solidFill>
              </a:rPr>
              <a:t>và ghi lại tên những danh lam thắng cảnh, di tích lịch sử hoặc các di sản văn hóa tinh thần của dân tộc xuất hiện trong video đó.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970954-0C80-CF46-72DB-F2C217F62FD2}"/>
              </a:ext>
            </a:extLst>
          </p:cNvPr>
          <p:cNvSpPr txBox="1"/>
          <p:nvPr/>
        </p:nvSpPr>
        <p:spPr>
          <a:xfrm>
            <a:off x="266700" y="950589"/>
            <a:ext cx="80772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KHỞI ĐỘNG </a:t>
            </a:r>
          </a:p>
        </p:txBody>
      </p:sp>
    </p:spTree>
    <p:extLst>
      <p:ext uri="{BB962C8B-B14F-4D97-AF65-F5344CB8AC3E}">
        <p14:creationId xmlns:p14="http://schemas.microsoft.com/office/powerpoint/2010/main" val="994624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9A49B-0DBF-A188-19A5-67225481ADC4}"/>
              </a:ext>
            </a:extLst>
          </p:cNvPr>
          <p:cNvSpPr txBox="1"/>
          <p:nvPr/>
        </p:nvSpPr>
        <p:spPr>
          <a:xfrm>
            <a:off x="2990850" y="419100"/>
            <a:ext cx="123063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TRAO ĐỔI, ĐÁNH GIÁ </a:t>
            </a:r>
          </a:p>
        </p:txBody>
      </p:sp>
      <p:grpSp>
        <p:nvGrpSpPr>
          <p:cNvPr id="11" name="Group 10">
            <a:extLst>
              <a:ext uri="{FF2B5EF4-FFF2-40B4-BE49-F238E27FC236}">
                <a16:creationId xmlns:a16="http://schemas.microsoft.com/office/drawing/2014/main" id="{924B8E52-F1C7-24D1-FABF-001AEBED9CCA}"/>
              </a:ext>
            </a:extLst>
          </p:cNvPr>
          <p:cNvGrpSpPr/>
          <p:nvPr/>
        </p:nvGrpSpPr>
        <p:grpSpPr>
          <a:xfrm>
            <a:off x="685800" y="1333500"/>
            <a:ext cx="16840200" cy="1738296"/>
            <a:chOff x="457200" y="2628900"/>
            <a:chExt cx="16840200" cy="1738296"/>
          </a:xfrm>
        </p:grpSpPr>
        <p:sp>
          <p:nvSpPr>
            <p:cNvPr id="9" name="TextBox 8">
              <a:extLst>
                <a:ext uri="{FF2B5EF4-FFF2-40B4-BE49-F238E27FC236}">
                  <a16:creationId xmlns:a16="http://schemas.microsoft.com/office/drawing/2014/main" id="{6F525CAD-E20C-AC2B-1F46-E8B8AB761D09}"/>
                </a:ext>
              </a:extLst>
            </p:cNvPr>
            <p:cNvSpPr txBox="1"/>
            <p:nvPr/>
          </p:nvSpPr>
          <p:spPr>
            <a:xfrm>
              <a:off x="1828800" y="2628900"/>
              <a:ext cx="154686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Dựa vào bảng kiểm kĩ năng (đính kèm ở phần Phụ lục) để tự đánh giá bài nói của nhóm mình, đồng thời góp ý cho bài nói của bạn.</a:t>
              </a:r>
            </a:p>
          </p:txBody>
        </p:sp>
        <p:sp>
          <p:nvSpPr>
            <p:cNvPr id="10" name="Freeform 12">
              <a:extLst>
                <a:ext uri="{FF2B5EF4-FFF2-40B4-BE49-F238E27FC236}">
                  <a16:creationId xmlns:a16="http://schemas.microsoft.com/office/drawing/2014/main" id="{E68CA1BC-F658-7CFB-1B77-D4975D79B7D6}"/>
                </a:ext>
              </a:extLst>
            </p:cNvPr>
            <p:cNvSpPr/>
            <p:nvPr/>
          </p:nvSpPr>
          <p:spPr>
            <a:xfrm>
              <a:off x="457200" y="3086100"/>
              <a:ext cx="1147763" cy="1160822"/>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aphicFrame>
        <p:nvGraphicFramePr>
          <p:cNvPr id="12" name="Table 11">
            <a:extLst>
              <a:ext uri="{FF2B5EF4-FFF2-40B4-BE49-F238E27FC236}">
                <a16:creationId xmlns:a16="http://schemas.microsoft.com/office/drawing/2014/main" id="{7200ADB1-9117-2D7E-D0C8-25369976EF1E}"/>
              </a:ext>
            </a:extLst>
          </p:cNvPr>
          <p:cNvGraphicFramePr>
            <a:graphicFrameLocks noGrp="1"/>
          </p:cNvGraphicFramePr>
          <p:nvPr>
            <p:extLst>
              <p:ext uri="{D42A27DB-BD31-4B8C-83A1-F6EECF244321}">
                <p14:modId xmlns:p14="http://schemas.microsoft.com/office/powerpoint/2010/main" val="3996870867"/>
              </p:ext>
            </p:extLst>
          </p:nvPr>
        </p:nvGraphicFramePr>
        <p:xfrm>
          <a:off x="361950" y="3543300"/>
          <a:ext cx="17564099" cy="15159409"/>
        </p:xfrm>
        <a:graphic>
          <a:graphicData uri="http://schemas.openxmlformats.org/drawingml/2006/table">
            <a:tbl>
              <a:tblPr firstRow="1" firstCol="1" bandRow="1"/>
              <a:tblGrid>
                <a:gridCol w="2654131">
                  <a:extLst>
                    <a:ext uri="{9D8B030D-6E8A-4147-A177-3AD203B41FA5}">
                      <a16:colId xmlns:a16="http://schemas.microsoft.com/office/drawing/2014/main" val="592344260"/>
                    </a:ext>
                  </a:extLst>
                </a:gridCol>
                <a:gridCol w="10694586">
                  <a:extLst>
                    <a:ext uri="{9D8B030D-6E8A-4147-A177-3AD203B41FA5}">
                      <a16:colId xmlns:a16="http://schemas.microsoft.com/office/drawing/2014/main" val="1483289035"/>
                    </a:ext>
                  </a:extLst>
                </a:gridCol>
                <a:gridCol w="2107692">
                  <a:extLst>
                    <a:ext uri="{9D8B030D-6E8A-4147-A177-3AD203B41FA5}">
                      <a16:colId xmlns:a16="http://schemas.microsoft.com/office/drawing/2014/main" val="961815528"/>
                    </a:ext>
                  </a:extLst>
                </a:gridCol>
                <a:gridCol w="2107690">
                  <a:extLst>
                    <a:ext uri="{9D8B030D-6E8A-4147-A177-3AD203B41FA5}">
                      <a16:colId xmlns:a16="http://schemas.microsoft.com/office/drawing/2014/main" val="2233476632"/>
                    </a:ext>
                  </a:extLst>
                </a:gridCol>
              </a:tblGrid>
              <a:tr h="530752">
                <a:tc rowSpan="2" gridSpan="2">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Tiêu chí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rowSpan="2" hMerge="1">
                  <a:txBody>
                    <a:bodyPr/>
                    <a:lstStyle/>
                    <a:p>
                      <a:endParaRPr lang="en-US"/>
                    </a:p>
                  </a:txBody>
                  <a:tcPr/>
                </a:tc>
                <a:tc gridSpan="2">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Kết quả</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3951825927"/>
                  </a:ext>
                </a:extLst>
              </a:tr>
              <a:tr h="530752">
                <a:tc gridSpan="2" vMerge="1">
                  <a:txBody>
                    <a:bodyPr/>
                    <a:lstStyle/>
                    <a:p>
                      <a:endParaRPr lang="en-US"/>
                    </a:p>
                  </a:txBody>
                  <a:tcPr/>
                </a:tc>
                <a:tc hMerge="1" vMerge="1">
                  <a:txBody>
                    <a:bodyPr/>
                    <a:lstStyle/>
                    <a:p>
                      <a:endParaRPr lang="en-US"/>
                    </a:p>
                  </a:txBody>
                  <a:tcPr/>
                </a:tc>
                <a:tc>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Đạt</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Chưa đạt</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97054380"/>
                  </a:ext>
                </a:extLst>
              </a:tr>
              <a:tr h="710417">
                <a:tc rowSpan="3">
                  <a:txBody>
                    <a:bodyPr/>
                    <a:lstStyle/>
                    <a:p>
                      <a:pPr marL="0" marR="0" algn="ctr">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Mở đầu</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Người nói chào người nghe và tự giới thiệu.</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781139"/>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Nêu tên của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3792022"/>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Giới thiệu khái quát về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3663344"/>
                  </a:ext>
                </a:extLst>
              </a:tr>
              <a:tr h="2302673">
                <a:tc>
                  <a:txBody>
                    <a:bodyPr/>
                    <a:lstStyle/>
                    <a:p>
                      <a:pPr marL="0" marR="0" algn="ctr">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Nội dung chính</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Trình bày có hệ thống những thông tin liên quan đến các phương diện khác nhau của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4469815"/>
                  </a:ext>
                </a:extLst>
              </a:tr>
              <a:tr h="1506546">
                <a:tc rowSpan="4">
                  <a:txBody>
                    <a:bodyPr/>
                    <a:lstStyle/>
                    <a:p>
                      <a:pPr marL="0" marR="0" algn="ctr">
                        <a:lnSpc>
                          <a:spcPct val="150000"/>
                        </a:lnSpc>
                        <a:spcBef>
                          <a:spcPts val="0"/>
                        </a:spcBef>
                        <a:spcAft>
                          <a:spcPts val="0"/>
                        </a:spcAft>
                      </a:pPr>
                      <a:r>
                        <a:rPr lang="en-US" sz="3300" b="1">
                          <a:solidFill>
                            <a:srgbClr val="000000"/>
                          </a:solidFill>
                          <a:effectLst/>
                          <a:latin typeface="+mn-lt"/>
                          <a:ea typeface="Times New Roman" panose="02020603050405020304" pitchFamily="18" charset="0"/>
                          <a:cs typeface="Times New Roman" panose="02020603050405020304" pitchFamily="18" charset="0"/>
                        </a:rPr>
                        <a:t>Kết</a:t>
                      </a:r>
                      <a:r>
                        <a:rPr lang="vi-VN" sz="3300" b="1">
                          <a:solidFill>
                            <a:srgbClr val="000000"/>
                          </a:solidFill>
                          <a:effectLst/>
                          <a:latin typeface="+mn-lt"/>
                          <a:ea typeface="Times New Roman" panose="02020603050405020304" pitchFamily="18" charset="0"/>
                          <a:cs typeface="Times New Roman" panose="02020603050405020304" pitchFamily="18" charset="0"/>
                        </a:rPr>
                        <a:t> thúc</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Đánh giá khái quát về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185998"/>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Bày tỏ suy nghĩ, tình cảm về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516998"/>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Đưa ra lời mời gọi tham quan.</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407020"/>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Cảm ơn và chào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4343748"/>
                  </a:ext>
                </a:extLst>
              </a:tr>
              <a:tr h="710417">
                <a:tc rowSpan="4">
                  <a:txBody>
                    <a:bodyPr/>
                    <a:lstStyle/>
                    <a:p>
                      <a:pPr marL="0" marR="0" algn="ctr">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Kĩ năng trình bày, tương tác với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Tương tác tích cực với người nghe trong khi nói.</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3891531"/>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Diễn đạt rõ ràng, rành mạch, đáp ứng yêu cầu bài nói.</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28840811"/>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Kết hợp sử dụng hiệu quả các phương tiện phi ngôn ngữ để làm rõ nội dung trình bày.</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2813578"/>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Phản hồi thoả đáng những câu hỏi, ý kiến của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3753246"/>
                  </a:ext>
                </a:extLst>
              </a:tr>
            </a:tbl>
          </a:graphicData>
        </a:graphic>
      </p:graphicFrame>
    </p:spTree>
    <p:extLst>
      <p:ext uri="{BB962C8B-B14F-4D97-AF65-F5344CB8AC3E}">
        <p14:creationId xmlns:p14="http://schemas.microsoft.com/office/powerpoint/2010/main" val="390704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7200ADB1-9117-2D7E-D0C8-25369976EF1E}"/>
              </a:ext>
            </a:extLst>
          </p:cNvPr>
          <p:cNvGraphicFramePr>
            <a:graphicFrameLocks noGrp="1"/>
          </p:cNvGraphicFramePr>
          <p:nvPr>
            <p:extLst>
              <p:ext uri="{D42A27DB-BD31-4B8C-83A1-F6EECF244321}">
                <p14:modId xmlns:p14="http://schemas.microsoft.com/office/powerpoint/2010/main" val="1235909247"/>
              </p:ext>
            </p:extLst>
          </p:nvPr>
        </p:nvGraphicFramePr>
        <p:xfrm>
          <a:off x="361950" y="178822"/>
          <a:ext cx="17564099" cy="9929356"/>
        </p:xfrm>
        <a:graphic>
          <a:graphicData uri="http://schemas.openxmlformats.org/drawingml/2006/table">
            <a:tbl>
              <a:tblPr firstRow="1" firstCol="1" bandRow="1"/>
              <a:tblGrid>
                <a:gridCol w="2654131">
                  <a:extLst>
                    <a:ext uri="{9D8B030D-6E8A-4147-A177-3AD203B41FA5}">
                      <a16:colId xmlns:a16="http://schemas.microsoft.com/office/drawing/2014/main" val="592344260"/>
                    </a:ext>
                  </a:extLst>
                </a:gridCol>
                <a:gridCol w="10694586">
                  <a:extLst>
                    <a:ext uri="{9D8B030D-6E8A-4147-A177-3AD203B41FA5}">
                      <a16:colId xmlns:a16="http://schemas.microsoft.com/office/drawing/2014/main" val="1483289035"/>
                    </a:ext>
                  </a:extLst>
                </a:gridCol>
                <a:gridCol w="2107692">
                  <a:extLst>
                    <a:ext uri="{9D8B030D-6E8A-4147-A177-3AD203B41FA5}">
                      <a16:colId xmlns:a16="http://schemas.microsoft.com/office/drawing/2014/main" val="961815528"/>
                    </a:ext>
                  </a:extLst>
                </a:gridCol>
                <a:gridCol w="2107690">
                  <a:extLst>
                    <a:ext uri="{9D8B030D-6E8A-4147-A177-3AD203B41FA5}">
                      <a16:colId xmlns:a16="http://schemas.microsoft.com/office/drawing/2014/main" val="2233476632"/>
                    </a:ext>
                  </a:extLst>
                </a:gridCol>
              </a:tblGrid>
              <a:tr h="530752">
                <a:tc rowSpan="2" gridSpan="2">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Tiêu chí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rowSpan="2" hMerge="1">
                  <a:txBody>
                    <a:bodyPr/>
                    <a:lstStyle/>
                    <a:p>
                      <a:endParaRPr lang="en-US"/>
                    </a:p>
                  </a:txBody>
                  <a:tcPr/>
                </a:tc>
                <a:tc gridSpan="2">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Kết quả</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3951825927"/>
                  </a:ext>
                </a:extLst>
              </a:tr>
              <a:tr h="530752">
                <a:tc gridSpan="2" vMerge="1">
                  <a:txBody>
                    <a:bodyPr/>
                    <a:lstStyle/>
                    <a:p>
                      <a:endParaRPr lang="en-US"/>
                    </a:p>
                  </a:txBody>
                  <a:tcPr/>
                </a:tc>
                <a:tc hMerge="1" vMerge="1">
                  <a:txBody>
                    <a:bodyPr/>
                    <a:lstStyle/>
                    <a:p>
                      <a:endParaRPr lang="en-US"/>
                    </a:p>
                  </a:txBody>
                  <a:tcPr/>
                </a:tc>
                <a:tc>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Đạt</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Chưa đạt</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97054380"/>
                  </a:ext>
                </a:extLst>
              </a:tr>
              <a:tr h="1506546">
                <a:tc rowSpan="4">
                  <a:txBody>
                    <a:bodyPr/>
                    <a:lstStyle/>
                    <a:p>
                      <a:pPr marL="0" marR="0" algn="ctr">
                        <a:lnSpc>
                          <a:spcPct val="150000"/>
                        </a:lnSpc>
                        <a:spcBef>
                          <a:spcPts val="0"/>
                        </a:spcBef>
                        <a:spcAft>
                          <a:spcPts val="0"/>
                        </a:spcAft>
                      </a:pPr>
                      <a:r>
                        <a:rPr lang="en-US" sz="3300" b="1">
                          <a:solidFill>
                            <a:srgbClr val="000000"/>
                          </a:solidFill>
                          <a:effectLst/>
                          <a:latin typeface="+mn-lt"/>
                          <a:ea typeface="Times New Roman" panose="02020603050405020304" pitchFamily="18" charset="0"/>
                          <a:cs typeface="Times New Roman" panose="02020603050405020304" pitchFamily="18" charset="0"/>
                        </a:rPr>
                        <a:t>Kết</a:t>
                      </a:r>
                      <a:r>
                        <a:rPr lang="vi-VN" sz="3300" b="1">
                          <a:solidFill>
                            <a:srgbClr val="000000"/>
                          </a:solidFill>
                          <a:effectLst/>
                          <a:latin typeface="+mn-lt"/>
                          <a:ea typeface="Times New Roman" panose="02020603050405020304" pitchFamily="18" charset="0"/>
                          <a:cs typeface="Times New Roman" panose="02020603050405020304" pitchFamily="18" charset="0"/>
                        </a:rPr>
                        <a:t> thúc</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Đánh giá khái quát về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185998"/>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Bày tỏ suy nghĩ, tình cảm về danh lam thắng cảnh hay di tích lịch sử.</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516998"/>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Đưa ra lời mời gọi tham quan.</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407020"/>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Cảm ơn và chào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4343748"/>
                  </a:ext>
                </a:extLst>
              </a:tr>
              <a:tr h="710417">
                <a:tc rowSpan="4">
                  <a:txBody>
                    <a:bodyPr/>
                    <a:lstStyle/>
                    <a:p>
                      <a:pPr marL="0" marR="0" algn="ctr">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Kĩ năng trình bày, tương tác với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Tương tác tích cực với người nghe trong khi nói.</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3891531"/>
                  </a:ext>
                </a:extLst>
              </a:tr>
              <a:tr h="710417">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Diễn đạt rõ ràng, rành mạch, đáp ứng yêu cầu bài nói.</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28840811"/>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Kết hợp sử dụng hiệu quả các phương tiện phi ngôn ngữ để làm rõ nội dung trình bày.</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2813578"/>
                  </a:ext>
                </a:extLst>
              </a:tr>
              <a:tr h="1506546">
                <a:tc vMerge="1">
                  <a:txBody>
                    <a:bodyPr/>
                    <a:lstStyle/>
                    <a:p>
                      <a:endParaRPr lang="en-US"/>
                    </a:p>
                  </a:txBody>
                  <a:tcPr/>
                </a:tc>
                <a:tc>
                  <a:txBody>
                    <a:bodyPr/>
                    <a:lstStyle/>
                    <a:p>
                      <a:pPr marL="0" marR="0" algn="just">
                        <a:lnSpc>
                          <a:spcPct val="150000"/>
                        </a:lnSpc>
                        <a:spcBef>
                          <a:spcPts val="0"/>
                        </a:spcBef>
                        <a:spcAft>
                          <a:spcPts val="0"/>
                        </a:spcAft>
                      </a:pPr>
                      <a:r>
                        <a:rPr lang="vi-VN" sz="3300">
                          <a:solidFill>
                            <a:srgbClr val="000000"/>
                          </a:solidFill>
                          <a:effectLst/>
                          <a:latin typeface="+mn-lt"/>
                          <a:ea typeface="Times New Roman" panose="02020603050405020304" pitchFamily="18" charset="0"/>
                          <a:cs typeface="Times New Roman" panose="02020603050405020304" pitchFamily="18" charset="0"/>
                        </a:rPr>
                        <a:t>Phản hồi thoả đáng những câu hỏi, ý kiến của người nghe.</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300" b="1">
                          <a:solidFill>
                            <a:srgbClr val="000000"/>
                          </a:solidFill>
                          <a:effectLst/>
                          <a:latin typeface="+mn-lt"/>
                          <a:ea typeface="Times New Roman" panose="02020603050405020304" pitchFamily="18" charset="0"/>
                          <a:cs typeface="Times New Roman" panose="02020603050405020304" pitchFamily="18" charset="0"/>
                        </a:rPr>
                        <a:t> </a:t>
                      </a:r>
                      <a:endParaRPr lang="en-US" sz="3300">
                        <a:effectLst/>
                        <a:latin typeface="+mn-lt"/>
                        <a:ea typeface="Times New Roman" panose="02020603050405020304" pitchFamily="18" charset="0"/>
                        <a:cs typeface="Times New Roman" panose="02020603050405020304" pitchFamily="18" charset="0"/>
                      </a:endParaRPr>
                    </a:p>
                  </a:txBody>
                  <a:tcPr marL="44121" marR="44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3753246"/>
                  </a:ext>
                </a:extLst>
              </a:tr>
            </a:tbl>
          </a:graphicData>
        </a:graphic>
      </p:graphicFrame>
    </p:spTree>
    <p:extLst>
      <p:ext uri="{BB962C8B-B14F-4D97-AF65-F5344CB8AC3E}">
        <p14:creationId xmlns:p14="http://schemas.microsoft.com/office/powerpoint/2010/main" val="279139936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sp>
        <p:nvSpPr>
          <p:cNvPr id="2" name="Freeform 2"/>
          <p:cNvSpPr/>
          <p:nvPr/>
        </p:nvSpPr>
        <p:spPr>
          <a:xfrm>
            <a:off x="1513058" y="741522"/>
            <a:ext cx="15616773" cy="8803956"/>
          </a:xfrm>
          <a:custGeom>
            <a:avLst/>
            <a:gdLst/>
            <a:ahLst/>
            <a:cxnLst/>
            <a:rect l="l" t="t" r="r" b="b"/>
            <a:pathLst>
              <a:path w="15616773" h="8803956">
                <a:moveTo>
                  <a:pt x="0" y="0"/>
                </a:moveTo>
                <a:lnTo>
                  <a:pt x="15616773" y="0"/>
                </a:lnTo>
                <a:lnTo>
                  <a:pt x="15616773" y="8803956"/>
                </a:lnTo>
                <a:lnTo>
                  <a:pt x="0" y="8803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143351" y="2344628"/>
            <a:ext cx="12001298" cy="589072"/>
          </a:xfrm>
          <a:prstGeom prst="rect">
            <a:avLst/>
          </a:prstGeom>
        </p:spPr>
        <p:txBody>
          <a:bodyPr wrap="square" lIns="0" tIns="0" rIns="0" bIns="0" rtlCol="0" anchor="t">
            <a:spAutoFit/>
          </a:bodyPr>
          <a:lstStyle/>
          <a:p>
            <a:pPr algn="ctr">
              <a:lnSpc>
                <a:spcPts val="4049"/>
              </a:lnSpc>
            </a:pPr>
            <a:r>
              <a:rPr lang="en-US" sz="7000" b="1">
                <a:solidFill>
                  <a:srgbClr val="000000"/>
                </a:solidFill>
                <a:latin typeface="Arial" panose="020B0604020202020204" pitchFamily="34" charset="0"/>
                <a:cs typeface="Arial" panose="020B0604020202020204" pitchFamily="34" charset="0"/>
              </a:rPr>
              <a:t>HƯỚNG DẪN VỀ NHÀ </a:t>
            </a:r>
          </a:p>
        </p:txBody>
      </p:sp>
      <p:sp>
        <p:nvSpPr>
          <p:cNvPr id="8" name="Freeform 8"/>
          <p:cNvSpPr/>
          <p:nvPr/>
        </p:nvSpPr>
        <p:spPr>
          <a:xfrm>
            <a:off x="15310888" y="7298700"/>
            <a:ext cx="2641817" cy="3436510"/>
          </a:xfrm>
          <a:custGeom>
            <a:avLst/>
            <a:gdLst/>
            <a:ahLst/>
            <a:cxnLst/>
            <a:rect l="l" t="t" r="r" b="b"/>
            <a:pathLst>
              <a:path w="2641817" h="3436510">
                <a:moveTo>
                  <a:pt x="0" y="0"/>
                </a:moveTo>
                <a:lnTo>
                  <a:pt x="2641817" y="0"/>
                </a:lnTo>
                <a:lnTo>
                  <a:pt x="2641817" y="3436510"/>
                </a:lnTo>
                <a:lnTo>
                  <a:pt x="0" y="3436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0900" y="7941146"/>
            <a:ext cx="3506653" cy="2601299"/>
          </a:xfrm>
          <a:custGeom>
            <a:avLst/>
            <a:gdLst/>
            <a:ahLst/>
            <a:cxnLst/>
            <a:rect l="l" t="t" r="r" b="b"/>
            <a:pathLst>
              <a:path w="3506653" h="2601299">
                <a:moveTo>
                  <a:pt x="0" y="0"/>
                </a:moveTo>
                <a:lnTo>
                  <a:pt x="3506653" y="0"/>
                </a:lnTo>
                <a:lnTo>
                  <a:pt x="3506653" y="2601299"/>
                </a:lnTo>
                <a:lnTo>
                  <a:pt x="0" y="2601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0">
            <a:extLst>
              <a:ext uri="{FF2B5EF4-FFF2-40B4-BE49-F238E27FC236}">
                <a16:creationId xmlns:a16="http://schemas.microsoft.com/office/drawing/2014/main" id="{86319BFE-7C15-F499-F229-004FAC12C1EA}"/>
              </a:ext>
            </a:extLst>
          </p:cNvPr>
          <p:cNvSpPr txBox="1"/>
          <p:nvPr/>
        </p:nvSpPr>
        <p:spPr>
          <a:xfrm>
            <a:off x="3442839" y="3438967"/>
            <a:ext cx="11868049"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Ôn tập kiến thức đã học về kĩ năng nói và nghe: Thuyết minh về một danh lam thắng cảnh hay di tích lịch sử.</a:t>
            </a:r>
          </a:p>
          <a:p>
            <a:pPr marL="571500" indent="-571500" algn="just">
              <a:lnSpc>
                <a:spcPct val="150000"/>
              </a:lnSpc>
              <a:buFont typeface="Arial" panose="020B0604020202020204" pitchFamily="34" charset="0"/>
              <a:buChar char="•"/>
            </a:pPr>
            <a:r>
              <a:rPr lang="vi-VN" sz="4000" b="1" i="1"/>
              <a:t>Chuẩn bị phần Ôn tập.</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E0A0"/>
        </a:solidFill>
        <a:effectLst/>
      </p:bgPr>
    </p:bg>
    <p:spTree>
      <p:nvGrpSpPr>
        <p:cNvPr id="1" name=""/>
        <p:cNvGrpSpPr/>
        <p:nvPr/>
      </p:nvGrpSpPr>
      <p:grpSpPr>
        <a:xfrm>
          <a:off x="0" y="0"/>
          <a:ext cx="0" cy="0"/>
          <a:chOff x="0" y="0"/>
          <a:chExt cx="0" cy="0"/>
        </a:xfrm>
      </p:grpSpPr>
      <p:sp>
        <p:nvSpPr>
          <p:cNvPr id="2" name="Freeform 2"/>
          <p:cNvSpPr/>
          <p:nvPr/>
        </p:nvSpPr>
        <p:spPr>
          <a:xfrm>
            <a:off x="13357361"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208045"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088179" y="10144454"/>
            <a:ext cx="7315200" cy="837923"/>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4731619" y="402916"/>
            <a:ext cx="13099181" cy="7163937"/>
          </a:xfrm>
          <a:custGeom>
            <a:avLst/>
            <a:gdLst/>
            <a:ahLst/>
            <a:cxnLst/>
            <a:rect l="l" t="t" r="r" b="b"/>
            <a:pathLst>
              <a:path w="9087365" h="5123002">
                <a:moveTo>
                  <a:pt x="0" y="0"/>
                </a:moveTo>
                <a:lnTo>
                  <a:pt x="9087365" y="0"/>
                </a:lnTo>
                <a:lnTo>
                  <a:pt x="9087365" y="5123002"/>
                </a:lnTo>
                <a:lnTo>
                  <a:pt x="0" y="5123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837393" y="1983121"/>
            <a:ext cx="10887631"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ĐÃ LẮNG NGHE!</a:t>
            </a:r>
          </a:p>
        </p:txBody>
      </p:sp>
      <p:sp>
        <p:nvSpPr>
          <p:cNvPr id="12" name="Freeform 12"/>
          <p:cNvSpPr/>
          <p:nvPr/>
        </p:nvSpPr>
        <p:spPr>
          <a:xfrm>
            <a:off x="13114288" y="4286243"/>
            <a:ext cx="6689670" cy="8349042"/>
          </a:xfrm>
          <a:custGeom>
            <a:avLst/>
            <a:gdLst/>
            <a:ahLst/>
            <a:cxnLst/>
            <a:rect l="l" t="t" r="r" b="b"/>
            <a:pathLst>
              <a:path w="6689670" h="8349042">
                <a:moveTo>
                  <a:pt x="0" y="0"/>
                </a:moveTo>
                <a:lnTo>
                  <a:pt x="6689670" y="0"/>
                </a:lnTo>
                <a:lnTo>
                  <a:pt x="6689670" y="8349043"/>
                </a:lnTo>
                <a:lnTo>
                  <a:pt x="0" y="8349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4">
            <a:extLst>
              <a:ext uri="{FF2B5EF4-FFF2-40B4-BE49-F238E27FC236}">
                <a16:creationId xmlns:a16="http://schemas.microsoft.com/office/drawing/2014/main" id="{2F5308D5-4A9A-1337-0BFA-ABEAF380BC51}"/>
              </a:ext>
            </a:extLst>
          </p:cNvPr>
          <p:cNvGrpSpPr/>
          <p:nvPr/>
        </p:nvGrpSpPr>
        <p:grpSpPr>
          <a:xfrm>
            <a:off x="-1118256" y="-393649"/>
            <a:ext cx="5992946" cy="12208298"/>
            <a:chOff x="106010" y="-393649"/>
            <a:chExt cx="5992946" cy="12208298"/>
          </a:xfrm>
        </p:grpSpPr>
        <p:grpSp>
          <p:nvGrpSpPr>
            <p:cNvPr id="5" name="Group 5"/>
            <p:cNvGrpSpPr/>
            <p:nvPr/>
          </p:nvGrpSpPr>
          <p:grpSpPr>
            <a:xfrm>
              <a:off x="106010" y="-393649"/>
              <a:ext cx="5992946" cy="11754725"/>
              <a:chOff x="0" y="0"/>
              <a:chExt cx="2027243" cy="3976290"/>
            </a:xfrm>
          </p:grpSpPr>
          <p:sp>
            <p:nvSpPr>
              <p:cNvPr id="6" name="Freeform 6"/>
              <p:cNvSpPr/>
              <p:nvPr/>
            </p:nvSpPr>
            <p:spPr>
              <a:xfrm>
                <a:off x="0" y="0"/>
                <a:ext cx="2027243" cy="3976289"/>
              </a:xfrm>
              <a:custGeom>
                <a:avLst/>
                <a:gdLst/>
                <a:ahLst/>
                <a:cxnLst/>
                <a:rect l="l" t="t" r="r" b="b"/>
                <a:pathLst>
                  <a:path w="2027243" h="3976289">
                    <a:moveTo>
                      <a:pt x="0" y="0"/>
                    </a:moveTo>
                    <a:lnTo>
                      <a:pt x="2027243" y="0"/>
                    </a:lnTo>
                    <a:lnTo>
                      <a:pt x="2027243" y="3976289"/>
                    </a:lnTo>
                    <a:lnTo>
                      <a:pt x="0" y="3976289"/>
                    </a:lnTo>
                    <a:close/>
                  </a:path>
                </a:pathLst>
              </a:custGeom>
              <a:solidFill>
                <a:srgbClr val="FBF1DE"/>
              </a:solidFill>
            </p:spPr>
          </p:sp>
        </p:grpSp>
        <p:sp>
          <p:nvSpPr>
            <p:cNvPr id="7" name="Freeform 7"/>
            <p:cNvSpPr/>
            <p:nvPr/>
          </p:nvSpPr>
          <p:spPr>
            <a:xfrm>
              <a:off x="215894" y="5934537"/>
              <a:ext cx="5372952" cy="5880112"/>
            </a:xfrm>
            <a:custGeom>
              <a:avLst/>
              <a:gdLst/>
              <a:ahLst/>
              <a:cxnLst/>
              <a:rect l="l" t="t" r="r" b="b"/>
              <a:pathLst>
                <a:path w="5372952" h="5880112">
                  <a:moveTo>
                    <a:pt x="0" y="0"/>
                  </a:moveTo>
                  <a:lnTo>
                    <a:pt x="5372952" y="0"/>
                  </a:lnTo>
                  <a:lnTo>
                    <a:pt x="5372952" y="5880112"/>
                  </a:lnTo>
                  <a:lnTo>
                    <a:pt x="0" y="58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501655" y="4296861"/>
              <a:ext cx="923207" cy="1616117"/>
            </a:xfrm>
            <a:custGeom>
              <a:avLst/>
              <a:gdLst/>
              <a:ahLst/>
              <a:cxnLst/>
              <a:rect l="l" t="t" r="r" b="b"/>
              <a:pathLst>
                <a:path w="923207" h="1616117">
                  <a:moveTo>
                    <a:pt x="0" y="0"/>
                  </a:moveTo>
                  <a:lnTo>
                    <a:pt x="923207" y="0"/>
                  </a:lnTo>
                  <a:lnTo>
                    <a:pt x="923207" y="1616116"/>
                  </a:lnTo>
                  <a:lnTo>
                    <a:pt x="0" y="1616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463951" y="4185678"/>
              <a:ext cx="1255999" cy="1748859"/>
            </a:xfrm>
            <a:custGeom>
              <a:avLst/>
              <a:gdLst/>
              <a:ahLst/>
              <a:cxnLst/>
              <a:rect l="l" t="t" r="r" b="b"/>
              <a:pathLst>
                <a:path w="1255999" h="1748859">
                  <a:moveTo>
                    <a:pt x="0" y="0"/>
                  </a:moveTo>
                  <a:lnTo>
                    <a:pt x="1255999" y="0"/>
                  </a:lnTo>
                  <a:lnTo>
                    <a:pt x="1255999" y="1748859"/>
                  </a:lnTo>
                  <a:lnTo>
                    <a:pt x="0" y="1748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020269" y="-141572"/>
              <a:ext cx="3764202" cy="2964309"/>
            </a:xfrm>
            <a:custGeom>
              <a:avLst/>
              <a:gdLst/>
              <a:ahLst/>
              <a:cxnLst/>
              <a:rect l="l" t="t" r="r" b="b"/>
              <a:pathLst>
                <a:path w="3764202" h="2964309">
                  <a:moveTo>
                    <a:pt x="0" y="0"/>
                  </a:moveTo>
                  <a:lnTo>
                    <a:pt x="3764202" y="0"/>
                  </a:lnTo>
                  <a:lnTo>
                    <a:pt x="3764202" y="2964309"/>
                  </a:lnTo>
                  <a:lnTo>
                    <a:pt x="0" y="29643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133722" y="4043967"/>
              <a:ext cx="626251" cy="1890570"/>
            </a:xfrm>
            <a:custGeom>
              <a:avLst/>
              <a:gdLst/>
              <a:ahLst/>
              <a:cxnLst/>
              <a:rect l="l" t="t" r="r" b="b"/>
              <a:pathLst>
                <a:path w="626251" h="1890570">
                  <a:moveTo>
                    <a:pt x="0" y="0"/>
                  </a:moveTo>
                  <a:lnTo>
                    <a:pt x="626252" y="0"/>
                  </a:lnTo>
                  <a:lnTo>
                    <a:pt x="626252" y="1890570"/>
                  </a:lnTo>
                  <a:lnTo>
                    <a:pt x="0" y="18905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Tree>
    <p:extLst>
      <p:ext uri="{BB962C8B-B14F-4D97-AF65-F5344CB8AC3E}">
        <p14:creationId xmlns:p14="http://schemas.microsoft.com/office/powerpoint/2010/main" val="3765964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tnam-my-home-masew-myomouse-nguyen-loi">
            <a:hlinkClick r:id="" action="ppaction://media"/>
            <a:extLst>
              <a:ext uri="{FF2B5EF4-FFF2-40B4-BE49-F238E27FC236}">
                <a16:creationId xmlns:a16="http://schemas.microsoft.com/office/drawing/2014/main" id="{C9E32DCA-18B6-78C0-A96C-5AB579D947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026" y="0"/>
            <a:ext cx="18337174" cy="10306608"/>
          </a:xfrm>
          <a:prstGeom prst="rect">
            <a:avLst/>
          </a:prstGeom>
        </p:spPr>
      </p:pic>
    </p:spTree>
    <p:extLst>
      <p:ext uri="{BB962C8B-B14F-4D97-AF65-F5344CB8AC3E}">
        <p14:creationId xmlns:p14="http://schemas.microsoft.com/office/powerpoint/2010/main" val="3329621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495300"/>
            <a:ext cx="9982200" cy="1143000"/>
          </a:xfrm>
          <a:prstGeom prst="roundRect">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DANH LAM THẮNG CẢNH </a:t>
            </a:r>
          </a:p>
        </p:txBody>
      </p:sp>
      <p:grpSp>
        <p:nvGrpSpPr>
          <p:cNvPr id="10" name="Group 9">
            <a:extLst>
              <a:ext uri="{FF2B5EF4-FFF2-40B4-BE49-F238E27FC236}">
                <a16:creationId xmlns:a16="http://schemas.microsoft.com/office/drawing/2014/main" id="{B422A3A4-AD8E-1EBA-D722-CB56BE8980E1}"/>
              </a:ext>
            </a:extLst>
          </p:cNvPr>
          <p:cNvGrpSpPr/>
          <p:nvPr/>
        </p:nvGrpSpPr>
        <p:grpSpPr>
          <a:xfrm>
            <a:off x="319926" y="2605087"/>
            <a:ext cx="8457437" cy="6608339"/>
            <a:chOff x="319926" y="2605087"/>
            <a:chExt cx="8457437" cy="6608339"/>
          </a:xfrm>
        </p:grpSpPr>
        <p:pic>
          <p:nvPicPr>
            <p:cNvPr id="1026" name="Picture 2" descr="Đồi chè Long Cốc - Thiên đường du lịch mới ở Phú Thọ">
              <a:extLst>
                <a:ext uri="{FF2B5EF4-FFF2-40B4-BE49-F238E27FC236}">
                  <a16:creationId xmlns:a16="http://schemas.microsoft.com/office/drawing/2014/main" id="{BCC058A1-0175-9383-80A8-5E5573693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6" y="2605087"/>
              <a:ext cx="8457437" cy="5632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63D03F-EC0B-7137-F226-95ED1619F920}"/>
                </a:ext>
              </a:extLst>
            </p:cNvPr>
            <p:cNvSpPr txBox="1"/>
            <p:nvPr/>
          </p:nvSpPr>
          <p:spPr>
            <a:xfrm>
              <a:off x="738644" y="8536318"/>
              <a:ext cx="7620000" cy="677108"/>
            </a:xfrm>
            <a:prstGeom prst="rect">
              <a:avLst/>
            </a:prstGeom>
            <a:noFill/>
          </p:spPr>
          <p:txBody>
            <a:bodyPr wrap="square" rtlCol="0">
              <a:spAutoFit/>
            </a:bodyPr>
            <a:lstStyle/>
            <a:p>
              <a:pPr algn="ctr"/>
              <a:r>
                <a:rPr lang="vi-VN" sz="3800" i="1">
                  <a:solidFill>
                    <a:srgbClr val="000000"/>
                  </a:solidFill>
                  <a:effectLst/>
                  <a:ea typeface="Times New Roman" panose="02020603050405020304" pitchFamily="18" charset="0"/>
                </a:rPr>
                <a:t>Đồi chè Long Cốc – Phú Thọ</a:t>
              </a:r>
              <a:endParaRPr lang="en-US" sz="3800" i="1"/>
            </a:p>
          </p:txBody>
        </p:sp>
      </p:grpSp>
      <p:grpSp>
        <p:nvGrpSpPr>
          <p:cNvPr id="9" name="Group 8">
            <a:extLst>
              <a:ext uri="{FF2B5EF4-FFF2-40B4-BE49-F238E27FC236}">
                <a16:creationId xmlns:a16="http://schemas.microsoft.com/office/drawing/2014/main" id="{20FFE1C0-62C4-F142-1608-443B22FCB6BC}"/>
              </a:ext>
            </a:extLst>
          </p:cNvPr>
          <p:cNvGrpSpPr/>
          <p:nvPr/>
        </p:nvGrpSpPr>
        <p:grpSpPr>
          <a:xfrm>
            <a:off x="9472539" y="2605087"/>
            <a:ext cx="8443074" cy="6608339"/>
            <a:chOff x="9472539" y="2605087"/>
            <a:chExt cx="8443074" cy="6608339"/>
          </a:xfrm>
        </p:grpSpPr>
        <p:pic>
          <p:nvPicPr>
            <p:cNvPr id="1028" name="Picture 4" descr="Gian nan săn ảnh mặt trời xuyên núi Mắt Thần tại Cao Bằng">
              <a:extLst>
                <a:ext uri="{FF2B5EF4-FFF2-40B4-BE49-F238E27FC236}">
                  <a16:creationId xmlns:a16="http://schemas.microsoft.com/office/drawing/2014/main" id="{F1AE1903-E227-A065-8BBA-288F5A080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2539" y="2605087"/>
              <a:ext cx="8443074" cy="56320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D78CD6-4802-FA97-5381-64D15B2F2AFF}"/>
                </a:ext>
              </a:extLst>
            </p:cNvPr>
            <p:cNvSpPr txBox="1"/>
            <p:nvPr/>
          </p:nvSpPr>
          <p:spPr>
            <a:xfrm>
              <a:off x="9884076" y="8536318"/>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 Mắt Thần </a:t>
              </a:r>
              <a:r>
                <a:rPr lang="vi-VN"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 Bằng </a:t>
              </a:r>
              <a:endParaRPr lang="en-US" sz="3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4060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495300"/>
            <a:ext cx="9982200" cy="1143000"/>
          </a:xfrm>
          <a:prstGeom prst="roundRect">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DANH LAM THẮNG CẢNH </a:t>
            </a:r>
          </a:p>
        </p:txBody>
      </p:sp>
      <p:grpSp>
        <p:nvGrpSpPr>
          <p:cNvPr id="3" name="Group 2">
            <a:extLst>
              <a:ext uri="{FF2B5EF4-FFF2-40B4-BE49-F238E27FC236}">
                <a16:creationId xmlns:a16="http://schemas.microsoft.com/office/drawing/2014/main" id="{92CE2316-69A1-D1FC-916E-FBA872949E0B}"/>
              </a:ext>
            </a:extLst>
          </p:cNvPr>
          <p:cNvGrpSpPr/>
          <p:nvPr/>
        </p:nvGrpSpPr>
        <p:grpSpPr>
          <a:xfrm>
            <a:off x="325287" y="2705102"/>
            <a:ext cx="8458200" cy="6508324"/>
            <a:chOff x="325287" y="2705102"/>
            <a:chExt cx="8458200" cy="6508324"/>
          </a:xfrm>
        </p:grpSpPr>
        <p:sp>
          <p:nvSpPr>
            <p:cNvPr id="7" name="TextBox 6">
              <a:extLst>
                <a:ext uri="{FF2B5EF4-FFF2-40B4-BE49-F238E27FC236}">
                  <a16:creationId xmlns:a16="http://schemas.microsoft.com/office/drawing/2014/main" id="{3463D03F-EC0B-7137-F226-95ED1619F920}"/>
                </a:ext>
              </a:extLst>
            </p:cNvPr>
            <p:cNvSpPr txBox="1"/>
            <p:nvPr/>
          </p:nvSpPr>
          <p:spPr>
            <a:xfrm>
              <a:off x="738644" y="8536318"/>
              <a:ext cx="7620000" cy="677108"/>
            </a:xfrm>
            <a:prstGeom prst="rect">
              <a:avLst/>
            </a:prstGeom>
            <a:noFill/>
          </p:spPr>
          <p:txBody>
            <a:bodyPr wrap="square" rtlCol="0">
              <a:spAutoFit/>
            </a:bodyPr>
            <a:lstStyle/>
            <a:p>
              <a:pPr algn="ctr"/>
              <a:r>
                <a:rPr lang="vi-VN" sz="3800" i="1">
                  <a:solidFill>
                    <a:srgbClr val="000000"/>
                  </a:solidFill>
                  <a:effectLst/>
                  <a:ea typeface="Times New Roman" panose="02020603050405020304" pitchFamily="18" charset="0"/>
                </a:rPr>
                <a:t>Đèo Mã Pí Lèng – Hà Giang</a:t>
              </a:r>
              <a:endParaRPr lang="en-US" sz="3800" i="1"/>
            </a:p>
          </p:txBody>
        </p:sp>
        <p:pic>
          <p:nvPicPr>
            <p:cNvPr id="2050" name="Picture 2" descr="Chinh phục Đèo Mã Pì Lèng – 'Tứ đại đỉnh đèo' của vùng núi đất Bắc">
              <a:extLst>
                <a:ext uri="{FF2B5EF4-FFF2-40B4-BE49-F238E27FC236}">
                  <a16:creationId xmlns:a16="http://schemas.microsoft.com/office/drawing/2014/main" id="{663C803C-D160-D67C-8D35-0FC4DDAEA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87" y="2705102"/>
              <a:ext cx="8458200" cy="56317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F0DCBDE8-DA88-30B7-6A69-BE66BCBABE71}"/>
              </a:ext>
            </a:extLst>
          </p:cNvPr>
          <p:cNvGrpSpPr/>
          <p:nvPr/>
        </p:nvGrpSpPr>
        <p:grpSpPr>
          <a:xfrm>
            <a:off x="9144000" y="2705100"/>
            <a:ext cx="8901113" cy="6508326"/>
            <a:chOff x="9144000" y="2705100"/>
            <a:chExt cx="8901113" cy="6508326"/>
          </a:xfrm>
        </p:grpSpPr>
        <p:sp>
          <p:nvSpPr>
            <p:cNvPr id="8" name="TextBox 7">
              <a:extLst>
                <a:ext uri="{FF2B5EF4-FFF2-40B4-BE49-F238E27FC236}">
                  <a16:creationId xmlns:a16="http://schemas.microsoft.com/office/drawing/2014/main" id="{12D78CD6-4802-FA97-5381-64D15B2F2AFF}"/>
                </a:ext>
              </a:extLst>
            </p:cNvPr>
            <p:cNvSpPr txBox="1"/>
            <p:nvPr/>
          </p:nvSpPr>
          <p:spPr>
            <a:xfrm>
              <a:off x="9884076" y="8536318"/>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Cung Vũ Lâm – Ninh Bình</a:t>
              </a:r>
              <a:endParaRPr lang="en-US" sz="3800" i="1">
                <a:latin typeface="Arial" panose="020B0604020202020204" pitchFamily="34" charset="0"/>
                <a:cs typeface="Arial" panose="020B0604020202020204" pitchFamily="34" charset="0"/>
              </a:endParaRPr>
            </a:p>
          </p:txBody>
        </p:sp>
        <p:pic>
          <p:nvPicPr>
            <p:cNvPr id="2052" name="Picture 4" descr="Hành Cung Vũ Lâm - Nơi ghi đậm dấu ấn vương triều thời Trần">
              <a:extLst>
                <a:ext uri="{FF2B5EF4-FFF2-40B4-BE49-F238E27FC236}">
                  <a16:creationId xmlns:a16="http://schemas.microsoft.com/office/drawing/2014/main" id="{92B5BDA1-9D23-C004-DB93-9E6B1AB2A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78"/>
            <a:stretch/>
          </p:blipFill>
          <p:spPr bwMode="auto">
            <a:xfrm>
              <a:off x="9144000" y="2705100"/>
              <a:ext cx="8901113" cy="56317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467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495300"/>
            <a:ext cx="9982200" cy="1143000"/>
          </a:xfrm>
          <a:prstGeom prst="roundRect">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DANH LAM THẮNG CẢNH </a:t>
            </a:r>
          </a:p>
        </p:txBody>
      </p:sp>
      <p:grpSp>
        <p:nvGrpSpPr>
          <p:cNvPr id="5" name="Group 4">
            <a:extLst>
              <a:ext uri="{FF2B5EF4-FFF2-40B4-BE49-F238E27FC236}">
                <a16:creationId xmlns:a16="http://schemas.microsoft.com/office/drawing/2014/main" id="{EA204E6E-4DD0-0CCE-9BFE-DDBA60F795E3}"/>
              </a:ext>
            </a:extLst>
          </p:cNvPr>
          <p:cNvGrpSpPr/>
          <p:nvPr/>
        </p:nvGrpSpPr>
        <p:grpSpPr>
          <a:xfrm>
            <a:off x="177173" y="2669143"/>
            <a:ext cx="8610600" cy="6544283"/>
            <a:chOff x="355287" y="2669143"/>
            <a:chExt cx="8610600" cy="6544283"/>
          </a:xfrm>
        </p:grpSpPr>
        <p:sp>
          <p:nvSpPr>
            <p:cNvPr id="7" name="TextBox 6">
              <a:extLst>
                <a:ext uri="{FF2B5EF4-FFF2-40B4-BE49-F238E27FC236}">
                  <a16:creationId xmlns:a16="http://schemas.microsoft.com/office/drawing/2014/main" id="{3463D03F-EC0B-7137-F226-95ED1619F920}"/>
                </a:ext>
              </a:extLst>
            </p:cNvPr>
            <p:cNvSpPr txBox="1"/>
            <p:nvPr/>
          </p:nvSpPr>
          <p:spPr>
            <a:xfrm>
              <a:off x="850587" y="8536318"/>
              <a:ext cx="7620000" cy="677108"/>
            </a:xfrm>
            <a:prstGeom prst="rect">
              <a:avLst/>
            </a:prstGeom>
            <a:noFill/>
          </p:spPr>
          <p:txBody>
            <a:bodyPr wrap="square" rtlCol="0">
              <a:spAutoFit/>
            </a:bodyPr>
            <a:lstStyle/>
            <a:p>
              <a:pPr algn="ctr"/>
              <a:r>
                <a:rPr lang="vi-VN" sz="3800" i="1">
                  <a:solidFill>
                    <a:srgbClr val="000000"/>
                  </a:solidFill>
                  <a:effectLst/>
                  <a:ea typeface="Times New Roman" panose="02020603050405020304" pitchFamily="18" charset="0"/>
                </a:rPr>
                <a:t>Đèo Mã Pí Lèng – Hà Giang</a:t>
              </a:r>
              <a:endParaRPr lang="en-US" sz="3800" i="1"/>
            </a:p>
          </p:txBody>
        </p:sp>
        <p:pic>
          <p:nvPicPr>
            <p:cNvPr id="3074" name="Picture 2" descr="Hoàn thiện Hồ sơ đề cử “Vịnh Hạ Long - Quần đảo Cát Bà” ghi danh Di sản thế  giới">
              <a:extLst>
                <a:ext uri="{FF2B5EF4-FFF2-40B4-BE49-F238E27FC236}">
                  <a16:creationId xmlns:a16="http://schemas.microsoft.com/office/drawing/2014/main" id="{9E7C12BD-B07C-2A13-0A5D-1C4AE1C8B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7" y="2669143"/>
              <a:ext cx="8610600" cy="5569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05C0B81-1124-5D1F-1305-CD1AB8749130}"/>
              </a:ext>
            </a:extLst>
          </p:cNvPr>
          <p:cNvGrpSpPr/>
          <p:nvPr/>
        </p:nvGrpSpPr>
        <p:grpSpPr>
          <a:xfrm>
            <a:off x="9144000" y="2669143"/>
            <a:ext cx="8966827" cy="6544283"/>
            <a:chOff x="9144000" y="2669143"/>
            <a:chExt cx="8966827" cy="6544283"/>
          </a:xfrm>
        </p:grpSpPr>
        <p:sp>
          <p:nvSpPr>
            <p:cNvPr id="8" name="TextBox 7">
              <a:extLst>
                <a:ext uri="{FF2B5EF4-FFF2-40B4-BE49-F238E27FC236}">
                  <a16:creationId xmlns:a16="http://schemas.microsoft.com/office/drawing/2014/main" id="{12D78CD6-4802-FA97-5381-64D15B2F2AFF}"/>
                </a:ext>
              </a:extLst>
            </p:cNvPr>
            <p:cNvSpPr txBox="1"/>
            <p:nvPr/>
          </p:nvSpPr>
          <p:spPr>
            <a:xfrm>
              <a:off x="9817413" y="8536318"/>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Sông Hương – Huế </a:t>
              </a:r>
              <a:endParaRPr lang="en-US" sz="3800" i="1">
                <a:latin typeface="Arial" panose="020B0604020202020204" pitchFamily="34" charset="0"/>
                <a:cs typeface="Arial" panose="020B0604020202020204" pitchFamily="34" charset="0"/>
              </a:endParaRPr>
            </a:p>
          </p:txBody>
        </p:sp>
        <p:pic>
          <p:nvPicPr>
            <p:cNvPr id="3076" name="Picture 4" descr="Du lịch đường thủy ở Huế: Giàu tiềm năng, nghèo dịch vụ - Thừa Thiên - Huế">
              <a:extLst>
                <a:ext uri="{FF2B5EF4-FFF2-40B4-BE49-F238E27FC236}">
                  <a16:creationId xmlns:a16="http://schemas.microsoft.com/office/drawing/2014/main" id="{47512844-8AEC-283D-5668-45F7B1851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669143"/>
              <a:ext cx="8966827" cy="55699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7893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723900"/>
            <a:ext cx="9982200" cy="1143000"/>
          </a:xfrm>
          <a:prstGeom prst="roundRect">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DI TÍCH LỊCH SỬ </a:t>
            </a:r>
          </a:p>
        </p:txBody>
      </p:sp>
      <p:grpSp>
        <p:nvGrpSpPr>
          <p:cNvPr id="2" name="Group 1">
            <a:extLst>
              <a:ext uri="{FF2B5EF4-FFF2-40B4-BE49-F238E27FC236}">
                <a16:creationId xmlns:a16="http://schemas.microsoft.com/office/drawing/2014/main" id="{E1F4B294-4667-1AB5-3F85-3B0546B08630}"/>
              </a:ext>
            </a:extLst>
          </p:cNvPr>
          <p:cNvGrpSpPr/>
          <p:nvPr/>
        </p:nvGrpSpPr>
        <p:grpSpPr>
          <a:xfrm>
            <a:off x="563055" y="2933700"/>
            <a:ext cx="8471527" cy="6172200"/>
            <a:chOff x="597213" y="2781300"/>
            <a:chExt cx="8471527" cy="6172200"/>
          </a:xfrm>
        </p:grpSpPr>
        <p:sp>
          <p:nvSpPr>
            <p:cNvPr id="7" name="TextBox 6">
              <a:extLst>
                <a:ext uri="{FF2B5EF4-FFF2-40B4-BE49-F238E27FC236}">
                  <a16:creationId xmlns:a16="http://schemas.microsoft.com/office/drawing/2014/main" id="{3463D03F-EC0B-7137-F226-95ED1619F920}"/>
                </a:ext>
              </a:extLst>
            </p:cNvPr>
            <p:cNvSpPr txBox="1"/>
            <p:nvPr/>
          </p:nvSpPr>
          <p:spPr>
            <a:xfrm>
              <a:off x="990600" y="8276392"/>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 Hoàn Kiếm </a:t>
              </a:r>
              <a:endParaRPr lang="en-US" sz="3800" i="1">
                <a:latin typeface="Arial" panose="020B0604020202020204" pitchFamily="34" charset="0"/>
                <a:cs typeface="Arial" panose="020B0604020202020204" pitchFamily="34" charset="0"/>
              </a:endParaRPr>
            </a:p>
          </p:txBody>
        </p:sp>
        <p:pic>
          <p:nvPicPr>
            <p:cNvPr id="4098" name="Picture 2" descr="Giới thiệu đôi nét về Hồ Hoàn Kiếm (Hồ Gươm) ở Hà Nội | Viet Fun Travel">
              <a:extLst>
                <a:ext uri="{FF2B5EF4-FFF2-40B4-BE49-F238E27FC236}">
                  <a16:creationId xmlns:a16="http://schemas.microsoft.com/office/drawing/2014/main" id="{38D76B73-3174-9990-B9A9-C243322EF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13" y="2781300"/>
              <a:ext cx="8471527" cy="50950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468191CE-24F7-9F33-EA3B-DF3642CF085C}"/>
              </a:ext>
            </a:extLst>
          </p:cNvPr>
          <p:cNvGrpSpPr/>
          <p:nvPr/>
        </p:nvGrpSpPr>
        <p:grpSpPr>
          <a:xfrm>
            <a:off x="9783255" y="2933700"/>
            <a:ext cx="7971345" cy="6172200"/>
            <a:chOff x="9817413" y="2781300"/>
            <a:chExt cx="7971345" cy="6172200"/>
          </a:xfrm>
        </p:grpSpPr>
        <p:sp>
          <p:nvSpPr>
            <p:cNvPr id="8" name="TextBox 7">
              <a:extLst>
                <a:ext uri="{FF2B5EF4-FFF2-40B4-BE49-F238E27FC236}">
                  <a16:creationId xmlns:a16="http://schemas.microsoft.com/office/drawing/2014/main" id="{12D78CD6-4802-FA97-5381-64D15B2F2AFF}"/>
                </a:ext>
              </a:extLst>
            </p:cNvPr>
            <p:cNvSpPr txBox="1"/>
            <p:nvPr/>
          </p:nvSpPr>
          <p:spPr>
            <a:xfrm>
              <a:off x="9993085" y="8276392"/>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 Long Biên </a:t>
              </a:r>
              <a:endParaRPr lang="en-US" sz="3800" i="1">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606007B-55A1-9A23-0E67-F51E769AE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413" y="2781300"/>
              <a:ext cx="7971345" cy="50950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7724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800100"/>
            <a:ext cx="9982200" cy="1143000"/>
          </a:xfrm>
          <a:prstGeom prst="roundRect">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DI TÍCH LỊCH SỬ </a:t>
            </a:r>
          </a:p>
        </p:txBody>
      </p:sp>
      <p:grpSp>
        <p:nvGrpSpPr>
          <p:cNvPr id="10" name="Group 9">
            <a:extLst>
              <a:ext uri="{FF2B5EF4-FFF2-40B4-BE49-F238E27FC236}">
                <a16:creationId xmlns:a16="http://schemas.microsoft.com/office/drawing/2014/main" id="{83544738-DD64-8E78-2753-C04D51A05227}"/>
              </a:ext>
            </a:extLst>
          </p:cNvPr>
          <p:cNvGrpSpPr/>
          <p:nvPr/>
        </p:nvGrpSpPr>
        <p:grpSpPr>
          <a:xfrm>
            <a:off x="838200" y="2807870"/>
            <a:ext cx="8534400" cy="6602830"/>
            <a:chOff x="381000" y="2705100"/>
            <a:chExt cx="8534400" cy="6602830"/>
          </a:xfrm>
        </p:grpSpPr>
        <p:sp>
          <p:nvSpPr>
            <p:cNvPr id="7" name="TextBox 6">
              <a:extLst>
                <a:ext uri="{FF2B5EF4-FFF2-40B4-BE49-F238E27FC236}">
                  <a16:creationId xmlns:a16="http://schemas.microsoft.com/office/drawing/2014/main" id="{3463D03F-EC0B-7137-F226-95ED1619F920}"/>
                </a:ext>
              </a:extLst>
            </p:cNvPr>
            <p:cNvSpPr txBox="1"/>
            <p:nvPr/>
          </p:nvSpPr>
          <p:spPr>
            <a:xfrm>
              <a:off x="838200" y="8630822"/>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Chùa Thiên Mụ </a:t>
              </a:r>
              <a:endParaRPr lang="en-US" sz="3800" i="1">
                <a:latin typeface="Arial" panose="020B0604020202020204" pitchFamily="34" charset="0"/>
                <a:cs typeface="Arial" panose="020B0604020202020204" pitchFamily="34" charset="0"/>
              </a:endParaRPr>
            </a:p>
          </p:txBody>
        </p:sp>
        <p:pic>
          <p:nvPicPr>
            <p:cNvPr id="2050" name="Picture 2" descr="Chùa Thiên Mụ - Thần Kinh Nhị Thập Cảnh của Cố đô Huế">
              <a:extLst>
                <a:ext uri="{FF2B5EF4-FFF2-40B4-BE49-F238E27FC236}">
                  <a16:creationId xmlns:a16="http://schemas.microsoft.com/office/drawing/2014/main" id="{C3EA758B-3699-1097-BE4D-5E71CC96D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05100"/>
              <a:ext cx="8534400" cy="5688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E104BD1-4409-E18C-0959-3C9A71B34EB2}"/>
              </a:ext>
            </a:extLst>
          </p:cNvPr>
          <p:cNvGrpSpPr/>
          <p:nvPr/>
        </p:nvGrpSpPr>
        <p:grpSpPr>
          <a:xfrm>
            <a:off x="10025062" y="2843965"/>
            <a:ext cx="7620000" cy="6517105"/>
            <a:chOff x="9567862" y="2792830"/>
            <a:chExt cx="7620000" cy="6517105"/>
          </a:xfrm>
        </p:grpSpPr>
        <p:sp>
          <p:nvSpPr>
            <p:cNvPr id="8" name="TextBox 7">
              <a:extLst>
                <a:ext uri="{FF2B5EF4-FFF2-40B4-BE49-F238E27FC236}">
                  <a16:creationId xmlns:a16="http://schemas.microsoft.com/office/drawing/2014/main" id="{12D78CD6-4802-FA97-5381-64D15B2F2AFF}"/>
                </a:ext>
              </a:extLst>
            </p:cNvPr>
            <p:cNvSpPr txBox="1"/>
            <p:nvPr/>
          </p:nvSpPr>
          <p:spPr>
            <a:xfrm>
              <a:off x="9567862" y="8632827"/>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Lăng Minh Mạng </a:t>
              </a:r>
              <a:endParaRPr lang="en-US" sz="3800" i="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83AC900-95D8-C0E0-820F-6C6A8F62A29A}"/>
                </a:ext>
              </a:extLst>
            </p:cNvPr>
            <p:cNvPicPr>
              <a:picLocks noChangeAspect="1"/>
            </p:cNvPicPr>
            <p:nvPr/>
          </p:nvPicPr>
          <p:blipFill>
            <a:blip r:embed="rId3"/>
            <a:stretch>
              <a:fillRect/>
            </a:stretch>
          </p:blipFill>
          <p:spPr>
            <a:xfrm>
              <a:off x="9601200" y="2792830"/>
              <a:ext cx="7467600" cy="5600700"/>
            </a:xfrm>
            <a:prstGeom prst="rect">
              <a:avLst/>
            </a:prstGeom>
          </p:spPr>
        </p:pic>
      </p:grpSp>
    </p:spTree>
    <p:extLst>
      <p:ext uri="{BB962C8B-B14F-4D97-AF65-F5344CB8AC3E}">
        <p14:creationId xmlns:p14="http://schemas.microsoft.com/office/powerpoint/2010/main" val="149808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E3D772-740C-2E47-4F5E-45EEB8E30876}"/>
              </a:ext>
            </a:extLst>
          </p:cNvPr>
          <p:cNvSpPr/>
          <p:nvPr/>
        </p:nvSpPr>
        <p:spPr>
          <a:xfrm>
            <a:off x="4152900" y="800100"/>
            <a:ext cx="9982200" cy="1143000"/>
          </a:xfrm>
          <a:prstGeom prst="roundRect">
            <a:avLst/>
          </a:prstGeom>
          <a:solidFill>
            <a:schemeClr val="accent2">
              <a:lumMod val="20000"/>
              <a:lumOff val="8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DI SẢN VĂN HÓA TINH THẦN</a:t>
            </a:r>
          </a:p>
        </p:txBody>
      </p:sp>
      <p:grpSp>
        <p:nvGrpSpPr>
          <p:cNvPr id="3" name="Group 2">
            <a:extLst>
              <a:ext uri="{FF2B5EF4-FFF2-40B4-BE49-F238E27FC236}">
                <a16:creationId xmlns:a16="http://schemas.microsoft.com/office/drawing/2014/main" id="{9064619D-3126-9678-CB90-F3A3418373DA}"/>
              </a:ext>
            </a:extLst>
          </p:cNvPr>
          <p:cNvGrpSpPr/>
          <p:nvPr/>
        </p:nvGrpSpPr>
        <p:grpSpPr>
          <a:xfrm>
            <a:off x="295078" y="2552700"/>
            <a:ext cx="8848922" cy="6858000"/>
            <a:chOff x="295078" y="2552700"/>
            <a:chExt cx="8848922" cy="6858000"/>
          </a:xfrm>
        </p:grpSpPr>
        <p:sp>
          <p:nvSpPr>
            <p:cNvPr id="7" name="TextBox 6">
              <a:extLst>
                <a:ext uri="{FF2B5EF4-FFF2-40B4-BE49-F238E27FC236}">
                  <a16:creationId xmlns:a16="http://schemas.microsoft.com/office/drawing/2014/main" id="{3463D03F-EC0B-7137-F226-95ED1619F920}"/>
                </a:ext>
              </a:extLst>
            </p:cNvPr>
            <p:cNvSpPr txBox="1"/>
            <p:nvPr/>
          </p:nvSpPr>
          <p:spPr>
            <a:xfrm>
              <a:off x="642938" y="8733592"/>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Múa rối nước </a:t>
              </a:r>
              <a:endParaRPr lang="en-US" sz="3800" i="1">
                <a:latin typeface="Arial" panose="020B0604020202020204" pitchFamily="34" charset="0"/>
                <a:cs typeface="Arial" panose="020B0604020202020204" pitchFamily="34" charset="0"/>
              </a:endParaRPr>
            </a:p>
          </p:txBody>
        </p:sp>
        <p:pic>
          <p:nvPicPr>
            <p:cNvPr id="3074" name="Picture 2" descr="Nghệ thuật múa rối nước - Văn hóa đồng quê trên sân khấu nghệ thuật">
              <a:extLst>
                <a:ext uri="{FF2B5EF4-FFF2-40B4-BE49-F238E27FC236}">
                  <a16:creationId xmlns:a16="http://schemas.microsoft.com/office/drawing/2014/main" id="{C1D43AA7-9CE2-A94B-8D5A-D22AC3872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8" y="2552700"/>
              <a:ext cx="8848922" cy="58969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E1A65951-B03D-07A1-D614-C36672F7F34E}"/>
              </a:ext>
            </a:extLst>
          </p:cNvPr>
          <p:cNvGrpSpPr/>
          <p:nvPr/>
        </p:nvGrpSpPr>
        <p:grpSpPr>
          <a:xfrm>
            <a:off x="9345118" y="2552700"/>
            <a:ext cx="8848922" cy="6937323"/>
            <a:chOff x="9324778" y="2549577"/>
            <a:chExt cx="8848922" cy="6937323"/>
          </a:xfrm>
        </p:grpSpPr>
        <p:sp>
          <p:nvSpPr>
            <p:cNvPr id="8" name="TextBox 7">
              <a:extLst>
                <a:ext uri="{FF2B5EF4-FFF2-40B4-BE49-F238E27FC236}">
                  <a16:creationId xmlns:a16="http://schemas.microsoft.com/office/drawing/2014/main" id="{12D78CD6-4802-FA97-5381-64D15B2F2AFF}"/>
                </a:ext>
              </a:extLst>
            </p:cNvPr>
            <p:cNvSpPr txBox="1"/>
            <p:nvPr/>
          </p:nvSpPr>
          <p:spPr>
            <a:xfrm>
              <a:off x="10134600" y="8809792"/>
              <a:ext cx="7620000" cy="677108"/>
            </a:xfrm>
            <a:prstGeom prst="rect">
              <a:avLst/>
            </a:prstGeom>
            <a:noFill/>
          </p:spPr>
          <p:txBody>
            <a:bodyPr wrap="square" rtlCol="0">
              <a:spAutoFit/>
            </a:bodyPr>
            <a:lstStyle/>
            <a:p>
              <a:pPr algn="ctr"/>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Hát Bội </a:t>
              </a:r>
              <a:endParaRPr lang="en-US" sz="3800" i="1">
                <a:latin typeface="Arial" panose="020B0604020202020204" pitchFamily="34" charset="0"/>
                <a:cs typeface="Arial" panose="020B0604020202020204" pitchFamily="34" charset="0"/>
              </a:endParaRPr>
            </a:p>
          </p:txBody>
        </p:sp>
        <p:pic>
          <p:nvPicPr>
            <p:cNvPr id="3076" name="Picture 4" descr="Hát bội ở Quy Nhơn - Du lịch Lễ hội ở Bình Định">
              <a:extLst>
                <a:ext uri="{FF2B5EF4-FFF2-40B4-BE49-F238E27FC236}">
                  <a16:creationId xmlns:a16="http://schemas.microsoft.com/office/drawing/2014/main" id="{72BE2633-ECBD-B512-EAD9-593C5127D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778" y="2549577"/>
              <a:ext cx="8848922" cy="5899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1777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1051</Words>
  <Application>Microsoft Office PowerPoint</Application>
  <PresentationFormat>Custom</PresentationFormat>
  <Paragraphs>143</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Times New Roman</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Blue Illustrative Meet the Teacher Presentation</dc:title>
  <cp:lastModifiedBy>Thảo Đào</cp:lastModifiedBy>
  <cp:revision>12</cp:revision>
  <dcterms:created xsi:type="dcterms:W3CDTF">2006-08-16T00:00:00Z</dcterms:created>
  <dcterms:modified xsi:type="dcterms:W3CDTF">2024-08-13T02:01:32Z</dcterms:modified>
  <dc:identifier>DAFvaqYugz8</dc:identifier>
</cp:coreProperties>
</file>