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2"/>
  </p:notesMasterIdLst>
  <p:sldIdLst>
    <p:sldId id="269" r:id="rId2"/>
    <p:sldId id="273" r:id="rId3"/>
    <p:sldId id="318" r:id="rId4"/>
    <p:sldId id="319" r:id="rId5"/>
    <p:sldId id="320" r:id="rId6"/>
    <p:sldId id="321" r:id="rId7"/>
    <p:sldId id="322" r:id="rId8"/>
    <p:sldId id="323" r:id="rId9"/>
    <p:sldId id="324" r:id="rId10"/>
    <p:sldId id="256" r:id="rId11"/>
    <p:sldId id="271" r:id="rId12"/>
    <p:sldId id="316" r:id="rId13"/>
    <p:sldId id="272" r:id="rId14"/>
    <p:sldId id="325" r:id="rId15"/>
    <p:sldId id="326" r:id="rId16"/>
    <p:sldId id="327" r:id="rId17"/>
    <p:sldId id="328" r:id="rId18"/>
    <p:sldId id="329" r:id="rId19"/>
    <p:sldId id="330" r:id="rId20"/>
    <p:sldId id="331" r:id="rId21"/>
    <p:sldId id="332" r:id="rId22"/>
    <p:sldId id="333" r:id="rId23"/>
    <p:sldId id="334" r:id="rId24"/>
    <p:sldId id="335" r:id="rId25"/>
    <p:sldId id="336" r:id="rId26"/>
    <p:sldId id="337" r:id="rId27"/>
    <p:sldId id="338" r:id="rId28"/>
    <p:sldId id="339" r:id="rId29"/>
    <p:sldId id="341" r:id="rId30"/>
    <p:sldId id="340" r:id="rId31"/>
    <p:sldId id="342" r:id="rId32"/>
    <p:sldId id="343" r:id="rId33"/>
    <p:sldId id="344" r:id="rId34"/>
    <p:sldId id="345" r:id="rId35"/>
    <p:sldId id="346" r:id="rId36"/>
    <p:sldId id="348" r:id="rId37"/>
    <p:sldId id="347" r:id="rId38"/>
    <p:sldId id="349" r:id="rId39"/>
    <p:sldId id="350" r:id="rId40"/>
    <p:sldId id="351" r:id="rId41"/>
    <p:sldId id="352" r:id="rId42"/>
    <p:sldId id="353" r:id="rId43"/>
    <p:sldId id="354" r:id="rId44"/>
    <p:sldId id="355" r:id="rId45"/>
    <p:sldId id="356" r:id="rId46"/>
    <p:sldId id="357" r:id="rId47"/>
    <p:sldId id="358" r:id="rId48"/>
    <p:sldId id="360" r:id="rId49"/>
    <p:sldId id="359" r:id="rId50"/>
    <p:sldId id="361" r:id="rId51"/>
    <p:sldId id="317" r:id="rId52"/>
    <p:sldId id="362" r:id="rId53"/>
    <p:sldId id="363" r:id="rId54"/>
    <p:sldId id="364" r:id="rId55"/>
    <p:sldId id="365" r:id="rId56"/>
    <p:sldId id="366" r:id="rId57"/>
    <p:sldId id="367" r:id="rId58"/>
    <p:sldId id="368" r:id="rId59"/>
    <p:sldId id="310" r:id="rId60"/>
    <p:sldId id="311" r:id="rId6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0098C8-A087-43FB-A395-F169C66E1F45}">
          <p14:sldIdLst>
            <p14:sldId id="269"/>
            <p14:sldId id="273"/>
            <p14:sldId id="318"/>
            <p14:sldId id="319"/>
            <p14:sldId id="320"/>
            <p14:sldId id="321"/>
            <p14:sldId id="322"/>
            <p14:sldId id="323"/>
            <p14:sldId id="324"/>
            <p14:sldId id="256"/>
            <p14:sldId id="271"/>
            <p14:sldId id="316"/>
            <p14:sldId id="272"/>
            <p14:sldId id="325"/>
            <p14:sldId id="326"/>
            <p14:sldId id="327"/>
            <p14:sldId id="328"/>
            <p14:sldId id="329"/>
            <p14:sldId id="330"/>
            <p14:sldId id="331"/>
            <p14:sldId id="332"/>
            <p14:sldId id="333"/>
            <p14:sldId id="334"/>
            <p14:sldId id="335"/>
            <p14:sldId id="336"/>
            <p14:sldId id="337"/>
            <p14:sldId id="338"/>
            <p14:sldId id="339"/>
            <p14:sldId id="341"/>
            <p14:sldId id="340"/>
            <p14:sldId id="342"/>
            <p14:sldId id="343"/>
            <p14:sldId id="344"/>
            <p14:sldId id="345"/>
            <p14:sldId id="346"/>
            <p14:sldId id="348"/>
            <p14:sldId id="347"/>
            <p14:sldId id="349"/>
            <p14:sldId id="350"/>
            <p14:sldId id="351"/>
            <p14:sldId id="352"/>
            <p14:sldId id="353"/>
            <p14:sldId id="354"/>
            <p14:sldId id="355"/>
            <p14:sldId id="356"/>
            <p14:sldId id="357"/>
            <p14:sldId id="358"/>
            <p14:sldId id="360"/>
            <p14:sldId id="359"/>
            <p14:sldId id="361"/>
            <p14:sldId id="317"/>
            <p14:sldId id="362"/>
            <p14:sldId id="363"/>
            <p14:sldId id="364"/>
            <p14:sldId id="365"/>
            <p14:sldId id="366"/>
            <p14:sldId id="367"/>
            <p14:sldId id="368"/>
            <p14:sldId id="310"/>
            <p14:sldId id="3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9CE"/>
    <a:srgbClr val="0F4662"/>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BE92D-ECE7-4460-87AE-948D1B9BC187}"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B3EB3-DC8E-44B0-8330-3B9391CADDE9}" type="slidenum">
              <a:rPr lang="en-US" smtClean="0"/>
              <a:t>‹#›</a:t>
            </a:fld>
            <a:endParaRPr lang="en-US"/>
          </a:p>
        </p:txBody>
      </p:sp>
    </p:spTree>
    <p:extLst>
      <p:ext uri="{BB962C8B-B14F-4D97-AF65-F5344CB8AC3E}">
        <p14:creationId xmlns:p14="http://schemas.microsoft.com/office/powerpoint/2010/main" val="306272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4B3EB3-DC8E-44B0-8330-3B9391CADDE9}" type="slidenum">
              <a:rPr lang="en-US" smtClean="0"/>
              <a:t>44</a:t>
            </a:fld>
            <a:endParaRPr lang="en-US"/>
          </a:p>
        </p:txBody>
      </p:sp>
    </p:spTree>
    <p:extLst>
      <p:ext uri="{BB962C8B-B14F-4D97-AF65-F5344CB8AC3E}">
        <p14:creationId xmlns:p14="http://schemas.microsoft.com/office/powerpoint/2010/main" val="104409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4B3EB3-DC8E-44B0-8330-3B9391CADDE9}" type="slidenum">
              <a:rPr lang="en-US" smtClean="0"/>
              <a:t>45</a:t>
            </a:fld>
            <a:endParaRPr lang="en-US"/>
          </a:p>
        </p:txBody>
      </p:sp>
    </p:spTree>
    <p:extLst>
      <p:ext uri="{BB962C8B-B14F-4D97-AF65-F5344CB8AC3E}">
        <p14:creationId xmlns:p14="http://schemas.microsoft.com/office/powerpoint/2010/main" val="1308543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B3EB3-DC8E-44B0-8330-3B9391CADD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519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B3EB3-DC8E-44B0-8330-3B9391CADD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7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B3EB3-DC8E-44B0-8330-3B9391CADD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146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1676399" y="3162300"/>
            <a:ext cx="14935200"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8000" b="1">
                <a:solidFill>
                  <a:srgbClr val="0F4662"/>
                </a:solidFill>
                <a:latin typeface="Arial" panose="020B0604020202020204" pitchFamily="34" charset="0"/>
                <a:cs typeface="Arial" panose="020B0604020202020204" pitchFamily="34" charset="0"/>
              </a:rPr>
              <a:t>XIN CHÀO MỪNG CÁC EM</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8000" b="1">
                <a:solidFill>
                  <a:srgbClr val="0F4662"/>
                </a:solidFill>
                <a:latin typeface="Arial" panose="020B0604020202020204" pitchFamily="34" charset="0"/>
                <a:cs typeface="Arial" panose="020B0604020202020204" pitchFamily="34" charset="0"/>
              </a:rPr>
              <a:t>ĐẾN VỚI BÀI HỌC MỚI!</a:t>
            </a:r>
            <a:endParaRPr kumimoji="0" lang="en-US" sz="8000" b="1" i="0" u="none" strike="noStrike" kern="1200" cap="none" spc="0" normalizeH="0" baseline="0" noProof="0">
              <a:ln>
                <a:noFill/>
              </a:ln>
              <a:solidFill>
                <a:srgbClr val="0F4662"/>
              </a:solidFill>
              <a:effectLst/>
              <a:uLnTx/>
              <a:uFillTx/>
              <a:latin typeface="Arial" panose="020B0604020202020204" pitchFamily="34" charset="0"/>
              <a:cs typeface="Arial" panose="020B0604020202020204" pitchFamily="34" charset="0"/>
            </a:endParaRPr>
          </a:p>
        </p:txBody>
      </p:sp>
      <p:sp>
        <p:nvSpPr>
          <p:cNvPr id="3" name="AutoShape 3"/>
          <p:cNvSpPr/>
          <p:nvPr/>
        </p:nvSpPr>
        <p:spPr>
          <a:xfrm>
            <a:off x="5897880" y="2508117"/>
            <a:ext cx="6492240" cy="0"/>
          </a:xfrm>
          <a:prstGeom prst="line">
            <a:avLst/>
          </a:prstGeom>
          <a:ln w="76200" cap="flat">
            <a:solidFill>
              <a:srgbClr val="0F4662"/>
            </a:solidFill>
            <a:prstDash val="solid"/>
            <a:headEnd type="none" w="sm" len="sm"/>
            <a:tailEnd type="none" w="sm" len="sm"/>
          </a:ln>
        </p:spPr>
      </p:sp>
      <p:sp>
        <p:nvSpPr>
          <p:cNvPr id="4" name="AutoShape 4"/>
          <p:cNvSpPr/>
          <p:nvPr/>
        </p:nvSpPr>
        <p:spPr>
          <a:xfrm>
            <a:off x="5897880" y="7702682"/>
            <a:ext cx="6492240" cy="0"/>
          </a:xfrm>
          <a:prstGeom prst="line">
            <a:avLst/>
          </a:prstGeom>
          <a:ln w="76200" cap="flat">
            <a:solidFill>
              <a:srgbClr val="0F4662"/>
            </a:solidFill>
            <a:prstDash val="solid"/>
            <a:headEnd type="none" w="sm" len="sm"/>
            <a:tailEnd type="none" w="sm" len="sm"/>
          </a:ln>
        </p:spPr>
      </p:sp>
      <p:sp>
        <p:nvSpPr>
          <p:cNvPr id="5" name="Freeform 5"/>
          <p:cNvSpPr/>
          <p:nvPr/>
        </p:nvSpPr>
        <p:spPr>
          <a:xfrm>
            <a:off x="8304001" y="1409700"/>
            <a:ext cx="1679997" cy="2499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8304001" y="8551200"/>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625817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954493" y="266700"/>
            <a:ext cx="20226456" cy="2714269"/>
          </a:xfrm>
          <a:prstGeom prst="rect">
            <a:avLst/>
          </a:prstGeom>
        </p:spPr>
        <p:txBody>
          <a:bodyPr wrap="square" lIns="0" tIns="0" rIns="0" bIns="0" rtlCol="0" anchor="t">
            <a:spAutoFit/>
          </a:bodyPr>
          <a:lstStyle/>
          <a:p>
            <a:pPr lvl="0" algn="ctr">
              <a:lnSpc>
                <a:spcPts val="26009"/>
              </a:lnSpc>
              <a:spcBef>
                <a:spcPct val="0"/>
              </a:spcBef>
            </a:pPr>
            <a:r>
              <a:rPr lang="vi-VN" sz="5500" b="1">
                <a:solidFill>
                  <a:srgbClr val="0F4662"/>
                </a:solidFill>
              </a:rPr>
              <a:t>BÀI 3: NHỮNG DI TÍCH LỊCH SỬ VÀ DANH THẮNG</a:t>
            </a:r>
            <a:endParaRPr lang="en-US" sz="5500" b="1">
              <a:solidFill>
                <a:srgbClr val="0F4662"/>
              </a:solidFill>
            </a:endParaRPr>
          </a:p>
        </p:txBody>
      </p:sp>
      <p:sp>
        <p:nvSpPr>
          <p:cNvPr id="3" name="AutoShape 3"/>
          <p:cNvSpPr/>
          <p:nvPr/>
        </p:nvSpPr>
        <p:spPr>
          <a:xfrm>
            <a:off x="9158735" y="990600"/>
            <a:ext cx="8114971" cy="0"/>
          </a:xfrm>
          <a:prstGeom prst="line">
            <a:avLst/>
          </a:prstGeom>
          <a:ln w="76200" cap="flat">
            <a:solidFill>
              <a:srgbClr val="0F4662"/>
            </a:solidFill>
            <a:prstDash val="solid"/>
            <a:headEnd type="none" w="sm" len="sm"/>
            <a:tailEnd type="none" w="sm" len="sm"/>
          </a:ln>
        </p:spPr>
      </p:sp>
      <p:sp>
        <p:nvSpPr>
          <p:cNvPr id="4" name="AutoShape 4"/>
          <p:cNvSpPr/>
          <p:nvPr/>
        </p:nvSpPr>
        <p:spPr>
          <a:xfrm>
            <a:off x="1043764" y="9296400"/>
            <a:ext cx="8114971" cy="0"/>
          </a:xfrm>
          <a:prstGeom prst="line">
            <a:avLst/>
          </a:prstGeom>
          <a:ln w="76200" cap="flat">
            <a:solidFill>
              <a:srgbClr val="0F4662"/>
            </a:solidFill>
            <a:prstDash val="solid"/>
            <a:headEnd type="none" w="sm" len="sm"/>
            <a:tailEnd type="none" w="sm" len="sm"/>
          </a:ln>
        </p:spPr>
      </p:sp>
      <p:sp>
        <p:nvSpPr>
          <p:cNvPr id="5" name="Freeform 5"/>
          <p:cNvSpPr/>
          <p:nvPr/>
        </p:nvSpPr>
        <p:spPr>
          <a:xfrm>
            <a:off x="9618706" y="90374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5646742" y="8078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2">
            <a:extLst>
              <a:ext uri="{FF2B5EF4-FFF2-40B4-BE49-F238E27FC236}">
                <a16:creationId xmlns:a16="http://schemas.microsoft.com/office/drawing/2014/main" id="{D0CBE03A-4425-343F-081D-009C351484E6}"/>
              </a:ext>
            </a:extLst>
          </p:cNvPr>
          <p:cNvSpPr txBox="1"/>
          <p:nvPr/>
        </p:nvSpPr>
        <p:spPr>
          <a:xfrm>
            <a:off x="527092" y="3924300"/>
            <a:ext cx="17263286" cy="3940309"/>
          </a:xfrm>
          <a:prstGeom prst="rect">
            <a:avLst/>
          </a:prstGeom>
        </p:spPr>
        <p:txBody>
          <a:bodyPr wrap="square" lIns="0" tIns="0" rIns="0" bIns="0" rtlCol="0" anchor="t">
            <a:spAutoFit/>
          </a:bodyPr>
          <a:lstStyle/>
          <a:p>
            <a:pPr marL="0" lvl="0" indent="0" algn="ctr">
              <a:lnSpc>
                <a:spcPct val="150000"/>
              </a:lnSpc>
              <a:spcBef>
                <a:spcPct val="0"/>
              </a:spcBef>
            </a:pPr>
            <a:r>
              <a:rPr lang="en-US" sz="9000" b="1">
                <a:solidFill>
                  <a:schemeClr val="accent6">
                    <a:lumMod val="75000"/>
                  </a:schemeClr>
                </a:solidFill>
                <a:latin typeface="Arial" panose="020B0604020202020204" pitchFamily="34" charset="0"/>
                <a:cs typeface="Arial" panose="020B0604020202020204" pitchFamily="34" charset="0"/>
              </a:rPr>
              <a:t>VĂN BẢN 1. VƯỜN QUỐC GIA CÚC PHƯƠNG </a:t>
            </a:r>
          </a:p>
        </p:txBody>
      </p:sp>
      <p:cxnSp>
        <p:nvCxnSpPr>
          <p:cNvPr id="12" name="Straight Connector 11">
            <a:extLst>
              <a:ext uri="{FF2B5EF4-FFF2-40B4-BE49-F238E27FC236}">
                <a16:creationId xmlns:a16="http://schemas.microsoft.com/office/drawing/2014/main" id="{457A5C6B-6095-C0EF-CA9D-300BAD68D3D8}"/>
              </a:ext>
            </a:extLst>
          </p:cNvPr>
          <p:cNvCxnSpPr/>
          <p:nvPr/>
        </p:nvCxnSpPr>
        <p:spPr>
          <a:xfrm>
            <a:off x="3157985" y="3275993"/>
            <a:ext cx="11963400" cy="0"/>
          </a:xfrm>
          <a:prstGeom prst="line">
            <a:avLst/>
          </a:prstGeom>
          <a:ln w="38100">
            <a:solidFill>
              <a:srgbClr val="0F4662"/>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02514"/>
            <a:ext cx="18288000" cy="2426614"/>
            <a:chOff x="0" y="-47625"/>
            <a:chExt cx="4816593" cy="1127325"/>
          </a:xfrm>
        </p:grpSpPr>
        <p:sp>
          <p:nvSpPr>
            <p:cNvPr id="3" name="Freeform 3"/>
            <p:cNvSpPr/>
            <p:nvPr/>
          </p:nvSpPr>
          <p:spPr>
            <a:xfrm>
              <a:off x="0" y="0"/>
              <a:ext cx="4816592" cy="9381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sp>
        <p:sp>
          <p:nvSpPr>
            <p:cNvPr id="4" name="TextBox 4"/>
            <p:cNvSpPr txBox="1"/>
            <p:nvPr/>
          </p:nvSpPr>
          <p:spPr>
            <a:xfrm>
              <a:off x="0" y="-47625"/>
              <a:ext cx="4816593" cy="1127325"/>
            </a:xfrm>
            <a:prstGeom prst="rect">
              <a:avLst/>
            </a:prstGeom>
          </p:spPr>
          <p:txBody>
            <a:bodyPr lIns="50800" tIns="50800" rIns="50800" bIns="50800" rtlCol="0" anchor="ctr"/>
            <a:lstStyle/>
            <a:p>
              <a:pPr marL="0" marR="0" lvl="0" indent="0" algn="ctr" defTabSz="914400" rtl="0" eaLnBrk="1" fontAlgn="auto" latinLnBrk="0" hangingPunct="1">
                <a:lnSpc>
                  <a:spcPts val="369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781048" y="495300"/>
            <a:ext cx="16725900" cy="1069973"/>
          </a:xfrm>
          <a:prstGeom prst="rect">
            <a:avLst/>
          </a:prstGeom>
        </p:spPr>
        <p:txBody>
          <a:bodyPr wrap="square" lIns="0" tIns="0" rIns="0" bIns="0" rtlCol="0" anchor="t">
            <a:spAutoFit/>
          </a:bodyPr>
          <a:lstStyle/>
          <a:p>
            <a:pPr marL="0" marR="0" lvl="0" indent="0" algn="ctr" defTabSz="914400" rtl="0" eaLnBrk="1" fontAlgn="auto" latinLnBrk="0" hangingPunct="1">
              <a:lnSpc>
                <a:spcPts val="8959"/>
              </a:lnSpc>
              <a:spcBef>
                <a:spcPct val="0"/>
              </a:spcBef>
              <a:spcAft>
                <a:spcPts val="0"/>
              </a:spcAft>
              <a:buClrTx/>
              <a:buSzTx/>
              <a:buFontTx/>
              <a:buNone/>
              <a:tabLst/>
              <a:defRPr/>
            </a:pPr>
            <a:r>
              <a:rPr kumimoji="0" lang="en-US" sz="7000" b="1" i="0" u="none" strike="noStrike" kern="1200" cap="none" spc="0" normalizeH="0" baseline="0" noProof="0">
                <a:ln>
                  <a:noFill/>
                </a:ln>
                <a:solidFill>
                  <a:srgbClr val="0F4662"/>
                </a:solidFill>
                <a:effectLst/>
                <a:uLnTx/>
                <a:uFillTx/>
                <a:latin typeface="Arial" panose="020B0604020202020204" pitchFamily="34" charset="0"/>
                <a:cs typeface="Arial" panose="020B0604020202020204" pitchFamily="34" charset="0"/>
              </a:rPr>
              <a:t>NỘI DUNG BÀI HỌC </a:t>
            </a:r>
          </a:p>
        </p:txBody>
      </p:sp>
      <p:sp>
        <p:nvSpPr>
          <p:cNvPr id="5" name="TextBox 4">
            <a:extLst>
              <a:ext uri="{FF2B5EF4-FFF2-40B4-BE49-F238E27FC236}">
                <a16:creationId xmlns:a16="http://schemas.microsoft.com/office/drawing/2014/main" id="{8C3C18E3-0DF8-4546-9852-7E11695E8EBB}"/>
              </a:ext>
            </a:extLst>
          </p:cNvPr>
          <p:cNvSpPr txBox="1"/>
          <p:nvPr/>
        </p:nvSpPr>
        <p:spPr>
          <a:xfrm>
            <a:off x="990600" y="2324100"/>
            <a:ext cx="8569994" cy="7350602"/>
          </a:xfrm>
          <a:prstGeom prst="rect">
            <a:avLst/>
          </a:prstGeom>
          <a:noFill/>
        </p:spPr>
        <p:txBody>
          <a:bodyPr wrap="square" rtlCol="0">
            <a:spAutoFit/>
          </a:bodyPr>
          <a:lstStyle/>
          <a:p>
            <a:pPr>
              <a:lnSpc>
                <a:spcPct val="150000"/>
              </a:lnSpc>
            </a:pPr>
            <a:r>
              <a:rPr lang="en-US" sz="5000" b="1">
                <a:latin typeface="Arial" panose="020B0604020202020204" pitchFamily="34" charset="0"/>
                <a:cs typeface="Arial" panose="020B0604020202020204" pitchFamily="34" charset="0"/>
              </a:rPr>
              <a:t>I. Tri thức ngữ văn</a:t>
            </a:r>
          </a:p>
          <a:p>
            <a:pPr marL="914400" indent="-914400" algn="just">
              <a:lnSpc>
                <a:spcPct val="150000"/>
              </a:lnSpc>
              <a:buAutoNum type="arabicPeriod"/>
            </a:pPr>
            <a:r>
              <a:rPr lang="en-US" sz="4500">
                <a:latin typeface="Arial" panose="020B0604020202020204" pitchFamily="34" charset="0"/>
                <a:cs typeface="Arial" panose="020B0604020202020204" pitchFamily="34" charset="0"/>
              </a:rPr>
              <a:t>Văn bản thông tin</a:t>
            </a:r>
          </a:p>
          <a:p>
            <a:pPr marL="914400" indent="-914400" algn="just">
              <a:lnSpc>
                <a:spcPct val="150000"/>
              </a:lnSpc>
              <a:buAutoNum type="arabicPeriod"/>
            </a:pPr>
            <a:r>
              <a:rPr lang="en-US" sz="4500">
                <a:latin typeface="Arial" panose="020B0604020202020204" pitchFamily="34" charset="0"/>
                <a:cs typeface="Arial" panose="020B0604020202020204" pitchFamily="34" charset="0"/>
              </a:rPr>
              <a:t>Đặc điểm văn bản giới thiệu một danh lam thắng cảnh, di tích lịch sử</a:t>
            </a:r>
          </a:p>
          <a:p>
            <a:pPr marL="914400" indent="-914400" algn="just">
              <a:lnSpc>
                <a:spcPct val="150000"/>
              </a:lnSpc>
              <a:buAutoNum type="arabicPeriod"/>
            </a:pPr>
            <a:r>
              <a:rPr lang="vi-VN" sz="4500">
                <a:latin typeface="Arial" panose="020B0604020202020204" pitchFamily="34" charset="0"/>
                <a:cs typeface="Arial" panose="020B0604020202020204" pitchFamily="34" charset="0"/>
              </a:rPr>
              <a:t>Cách trình bày thông tin theo các đối tượng phân loại</a:t>
            </a:r>
            <a:endParaRPr lang="en-US" sz="45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2AB911C-CEC0-A30C-C6E1-2614D9225423}"/>
              </a:ext>
            </a:extLst>
          </p:cNvPr>
          <p:cNvSpPr txBox="1"/>
          <p:nvPr/>
        </p:nvSpPr>
        <p:spPr>
          <a:xfrm>
            <a:off x="10496552" y="2324100"/>
            <a:ext cx="7198394" cy="2156873"/>
          </a:xfrm>
          <a:prstGeom prst="rect">
            <a:avLst/>
          </a:prstGeom>
          <a:noFill/>
        </p:spPr>
        <p:txBody>
          <a:bodyPr wrap="square" rtlCol="0">
            <a:spAutoFit/>
          </a:bodyPr>
          <a:lstStyle/>
          <a:p>
            <a:pPr>
              <a:lnSpc>
                <a:spcPct val="150000"/>
              </a:lnSpc>
            </a:pPr>
            <a:r>
              <a:rPr lang="en-US" sz="5000" b="1">
                <a:latin typeface="Arial" panose="020B0604020202020204" pitchFamily="34" charset="0"/>
                <a:cs typeface="Arial" panose="020B0604020202020204" pitchFamily="34" charset="0"/>
              </a:rPr>
              <a:t>II. Tìm hiểu chung </a:t>
            </a:r>
          </a:p>
          <a:p>
            <a:pPr marL="914400" indent="-914400" algn="just">
              <a:lnSpc>
                <a:spcPct val="150000"/>
              </a:lnSpc>
              <a:buAutoNum type="arabicPeriod"/>
            </a:pPr>
            <a:r>
              <a:rPr lang="en-US" sz="4500">
                <a:latin typeface="Arial" panose="020B0604020202020204" pitchFamily="34" charset="0"/>
                <a:cs typeface="Arial" panose="020B0604020202020204" pitchFamily="34" charset="0"/>
              </a:rPr>
              <a:t>Cách đọc văn bản</a:t>
            </a:r>
          </a:p>
        </p:txBody>
      </p:sp>
    </p:spTree>
    <p:extLst>
      <p:ext uri="{BB962C8B-B14F-4D97-AF65-F5344CB8AC3E}">
        <p14:creationId xmlns:p14="http://schemas.microsoft.com/office/powerpoint/2010/main" val="455993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02514"/>
            <a:ext cx="18288000" cy="2426614"/>
            <a:chOff x="0" y="-47625"/>
            <a:chExt cx="4816593" cy="1127325"/>
          </a:xfrm>
        </p:grpSpPr>
        <p:sp>
          <p:nvSpPr>
            <p:cNvPr id="3" name="Freeform 3"/>
            <p:cNvSpPr/>
            <p:nvPr/>
          </p:nvSpPr>
          <p:spPr>
            <a:xfrm>
              <a:off x="0" y="0"/>
              <a:ext cx="4816592" cy="9381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sp>
        <p:sp>
          <p:nvSpPr>
            <p:cNvPr id="4" name="TextBox 4"/>
            <p:cNvSpPr txBox="1"/>
            <p:nvPr/>
          </p:nvSpPr>
          <p:spPr>
            <a:xfrm>
              <a:off x="0" y="-47625"/>
              <a:ext cx="4816593" cy="1127325"/>
            </a:xfrm>
            <a:prstGeom prst="rect">
              <a:avLst/>
            </a:prstGeom>
          </p:spPr>
          <p:txBody>
            <a:bodyPr lIns="50800" tIns="50800" rIns="50800" bIns="50800" rtlCol="0" anchor="ctr"/>
            <a:lstStyle/>
            <a:p>
              <a:pPr marL="0" marR="0" lvl="0" indent="0" algn="ctr" defTabSz="914400" rtl="0" eaLnBrk="1" fontAlgn="auto" latinLnBrk="0" hangingPunct="1">
                <a:lnSpc>
                  <a:spcPts val="369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781048" y="495300"/>
            <a:ext cx="16725900" cy="1069973"/>
          </a:xfrm>
          <a:prstGeom prst="rect">
            <a:avLst/>
          </a:prstGeom>
        </p:spPr>
        <p:txBody>
          <a:bodyPr wrap="square" lIns="0" tIns="0" rIns="0" bIns="0" rtlCol="0" anchor="t">
            <a:spAutoFit/>
          </a:bodyPr>
          <a:lstStyle/>
          <a:p>
            <a:pPr marL="0" marR="0" lvl="0" indent="0" algn="ctr" defTabSz="914400" rtl="0" eaLnBrk="1" fontAlgn="auto" latinLnBrk="0" hangingPunct="1">
              <a:lnSpc>
                <a:spcPts val="8959"/>
              </a:lnSpc>
              <a:spcBef>
                <a:spcPct val="0"/>
              </a:spcBef>
              <a:spcAft>
                <a:spcPts val="0"/>
              </a:spcAft>
              <a:buClrTx/>
              <a:buSzTx/>
              <a:buFontTx/>
              <a:buNone/>
              <a:tabLst/>
              <a:defRPr/>
            </a:pPr>
            <a:r>
              <a:rPr kumimoji="0" lang="en-US" sz="7000" b="1" i="0" u="none" strike="noStrike" kern="1200" cap="none" spc="0" normalizeH="0" baseline="0" noProof="0">
                <a:ln>
                  <a:noFill/>
                </a:ln>
                <a:solidFill>
                  <a:srgbClr val="0F4662"/>
                </a:solidFill>
                <a:effectLst/>
                <a:uLnTx/>
                <a:uFillTx/>
                <a:latin typeface="Arial" panose="020B0604020202020204" pitchFamily="34" charset="0"/>
                <a:cs typeface="Arial" panose="020B0604020202020204" pitchFamily="34" charset="0"/>
              </a:rPr>
              <a:t>NỘI DUNG BÀI HỌC </a:t>
            </a:r>
          </a:p>
        </p:txBody>
      </p:sp>
      <p:sp>
        <p:nvSpPr>
          <p:cNvPr id="5" name="TextBox 4">
            <a:extLst>
              <a:ext uri="{FF2B5EF4-FFF2-40B4-BE49-F238E27FC236}">
                <a16:creationId xmlns:a16="http://schemas.microsoft.com/office/drawing/2014/main" id="{8C3C18E3-0DF8-4546-9852-7E11695E8EBB}"/>
              </a:ext>
            </a:extLst>
          </p:cNvPr>
          <p:cNvSpPr txBox="1"/>
          <p:nvPr/>
        </p:nvSpPr>
        <p:spPr>
          <a:xfrm>
            <a:off x="781049" y="2324100"/>
            <a:ext cx="10877552" cy="7350602"/>
          </a:xfrm>
          <a:prstGeom prst="rect">
            <a:avLst/>
          </a:prstGeom>
          <a:noFill/>
        </p:spPr>
        <p:txBody>
          <a:bodyPr wrap="square" rtlCol="0">
            <a:spAutoFit/>
          </a:bodyPr>
          <a:lstStyle/>
          <a:p>
            <a:pPr>
              <a:lnSpc>
                <a:spcPct val="150000"/>
              </a:lnSpc>
            </a:pPr>
            <a:r>
              <a:rPr lang="en-US" sz="5000" b="1">
                <a:latin typeface="Arial" panose="020B0604020202020204" pitchFamily="34" charset="0"/>
                <a:cs typeface="Arial" panose="020B0604020202020204" pitchFamily="34" charset="0"/>
              </a:rPr>
              <a:t>III. Tìm hiểu chi tiết </a:t>
            </a:r>
          </a:p>
          <a:p>
            <a:pPr marL="914400" indent="-914400" algn="just">
              <a:lnSpc>
                <a:spcPct val="150000"/>
              </a:lnSpc>
              <a:buAutoNum type="arabicPeriod"/>
            </a:pPr>
            <a:r>
              <a:rPr lang="vi-VN" sz="4500">
                <a:latin typeface="Arial" panose="020B0604020202020204" pitchFamily="34" charset="0"/>
                <a:cs typeface="Arial" panose="020B0604020202020204" pitchFamily="34" charset="0"/>
              </a:rPr>
              <a:t>Đặc điểm của kiểu văn bản giới thiệu một danh lam thắng cảnh được thể hiện trong văn bản</a:t>
            </a:r>
            <a:endParaRPr lang="en-US" sz="4500">
              <a:latin typeface="Arial" panose="020B0604020202020204" pitchFamily="34" charset="0"/>
              <a:cs typeface="Arial" panose="020B0604020202020204" pitchFamily="34" charset="0"/>
            </a:endParaRPr>
          </a:p>
          <a:p>
            <a:pPr marL="914400" indent="-914400" algn="just">
              <a:lnSpc>
                <a:spcPct val="150000"/>
              </a:lnSpc>
              <a:buAutoNum type="arabicPeriod"/>
            </a:pPr>
            <a:r>
              <a:rPr lang="vi-VN" sz="4500">
                <a:latin typeface="Arial" panose="020B0604020202020204" pitchFamily="34" charset="0"/>
                <a:cs typeface="Arial" panose="020B0604020202020204" pitchFamily="34" charset="0"/>
              </a:rPr>
              <a:t>Cách trình bày thông tin trong văn bản</a:t>
            </a:r>
            <a:endParaRPr lang="en-US" sz="4500">
              <a:latin typeface="Arial" panose="020B0604020202020204" pitchFamily="34" charset="0"/>
              <a:cs typeface="Arial" panose="020B0604020202020204" pitchFamily="34" charset="0"/>
            </a:endParaRPr>
          </a:p>
          <a:p>
            <a:pPr marL="914400" indent="-914400" algn="just">
              <a:lnSpc>
                <a:spcPct val="150000"/>
              </a:lnSpc>
              <a:buAutoNum type="arabicPeriod"/>
            </a:pPr>
            <a:r>
              <a:rPr lang="en-US" sz="4500">
                <a:latin typeface="Arial" panose="020B0604020202020204" pitchFamily="34" charset="0"/>
                <a:cs typeface="Arial" panose="020B0604020202020204" pitchFamily="34" charset="0"/>
              </a:rPr>
              <a:t>Yếu tố miêu tả và một số chi tiết trong văn bản </a:t>
            </a:r>
          </a:p>
        </p:txBody>
      </p:sp>
      <p:sp>
        <p:nvSpPr>
          <p:cNvPr id="7" name="TextBox 6">
            <a:extLst>
              <a:ext uri="{FF2B5EF4-FFF2-40B4-BE49-F238E27FC236}">
                <a16:creationId xmlns:a16="http://schemas.microsoft.com/office/drawing/2014/main" id="{947F3A1F-160A-CE47-3442-BBF247005F79}"/>
              </a:ext>
            </a:extLst>
          </p:cNvPr>
          <p:cNvSpPr txBox="1"/>
          <p:nvPr/>
        </p:nvSpPr>
        <p:spPr>
          <a:xfrm>
            <a:off x="12954000" y="2324100"/>
            <a:ext cx="4781548" cy="3195618"/>
          </a:xfrm>
          <a:prstGeom prst="rect">
            <a:avLst/>
          </a:prstGeom>
          <a:noFill/>
        </p:spPr>
        <p:txBody>
          <a:bodyPr wrap="square" rtlCol="0">
            <a:spAutoFit/>
          </a:bodyPr>
          <a:lstStyle/>
          <a:p>
            <a:pPr>
              <a:lnSpc>
                <a:spcPct val="150000"/>
              </a:lnSpc>
            </a:pPr>
            <a:r>
              <a:rPr lang="en-US" sz="5000" b="1">
                <a:latin typeface="Arial" panose="020B0604020202020204" pitchFamily="34" charset="0"/>
                <a:cs typeface="Arial" panose="020B0604020202020204" pitchFamily="34" charset="0"/>
              </a:rPr>
              <a:t>IV. Tổng kết </a:t>
            </a:r>
          </a:p>
          <a:p>
            <a:pPr marL="914400" indent="-914400" algn="just">
              <a:lnSpc>
                <a:spcPct val="150000"/>
              </a:lnSpc>
              <a:buAutoNum type="arabicPeriod"/>
            </a:pPr>
            <a:r>
              <a:rPr lang="en-US" sz="4500">
                <a:latin typeface="Arial" panose="020B0604020202020204" pitchFamily="34" charset="0"/>
                <a:cs typeface="Arial" panose="020B0604020202020204" pitchFamily="34" charset="0"/>
              </a:rPr>
              <a:t>Nội dung </a:t>
            </a:r>
          </a:p>
          <a:p>
            <a:pPr marL="914400" indent="-914400" algn="just">
              <a:lnSpc>
                <a:spcPct val="150000"/>
              </a:lnSpc>
              <a:buAutoNum type="arabicPeriod"/>
            </a:pPr>
            <a:r>
              <a:rPr lang="en-US" sz="4500">
                <a:latin typeface="Arial" panose="020B0604020202020204" pitchFamily="34" charset="0"/>
                <a:cs typeface="Arial" panose="020B0604020202020204" pitchFamily="34" charset="0"/>
              </a:rPr>
              <a:t>Nghệ thuật </a:t>
            </a:r>
          </a:p>
        </p:txBody>
      </p:sp>
    </p:spTree>
    <p:extLst>
      <p:ext uri="{BB962C8B-B14F-4D97-AF65-F5344CB8AC3E}">
        <p14:creationId xmlns:p14="http://schemas.microsoft.com/office/powerpoint/2010/main" val="4091867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4093893"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7" name="Freeform 7"/>
          <p:cNvSpPr/>
          <p:nvPr/>
        </p:nvSpPr>
        <p:spPr>
          <a:xfrm>
            <a:off x="1028700"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1028700" y="3544987"/>
            <a:ext cx="9390243" cy="3032048"/>
          </a:xfrm>
          <a:prstGeom prst="rect">
            <a:avLst/>
          </a:prstGeom>
        </p:spPr>
        <p:txBody>
          <a:bodyPr lIns="0" tIns="0" rIns="0" bIns="0" rtlCol="0" anchor="t">
            <a:spAutoFit/>
          </a:bodyPr>
          <a:lstStyle/>
          <a:p>
            <a:pPr marL="0" lvl="0" indent="0" algn="ctr">
              <a:lnSpc>
                <a:spcPct val="150000"/>
              </a:lnSpc>
              <a:spcBef>
                <a:spcPct val="0"/>
              </a:spcBef>
            </a:pPr>
            <a:r>
              <a:rPr lang="en-US" sz="7000" b="1">
                <a:solidFill>
                  <a:srgbClr val="0F4662"/>
                </a:solidFill>
                <a:latin typeface="Arial" panose="020B0604020202020204" pitchFamily="34" charset="0"/>
                <a:cs typeface="Arial" panose="020B0604020202020204" pitchFamily="34" charset="0"/>
              </a:rPr>
              <a:t>PHẦN I. TRI THỨC NGỮ VĂN</a:t>
            </a:r>
          </a:p>
        </p:txBody>
      </p:sp>
      <p:sp>
        <p:nvSpPr>
          <p:cNvPr id="11" name="Freeform 2">
            <a:extLst>
              <a:ext uri="{FF2B5EF4-FFF2-40B4-BE49-F238E27FC236}">
                <a16:creationId xmlns:a16="http://schemas.microsoft.com/office/drawing/2014/main" id="{6A7757A5-DC1C-9622-150D-00B8C5DCFA31}"/>
              </a:ext>
            </a:extLst>
          </p:cNvPr>
          <p:cNvSpPr/>
          <p:nvPr/>
        </p:nvSpPr>
        <p:spPr>
          <a:xfrm>
            <a:off x="10896600" y="1644253"/>
            <a:ext cx="6172200" cy="7594997"/>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4"/>
            <a:stretch>
              <a:fillRect l="-64011" r="-20681"/>
            </a:stretch>
          </a:blipFill>
        </p:spPr>
      </p:sp>
    </p:spTree>
    <p:extLst>
      <p:ext uri="{BB962C8B-B14F-4D97-AF65-F5344CB8AC3E}">
        <p14:creationId xmlns:p14="http://schemas.microsoft.com/office/powerpoint/2010/main" val="1409802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96A318-FC9E-75A1-4E28-C5769418308C}"/>
              </a:ext>
            </a:extLst>
          </p:cNvPr>
          <p:cNvSpPr txBox="1"/>
          <p:nvPr/>
        </p:nvSpPr>
        <p:spPr>
          <a:xfrm>
            <a:off x="533400" y="571500"/>
            <a:ext cx="9144000" cy="784830"/>
          </a:xfrm>
          <a:prstGeom prst="rect">
            <a:avLst/>
          </a:prstGeom>
          <a:noFill/>
        </p:spPr>
        <p:txBody>
          <a:bodyPr wrap="square">
            <a:spAutoFit/>
          </a:bodyPr>
          <a:lstStyle/>
          <a:p>
            <a:r>
              <a:rPr lang="en-US" sz="4500" b="1">
                <a:solidFill>
                  <a:srgbClr val="C00000"/>
                </a:solidFill>
                <a:latin typeface="Arial" panose="020B0604020202020204" pitchFamily="34" charset="0"/>
                <a:cs typeface="Arial" panose="020B0604020202020204" pitchFamily="34" charset="0"/>
              </a:rPr>
              <a:t>1. Văn bản thông tin</a:t>
            </a:r>
          </a:p>
        </p:txBody>
      </p:sp>
      <p:grpSp>
        <p:nvGrpSpPr>
          <p:cNvPr id="8" name="Group 7">
            <a:extLst>
              <a:ext uri="{FF2B5EF4-FFF2-40B4-BE49-F238E27FC236}">
                <a16:creationId xmlns:a16="http://schemas.microsoft.com/office/drawing/2014/main" id="{A7BF336E-0316-6265-96E3-184199477938}"/>
              </a:ext>
            </a:extLst>
          </p:cNvPr>
          <p:cNvGrpSpPr/>
          <p:nvPr/>
        </p:nvGrpSpPr>
        <p:grpSpPr>
          <a:xfrm>
            <a:off x="538162" y="2095500"/>
            <a:ext cx="10972800" cy="7453897"/>
            <a:chOff x="990600" y="1880603"/>
            <a:chExt cx="10972800" cy="7453897"/>
          </a:xfrm>
        </p:grpSpPr>
        <p:sp>
          <p:nvSpPr>
            <p:cNvPr id="6" name="Rectangle: Rounded Corners 5">
              <a:extLst>
                <a:ext uri="{FF2B5EF4-FFF2-40B4-BE49-F238E27FC236}">
                  <a16:creationId xmlns:a16="http://schemas.microsoft.com/office/drawing/2014/main" id="{91EBC9A3-4282-F742-C8A2-EEFD72482511}"/>
                </a:ext>
              </a:extLst>
            </p:cNvPr>
            <p:cNvSpPr/>
            <p:nvPr/>
          </p:nvSpPr>
          <p:spPr>
            <a:xfrm>
              <a:off x="990600" y="2857500"/>
              <a:ext cx="10972800" cy="6477000"/>
            </a:xfrm>
            <a:prstGeom prst="roundRect">
              <a:avLst>
                <a:gd name="adj" fmla="val 7761"/>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0A1E332-A4F1-A691-FF73-F915CE237FC2}"/>
                </a:ext>
              </a:extLst>
            </p:cNvPr>
            <p:cNvSpPr txBox="1"/>
            <p:nvPr/>
          </p:nvSpPr>
          <p:spPr>
            <a:xfrm>
              <a:off x="1104900" y="3543300"/>
              <a:ext cx="10744200"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Theo em, văn bản thông tin khác với văn bản văn học hoặc văn bản nghị luận ở những điểm gì?</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Kể tên một số văn bản thông tin em đã học. Chúng ta cần chú ý điều gì khi đọc hiểu văn bản thông tin?</a:t>
              </a:r>
            </a:p>
          </p:txBody>
        </p:sp>
        <p:sp>
          <p:nvSpPr>
            <p:cNvPr id="7" name="Freeform 7">
              <a:extLst>
                <a:ext uri="{FF2B5EF4-FFF2-40B4-BE49-F238E27FC236}">
                  <a16:creationId xmlns:a16="http://schemas.microsoft.com/office/drawing/2014/main" id="{4B5805D2-4ADF-393C-D7DB-A8EC195A15C9}"/>
                </a:ext>
              </a:extLst>
            </p:cNvPr>
            <p:cNvSpPr/>
            <p:nvPr/>
          </p:nvSpPr>
          <p:spPr>
            <a:xfrm>
              <a:off x="5351806" y="1880603"/>
              <a:ext cx="2250387" cy="1648409"/>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9" name="Freeform 5">
            <a:extLst>
              <a:ext uri="{FF2B5EF4-FFF2-40B4-BE49-F238E27FC236}">
                <a16:creationId xmlns:a16="http://schemas.microsoft.com/office/drawing/2014/main" id="{E67B9CDD-0634-1BBE-7C86-51169F196F05}"/>
              </a:ext>
            </a:extLst>
          </p:cNvPr>
          <p:cNvSpPr/>
          <p:nvPr/>
        </p:nvSpPr>
        <p:spPr>
          <a:xfrm>
            <a:off x="12115800" y="18979"/>
            <a:ext cx="6841069" cy="10268021"/>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503441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5B2FFF-31B4-5C9C-0E18-56CBCB02AF03}"/>
              </a:ext>
            </a:extLst>
          </p:cNvPr>
          <p:cNvSpPr/>
          <p:nvPr/>
        </p:nvSpPr>
        <p:spPr>
          <a:xfrm>
            <a:off x="5486400" y="723900"/>
            <a:ext cx="7315200" cy="1219200"/>
          </a:xfrm>
          <a:prstGeom prst="roundRect">
            <a:avLst/>
          </a:prstGeom>
          <a:solidFill>
            <a:schemeClr val="bg1"/>
          </a:solidFill>
          <a:ln w="571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Văn bản thông tin </a:t>
            </a:r>
          </a:p>
        </p:txBody>
      </p:sp>
      <p:sp>
        <p:nvSpPr>
          <p:cNvPr id="4" name="Rectangle 3">
            <a:extLst>
              <a:ext uri="{FF2B5EF4-FFF2-40B4-BE49-F238E27FC236}">
                <a16:creationId xmlns:a16="http://schemas.microsoft.com/office/drawing/2014/main" id="{EE1E1E16-DFDC-AA8A-9176-E43454CC4310}"/>
              </a:ext>
            </a:extLst>
          </p:cNvPr>
          <p:cNvSpPr/>
          <p:nvPr/>
        </p:nvSpPr>
        <p:spPr>
          <a:xfrm>
            <a:off x="1057276" y="3400425"/>
            <a:ext cx="4648200" cy="61722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Truyền tải thông tin một cách tin cậy, xác thực.</a:t>
            </a:r>
          </a:p>
        </p:txBody>
      </p:sp>
      <p:sp>
        <p:nvSpPr>
          <p:cNvPr id="10" name="Rectangle 9">
            <a:extLst>
              <a:ext uri="{FF2B5EF4-FFF2-40B4-BE49-F238E27FC236}">
                <a16:creationId xmlns:a16="http://schemas.microsoft.com/office/drawing/2014/main" id="{A30AA70C-91B4-291B-4C6C-C78399B26382}"/>
              </a:ext>
            </a:extLst>
          </p:cNvPr>
          <p:cNvSpPr/>
          <p:nvPr/>
        </p:nvSpPr>
        <p:spPr>
          <a:xfrm>
            <a:off x="6858000" y="3400425"/>
            <a:ext cx="4648200" cy="61722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Tổng hợp thông tin đưa đến cho người đọc tri thức về một vấn đề nào đó trong cuộc sống</a:t>
            </a:r>
            <a:r>
              <a:rPr lang="en-US" sz="3800">
                <a:solidFill>
                  <a:schemeClr val="tx1"/>
                </a:solidFill>
                <a:latin typeface="Arial" panose="020B0604020202020204" pitchFamily="34" charset="0"/>
                <a:cs typeface="Arial" panose="020B0604020202020204" pitchFamily="34" charset="0"/>
              </a:rPr>
              <a:t>.</a:t>
            </a:r>
          </a:p>
        </p:txBody>
      </p:sp>
      <p:sp>
        <p:nvSpPr>
          <p:cNvPr id="11" name="Rectangle 10">
            <a:extLst>
              <a:ext uri="{FF2B5EF4-FFF2-40B4-BE49-F238E27FC236}">
                <a16:creationId xmlns:a16="http://schemas.microsoft.com/office/drawing/2014/main" id="{35C76D56-0828-8F73-35B6-5FF2820294B4}"/>
              </a:ext>
            </a:extLst>
          </p:cNvPr>
          <p:cNvSpPr/>
          <p:nvPr/>
        </p:nvSpPr>
        <p:spPr>
          <a:xfrm>
            <a:off x="12573000" y="3395662"/>
            <a:ext cx="4648200" cy="61722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Thông tin được triển khai theo nhiều hình thức</a:t>
            </a:r>
            <a:r>
              <a:rPr lang="en-US" sz="3800">
                <a:solidFill>
                  <a:schemeClr val="tx1"/>
                </a:solidFill>
                <a:latin typeface="Arial" panose="020B0604020202020204" pitchFamily="34" charset="0"/>
                <a:cs typeface="Arial" panose="020B0604020202020204" pitchFamily="34" charset="0"/>
              </a:rPr>
              <a:t>, có sự kết hợp của phương tiện phi ngôn ngữ.</a:t>
            </a:r>
          </a:p>
        </p:txBody>
      </p:sp>
      <p:cxnSp>
        <p:nvCxnSpPr>
          <p:cNvPr id="13" name="Straight Connector 12">
            <a:extLst>
              <a:ext uri="{FF2B5EF4-FFF2-40B4-BE49-F238E27FC236}">
                <a16:creationId xmlns:a16="http://schemas.microsoft.com/office/drawing/2014/main" id="{404182FB-0F4F-E94C-36D4-8F3FC00AC411}"/>
              </a:ext>
            </a:extLst>
          </p:cNvPr>
          <p:cNvCxnSpPr>
            <a:stCxn id="2" idx="2"/>
            <a:endCxn id="4" idx="0"/>
          </p:cNvCxnSpPr>
          <p:nvPr/>
        </p:nvCxnSpPr>
        <p:spPr>
          <a:xfrm flipH="1">
            <a:off x="3381376" y="1943100"/>
            <a:ext cx="5762624" cy="1457325"/>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7427717-EE9F-5787-F818-093FC636B921}"/>
              </a:ext>
            </a:extLst>
          </p:cNvPr>
          <p:cNvCxnSpPr>
            <a:cxnSpLocks/>
            <a:stCxn id="2" idx="2"/>
            <a:endCxn id="11" idx="0"/>
          </p:cNvCxnSpPr>
          <p:nvPr/>
        </p:nvCxnSpPr>
        <p:spPr>
          <a:xfrm>
            <a:off x="9144000" y="1943100"/>
            <a:ext cx="5753100" cy="1452562"/>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F5576E-FFCD-341B-A6BE-834A96D33E0B}"/>
              </a:ext>
            </a:extLst>
          </p:cNvPr>
          <p:cNvCxnSpPr>
            <a:cxnSpLocks/>
            <a:stCxn id="2" idx="2"/>
            <a:endCxn id="10" idx="0"/>
          </p:cNvCxnSpPr>
          <p:nvPr/>
        </p:nvCxnSpPr>
        <p:spPr>
          <a:xfrm>
            <a:off x="9144000" y="1943100"/>
            <a:ext cx="38100" cy="1457325"/>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112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695FE929-D2DC-BD9A-27B7-62C7FB463D2D}"/>
              </a:ext>
            </a:extLst>
          </p:cNvPr>
          <p:cNvSpPr/>
          <p:nvPr/>
        </p:nvSpPr>
        <p:spPr>
          <a:xfrm>
            <a:off x="11506200" y="381000"/>
            <a:ext cx="6346031" cy="95250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2"/>
            <a:stretch>
              <a:fillRect/>
            </a:stretch>
          </a:blipFill>
        </p:spPr>
      </p:sp>
      <p:sp>
        <p:nvSpPr>
          <p:cNvPr id="5" name="Arrow: Pentagon 4">
            <a:extLst>
              <a:ext uri="{FF2B5EF4-FFF2-40B4-BE49-F238E27FC236}">
                <a16:creationId xmlns:a16="http://schemas.microsoft.com/office/drawing/2014/main" id="{45490261-494C-7612-0928-33728D8FDB65}"/>
              </a:ext>
            </a:extLst>
          </p:cNvPr>
          <p:cNvSpPr/>
          <p:nvPr/>
        </p:nvSpPr>
        <p:spPr>
          <a:xfrm>
            <a:off x="-152400" y="1035553"/>
            <a:ext cx="7620000" cy="1143000"/>
          </a:xfrm>
          <a:prstGeom prst="homePlate">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Một số văn bản đã học </a:t>
            </a:r>
          </a:p>
        </p:txBody>
      </p:sp>
      <p:sp>
        <p:nvSpPr>
          <p:cNvPr id="7" name="TextBox 6">
            <a:extLst>
              <a:ext uri="{FF2B5EF4-FFF2-40B4-BE49-F238E27FC236}">
                <a16:creationId xmlns:a16="http://schemas.microsoft.com/office/drawing/2014/main" id="{B2E16862-DA4A-EA17-69EF-6916A97E1994}"/>
              </a:ext>
            </a:extLst>
          </p:cNvPr>
          <p:cNvSpPr txBox="1"/>
          <p:nvPr/>
        </p:nvSpPr>
        <p:spPr>
          <a:xfrm>
            <a:off x="1295400" y="2809875"/>
            <a:ext cx="96012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Bạn đã biết gì về sóng thần?</a:t>
            </a:r>
          </a:p>
          <a:p>
            <a:pPr marL="571500" indent="-571500" algn="just">
              <a:lnSpc>
                <a:spcPct val="150000"/>
              </a:lnSpc>
              <a:buFont typeface="Arial" panose="020B0604020202020204" pitchFamily="34" charset="0"/>
              <a:buChar char="•"/>
            </a:pPr>
            <a:r>
              <a:rPr lang="vi-VN" sz="4000"/>
              <a:t>Sao băng là gì và những điều cần biết về sao băng.</a:t>
            </a:r>
          </a:p>
          <a:p>
            <a:pPr marL="571500" indent="-571500" algn="just">
              <a:lnSpc>
                <a:spcPct val="150000"/>
              </a:lnSpc>
              <a:buFont typeface="Arial" panose="020B0604020202020204" pitchFamily="34" charset="0"/>
              <a:buChar char="•"/>
            </a:pPr>
            <a:r>
              <a:rPr lang="vi-VN" sz="4000"/>
              <a:t>Những điều bí ẩn trong tập tính di cư của các loài chim.</a:t>
            </a:r>
          </a:p>
          <a:p>
            <a:pPr marL="571500" indent="-571500" algn="just">
              <a:lnSpc>
                <a:spcPct val="150000"/>
              </a:lnSpc>
              <a:buFont typeface="Arial" panose="020B0604020202020204" pitchFamily="34" charset="0"/>
              <a:buChar char="•"/>
            </a:pPr>
            <a:r>
              <a:rPr lang="vi-VN" sz="4000"/>
              <a:t>Chúng ta có thể đọc nhanh hơn?</a:t>
            </a:r>
          </a:p>
          <a:p>
            <a:pPr marL="571500" indent="-571500" algn="just">
              <a:lnSpc>
                <a:spcPct val="150000"/>
              </a:lnSpc>
              <a:buFont typeface="Arial" panose="020B0604020202020204" pitchFamily="34" charset="0"/>
              <a:buChar char="•"/>
            </a:pPr>
            <a:r>
              <a:rPr lang="vi-VN" sz="4000"/>
              <a:t>Phòng tránh đuối nước.</a:t>
            </a:r>
          </a:p>
        </p:txBody>
      </p:sp>
    </p:spTree>
    <p:extLst>
      <p:ext uri="{BB962C8B-B14F-4D97-AF65-F5344CB8AC3E}">
        <p14:creationId xmlns:p14="http://schemas.microsoft.com/office/powerpoint/2010/main" val="1536384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FBC527-75FA-947C-C250-363201BDBB28}"/>
              </a:ext>
            </a:extLst>
          </p:cNvPr>
          <p:cNvSpPr txBox="1"/>
          <p:nvPr/>
        </p:nvSpPr>
        <p:spPr>
          <a:xfrm>
            <a:off x="2286000" y="397014"/>
            <a:ext cx="13716000" cy="707886"/>
          </a:xfrm>
          <a:prstGeom prst="rect">
            <a:avLst/>
          </a:prstGeom>
          <a:noFill/>
        </p:spPr>
        <p:txBody>
          <a:bodyPr wrap="square" rtlCol="0">
            <a:spAutoFit/>
          </a:bodyPr>
          <a:lstStyle/>
          <a:p>
            <a:pPr algn="ctr"/>
            <a:r>
              <a:rPr lang="en-US" sz="4000" b="1">
                <a:solidFill>
                  <a:schemeClr val="accent5">
                    <a:lumMod val="50000"/>
                  </a:schemeClr>
                </a:solidFill>
                <a:latin typeface="Arial" panose="020B0604020202020204" pitchFamily="34" charset="0"/>
                <a:cs typeface="Arial" panose="020B0604020202020204" pitchFamily="34" charset="0"/>
              </a:rPr>
              <a:t>LƯU Ý KHI ĐỌC VĂN BẢN THÔNG TIN </a:t>
            </a:r>
          </a:p>
        </p:txBody>
      </p:sp>
      <p:grpSp>
        <p:nvGrpSpPr>
          <p:cNvPr id="9" name="Group 8">
            <a:extLst>
              <a:ext uri="{FF2B5EF4-FFF2-40B4-BE49-F238E27FC236}">
                <a16:creationId xmlns:a16="http://schemas.microsoft.com/office/drawing/2014/main" id="{9CA9962B-2D73-85B4-7067-B8108444A2BE}"/>
              </a:ext>
            </a:extLst>
          </p:cNvPr>
          <p:cNvGrpSpPr/>
          <p:nvPr/>
        </p:nvGrpSpPr>
        <p:grpSpPr>
          <a:xfrm>
            <a:off x="914400" y="1333500"/>
            <a:ext cx="12573000" cy="1136040"/>
            <a:chOff x="1371600" y="2705100"/>
            <a:chExt cx="12573000" cy="1136040"/>
          </a:xfrm>
        </p:grpSpPr>
        <p:sp>
          <p:nvSpPr>
            <p:cNvPr id="2" name="Freeform 2">
              <a:extLst>
                <a:ext uri="{FF2B5EF4-FFF2-40B4-BE49-F238E27FC236}">
                  <a16:creationId xmlns:a16="http://schemas.microsoft.com/office/drawing/2014/main" id="{14B78E67-3031-88DA-0AD8-9FC500F06B8F}"/>
                </a:ext>
              </a:extLst>
            </p:cNvPr>
            <p:cNvSpPr/>
            <p:nvPr/>
          </p:nvSpPr>
          <p:spPr>
            <a:xfrm>
              <a:off x="1371600" y="2705100"/>
              <a:ext cx="1295400" cy="11360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7">
              <a:extLst>
                <a:ext uri="{FF2B5EF4-FFF2-40B4-BE49-F238E27FC236}">
                  <a16:creationId xmlns:a16="http://schemas.microsoft.com/office/drawing/2014/main" id="{4792DE08-8F0D-4F3D-47FF-F3C112DFACC6}"/>
                </a:ext>
              </a:extLst>
            </p:cNvPr>
            <p:cNvSpPr txBox="1"/>
            <p:nvPr/>
          </p:nvSpPr>
          <p:spPr>
            <a:xfrm>
              <a:off x="3048000" y="2919177"/>
              <a:ext cx="10896600" cy="707886"/>
            </a:xfrm>
            <a:prstGeom prst="rect">
              <a:avLst/>
            </a:prstGeom>
            <a:noFill/>
          </p:spPr>
          <p:txBody>
            <a:bodyPr wrap="square">
              <a:spAutoFit/>
            </a:bodyPr>
            <a:lstStyle/>
            <a:p>
              <a:r>
                <a:rPr lang="en-US" sz="4000">
                  <a:latin typeface="Arial" panose="020B0604020202020204" pitchFamily="34" charset="0"/>
                  <a:cs typeface="Arial" panose="020B0604020202020204" pitchFamily="34" charset="0"/>
                </a:rPr>
                <a:t>Văn bản triển khai thông tin theo cách nào?</a:t>
              </a:r>
            </a:p>
          </p:txBody>
        </p:sp>
      </p:grpSp>
      <p:grpSp>
        <p:nvGrpSpPr>
          <p:cNvPr id="10" name="Group 9">
            <a:extLst>
              <a:ext uri="{FF2B5EF4-FFF2-40B4-BE49-F238E27FC236}">
                <a16:creationId xmlns:a16="http://schemas.microsoft.com/office/drawing/2014/main" id="{9A7FD131-836E-8D9C-5FFA-D192B6373F79}"/>
              </a:ext>
            </a:extLst>
          </p:cNvPr>
          <p:cNvGrpSpPr/>
          <p:nvPr/>
        </p:nvGrpSpPr>
        <p:grpSpPr>
          <a:xfrm>
            <a:off x="914400" y="2552700"/>
            <a:ext cx="15849600" cy="1824923"/>
            <a:chOff x="1371600" y="2318452"/>
            <a:chExt cx="15849600" cy="1824923"/>
          </a:xfrm>
        </p:grpSpPr>
        <p:sp>
          <p:nvSpPr>
            <p:cNvPr id="11" name="Freeform 2">
              <a:extLst>
                <a:ext uri="{FF2B5EF4-FFF2-40B4-BE49-F238E27FC236}">
                  <a16:creationId xmlns:a16="http://schemas.microsoft.com/office/drawing/2014/main" id="{74E3AABA-F6A1-9292-D6FB-5EDCBE3BAF3A}"/>
                </a:ext>
              </a:extLst>
            </p:cNvPr>
            <p:cNvSpPr/>
            <p:nvPr/>
          </p:nvSpPr>
          <p:spPr>
            <a:xfrm>
              <a:off x="1371600" y="2705100"/>
              <a:ext cx="1295400" cy="11360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a:extLst>
                <a:ext uri="{FF2B5EF4-FFF2-40B4-BE49-F238E27FC236}">
                  <a16:creationId xmlns:a16="http://schemas.microsoft.com/office/drawing/2014/main" id="{53F298DC-3580-3E86-D5B8-94D89EFBE9FD}"/>
                </a:ext>
              </a:extLst>
            </p:cNvPr>
            <p:cNvSpPr txBox="1"/>
            <p:nvPr/>
          </p:nvSpPr>
          <p:spPr>
            <a:xfrm>
              <a:off x="3048000" y="2318452"/>
              <a:ext cx="14173200" cy="182492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Bố cục của văn bản gồm mấy phần? Nội dung chính của mỗi phần là gì?</a:t>
              </a:r>
            </a:p>
          </p:txBody>
        </p:sp>
      </p:grpSp>
      <p:grpSp>
        <p:nvGrpSpPr>
          <p:cNvPr id="13" name="Group 12">
            <a:extLst>
              <a:ext uri="{FF2B5EF4-FFF2-40B4-BE49-F238E27FC236}">
                <a16:creationId xmlns:a16="http://schemas.microsoft.com/office/drawing/2014/main" id="{C8F5A93D-B568-AEAA-731D-78CA78CA36E3}"/>
              </a:ext>
            </a:extLst>
          </p:cNvPr>
          <p:cNvGrpSpPr/>
          <p:nvPr/>
        </p:nvGrpSpPr>
        <p:grpSpPr>
          <a:xfrm>
            <a:off x="914400" y="4762500"/>
            <a:ext cx="15849600" cy="1136040"/>
            <a:chOff x="1371600" y="2705100"/>
            <a:chExt cx="15849600" cy="1136040"/>
          </a:xfrm>
        </p:grpSpPr>
        <p:sp>
          <p:nvSpPr>
            <p:cNvPr id="14" name="Freeform 2">
              <a:extLst>
                <a:ext uri="{FF2B5EF4-FFF2-40B4-BE49-F238E27FC236}">
                  <a16:creationId xmlns:a16="http://schemas.microsoft.com/office/drawing/2014/main" id="{47347646-BC1C-DEB2-98DC-0BD961D51BB2}"/>
                </a:ext>
              </a:extLst>
            </p:cNvPr>
            <p:cNvSpPr/>
            <p:nvPr/>
          </p:nvSpPr>
          <p:spPr>
            <a:xfrm>
              <a:off x="1371600" y="2705100"/>
              <a:ext cx="1295400" cy="11360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4">
              <a:extLst>
                <a:ext uri="{FF2B5EF4-FFF2-40B4-BE49-F238E27FC236}">
                  <a16:creationId xmlns:a16="http://schemas.microsoft.com/office/drawing/2014/main" id="{4BF8A68A-67AE-5F2C-CCA3-537F84AA4353}"/>
                </a:ext>
              </a:extLst>
            </p:cNvPr>
            <p:cNvSpPr txBox="1"/>
            <p:nvPr/>
          </p:nvSpPr>
          <p:spPr>
            <a:xfrm>
              <a:off x="3048000" y="2822323"/>
              <a:ext cx="14173200" cy="901593"/>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Đối tượng nào được giới thiệu trong văn bản?</a:t>
              </a:r>
              <a:endParaRPr lang="en-US" sz="400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55914FFE-2814-768B-A58C-B54AD77875F6}"/>
              </a:ext>
            </a:extLst>
          </p:cNvPr>
          <p:cNvGrpSpPr/>
          <p:nvPr/>
        </p:nvGrpSpPr>
        <p:grpSpPr>
          <a:xfrm>
            <a:off x="914400" y="6210300"/>
            <a:ext cx="15849600" cy="1824923"/>
            <a:chOff x="1371600" y="2318452"/>
            <a:chExt cx="15849600" cy="1824923"/>
          </a:xfrm>
        </p:grpSpPr>
        <p:sp>
          <p:nvSpPr>
            <p:cNvPr id="17" name="Freeform 2">
              <a:extLst>
                <a:ext uri="{FF2B5EF4-FFF2-40B4-BE49-F238E27FC236}">
                  <a16:creationId xmlns:a16="http://schemas.microsoft.com/office/drawing/2014/main" id="{37374790-BA21-F5FB-B8C9-BDB414DF2581}"/>
                </a:ext>
              </a:extLst>
            </p:cNvPr>
            <p:cNvSpPr/>
            <p:nvPr/>
          </p:nvSpPr>
          <p:spPr>
            <a:xfrm>
              <a:off x="1371600" y="2705100"/>
              <a:ext cx="1295400" cy="11360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TextBox 17">
              <a:extLst>
                <a:ext uri="{FF2B5EF4-FFF2-40B4-BE49-F238E27FC236}">
                  <a16:creationId xmlns:a16="http://schemas.microsoft.com/office/drawing/2014/main" id="{CF2B7A73-12D3-87C0-DAFE-0ACF94E157B5}"/>
                </a:ext>
              </a:extLst>
            </p:cNvPr>
            <p:cNvSpPr txBox="1"/>
            <p:nvPr/>
          </p:nvSpPr>
          <p:spPr>
            <a:xfrm>
              <a:off x="3048000" y="2318452"/>
              <a:ext cx="14173200" cy="1824923"/>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Người viết chia đối tượng thành mấy loại? Trong mỗi loại lớn có những loại nhỏ nào?</a:t>
              </a:r>
              <a:endParaRPr lang="en-US" sz="4000">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AAE4EF9F-E3B1-6636-BACF-6F89CC45B8C9}"/>
              </a:ext>
            </a:extLst>
          </p:cNvPr>
          <p:cNvGrpSpPr/>
          <p:nvPr/>
        </p:nvGrpSpPr>
        <p:grpSpPr>
          <a:xfrm>
            <a:off x="914400" y="8503260"/>
            <a:ext cx="17373600" cy="1136040"/>
            <a:chOff x="1371600" y="2705100"/>
            <a:chExt cx="17373600" cy="1136040"/>
          </a:xfrm>
        </p:grpSpPr>
        <p:sp>
          <p:nvSpPr>
            <p:cNvPr id="20" name="Freeform 2">
              <a:extLst>
                <a:ext uri="{FF2B5EF4-FFF2-40B4-BE49-F238E27FC236}">
                  <a16:creationId xmlns:a16="http://schemas.microsoft.com/office/drawing/2014/main" id="{76880EE0-36D8-B7BD-49A6-EBF89CDB5BCE}"/>
                </a:ext>
              </a:extLst>
            </p:cNvPr>
            <p:cNvSpPr/>
            <p:nvPr/>
          </p:nvSpPr>
          <p:spPr>
            <a:xfrm>
              <a:off x="1371600" y="2705100"/>
              <a:ext cx="1295400" cy="11360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TextBox 20">
              <a:extLst>
                <a:ext uri="{FF2B5EF4-FFF2-40B4-BE49-F238E27FC236}">
                  <a16:creationId xmlns:a16="http://schemas.microsoft.com/office/drawing/2014/main" id="{581FFABB-2E8F-2F8A-211C-5E23EB79FFFB}"/>
                </a:ext>
              </a:extLst>
            </p:cNvPr>
            <p:cNvSpPr txBox="1"/>
            <p:nvPr/>
          </p:nvSpPr>
          <p:spPr>
            <a:xfrm>
              <a:off x="3048000" y="2822323"/>
              <a:ext cx="15697200" cy="901593"/>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Qua văn bản, em hiểu thêm những gì về đối tượng được giới thiệu?</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40750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A3F209-8A18-D5D5-D531-412943573A4B}"/>
              </a:ext>
            </a:extLst>
          </p:cNvPr>
          <p:cNvSpPr txBox="1"/>
          <p:nvPr/>
        </p:nvSpPr>
        <p:spPr>
          <a:xfrm>
            <a:off x="342900" y="190500"/>
            <a:ext cx="17602200" cy="2041456"/>
          </a:xfrm>
          <a:prstGeom prst="rect">
            <a:avLst/>
          </a:prstGeom>
          <a:noFill/>
        </p:spPr>
        <p:txBody>
          <a:bodyPr wrap="square">
            <a:spAutoFit/>
          </a:bodyPr>
          <a:lstStyle/>
          <a:p>
            <a:pPr>
              <a:lnSpc>
                <a:spcPct val="150000"/>
              </a:lnSpc>
            </a:pPr>
            <a:r>
              <a:rPr lang="en-US" sz="4500" b="1">
                <a:solidFill>
                  <a:srgbClr val="C00000"/>
                </a:solidFill>
                <a:latin typeface="Arial" panose="020B0604020202020204" pitchFamily="34" charset="0"/>
                <a:cs typeface="Arial" panose="020B0604020202020204" pitchFamily="34" charset="0"/>
              </a:rPr>
              <a:t>2. Đặc điểm văn bản giới thiệu một danh lam thắng cảnh, di tích lịch sử</a:t>
            </a:r>
          </a:p>
        </p:txBody>
      </p:sp>
      <p:grpSp>
        <p:nvGrpSpPr>
          <p:cNvPr id="22" name="Group 21">
            <a:extLst>
              <a:ext uri="{FF2B5EF4-FFF2-40B4-BE49-F238E27FC236}">
                <a16:creationId xmlns:a16="http://schemas.microsoft.com/office/drawing/2014/main" id="{C09A107E-8C16-7332-BF18-8539BE98B94B}"/>
              </a:ext>
            </a:extLst>
          </p:cNvPr>
          <p:cNvGrpSpPr/>
          <p:nvPr/>
        </p:nvGrpSpPr>
        <p:grpSpPr>
          <a:xfrm>
            <a:off x="457200" y="2171700"/>
            <a:ext cx="17373600" cy="1738296"/>
            <a:chOff x="228600" y="3086100"/>
            <a:chExt cx="17373600" cy="1738296"/>
          </a:xfrm>
        </p:grpSpPr>
        <p:sp>
          <p:nvSpPr>
            <p:cNvPr id="6" name="TextBox 5">
              <a:extLst>
                <a:ext uri="{FF2B5EF4-FFF2-40B4-BE49-F238E27FC236}">
                  <a16:creationId xmlns:a16="http://schemas.microsoft.com/office/drawing/2014/main" id="{4A0765D6-110F-9152-9549-4AC2B9BFA647}"/>
                </a:ext>
              </a:extLst>
            </p:cNvPr>
            <p:cNvSpPr txBox="1"/>
            <p:nvPr/>
          </p:nvSpPr>
          <p:spPr>
            <a:xfrm>
              <a:off x="1600200" y="3086100"/>
              <a:ext cx="16002000" cy="1738296"/>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Đọc phần Tri thức Ngữ văn, hoàn thành Phiếu học tập số 1: Tóm tắt các đặc điểm văn bản giới thiệu danh lam thắng cảnh hoặc di tích lịch sử.</a:t>
              </a:r>
            </a:p>
          </p:txBody>
        </p:sp>
        <p:sp>
          <p:nvSpPr>
            <p:cNvPr id="7" name="Freeform 12">
              <a:extLst>
                <a:ext uri="{FF2B5EF4-FFF2-40B4-BE49-F238E27FC236}">
                  <a16:creationId xmlns:a16="http://schemas.microsoft.com/office/drawing/2014/main" id="{5282A38B-FA3A-448D-C00B-76E7DA87852B}"/>
                </a:ext>
              </a:extLst>
            </p:cNvPr>
            <p:cNvSpPr/>
            <p:nvPr/>
          </p:nvSpPr>
          <p:spPr>
            <a:xfrm>
              <a:off x="228600" y="3467100"/>
              <a:ext cx="1181100" cy="1194538"/>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aphicFrame>
        <p:nvGraphicFramePr>
          <p:cNvPr id="23" name="Table 22">
            <a:extLst>
              <a:ext uri="{FF2B5EF4-FFF2-40B4-BE49-F238E27FC236}">
                <a16:creationId xmlns:a16="http://schemas.microsoft.com/office/drawing/2014/main" id="{32AD4C2A-F4E7-A722-CDEF-BCFDF6127DD3}"/>
              </a:ext>
            </a:extLst>
          </p:cNvPr>
          <p:cNvGraphicFramePr>
            <a:graphicFrameLocks noGrp="1"/>
          </p:cNvGraphicFramePr>
          <p:nvPr>
            <p:extLst>
              <p:ext uri="{D42A27DB-BD31-4B8C-83A1-F6EECF244321}">
                <p14:modId xmlns:p14="http://schemas.microsoft.com/office/powerpoint/2010/main" val="2550634542"/>
              </p:ext>
            </p:extLst>
          </p:nvPr>
        </p:nvGraphicFramePr>
        <p:xfrm>
          <a:off x="247650" y="4991100"/>
          <a:ext cx="17792699" cy="5102221"/>
        </p:xfrm>
        <a:graphic>
          <a:graphicData uri="http://schemas.openxmlformats.org/drawingml/2006/table">
            <a:tbl>
              <a:tblPr firstRow="1" firstCol="1" bandRow="1"/>
              <a:tblGrid>
                <a:gridCol w="6193159">
                  <a:extLst>
                    <a:ext uri="{9D8B030D-6E8A-4147-A177-3AD203B41FA5}">
                      <a16:colId xmlns:a16="http://schemas.microsoft.com/office/drawing/2014/main" val="2165034371"/>
                    </a:ext>
                  </a:extLst>
                </a:gridCol>
                <a:gridCol w="11599540">
                  <a:extLst>
                    <a:ext uri="{9D8B030D-6E8A-4147-A177-3AD203B41FA5}">
                      <a16:colId xmlns:a16="http://schemas.microsoft.com/office/drawing/2014/main" val="1119366387"/>
                    </a:ext>
                  </a:extLst>
                </a:gridCol>
              </a:tblGrid>
              <a:tr h="1948373">
                <a:tc gridSpan="2">
                  <a:txBody>
                    <a:bodyPr/>
                    <a:lstStyle/>
                    <a:p>
                      <a:pPr marL="0" marR="0" algn="ctr">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Tóm tắt các đặc điểm văn bản giới thiệu danh lam thắng cảnh hoặc di tích lịch sử.</a:t>
                      </a:r>
                      <a:endParaRPr lang="en-US" sz="3500">
                        <a:effectLst/>
                        <a:latin typeface="+mn-lt"/>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(Trình bày các nội dung tóm tắt ngắn gọn)</a:t>
                      </a:r>
                      <a:endParaRPr lang="en-US" sz="35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9CE"/>
                    </a:solidFill>
                  </a:tcPr>
                </a:tc>
                <a:tc hMerge="1">
                  <a:txBody>
                    <a:bodyPr/>
                    <a:lstStyle/>
                    <a:p>
                      <a:endParaRPr lang="en-US"/>
                    </a:p>
                  </a:txBody>
                  <a:tcPr/>
                </a:tc>
                <a:extLst>
                  <a:ext uri="{0D108BD9-81ED-4DB2-BD59-A6C34878D82A}">
                    <a16:rowId xmlns:a16="http://schemas.microsoft.com/office/drawing/2014/main" val="1039731814"/>
                  </a:ext>
                </a:extLst>
              </a:tr>
              <a:tr h="771613">
                <a:tc>
                  <a:txBody>
                    <a:bodyPr/>
                    <a:lstStyle/>
                    <a:p>
                      <a:pPr marL="0" marR="0" algn="just">
                        <a:lnSpc>
                          <a:spcPct val="150000"/>
                        </a:lnSpc>
                        <a:spcBef>
                          <a:spcPts val="0"/>
                        </a:spcBef>
                        <a:spcAft>
                          <a:spcPts val="0"/>
                        </a:spcAft>
                        <a:tabLst>
                          <a:tab pos="90170" algn="l"/>
                          <a:tab pos="180340" algn="l"/>
                          <a:tab pos="270510" algn="l"/>
                        </a:tabLst>
                      </a:pPr>
                      <a:r>
                        <a:rPr lang="vi-VN" sz="3500" b="0">
                          <a:solidFill>
                            <a:srgbClr val="000000"/>
                          </a:solidFill>
                          <a:effectLst/>
                          <a:latin typeface="+mn-lt"/>
                          <a:ea typeface="Times New Roman" panose="02020603050405020304" pitchFamily="18" charset="0"/>
                          <a:cs typeface="Times New Roman" panose="02020603050405020304" pitchFamily="18" charset="0"/>
                        </a:rPr>
                        <a:t>Mục đích viết</a:t>
                      </a:r>
                      <a:endParaRPr lang="en-US" sz="3500" b="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 </a:t>
                      </a:r>
                      <a:endParaRPr lang="en-US" sz="35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44660651"/>
                  </a:ext>
                </a:extLst>
              </a:tr>
              <a:tr h="771613">
                <a:tc>
                  <a:txBody>
                    <a:bodyPr/>
                    <a:lstStyle/>
                    <a:p>
                      <a:pPr marL="0" marR="0" algn="just">
                        <a:lnSpc>
                          <a:spcPct val="150000"/>
                        </a:lnSpc>
                        <a:spcBef>
                          <a:spcPts val="0"/>
                        </a:spcBef>
                        <a:spcAft>
                          <a:spcPts val="0"/>
                        </a:spcAft>
                        <a:tabLst>
                          <a:tab pos="90170" algn="l"/>
                          <a:tab pos="180340" algn="l"/>
                          <a:tab pos="270510" algn="l"/>
                        </a:tabLst>
                      </a:pPr>
                      <a:r>
                        <a:rPr lang="vi-VN" sz="3500" b="0">
                          <a:solidFill>
                            <a:srgbClr val="000000"/>
                          </a:solidFill>
                          <a:effectLst/>
                          <a:latin typeface="+mn-lt"/>
                          <a:ea typeface="Times New Roman" panose="02020603050405020304" pitchFamily="18" charset="0"/>
                          <a:cs typeface="Times New Roman" panose="02020603050405020304" pitchFamily="18" charset="0"/>
                        </a:rPr>
                        <a:t>Cấu trúc</a:t>
                      </a:r>
                      <a:endParaRPr lang="en-US" sz="3500" b="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 </a:t>
                      </a:r>
                      <a:endParaRPr lang="en-US" sz="35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88012747"/>
                  </a:ext>
                </a:extLst>
              </a:tr>
              <a:tr h="771613">
                <a:tc>
                  <a:txBody>
                    <a:bodyPr/>
                    <a:lstStyle/>
                    <a:p>
                      <a:pPr marL="0" marR="0" algn="just">
                        <a:lnSpc>
                          <a:spcPct val="150000"/>
                        </a:lnSpc>
                        <a:spcBef>
                          <a:spcPts val="0"/>
                        </a:spcBef>
                        <a:spcAft>
                          <a:spcPts val="0"/>
                        </a:spcAft>
                        <a:tabLst>
                          <a:tab pos="90170" algn="l"/>
                          <a:tab pos="180340" algn="l"/>
                          <a:tab pos="270510" algn="l"/>
                        </a:tabLst>
                      </a:pPr>
                      <a:r>
                        <a:rPr lang="vi-VN" sz="3500" b="0">
                          <a:solidFill>
                            <a:srgbClr val="000000"/>
                          </a:solidFill>
                          <a:effectLst/>
                          <a:latin typeface="+mn-lt"/>
                          <a:ea typeface="Times New Roman" panose="02020603050405020304" pitchFamily="18" charset="0"/>
                          <a:cs typeface="Times New Roman" panose="02020603050405020304" pitchFamily="18" charset="0"/>
                        </a:rPr>
                        <a:t>Đặc điểm hình thức</a:t>
                      </a:r>
                      <a:endParaRPr lang="en-US" sz="3500" b="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 </a:t>
                      </a:r>
                      <a:endParaRPr lang="en-US" sz="35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81337030"/>
                  </a:ext>
                </a:extLst>
              </a:tr>
              <a:tr h="839009">
                <a:tc>
                  <a:txBody>
                    <a:bodyPr/>
                    <a:lstStyle/>
                    <a:p>
                      <a:pPr marL="0" marR="0" algn="just">
                        <a:lnSpc>
                          <a:spcPct val="150000"/>
                        </a:lnSpc>
                        <a:spcBef>
                          <a:spcPts val="0"/>
                        </a:spcBef>
                        <a:spcAft>
                          <a:spcPts val="0"/>
                        </a:spcAft>
                        <a:tabLst>
                          <a:tab pos="90170" algn="l"/>
                          <a:tab pos="180340" algn="l"/>
                          <a:tab pos="270510" algn="l"/>
                        </a:tabLst>
                      </a:pPr>
                      <a:r>
                        <a:rPr lang="vi-VN" sz="3500" b="0">
                          <a:solidFill>
                            <a:srgbClr val="000000"/>
                          </a:solidFill>
                          <a:effectLst/>
                          <a:latin typeface="+mn-lt"/>
                          <a:ea typeface="Times New Roman" panose="02020603050405020304" pitchFamily="18" charset="0"/>
                          <a:cs typeface="Times New Roman" panose="02020603050405020304" pitchFamily="18" charset="0"/>
                        </a:rPr>
                        <a:t>Cách trình bày thông tin</a:t>
                      </a:r>
                      <a:endParaRPr lang="en-US" sz="3500" b="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 </a:t>
                      </a:r>
                      <a:endParaRPr lang="en-US" sz="35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40850814"/>
                  </a:ext>
                </a:extLst>
              </a:tr>
            </a:tbl>
          </a:graphicData>
        </a:graphic>
      </p:graphicFrame>
      <p:sp>
        <p:nvSpPr>
          <p:cNvPr id="24" name="TextBox 23">
            <a:extLst>
              <a:ext uri="{FF2B5EF4-FFF2-40B4-BE49-F238E27FC236}">
                <a16:creationId xmlns:a16="http://schemas.microsoft.com/office/drawing/2014/main" id="{0CBD5971-722B-5F66-2D53-CFC9E6B967D8}"/>
              </a:ext>
            </a:extLst>
          </p:cNvPr>
          <p:cNvSpPr txBox="1"/>
          <p:nvPr/>
        </p:nvSpPr>
        <p:spPr>
          <a:xfrm>
            <a:off x="0" y="4116169"/>
            <a:ext cx="18288000" cy="646331"/>
          </a:xfrm>
          <a:prstGeom prst="rect">
            <a:avLst/>
          </a:prstGeom>
          <a:noFill/>
        </p:spPr>
        <p:txBody>
          <a:bodyPr wrap="square" rtlCol="0">
            <a:spAutoFit/>
          </a:bodyPr>
          <a:lstStyle/>
          <a:p>
            <a:pPr algn="ctr"/>
            <a:r>
              <a:rPr lang="en-US" sz="3600" b="1">
                <a:solidFill>
                  <a:srgbClr val="0070C0"/>
                </a:solidFill>
                <a:latin typeface="Arial" panose="020B0604020202020204" pitchFamily="34" charset="0"/>
                <a:cs typeface="Arial" panose="020B0604020202020204" pitchFamily="34" charset="0"/>
              </a:rPr>
              <a:t>PHIẾU HỌC TẬP SỐ 1 </a:t>
            </a:r>
          </a:p>
        </p:txBody>
      </p:sp>
    </p:spTree>
    <p:extLst>
      <p:ext uri="{BB962C8B-B14F-4D97-AF65-F5344CB8AC3E}">
        <p14:creationId xmlns:p14="http://schemas.microsoft.com/office/powerpoint/2010/main" val="3688049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3150D5-7951-9818-4C3D-C580204D7AD6}"/>
              </a:ext>
            </a:extLst>
          </p:cNvPr>
          <p:cNvGraphicFramePr>
            <a:graphicFrameLocks noGrp="1"/>
          </p:cNvGraphicFramePr>
          <p:nvPr>
            <p:extLst>
              <p:ext uri="{D42A27DB-BD31-4B8C-83A1-F6EECF244321}">
                <p14:modId xmlns:p14="http://schemas.microsoft.com/office/powerpoint/2010/main" val="621774791"/>
              </p:ext>
            </p:extLst>
          </p:nvPr>
        </p:nvGraphicFramePr>
        <p:xfrm>
          <a:off x="419100" y="1562100"/>
          <a:ext cx="17449800" cy="12371070"/>
        </p:xfrm>
        <a:graphic>
          <a:graphicData uri="http://schemas.openxmlformats.org/drawingml/2006/table">
            <a:tbl>
              <a:tblPr firstRow="1" firstCol="1" bandRow="1"/>
              <a:tblGrid>
                <a:gridCol w="5981700">
                  <a:extLst>
                    <a:ext uri="{9D8B030D-6E8A-4147-A177-3AD203B41FA5}">
                      <a16:colId xmlns:a16="http://schemas.microsoft.com/office/drawing/2014/main" val="3091473911"/>
                    </a:ext>
                  </a:extLst>
                </a:gridCol>
                <a:gridCol w="11468100">
                  <a:extLst>
                    <a:ext uri="{9D8B030D-6E8A-4147-A177-3AD203B41FA5}">
                      <a16:colId xmlns:a16="http://schemas.microsoft.com/office/drawing/2014/main" val="858193693"/>
                    </a:ext>
                  </a:extLst>
                </a:gridCol>
              </a:tblGrid>
              <a:tr h="747881">
                <a:tc gridSpan="2">
                  <a:txBody>
                    <a:bodyPr/>
                    <a:lstStyle/>
                    <a:p>
                      <a:pPr marL="0" marR="0" algn="ctr">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Tóm tắt các đặc điểm văn bản giới thiệu danh lam thắng cảnh hoặc di tích lịch sử</a:t>
                      </a:r>
                      <a:endParaRPr lang="en-US" sz="3500">
                        <a:effectLst/>
                        <a:latin typeface="+mn-lt"/>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(Trình bày các nội dung tóm tắt ngắn gọn bằng từ/ cụm từ)</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9CE"/>
                    </a:solidFill>
                  </a:tcPr>
                </a:tc>
                <a:tc hMerge="1">
                  <a:txBody>
                    <a:bodyPr/>
                    <a:lstStyle/>
                    <a:p>
                      <a:endParaRPr lang="en-US"/>
                    </a:p>
                  </a:txBody>
                  <a:tcPr/>
                </a:tc>
                <a:extLst>
                  <a:ext uri="{0D108BD9-81ED-4DB2-BD59-A6C34878D82A}">
                    <a16:rowId xmlns:a16="http://schemas.microsoft.com/office/drawing/2014/main" val="1955161519"/>
                  </a:ext>
                </a:extLst>
              </a:tr>
              <a:tr h="314649">
                <a:tc>
                  <a:txBody>
                    <a:bodyPr/>
                    <a:lstStyle/>
                    <a:p>
                      <a:pPr marL="0" marR="0" algn="just">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Mục đích viết</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Cung cấp cho người đọc thông tin về danh lam thắng cảnh hoặc di tích lịch sử.</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73150430"/>
                  </a:ext>
                </a:extLst>
              </a:tr>
              <a:tr h="1151370">
                <a:tc>
                  <a:txBody>
                    <a:bodyPr/>
                    <a:lstStyle/>
                    <a:p>
                      <a:pPr marL="0" marR="0" algn="just">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Cấu trúc</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3 phần: </a:t>
                      </a:r>
                      <a:endParaRPr lang="en-US" sz="3500">
                        <a:effectLst/>
                        <a:latin typeface="+mn-lt"/>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 Mở đầu: giới thiệu khái quát danh lam thắng cảnh hoặc di tích lịch sử.</a:t>
                      </a:r>
                      <a:endParaRPr lang="en-US" sz="3500">
                        <a:effectLst/>
                        <a:latin typeface="+mn-lt"/>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 Nội dung: trình bày thông tin về danh lam thắng cảnh hoặc di tích lịch sử.</a:t>
                      </a:r>
                      <a:endParaRPr lang="en-US" sz="3500">
                        <a:effectLst/>
                        <a:latin typeface="+mn-lt"/>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 Kết thúc: nhận xét khái quát giá trị; bày tỏ tình cảm, cảm xúc.</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36761768"/>
                  </a:ext>
                </a:extLst>
              </a:tr>
              <a:tr h="481993">
                <a:tc>
                  <a:txBody>
                    <a:bodyPr/>
                    <a:lstStyle/>
                    <a:p>
                      <a:pPr marL="0" marR="0" algn="just">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Đặc điểm hình thức</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Sử dụng đề mục, từ ngữ chuyên ngành, từ ngữ giàu giá trị miêu tả, biểu cảm, hình ảnh minh họa, sơ đồ/ bản đồ…</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3512783"/>
                  </a:ext>
                </a:extLst>
              </a:tr>
              <a:tr h="488209">
                <a:tc>
                  <a:txBody>
                    <a:bodyPr/>
                    <a:lstStyle/>
                    <a:p>
                      <a:pPr marL="0" marR="0" algn="just">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Cách trình bày thông tin</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 Theo trật tự thời gian.</a:t>
                      </a:r>
                      <a:endParaRPr lang="en-US" sz="3500">
                        <a:effectLst/>
                        <a:latin typeface="+mn-lt"/>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 Theo cách phân loại đối tượng.</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7878121"/>
                  </a:ext>
                </a:extLst>
              </a:tr>
            </a:tbl>
          </a:graphicData>
        </a:graphic>
      </p:graphicFrame>
      <p:sp>
        <p:nvSpPr>
          <p:cNvPr id="4" name="TextBox 3">
            <a:extLst>
              <a:ext uri="{FF2B5EF4-FFF2-40B4-BE49-F238E27FC236}">
                <a16:creationId xmlns:a16="http://schemas.microsoft.com/office/drawing/2014/main" id="{6853AC88-F2D8-BB38-5DC2-AAD9D37B2332}"/>
              </a:ext>
            </a:extLst>
          </p:cNvPr>
          <p:cNvSpPr txBox="1"/>
          <p:nvPr/>
        </p:nvSpPr>
        <p:spPr>
          <a:xfrm>
            <a:off x="4229100" y="342900"/>
            <a:ext cx="9829800"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KẾT QUẢ PHIẾU HỌC TẬP SỐ 1 </a:t>
            </a:r>
          </a:p>
        </p:txBody>
      </p:sp>
    </p:spTree>
    <p:extLst>
      <p:ext uri="{BB962C8B-B14F-4D97-AF65-F5344CB8AC3E}">
        <p14:creationId xmlns:p14="http://schemas.microsoft.com/office/powerpoint/2010/main" val="862844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F2069A3-5746-3B1B-3414-A6B0721C8581}"/>
              </a:ext>
            </a:extLst>
          </p:cNvPr>
          <p:cNvSpPr txBox="1"/>
          <p:nvPr/>
        </p:nvSpPr>
        <p:spPr>
          <a:xfrm>
            <a:off x="2781300" y="647700"/>
            <a:ext cx="12725400" cy="1169551"/>
          </a:xfrm>
          <a:prstGeom prst="rect">
            <a:avLst/>
          </a:prstGeom>
          <a:noFill/>
        </p:spPr>
        <p:txBody>
          <a:bodyPr wrap="square" rtlCol="0">
            <a:spAutoFit/>
          </a:bodyPr>
          <a:lstStyle/>
          <a:p>
            <a:pPr algn="ctr"/>
            <a:r>
              <a:rPr lang="en-US" sz="7000" b="1">
                <a:solidFill>
                  <a:schemeClr val="accent5">
                    <a:lumMod val="50000"/>
                  </a:schemeClr>
                </a:solidFill>
                <a:latin typeface="Arial" panose="020B0604020202020204" pitchFamily="34" charset="0"/>
                <a:cs typeface="Arial" panose="020B0604020202020204" pitchFamily="34" charset="0"/>
              </a:rPr>
              <a:t>KHỞI ĐỘNG </a:t>
            </a:r>
          </a:p>
        </p:txBody>
      </p:sp>
      <p:grpSp>
        <p:nvGrpSpPr>
          <p:cNvPr id="5" name="Group 4">
            <a:extLst>
              <a:ext uri="{FF2B5EF4-FFF2-40B4-BE49-F238E27FC236}">
                <a16:creationId xmlns:a16="http://schemas.microsoft.com/office/drawing/2014/main" id="{582CB669-BDF6-E908-D62F-421382D9B16C}"/>
              </a:ext>
            </a:extLst>
          </p:cNvPr>
          <p:cNvGrpSpPr/>
          <p:nvPr/>
        </p:nvGrpSpPr>
        <p:grpSpPr>
          <a:xfrm>
            <a:off x="705799" y="1916549"/>
            <a:ext cx="16876401" cy="1021765"/>
            <a:chOff x="725799" y="1941224"/>
            <a:chExt cx="16876401" cy="1021765"/>
          </a:xfrm>
        </p:grpSpPr>
        <p:sp>
          <p:nvSpPr>
            <p:cNvPr id="4" name="Rectangle: Rounded Corners 3">
              <a:extLst>
                <a:ext uri="{FF2B5EF4-FFF2-40B4-BE49-F238E27FC236}">
                  <a16:creationId xmlns:a16="http://schemas.microsoft.com/office/drawing/2014/main" id="{B499381E-E27D-73EE-1F8B-A9EC0FD9C220}"/>
                </a:ext>
              </a:extLst>
            </p:cNvPr>
            <p:cNvSpPr/>
            <p:nvPr/>
          </p:nvSpPr>
          <p:spPr>
            <a:xfrm>
              <a:off x="725799" y="2056069"/>
              <a:ext cx="16876401" cy="906920"/>
            </a:xfrm>
            <a:prstGeom prst="roundRect">
              <a:avLst>
                <a:gd name="adj" fmla="val 50000"/>
              </a:avLst>
            </a:prstGeom>
            <a:solidFill>
              <a:srgbClr val="F5E9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DF8083C-3FA8-491D-121F-166B52269DFA}"/>
                </a:ext>
              </a:extLst>
            </p:cNvPr>
            <p:cNvSpPr txBox="1"/>
            <p:nvPr/>
          </p:nvSpPr>
          <p:spPr>
            <a:xfrm>
              <a:off x="3410899" y="1941224"/>
              <a:ext cx="11506200" cy="916276"/>
            </a:xfrm>
            <a:prstGeom prst="rect">
              <a:avLst/>
            </a:prstGeom>
            <a:noFill/>
          </p:spPr>
          <p:txBody>
            <a:bodyPr wrap="square">
              <a:spAutoFit/>
            </a:bodyPr>
            <a:lstStyle/>
            <a:p>
              <a:pPr algn="ctr">
                <a:lnSpc>
                  <a:spcPct val="150000"/>
                </a:lnSpc>
              </a:pPr>
              <a:r>
                <a:rPr lang="en-US" sz="4000" b="1">
                  <a:latin typeface="Arial" panose="020B0604020202020204" pitchFamily="34" charset="0"/>
                  <a:cs typeface="Arial" panose="020B0604020202020204" pitchFamily="34" charset="0"/>
                </a:rPr>
                <a:t>Đây là địa danh nào?</a:t>
              </a:r>
            </a:p>
          </p:txBody>
        </p:sp>
      </p:grpSp>
      <p:sp>
        <p:nvSpPr>
          <p:cNvPr id="18" name="Freeform 7">
            <a:extLst>
              <a:ext uri="{FF2B5EF4-FFF2-40B4-BE49-F238E27FC236}">
                <a16:creationId xmlns:a16="http://schemas.microsoft.com/office/drawing/2014/main" id="{97B1618B-EBE0-9343-6125-CD72D977EFE9}"/>
              </a:ext>
            </a:extLst>
          </p:cNvPr>
          <p:cNvSpPr/>
          <p:nvPr/>
        </p:nvSpPr>
        <p:spPr>
          <a:xfrm>
            <a:off x="457200" y="365269"/>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026" name="Picture 2" descr="Khám phá dấu ấn lịch sử cố đô Đại Nội Huế - Hoàng thành Huế">
            <a:extLst>
              <a:ext uri="{FF2B5EF4-FFF2-40B4-BE49-F238E27FC236}">
                <a16:creationId xmlns:a16="http://schemas.microsoft.com/office/drawing/2014/main" id="{4EE7337D-6B9E-E1F4-FF3B-1B3D38FF0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95" y="3448049"/>
            <a:ext cx="8418203" cy="4895850"/>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F4159D1-3234-5F0B-ED36-A28B73F1B0C6}"/>
              </a:ext>
            </a:extLst>
          </p:cNvPr>
          <p:cNvPicPr>
            <a:picLocks noChangeAspect="1"/>
          </p:cNvPicPr>
          <p:nvPr/>
        </p:nvPicPr>
        <p:blipFill>
          <a:blip r:embed="rId5"/>
          <a:stretch>
            <a:fillRect/>
          </a:stretch>
        </p:blipFill>
        <p:spPr>
          <a:xfrm>
            <a:off x="9924094" y="3439441"/>
            <a:ext cx="7603813" cy="4904459"/>
          </a:xfrm>
          <a:prstGeom prst="roundRect">
            <a:avLst/>
          </a:prstGeom>
        </p:spPr>
      </p:pic>
      <p:grpSp>
        <p:nvGrpSpPr>
          <p:cNvPr id="11" name="Group 10">
            <a:extLst>
              <a:ext uri="{FF2B5EF4-FFF2-40B4-BE49-F238E27FC236}">
                <a16:creationId xmlns:a16="http://schemas.microsoft.com/office/drawing/2014/main" id="{CC152A9C-AF59-7126-7DC1-4FBD889080FE}"/>
              </a:ext>
            </a:extLst>
          </p:cNvPr>
          <p:cNvGrpSpPr/>
          <p:nvPr/>
        </p:nvGrpSpPr>
        <p:grpSpPr>
          <a:xfrm>
            <a:off x="615795" y="8853634"/>
            <a:ext cx="8209601" cy="1068097"/>
            <a:chOff x="749611" y="8853634"/>
            <a:chExt cx="8546788" cy="1068097"/>
          </a:xfrm>
        </p:grpSpPr>
        <p:sp>
          <p:nvSpPr>
            <p:cNvPr id="8" name="Rectangle 7">
              <a:extLst>
                <a:ext uri="{FF2B5EF4-FFF2-40B4-BE49-F238E27FC236}">
                  <a16:creationId xmlns:a16="http://schemas.microsoft.com/office/drawing/2014/main" id="{07C02C3A-C082-0967-BB86-7B58EB4761A6}"/>
                </a:ext>
              </a:extLst>
            </p:cNvPr>
            <p:cNvSpPr/>
            <p:nvPr/>
          </p:nvSpPr>
          <p:spPr>
            <a:xfrm>
              <a:off x="858198" y="9006034"/>
              <a:ext cx="8438201" cy="91569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56DAD7-C2D2-AA96-5D3F-B405BFDF7C47}"/>
                </a:ext>
              </a:extLst>
            </p:cNvPr>
            <p:cNvSpPr/>
            <p:nvPr/>
          </p:nvSpPr>
          <p:spPr>
            <a:xfrm>
              <a:off x="749611" y="8853634"/>
              <a:ext cx="8438201" cy="915697"/>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BC0B51-E375-DAF4-6F9D-4D4CFB3DDCE9}"/>
                </a:ext>
              </a:extLst>
            </p:cNvPr>
            <p:cNvSpPr txBox="1"/>
            <p:nvPr/>
          </p:nvSpPr>
          <p:spPr>
            <a:xfrm>
              <a:off x="2867498" y="8957539"/>
              <a:ext cx="4419600" cy="707886"/>
            </a:xfrm>
            <a:prstGeom prst="rect">
              <a:avLst/>
            </a:prstGeom>
            <a:noFill/>
          </p:spPr>
          <p:txBody>
            <a:bodyPr wrap="square" rtlCol="0">
              <a:spAutoFit/>
            </a:bodyPr>
            <a:lstStyle/>
            <a:p>
              <a:pPr algn="ctr"/>
              <a:r>
                <a:rPr lang="en-US" sz="4000" i="1">
                  <a:latin typeface="Arial" panose="020B0604020202020204" pitchFamily="34" charset="0"/>
                  <a:cs typeface="Arial" panose="020B0604020202020204" pitchFamily="34" charset="0"/>
                </a:rPr>
                <a:t>Cố đô Huế </a:t>
              </a:r>
            </a:p>
          </p:txBody>
        </p:sp>
      </p:grpSp>
      <p:grpSp>
        <p:nvGrpSpPr>
          <p:cNvPr id="19" name="Group 18">
            <a:extLst>
              <a:ext uri="{FF2B5EF4-FFF2-40B4-BE49-F238E27FC236}">
                <a16:creationId xmlns:a16="http://schemas.microsoft.com/office/drawing/2014/main" id="{9135CF7B-8DDA-886D-CA20-980D1EA0EF52}"/>
              </a:ext>
            </a:extLst>
          </p:cNvPr>
          <p:cNvGrpSpPr/>
          <p:nvPr/>
        </p:nvGrpSpPr>
        <p:grpSpPr>
          <a:xfrm>
            <a:off x="9621199" y="8853634"/>
            <a:ext cx="8209601" cy="1068097"/>
            <a:chOff x="749611" y="8853634"/>
            <a:chExt cx="8546788" cy="1068097"/>
          </a:xfrm>
        </p:grpSpPr>
        <p:sp>
          <p:nvSpPr>
            <p:cNvPr id="20" name="Rectangle 19">
              <a:extLst>
                <a:ext uri="{FF2B5EF4-FFF2-40B4-BE49-F238E27FC236}">
                  <a16:creationId xmlns:a16="http://schemas.microsoft.com/office/drawing/2014/main" id="{E18938D2-4FEB-4671-50D0-E88811E4D71C}"/>
                </a:ext>
              </a:extLst>
            </p:cNvPr>
            <p:cNvSpPr/>
            <p:nvPr/>
          </p:nvSpPr>
          <p:spPr>
            <a:xfrm>
              <a:off x="858198" y="9006034"/>
              <a:ext cx="8438201" cy="91569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4C3BEE-8ED6-0527-920C-FE4B9FA4FFBC}"/>
                </a:ext>
              </a:extLst>
            </p:cNvPr>
            <p:cNvSpPr/>
            <p:nvPr/>
          </p:nvSpPr>
          <p:spPr>
            <a:xfrm>
              <a:off x="749611" y="8853634"/>
              <a:ext cx="8438201" cy="915697"/>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9950736-8627-2710-589D-3692667896E4}"/>
                </a:ext>
              </a:extLst>
            </p:cNvPr>
            <p:cNvSpPr txBox="1"/>
            <p:nvPr/>
          </p:nvSpPr>
          <p:spPr>
            <a:xfrm>
              <a:off x="1064947" y="8957539"/>
              <a:ext cx="7596815" cy="707886"/>
            </a:xfrm>
            <a:prstGeom prst="rect">
              <a:avLst/>
            </a:prstGeom>
            <a:noFill/>
          </p:spPr>
          <p:txBody>
            <a:bodyPr wrap="square" rtlCol="0">
              <a:spAutoFit/>
            </a:bodyPr>
            <a:lstStyle/>
            <a:p>
              <a:pPr algn="ctr"/>
              <a:r>
                <a:rPr lang="en-US" sz="4000" i="1">
                  <a:latin typeface="Arial" panose="020B0604020202020204" pitchFamily="34" charset="0"/>
                  <a:cs typeface="Arial" panose="020B0604020202020204" pitchFamily="34" charset="0"/>
                </a:rPr>
                <a:t>Tràng An – Ninh Bình</a:t>
              </a:r>
            </a:p>
          </p:txBody>
        </p:sp>
      </p:grpSp>
    </p:spTree>
    <p:extLst>
      <p:ext uri="{BB962C8B-B14F-4D97-AF65-F5344CB8AC3E}">
        <p14:creationId xmlns:p14="http://schemas.microsoft.com/office/powerpoint/2010/main" val="664834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500"/>
                                        <p:tgtEl>
                                          <p:spTgt spid="1026"/>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3150D5-7951-9818-4C3D-C580204D7AD6}"/>
              </a:ext>
            </a:extLst>
          </p:cNvPr>
          <p:cNvGraphicFramePr>
            <a:graphicFrameLocks noGrp="1"/>
          </p:cNvGraphicFramePr>
          <p:nvPr>
            <p:extLst>
              <p:ext uri="{D42A27DB-BD31-4B8C-83A1-F6EECF244321}">
                <p14:modId xmlns:p14="http://schemas.microsoft.com/office/powerpoint/2010/main" val="3924562744"/>
              </p:ext>
            </p:extLst>
          </p:nvPr>
        </p:nvGraphicFramePr>
        <p:xfrm>
          <a:off x="419100" y="190500"/>
          <a:ext cx="17449800" cy="5342382"/>
        </p:xfrm>
        <a:graphic>
          <a:graphicData uri="http://schemas.openxmlformats.org/drawingml/2006/table">
            <a:tbl>
              <a:tblPr firstRow="1" firstCol="1" bandRow="1"/>
              <a:tblGrid>
                <a:gridCol w="5981700">
                  <a:extLst>
                    <a:ext uri="{9D8B030D-6E8A-4147-A177-3AD203B41FA5}">
                      <a16:colId xmlns:a16="http://schemas.microsoft.com/office/drawing/2014/main" val="3091473911"/>
                    </a:ext>
                  </a:extLst>
                </a:gridCol>
                <a:gridCol w="11468100">
                  <a:extLst>
                    <a:ext uri="{9D8B030D-6E8A-4147-A177-3AD203B41FA5}">
                      <a16:colId xmlns:a16="http://schemas.microsoft.com/office/drawing/2014/main" val="858193693"/>
                    </a:ext>
                  </a:extLst>
                </a:gridCol>
              </a:tblGrid>
              <a:tr h="747881">
                <a:tc gridSpan="2">
                  <a:txBody>
                    <a:bodyPr/>
                    <a:lstStyle/>
                    <a:p>
                      <a:pPr marL="0" marR="0" algn="ctr">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Tóm tắt các đặc điểm văn bản giới thiệu danh lam thắng cảnh hoặc di tích lịch sử</a:t>
                      </a:r>
                      <a:endParaRPr lang="en-US" sz="3500">
                        <a:effectLst/>
                        <a:latin typeface="+mn-lt"/>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(Trình bày các nội dung tóm tắt ngắn gọn bằng từ/ cụm từ)</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9CE"/>
                    </a:solidFill>
                  </a:tcPr>
                </a:tc>
                <a:tc hMerge="1">
                  <a:txBody>
                    <a:bodyPr/>
                    <a:lstStyle/>
                    <a:p>
                      <a:endParaRPr lang="en-US"/>
                    </a:p>
                  </a:txBody>
                  <a:tcPr/>
                </a:tc>
                <a:extLst>
                  <a:ext uri="{0D108BD9-81ED-4DB2-BD59-A6C34878D82A}">
                    <a16:rowId xmlns:a16="http://schemas.microsoft.com/office/drawing/2014/main" val="1955161519"/>
                  </a:ext>
                </a:extLst>
              </a:tr>
              <a:tr h="481993">
                <a:tc>
                  <a:txBody>
                    <a:bodyPr/>
                    <a:lstStyle/>
                    <a:p>
                      <a:pPr marL="0" marR="0" algn="just">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Đặc điểm hình thức</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Sử dụng đề mục, từ ngữ chuyên ngành, từ ngữ giàu giá trị miêu tả, biểu cảm, hình ảnh minh họa, sơ đồ/ bản đồ…</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3512783"/>
                  </a:ext>
                </a:extLst>
              </a:tr>
              <a:tr h="488209">
                <a:tc>
                  <a:txBody>
                    <a:bodyPr/>
                    <a:lstStyle/>
                    <a:p>
                      <a:pPr marL="0" marR="0" algn="just">
                        <a:lnSpc>
                          <a:spcPct val="150000"/>
                        </a:lnSpc>
                        <a:spcBef>
                          <a:spcPts val="0"/>
                        </a:spcBef>
                        <a:spcAft>
                          <a:spcPts val="0"/>
                        </a:spcAft>
                        <a:tabLst>
                          <a:tab pos="90170" algn="l"/>
                          <a:tab pos="180340" algn="l"/>
                          <a:tab pos="270510" algn="l"/>
                        </a:tabLst>
                      </a:pPr>
                      <a:r>
                        <a:rPr lang="vi-VN" sz="3500" b="1">
                          <a:solidFill>
                            <a:srgbClr val="000000"/>
                          </a:solidFill>
                          <a:effectLst/>
                          <a:latin typeface="+mn-lt"/>
                          <a:ea typeface="Times New Roman" panose="02020603050405020304" pitchFamily="18" charset="0"/>
                          <a:cs typeface="Times New Roman" panose="02020603050405020304" pitchFamily="18" charset="0"/>
                        </a:rPr>
                        <a:t>Cách trình bày thông tin</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 Theo trật tự thời gian.</a:t>
                      </a:r>
                      <a:endParaRPr lang="en-US" sz="3500">
                        <a:effectLst/>
                        <a:latin typeface="+mn-lt"/>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tabLst>
                          <a:tab pos="90170" algn="l"/>
                          <a:tab pos="180340" algn="l"/>
                          <a:tab pos="270510" algn="l"/>
                        </a:tabLst>
                      </a:pPr>
                      <a:r>
                        <a:rPr lang="vi-VN" sz="3500">
                          <a:solidFill>
                            <a:srgbClr val="000000"/>
                          </a:solidFill>
                          <a:effectLst/>
                          <a:latin typeface="+mn-lt"/>
                          <a:ea typeface="Times New Roman" panose="02020603050405020304" pitchFamily="18" charset="0"/>
                          <a:cs typeface="Times New Roman" panose="02020603050405020304" pitchFamily="18" charset="0"/>
                        </a:rPr>
                        <a:t>- Theo cách phân loại đối tượng.</a:t>
                      </a:r>
                      <a:endParaRPr lang="en-US" sz="3500">
                        <a:effectLst/>
                        <a:latin typeface="+mn-lt"/>
                        <a:ea typeface="Times New Roman" panose="02020603050405020304" pitchFamily="18" charset="0"/>
                        <a:cs typeface="Times New Roman" panose="02020603050405020304" pitchFamily="18" charset="0"/>
                      </a:endParaRPr>
                    </a:p>
                  </a:txBody>
                  <a:tcPr marL="60241" marR="602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7878121"/>
                  </a:ext>
                </a:extLst>
              </a:tr>
            </a:tbl>
          </a:graphicData>
        </a:graphic>
      </p:graphicFrame>
      <p:pic>
        <p:nvPicPr>
          <p:cNvPr id="4098" name="Picture 2" descr="Kinh nghiệm du lịch vịnh Hạ Long cực “chất” cho 2024">
            <a:extLst>
              <a:ext uri="{FF2B5EF4-FFF2-40B4-BE49-F238E27FC236}">
                <a16:creationId xmlns:a16="http://schemas.microsoft.com/office/drawing/2014/main" id="{F7025ACE-2EDB-CFA1-E994-1A5FDD45C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5818463"/>
            <a:ext cx="8686800" cy="42018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ong Nha Smile Travel | Hang Sơn Đoòng - Hang động lớn nhất Thế Giới">
            <a:extLst>
              <a:ext uri="{FF2B5EF4-FFF2-40B4-BE49-F238E27FC236}">
                <a16:creationId xmlns:a16="http://schemas.microsoft.com/office/drawing/2014/main" id="{CBE24F0E-10B5-50D4-7922-05B59CA836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553"/>
          <a:stretch/>
        </p:blipFill>
        <p:spPr bwMode="auto">
          <a:xfrm>
            <a:off x="9182101" y="5818463"/>
            <a:ext cx="8686799" cy="420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23412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0059E3C-79A8-4DF9-940E-E576ACAF44D8}"/>
              </a:ext>
            </a:extLst>
          </p:cNvPr>
          <p:cNvSpPr/>
          <p:nvPr/>
        </p:nvSpPr>
        <p:spPr>
          <a:xfrm>
            <a:off x="2324100" y="3759790"/>
            <a:ext cx="13639800" cy="1155110"/>
          </a:xfrm>
          <a:prstGeom prst="roundRect">
            <a:avLst/>
          </a:prstGeom>
          <a:solidFill>
            <a:srgbClr val="F5E9CE"/>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Cách trình bày thông tin theo các đối tượng phân loại</a:t>
            </a:r>
            <a:endParaRPr kumimoji="0" lang="en-US" sz="3800" b="1"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62D4C69-5E53-6707-BE37-A137FE9E9F3F}"/>
              </a:ext>
            </a:extLst>
          </p:cNvPr>
          <p:cNvSpPr txBox="1"/>
          <p:nvPr/>
        </p:nvSpPr>
        <p:spPr>
          <a:xfrm>
            <a:off x="342900" y="190500"/>
            <a:ext cx="17602200" cy="1002710"/>
          </a:xfrm>
          <a:prstGeom prst="rect">
            <a:avLst/>
          </a:prstGeom>
          <a:noFill/>
        </p:spPr>
        <p:txBody>
          <a:bodyPr wrap="square">
            <a:spAutoFit/>
          </a:bodyPr>
          <a:lstStyle/>
          <a:p>
            <a:pPr>
              <a:lnSpc>
                <a:spcPct val="150000"/>
              </a:lnSpc>
            </a:pPr>
            <a:r>
              <a:rPr lang="vi-VN" sz="4500" b="1">
                <a:solidFill>
                  <a:srgbClr val="C00000"/>
                </a:solidFill>
                <a:latin typeface="Arial" panose="020B0604020202020204" pitchFamily="34" charset="0"/>
                <a:cs typeface="Arial" panose="020B0604020202020204" pitchFamily="34" charset="0"/>
              </a:rPr>
              <a:t>3. Cách trình bày thông tin theo các đối tượng phân loại</a:t>
            </a:r>
            <a:endParaRPr lang="en-US" sz="4500" b="1">
              <a:solidFill>
                <a:srgbClr val="C0000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8B0DF303-A9F4-18F4-CA5C-B6BF51AF0D67}"/>
              </a:ext>
            </a:extLst>
          </p:cNvPr>
          <p:cNvGrpSpPr/>
          <p:nvPr/>
        </p:nvGrpSpPr>
        <p:grpSpPr>
          <a:xfrm>
            <a:off x="266700" y="1410089"/>
            <a:ext cx="17716500" cy="1752211"/>
            <a:chOff x="342900" y="1720749"/>
            <a:chExt cx="17716500" cy="1752211"/>
          </a:xfrm>
        </p:grpSpPr>
        <p:sp>
          <p:nvSpPr>
            <p:cNvPr id="5" name="TextBox 4">
              <a:extLst>
                <a:ext uri="{FF2B5EF4-FFF2-40B4-BE49-F238E27FC236}">
                  <a16:creationId xmlns:a16="http://schemas.microsoft.com/office/drawing/2014/main" id="{F44E8C28-5C31-B989-4157-F4BD2E47376E}"/>
                </a:ext>
              </a:extLst>
            </p:cNvPr>
            <p:cNvSpPr txBox="1"/>
            <p:nvPr/>
          </p:nvSpPr>
          <p:spPr>
            <a:xfrm>
              <a:off x="1676400" y="1720749"/>
              <a:ext cx="16383000" cy="1752211"/>
            </a:xfrm>
            <a:prstGeom prst="rect">
              <a:avLst/>
            </a:prstGeom>
            <a:noFill/>
          </p:spPr>
          <p:txBody>
            <a:bodyPr wrap="square">
              <a:spAutoFit/>
            </a:bodyPr>
            <a:lstStyle/>
            <a:p>
              <a:pPr algn="just">
                <a:lnSpc>
                  <a:spcPct val="150000"/>
                </a:lnSpc>
              </a:pPr>
              <a:r>
                <a:rPr lang="vi-VN" sz="3800"/>
                <a:t>Đọc các thông tin về trong phần Tri thức ngữ văn và thực hiện những yêu cầu sau: Thế nào là cách trình bày thông tin theo các đối tượng phân loại?</a:t>
              </a:r>
              <a:endParaRPr lang="en-US" sz="3800"/>
            </a:p>
          </p:txBody>
        </p:sp>
        <p:sp>
          <p:nvSpPr>
            <p:cNvPr id="6" name="Freeform 9">
              <a:extLst>
                <a:ext uri="{FF2B5EF4-FFF2-40B4-BE49-F238E27FC236}">
                  <a16:creationId xmlns:a16="http://schemas.microsoft.com/office/drawing/2014/main" id="{C424295B-8716-3033-CB27-738F57A48268}"/>
                </a:ext>
              </a:extLst>
            </p:cNvPr>
            <p:cNvSpPr/>
            <p:nvPr/>
          </p:nvSpPr>
          <p:spPr>
            <a:xfrm>
              <a:off x="342900" y="2203550"/>
              <a:ext cx="1171463" cy="122506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1" name="Rectangle: Rounded Corners 10">
            <a:extLst>
              <a:ext uri="{FF2B5EF4-FFF2-40B4-BE49-F238E27FC236}">
                <a16:creationId xmlns:a16="http://schemas.microsoft.com/office/drawing/2014/main" id="{319078D6-F991-BA83-1547-E145F1A7A366}"/>
              </a:ext>
            </a:extLst>
          </p:cNvPr>
          <p:cNvSpPr/>
          <p:nvPr/>
        </p:nvSpPr>
        <p:spPr>
          <a:xfrm>
            <a:off x="914400" y="6210300"/>
            <a:ext cx="7391400" cy="3429000"/>
          </a:xfrm>
          <a:prstGeom prst="roundRect">
            <a:avLst>
              <a:gd name="adj" fmla="val 9167"/>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(1) Giới thiệu tổng quan, khái quát về các đối tượng được phân loại</a:t>
            </a:r>
            <a:r>
              <a:rPr lang="en-US" sz="3800">
                <a:solidFill>
                  <a:schemeClr val="tx1"/>
                </a:solidFill>
              </a:rPr>
              <a:t>.</a:t>
            </a:r>
          </a:p>
        </p:txBody>
      </p:sp>
      <p:sp>
        <p:nvSpPr>
          <p:cNvPr id="12" name="Rectangle: Rounded Corners 11">
            <a:extLst>
              <a:ext uri="{FF2B5EF4-FFF2-40B4-BE49-F238E27FC236}">
                <a16:creationId xmlns:a16="http://schemas.microsoft.com/office/drawing/2014/main" id="{E64482FB-7C26-7A70-BDD8-F5BB196CA168}"/>
              </a:ext>
            </a:extLst>
          </p:cNvPr>
          <p:cNvSpPr/>
          <p:nvPr/>
        </p:nvSpPr>
        <p:spPr>
          <a:xfrm>
            <a:off x="9982202" y="6210300"/>
            <a:ext cx="7391400" cy="3429000"/>
          </a:xfrm>
          <a:prstGeom prst="roundRect">
            <a:avLst>
              <a:gd name="adj" fmla="val 9167"/>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(2) Giới thiệu chi tiết từng đối tượng cụ thể.</a:t>
            </a:r>
            <a:endParaRPr lang="en-US" sz="3800">
              <a:solidFill>
                <a:schemeClr val="tx1"/>
              </a:solidFill>
            </a:endParaRPr>
          </a:p>
        </p:txBody>
      </p:sp>
      <p:cxnSp>
        <p:nvCxnSpPr>
          <p:cNvPr id="14" name="Straight Connector 13">
            <a:extLst>
              <a:ext uri="{FF2B5EF4-FFF2-40B4-BE49-F238E27FC236}">
                <a16:creationId xmlns:a16="http://schemas.microsoft.com/office/drawing/2014/main" id="{0ED774A5-1F79-DC00-0680-6F76B3A36929}"/>
              </a:ext>
            </a:extLst>
          </p:cNvPr>
          <p:cNvCxnSpPr>
            <a:stCxn id="10" idx="2"/>
          </p:cNvCxnSpPr>
          <p:nvPr/>
        </p:nvCxnSpPr>
        <p:spPr>
          <a:xfrm flipH="1">
            <a:off x="4495800" y="4914900"/>
            <a:ext cx="464820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CC6D4E-263A-E2A0-8940-9310860A56E3}"/>
              </a:ext>
            </a:extLst>
          </p:cNvPr>
          <p:cNvCxnSpPr>
            <a:cxnSpLocks/>
            <a:stCxn id="10" idx="2"/>
            <a:endCxn id="12" idx="0"/>
          </p:cNvCxnSpPr>
          <p:nvPr/>
        </p:nvCxnSpPr>
        <p:spPr>
          <a:xfrm>
            <a:off x="9144000" y="4914900"/>
            <a:ext cx="4533902"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823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3B99FE-8F9B-8EAE-3DDD-0B23EB3C7CA3}"/>
              </a:ext>
            </a:extLst>
          </p:cNvPr>
          <p:cNvGrpSpPr/>
          <p:nvPr/>
        </p:nvGrpSpPr>
        <p:grpSpPr>
          <a:xfrm>
            <a:off x="609600" y="342900"/>
            <a:ext cx="16916400" cy="2615460"/>
            <a:chOff x="609600" y="368670"/>
            <a:chExt cx="16916400" cy="2615460"/>
          </a:xfrm>
        </p:grpSpPr>
        <p:sp>
          <p:nvSpPr>
            <p:cNvPr id="2" name="Rectangle: Rounded Corners 1">
              <a:extLst>
                <a:ext uri="{FF2B5EF4-FFF2-40B4-BE49-F238E27FC236}">
                  <a16:creationId xmlns:a16="http://schemas.microsoft.com/office/drawing/2014/main" id="{24667338-9270-C11C-2986-9A4F23B811CA}"/>
                </a:ext>
              </a:extLst>
            </p:cNvPr>
            <p:cNvSpPr/>
            <p:nvPr/>
          </p:nvSpPr>
          <p:spPr>
            <a:xfrm>
              <a:off x="609600" y="1104900"/>
              <a:ext cx="2590800" cy="1143000"/>
            </a:xfrm>
            <a:prstGeom prst="round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a:latin typeface="Arial" panose="020B0604020202020204" pitchFamily="34" charset="0"/>
                  <a:cs typeface="Arial" panose="020B0604020202020204" pitchFamily="34" charset="0"/>
                </a:rPr>
                <a:t>Ví dụ </a:t>
              </a:r>
            </a:p>
          </p:txBody>
        </p:sp>
        <p:sp>
          <p:nvSpPr>
            <p:cNvPr id="8" name="TextBox 7">
              <a:extLst>
                <a:ext uri="{FF2B5EF4-FFF2-40B4-BE49-F238E27FC236}">
                  <a16:creationId xmlns:a16="http://schemas.microsoft.com/office/drawing/2014/main" id="{F6B0A44B-C8AE-F1D2-7992-CA40395956F1}"/>
                </a:ext>
              </a:extLst>
            </p:cNvPr>
            <p:cNvSpPr txBox="1"/>
            <p:nvPr/>
          </p:nvSpPr>
          <p:spPr>
            <a:xfrm>
              <a:off x="3505200" y="368670"/>
              <a:ext cx="14020800" cy="2615460"/>
            </a:xfrm>
            <a:prstGeom prst="rect">
              <a:avLst/>
            </a:prstGeom>
            <a:noFill/>
          </p:spPr>
          <p:txBody>
            <a:bodyPr wrap="square">
              <a:spAutoFit/>
            </a:bodyPr>
            <a:lstStyle/>
            <a:p>
              <a:pPr algn="just">
                <a:lnSpc>
                  <a:spcPct val="150000"/>
                </a:lnSpc>
              </a:pPr>
              <a:r>
                <a:rPr lang="en-US" sz="3800" i="1">
                  <a:latin typeface="Arial" panose="020B0604020202020204" pitchFamily="34" charset="0"/>
                  <a:cs typeface="Arial" panose="020B0604020202020204" pitchFamily="34" charset="0"/>
                </a:rPr>
                <a:t>Cách trình bày thông tin về thành phần của không khí trong SGK Lịch sử và Địa lí 6, bộ Chân trời sáng tạo, NXBGD Việt Nam 2020, tr.152.</a:t>
              </a:r>
            </a:p>
          </p:txBody>
        </p:sp>
      </p:grpSp>
      <p:pic>
        <p:nvPicPr>
          <p:cNvPr id="9" name="Picture 8">
            <a:extLst>
              <a:ext uri="{FF2B5EF4-FFF2-40B4-BE49-F238E27FC236}">
                <a16:creationId xmlns:a16="http://schemas.microsoft.com/office/drawing/2014/main" id="{A68B6EAE-420E-CA75-E330-67483ECB4F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1200" y="2705100"/>
            <a:ext cx="4653692" cy="7389442"/>
          </a:xfrm>
          <a:prstGeom prst="rect">
            <a:avLst/>
          </a:prstGeom>
        </p:spPr>
      </p:pic>
      <p:sp>
        <p:nvSpPr>
          <p:cNvPr id="16" name="TextBox 15">
            <a:extLst>
              <a:ext uri="{FF2B5EF4-FFF2-40B4-BE49-F238E27FC236}">
                <a16:creationId xmlns:a16="http://schemas.microsoft.com/office/drawing/2014/main" id="{622A35C8-47A2-692A-CB2B-FC4A191DB36D}"/>
              </a:ext>
            </a:extLst>
          </p:cNvPr>
          <p:cNvSpPr txBox="1"/>
          <p:nvPr/>
        </p:nvSpPr>
        <p:spPr>
          <a:xfrm>
            <a:off x="571500" y="2958360"/>
            <a:ext cx="12725400" cy="7058855"/>
          </a:xfrm>
          <a:prstGeom prst="rect">
            <a:avLst/>
          </a:prstGeom>
          <a:noFill/>
        </p:spPr>
        <p:txBody>
          <a:bodyPr wrap="square">
            <a:spAutoFit/>
          </a:bodyPr>
          <a:lstStyle/>
          <a:p>
            <a:pPr algn="just">
              <a:lnSpc>
                <a:spcPct val="150000"/>
              </a:lnSpc>
            </a:pPr>
            <a:r>
              <a:rPr lang="vi-VN" sz="3400">
                <a:solidFill>
                  <a:srgbClr val="0070C0"/>
                </a:solidFill>
              </a:rPr>
              <a:t>Không khí không màu sắc và không mùi vị, bao gồm những thành phần chủ yếu sau:</a:t>
            </a:r>
          </a:p>
          <a:p>
            <a:pPr marL="457200" indent="-457200" algn="just">
              <a:lnSpc>
                <a:spcPct val="150000"/>
              </a:lnSpc>
              <a:buFont typeface="Arial" panose="020B0604020202020204" pitchFamily="34" charset="0"/>
              <a:buChar char="•"/>
            </a:pPr>
            <a:r>
              <a:rPr lang="vi-VN" sz="3400">
                <a:solidFill>
                  <a:srgbClr val="0070C0"/>
                </a:solidFill>
              </a:rPr>
              <a:t>Khí nitơ chiếm 78% thể tích không khí.</a:t>
            </a:r>
          </a:p>
          <a:p>
            <a:pPr marL="457200" indent="-457200" algn="just">
              <a:lnSpc>
                <a:spcPct val="150000"/>
              </a:lnSpc>
              <a:buFont typeface="Arial" panose="020B0604020202020204" pitchFamily="34" charset="0"/>
              <a:buChar char="•"/>
            </a:pPr>
            <a:r>
              <a:rPr lang="vi-VN" sz="3400">
                <a:solidFill>
                  <a:srgbClr val="0070C0"/>
                </a:solidFill>
              </a:rPr>
              <a:t>Khí oxy chiếm 21% thể tích không khí, là chất khí cần thiết cho sự cháy và hô hấp của động vật.</a:t>
            </a:r>
          </a:p>
          <a:p>
            <a:pPr marL="457200" indent="-457200" algn="just">
              <a:lnSpc>
                <a:spcPct val="150000"/>
              </a:lnSpc>
              <a:buFont typeface="Arial" panose="020B0604020202020204" pitchFamily="34" charset="0"/>
              <a:buChar char="•"/>
            </a:pPr>
            <a:r>
              <a:rPr lang="vi-VN" sz="3400">
                <a:solidFill>
                  <a:srgbClr val="0070C0"/>
                </a:solidFill>
              </a:rPr>
              <a:t>Hơi nước chỉ chiếm một lượng nhỏ nhưng lại là nguồn gốc sinh ra các hiện tượng khí tượng như sương mù, mưa, mây,...</a:t>
            </a:r>
          </a:p>
          <a:p>
            <a:pPr marL="457200" indent="-457200" algn="just">
              <a:lnSpc>
                <a:spcPct val="150000"/>
              </a:lnSpc>
              <a:buFont typeface="Arial" panose="020B0604020202020204" pitchFamily="34" charset="0"/>
              <a:buChar char="•"/>
            </a:pPr>
            <a:r>
              <a:rPr lang="vi-VN" sz="3400">
                <a:solidFill>
                  <a:srgbClr val="0070C0"/>
                </a:solidFill>
              </a:rPr>
              <a:t>Khí carbonic chiếm một tỉ lệ rất nhỏ nhưng giữ vai trò quan trọng….</a:t>
            </a:r>
          </a:p>
        </p:txBody>
      </p:sp>
    </p:spTree>
    <p:extLst>
      <p:ext uri="{BB962C8B-B14F-4D97-AF65-F5344CB8AC3E}">
        <p14:creationId xmlns:p14="http://schemas.microsoft.com/office/powerpoint/2010/main" val="2025401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4093893"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marL="0" marR="0" lvl="0" indent="0" algn="ctr" defTabSz="914400" rtl="0" eaLnBrk="1" fontAlgn="auto" latinLnBrk="0" hangingPunct="1">
                <a:lnSpc>
                  <a:spcPts val="369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028700"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1028700" y="3544987"/>
            <a:ext cx="9390243" cy="3032048"/>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000" b="1" i="0" u="none" strike="noStrike" kern="1200" cap="none" spc="0" normalizeH="0" baseline="0" noProof="0">
                <a:ln>
                  <a:noFill/>
                </a:ln>
                <a:solidFill>
                  <a:srgbClr val="0F4662"/>
                </a:solidFill>
                <a:effectLst/>
                <a:uLnTx/>
                <a:uFillTx/>
                <a:latin typeface="Arial" panose="020B0604020202020204" pitchFamily="34" charset="0"/>
                <a:ea typeface="+mn-ea"/>
                <a:cs typeface="Arial" panose="020B0604020202020204" pitchFamily="34" charset="0"/>
              </a:rPr>
              <a:t>PHẦN II. </a:t>
            </a:r>
            <a:r>
              <a:rPr lang="en-US" sz="7000" b="1">
                <a:solidFill>
                  <a:srgbClr val="0F4662"/>
                </a:solidFill>
                <a:latin typeface="Arial" panose="020B0604020202020204" pitchFamily="34" charset="0"/>
                <a:cs typeface="Arial" panose="020B0604020202020204" pitchFamily="34" charset="0"/>
              </a:rPr>
              <a:t>ĐỌC </a:t>
            </a:r>
          </a:p>
          <a:p>
            <a:pPr marL="0" marR="0" lvl="0" indent="0" algn="ctr" defTabSz="914400" rtl="0" eaLnBrk="1" fontAlgn="auto" latinLnBrk="0" hangingPunct="1">
              <a:lnSpc>
                <a:spcPct val="150000"/>
              </a:lnSpc>
              <a:spcBef>
                <a:spcPct val="0"/>
              </a:spcBef>
              <a:spcAft>
                <a:spcPts val="0"/>
              </a:spcAft>
              <a:buClrTx/>
              <a:buSzTx/>
              <a:buFontTx/>
              <a:buNone/>
              <a:tabLst/>
              <a:defRPr/>
            </a:pPr>
            <a:r>
              <a:rPr lang="en-US" sz="7000" b="1">
                <a:solidFill>
                  <a:srgbClr val="0F4662"/>
                </a:solidFill>
                <a:latin typeface="Arial" panose="020B0604020202020204" pitchFamily="34" charset="0"/>
                <a:cs typeface="Arial" panose="020B0604020202020204" pitchFamily="34" charset="0"/>
              </a:rPr>
              <a:t>TÌM HIỂU CHUNG</a:t>
            </a:r>
            <a:endParaRPr kumimoji="0" lang="en-US" sz="7000" b="1" i="0" u="none" strike="noStrike" kern="1200" cap="none" spc="0" normalizeH="0" baseline="0" noProof="0">
              <a:ln>
                <a:noFill/>
              </a:ln>
              <a:solidFill>
                <a:srgbClr val="0F4662"/>
              </a:solidFill>
              <a:effectLst/>
              <a:uLnTx/>
              <a:uFillTx/>
              <a:latin typeface="Arial" panose="020B0604020202020204" pitchFamily="34" charset="0"/>
              <a:ea typeface="+mn-ea"/>
              <a:cs typeface="Arial" panose="020B0604020202020204" pitchFamily="34" charset="0"/>
            </a:endParaRPr>
          </a:p>
        </p:txBody>
      </p:sp>
      <p:sp>
        <p:nvSpPr>
          <p:cNvPr id="11" name="Freeform 2">
            <a:extLst>
              <a:ext uri="{FF2B5EF4-FFF2-40B4-BE49-F238E27FC236}">
                <a16:creationId xmlns:a16="http://schemas.microsoft.com/office/drawing/2014/main" id="{6A7757A5-DC1C-9622-150D-00B8C5DCFA31}"/>
              </a:ext>
            </a:extLst>
          </p:cNvPr>
          <p:cNvSpPr/>
          <p:nvPr/>
        </p:nvSpPr>
        <p:spPr>
          <a:xfrm>
            <a:off x="10896600" y="1644253"/>
            <a:ext cx="6172200" cy="7594997"/>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4"/>
            <a:stretch>
              <a:fillRect l="-64011" r="-20681"/>
            </a:stretch>
          </a:blipFill>
        </p:spPr>
      </p:sp>
    </p:spTree>
    <p:extLst>
      <p:ext uri="{BB962C8B-B14F-4D97-AF65-F5344CB8AC3E}">
        <p14:creationId xmlns:p14="http://schemas.microsoft.com/office/powerpoint/2010/main" val="1692519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59DB7E2-E995-F04E-F8C9-5FAEF9CB6D04}"/>
              </a:ext>
            </a:extLst>
          </p:cNvPr>
          <p:cNvGrpSpPr/>
          <p:nvPr/>
        </p:nvGrpSpPr>
        <p:grpSpPr>
          <a:xfrm>
            <a:off x="685800" y="571500"/>
            <a:ext cx="14325600" cy="1233072"/>
            <a:chOff x="685800" y="661116"/>
            <a:chExt cx="14325600" cy="1233072"/>
          </a:xfrm>
        </p:grpSpPr>
        <p:sp>
          <p:nvSpPr>
            <p:cNvPr id="3" name="Freeform 12">
              <a:extLst>
                <a:ext uri="{FF2B5EF4-FFF2-40B4-BE49-F238E27FC236}">
                  <a16:creationId xmlns:a16="http://schemas.microsoft.com/office/drawing/2014/main" id="{B15020A2-B08A-AD52-E5D1-1678D03576F7}"/>
                </a:ext>
              </a:extLst>
            </p:cNvPr>
            <p:cNvSpPr/>
            <p:nvPr/>
          </p:nvSpPr>
          <p:spPr>
            <a:xfrm>
              <a:off x="685800" y="661116"/>
              <a:ext cx="1219200" cy="1233072"/>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7CB482AC-3843-23CA-3D3F-E8B627B333E8}"/>
                </a:ext>
              </a:extLst>
            </p:cNvPr>
            <p:cNvSpPr txBox="1"/>
            <p:nvPr/>
          </p:nvSpPr>
          <p:spPr>
            <a:xfrm>
              <a:off x="2286000" y="800100"/>
              <a:ext cx="12725400" cy="707886"/>
            </a:xfrm>
            <a:prstGeom prst="rect">
              <a:avLst/>
            </a:prstGeom>
            <a:noFill/>
          </p:spPr>
          <p:txBody>
            <a:bodyPr wrap="square" rtlCol="0">
              <a:spAutoFit/>
            </a:bodyPr>
            <a:lstStyle/>
            <a:p>
              <a:r>
                <a:rPr lang="en-US" sz="4000" i="1">
                  <a:solidFill>
                    <a:srgbClr val="0070C0"/>
                  </a:solidFill>
                  <a:latin typeface="Arial" panose="020B0604020202020204" pitchFamily="34" charset="0"/>
                  <a:cs typeface="Arial" panose="020B0604020202020204" pitchFamily="34" charset="0"/>
                </a:rPr>
                <a:t>Đọc văn bản và thực hiện các yêu cầu dưới đây: </a:t>
              </a:r>
            </a:p>
          </p:txBody>
        </p:sp>
      </p:grpSp>
      <p:sp>
        <p:nvSpPr>
          <p:cNvPr id="7" name="TextBox 6">
            <a:extLst>
              <a:ext uri="{FF2B5EF4-FFF2-40B4-BE49-F238E27FC236}">
                <a16:creationId xmlns:a16="http://schemas.microsoft.com/office/drawing/2014/main" id="{8EF41579-2F84-B0E9-FEC0-8360C6E6C204}"/>
              </a:ext>
            </a:extLst>
          </p:cNvPr>
          <p:cNvSpPr txBox="1"/>
          <p:nvPr/>
        </p:nvSpPr>
        <p:spPr>
          <a:xfrm>
            <a:off x="628650" y="2019300"/>
            <a:ext cx="16973550" cy="274825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Các em thực hiện đọc trực tiếp văn bản, kĩ năng suy luận khi đọc văn bản thông tin.</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Trả lời các câu hỏi trong hộp chỉ dẫn:  </a:t>
            </a:r>
          </a:p>
        </p:txBody>
      </p:sp>
      <p:graphicFrame>
        <p:nvGraphicFramePr>
          <p:cNvPr id="10" name="Table 9">
            <a:extLst>
              <a:ext uri="{FF2B5EF4-FFF2-40B4-BE49-F238E27FC236}">
                <a16:creationId xmlns:a16="http://schemas.microsoft.com/office/drawing/2014/main" id="{B3DA48DD-BA30-5463-2C15-3A302EDD7F3D}"/>
              </a:ext>
            </a:extLst>
          </p:cNvPr>
          <p:cNvGraphicFramePr>
            <a:graphicFrameLocks noGrp="1"/>
          </p:cNvGraphicFramePr>
          <p:nvPr>
            <p:extLst>
              <p:ext uri="{D42A27DB-BD31-4B8C-83A1-F6EECF244321}">
                <p14:modId xmlns:p14="http://schemas.microsoft.com/office/powerpoint/2010/main" val="2215036584"/>
              </p:ext>
            </p:extLst>
          </p:nvPr>
        </p:nvGraphicFramePr>
        <p:xfrm>
          <a:off x="504825" y="5295900"/>
          <a:ext cx="17221199" cy="4572000"/>
        </p:xfrm>
        <a:graphic>
          <a:graphicData uri="http://schemas.openxmlformats.org/drawingml/2006/table">
            <a:tbl>
              <a:tblPr firstRow="1" firstCol="1" bandRow="1"/>
              <a:tblGrid>
                <a:gridCol w="10136976">
                  <a:extLst>
                    <a:ext uri="{9D8B030D-6E8A-4147-A177-3AD203B41FA5}">
                      <a16:colId xmlns:a16="http://schemas.microsoft.com/office/drawing/2014/main" val="3817335340"/>
                    </a:ext>
                  </a:extLst>
                </a:gridCol>
                <a:gridCol w="7084223">
                  <a:extLst>
                    <a:ext uri="{9D8B030D-6E8A-4147-A177-3AD203B41FA5}">
                      <a16:colId xmlns:a16="http://schemas.microsoft.com/office/drawing/2014/main" val="108517512"/>
                    </a:ext>
                  </a:extLst>
                </a:gridCol>
              </a:tblGrid>
              <a:tr h="1219200">
                <a:tc>
                  <a:txBody>
                    <a:bodyPr/>
                    <a:lstStyle/>
                    <a:p>
                      <a:pPr marL="0" marR="0" algn="ctr">
                        <a:lnSpc>
                          <a:spcPct val="100000"/>
                        </a:lnSpc>
                        <a:spcBef>
                          <a:spcPts val="0"/>
                        </a:spcBef>
                        <a:spcAft>
                          <a:spcPts val="0"/>
                        </a:spcAft>
                        <a:tabLst>
                          <a:tab pos="90170" algn="l"/>
                          <a:tab pos="180340" algn="l"/>
                          <a:tab pos="270510" algn="l"/>
                        </a:tabLst>
                      </a:pPr>
                      <a:r>
                        <a:rPr lang="vi-VN" sz="3800" b="1">
                          <a:effectLst/>
                          <a:latin typeface="+mn-lt"/>
                          <a:ea typeface="Times New Roman" panose="02020603050405020304" pitchFamily="18" charset="0"/>
                          <a:cs typeface="Times New Roman" panose="02020603050405020304" pitchFamily="18" charset="0"/>
                        </a:rPr>
                        <a:t>Câu hỏi/ kĩ năng đọc.</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tabLst>
                          <a:tab pos="90170" algn="l"/>
                          <a:tab pos="180340" algn="l"/>
                          <a:tab pos="270510" algn="l"/>
                        </a:tabLst>
                      </a:pPr>
                      <a:r>
                        <a:rPr lang="vi-VN" sz="3800" b="1">
                          <a:effectLst/>
                          <a:latin typeface="+mn-lt"/>
                          <a:ea typeface="Times New Roman" panose="02020603050405020304" pitchFamily="18" charset="0"/>
                          <a:cs typeface="Times New Roman" panose="02020603050405020304" pitchFamily="18" charset="0"/>
                        </a:rPr>
                        <a:t>Câu trả lời của tôi</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90732162"/>
                  </a:ext>
                </a:extLst>
              </a:tr>
              <a:tr h="1379625">
                <a:tc>
                  <a:txBody>
                    <a:bodyPr/>
                    <a:lstStyle/>
                    <a:p>
                      <a:pPr marL="0" marR="0" algn="just">
                        <a:lnSpc>
                          <a:spcPct val="100000"/>
                        </a:lnSpc>
                        <a:spcBef>
                          <a:spcPts val="0"/>
                        </a:spcBef>
                        <a:spcAft>
                          <a:spcPts val="0"/>
                        </a:spcAft>
                        <a:tabLst>
                          <a:tab pos="90170" algn="l"/>
                          <a:tab pos="180340" algn="l"/>
                          <a:tab pos="270510" algn="l"/>
                        </a:tabLst>
                      </a:pPr>
                      <a:r>
                        <a:rPr lang="vi-VN" sz="3800">
                          <a:effectLst/>
                          <a:latin typeface="+mn-lt"/>
                          <a:ea typeface="Times New Roman" panose="02020603050405020304" pitchFamily="18" charset="0"/>
                          <a:cs typeface="Times New Roman" panose="02020603050405020304" pitchFamily="18" charset="0"/>
                        </a:rPr>
                        <a:t>Mục đích của văn bản này là gì?</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tabLst>
                          <a:tab pos="90170" algn="l"/>
                          <a:tab pos="180340" algn="l"/>
                          <a:tab pos="270510" algn="l"/>
                        </a:tabLst>
                      </a:pPr>
                      <a:r>
                        <a:rPr lang="vi-VN" sz="3800" b="1">
                          <a:effectLst/>
                          <a:latin typeface="+mn-lt"/>
                          <a:ea typeface="Times New Roman" panose="02020603050405020304" pitchFamily="18" charset="0"/>
                          <a:cs typeface="Times New Roman" panose="02020603050405020304" pitchFamily="18" charset="0"/>
                        </a:rPr>
                        <a:t> </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2087359"/>
                  </a:ext>
                </a:extLst>
              </a:tr>
              <a:tr h="1973175">
                <a:tc>
                  <a:txBody>
                    <a:bodyPr/>
                    <a:lstStyle/>
                    <a:p>
                      <a:pPr marL="0" marR="0" algn="just">
                        <a:lnSpc>
                          <a:spcPct val="150000"/>
                        </a:lnSpc>
                        <a:spcBef>
                          <a:spcPts val="0"/>
                        </a:spcBef>
                        <a:spcAft>
                          <a:spcPts val="0"/>
                        </a:spcAft>
                        <a:tabLst>
                          <a:tab pos="90170" algn="l"/>
                          <a:tab pos="180340" algn="l"/>
                          <a:tab pos="270510" algn="l"/>
                        </a:tabLst>
                      </a:pPr>
                      <a:r>
                        <a:rPr lang="vi-VN" sz="3800">
                          <a:effectLst/>
                          <a:latin typeface="+mn-lt"/>
                          <a:ea typeface="Times New Roman" panose="02020603050405020304" pitchFamily="18" charset="0"/>
                          <a:cs typeface="Times New Roman" panose="02020603050405020304" pitchFamily="18" charset="0"/>
                        </a:rPr>
                        <a:t>Tóm tắt nội dung của đoạn văn: “</a:t>
                      </a:r>
                      <a:r>
                        <a:rPr lang="vi-VN" sz="3800" i="1">
                          <a:effectLst/>
                          <a:latin typeface="+mn-lt"/>
                          <a:ea typeface="Times New Roman" panose="02020603050405020304" pitchFamily="18" charset="0"/>
                          <a:cs typeface="Times New Roman" panose="02020603050405020304" pitchFamily="18" charset="0"/>
                        </a:rPr>
                        <a:t>Ẩn trong rừng núi Cúc Phương … 12 000 năm trước</a:t>
                      </a:r>
                      <a:r>
                        <a:rPr lang="vi-VN" sz="3800">
                          <a:effectLst/>
                          <a:latin typeface="+mn-lt"/>
                          <a:ea typeface="Times New Roman" panose="02020603050405020304" pitchFamily="18" charset="0"/>
                          <a:cs typeface="Times New Roman" panose="02020603050405020304" pitchFamily="18" charset="0"/>
                        </a:rPr>
                        <a:t>”.</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tabLst>
                          <a:tab pos="90170" algn="l"/>
                          <a:tab pos="180340" algn="l"/>
                          <a:tab pos="270510" algn="l"/>
                        </a:tabLst>
                      </a:pPr>
                      <a:r>
                        <a:rPr lang="vi-VN" sz="3800" b="1">
                          <a:effectLst/>
                          <a:latin typeface="+mn-lt"/>
                          <a:ea typeface="Times New Roman" panose="02020603050405020304" pitchFamily="18" charset="0"/>
                          <a:cs typeface="Times New Roman" panose="02020603050405020304" pitchFamily="18" charset="0"/>
                        </a:rPr>
                        <a:t> </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8375058"/>
                  </a:ext>
                </a:extLst>
              </a:tr>
            </a:tbl>
          </a:graphicData>
        </a:graphic>
      </p:graphicFrame>
    </p:spTree>
    <p:extLst>
      <p:ext uri="{BB962C8B-B14F-4D97-AF65-F5344CB8AC3E}">
        <p14:creationId xmlns:p14="http://schemas.microsoft.com/office/powerpoint/2010/main" val="988498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4D80439-D7B5-4308-9A96-C37E40B43966}"/>
              </a:ext>
            </a:extLst>
          </p:cNvPr>
          <p:cNvSpPr/>
          <p:nvPr/>
        </p:nvSpPr>
        <p:spPr>
          <a:xfrm>
            <a:off x="4152900" y="876300"/>
            <a:ext cx="9982200" cy="1219200"/>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Kĩ năng đọc văn bản thông tin </a:t>
            </a:r>
          </a:p>
        </p:txBody>
      </p:sp>
      <p:sp>
        <p:nvSpPr>
          <p:cNvPr id="6" name="Rectangle: Rounded Corners 5">
            <a:extLst>
              <a:ext uri="{FF2B5EF4-FFF2-40B4-BE49-F238E27FC236}">
                <a16:creationId xmlns:a16="http://schemas.microsoft.com/office/drawing/2014/main" id="{80B651E2-6D11-6785-2CED-D8DFF7E11A9A}"/>
              </a:ext>
            </a:extLst>
          </p:cNvPr>
          <p:cNvSpPr/>
          <p:nvPr/>
        </p:nvSpPr>
        <p:spPr>
          <a:xfrm>
            <a:off x="685800" y="3238500"/>
            <a:ext cx="7620000" cy="4572000"/>
          </a:xfrm>
          <a:prstGeom prst="roundRect">
            <a:avLst>
              <a:gd name="adj" fmla="val 8854"/>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a:solidFill>
                  <a:schemeClr val="tx1"/>
                </a:solidFill>
                <a:latin typeface="Arial" panose="020B0604020202020204" pitchFamily="34" charset="0"/>
                <a:cs typeface="Arial" panose="020B0604020202020204" pitchFamily="34" charset="0"/>
              </a:rPr>
              <a:t>Đọc quét: </a:t>
            </a:r>
            <a:r>
              <a:rPr lang="en-US" sz="3800">
                <a:solidFill>
                  <a:schemeClr val="tx1"/>
                </a:solidFill>
                <a:latin typeface="Arial" panose="020B0604020202020204" pitchFamily="34" charset="0"/>
                <a:cs typeface="Arial" panose="020B0604020202020204" pitchFamily="34" charset="0"/>
              </a:rPr>
              <a:t>đọc kĩ một vài chỗ trong một đoạn/ phần văn bản để tìm lại những cụm từ, thông tin quan trọng.</a:t>
            </a:r>
          </a:p>
        </p:txBody>
      </p:sp>
      <p:sp>
        <p:nvSpPr>
          <p:cNvPr id="8" name="Rectangle: Rounded Corners 7">
            <a:extLst>
              <a:ext uri="{FF2B5EF4-FFF2-40B4-BE49-F238E27FC236}">
                <a16:creationId xmlns:a16="http://schemas.microsoft.com/office/drawing/2014/main" id="{8A26DBC2-23B9-FB03-8A5D-2FAF1C6FDDAB}"/>
              </a:ext>
            </a:extLst>
          </p:cNvPr>
          <p:cNvSpPr/>
          <p:nvPr/>
        </p:nvSpPr>
        <p:spPr>
          <a:xfrm>
            <a:off x="9982202" y="3238500"/>
            <a:ext cx="7620000" cy="4572000"/>
          </a:xfrm>
          <a:prstGeom prst="roundRect">
            <a:avLst>
              <a:gd name="adj" fmla="val 8854"/>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a:solidFill>
                  <a:schemeClr val="tx1"/>
                </a:solidFill>
                <a:latin typeface="Arial" panose="020B0604020202020204" pitchFamily="34" charset="0"/>
                <a:cs typeface="Arial" panose="020B0604020202020204" pitchFamily="34" charset="0"/>
              </a:rPr>
              <a:t>Đọc lướt: </a:t>
            </a:r>
            <a:r>
              <a:rPr lang="vi-VN" sz="3800">
                <a:solidFill>
                  <a:schemeClr val="tx1"/>
                </a:solidFill>
                <a:latin typeface="Arial" panose="020B0604020202020204" pitchFamily="34" charset="0"/>
                <a:cs typeface="Arial" panose="020B0604020202020204" pitchFamily="34" charset="0"/>
              </a:rPr>
              <a:t>đọc nhanh qua một số đoạn/ trang để nắm bắt thông tin chính của </a:t>
            </a:r>
            <a:r>
              <a:rPr lang="en-US" sz="3800">
                <a:solidFill>
                  <a:schemeClr val="tx1"/>
                </a:solidFill>
                <a:latin typeface="Arial" panose="020B0604020202020204" pitchFamily="34" charset="0"/>
                <a:cs typeface="Arial" panose="020B0604020202020204" pitchFamily="34" charset="0"/>
              </a:rPr>
              <a:t>văn bản</a:t>
            </a:r>
            <a:r>
              <a:rPr lang="vi-VN" sz="3800">
                <a:solidFill>
                  <a:schemeClr val="tx1"/>
                </a:solidFill>
                <a:latin typeface="Arial" panose="020B0604020202020204" pitchFamily="34" charset="0"/>
                <a:cs typeface="Arial" panose="020B0604020202020204" pitchFamily="34" charset="0"/>
              </a:rPr>
              <a:t>.</a:t>
            </a:r>
            <a:endParaRPr lang="en-US" sz="3800">
              <a:solidFill>
                <a:schemeClr val="tx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86C6F302-A791-ACA6-BCB2-45FE49459029}"/>
              </a:ext>
            </a:extLst>
          </p:cNvPr>
          <p:cNvCxnSpPr>
            <a:cxnSpLocks/>
            <a:stCxn id="2" idx="2"/>
            <a:endCxn id="6" idx="0"/>
          </p:cNvCxnSpPr>
          <p:nvPr/>
        </p:nvCxnSpPr>
        <p:spPr>
          <a:xfrm rot="5400000">
            <a:off x="6248400" y="342900"/>
            <a:ext cx="1143000" cy="4648200"/>
          </a:xfrm>
          <a:prstGeom prst="bentConnector3">
            <a:avLst>
              <a:gd name="adj1" fmla="val 50000"/>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1951479-DAE2-EBCB-60DB-0A1F79527B3C}"/>
              </a:ext>
            </a:extLst>
          </p:cNvPr>
          <p:cNvCxnSpPr>
            <a:cxnSpLocks/>
            <a:stCxn id="2" idx="2"/>
            <a:endCxn id="8" idx="0"/>
          </p:cNvCxnSpPr>
          <p:nvPr/>
        </p:nvCxnSpPr>
        <p:spPr>
          <a:xfrm rot="16200000" flipH="1">
            <a:off x="10896601" y="342899"/>
            <a:ext cx="1143000" cy="4648202"/>
          </a:xfrm>
          <a:prstGeom prst="bentConnector3">
            <a:avLst>
              <a:gd name="adj1" fmla="val 50000"/>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8">
            <a:extLst>
              <a:ext uri="{FF2B5EF4-FFF2-40B4-BE49-F238E27FC236}">
                <a16:creationId xmlns:a16="http://schemas.microsoft.com/office/drawing/2014/main" id="{F3BF5924-4C0B-3748-F2A1-29EE54889421}"/>
              </a:ext>
            </a:extLst>
          </p:cNvPr>
          <p:cNvSpPr/>
          <p:nvPr/>
        </p:nvSpPr>
        <p:spPr>
          <a:xfrm>
            <a:off x="5638800" y="7626096"/>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0554598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FD3A1DE-79EC-0D95-F93F-171DFF24308E}"/>
              </a:ext>
            </a:extLst>
          </p:cNvPr>
          <p:cNvGrpSpPr/>
          <p:nvPr/>
        </p:nvGrpSpPr>
        <p:grpSpPr>
          <a:xfrm>
            <a:off x="667474" y="342900"/>
            <a:ext cx="16953051" cy="2057738"/>
            <a:chOff x="496749" y="554911"/>
            <a:chExt cx="16953051" cy="2057738"/>
          </a:xfrm>
        </p:grpSpPr>
        <p:sp>
          <p:nvSpPr>
            <p:cNvPr id="4" name="Rectangle: Rounded Corners 3">
              <a:extLst>
                <a:ext uri="{FF2B5EF4-FFF2-40B4-BE49-F238E27FC236}">
                  <a16:creationId xmlns:a16="http://schemas.microsoft.com/office/drawing/2014/main" id="{BDCC6E46-CCE0-B894-5E89-ECB6237AB140}"/>
                </a:ext>
              </a:extLst>
            </p:cNvPr>
            <p:cNvSpPr/>
            <p:nvPr/>
          </p:nvSpPr>
          <p:spPr>
            <a:xfrm>
              <a:off x="914400" y="742857"/>
              <a:ext cx="16535400" cy="1681849"/>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107EAD-4FDB-478E-6C42-389836E1CB73}"/>
                </a:ext>
              </a:extLst>
            </p:cNvPr>
            <p:cNvSpPr txBox="1"/>
            <p:nvPr/>
          </p:nvSpPr>
          <p:spPr>
            <a:xfrm>
              <a:off x="1981200" y="1127430"/>
              <a:ext cx="15316200" cy="916276"/>
            </a:xfrm>
            <a:prstGeom prst="rect">
              <a:avLst/>
            </a:prstGeom>
            <a:noFill/>
          </p:spPr>
          <p:txBody>
            <a:bodyPr wrap="square">
              <a:spAutoFit/>
            </a:bodyPr>
            <a:lstStyle/>
            <a:p>
              <a:pPr algn="just">
                <a:lnSpc>
                  <a:spcPct val="150000"/>
                </a:lnSpc>
              </a:pPr>
              <a:r>
                <a:rPr lang="vi-VN" sz="4000"/>
                <a:t>Mục đích của văn bản này là gì?</a:t>
              </a:r>
              <a:endParaRPr lang="en-US" sz="4000"/>
            </a:p>
          </p:txBody>
        </p:sp>
        <p:sp>
          <p:nvSpPr>
            <p:cNvPr id="7" name="Freeform 7">
              <a:extLst>
                <a:ext uri="{FF2B5EF4-FFF2-40B4-BE49-F238E27FC236}">
                  <a16:creationId xmlns:a16="http://schemas.microsoft.com/office/drawing/2014/main" id="{89EE9499-DC3A-F5FB-0E84-E47CE33CDA82}"/>
                </a:ext>
              </a:extLst>
            </p:cNvPr>
            <p:cNvSpPr/>
            <p:nvPr/>
          </p:nvSpPr>
          <p:spPr>
            <a:xfrm rot="20377569">
              <a:off x="496749" y="554911"/>
              <a:ext cx="1162622" cy="2057738"/>
            </a:xfrm>
            <a:custGeom>
              <a:avLst/>
              <a:gdLst/>
              <a:ahLst/>
              <a:cxnLst/>
              <a:rect l="l" t="t" r="r" b="b"/>
              <a:pathLst>
                <a:path w="2324862" h="4114800">
                  <a:moveTo>
                    <a:pt x="0" y="0"/>
                  </a:moveTo>
                  <a:lnTo>
                    <a:pt x="2324862" y="0"/>
                  </a:lnTo>
                  <a:lnTo>
                    <a:pt x="232486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4" name="Group 13">
            <a:extLst>
              <a:ext uri="{FF2B5EF4-FFF2-40B4-BE49-F238E27FC236}">
                <a16:creationId xmlns:a16="http://schemas.microsoft.com/office/drawing/2014/main" id="{FA212484-AD4D-E423-F9F0-C7D1C587E5A6}"/>
              </a:ext>
            </a:extLst>
          </p:cNvPr>
          <p:cNvGrpSpPr/>
          <p:nvPr/>
        </p:nvGrpSpPr>
        <p:grpSpPr>
          <a:xfrm>
            <a:off x="838200" y="3175046"/>
            <a:ext cx="7848600" cy="6581108"/>
            <a:chOff x="609600" y="3314700"/>
            <a:chExt cx="7848600" cy="6581108"/>
          </a:xfrm>
        </p:grpSpPr>
        <p:sp>
          <p:nvSpPr>
            <p:cNvPr id="13" name="Rectangle: Rounded Corners 12">
              <a:extLst>
                <a:ext uri="{FF2B5EF4-FFF2-40B4-BE49-F238E27FC236}">
                  <a16:creationId xmlns:a16="http://schemas.microsoft.com/office/drawing/2014/main" id="{35655BD2-E51C-04A4-EED9-C3C1D11D3AF0}"/>
                </a:ext>
              </a:extLst>
            </p:cNvPr>
            <p:cNvSpPr/>
            <p:nvPr/>
          </p:nvSpPr>
          <p:spPr>
            <a:xfrm>
              <a:off x="609600" y="3314700"/>
              <a:ext cx="7848600" cy="6581108"/>
            </a:xfrm>
            <a:prstGeom prst="roundRect">
              <a:avLst>
                <a:gd name="adj" fmla="val 4595"/>
              </a:avLst>
            </a:prstGeom>
            <a:solidFill>
              <a:srgbClr val="F5E9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B470251-0AAB-C4B3-DEB6-887DBCB5A202}"/>
                </a:ext>
              </a:extLst>
            </p:cNvPr>
            <p:cNvSpPr txBox="1"/>
            <p:nvPr/>
          </p:nvSpPr>
          <p:spPr>
            <a:xfrm>
              <a:off x="929192" y="3877775"/>
              <a:ext cx="7209415" cy="5532925"/>
            </a:xfrm>
            <a:prstGeom prst="rect">
              <a:avLst/>
            </a:prstGeom>
            <a:noFill/>
          </p:spPr>
          <p:txBody>
            <a:bodyPr wrap="square">
              <a:spAutoFit/>
            </a:bodyPr>
            <a:lstStyle/>
            <a:p>
              <a:pPr algn="just">
                <a:lnSpc>
                  <a:spcPct val="150000"/>
                </a:lnSpc>
              </a:pPr>
              <a:r>
                <a:rPr lang="vi-VN" sz="4000"/>
                <a:t>Giới thiệu khái quát một số thông tin cơ bản về vườn Quốc gia Cúc Phương như: ngày thành lập, giá trị và những lợi thế của vườn Quốc gia Cúc Phương.</a:t>
              </a:r>
              <a:endParaRPr lang="en-US" sz="4000"/>
            </a:p>
          </p:txBody>
        </p:sp>
      </p:grpSp>
      <p:grpSp>
        <p:nvGrpSpPr>
          <p:cNvPr id="18" name="Group 17">
            <a:extLst>
              <a:ext uri="{FF2B5EF4-FFF2-40B4-BE49-F238E27FC236}">
                <a16:creationId xmlns:a16="http://schemas.microsoft.com/office/drawing/2014/main" id="{7C9E2466-CE8A-9144-359C-44B4C5C20F97}"/>
              </a:ext>
            </a:extLst>
          </p:cNvPr>
          <p:cNvGrpSpPr/>
          <p:nvPr/>
        </p:nvGrpSpPr>
        <p:grpSpPr>
          <a:xfrm>
            <a:off x="9457600" y="2781300"/>
            <a:ext cx="8039100" cy="7142437"/>
            <a:chOff x="9386887" y="2903263"/>
            <a:chExt cx="8039100" cy="7142437"/>
          </a:xfrm>
        </p:grpSpPr>
        <p:pic>
          <p:nvPicPr>
            <p:cNvPr id="17" name="Picture 16">
              <a:extLst>
                <a:ext uri="{FF2B5EF4-FFF2-40B4-BE49-F238E27FC236}">
                  <a16:creationId xmlns:a16="http://schemas.microsoft.com/office/drawing/2014/main" id="{354F9921-FB4F-F355-7175-BFC765262FD0}"/>
                </a:ext>
              </a:extLst>
            </p:cNvPr>
            <p:cNvPicPr>
              <a:picLocks noChangeAspect="1"/>
            </p:cNvPicPr>
            <p:nvPr/>
          </p:nvPicPr>
          <p:blipFill>
            <a:blip r:embed="rId4"/>
            <a:stretch>
              <a:fillRect/>
            </a:stretch>
          </p:blipFill>
          <p:spPr>
            <a:xfrm>
              <a:off x="9386887" y="4686300"/>
              <a:ext cx="8039100" cy="5359400"/>
            </a:xfrm>
            <a:prstGeom prst="rect">
              <a:avLst/>
            </a:prstGeom>
          </p:spPr>
        </p:pic>
        <p:pic>
          <p:nvPicPr>
            <p:cNvPr id="7170" name="Picture 2" descr="Cúc Phương – “Vườn Quốc gia Hàng đầu châu Á 2021”">
              <a:extLst>
                <a:ext uri="{FF2B5EF4-FFF2-40B4-BE49-F238E27FC236}">
                  <a16:creationId xmlns:a16="http://schemas.microsoft.com/office/drawing/2014/main" id="{9EEF3771-FE96-F5E0-543C-4E4FD0B49A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6664" y="2903263"/>
              <a:ext cx="8019323" cy="45389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0657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FD3A1DE-79EC-0D95-F93F-171DFF24308E}"/>
              </a:ext>
            </a:extLst>
          </p:cNvPr>
          <p:cNvGrpSpPr/>
          <p:nvPr/>
        </p:nvGrpSpPr>
        <p:grpSpPr>
          <a:xfrm>
            <a:off x="667474" y="342900"/>
            <a:ext cx="16953051" cy="2057738"/>
            <a:chOff x="496749" y="554911"/>
            <a:chExt cx="16953051" cy="2057738"/>
          </a:xfrm>
        </p:grpSpPr>
        <p:sp>
          <p:nvSpPr>
            <p:cNvPr id="4" name="Rectangle: Rounded Corners 3">
              <a:extLst>
                <a:ext uri="{FF2B5EF4-FFF2-40B4-BE49-F238E27FC236}">
                  <a16:creationId xmlns:a16="http://schemas.microsoft.com/office/drawing/2014/main" id="{BDCC6E46-CCE0-B894-5E89-ECB6237AB140}"/>
                </a:ext>
              </a:extLst>
            </p:cNvPr>
            <p:cNvSpPr/>
            <p:nvPr/>
          </p:nvSpPr>
          <p:spPr>
            <a:xfrm>
              <a:off x="914400" y="742857"/>
              <a:ext cx="16535400" cy="1681849"/>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107EAD-4FDB-478E-6C42-389836E1CB73}"/>
                </a:ext>
              </a:extLst>
            </p:cNvPr>
            <p:cNvSpPr txBox="1"/>
            <p:nvPr/>
          </p:nvSpPr>
          <p:spPr>
            <a:xfrm>
              <a:off x="1981200" y="585100"/>
              <a:ext cx="15316200" cy="1839606"/>
            </a:xfrm>
            <a:prstGeom prst="rect">
              <a:avLst/>
            </a:prstGeom>
            <a:noFill/>
          </p:spPr>
          <p:txBody>
            <a:bodyPr wrap="square">
              <a:spAutoFit/>
            </a:bodyPr>
            <a:lstStyle/>
            <a:p>
              <a:pPr algn="just">
                <a:lnSpc>
                  <a:spcPct val="150000"/>
                </a:lnSpc>
              </a:pPr>
              <a:r>
                <a:rPr lang="vi-VN" sz="4000"/>
                <a:t>Tóm tắt nội dung của đoạn văn: “Ẩn trong rừng núi Cúc Phương … 12 000 năm trước”.</a:t>
              </a:r>
              <a:endParaRPr lang="en-US" sz="4000"/>
            </a:p>
          </p:txBody>
        </p:sp>
        <p:sp>
          <p:nvSpPr>
            <p:cNvPr id="7" name="Freeform 7">
              <a:extLst>
                <a:ext uri="{FF2B5EF4-FFF2-40B4-BE49-F238E27FC236}">
                  <a16:creationId xmlns:a16="http://schemas.microsoft.com/office/drawing/2014/main" id="{89EE9499-DC3A-F5FB-0E84-E47CE33CDA82}"/>
                </a:ext>
              </a:extLst>
            </p:cNvPr>
            <p:cNvSpPr/>
            <p:nvPr/>
          </p:nvSpPr>
          <p:spPr>
            <a:xfrm rot="20377569">
              <a:off x="496749" y="554911"/>
              <a:ext cx="1162622" cy="2057738"/>
            </a:xfrm>
            <a:custGeom>
              <a:avLst/>
              <a:gdLst/>
              <a:ahLst/>
              <a:cxnLst/>
              <a:rect l="l" t="t" r="r" b="b"/>
              <a:pathLst>
                <a:path w="2324862" h="4114800">
                  <a:moveTo>
                    <a:pt x="0" y="0"/>
                  </a:moveTo>
                  <a:lnTo>
                    <a:pt x="2324862" y="0"/>
                  </a:lnTo>
                  <a:lnTo>
                    <a:pt x="232486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6" name="TextBox 5">
            <a:extLst>
              <a:ext uri="{FF2B5EF4-FFF2-40B4-BE49-F238E27FC236}">
                <a16:creationId xmlns:a16="http://schemas.microsoft.com/office/drawing/2014/main" id="{212EAB66-B5A2-C117-EE45-6A142B686DDF}"/>
              </a:ext>
            </a:extLst>
          </p:cNvPr>
          <p:cNvSpPr txBox="1"/>
          <p:nvPr/>
        </p:nvSpPr>
        <p:spPr>
          <a:xfrm>
            <a:off x="542562" y="2628900"/>
            <a:ext cx="17202875" cy="4144661"/>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Trong rừng núi Cúc Phương, tồn tại nhiều hang động đẹp với những tên gọi rất gợi cảm. </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Trong một số hang động, các nhà khoa học còn tìm được nhiều di chỉ khảo cổ có giá trị đối với lịch sử Việt Nam và Đông Nam Á</a:t>
            </a:r>
            <a:r>
              <a:rPr lang="en-US" sz="360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những dụng cụ chứng minh con người đã từng sinh sống tại </a:t>
            </a:r>
            <a:r>
              <a:rPr lang="en-US" sz="3600">
                <a:latin typeface="Arial" panose="020B0604020202020204" pitchFamily="34" charset="0"/>
                <a:cs typeface="Arial" panose="020B0604020202020204" pitchFamily="34" charset="0"/>
              </a:rPr>
              <a:t>đây </a:t>
            </a:r>
            <a:r>
              <a:rPr lang="vi-VN" sz="3600">
                <a:latin typeface="Arial" panose="020B0604020202020204" pitchFamily="34" charset="0"/>
                <a:cs typeface="Arial" panose="020B0604020202020204" pitchFamily="34" charset="0"/>
              </a:rPr>
              <a:t>từ 7000 - 12000 năm trước.</a:t>
            </a:r>
            <a:endParaRPr lang="en-US" sz="36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AF53B0F-AAF6-0310-9F86-DB49C49D9D9D}"/>
              </a:ext>
            </a:extLst>
          </p:cNvPr>
          <p:cNvGrpSpPr/>
          <p:nvPr/>
        </p:nvGrpSpPr>
        <p:grpSpPr>
          <a:xfrm>
            <a:off x="990600" y="6836795"/>
            <a:ext cx="16459200" cy="3298850"/>
            <a:chOff x="838200" y="6836795"/>
            <a:chExt cx="16459200" cy="3298850"/>
          </a:xfrm>
        </p:grpSpPr>
        <p:pic>
          <p:nvPicPr>
            <p:cNvPr id="8194" name="Picture 2" descr="Động Người Xưa – Wikipedia tiếng Việt">
              <a:extLst>
                <a:ext uri="{FF2B5EF4-FFF2-40B4-BE49-F238E27FC236}">
                  <a16:creationId xmlns:a16="http://schemas.microsoft.com/office/drawing/2014/main" id="{F3BBA798-4FC1-13C6-B97B-E54C2618289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583"/>
            <a:stretch/>
          </p:blipFill>
          <p:spPr bwMode="auto">
            <a:xfrm>
              <a:off x="838200" y="6844757"/>
              <a:ext cx="6168914" cy="329088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ườn quốc gia Cúc Phương có gì? Kinh nghiệm du lịch và giá vé 2020 -  Travelgear Blog">
              <a:extLst>
                <a:ext uri="{FF2B5EF4-FFF2-40B4-BE49-F238E27FC236}">
                  <a16:creationId xmlns:a16="http://schemas.microsoft.com/office/drawing/2014/main" id="{EAC1DB67-8B94-F796-CC85-E5D36EDD05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1955" y="6836795"/>
              <a:ext cx="6019800" cy="3298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E5E110-6488-D249-F00E-30F9FC25B983}"/>
                </a:ext>
              </a:extLst>
            </p:cNvPr>
            <p:cNvSpPr txBox="1"/>
            <p:nvPr/>
          </p:nvSpPr>
          <p:spPr>
            <a:xfrm>
              <a:off x="13411200" y="7358922"/>
              <a:ext cx="3886200" cy="2776722"/>
            </a:xfrm>
            <a:prstGeom prst="rect">
              <a:avLst/>
            </a:prstGeom>
            <a:noFill/>
          </p:spPr>
          <p:txBody>
            <a:bodyPr wrap="square" rtlCol="0">
              <a:spAutoFit/>
            </a:bodyPr>
            <a:lstStyle/>
            <a:p>
              <a:pPr algn="just">
                <a:lnSpc>
                  <a:spcPct val="150000"/>
                </a:lnSpc>
              </a:pPr>
              <a:r>
                <a:rPr lang="en-US" sz="3000" i="1">
                  <a:solidFill>
                    <a:srgbClr val="002060"/>
                  </a:solidFill>
                  <a:latin typeface="Arial" panose="020B0604020202020204" pitchFamily="34" charset="0"/>
                  <a:cs typeface="Arial" panose="020B0604020202020204" pitchFamily="34" charset="0"/>
                </a:rPr>
                <a:t>Động người xưa – nơi lưu giữ dấu tích của con người từng sinh sống ở nơi đây</a:t>
              </a:r>
            </a:p>
          </p:txBody>
        </p:sp>
      </p:grpSp>
    </p:spTree>
    <p:extLst>
      <p:ext uri="{BB962C8B-B14F-4D97-AF65-F5344CB8AC3E}">
        <p14:creationId xmlns:p14="http://schemas.microsoft.com/office/powerpoint/2010/main" val="1966030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4093893"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marL="0" marR="0" lvl="0" indent="0" algn="ctr" defTabSz="914400" rtl="0" eaLnBrk="1" fontAlgn="auto" latinLnBrk="0" hangingPunct="1">
                <a:lnSpc>
                  <a:spcPts val="369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028700"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1028700" y="3544987"/>
            <a:ext cx="9390243" cy="3032048"/>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000" b="1" i="0" u="none" strike="noStrike" kern="1200" cap="none" spc="0" normalizeH="0" baseline="0" noProof="0">
                <a:ln>
                  <a:noFill/>
                </a:ln>
                <a:solidFill>
                  <a:srgbClr val="0F4662"/>
                </a:solidFill>
                <a:effectLst/>
                <a:uLnTx/>
                <a:uFillTx/>
                <a:latin typeface="Arial" panose="020B0604020202020204" pitchFamily="34" charset="0"/>
                <a:ea typeface="+mn-ea"/>
                <a:cs typeface="Arial" panose="020B0604020202020204" pitchFamily="34" charset="0"/>
              </a:rPr>
              <a:t>PHẦN III.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000" b="1" i="0" u="none" strike="noStrike" kern="1200" cap="none" spc="0" normalizeH="0" baseline="0" noProof="0">
                <a:ln>
                  <a:noFill/>
                </a:ln>
                <a:solidFill>
                  <a:srgbClr val="0F4662"/>
                </a:solidFill>
                <a:effectLst/>
                <a:uLnTx/>
                <a:uFillTx/>
                <a:latin typeface="Arial" panose="020B0604020202020204" pitchFamily="34" charset="0"/>
                <a:ea typeface="+mn-ea"/>
                <a:cs typeface="Arial" panose="020B0604020202020204" pitchFamily="34" charset="0"/>
              </a:rPr>
              <a:t>TÌM HIỂU CHI TIẾT</a:t>
            </a:r>
          </a:p>
        </p:txBody>
      </p:sp>
      <p:sp>
        <p:nvSpPr>
          <p:cNvPr id="11" name="Freeform 2">
            <a:extLst>
              <a:ext uri="{FF2B5EF4-FFF2-40B4-BE49-F238E27FC236}">
                <a16:creationId xmlns:a16="http://schemas.microsoft.com/office/drawing/2014/main" id="{6A7757A5-DC1C-9622-150D-00B8C5DCFA31}"/>
              </a:ext>
            </a:extLst>
          </p:cNvPr>
          <p:cNvSpPr/>
          <p:nvPr/>
        </p:nvSpPr>
        <p:spPr>
          <a:xfrm>
            <a:off x="10896600" y="1644253"/>
            <a:ext cx="6172200" cy="7594997"/>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4"/>
            <a:stretch>
              <a:fillRect l="-64011" r="-20681"/>
            </a:stretch>
          </a:blipFill>
        </p:spPr>
      </p:sp>
    </p:spTree>
    <p:extLst>
      <p:ext uri="{BB962C8B-B14F-4D97-AF65-F5344CB8AC3E}">
        <p14:creationId xmlns:p14="http://schemas.microsoft.com/office/powerpoint/2010/main" val="1046051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763E73D-1648-D743-E111-7610ADFCC7AE}"/>
              </a:ext>
            </a:extLst>
          </p:cNvPr>
          <p:cNvSpPr txBox="1"/>
          <p:nvPr/>
        </p:nvSpPr>
        <p:spPr>
          <a:xfrm>
            <a:off x="342900" y="282644"/>
            <a:ext cx="17602200" cy="2041456"/>
          </a:xfrm>
          <a:prstGeom prst="rect">
            <a:avLst/>
          </a:prstGeom>
          <a:noFill/>
        </p:spPr>
        <p:txBody>
          <a:bodyPr wrap="square">
            <a:spAutoFit/>
          </a:bodyPr>
          <a:lstStyle/>
          <a:p>
            <a:pPr algn="just">
              <a:lnSpc>
                <a:spcPct val="150000"/>
              </a:lnSpc>
            </a:pPr>
            <a:r>
              <a:rPr lang="en-US" sz="4500" b="1">
                <a:solidFill>
                  <a:srgbClr val="C00000"/>
                </a:solidFill>
                <a:latin typeface="Arial" panose="020B0604020202020204" pitchFamily="34" charset="0"/>
                <a:cs typeface="Arial" panose="020B0604020202020204" pitchFamily="34" charset="0"/>
              </a:rPr>
              <a:t>1. </a:t>
            </a:r>
            <a:r>
              <a:rPr lang="vi-VN" sz="4500" b="1">
                <a:solidFill>
                  <a:srgbClr val="C00000"/>
                </a:solidFill>
                <a:latin typeface="Arial" panose="020B0604020202020204" pitchFamily="34" charset="0"/>
                <a:cs typeface="Arial" panose="020B0604020202020204" pitchFamily="34" charset="0"/>
              </a:rPr>
              <a:t>Đặc điểm của kiểu văn bản giới thiệu một danh lam thắng cảnh được thể hiện trong văn bản Vườn Quốc gia Cúc Phương</a:t>
            </a:r>
            <a:endParaRPr lang="en-US" sz="4500" b="1">
              <a:solidFill>
                <a:srgbClr val="C0000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8C3921A7-7BFB-2F96-7ED3-14D2AFF716A9}"/>
              </a:ext>
            </a:extLst>
          </p:cNvPr>
          <p:cNvGrpSpPr/>
          <p:nvPr/>
        </p:nvGrpSpPr>
        <p:grpSpPr>
          <a:xfrm>
            <a:off x="533400" y="2736055"/>
            <a:ext cx="15849600" cy="959645"/>
            <a:chOff x="838200" y="4381500"/>
            <a:chExt cx="15849600" cy="959645"/>
          </a:xfrm>
        </p:grpSpPr>
        <p:sp>
          <p:nvSpPr>
            <p:cNvPr id="2" name="Freeform 4">
              <a:extLst>
                <a:ext uri="{FF2B5EF4-FFF2-40B4-BE49-F238E27FC236}">
                  <a16:creationId xmlns:a16="http://schemas.microsoft.com/office/drawing/2014/main" id="{5F4AA3D0-2F2A-8F43-2134-9564BBEA1415}"/>
                </a:ext>
              </a:extLst>
            </p:cNvPr>
            <p:cNvSpPr/>
            <p:nvPr/>
          </p:nvSpPr>
          <p:spPr>
            <a:xfrm>
              <a:off x="838200" y="4381500"/>
              <a:ext cx="990600" cy="959645"/>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0C038954-2A33-BF7F-09C7-40100D10A8C1}"/>
                </a:ext>
              </a:extLst>
            </p:cNvPr>
            <p:cNvSpPr txBox="1"/>
            <p:nvPr/>
          </p:nvSpPr>
          <p:spPr>
            <a:xfrm>
              <a:off x="2057400" y="4664037"/>
              <a:ext cx="14630400" cy="677108"/>
            </a:xfrm>
            <a:prstGeom prst="rect">
              <a:avLst/>
            </a:prstGeom>
            <a:noFill/>
          </p:spPr>
          <p:txBody>
            <a:bodyPr wrap="square" rtlCol="0">
              <a:spAutoFit/>
            </a:bodyPr>
            <a:lstStyle/>
            <a:p>
              <a:r>
                <a:rPr lang="en-US" sz="3800" i="1">
                  <a:latin typeface="Arial" panose="020B0604020202020204" pitchFamily="34" charset="0"/>
                  <a:cs typeface="Arial" panose="020B0604020202020204" pitchFamily="34" charset="0"/>
                </a:rPr>
                <a:t>Đọc thông tin trong SGK và hoàn thành các nhiệm vụ dưới đây: </a:t>
              </a:r>
            </a:p>
          </p:txBody>
        </p:sp>
      </p:grpSp>
      <p:sp>
        <p:nvSpPr>
          <p:cNvPr id="5" name="Rectangle: Rounded Corners 4">
            <a:extLst>
              <a:ext uri="{FF2B5EF4-FFF2-40B4-BE49-F238E27FC236}">
                <a16:creationId xmlns:a16="http://schemas.microsoft.com/office/drawing/2014/main" id="{EE8E14BE-6F01-7D04-A5B0-7E0388678C11}"/>
              </a:ext>
            </a:extLst>
          </p:cNvPr>
          <p:cNvSpPr/>
          <p:nvPr/>
        </p:nvSpPr>
        <p:spPr>
          <a:xfrm>
            <a:off x="500062" y="4390192"/>
            <a:ext cx="8415338" cy="5394256"/>
          </a:xfrm>
          <a:prstGeom prst="roundRect">
            <a:avLst>
              <a:gd name="adj" fmla="val 6439"/>
            </a:avLst>
          </a:prstGeom>
          <a:solidFill>
            <a:schemeClr val="bg1"/>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a:solidFill>
                  <a:schemeClr val="tx1"/>
                </a:solidFill>
              </a:rPr>
              <a:t>Nhóm 1: </a:t>
            </a:r>
            <a:r>
              <a:rPr lang="vi-VN" sz="3800">
                <a:solidFill>
                  <a:schemeClr val="tx1"/>
                </a:solidFill>
              </a:rPr>
              <a:t>Hoàn thành Phiếu học tập số 2 về đặc điểm cấu trúc của kiểu văn bản giới thiệu một danh lam thắng cảnh được thể hiện trong văn bản Vườn Quốc gia Cúc Phương.</a:t>
            </a:r>
            <a:endParaRPr lang="en-US" sz="3800">
              <a:solidFill>
                <a:schemeClr val="tx1"/>
              </a:solidFill>
            </a:endParaRPr>
          </a:p>
        </p:txBody>
      </p:sp>
      <p:sp>
        <p:nvSpPr>
          <p:cNvPr id="6" name="Rectangle: Rounded Corners 5">
            <a:extLst>
              <a:ext uri="{FF2B5EF4-FFF2-40B4-BE49-F238E27FC236}">
                <a16:creationId xmlns:a16="http://schemas.microsoft.com/office/drawing/2014/main" id="{EBABD223-0A0F-2352-0303-49E44DC4D7C3}"/>
              </a:ext>
            </a:extLst>
          </p:cNvPr>
          <p:cNvSpPr/>
          <p:nvPr/>
        </p:nvSpPr>
        <p:spPr>
          <a:xfrm>
            <a:off x="9372600" y="4390192"/>
            <a:ext cx="8415338" cy="5394256"/>
          </a:xfrm>
          <a:prstGeom prst="roundRect">
            <a:avLst>
              <a:gd name="adj" fmla="val 6439"/>
            </a:avLst>
          </a:prstGeom>
          <a:solidFill>
            <a:schemeClr val="bg1"/>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a:solidFill>
                  <a:schemeClr val="tx1"/>
                </a:solidFill>
              </a:rPr>
              <a:t>Nhóm </a:t>
            </a:r>
            <a:r>
              <a:rPr lang="en-US" sz="3800" b="1">
                <a:solidFill>
                  <a:schemeClr val="tx1"/>
                </a:solidFill>
                <a:latin typeface="Arial" panose="020B0604020202020204" pitchFamily="34" charset="0"/>
                <a:cs typeface="Arial" panose="020B0604020202020204" pitchFamily="34" charset="0"/>
              </a:rPr>
              <a:t>2</a:t>
            </a:r>
            <a:r>
              <a:rPr lang="vi-VN" sz="3800" b="1">
                <a:solidFill>
                  <a:schemeClr val="tx1"/>
                </a:solidFill>
              </a:rPr>
              <a:t>: </a:t>
            </a:r>
            <a:r>
              <a:rPr lang="vi-VN" sz="3800">
                <a:solidFill>
                  <a:schemeClr val="tx1"/>
                </a:solidFill>
              </a:rPr>
              <a:t>Vẽ sơ đồ tư duy về đặc điểm hình thức của kiểu văn bản giới thiệu một danh lam thắng cảnh được thể hiện trong văn bản Vườn Quốc gia Cúc Phương.</a:t>
            </a:r>
            <a:endParaRPr lang="en-US" sz="3800">
              <a:solidFill>
                <a:schemeClr val="tx1"/>
              </a:solidFill>
            </a:endParaRPr>
          </a:p>
        </p:txBody>
      </p:sp>
    </p:spTree>
    <p:extLst>
      <p:ext uri="{BB962C8B-B14F-4D97-AF65-F5344CB8AC3E}">
        <p14:creationId xmlns:p14="http://schemas.microsoft.com/office/powerpoint/2010/main" val="2075099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2CB669-BDF6-E908-D62F-421382D9B16C}"/>
              </a:ext>
            </a:extLst>
          </p:cNvPr>
          <p:cNvGrpSpPr/>
          <p:nvPr/>
        </p:nvGrpSpPr>
        <p:grpSpPr>
          <a:xfrm>
            <a:off x="705799" y="1270478"/>
            <a:ext cx="16876401" cy="1021765"/>
            <a:chOff x="725799" y="1941224"/>
            <a:chExt cx="16876401" cy="1021765"/>
          </a:xfrm>
        </p:grpSpPr>
        <p:sp>
          <p:nvSpPr>
            <p:cNvPr id="4" name="Rectangle: Rounded Corners 3">
              <a:extLst>
                <a:ext uri="{FF2B5EF4-FFF2-40B4-BE49-F238E27FC236}">
                  <a16:creationId xmlns:a16="http://schemas.microsoft.com/office/drawing/2014/main" id="{B499381E-E27D-73EE-1F8B-A9EC0FD9C220}"/>
                </a:ext>
              </a:extLst>
            </p:cNvPr>
            <p:cNvSpPr/>
            <p:nvPr/>
          </p:nvSpPr>
          <p:spPr>
            <a:xfrm>
              <a:off x="725799" y="2056069"/>
              <a:ext cx="16876401" cy="906920"/>
            </a:xfrm>
            <a:prstGeom prst="roundRect">
              <a:avLst>
                <a:gd name="adj" fmla="val 50000"/>
              </a:avLst>
            </a:prstGeom>
            <a:solidFill>
              <a:srgbClr val="F5E9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DF8083C-3FA8-491D-121F-166B52269DFA}"/>
                </a:ext>
              </a:extLst>
            </p:cNvPr>
            <p:cNvSpPr txBox="1"/>
            <p:nvPr/>
          </p:nvSpPr>
          <p:spPr>
            <a:xfrm>
              <a:off x="3410899" y="1941224"/>
              <a:ext cx="11506200" cy="916276"/>
            </a:xfrm>
            <a:prstGeom prst="rect">
              <a:avLst/>
            </a:prstGeom>
            <a:noFill/>
          </p:spPr>
          <p:txBody>
            <a:bodyPr wrap="square">
              <a:spAutoFit/>
            </a:bodyPr>
            <a:lstStyle/>
            <a:p>
              <a:pPr algn="ctr">
                <a:lnSpc>
                  <a:spcPct val="150000"/>
                </a:lnSpc>
              </a:pPr>
              <a:r>
                <a:rPr lang="en-US" sz="4000" b="1">
                  <a:latin typeface="Arial" panose="020B0604020202020204" pitchFamily="34" charset="0"/>
                  <a:cs typeface="Arial" panose="020B0604020202020204" pitchFamily="34" charset="0"/>
                </a:rPr>
                <a:t>Đây là địa danh nào?</a:t>
              </a:r>
            </a:p>
          </p:txBody>
        </p:sp>
      </p:grpSp>
      <p:sp>
        <p:nvSpPr>
          <p:cNvPr id="18" name="Freeform 7">
            <a:extLst>
              <a:ext uri="{FF2B5EF4-FFF2-40B4-BE49-F238E27FC236}">
                <a16:creationId xmlns:a16="http://schemas.microsoft.com/office/drawing/2014/main" id="{97B1618B-EBE0-9343-6125-CD72D977EFE9}"/>
              </a:ext>
            </a:extLst>
          </p:cNvPr>
          <p:cNvSpPr/>
          <p:nvPr/>
        </p:nvSpPr>
        <p:spPr>
          <a:xfrm>
            <a:off x="457200" y="365269"/>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0">
            <a:extLst>
              <a:ext uri="{FF2B5EF4-FFF2-40B4-BE49-F238E27FC236}">
                <a16:creationId xmlns:a16="http://schemas.microsoft.com/office/drawing/2014/main" id="{CC152A9C-AF59-7126-7DC1-4FBD889080FE}"/>
              </a:ext>
            </a:extLst>
          </p:cNvPr>
          <p:cNvGrpSpPr/>
          <p:nvPr/>
        </p:nvGrpSpPr>
        <p:grpSpPr>
          <a:xfrm>
            <a:off x="615795" y="8500293"/>
            <a:ext cx="8209601" cy="1068097"/>
            <a:chOff x="749611" y="8853634"/>
            <a:chExt cx="8546788" cy="1068097"/>
          </a:xfrm>
        </p:grpSpPr>
        <p:sp>
          <p:nvSpPr>
            <p:cNvPr id="8" name="Rectangle 7">
              <a:extLst>
                <a:ext uri="{FF2B5EF4-FFF2-40B4-BE49-F238E27FC236}">
                  <a16:creationId xmlns:a16="http://schemas.microsoft.com/office/drawing/2014/main" id="{07C02C3A-C082-0967-BB86-7B58EB4761A6}"/>
                </a:ext>
              </a:extLst>
            </p:cNvPr>
            <p:cNvSpPr/>
            <p:nvPr/>
          </p:nvSpPr>
          <p:spPr>
            <a:xfrm>
              <a:off x="858198" y="9006034"/>
              <a:ext cx="8438201" cy="91569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56DAD7-C2D2-AA96-5D3F-B405BFDF7C47}"/>
                </a:ext>
              </a:extLst>
            </p:cNvPr>
            <p:cNvSpPr/>
            <p:nvPr/>
          </p:nvSpPr>
          <p:spPr>
            <a:xfrm>
              <a:off x="749611" y="8853634"/>
              <a:ext cx="8438201" cy="915697"/>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BC0B51-E375-DAF4-6F9D-4D4CFB3DDCE9}"/>
                </a:ext>
              </a:extLst>
            </p:cNvPr>
            <p:cNvSpPr txBox="1"/>
            <p:nvPr/>
          </p:nvSpPr>
          <p:spPr>
            <a:xfrm>
              <a:off x="1813765" y="8957539"/>
              <a:ext cx="6527063" cy="707886"/>
            </a:xfrm>
            <a:prstGeom prst="rect">
              <a:avLst/>
            </a:prstGeom>
            <a:noFill/>
          </p:spPr>
          <p:txBody>
            <a:bodyPr wrap="square" rtlCol="0">
              <a:spAutoFit/>
            </a:bodyPr>
            <a:lstStyle/>
            <a:p>
              <a:pPr algn="ctr"/>
              <a:r>
                <a:rPr lang="en-US" sz="4000" i="1">
                  <a:latin typeface="Arial" panose="020B0604020202020204" pitchFamily="34" charset="0"/>
                  <a:cs typeface="Arial" panose="020B0604020202020204" pitchFamily="34" charset="0"/>
                </a:rPr>
                <a:t>Hoàng thành Thăng Long </a:t>
              </a:r>
            </a:p>
          </p:txBody>
        </p:sp>
      </p:grpSp>
      <p:grpSp>
        <p:nvGrpSpPr>
          <p:cNvPr id="19" name="Group 18">
            <a:extLst>
              <a:ext uri="{FF2B5EF4-FFF2-40B4-BE49-F238E27FC236}">
                <a16:creationId xmlns:a16="http://schemas.microsoft.com/office/drawing/2014/main" id="{9135CF7B-8DDA-886D-CA20-980D1EA0EF52}"/>
              </a:ext>
            </a:extLst>
          </p:cNvPr>
          <p:cNvGrpSpPr/>
          <p:nvPr/>
        </p:nvGrpSpPr>
        <p:grpSpPr>
          <a:xfrm>
            <a:off x="9621199" y="8500293"/>
            <a:ext cx="8209601" cy="1068097"/>
            <a:chOff x="749611" y="8853634"/>
            <a:chExt cx="8546788" cy="1068097"/>
          </a:xfrm>
        </p:grpSpPr>
        <p:sp>
          <p:nvSpPr>
            <p:cNvPr id="20" name="Rectangle 19">
              <a:extLst>
                <a:ext uri="{FF2B5EF4-FFF2-40B4-BE49-F238E27FC236}">
                  <a16:creationId xmlns:a16="http://schemas.microsoft.com/office/drawing/2014/main" id="{E18938D2-4FEB-4671-50D0-E88811E4D71C}"/>
                </a:ext>
              </a:extLst>
            </p:cNvPr>
            <p:cNvSpPr/>
            <p:nvPr/>
          </p:nvSpPr>
          <p:spPr>
            <a:xfrm>
              <a:off x="858198" y="9006034"/>
              <a:ext cx="8438201" cy="91569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4C3BEE-8ED6-0527-920C-FE4B9FA4FFBC}"/>
                </a:ext>
              </a:extLst>
            </p:cNvPr>
            <p:cNvSpPr/>
            <p:nvPr/>
          </p:nvSpPr>
          <p:spPr>
            <a:xfrm>
              <a:off x="749611" y="8853634"/>
              <a:ext cx="8438201" cy="915697"/>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9950736-8627-2710-589D-3692667896E4}"/>
                </a:ext>
              </a:extLst>
            </p:cNvPr>
            <p:cNvSpPr txBox="1"/>
            <p:nvPr/>
          </p:nvSpPr>
          <p:spPr>
            <a:xfrm>
              <a:off x="1064947" y="8957539"/>
              <a:ext cx="7596815" cy="707886"/>
            </a:xfrm>
            <a:prstGeom prst="rect">
              <a:avLst/>
            </a:prstGeom>
            <a:noFill/>
          </p:spPr>
          <p:txBody>
            <a:bodyPr wrap="square" rtlCol="0">
              <a:spAutoFit/>
            </a:bodyPr>
            <a:lstStyle/>
            <a:p>
              <a:pPr algn="ctr"/>
              <a:r>
                <a:rPr lang="en-US" sz="4000" i="1">
                  <a:latin typeface="Arial" panose="020B0604020202020204" pitchFamily="34" charset="0"/>
                  <a:cs typeface="Arial" panose="020B0604020202020204" pitchFamily="34" charset="0"/>
                </a:rPr>
                <a:t>Phố cổ Hội An </a:t>
              </a:r>
            </a:p>
          </p:txBody>
        </p:sp>
      </p:grpSp>
      <p:pic>
        <p:nvPicPr>
          <p:cNvPr id="2050" name="Picture 2" descr="Cận cảnh &quot;báu vật&quot; ngàn năm tuổi tại Khu khảo cổ Hoàng thành Thăng Long">
            <a:extLst>
              <a:ext uri="{FF2B5EF4-FFF2-40B4-BE49-F238E27FC236}">
                <a16:creationId xmlns:a16="http://schemas.microsoft.com/office/drawing/2014/main" id="{A587285D-7943-8D12-7869-B9952917B7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38"/>
          <a:stretch/>
        </p:blipFill>
        <p:spPr bwMode="auto">
          <a:xfrm>
            <a:off x="538402" y="2970467"/>
            <a:ext cx="8468687" cy="50040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ố cổ Hội An - Địa điểm lý tưởng sống ảo - SAKOS.vn">
            <a:extLst>
              <a:ext uri="{FF2B5EF4-FFF2-40B4-BE49-F238E27FC236}">
                <a16:creationId xmlns:a16="http://schemas.microsoft.com/office/drawing/2014/main" id="{6B51BD46-B02F-6A37-F6C9-8CB7C4F482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551"/>
          <a:stretch/>
        </p:blipFill>
        <p:spPr bwMode="auto">
          <a:xfrm>
            <a:off x="10029823" y="2975789"/>
            <a:ext cx="7288049" cy="499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296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500"/>
                                        <p:tgtEl>
                                          <p:spTgt spid="2050"/>
                                        </p:tgtEl>
                                      </p:cBhvr>
                                    </p:animEffect>
                                  </p:childTnLst>
                                </p:cTn>
                              </p:par>
                              <p:par>
                                <p:cTn id="8" presetID="22" presetClass="entr" presetSubtype="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up)">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B8E888A-024C-AE73-0B32-4F52DDE57348}"/>
              </a:ext>
            </a:extLst>
          </p:cNvPr>
          <p:cNvSpPr txBox="1"/>
          <p:nvPr/>
        </p:nvSpPr>
        <p:spPr>
          <a:xfrm>
            <a:off x="0" y="1292520"/>
            <a:ext cx="182880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PHIẾU HỌC TẬP SỐ 2 </a:t>
            </a:r>
          </a:p>
        </p:txBody>
      </p:sp>
      <p:graphicFrame>
        <p:nvGraphicFramePr>
          <p:cNvPr id="12" name="Table 11">
            <a:extLst>
              <a:ext uri="{FF2B5EF4-FFF2-40B4-BE49-F238E27FC236}">
                <a16:creationId xmlns:a16="http://schemas.microsoft.com/office/drawing/2014/main" id="{4C786F5B-C219-B5F8-26F1-12038AE9C9A8}"/>
              </a:ext>
            </a:extLst>
          </p:cNvPr>
          <p:cNvGraphicFramePr>
            <a:graphicFrameLocks noGrp="1"/>
          </p:cNvGraphicFramePr>
          <p:nvPr>
            <p:extLst>
              <p:ext uri="{D42A27DB-BD31-4B8C-83A1-F6EECF244321}">
                <p14:modId xmlns:p14="http://schemas.microsoft.com/office/powerpoint/2010/main" val="532258309"/>
              </p:ext>
            </p:extLst>
          </p:nvPr>
        </p:nvGraphicFramePr>
        <p:xfrm>
          <a:off x="381000" y="2886525"/>
          <a:ext cx="17526000" cy="5838375"/>
        </p:xfrm>
        <a:graphic>
          <a:graphicData uri="http://schemas.openxmlformats.org/drawingml/2006/table">
            <a:tbl>
              <a:tblPr firstRow="1" firstCol="1" bandRow="1"/>
              <a:tblGrid>
                <a:gridCol w="3671415">
                  <a:extLst>
                    <a:ext uri="{9D8B030D-6E8A-4147-A177-3AD203B41FA5}">
                      <a16:colId xmlns:a16="http://schemas.microsoft.com/office/drawing/2014/main" val="3476809491"/>
                    </a:ext>
                  </a:extLst>
                </a:gridCol>
                <a:gridCol w="8011262">
                  <a:extLst>
                    <a:ext uri="{9D8B030D-6E8A-4147-A177-3AD203B41FA5}">
                      <a16:colId xmlns:a16="http://schemas.microsoft.com/office/drawing/2014/main" val="776673047"/>
                    </a:ext>
                  </a:extLst>
                </a:gridCol>
                <a:gridCol w="5843323">
                  <a:extLst>
                    <a:ext uri="{9D8B030D-6E8A-4147-A177-3AD203B41FA5}">
                      <a16:colId xmlns:a16="http://schemas.microsoft.com/office/drawing/2014/main" val="300884277"/>
                    </a:ext>
                  </a:extLst>
                </a:gridCol>
              </a:tblGrid>
              <a:tr h="2362200">
                <a:tc>
                  <a:txBody>
                    <a:bodyPr/>
                    <a:lstStyle/>
                    <a:p>
                      <a:pPr marL="0" marR="0" algn="ctr">
                        <a:lnSpc>
                          <a:spcPct val="150000"/>
                        </a:lnSpc>
                        <a:spcBef>
                          <a:spcPts val="0"/>
                        </a:spcBef>
                        <a:spcAft>
                          <a:spcPts val="0"/>
                        </a:spcAft>
                      </a:pPr>
                      <a:r>
                        <a:rPr lang="en-US" sz="3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a:t>
                      </a:r>
                      <a:r>
                        <a:rPr lang="vi-VN" sz="3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trúc</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3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 bản giới thiệu một danh lam thắng cảnh hoặc di tích lịch sử.</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3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 bản </a:t>
                      </a:r>
                      <a:r>
                        <a:rPr lang="vi-VN" sz="38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Vườn Quốc gia Cúc Phương</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2401387"/>
                  </a:ext>
                </a:extLst>
              </a:tr>
              <a:tr h="1158725">
                <a:tc>
                  <a:txBody>
                    <a:bodyPr/>
                    <a:lstStyle/>
                    <a:p>
                      <a:pPr marL="0" marR="0" algn="ctr">
                        <a:lnSpc>
                          <a:spcPct val="150000"/>
                        </a:lnSpc>
                        <a:spcBef>
                          <a:spcPts val="0"/>
                        </a:spcBef>
                        <a:spcAft>
                          <a:spcPts val="0"/>
                        </a:spcAft>
                      </a:pPr>
                      <a:r>
                        <a:rPr lang="vi-VN" sz="3800">
                          <a:effectLst/>
                          <a:latin typeface="Arial" panose="020B0604020202020204" pitchFamily="34" charset="0"/>
                          <a:ea typeface="Times New Roman" panose="02020603050405020304" pitchFamily="18" charset="0"/>
                          <a:cs typeface="Arial" panose="020B0604020202020204" pitchFamily="34" charset="0"/>
                        </a:rPr>
                        <a:t>Phần mở đầu</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3800" b="1">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3800" b="1">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21352463"/>
                  </a:ext>
                </a:extLst>
              </a:tr>
              <a:tr h="1158725">
                <a:tc>
                  <a:txBody>
                    <a:bodyPr/>
                    <a:lstStyle/>
                    <a:p>
                      <a:pPr marL="0" marR="0" algn="ctr">
                        <a:lnSpc>
                          <a:spcPct val="150000"/>
                        </a:lnSpc>
                        <a:spcBef>
                          <a:spcPts val="0"/>
                        </a:spcBef>
                        <a:spcAft>
                          <a:spcPts val="0"/>
                        </a:spcAft>
                      </a:pPr>
                      <a:r>
                        <a:rPr lang="vi-VN" sz="3800">
                          <a:effectLst/>
                          <a:latin typeface="Arial" panose="020B0604020202020204" pitchFamily="34" charset="0"/>
                          <a:ea typeface="Times New Roman" panose="02020603050405020304" pitchFamily="18" charset="0"/>
                          <a:cs typeface="Arial" panose="020B0604020202020204" pitchFamily="34" charset="0"/>
                        </a:rPr>
                        <a:t>Phần nội dung</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3800" b="1">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3800" b="1">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5470893"/>
                  </a:ext>
                </a:extLst>
              </a:tr>
              <a:tr h="1158725">
                <a:tc>
                  <a:txBody>
                    <a:bodyPr/>
                    <a:lstStyle/>
                    <a:p>
                      <a:pPr marL="0" marR="0" algn="ctr">
                        <a:lnSpc>
                          <a:spcPct val="150000"/>
                        </a:lnSpc>
                        <a:spcBef>
                          <a:spcPts val="0"/>
                        </a:spcBef>
                        <a:spcAft>
                          <a:spcPts val="0"/>
                        </a:spcAft>
                      </a:pPr>
                      <a:r>
                        <a:rPr lang="vi-VN" sz="3800">
                          <a:effectLst/>
                          <a:latin typeface="Arial" panose="020B0604020202020204" pitchFamily="34" charset="0"/>
                          <a:ea typeface="Times New Roman" panose="02020603050405020304" pitchFamily="18" charset="0"/>
                          <a:cs typeface="Arial" panose="020B0604020202020204" pitchFamily="34" charset="0"/>
                        </a:rPr>
                        <a:t>Phần kết thúc</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3800" b="1">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3800" b="1">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45436719"/>
                  </a:ext>
                </a:extLst>
              </a:tr>
            </a:tbl>
          </a:graphicData>
        </a:graphic>
      </p:graphicFrame>
    </p:spTree>
    <p:extLst>
      <p:ext uri="{BB962C8B-B14F-4D97-AF65-F5344CB8AC3E}">
        <p14:creationId xmlns:p14="http://schemas.microsoft.com/office/powerpoint/2010/main" val="2892214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4C786F5B-C219-B5F8-26F1-12038AE9C9A8}"/>
              </a:ext>
            </a:extLst>
          </p:cNvPr>
          <p:cNvGraphicFramePr>
            <a:graphicFrameLocks noGrp="1"/>
          </p:cNvGraphicFramePr>
          <p:nvPr>
            <p:extLst>
              <p:ext uri="{D42A27DB-BD31-4B8C-83A1-F6EECF244321}">
                <p14:modId xmlns:p14="http://schemas.microsoft.com/office/powerpoint/2010/main" val="155801286"/>
              </p:ext>
            </p:extLst>
          </p:nvPr>
        </p:nvGraphicFramePr>
        <p:xfrm>
          <a:off x="381000" y="1409700"/>
          <a:ext cx="17526000" cy="11166684"/>
        </p:xfrm>
        <a:graphic>
          <a:graphicData uri="http://schemas.openxmlformats.org/drawingml/2006/table">
            <a:tbl>
              <a:tblPr firstRow="1" firstCol="1" bandRow="1"/>
              <a:tblGrid>
                <a:gridCol w="3429000">
                  <a:extLst>
                    <a:ext uri="{9D8B030D-6E8A-4147-A177-3AD203B41FA5}">
                      <a16:colId xmlns:a16="http://schemas.microsoft.com/office/drawing/2014/main" val="3476809491"/>
                    </a:ext>
                  </a:extLst>
                </a:gridCol>
                <a:gridCol w="6172200">
                  <a:extLst>
                    <a:ext uri="{9D8B030D-6E8A-4147-A177-3AD203B41FA5}">
                      <a16:colId xmlns:a16="http://schemas.microsoft.com/office/drawing/2014/main" val="776673047"/>
                    </a:ext>
                  </a:extLst>
                </a:gridCol>
                <a:gridCol w="7924800">
                  <a:extLst>
                    <a:ext uri="{9D8B030D-6E8A-4147-A177-3AD203B41FA5}">
                      <a16:colId xmlns:a16="http://schemas.microsoft.com/office/drawing/2014/main" val="300884277"/>
                    </a:ext>
                  </a:extLst>
                </a:gridCol>
              </a:tblGrid>
              <a:tr h="2362200">
                <a:tc>
                  <a:txBody>
                    <a:bodyPr/>
                    <a:lstStyle/>
                    <a:p>
                      <a:pPr marL="0" marR="0" algn="ctr">
                        <a:lnSpc>
                          <a:spcPct val="150000"/>
                        </a:lnSpc>
                        <a:spcBef>
                          <a:spcPts val="0"/>
                        </a:spcBef>
                        <a:spcAft>
                          <a:spcPts val="0"/>
                        </a:spcAft>
                      </a:pPr>
                      <a:r>
                        <a:rPr lang="en-US"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a:t>
                      </a: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trúc</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 bản giới thiệu một danh lam thắng cảnh hoặc di tích lịch sử</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 bản </a:t>
                      </a:r>
                      <a:r>
                        <a:rPr lang="vi-VN" sz="36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Vườn Quốc gia </a:t>
                      </a:r>
                      <a:endParaRPr lang="en-US" sz="3600" b="1" i="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vi-VN" sz="36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Cúc Phương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2401387"/>
                  </a:ext>
                </a:extLst>
              </a:tr>
              <a:tr h="1158725">
                <a:tc>
                  <a:txBody>
                    <a:bodyPr/>
                    <a:lstStyle/>
                    <a:p>
                      <a:pPr marL="0" marR="0" algn="ctr">
                        <a:lnSpc>
                          <a:spcPct val="150000"/>
                        </a:lnSpc>
                        <a:spcBef>
                          <a:spcPts val="0"/>
                        </a:spcBef>
                        <a:spcAft>
                          <a:spcPts val="0"/>
                        </a:spcAft>
                      </a:pPr>
                      <a:r>
                        <a:rPr lang="vi-VN" sz="3600">
                          <a:effectLst/>
                          <a:latin typeface="Arial" panose="020B0604020202020204" pitchFamily="34" charset="0"/>
                          <a:ea typeface="Times New Roman" panose="02020603050405020304" pitchFamily="18" charset="0"/>
                          <a:cs typeface="Arial" panose="020B0604020202020204" pitchFamily="34" charset="0"/>
                        </a:rPr>
                        <a:t>Phần mở đầu</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b="0">
                          <a:effectLst/>
                          <a:latin typeface="+mn-lt"/>
                          <a:ea typeface="Times New Roman" panose="02020603050405020304" pitchFamily="18" charset="0"/>
                          <a:cs typeface="Arial" panose="020B0604020202020204" pitchFamily="34" charset="0"/>
                        </a:rPr>
                        <a:t>Giới thiệu khái quát về danh lam thắng cảnh hoặc di tích lịch sử.</a:t>
                      </a:r>
                      <a:r>
                        <a:rPr lang="vi-VN" sz="3600" b="0">
                          <a:effectLst/>
                          <a:latin typeface="Arial" panose="020B0604020202020204" pitchFamily="34" charset="0"/>
                          <a:ea typeface="Times New Roman" panose="02020603050405020304" pitchFamily="18" charset="0"/>
                          <a:cs typeface="Arial" panose="020B0604020202020204" pitchFamily="34" charset="0"/>
                        </a:rPr>
                        <a:t> </a:t>
                      </a:r>
                      <a:endParaRPr lang="en-US" sz="3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b="0">
                          <a:effectLst/>
                          <a:latin typeface="Arial" panose="020B0604020202020204" pitchFamily="34" charset="0"/>
                          <a:ea typeface="Times New Roman" panose="02020603050405020304" pitchFamily="18" charset="0"/>
                          <a:cs typeface="Arial" panose="020B0604020202020204" pitchFamily="34" charset="0"/>
                        </a:rPr>
                        <a:t> </a:t>
                      </a:r>
                      <a:r>
                        <a:rPr lang="vi-VN" sz="3600" b="0">
                          <a:effectLst/>
                          <a:latin typeface="+mn-lt"/>
                          <a:ea typeface="Times New Roman" panose="02020603050405020304" pitchFamily="18" charset="0"/>
                          <a:cs typeface="Arial" panose="020B0604020202020204" pitchFamily="34" charset="0"/>
                        </a:rPr>
                        <a:t>“Cách Thủ đô Hà Nội 120km... Vẻ khoáng đạt, bao la của đại ngàn khiến con người như lạc đến một miền đất kì diệu, bỏ lại sau lưng cuộc sống đời thường ồn ã”. </a:t>
                      </a:r>
                    </a:p>
                    <a:p>
                      <a:pPr marL="0" marR="0" algn="just">
                        <a:lnSpc>
                          <a:spcPct val="150000"/>
                        </a:lnSpc>
                        <a:spcBef>
                          <a:spcPts val="0"/>
                        </a:spcBef>
                        <a:spcAft>
                          <a:spcPts val="0"/>
                        </a:spcAft>
                      </a:pPr>
                      <a:r>
                        <a:rPr lang="vi-VN" sz="3600" b="0">
                          <a:effectLst/>
                          <a:latin typeface="+mn-lt"/>
                          <a:ea typeface="Times New Roman" panose="02020603050405020304" pitchFamily="18" charset="0"/>
                          <a:cs typeface="Arial" panose="020B0604020202020204" pitchFamily="34" charset="0"/>
                        </a:rPr>
                        <a:t>→ Giới thiệu khái quát về Vườn Quốc gia Cúc Phương.</a:t>
                      </a:r>
                    </a:p>
                    <a:p>
                      <a:pPr marL="0" marR="0" algn="just">
                        <a:lnSpc>
                          <a:spcPct val="150000"/>
                        </a:lnSpc>
                        <a:spcBef>
                          <a:spcPts val="0"/>
                        </a:spcBef>
                        <a:spcAft>
                          <a:spcPts val="0"/>
                        </a:spcAft>
                      </a:pPr>
                      <a:endParaRPr lang="en-US" sz="3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21352463"/>
                  </a:ext>
                </a:extLst>
              </a:tr>
              <a:tr h="1158725">
                <a:tc>
                  <a:txBody>
                    <a:bodyPr/>
                    <a:lstStyle/>
                    <a:p>
                      <a:pPr marL="0" marR="0" algn="ctr">
                        <a:lnSpc>
                          <a:spcPct val="150000"/>
                        </a:lnSpc>
                        <a:spcBef>
                          <a:spcPts val="0"/>
                        </a:spcBef>
                        <a:spcAft>
                          <a:spcPts val="0"/>
                        </a:spcAft>
                      </a:pPr>
                      <a:r>
                        <a:rPr lang="vi-VN" sz="3600">
                          <a:effectLst/>
                          <a:latin typeface="Arial" panose="020B0604020202020204" pitchFamily="34" charset="0"/>
                          <a:ea typeface="Times New Roman" panose="02020603050405020304" pitchFamily="18" charset="0"/>
                          <a:cs typeface="Arial" panose="020B0604020202020204" pitchFamily="34" charset="0"/>
                        </a:rPr>
                        <a:t>Phần nội dung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b="0">
                          <a:effectLst/>
                          <a:latin typeface="Arial" panose="020B0604020202020204" pitchFamily="34" charset="0"/>
                          <a:ea typeface="Times New Roman" panose="02020603050405020304" pitchFamily="18" charset="0"/>
                          <a:cs typeface="Arial" panose="020B0604020202020204" pitchFamily="34" charset="0"/>
                        </a:rPr>
                        <a:t> </a:t>
                      </a:r>
                      <a:endParaRPr lang="en-US" sz="3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b="0">
                          <a:effectLst/>
                          <a:latin typeface="Arial" panose="020B0604020202020204" pitchFamily="34" charset="0"/>
                          <a:ea typeface="Times New Roman" panose="02020603050405020304" pitchFamily="18" charset="0"/>
                          <a:cs typeface="Arial" panose="020B0604020202020204" pitchFamily="34" charset="0"/>
                        </a:rPr>
                        <a:t> </a:t>
                      </a:r>
                      <a:endParaRPr lang="en-US" sz="3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5470893"/>
                  </a:ext>
                </a:extLst>
              </a:tr>
              <a:tr h="1158725">
                <a:tc>
                  <a:txBody>
                    <a:bodyPr/>
                    <a:lstStyle/>
                    <a:p>
                      <a:pPr marL="0" marR="0" algn="ctr">
                        <a:lnSpc>
                          <a:spcPct val="150000"/>
                        </a:lnSpc>
                        <a:spcBef>
                          <a:spcPts val="0"/>
                        </a:spcBef>
                        <a:spcAft>
                          <a:spcPts val="0"/>
                        </a:spcAft>
                      </a:pPr>
                      <a:r>
                        <a:rPr lang="vi-VN" sz="3600">
                          <a:effectLst/>
                          <a:latin typeface="Arial" panose="020B0604020202020204" pitchFamily="34" charset="0"/>
                          <a:ea typeface="Times New Roman" panose="02020603050405020304" pitchFamily="18" charset="0"/>
                          <a:cs typeface="Arial" panose="020B0604020202020204" pitchFamily="34" charset="0"/>
                        </a:rPr>
                        <a:t>Phần kết thúc</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b="0">
                          <a:effectLst/>
                          <a:latin typeface="Arial" panose="020B0604020202020204" pitchFamily="34" charset="0"/>
                          <a:ea typeface="Times New Roman" panose="02020603050405020304" pitchFamily="18" charset="0"/>
                          <a:cs typeface="Arial" panose="020B0604020202020204" pitchFamily="34" charset="0"/>
                        </a:rPr>
                        <a:t> </a:t>
                      </a:r>
                      <a:endParaRPr lang="en-US" sz="3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b="0">
                          <a:effectLst/>
                          <a:latin typeface="Arial" panose="020B0604020202020204" pitchFamily="34" charset="0"/>
                          <a:ea typeface="Times New Roman" panose="02020603050405020304" pitchFamily="18" charset="0"/>
                          <a:cs typeface="Arial" panose="020B0604020202020204" pitchFamily="34" charset="0"/>
                        </a:rPr>
                        <a:t> </a:t>
                      </a:r>
                      <a:endParaRPr lang="en-US" sz="3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45436719"/>
                  </a:ext>
                </a:extLst>
              </a:tr>
            </a:tbl>
          </a:graphicData>
        </a:graphic>
      </p:graphicFrame>
      <p:sp>
        <p:nvSpPr>
          <p:cNvPr id="3" name="TextBox 2">
            <a:extLst>
              <a:ext uri="{FF2B5EF4-FFF2-40B4-BE49-F238E27FC236}">
                <a16:creationId xmlns:a16="http://schemas.microsoft.com/office/drawing/2014/main" id="{2221EABB-DE43-3963-E47D-4A2EB96E583D}"/>
              </a:ext>
            </a:extLst>
          </p:cNvPr>
          <p:cNvSpPr txBox="1"/>
          <p:nvPr/>
        </p:nvSpPr>
        <p:spPr>
          <a:xfrm>
            <a:off x="4572000" y="320070"/>
            <a:ext cx="9144000" cy="784830"/>
          </a:xfrm>
          <a:prstGeom prst="rect">
            <a:avLst/>
          </a:prstGeom>
          <a:noFill/>
        </p:spPr>
        <p:txBody>
          <a:bodyPr wrap="square">
            <a:spAutoFit/>
          </a:bodyPr>
          <a:lstStyle/>
          <a:p>
            <a:pPr algn="ctr"/>
            <a:r>
              <a:rPr lang="en-US" sz="4500" b="1">
                <a:solidFill>
                  <a:srgbClr val="0070C0"/>
                </a:solidFill>
                <a:latin typeface="Arial" panose="020B0604020202020204" pitchFamily="34" charset="0"/>
                <a:cs typeface="Arial" panose="020B0604020202020204" pitchFamily="34" charset="0"/>
              </a:rPr>
              <a:t>ĐẶC ĐIỂM CẤU TRÚC </a:t>
            </a:r>
          </a:p>
        </p:txBody>
      </p:sp>
    </p:spTree>
    <p:extLst>
      <p:ext uri="{BB962C8B-B14F-4D97-AF65-F5344CB8AC3E}">
        <p14:creationId xmlns:p14="http://schemas.microsoft.com/office/powerpoint/2010/main" val="3963507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4C786F5B-C219-B5F8-26F1-12038AE9C9A8}"/>
              </a:ext>
            </a:extLst>
          </p:cNvPr>
          <p:cNvGraphicFramePr>
            <a:graphicFrameLocks noGrp="1"/>
          </p:cNvGraphicFramePr>
          <p:nvPr>
            <p:extLst>
              <p:ext uri="{D42A27DB-BD31-4B8C-83A1-F6EECF244321}">
                <p14:modId xmlns:p14="http://schemas.microsoft.com/office/powerpoint/2010/main" val="3572202339"/>
              </p:ext>
            </p:extLst>
          </p:nvPr>
        </p:nvGraphicFramePr>
        <p:xfrm>
          <a:off x="381000" y="190500"/>
          <a:ext cx="17526000" cy="11653879"/>
        </p:xfrm>
        <a:graphic>
          <a:graphicData uri="http://schemas.openxmlformats.org/drawingml/2006/table">
            <a:tbl>
              <a:tblPr firstRow="1" firstCol="1" bandRow="1"/>
              <a:tblGrid>
                <a:gridCol w="3429000">
                  <a:extLst>
                    <a:ext uri="{9D8B030D-6E8A-4147-A177-3AD203B41FA5}">
                      <a16:colId xmlns:a16="http://schemas.microsoft.com/office/drawing/2014/main" val="3476809491"/>
                    </a:ext>
                  </a:extLst>
                </a:gridCol>
                <a:gridCol w="6172200">
                  <a:extLst>
                    <a:ext uri="{9D8B030D-6E8A-4147-A177-3AD203B41FA5}">
                      <a16:colId xmlns:a16="http://schemas.microsoft.com/office/drawing/2014/main" val="776673047"/>
                    </a:ext>
                  </a:extLst>
                </a:gridCol>
                <a:gridCol w="7924800">
                  <a:extLst>
                    <a:ext uri="{9D8B030D-6E8A-4147-A177-3AD203B41FA5}">
                      <a16:colId xmlns:a16="http://schemas.microsoft.com/office/drawing/2014/main" val="300884277"/>
                    </a:ext>
                  </a:extLst>
                </a:gridCol>
              </a:tblGrid>
              <a:tr h="2362200">
                <a:tc>
                  <a:txBody>
                    <a:bodyPr/>
                    <a:lstStyle/>
                    <a:p>
                      <a:pPr marL="0" marR="0" algn="ctr">
                        <a:lnSpc>
                          <a:spcPct val="150000"/>
                        </a:lnSpc>
                        <a:spcBef>
                          <a:spcPts val="0"/>
                        </a:spcBef>
                        <a:spcAft>
                          <a:spcPts val="0"/>
                        </a:spcAft>
                      </a:pPr>
                      <a:r>
                        <a:rPr lang="en-US"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a:t>
                      </a: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trúc</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 bản giới thiệu một danh lam thắng cảnh hoặc di tích lịch sử</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 bản </a:t>
                      </a:r>
                      <a:r>
                        <a:rPr lang="vi-VN" sz="36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Vườn Quốc gia </a:t>
                      </a:r>
                      <a:endParaRPr lang="en-US" sz="3600" b="1" i="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vi-VN" sz="36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Cúc Phương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2401387"/>
                  </a:ext>
                </a:extLst>
              </a:tr>
              <a:tr h="1158725">
                <a:tc>
                  <a:txBody>
                    <a:bodyPr/>
                    <a:lstStyle/>
                    <a:p>
                      <a:pPr marL="0" marR="0" algn="ctr">
                        <a:lnSpc>
                          <a:spcPct val="150000"/>
                        </a:lnSpc>
                        <a:spcBef>
                          <a:spcPts val="0"/>
                        </a:spcBef>
                        <a:spcAft>
                          <a:spcPts val="0"/>
                        </a:spcAft>
                      </a:pPr>
                      <a:r>
                        <a:rPr lang="vi-VN" sz="3600">
                          <a:effectLst/>
                          <a:latin typeface="Arial" panose="020B0604020202020204" pitchFamily="34" charset="0"/>
                          <a:ea typeface="Times New Roman" panose="02020603050405020304" pitchFamily="18" charset="0"/>
                          <a:cs typeface="Arial" panose="020B0604020202020204" pitchFamily="34" charset="0"/>
                        </a:rPr>
                        <a:t>Phần nội dung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b="0">
                          <a:effectLst/>
                          <a:latin typeface="+mn-lt"/>
                          <a:ea typeface="Times New Roman" panose="02020603050405020304" pitchFamily="18" charset="0"/>
                          <a:cs typeface="Arial" panose="020B0604020202020204" pitchFamily="34" charset="0"/>
                        </a:rPr>
                        <a:t>Giới thiệu có hệ thống những phương diện khác nhau của danh lam thắng cảnh hoặc di tích lịch sử.</a:t>
                      </a:r>
                      <a:endParaRPr lang="en-US" sz="3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b="0">
                          <a:effectLst/>
                          <a:latin typeface="+mn-lt"/>
                          <a:ea typeface="Times New Roman" panose="02020603050405020304" pitchFamily="18" charset="0"/>
                          <a:cs typeface="Arial" panose="020B0604020202020204" pitchFamily="34" charset="0"/>
                        </a:rPr>
                        <a:t>“Quần thể động, thực vật .... Đó là những nếp nhà sàn, trang phục, phong tục tập quán, lễ hội cồng chiêng, điệu hò,... mang đậm sắc thái văn hoá dân tộc Mường.” </a:t>
                      </a:r>
                    </a:p>
                    <a:p>
                      <a:pPr marL="0" marR="0" algn="just">
                        <a:lnSpc>
                          <a:spcPct val="150000"/>
                        </a:lnSpc>
                        <a:spcBef>
                          <a:spcPts val="0"/>
                        </a:spcBef>
                        <a:spcAft>
                          <a:spcPts val="0"/>
                        </a:spcAft>
                      </a:pPr>
                      <a:r>
                        <a:rPr lang="vi-VN" sz="3600" b="0">
                          <a:effectLst/>
                          <a:latin typeface="+mn-lt"/>
                          <a:ea typeface="Times New Roman" panose="02020603050405020304" pitchFamily="18" charset="0"/>
                          <a:cs typeface="Arial" panose="020B0604020202020204" pitchFamily="34" charset="0"/>
                        </a:rPr>
                        <a:t>→ Giới thiệu một cách có hệ thống những phương diện khác nhau làm nên sức hấp dẫn, thú vị của rừng Cúc Phương đối với mọi người.</a:t>
                      </a:r>
                    </a:p>
                    <a:p>
                      <a:pPr marL="0" marR="0" algn="just">
                        <a:lnSpc>
                          <a:spcPct val="150000"/>
                        </a:lnSpc>
                        <a:spcBef>
                          <a:spcPts val="0"/>
                        </a:spcBef>
                        <a:spcAft>
                          <a:spcPts val="0"/>
                        </a:spcAft>
                      </a:pPr>
                      <a:endParaRPr lang="en-US" sz="3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5470893"/>
                  </a:ext>
                </a:extLst>
              </a:tr>
              <a:tr h="1158725">
                <a:tc>
                  <a:txBody>
                    <a:bodyPr/>
                    <a:lstStyle/>
                    <a:p>
                      <a:pPr marL="0" marR="0" algn="ctr">
                        <a:lnSpc>
                          <a:spcPct val="150000"/>
                        </a:lnSpc>
                        <a:spcBef>
                          <a:spcPts val="0"/>
                        </a:spcBef>
                        <a:spcAft>
                          <a:spcPts val="0"/>
                        </a:spcAft>
                      </a:pPr>
                      <a:r>
                        <a:rPr lang="vi-VN" sz="3600">
                          <a:effectLst/>
                          <a:latin typeface="Arial" panose="020B0604020202020204" pitchFamily="34" charset="0"/>
                          <a:ea typeface="Times New Roman" panose="02020603050405020304" pitchFamily="18" charset="0"/>
                          <a:cs typeface="Arial" panose="020B0604020202020204" pitchFamily="34" charset="0"/>
                        </a:rPr>
                        <a:t>Phần kết thúc</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b="0">
                          <a:effectLst/>
                          <a:latin typeface="Arial" panose="020B0604020202020204" pitchFamily="34" charset="0"/>
                          <a:ea typeface="Times New Roman" panose="02020603050405020304" pitchFamily="18" charset="0"/>
                          <a:cs typeface="Arial" panose="020B0604020202020204" pitchFamily="34" charset="0"/>
                        </a:rPr>
                        <a:t> </a:t>
                      </a:r>
                      <a:endParaRPr lang="en-US" sz="3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b="0">
                          <a:effectLst/>
                          <a:latin typeface="Arial" panose="020B0604020202020204" pitchFamily="34" charset="0"/>
                          <a:ea typeface="Times New Roman" panose="02020603050405020304" pitchFamily="18" charset="0"/>
                          <a:cs typeface="Arial" panose="020B0604020202020204" pitchFamily="34" charset="0"/>
                        </a:rPr>
                        <a:t> </a:t>
                      </a:r>
                      <a:endParaRPr lang="en-US" sz="36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45436719"/>
                  </a:ext>
                </a:extLst>
              </a:tr>
            </a:tbl>
          </a:graphicData>
        </a:graphic>
      </p:graphicFrame>
    </p:spTree>
    <p:extLst>
      <p:ext uri="{BB962C8B-B14F-4D97-AF65-F5344CB8AC3E}">
        <p14:creationId xmlns:p14="http://schemas.microsoft.com/office/powerpoint/2010/main" val="277832503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4C786F5B-C219-B5F8-26F1-12038AE9C9A8}"/>
              </a:ext>
            </a:extLst>
          </p:cNvPr>
          <p:cNvGraphicFramePr>
            <a:graphicFrameLocks noGrp="1"/>
          </p:cNvGraphicFramePr>
          <p:nvPr>
            <p:extLst>
              <p:ext uri="{D42A27DB-BD31-4B8C-83A1-F6EECF244321}">
                <p14:modId xmlns:p14="http://schemas.microsoft.com/office/powerpoint/2010/main" val="3416175806"/>
              </p:ext>
            </p:extLst>
          </p:nvPr>
        </p:nvGraphicFramePr>
        <p:xfrm>
          <a:off x="190500" y="205549"/>
          <a:ext cx="17906999" cy="10038588"/>
        </p:xfrm>
        <a:graphic>
          <a:graphicData uri="http://schemas.openxmlformats.org/drawingml/2006/table">
            <a:tbl>
              <a:tblPr firstRow="1" firstCol="1" bandRow="1"/>
              <a:tblGrid>
                <a:gridCol w="3048000">
                  <a:extLst>
                    <a:ext uri="{9D8B030D-6E8A-4147-A177-3AD203B41FA5}">
                      <a16:colId xmlns:a16="http://schemas.microsoft.com/office/drawing/2014/main" val="3476809491"/>
                    </a:ext>
                  </a:extLst>
                </a:gridCol>
                <a:gridCol w="6019800">
                  <a:extLst>
                    <a:ext uri="{9D8B030D-6E8A-4147-A177-3AD203B41FA5}">
                      <a16:colId xmlns:a16="http://schemas.microsoft.com/office/drawing/2014/main" val="776673047"/>
                    </a:ext>
                  </a:extLst>
                </a:gridCol>
                <a:gridCol w="8839199">
                  <a:extLst>
                    <a:ext uri="{9D8B030D-6E8A-4147-A177-3AD203B41FA5}">
                      <a16:colId xmlns:a16="http://schemas.microsoft.com/office/drawing/2014/main" val="300884277"/>
                    </a:ext>
                  </a:extLst>
                </a:gridCol>
              </a:tblGrid>
              <a:tr h="2362200">
                <a:tc>
                  <a:txBody>
                    <a:bodyPr/>
                    <a:lstStyle/>
                    <a:p>
                      <a:pPr marL="0" marR="0" algn="ctr">
                        <a:lnSpc>
                          <a:spcPct val="150000"/>
                        </a:lnSpc>
                        <a:spcBef>
                          <a:spcPts val="0"/>
                        </a:spcBef>
                        <a:spcAft>
                          <a:spcPts val="0"/>
                        </a:spcAft>
                      </a:pPr>
                      <a:r>
                        <a:rPr lang="en-US"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a:t>
                      </a:r>
                      <a:r>
                        <a:rPr lang="vi-VN"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trúc</a:t>
                      </a:r>
                      <a:endParaRPr lang="en-US" sz="3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 bản giới thiệu một danh lam thắng cảnh hoặc di tích lịch sử</a:t>
                      </a:r>
                      <a:endParaRPr lang="en-US" sz="3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 bản </a:t>
                      </a:r>
                      <a:r>
                        <a:rPr lang="vi-VN" sz="3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Vườn Quốc gia </a:t>
                      </a:r>
                      <a:endParaRPr lang="en-US" sz="3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vi-VN" sz="3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Cúc Phương</a:t>
                      </a:r>
                      <a:endParaRPr lang="en-US" sz="3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2401387"/>
                  </a:ext>
                </a:extLst>
              </a:tr>
              <a:tr h="1158725">
                <a:tc>
                  <a:txBody>
                    <a:bodyPr/>
                    <a:lstStyle/>
                    <a:p>
                      <a:pPr marL="0" marR="0" algn="ctr">
                        <a:lnSpc>
                          <a:spcPct val="150000"/>
                        </a:lnSpc>
                        <a:spcBef>
                          <a:spcPts val="0"/>
                        </a:spcBef>
                        <a:spcAft>
                          <a:spcPts val="0"/>
                        </a:spcAft>
                      </a:pPr>
                      <a:r>
                        <a:rPr lang="vi-VN" sz="3500">
                          <a:effectLst/>
                          <a:latin typeface="Arial" panose="020B0604020202020204" pitchFamily="34" charset="0"/>
                          <a:ea typeface="Times New Roman" panose="02020603050405020304" pitchFamily="18" charset="0"/>
                          <a:cs typeface="Arial" panose="020B0604020202020204" pitchFamily="34" charset="0"/>
                        </a:rPr>
                        <a:t>Phần kết thúc</a:t>
                      </a:r>
                      <a:endParaRPr lang="en-US" sz="35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400" b="0">
                          <a:effectLst/>
                          <a:latin typeface="+mn-lt"/>
                          <a:ea typeface="Times New Roman" panose="02020603050405020304" pitchFamily="18" charset="0"/>
                          <a:cs typeface="Arial" panose="020B0604020202020204" pitchFamily="34" charset="0"/>
                        </a:rPr>
                        <a:t>Nhận xét khái quát về giá trị của danh lam thắng cảnh hoặc di tích lịch sử; có thể bày tỏ tình cảm, thái độ của người viết dành cho danh lam thắng cảnh hoặc di tích lịch sử.</a:t>
                      </a:r>
                      <a:endParaRPr lang="en-US" sz="34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400" b="0">
                          <a:effectLst/>
                          <a:latin typeface="+mn-lt"/>
                          <a:ea typeface="Times New Roman" panose="02020603050405020304" pitchFamily="18" charset="0"/>
                          <a:cs typeface="Arial" panose="020B0604020202020204" pitchFamily="34" charset="0"/>
                        </a:rPr>
                        <a:t>“Nếu đến Cúc Phương vào buổi chiều, du khách sẽ chứng kiến cảnh rừng núi lung linh huyền hoặc đến say lòng... Chắc hẳn, ai đã đến Cúc Phương một lần, khi chia xa vẫn còn lưu luyến, nhớ thương và hẹn mùa sau trở lại!”.</a:t>
                      </a:r>
                    </a:p>
                    <a:p>
                      <a:pPr marL="0" marR="0" algn="just">
                        <a:lnSpc>
                          <a:spcPct val="150000"/>
                        </a:lnSpc>
                        <a:spcBef>
                          <a:spcPts val="0"/>
                        </a:spcBef>
                        <a:spcAft>
                          <a:spcPts val="0"/>
                        </a:spcAft>
                      </a:pPr>
                      <a:r>
                        <a:rPr lang="vi-VN" sz="3400" b="0">
                          <a:effectLst/>
                          <a:latin typeface="+mn-lt"/>
                          <a:ea typeface="Times New Roman" panose="02020603050405020304" pitchFamily="18" charset="0"/>
                          <a:cs typeface="Arial" panose="020B0604020202020204" pitchFamily="34" charset="0"/>
                        </a:rPr>
                        <a:t>→ Nhận xét khái quát về giá trị của rừng Quốc gia Cúc Phương; qua đó bày tỏ tình cảm, thái độ của người viết dành cho khu rừng.</a:t>
                      </a:r>
                      <a:r>
                        <a:rPr lang="vi-VN" sz="3400" b="0">
                          <a:effectLst/>
                          <a:latin typeface="Arial" panose="020B0604020202020204" pitchFamily="34" charset="0"/>
                          <a:ea typeface="Times New Roman" panose="02020603050405020304" pitchFamily="18" charset="0"/>
                          <a:cs typeface="Arial" panose="020B0604020202020204" pitchFamily="34" charset="0"/>
                        </a:rPr>
                        <a:t> </a:t>
                      </a:r>
                      <a:endParaRPr lang="en-US" sz="34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45436719"/>
                  </a:ext>
                </a:extLst>
              </a:tr>
            </a:tbl>
          </a:graphicData>
        </a:graphic>
      </p:graphicFrame>
    </p:spTree>
    <p:extLst>
      <p:ext uri="{BB962C8B-B14F-4D97-AF65-F5344CB8AC3E}">
        <p14:creationId xmlns:p14="http://schemas.microsoft.com/office/powerpoint/2010/main" val="164006067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B76D2E-EC74-B9C8-C754-7176864F983A}"/>
              </a:ext>
            </a:extLst>
          </p:cNvPr>
          <p:cNvSpPr/>
          <p:nvPr/>
        </p:nvSpPr>
        <p:spPr>
          <a:xfrm>
            <a:off x="457200" y="666750"/>
            <a:ext cx="1905000" cy="8953500"/>
          </a:xfrm>
          <a:prstGeom prst="roundRect">
            <a:avLst>
              <a:gd name="adj" fmla="val 863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3800" b="1">
                <a:solidFill>
                  <a:schemeClr val="tx1"/>
                </a:solidFill>
                <a:latin typeface="Arial" panose="020B0604020202020204" pitchFamily="34" charset="0"/>
                <a:cs typeface="Arial" panose="020B0604020202020204" pitchFamily="34" charset="0"/>
              </a:rPr>
              <a:t>Đặc điểm hình thức </a:t>
            </a:r>
          </a:p>
        </p:txBody>
      </p:sp>
      <p:sp>
        <p:nvSpPr>
          <p:cNvPr id="4" name="Rectangle: Rounded Corners 3">
            <a:extLst>
              <a:ext uri="{FF2B5EF4-FFF2-40B4-BE49-F238E27FC236}">
                <a16:creationId xmlns:a16="http://schemas.microsoft.com/office/drawing/2014/main" id="{FC89AA7B-74EA-0FD9-17F7-28B8DFE40648}"/>
              </a:ext>
            </a:extLst>
          </p:cNvPr>
          <p:cNvSpPr/>
          <p:nvPr/>
        </p:nvSpPr>
        <p:spPr>
          <a:xfrm>
            <a:off x="3295650" y="1790699"/>
            <a:ext cx="4095750" cy="2247900"/>
          </a:xfrm>
          <a:prstGeom prst="roundRect">
            <a:avLst>
              <a:gd name="adj" fmla="val 8631"/>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Đề mục </a:t>
            </a:r>
          </a:p>
        </p:txBody>
      </p:sp>
      <p:sp>
        <p:nvSpPr>
          <p:cNvPr id="5" name="Rectangle: Rounded Corners 4">
            <a:extLst>
              <a:ext uri="{FF2B5EF4-FFF2-40B4-BE49-F238E27FC236}">
                <a16:creationId xmlns:a16="http://schemas.microsoft.com/office/drawing/2014/main" id="{34F62D07-6407-5E4D-053B-DF61F9DB71F0}"/>
              </a:ext>
            </a:extLst>
          </p:cNvPr>
          <p:cNvSpPr/>
          <p:nvPr/>
        </p:nvSpPr>
        <p:spPr>
          <a:xfrm>
            <a:off x="3295650" y="6248401"/>
            <a:ext cx="4095750" cy="2247900"/>
          </a:xfrm>
          <a:prstGeom prst="roundRect">
            <a:avLst>
              <a:gd name="adj" fmla="val 8631"/>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Từ ngữ </a:t>
            </a:r>
          </a:p>
          <a:p>
            <a:pPr algn="ctr">
              <a:lnSpc>
                <a:spcPct val="150000"/>
              </a:lnSpc>
            </a:pPr>
            <a:r>
              <a:rPr lang="en-US" sz="3800">
                <a:solidFill>
                  <a:schemeClr val="tx1"/>
                </a:solidFill>
                <a:latin typeface="Arial" panose="020B0604020202020204" pitchFamily="34" charset="0"/>
                <a:cs typeface="Arial" panose="020B0604020202020204" pitchFamily="34" charset="0"/>
              </a:rPr>
              <a:t>chuyên ngành </a:t>
            </a:r>
          </a:p>
        </p:txBody>
      </p:sp>
      <p:sp>
        <p:nvSpPr>
          <p:cNvPr id="9" name="Rectangle: Rounded Corners 8">
            <a:extLst>
              <a:ext uri="{FF2B5EF4-FFF2-40B4-BE49-F238E27FC236}">
                <a16:creationId xmlns:a16="http://schemas.microsoft.com/office/drawing/2014/main" id="{F4CD3A11-AB39-40B1-B5C8-AFC1405615E9}"/>
              </a:ext>
            </a:extLst>
          </p:cNvPr>
          <p:cNvSpPr/>
          <p:nvPr/>
        </p:nvSpPr>
        <p:spPr>
          <a:xfrm>
            <a:off x="8458200" y="513732"/>
            <a:ext cx="9220200" cy="1185864"/>
          </a:xfrm>
          <a:prstGeom prst="roundRect">
            <a:avLst>
              <a:gd name="adj" fmla="val 8631"/>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Quần thể động, thực vật </a:t>
            </a:r>
          </a:p>
        </p:txBody>
      </p:sp>
      <p:sp>
        <p:nvSpPr>
          <p:cNvPr id="10" name="Rectangle: Rounded Corners 9">
            <a:extLst>
              <a:ext uri="{FF2B5EF4-FFF2-40B4-BE49-F238E27FC236}">
                <a16:creationId xmlns:a16="http://schemas.microsoft.com/office/drawing/2014/main" id="{178EA1BC-F7FF-04B4-C6F4-C4E159C5E621}"/>
              </a:ext>
            </a:extLst>
          </p:cNvPr>
          <p:cNvSpPr/>
          <p:nvPr/>
        </p:nvSpPr>
        <p:spPr>
          <a:xfrm>
            <a:off x="8458200" y="2095500"/>
            <a:ext cx="9220200" cy="1185864"/>
          </a:xfrm>
          <a:prstGeom prst="roundRect">
            <a:avLst>
              <a:gd name="adj" fmla="val 8631"/>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Cảnh quan thiên nhiên và giá trị văn hóa </a:t>
            </a:r>
          </a:p>
        </p:txBody>
      </p:sp>
      <p:sp>
        <p:nvSpPr>
          <p:cNvPr id="11" name="Rectangle: Rounded Corners 10">
            <a:extLst>
              <a:ext uri="{FF2B5EF4-FFF2-40B4-BE49-F238E27FC236}">
                <a16:creationId xmlns:a16="http://schemas.microsoft.com/office/drawing/2014/main" id="{49F6265A-3A77-424D-8022-7408985C96CF}"/>
              </a:ext>
            </a:extLst>
          </p:cNvPr>
          <p:cNvSpPr/>
          <p:nvPr/>
        </p:nvSpPr>
        <p:spPr>
          <a:xfrm>
            <a:off x="8458200" y="3848100"/>
            <a:ext cx="9220200" cy="2590800"/>
          </a:xfrm>
          <a:prstGeom prst="roundRect">
            <a:avLst>
              <a:gd name="adj" fmla="val 8631"/>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Sinh học: Quần thể động thực vật, tầng rừng, cây gỗ tán, dây leo thân gỗ, bò sát, lưỡng cư,…</a:t>
            </a:r>
          </a:p>
        </p:txBody>
      </p:sp>
      <p:sp>
        <p:nvSpPr>
          <p:cNvPr id="13" name="Rectangle: Rounded Corners 12">
            <a:extLst>
              <a:ext uri="{FF2B5EF4-FFF2-40B4-BE49-F238E27FC236}">
                <a16:creationId xmlns:a16="http://schemas.microsoft.com/office/drawing/2014/main" id="{39A13F0D-A451-A7EB-7170-AAF8AA0341E8}"/>
              </a:ext>
            </a:extLst>
          </p:cNvPr>
          <p:cNvSpPr/>
          <p:nvPr/>
        </p:nvSpPr>
        <p:spPr>
          <a:xfrm>
            <a:off x="8481934" y="6656784"/>
            <a:ext cx="9220200" cy="1185864"/>
          </a:xfrm>
          <a:prstGeom prst="roundRect">
            <a:avLst>
              <a:gd name="adj" fmla="val 8631"/>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800">
                <a:solidFill>
                  <a:schemeClr val="tx1"/>
                </a:solidFill>
                <a:latin typeface="Arial" panose="020B0604020202020204" pitchFamily="34" charset="0"/>
                <a:cs typeface="Arial" panose="020B0604020202020204" pitchFamily="34" charset="0"/>
              </a:rPr>
              <a:t>Khảo cổ: di chỉ, di cốt,..</a:t>
            </a:r>
          </a:p>
        </p:txBody>
      </p:sp>
      <p:sp>
        <p:nvSpPr>
          <p:cNvPr id="14" name="Rectangle: Rounded Corners 13">
            <a:extLst>
              <a:ext uri="{FF2B5EF4-FFF2-40B4-BE49-F238E27FC236}">
                <a16:creationId xmlns:a16="http://schemas.microsoft.com/office/drawing/2014/main" id="{1D735D0F-B66C-98D0-D770-B8E892ED9CF1}"/>
              </a:ext>
            </a:extLst>
          </p:cNvPr>
          <p:cNvSpPr/>
          <p:nvPr/>
        </p:nvSpPr>
        <p:spPr>
          <a:xfrm>
            <a:off x="8485682" y="8060532"/>
            <a:ext cx="9220200" cy="1769268"/>
          </a:xfrm>
          <a:prstGeom prst="roundRect">
            <a:avLst>
              <a:gd name="adj" fmla="val 8631"/>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Văn hóa: phong tục tập quán, lễ hội cồng chiêng, nhà sàn, người Mường…</a:t>
            </a:r>
          </a:p>
        </p:txBody>
      </p:sp>
      <p:cxnSp>
        <p:nvCxnSpPr>
          <p:cNvPr id="16" name="Straight Connector 15">
            <a:extLst>
              <a:ext uri="{FF2B5EF4-FFF2-40B4-BE49-F238E27FC236}">
                <a16:creationId xmlns:a16="http://schemas.microsoft.com/office/drawing/2014/main" id="{A796E681-8F1D-B2C4-B298-8405383FA1DF}"/>
              </a:ext>
            </a:extLst>
          </p:cNvPr>
          <p:cNvCxnSpPr>
            <a:stCxn id="3" idx="3"/>
            <a:endCxn id="4" idx="1"/>
          </p:cNvCxnSpPr>
          <p:nvPr/>
        </p:nvCxnSpPr>
        <p:spPr>
          <a:xfrm flipV="1">
            <a:off x="2362200" y="2914649"/>
            <a:ext cx="933450" cy="222885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7F4E6C-474C-7763-2D5A-E539809F494C}"/>
              </a:ext>
            </a:extLst>
          </p:cNvPr>
          <p:cNvCxnSpPr>
            <a:cxnSpLocks/>
            <a:stCxn id="3" idx="3"/>
            <a:endCxn id="5" idx="1"/>
          </p:cNvCxnSpPr>
          <p:nvPr/>
        </p:nvCxnSpPr>
        <p:spPr>
          <a:xfrm>
            <a:off x="2362200" y="5143500"/>
            <a:ext cx="933450" cy="222885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C72FEC-8184-5209-1319-77A7D01FD8E4}"/>
              </a:ext>
            </a:extLst>
          </p:cNvPr>
          <p:cNvCxnSpPr>
            <a:cxnSpLocks/>
            <a:stCxn id="4" idx="3"/>
            <a:endCxn id="9" idx="1"/>
          </p:cNvCxnSpPr>
          <p:nvPr/>
        </p:nvCxnSpPr>
        <p:spPr>
          <a:xfrm flipV="1">
            <a:off x="7391400" y="1106664"/>
            <a:ext cx="1066800" cy="180798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CC55D6A-25E9-049F-39F7-323112D06B11}"/>
              </a:ext>
            </a:extLst>
          </p:cNvPr>
          <p:cNvCxnSpPr>
            <a:cxnSpLocks/>
            <a:stCxn id="4" idx="3"/>
            <a:endCxn id="10" idx="1"/>
          </p:cNvCxnSpPr>
          <p:nvPr/>
        </p:nvCxnSpPr>
        <p:spPr>
          <a:xfrm flipV="1">
            <a:off x="7391400" y="2688432"/>
            <a:ext cx="1066800" cy="2262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1FC091B-0C6E-2909-F405-2BA1D23841A8}"/>
              </a:ext>
            </a:extLst>
          </p:cNvPr>
          <p:cNvCxnSpPr>
            <a:cxnSpLocks/>
            <a:stCxn id="5" idx="3"/>
            <a:endCxn id="11" idx="1"/>
          </p:cNvCxnSpPr>
          <p:nvPr/>
        </p:nvCxnSpPr>
        <p:spPr>
          <a:xfrm flipV="1">
            <a:off x="7391400" y="5143500"/>
            <a:ext cx="1066800" cy="222885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C2DE5F-7A64-D35E-AD04-35A28DADBA00}"/>
              </a:ext>
            </a:extLst>
          </p:cNvPr>
          <p:cNvCxnSpPr>
            <a:cxnSpLocks/>
            <a:stCxn id="5" idx="3"/>
            <a:endCxn id="13" idx="1"/>
          </p:cNvCxnSpPr>
          <p:nvPr/>
        </p:nvCxnSpPr>
        <p:spPr>
          <a:xfrm flipV="1">
            <a:off x="7391400" y="7249716"/>
            <a:ext cx="1090534" cy="12263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B1655CF-DB29-6D87-E8AB-0EB0E775EEC8}"/>
              </a:ext>
            </a:extLst>
          </p:cNvPr>
          <p:cNvCxnSpPr>
            <a:cxnSpLocks/>
            <a:stCxn id="5" idx="3"/>
            <a:endCxn id="14" idx="1"/>
          </p:cNvCxnSpPr>
          <p:nvPr/>
        </p:nvCxnSpPr>
        <p:spPr>
          <a:xfrm>
            <a:off x="7391400" y="7372351"/>
            <a:ext cx="1094282" cy="157281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319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par>
                                <p:cTn id="45" presetID="2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par>
                                <p:cTn id="48" presetID="22" presetClass="entr" presetSubtype="4"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P spid="10" grpId="0" animBg="1"/>
      <p:bldP spid="11"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B76D2E-EC74-B9C8-C754-7176864F983A}"/>
              </a:ext>
            </a:extLst>
          </p:cNvPr>
          <p:cNvSpPr/>
          <p:nvPr/>
        </p:nvSpPr>
        <p:spPr>
          <a:xfrm>
            <a:off x="457200" y="666750"/>
            <a:ext cx="1905000" cy="8953500"/>
          </a:xfrm>
          <a:prstGeom prst="roundRect">
            <a:avLst>
              <a:gd name="adj" fmla="val 863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3800" b="1">
                <a:solidFill>
                  <a:schemeClr val="tx1"/>
                </a:solidFill>
                <a:latin typeface="Arial" panose="020B0604020202020204" pitchFamily="34" charset="0"/>
                <a:cs typeface="Arial" panose="020B0604020202020204" pitchFamily="34" charset="0"/>
              </a:rPr>
              <a:t>Đặc điểm hình thức </a:t>
            </a:r>
          </a:p>
        </p:txBody>
      </p:sp>
      <p:sp>
        <p:nvSpPr>
          <p:cNvPr id="6" name="Rectangle: Rounded Corners 5">
            <a:extLst>
              <a:ext uri="{FF2B5EF4-FFF2-40B4-BE49-F238E27FC236}">
                <a16:creationId xmlns:a16="http://schemas.microsoft.com/office/drawing/2014/main" id="{987EA0F4-6EC4-881C-2EFF-363CD6DE4BEE}"/>
              </a:ext>
            </a:extLst>
          </p:cNvPr>
          <p:cNvSpPr/>
          <p:nvPr/>
        </p:nvSpPr>
        <p:spPr>
          <a:xfrm>
            <a:off x="3200400" y="1676400"/>
            <a:ext cx="4648200" cy="2247900"/>
          </a:xfrm>
          <a:prstGeom prst="roundRect">
            <a:avLst>
              <a:gd name="adj" fmla="val 8631"/>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Từ ngữ giàu giá trị miêu tả, biểu cảm </a:t>
            </a:r>
          </a:p>
        </p:txBody>
      </p:sp>
      <p:sp>
        <p:nvSpPr>
          <p:cNvPr id="8" name="Rectangle: Rounded Corners 7">
            <a:extLst>
              <a:ext uri="{FF2B5EF4-FFF2-40B4-BE49-F238E27FC236}">
                <a16:creationId xmlns:a16="http://schemas.microsoft.com/office/drawing/2014/main" id="{E75B2276-18C0-AD1D-CFF8-EED8D4AA9FDE}"/>
              </a:ext>
            </a:extLst>
          </p:cNvPr>
          <p:cNvSpPr/>
          <p:nvPr/>
        </p:nvSpPr>
        <p:spPr>
          <a:xfrm>
            <a:off x="3200400" y="6553200"/>
            <a:ext cx="4648200" cy="2247900"/>
          </a:xfrm>
          <a:prstGeom prst="roundRect">
            <a:avLst>
              <a:gd name="adj" fmla="val 8631"/>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Hình ảnh minh họa </a:t>
            </a:r>
          </a:p>
        </p:txBody>
      </p:sp>
      <p:sp>
        <p:nvSpPr>
          <p:cNvPr id="7" name="Rectangle: Rounded Corners 6">
            <a:extLst>
              <a:ext uri="{FF2B5EF4-FFF2-40B4-BE49-F238E27FC236}">
                <a16:creationId xmlns:a16="http://schemas.microsoft.com/office/drawing/2014/main" id="{8AADFD6E-568A-62AA-BF40-7ECD69760EB2}"/>
              </a:ext>
            </a:extLst>
          </p:cNvPr>
          <p:cNvSpPr/>
          <p:nvPr/>
        </p:nvSpPr>
        <p:spPr>
          <a:xfrm>
            <a:off x="8458200" y="1504950"/>
            <a:ext cx="9220200" cy="2590800"/>
          </a:xfrm>
          <a:prstGeom prst="roundRect">
            <a:avLst>
              <a:gd name="adj" fmla="val 8631"/>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Nổi tiếng, hấp dẫn, khoáng đạt, kì vĩ, quái dị, khổng lồ, lấp lánh, lung linh, huyền ảo, xào xạc, dập dìu,…</a:t>
            </a:r>
          </a:p>
        </p:txBody>
      </p:sp>
      <p:pic>
        <p:nvPicPr>
          <p:cNvPr id="9" name="Picture 4" descr="Khám phá Cúc Phương mùa bướm thơ mộng như chốn tiên cảnh">
            <a:extLst>
              <a:ext uri="{FF2B5EF4-FFF2-40B4-BE49-F238E27FC236}">
                <a16:creationId xmlns:a16="http://schemas.microsoft.com/office/drawing/2014/main" id="{37075603-6D8C-574D-66E2-719C715743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7" r="22054"/>
          <a:stretch/>
        </p:blipFill>
        <p:spPr bwMode="auto">
          <a:xfrm>
            <a:off x="8458200" y="5676900"/>
            <a:ext cx="5273908" cy="4335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3476E72-5FB4-893B-BF0A-FE9FA7867D62}"/>
              </a:ext>
            </a:extLst>
          </p:cNvPr>
          <p:cNvPicPr>
            <a:picLocks noChangeAspect="1"/>
          </p:cNvPicPr>
          <p:nvPr/>
        </p:nvPicPr>
        <p:blipFill rotWithShape="1">
          <a:blip r:embed="rId3"/>
          <a:srcRect b="17971"/>
          <a:stretch/>
        </p:blipFill>
        <p:spPr>
          <a:xfrm>
            <a:off x="13868400" y="5695950"/>
            <a:ext cx="3962400" cy="4335331"/>
          </a:xfrm>
          <a:prstGeom prst="rect">
            <a:avLst/>
          </a:prstGeom>
        </p:spPr>
      </p:pic>
      <p:cxnSp>
        <p:nvCxnSpPr>
          <p:cNvPr id="11" name="Straight Connector 10">
            <a:extLst>
              <a:ext uri="{FF2B5EF4-FFF2-40B4-BE49-F238E27FC236}">
                <a16:creationId xmlns:a16="http://schemas.microsoft.com/office/drawing/2014/main" id="{96466E41-EF7C-BB18-165A-034D3FFDAF31}"/>
              </a:ext>
            </a:extLst>
          </p:cNvPr>
          <p:cNvCxnSpPr>
            <a:cxnSpLocks/>
            <a:stCxn id="3" idx="3"/>
            <a:endCxn id="6" idx="1"/>
          </p:cNvCxnSpPr>
          <p:nvPr/>
        </p:nvCxnSpPr>
        <p:spPr>
          <a:xfrm flipV="1">
            <a:off x="2362200" y="2800350"/>
            <a:ext cx="838200" cy="23431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35D717-D7A6-55F2-B9B2-EB82E9CDCE56}"/>
              </a:ext>
            </a:extLst>
          </p:cNvPr>
          <p:cNvCxnSpPr>
            <a:cxnSpLocks/>
            <a:stCxn id="3" idx="3"/>
            <a:endCxn id="8" idx="1"/>
          </p:cNvCxnSpPr>
          <p:nvPr/>
        </p:nvCxnSpPr>
        <p:spPr>
          <a:xfrm>
            <a:off x="2362200" y="5143500"/>
            <a:ext cx="838200" cy="25336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2B62C0-210E-F589-491F-E1F0E2F432C7}"/>
              </a:ext>
            </a:extLst>
          </p:cNvPr>
          <p:cNvCxnSpPr>
            <a:cxnSpLocks/>
            <a:stCxn id="6" idx="3"/>
            <a:endCxn id="7" idx="1"/>
          </p:cNvCxnSpPr>
          <p:nvPr/>
        </p:nvCxnSpPr>
        <p:spPr>
          <a:xfrm>
            <a:off x="7848600" y="2800350"/>
            <a:ext cx="609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C2AA3B-4776-9E47-B87F-8B5F86D374A1}"/>
              </a:ext>
            </a:extLst>
          </p:cNvPr>
          <p:cNvCxnSpPr>
            <a:cxnSpLocks/>
          </p:cNvCxnSpPr>
          <p:nvPr/>
        </p:nvCxnSpPr>
        <p:spPr>
          <a:xfrm>
            <a:off x="7848600" y="7810500"/>
            <a:ext cx="609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091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763E73D-1648-D743-E111-7610ADFCC7AE}"/>
              </a:ext>
            </a:extLst>
          </p:cNvPr>
          <p:cNvSpPr txBox="1"/>
          <p:nvPr/>
        </p:nvSpPr>
        <p:spPr>
          <a:xfrm>
            <a:off x="781050" y="114300"/>
            <a:ext cx="16725900" cy="204145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2. Cách trình bày thông tin trong văn bản Vườn Quốc gia Cúc Phương</a:t>
            </a:r>
            <a:endPar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8C3921A7-7BFB-2F96-7ED3-14D2AFF716A9}"/>
              </a:ext>
            </a:extLst>
          </p:cNvPr>
          <p:cNvGrpSpPr/>
          <p:nvPr/>
        </p:nvGrpSpPr>
        <p:grpSpPr>
          <a:xfrm>
            <a:off x="609600" y="2324100"/>
            <a:ext cx="15849600" cy="959645"/>
            <a:chOff x="838200" y="4381500"/>
            <a:chExt cx="15849600" cy="959645"/>
          </a:xfrm>
        </p:grpSpPr>
        <p:sp>
          <p:nvSpPr>
            <p:cNvPr id="2" name="Freeform 4">
              <a:extLst>
                <a:ext uri="{FF2B5EF4-FFF2-40B4-BE49-F238E27FC236}">
                  <a16:creationId xmlns:a16="http://schemas.microsoft.com/office/drawing/2014/main" id="{5F4AA3D0-2F2A-8F43-2134-9564BBEA1415}"/>
                </a:ext>
              </a:extLst>
            </p:cNvPr>
            <p:cNvSpPr/>
            <p:nvPr/>
          </p:nvSpPr>
          <p:spPr>
            <a:xfrm>
              <a:off x="838200" y="4381500"/>
              <a:ext cx="990600" cy="959645"/>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0C038954-2A33-BF7F-09C7-40100D10A8C1}"/>
                </a:ext>
              </a:extLst>
            </p:cNvPr>
            <p:cNvSpPr txBox="1"/>
            <p:nvPr/>
          </p:nvSpPr>
          <p:spPr>
            <a:xfrm>
              <a:off x="2057400" y="4664037"/>
              <a:ext cx="14630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Đọc thông tin trong SGK và hoàn thành các nhiệm vụ dưới đây: </a:t>
              </a:r>
            </a:p>
          </p:txBody>
        </p:sp>
      </p:grpSp>
      <p:sp>
        <p:nvSpPr>
          <p:cNvPr id="8" name="TextBox 7">
            <a:extLst>
              <a:ext uri="{FF2B5EF4-FFF2-40B4-BE49-F238E27FC236}">
                <a16:creationId xmlns:a16="http://schemas.microsoft.com/office/drawing/2014/main" id="{A222CD4B-5F2B-B125-8730-D5E3C5B39545}"/>
              </a:ext>
            </a:extLst>
          </p:cNvPr>
          <p:cNvSpPr txBox="1"/>
          <p:nvPr/>
        </p:nvSpPr>
        <p:spPr>
          <a:xfrm>
            <a:off x="323850" y="3619500"/>
            <a:ext cx="17640300" cy="6455806"/>
          </a:xfrm>
          <a:prstGeom prst="rect">
            <a:avLst/>
          </a:prstGeom>
          <a:solidFill>
            <a:schemeClr val="bg1"/>
          </a:solidFill>
        </p:spPr>
        <p:txBody>
          <a:bodyPr wrap="square">
            <a:spAutoFit/>
          </a:bodyPr>
          <a:lstStyle/>
          <a:p>
            <a:pPr marL="457200" indent="-457200" algn="just">
              <a:lnSpc>
                <a:spcPct val="150000"/>
              </a:lnSpc>
              <a:buFont typeface="Arial" panose="020B0604020202020204" pitchFamily="34" charset="0"/>
              <a:buChar char="•"/>
            </a:pPr>
            <a:r>
              <a:rPr lang="vi-VN" sz="3500" i="1">
                <a:solidFill>
                  <a:srgbClr val="002060"/>
                </a:solidFill>
              </a:rPr>
              <a:t>Văn bản đã trình bày (những) thông tin cơ bản nào? Nhan đề “Vườn Quốc gia Cúc Phương” đã làm nổi bật và khái quát được nội dung của toàn văn bản chưa? Vì sao?</a:t>
            </a:r>
          </a:p>
          <a:p>
            <a:pPr marL="457200" indent="-457200" algn="just">
              <a:lnSpc>
                <a:spcPct val="150000"/>
              </a:lnSpc>
              <a:buFont typeface="Arial" panose="020B0604020202020204" pitchFamily="34" charset="0"/>
              <a:buChar char="•"/>
            </a:pPr>
            <a:r>
              <a:rPr lang="vi-VN" sz="3500" i="1">
                <a:solidFill>
                  <a:srgbClr val="002060"/>
                </a:solidFill>
              </a:rPr>
              <a:t>Xác định cách trình bày thông tin của phần văn bản: “Vườn Quốc gia Cúc Phương có quần thể động, thực vật vô cùng phong phú và đa dạng ... dệt nên tấm thảm hoa đủ màu hay tạo thành một bức tranh thiên nhiên hoa lá, động vật kì ảo”. Cách trình bày ấy có vai trò như thế nào đối với việc thực hiện mục đích của văn bản? Trả lời câu hỏi vào Phiếu học tập số 3 (đính kèm phía dưới).</a:t>
            </a:r>
          </a:p>
          <a:p>
            <a:pPr marL="457200" indent="-457200" algn="just">
              <a:lnSpc>
                <a:spcPct val="150000"/>
              </a:lnSpc>
              <a:buFont typeface="Arial" panose="020B0604020202020204" pitchFamily="34" charset="0"/>
              <a:buChar char="•"/>
            </a:pPr>
            <a:r>
              <a:rPr lang="vi-VN" sz="3500" i="1">
                <a:solidFill>
                  <a:srgbClr val="002060"/>
                </a:solidFill>
              </a:rPr>
              <a:t>Nhận xét về cách trình bày thông tin trong văn bản “Vườn Quốc gia Cúc Phương”.</a:t>
            </a:r>
          </a:p>
        </p:txBody>
      </p:sp>
    </p:spTree>
    <p:extLst>
      <p:ext uri="{BB962C8B-B14F-4D97-AF65-F5344CB8AC3E}">
        <p14:creationId xmlns:p14="http://schemas.microsoft.com/office/powerpoint/2010/main" val="229315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C4B15BA-1E3F-1A83-85E6-BD2AADB1D849}"/>
              </a:ext>
            </a:extLst>
          </p:cNvPr>
          <p:cNvGraphicFramePr>
            <a:graphicFrameLocks noGrp="1"/>
          </p:cNvGraphicFramePr>
          <p:nvPr>
            <p:extLst>
              <p:ext uri="{D42A27DB-BD31-4B8C-83A1-F6EECF244321}">
                <p14:modId xmlns:p14="http://schemas.microsoft.com/office/powerpoint/2010/main" val="952585542"/>
              </p:ext>
            </p:extLst>
          </p:nvPr>
        </p:nvGraphicFramePr>
        <p:xfrm>
          <a:off x="342900" y="2705100"/>
          <a:ext cx="17602200" cy="6495962"/>
        </p:xfrm>
        <a:graphic>
          <a:graphicData uri="http://schemas.openxmlformats.org/drawingml/2006/table">
            <a:tbl>
              <a:tblPr firstRow="1" firstCol="1" bandRow="1"/>
              <a:tblGrid>
                <a:gridCol w="5663543">
                  <a:extLst>
                    <a:ext uri="{9D8B030D-6E8A-4147-A177-3AD203B41FA5}">
                      <a16:colId xmlns:a16="http://schemas.microsoft.com/office/drawing/2014/main" val="1217952724"/>
                    </a:ext>
                  </a:extLst>
                </a:gridCol>
                <a:gridCol w="11938657">
                  <a:extLst>
                    <a:ext uri="{9D8B030D-6E8A-4147-A177-3AD203B41FA5}">
                      <a16:colId xmlns:a16="http://schemas.microsoft.com/office/drawing/2014/main" val="1454278583"/>
                    </a:ext>
                  </a:extLst>
                </a:gridCol>
              </a:tblGrid>
              <a:tr h="2438400">
                <a:tc gridSpan="2">
                  <a:txBody>
                    <a:bodyPr/>
                    <a:lstStyle/>
                    <a:p>
                      <a:pPr marL="0" marR="0" algn="ctr">
                        <a:lnSpc>
                          <a:spcPct val="150000"/>
                        </a:lnSpc>
                        <a:spcBef>
                          <a:spcPts val="0"/>
                        </a:spcBef>
                        <a:spcAft>
                          <a:spcPts val="0"/>
                        </a:spcAft>
                      </a:pPr>
                      <a:r>
                        <a:rPr lang="vi-VN" sz="3800" b="1">
                          <a:solidFill>
                            <a:srgbClr val="000000"/>
                          </a:solidFill>
                          <a:effectLst/>
                          <a:latin typeface="+mn-lt"/>
                          <a:ea typeface="Times New Roman" panose="02020603050405020304" pitchFamily="18" charset="0"/>
                          <a:cs typeface="Times New Roman" panose="02020603050405020304" pitchFamily="18" charset="0"/>
                        </a:rPr>
                        <a:t>Phần văn bản: “Vườn Quốc gia Cúc Phương… bức tranh thiên nhiên hoa lá, động vật kì ảo”</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9CE"/>
                    </a:solidFill>
                  </a:tcPr>
                </a:tc>
                <a:tc hMerge="1">
                  <a:txBody>
                    <a:bodyPr/>
                    <a:lstStyle/>
                    <a:p>
                      <a:endParaRPr lang="en-US"/>
                    </a:p>
                  </a:txBody>
                  <a:tcPr/>
                </a:tc>
                <a:extLst>
                  <a:ext uri="{0D108BD9-81ED-4DB2-BD59-A6C34878D82A}">
                    <a16:rowId xmlns:a16="http://schemas.microsoft.com/office/drawing/2014/main" val="1779814349"/>
                  </a:ext>
                </a:extLst>
              </a:tr>
              <a:tr h="1608323">
                <a:tc>
                  <a:txBody>
                    <a:bodyPr/>
                    <a:lstStyle/>
                    <a:p>
                      <a:pPr marL="0" marR="0">
                        <a:lnSpc>
                          <a:spcPct val="150000"/>
                        </a:lnSpc>
                        <a:spcBef>
                          <a:spcPts val="0"/>
                        </a:spcBef>
                        <a:spcAft>
                          <a:spcPts val="0"/>
                        </a:spcAft>
                      </a:pPr>
                      <a:r>
                        <a:rPr lang="vi-VN" sz="3800">
                          <a:solidFill>
                            <a:srgbClr val="000000"/>
                          </a:solidFill>
                          <a:effectLst/>
                          <a:latin typeface="+mn-lt"/>
                          <a:ea typeface="Times New Roman" panose="02020603050405020304" pitchFamily="18" charset="0"/>
                          <a:cs typeface="Times New Roman" panose="02020603050405020304" pitchFamily="18" charset="0"/>
                        </a:rPr>
                        <a:t>Cách trình bày thông tin</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FF"/>
                    </a:solidFill>
                  </a:tcPr>
                </a:tc>
                <a:tc>
                  <a:txBody>
                    <a:bodyPr/>
                    <a:lstStyle/>
                    <a:p>
                      <a:pPr marL="0" marR="0" algn="just">
                        <a:lnSpc>
                          <a:spcPct val="150000"/>
                        </a:lnSpc>
                        <a:spcBef>
                          <a:spcPts val="0"/>
                        </a:spcBef>
                        <a:spcAft>
                          <a:spcPts val="0"/>
                        </a:spcAft>
                      </a:pPr>
                      <a:r>
                        <a:rPr lang="vi-VN" sz="3800">
                          <a:effectLst/>
                          <a:latin typeface="+mn-lt"/>
                          <a:ea typeface="Times New Roman" panose="02020603050405020304" pitchFamily="18" charset="0"/>
                          <a:cs typeface="Times New Roman" panose="02020603050405020304" pitchFamily="18" charset="0"/>
                        </a:rPr>
                        <a:t> </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0872236"/>
                  </a:ext>
                </a:extLst>
              </a:tr>
              <a:tr h="1056190">
                <a:tc>
                  <a:txBody>
                    <a:bodyPr/>
                    <a:lstStyle/>
                    <a:p>
                      <a:pPr marL="0" marR="0">
                        <a:lnSpc>
                          <a:spcPct val="150000"/>
                        </a:lnSpc>
                        <a:spcBef>
                          <a:spcPts val="0"/>
                        </a:spcBef>
                        <a:spcAft>
                          <a:spcPts val="0"/>
                        </a:spcAft>
                      </a:pPr>
                      <a:r>
                        <a:rPr lang="vi-VN" sz="3800">
                          <a:solidFill>
                            <a:srgbClr val="000000"/>
                          </a:solidFill>
                          <a:effectLst/>
                          <a:latin typeface="+mn-lt"/>
                          <a:ea typeface="Times New Roman" panose="02020603050405020304" pitchFamily="18" charset="0"/>
                          <a:cs typeface="Times New Roman" panose="02020603050405020304" pitchFamily="18" charset="0"/>
                        </a:rPr>
                        <a:t>Dấu hiệu</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FF"/>
                    </a:solidFill>
                  </a:tcPr>
                </a:tc>
                <a:tc>
                  <a:txBody>
                    <a:bodyPr/>
                    <a:lstStyle/>
                    <a:p>
                      <a:pPr marL="0" marR="0" algn="just">
                        <a:lnSpc>
                          <a:spcPct val="150000"/>
                        </a:lnSpc>
                        <a:spcBef>
                          <a:spcPts val="0"/>
                        </a:spcBef>
                        <a:spcAft>
                          <a:spcPts val="0"/>
                        </a:spcAft>
                      </a:pPr>
                      <a:r>
                        <a:rPr lang="vi-VN" sz="3800" i="1">
                          <a:effectLst/>
                          <a:latin typeface="+mn-lt"/>
                          <a:ea typeface="Times New Roman" panose="02020603050405020304" pitchFamily="18" charset="0"/>
                          <a:cs typeface="Times New Roman" panose="02020603050405020304" pitchFamily="18" charset="0"/>
                        </a:rPr>
                        <a:t> </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2420417"/>
                  </a:ext>
                </a:extLst>
              </a:tr>
              <a:tr h="1393049">
                <a:tc>
                  <a:txBody>
                    <a:bodyPr/>
                    <a:lstStyle/>
                    <a:p>
                      <a:pPr marL="0" marR="0">
                        <a:lnSpc>
                          <a:spcPct val="150000"/>
                        </a:lnSpc>
                        <a:spcBef>
                          <a:spcPts val="0"/>
                        </a:spcBef>
                        <a:spcAft>
                          <a:spcPts val="0"/>
                        </a:spcAft>
                      </a:pPr>
                      <a:r>
                        <a:rPr lang="vi-VN" sz="3800">
                          <a:solidFill>
                            <a:srgbClr val="000000"/>
                          </a:solidFill>
                          <a:effectLst/>
                          <a:latin typeface="+mn-lt"/>
                          <a:ea typeface="Times New Roman" panose="02020603050405020304" pitchFamily="18" charset="0"/>
                          <a:cs typeface="Times New Roman" panose="02020603050405020304" pitchFamily="18" charset="0"/>
                        </a:rPr>
                        <a:t>Vai trò</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FF"/>
                    </a:solidFill>
                  </a:tcPr>
                </a:tc>
                <a:tc>
                  <a:txBody>
                    <a:bodyPr/>
                    <a:lstStyle/>
                    <a:p>
                      <a:pPr marL="0" marR="0" algn="just">
                        <a:lnSpc>
                          <a:spcPct val="150000"/>
                        </a:lnSpc>
                        <a:spcBef>
                          <a:spcPts val="0"/>
                        </a:spcBef>
                        <a:spcAft>
                          <a:spcPts val="0"/>
                        </a:spcAft>
                      </a:pPr>
                      <a:r>
                        <a:rPr lang="vi-VN" sz="3800">
                          <a:effectLst/>
                          <a:latin typeface="+mn-lt"/>
                          <a:ea typeface="Times New Roman" panose="02020603050405020304" pitchFamily="18" charset="0"/>
                          <a:cs typeface="Times New Roman" panose="02020603050405020304" pitchFamily="18" charset="0"/>
                        </a:rPr>
                        <a:t> </a:t>
                      </a:r>
                      <a:endParaRPr lang="en-US" sz="38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9475217"/>
                  </a:ext>
                </a:extLst>
              </a:tr>
            </a:tbl>
          </a:graphicData>
        </a:graphic>
      </p:graphicFrame>
      <p:sp>
        <p:nvSpPr>
          <p:cNvPr id="4" name="TextBox 3">
            <a:extLst>
              <a:ext uri="{FF2B5EF4-FFF2-40B4-BE49-F238E27FC236}">
                <a16:creationId xmlns:a16="http://schemas.microsoft.com/office/drawing/2014/main" id="{61C64A14-17ED-2779-81F9-4A6994E09D4B}"/>
              </a:ext>
            </a:extLst>
          </p:cNvPr>
          <p:cNvSpPr txBox="1"/>
          <p:nvPr/>
        </p:nvSpPr>
        <p:spPr>
          <a:xfrm>
            <a:off x="2819400" y="1158270"/>
            <a:ext cx="12649200" cy="784830"/>
          </a:xfrm>
          <a:prstGeom prst="rect">
            <a:avLst/>
          </a:prstGeom>
          <a:noFill/>
        </p:spPr>
        <p:txBody>
          <a:bodyPr wrap="square" rtlCol="0">
            <a:spAutoFit/>
          </a:bodyPr>
          <a:lstStyle/>
          <a:p>
            <a:pPr algn="ctr"/>
            <a:r>
              <a:rPr lang="en-US" sz="4500" b="1">
                <a:solidFill>
                  <a:srgbClr val="C00000"/>
                </a:solidFill>
                <a:latin typeface="Arial" panose="020B0604020202020204" pitchFamily="34" charset="0"/>
                <a:cs typeface="Arial" panose="020B0604020202020204" pitchFamily="34" charset="0"/>
              </a:rPr>
              <a:t>PHIẾU HỌC TẬP SỐ 3 </a:t>
            </a:r>
          </a:p>
        </p:txBody>
      </p:sp>
    </p:spTree>
    <p:extLst>
      <p:ext uri="{BB962C8B-B14F-4D97-AF65-F5344CB8AC3E}">
        <p14:creationId xmlns:p14="http://schemas.microsoft.com/office/powerpoint/2010/main" val="83536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1AC4E5D-D595-A24C-3F80-D130025A1998}"/>
              </a:ext>
            </a:extLst>
          </p:cNvPr>
          <p:cNvSpPr/>
          <p:nvPr/>
        </p:nvSpPr>
        <p:spPr>
          <a:xfrm>
            <a:off x="647700" y="647700"/>
            <a:ext cx="16992600" cy="2057400"/>
          </a:xfrm>
          <a:prstGeom prst="roundRect">
            <a:avLst>
              <a:gd name="adj" fmla="val 6945"/>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i="1">
                <a:solidFill>
                  <a:srgbClr val="C00000"/>
                </a:solidFill>
              </a:rPr>
              <a:t>Những thông tin cơ bản được trình bày trong văn bản</a:t>
            </a:r>
            <a:r>
              <a:rPr lang="en-US" sz="4000" b="1" i="1">
                <a:solidFill>
                  <a:srgbClr val="C00000"/>
                </a:solidFill>
              </a:rPr>
              <a:t>: </a:t>
            </a:r>
            <a:r>
              <a:rPr lang="vi-VN" sz="4000">
                <a:solidFill>
                  <a:schemeClr val="tx1"/>
                </a:solidFill>
              </a:rPr>
              <a:t>giới thiệu những đặc điểm quan trọng của Vườn Quốc gia Cúc Phương </a:t>
            </a:r>
            <a:r>
              <a:rPr lang="en-US" sz="4000">
                <a:solidFill>
                  <a:schemeClr val="tx1"/>
                </a:solidFill>
              </a:rPr>
              <a:t>  </a:t>
            </a:r>
            <a:r>
              <a:rPr lang="vi-VN" sz="4000">
                <a:solidFill>
                  <a:schemeClr val="tx1"/>
                </a:solidFill>
              </a:rPr>
              <a:t> </a:t>
            </a:r>
            <a:endParaRPr lang="en-US" sz="4000">
              <a:solidFill>
                <a:schemeClr val="tx1"/>
              </a:solidFill>
            </a:endParaRPr>
          </a:p>
        </p:txBody>
      </p:sp>
      <p:sp>
        <p:nvSpPr>
          <p:cNvPr id="5" name="Rectangle: Diagonal Corners Rounded 4">
            <a:extLst>
              <a:ext uri="{FF2B5EF4-FFF2-40B4-BE49-F238E27FC236}">
                <a16:creationId xmlns:a16="http://schemas.microsoft.com/office/drawing/2014/main" id="{ACDAFD21-8165-18B9-B9B5-754D052B726B}"/>
              </a:ext>
            </a:extLst>
          </p:cNvPr>
          <p:cNvSpPr/>
          <p:nvPr/>
        </p:nvSpPr>
        <p:spPr>
          <a:xfrm>
            <a:off x="1028700" y="3695700"/>
            <a:ext cx="7048500" cy="2495876"/>
          </a:xfrm>
          <a:prstGeom prst="round2DiagRect">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Điểm độc đáo về quần thể động, thực vật.</a:t>
            </a:r>
          </a:p>
        </p:txBody>
      </p:sp>
      <p:sp>
        <p:nvSpPr>
          <p:cNvPr id="6" name="Rectangle: Diagonal Corners Rounded 5">
            <a:extLst>
              <a:ext uri="{FF2B5EF4-FFF2-40B4-BE49-F238E27FC236}">
                <a16:creationId xmlns:a16="http://schemas.microsoft.com/office/drawing/2014/main" id="{D319057E-4658-744D-5387-4DA1972BF536}"/>
              </a:ext>
            </a:extLst>
          </p:cNvPr>
          <p:cNvSpPr/>
          <p:nvPr/>
        </p:nvSpPr>
        <p:spPr>
          <a:xfrm>
            <a:off x="9906000" y="3695700"/>
            <a:ext cx="7048500" cy="2495876"/>
          </a:xfrm>
          <a:prstGeom prst="round2DiagRect">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Đặc sắc về cảnh quan thiên nhiên và giá trị văn hoá.</a:t>
            </a:r>
          </a:p>
        </p:txBody>
      </p:sp>
      <p:cxnSp>
        <p:nvCxnSpPr>
          <p:cNvPr id="8" name="Straight Connector 7">
            <a:extLst>
              <a:ext uri="{FF2B5EF4-FFF2-40B4-BE49-F238E27FC236}">
                <a16:creationId xmlns:a16="http://schemas.microsoft.com/office/drawing/2014/main" id="{38923C8C-E7CE-F418-4EAA-6003E22E782C}"/>
              </a:ext>
            </a:extLst>
          </p:cNvPr>
          <p:cNvCxnSpPr>
            <a:cxnSpLocks/>
            <a:stCxn id="3" idx="2"/>
            <a:endCxn id="5" idx="3"/>
          </p:cNvCxnSpPr>
          <p:nvPr/>
        </p:nvCxnSpPr>
        <p:spPr>
          <a:xfrm rot="5400000">
            <a:off x="6353175" y="904875"/>
            <a:ext cx="990600" cy="459105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7A1B29-6BB6-EBC7-B08E-DA0516BDB67E}"/>
              </a:ext>
            </a:extLst>
          </p:cNvPr>
          <p:cNvCxnSpPr>
            <a:cxnSpLocks/>
            <a:stCxn id="3" idx="2"/>
            <a:endCxn id="6" idx="3"/>
          </p:cNvCxnSpPr>
          <p:nvPr/>
        </p:nvCxnSpPr>
        <p:spPr>
          <a:xfrm rot="16200000" flipH="1">
            <a:off x="10791825" y="1057275"/>
            <a:ext cx="990600" cy="428625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9014A9A-66F4-2C9B-4EC1-BE99DE445A3C}"/>
              </a:ext>
            </a:extLst>
          </p:cNvPr>
          <p:cNvSpPr txBox="1"/>
          <p:nvPr/>
        </p:nvSpPr>
        <p:spPr>
          <a:xfrm>
            <a:off x="762000" y="7277100"/>
            <a:ext cx="16764000" cy="2495876"/>
          </a:xfrm>
          <a:prstGeom prst="rect">
            <a:avLst/>
          </a:prstGeom>
          <a:noFill/>
        </p:spPr>
        <p:txBody>
          <a:bodyPr wrap="square">
            <a:spAutoFit/>
          </a:bodyPr>
          <a:lstStyle/>
          <a:p>
            <a:pPr algn="just">
              <a:lnSpc>
                <a:spcPct val="150000"/>
              </a:lnSpc>
            </a:pPr>
            <a:r>
              <a:rPr lang="vi-VN" sz="3600" i="1">
                <a:solidFill>
                  <a:srgbClr val="C00000"/>
                </a:solidFill>
                <a:latin typeface="Arial" panose="020B0604020202020204" pitchFamily="34" charset="0"/>
                <a:cs typeface="Arial" panose="020B0604020202020204" pitchFamily="34" charset="0"/>
              </a:rPr>
              <a:t>Nhan đề Vườn Quốc gia Cúc Phương đã khái quát được nội dung của toàn </a:t>
            </a:r>
            <a:r>
              <a:rPr lang="en-US" sz="3600" i="1">
                <a:solidFill>
                  <a:srgbClr val="C00000"/>
                </a:solidFill>
                <a:latin typeface="Arial" panose="020B0604020202020204" pitchFamily="34" charset="0"/>
                <a:cs typeface="Arial" panose="020B0604020202020204" pitchFamily="34" charset="0"/>
              </a:rPr>
              <a:t>văn bản</a:t>
            </a:r>
            <a:r>
              <a:rPr lang="vi-VN" sz="3600" i="1">
                <a:solidFill>
                  <a:srgbClr val="C00000"/>
                </a:solidFill>
                <a:latin typeface="Arial" panose="020B0604020202020204" pitchFamily="34" charset="0"/>
                <a:cs typeface="Arial" panose="020B0604020202020204" pitchFamily="34" charset="0"/>
              </a:rPr>
              <a:t> vì tất cả các thông tin cơ bản của </a:t>
            </a:r>
            <a:r>
              <a:rPr lang="en-US" sz="3600" i="1">
                <a:solidFill>
                  <a:srgbClr val="C00000"/>
                </a:solidFill>
                <a:latin typeface="Arial" panose="020B0604020202020204" pitchFamily="34" charset="0"/>
                <a:cs typeface="Arial" panose="020B0604020202020204" pitchFamily="34" charset="0"/>
              </a:rPr>
              <a:t>văn bản</a:t>
            </a:r>
            <a:r>
              <a:rPr lang="vi-VN" sz="3600" i="1">
                <a:solidFill>
                  <a:srgbClr val="C00000"/>
                </a:solidFill>
                <a:latin typeface="Arial" panose="020B0604020202020204" pitchFamily="34" charset="0"/>
                <a:cs typeface="Arial" panose="020B0604020202020204" pitchFamily="34" charset="0"/>
              </a:rPr>
              <a:t> này đều tập trung hướng đến việc giới thiệu, làm rõ những đặc điểm của Vườn Quốc gia Cúc Phương.</a:t>
            </a:r>
            <a:endParaRPr lang="en-US" sz="3600" i="1">
              <a:solidFill>
                <a:srgbClr val="C00000"/>
              </a:solidFill>
              <a:latin typeface="Arial" panose="020B0604020202020204" pitchFamily="34" charset="0"/>
              <a:cs typeface="Arial" panose="020B0604020202020204" pitchFamily="34" charset="0"/>
            </a:endParaRPr>
          </a:p>
        </p:txBody>
      </p:sp>
      <p:sp>
        <p:nvSpPr>
          <p:cNvPr id="16" name="Left Brace 15">
            <a:extLst>
              <a:ext uri="{FF2B5EF4-FFF2-40B4-BE49-F238E27FC236}">
                <a16:creationId xmlns:a16="http://schemas.microsoft.com/office/drawing/2014/main" id="{63B93A86-A846-38C9-60C9-9E8B3D058D92}"/>
              </a:ext>
            </a:extLst>
          </p:cNvPr>
          <p:cNvSpPr/>
          <p:nvPr/>
        </p:nvSpPr>
        <p:spPr>
          <a:xfrm rot="16200000">
            <a:off x="8877300" y="2133601"/>
            <a:ext cx="533400" cy="9448800"/>
          </a:xfrm>
          <a:prstGeom prst="leftBrace">
            <a:avLst>
              <a:gd name="adj1" fmla="val 39015"/>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42921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3"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9DBA8-0FCD-A48B-B735-71A2725711A6}"/>
              </a:ext>
            </a:extLst>
          </p:cNvPr>
          <p:cNvSpPr txBox="1"/>
          <p:nvPr/>
        </p:nvSpPr>
        <p:spPr>
          <a:xfrm>
            <a:off x="519112" y="419489"/>
            <a:ext cx="17249775" cy="175221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b="1" i="1">
                <a:solidFill>
                  <a:srgbClr val="C00000"/>
                </a:solidFill>
              </a:rPr>
              <a:t>Cách trình bày thông tin của phần văn bản: “Vườn Quốc gia Cúc Phương… bức tranh thiên nhiên hoa lá, động vật kì ảo”</a:t>
            </a:r>
            <a:r>
              <a:rPr lang="en-US" sz="3800" b="1" i="1">
                <a:solidFill>
                  <a:srgbClr val="C00000"/>
                </a:solidFill>
              </a:rPr>
              <a:t>:</a:t>
            </a:r>
          </a:p>
        </p:txBody>
      </p:sp>
      <p:graphicFrame>
        <p:nvGraphicFramePr>
          <p:cNvPr id="7" name="Table 6">
            <a:extLst>
              <a:ext uri="{FF2B5EF4-FFF2-40B4-BE49-F238E27FC236}">
                <a16:creationId xmlns:a16="http://schemas.microsoft.com/office/drawing/2014/main" id="{BA2A6276-CC03-C463-8629-512ECB1A3425}"/>
              </a:ext>
            </a:extLst>
          </p:cNvPr>
          <p:cNvGraphicFramePr>
            <a:graphicFrameLocks noGrp="1"/>
          </p:cNvGraphicFramePr>
          <p:nvPr>
            <p:extLst>
              <p:ext uri="{D42A27DB-BD31-4B8C-83A1-F6EECF244321}">
                <p14:modId xmlns:p14="http://schemas.microsoft.com/office/powerpoint/2010/main" val="3320743967"/>
              </p:ext>
            </p:extLst>
          </p:nvPr>
        </p:nvGraphicFramePr>
        <p:xfrm>
          <a:off x="266699" y="2781300"/>
          <a:ext cx="17754600" cy="14686673"/>
        </p:xfrm>
        <a:graphic>
          <a:graphicData uri="http://schemas.openxmlformats.org/drawingml/2006/table">
            <a:tbl>
              <a:tblPr firstRow="1" firstCol="1" bandRow="1"/>
              <a:tblGrid>
                <a:gridCol w="5295901">
                  <a:extLst>
                    <a:ext uri="{9D8B030D-6E8A-4147-A177-3AD203B41FA5}">
                      <a16:colId xmlns:a16="http://schemas.microsoft.com/office/drawing/2014/main" val="2558293924"/>
                    </a:ext>
                  </a:extLst>
                </a:gridCol>
                <a:gridCol w="12458699">
                  <a:extLst>
                    <a:ext uri="{9D8B030D-6E8A-4147-A177-3AD203B41FA5}">
                      <a16:colId xmlns:a16="http://schemas.microsoft.com/office/drawing/2014/main" val="317705559"/>
                    </a:ext>
                  </a:extLst>
                </a:gridCol>
              </a:tblGrid>
              <a:tr h="1094994">
                <a:tc>
                  <a:txBody>
                    <a:bodyPr/>
                    <a:lstStyle/>
                    <a:p>
                      <a:pPr marL="0" marR="0">
                        <a:lnSpc>
                          <a:spcPct val="100000"/>
                        </a:lnSpc>
                        <a:spcBef>
                          <a:spcPts val="0"/>
                        </a:spcBef>
                        <a:spcAft>
                          <a:spcPts val="0"/>
                        </a:spcAft>
                      </a:pPr>
                      <a:r>
                        <a:rPr lang="vi-VN" sz="3500" b="1">
                          <a:solidFill>
                            <a:srgbClr val="000000"/>
                          </a:solidFill>
                          <a:effectLst/>
                          <a:latin typeface="+mn-lt"/>
                          <a:ea typeface="Times New Roman" panose="02020603050405020304" pitchFamily="18" charset="0"/>
                          <a:cs typeface="Times New Roman" panose="02020603050405020304" pitchFamily="18" charset="0"/>
                        </a:rPr>
                        <a:t>Cách trình bày thông tin</a:t>
                      </a:r>
                      <a:endParaRPr lang="en-US" sz="3500" b="1">
                        <a:effectLst/>
                        <a:latin typeface="+mn-lt"/>
                        <a:ea typeface="Times New Roman" panose="02020603050405020304" pitchFamily="18" charset="0"/>
                        <a:cs typeface="Times New Roman" panose="02020603050405020304" pitchFamily="18" charset="0"/>
                      </a:endParaRPr>
                    </a:p>
                  </a:txBody>
                  <a:tcPr marL="44978" marR="44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0000"/>
                        </a:lnSpc>
                        <a:spcBef>
                          <a:spcPts val="0"/>
                        </a:spcBef>
                        <a:spcAft>
                          <a:spcPts val="0"/>
                        </a:spcAft>
                      </a:pPr>
                      <a:r>
                        <a:rPr lang="vi-VN" sz="3500" b="1">
                          <a:effectLst/>
                          <a:latin typeface="+mn-lt"/>
                          <a:ea typeface="Times New Roman" panose="02020603050405020304" pitchFamily="18" charset="0"/>
                          <a:cs typeface="Times New Roman" panose="02020603050405020304" pitchFamily="18" charset="0"/>
                        </a:rPr>
                        <a:t>Phân loại đối tượng.</a:t>
                      </a:r>
                      <a:endParaRPr lang="en-US" sz="3500" b="1">
                        <a:effectLst/>
                        <a:latin typeface="+mn-lt"/>
                        <a:ea typeface="Times New Roman" panose="02020603050405020304" pitchFamily="18" charset="0"/>
                        <a:cs typeface="Times New Roman" panose="02020603050405020304" pitchFamily="18" charset="0"/>
                      </a:endParaRPr>
                    </a:p>
                  </a:txBody>
                  <a:tcPr marL="44978" marR="44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06413548"/>
                  </a:ext>
                </a:extLst>
              </a:tr>
              <a:tr h="5934776">
                <a:tc>
                  <a:txBody>
                    <a:bodyPr/>
                    <a:lstStyle/>
                    <a:p>
                      <a:pPr marL="0" marR="0" algn="ctr">
                        <a:lnSpc>
                          <a:spcPct val="150000"/>
                        </a:lnSpc>
                        <a:spcBef>
                          <a:spcPts val="0"/>
                        </a:spcBef>
                        <a:spcAft>
                          <a:spcPts val="0"/>
                        </a:spcAft>
                      </a:pPr>
                      <a:r>
                        <a:rPr lang="vi-VN" sz="3500">
                          <a:solidFill>
                            <a:srgbClr val="000000"/>
                          </a:solidFill>
                          <a:effectLst/>
                          <a:latin typeface="+mn-lt"/>
                          <a:ea typeface="Times New Roman" panose="02020603050405020304" pitchFamily="18" charset="0"/>
                          <a:cs typeface="Times New Roman" panose="02020603050405020304" pitchFamily="18" charset="0"/>
                        </a:rPr>
                        <a:t>Dấu hiệu</a:t>
                      </a:r>
                      <a:endParaRPr lang="en-US" sz="3500">
                        <a:effectLst/>
                        <a:latin typeface="+mn-lt"/>
                        <a:ea typeface="Times New Roman" panose="02020603050405020304" pitchFamily="18" charset="0"/>
                        <a:cs typeface="Times New Roman" panose="02020603050405020304" pitchFamily="18" charset="0"/>
                      </a:endParaRPr>
                    </a:p>
                  </a:txBody>
                  <a:tcPr marL="44978" marR="44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50000"/>
                        </a:lnSpc>
                        <a:spcBef>
                          <a:spcPts val="0"/>
                        </a:spcBef>
                        <a:spcAft>
                          <a:spcPts val="0"/>
                        </a:spcAft>
                      </a:pPr>
                      <a:r>
                        <a:rPr lang="vi-VN" sz="3500">
                          <a:effectLst/>
                          <a:latin typeface="+mn-lt"/>
                          <a:ea typeface="Times New Roman" panose="02020603050405020304" pitchFamily="18" charset="0"/>
                          <a:cs typeface="Times New Roman" panose="02020603050405020304" pitchFamily="18" charset="0"/>
                        </a:rPr>
                        <a:t>+ Trước tiên, đoạn trích giới thiệu khái quát về đặc điểm quần thể động, thực vật của Vườn Quốc gia Cúc Phương: “Vườn Quốc gia Cúc Phương có quần thể động, thực vật vô cùng phong phú và đa dạng”.</a:t>
                      </a:r>
                      <a:endParaRPr lang="en-US" sz="3500">
                        <a:effectLst/>
                        <a:latin typeface="+mn-lt"/>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vi-VN" sz="3500">
                          <a:effectLst/>
                          <a:latin typeface="+mn-lt"/>
                          <a:ea typeface="Times New Roman" panose="02020603050405020304" pitchFamily="18" charset="0"/>
                          <a:cs typeface="Times New Roman" panose="02020603050405020304" pitchFamily="18" charset="0"/>
                        </a:rPr>
                        <a:t>+ Sau đó, phần còn lại đi vào giới thiệu chi tiết để làm rõ hai biểu hiện cụ thể của sự phong phú, đa dạng ấy ở Vườn Quốc gia Cúc Phương: </a:t>
                      </a:r>
                      <a:r>
                        <a:rPr lang="vi-VN" sz="3500" i="1">
                          <a:effectLst/>
                          <a:latin typeface="+mn-lt"/>
                          <a:ea typeface="Times New Roman" panose="02020603050405020304" pitchFamily="18" charset="0"/>
                          <a:cs typeface="Times New Roman" panose="02020603050405020304" pitchFamily="18" charset="0"/>
                        </a:rPr>
                        <a:t>về thực vật, về động vật.</a:t>
                      </a:r>
                      <a:endParaRPr lang="en-US" sz="3500">
                        <a:effectLst/>
                        <a:latin typeface="+mn-lt"/>
                        <a:ea typeface="Times New Roman" panose="02020603050405020304" pitchFamily="18" charset="0"/>
                        <a:cs typeface="Times New Roman" panose="02020603050405020304" pitchFamily="18" charset="0"/>
                      </a:endParaRPr>
                    </a:p>
                  </a:txBody>
                  <a:tcPr marL="44978" marR="449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08854169"/>
                  </a:ext>
                </a:extLst>
              </a:tr>
              <a:tr h="7656903">
                <a:tc>
                  <a:txBody>
                    <a:bodyPr/>
                    <a:lstStyle/>
                    <a:p>
                      <a:pPr marL="0" marR="0">
                        <a:lnSpc>
                          <a:spcPct val="150000"/>
                        </a:lnSpc>
                        <a:spcBef>
                          <a:spcPts val="0"/>
                        </a:spcBef>
                        <a:spcAft>
                          <a:spcPts val="0"/>
                        </a:spcAft>
                      </a:pPr>
                      <a:r>
                        <a:rPr lang="vi-VN" sz="3500">
                          <a:solidFill>
                            <a:srgbClr val="000000"/>
                          </a:solidFill>
                          <a:effectLst/>
                          <a:latin typeface="+mn-lt"/>
                          <a:ea typeface="Times New Roman" panose="02020603050405020304" pitchFamily="18" charset="0"/>
                          <a:cs typeface="Times New Roman" panose="02020603050405020304" pitchFamily="18" charset="0"/>
                        </a:rPr>
                        <a:t>Vai trò</a:t>
                      </a:r>
                      <a:endParaRPr lang="en-US" sz="3500">
                        <a:effectLst/>
                        <a:latin typeface="+mn-lt"/>
                        <a:ea typeface="Times New Roman" panose="02020603050405020304" pitchFamily="18" charset="0"/>
                        <a:cs typeface="Times New Roman" panose="02020603050405020304" pitchFamily="18" charset="0"/>
                      </a:endParaRPr>
                    </a:p>
                  </a:txBody>
                  <a:tcPr marL="44978" marR="44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500">
                          <a:effectLst/>
                          <a:latin typeface="+mn-lt"/>
                          <a:ea typeface="Times New Roman" panose="02020603050405020304" pitchFamily="18" charset="0"/>
                          <a:cs typeface="Times New Roman" panose="02020603050405020304" pitchFamily="18" charset="0"/>
                        </a:rPr>
                        <a:t>- Cách trình bày thông tin này cung cấp rõ những biểu hiện, minh chứng cụ thể về sự đa dạng, phong phú của hai hệ thống cơ bản, quan trọng (thực vật, động vật) làm nên quần thể động thực vật của một khu rừng. </a:t>
                      </a:r>
                      <a:endParaRPr lang="en-US" sz="3500">
                        <a:effectLst/>
                        <a:latin typeface="+mn-lt"/>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vi-VN" sz="3500">
                          <a:effectLst/>
                          <a:latin typeface="+mn-lt"/>
                          <a:ea typeface="Times New Roman" panose="02020603050405020304" pitchFamily="18" charset="0"/>
                          <a:cs typeface="Times New Roman" panose="02020603050405020304" pitchFamily="18" charset="0"/>
                        </a:rPr>
                        <a:t>- Điều đó làm cho thông tin cơ bản của phần VB (Quần thể động, thực vật) được thể hiện một cách đầy đủ, thuyết phục và góp phần thực hiện mục đích của VB (cung cấp thông tin về một đặc điểm cụ thể làm nên sức hấp dẫn của Vườn Quốc gia Cúc Phương).</a:t>
                      </a:r>
                      <a:endParaRPr lang="en-US" sz="3500">
                        <a:effectLst/>
                        <a:latin typeface="+mn-lt"/>
                        <a:ea typeface="Times New Roman" panose="02020603050405020304" pitchFamily="18" charset="0"/>
                        <a:cs typeface="Times New Roman" panose="02020603050405020304" pitchFamily="18" charset="0"/>
                      </a:endParaRPr>
                    </a:p>
                  </a:txBody>
                  <a:tcPr marL="44978" marR="449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9096785"/>
                  </a:ext>
                </a:extLst>
              </a:tr>
            </a:tbl>
          </a:graphicData>
        </a:graphic>
      </p:graphicFrame>
    </p:spTree>
    <p:extLst>
      <p:ext uri="{BB962C8B-B14F-4D97-AF65-F5344CB8AC3E}">
        <p14:creationId xmlns:p14="http://schemas.microsoft.com/office/powerpoint/2010/main" val="987237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2CB669-BDF6-E908-D62F-421382D9B16C}"/>
              </a:ext>
            </a:extLst>
          </p:cNvPr>
          <p:cNvGrpSpPr/>
          <p:nvPr/>
        </p:nvGrpSpPr>
        <p:grpSpPr>
          <a:xfrm>
            <a:off x="705799" y="1270478"/>
            <a:ext cx="16876401" cy="1021765"/>
            <a:chOff x="725799" y="1941224"/>
            <a:chExt cx="16876401" cy="1021765"/>
          </a:xfrm>
        </p:grpSpPr>
        <p:sp>
          <p:nvSpPr>
            <p:cNvPr id="4" name="Rectangle: Rounded Corners 3">
              <a:extLst>
                <a:ext uri="{FF2B5EF4-FFF2-40B4-BE49-F238E27FC236}">
                  <a16:creationId xmlns:a16="http://schemas.microsoft.com/office/drawing/2014/main" id="{B499381E-E27D-73EE-1F8B-A9EC0FD9C220}"/>
                </a:ext>
              </a:extLst>
            </p:cNvPr>
            <p:cNvSpPr/>
            <p:nvPr/>
          </p:nvSpPr>
          <p:spPr>
            <a:xfrm>
              <a:off x="725799" y="2056069"/>
              <a:ext cx="16876401" cy="906920"/>
            </a:xfrm>
            <a:prstGeom prst="roundRect">
              <a:avLst>
                <a:gd name="adj" fmla="val 50000"/>
              </a:avLst>
            </a:prstGeom>
            <a:solidFill>
              <a:srgbClr val="F5E9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DF8083C-3FA8-491D-121F-166B52269DFA}"/>
                </a:ext>
              </a:extLst>
            </p:cNvPr>
            <p:cNvSpPr txBox="1"/>
            <p:nvPr/>
          </p:nvSpPr>
          <p:spPr>
            <a:xfrm>
              <a:off x="3410899" y="1941224"/>
              <a:ext cx="11506200" cy="916276"/>
            </a:xfrm>
            <a:prstGeom prst="rect">
              <a:avLst/>
            </a:prstGeom>
            <a:noFill/>
          </p:spPr>
          <p:txBody>
            <a:bodyPr wrap="square">
              <a:spAutoFit/>
            </a:bodyPr>
            <a:lstStyle/>
            <a:p>
              <a:pPr algn="ctr">
                <a:lnSpc>
                  <a:spcPct val="150000"/>
                </a:lnSpc>
              </a:pPr>
              <a:r>
                <a:rPr lang="en-US" sz="4000" b="1">
                  <a:latin typeface="Arial" panose="020B0604020202020204" pitchFamily="34" charset="0"/>
                  <a:cs typeface="Arial" panose="020B0604020202020204" pitchFamily="34" charset="0"/>
                </a:rPr>
                <a:t>Đây là địa danh nào?</a:t>
              </a:r>
            </a:p>
          </p:txBody>
        </p:sp>
      </p:grpSp>
      <p:sp>
        <p:nvSpPr>
          <p:cNvPr id="18" name="Freeform 7">
            <a:extLst>
              <a:ext uri="{FF2B5EF4-FFF2-40B4-BE49-F238E27FC236}">
                <a16:creationId xmlns:a16="http://schemas.microsoft.com/office/drawing/2014/main" id="{97B1618B-EBE0-9343-6125-CD72D977EFE9}"/>
              </a:ext>
            </a:extLst>
          </p:cNvPr>
          <p:cNvSpPr/>
          <p:nvPr/>
        </p:nvSpPr>
        <p:spPr>
          <a:xfrm>
            <a:off x="457200" y="365269"/>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0">
            <a:extLst>
              <a:ext uri="{FF2B5EF4-FFF2-40B4-BE49-F238E27FC236}">
                <a16:creationId xmlns:a16="http://schemas.microsoft.com/office/drawing/2014/main" id="{CC152A9C-AF59-7126-7DC1-4FBD889080FE}"/>
              </a:ext>
            </a:extLst>
          </p:cNvPr>
          <p:cNvGrpSpPr/>
          <p:nvPr/>
        </p:nvGrpSpPr>
        <p:grpSpPr>
          <a:xfrm>
            <a:off x="615795" y="8500293"/>
            <a:ext cx="8209601" cy="1068097"/>
            <a:chOff x="749611" y="8853634"/>
            <a:chExt cx="8546788" cy="1068097"/>
          </a:xfrm>
        </p:grpSpPr>
        <p:sp>
          <p:nvSpPr>
            <p:cNvPr id="8" name="Rectangle 7">
              <a:extLst>
                <a:ext uri="{FF2B5EF4-FFF2-40B4-BE49-F238E27FC236}">
                  <a16:creationId xmlns:a16="http://schemas.microsoft.com/office/drawing/2014/main" id="{07C02C3A-C082-0967-BB86-7B58EB4761A6}"/>
                </a:ext>
              </a:extLst>
            </p:cNvPr>
            <p:cNvSpPr/>
            <p:nvPr/>
          </p:nvSpPr>
          <p:spPr>
            <a:xfrm>
              <a:off x="858198" y="9006034"/>
              <a:ext cx="8438201" cy="91569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56DAD7-C2D2-AA96-5D3F-B405BFDF7C47}"/>
                </a:ext>
              </a:extLst>
            </p:cNvPr>
            <p:cNvSpPr/>
            <p:nvPr/>
          </p:nvSpPr>
          <p:spPr>
            <a:xfrm>
              <a:off x="749611" y="8853634"/>
              <a:ext cx="8438201" cy="915697"/>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BC0B51-E375-DAF4-6F9D-4D4CFB3DDCE9}"/>
                </a:ext>
              </a:extLst>
            </p:cNvPr>
            <p:cNvSpPr txBox="1"/>
            <p:nvPr/>
          </p:nvSpPr>
          <p:spPr>
            <a:xfrm>
              <a:off x="1813765" y="8957539"/>
              <a:ext cx="6527063" cy="707886"/>
            </a:xfrm>
            <a:prstGeom prst="rect">
              <a:avLst/>
            </a:prstGeom>
            <a:noFill/>
          </p:spPr>
          <p:txBody>
            <a:bodyPr wrap="square" rtlCol="0">
              <a:spAutoFit/>
            </a:bodyPr>
            <a:lstStyle/>
            <a:p>
              <a:pPr algn="ctr"/>
              <a:r>
                <a:rPr lang="en-US" sz="4000" i="1">
                  <a:latin typeface="Arial" panose="020B0604020202020204" pitchFamily="34" charset="0"/>
                  <a:cs typeface="Arial" panose="020B0604020202020204" pitchFamily="34" charset="0"/>
                </a:rPr>
                <a:t>Hang Sơn Đoòng</a:t>
              </a:r>
            </a:p>
          </p:txBody>
        </p:sp>
      </p:grpSp>
      <p:grpSp>
        <p:nvGrpSpPr>
          <p:cNvPr id="19" name="Group 18">
            <a:extLst>
              <a:ext uri="{FF2B5EF4-FFF2-40B4-BE49-F238E27FC236}">
                <a16:creationId xmlns:a16="http://schemas.microsoft.com/office/drawing/2014/main" id="{9135CF7B-8DDA-886D-CA20-980D1EA0EF52}"/>
              </a:ext>
            </a:extLst>
          </p:cNvPr>
          <p:cNvGrpSpPr/>
          <p:nvPr/>
        </p:nvGrpSpPr>
        <p:grpSpPr>
          <a:xfrm>
            <a:off x="9621199" y="8500293"/>
            <a:ext cx="8209601" cy="1068097"/>
            <a:chOff x="749611" y="8853634"/>
            <a:chExt cx="8546788" cy="1068097"/>
          </a:xfrm>
        </p:grpSpPr>
        <p:sp>
          <p:nvSpPr>
            <p:cNvPr id="20" name="Rectangle 19">
              <a:extLst>
                <a:ext uri="{FF2B5EF4-FFF2-40B4-BE49-F238E27FC236}">
                  <a16:creationId xmlns:a16="http://schemas.microsoft.com/office/drawing/2014/main" id="{E18938D2-4FEB-4671-50D0-E88811E4D71C}"/>
                </a:ext>
              </a:extLst>
            </p:cNvPr>
            <p:cNvSpPr/>
            <p:nvPr/>
          </p:nvSpPr>
          <p:spPr>
            <a:xfrm>
              <a:off x="858198" y="9006034"/>
              <a:ext cx="8438201" cy="91569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4C3BEE-8ED6-0527-920C-FE4B9FA4FFBC}"/>
                </a:ext>
              </a:extLst>
            </p:cNvPr>
            <p:cNvSpPr/>
            <p:nvPr/>
          </p:nvSpPr>
          <p:spPr>
            <a:xfrm>
              <a:off x="749611" y="8853634"/>
              <a:ext cx="8438201" cy="915697"/>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9950736-8627-2710-589D-3692667896E4}"/>
                </a:ext>
              </a:extLst>
            </p:cNvPr>
            <p:cNvSpPr txBox="1"/>
            <p:nvPr/>
          </p:nvSpPr>
          <p:spPr>
            <a:xfrm>
              <a:off x="1064947" y="8957539"/>
              <a:ext cx="7596815" cy="707886"/>
            </a:xfrm>
            <a:prstGeom prst="rect">
              <a:avLst/>
            </a:prstGeom>
            <a:noFill/>
          </p:spPr>
          <p:txBody>
            <a:bodyPr wrap="square" rtlCol="0">
              <a:spAutoFit/>
            </a:bodyPr>
            <a:lstStyle/>
            <a:p>
              <a:pPr algn="ctr"/>
              <a:r>
                <a:rPr lang="en-US" sz="4000" i="1">
                  <a:latin typeface="Arial" panose="020B0604020202020204" pitchFamily="34" charset="0"/>
                  <a:cs typeface="Arial" panose="020B0604020202020204" pitchFamily="34" charset="0"/>
                </a:rPr>
                <a:t>Thác bản Giốc </a:t>
              </a:r>
            </a:p>
          </p:txBody>
        </p:sp>
      </p:grpSp>
      <p:pic>
        <p:nvPicPr>
          <p:cNvPr id="3074" name="Picture 2" descr="Khám phá Hang Sơn Đoòng khi đi du lịch Quảng Bình">
            <a:extLst>
              <a:ext uri="{FF2B5EF4-FFF2-40B4-BE49-F238E27FC236}">
                <a16:creationId xmlns:a16="http://schemas.microsoft.com/office/drawing/2014/main" id="{F896023F-6461-CAA2-F9C6-02FB31021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8" y="3033996"/>
            <a:ext cx="8195302" cy="47662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ên thác Bản Giốc Cao Bằng đắm mình trong kiệt tác thiên nhiên">
            <a:extLst>
              <a:ext uri="{FF2B5EF4-FFF2-40B4-BE49-F238E27FC236}">
                <a16:creationId xmlns:a16="http://schemas.microsoft.com/office/drawing/2014/main" id="{1522404A-F9A9-D309-D87D-E13F5E7E3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6248" y="3021599"/>
            <a:ext cx="7315200" cy="479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105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500"/>
                                        <p:tgtEl>
                                          <p:spTgt spid="3074"/>
                                        </p:tgtEl>
                                      </p:cBhvr>
                                    </p:animEffect>
                                  </p:childTnLst>
                                </p:cTn>
                              </p:par>
                              <p:par>
                                <p:cTn id="8" presetID="22" presetClass="entr" presetSubtype="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up)">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BA2A6276-CC03-C463-8629-512ECB1A3425}"/>
              </a:ext>
            </a:extLst>
          </p:cNvPr>
          <p:cNvGraphicFramePr>
            <a:graphicFrameLocks noGrp="1"/>
          </p:cNvGraphicFramePr>
          <p:nvPr>
            <p:extLst>
              <p:ext uri="{D42A27DB-BD31-4B8C-83A1-F6EECF244321}">
                <p14:modId xmlns:p14="http://schemas.microsoft.com/office/powerpoint/2010/main" val="1330215848"/>
              </p:ext>
            </p:extLst>
          </p:nvPr>
        </p:nvGraphicFramePr>
        <p:xfrm>
          <a:off x="266700" y="190500"/>
          <a:ext cx="17754600" cy="8751897"/>
        </p:xfrm>
        <a:graphic>
          <a:graphicData uri="http://schemas.openxmlformats.org/drawingml/2006/table">
            <a:tbl>
              <a:tblPr firstRow="1" firstCol="1" bandRow="1"/>
              <a:tblGrid>
                <a:gridCol w="5295901">
                  <a:extLst>
                    <a:ext uri="{9D8B030D-6E8A-4147-A177-3AD203B41FA5}">
                      <a16:colId xmlns:a16="http://schemas.microsoft.com/office/drawing/2014/main" val="2558293924"/>
                    </a:ext>
                  </a:extLst>
                </a:gridCol>
                <a:gridCol w="12458699">
                  <a:extLst>
                    <a:ext uri="{9D8B030D-6E8A-4147-A177-3AD203B41FA5}">
                      <a16:colId xmlns:a16="http://schemas.microsoft.com/office/drawing/2014/main" val="317705559"/>
                    </a:ext>
                  </a:extLst>
                </a:gridCol>
              </a:tblGrid>
              <a:tr h="1094994">
                <a:tc>
                  <a:txBody>
                    <a:bodyPr/>
                    <a:lstStyle/>
                    <a:p>
                      <a:pPr marL="0" marR="0">
                        <a:lnSpc>
                          <a:spcPct val="100000"/>
                        </a:lnSpc>
                        <a:spcBef>
                          <a:spcPts val="0"/>
                        </a:spcBef>
                        <a:spcAft>
                          <a:spcPts val="0"/>
                        </a:spcAft>
                      </a:pPr>
                      <a:r>
                        <a:rPr lang="vi-VN" sz="3500" b="1">
                          <a:solidFill>
                            <a:srgbClr val="000000"/>
                          </a:solidFill>
                          <a:effectLst/>
                          <a:latin typeface="+mn-lt"/>
                          <a:ea typeface="Times New Roman" panose="02020603050405020304" pitchFamily="18" charset="0"/>
                          <a:cs typeface="Times New Roman" panose="02020603050405020304" pitchFamily="18" charset="0"/>
                        </a:rPr>
                        <a:t>Cách trình bày thông tin</a:t>
                      </a:r>
                      <a:endParaRPr lang="en-US" sz="3500" b="1">
                        <a:effectLst/>
                        <a:latin typeface="+mn-lt"/>
                        <a:ea typeface="Times New Roman" panose="02020603050405020304" pitchFamily="18" charset="0"/>
                        <a:cs typeface="Times New Roman" panose="02020603050405020304" pitchFamily="18" charset="0"/>
                      </a:endParaRPr>
                    </a:p>
                  </a:txBody>
                  <a:tcPr marL="44978" marR="44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0000"/>
                        </a:lnSpc>
                        <a:spcBef>
                          <a:spcPts val="0"/>
                        </a:spcBef>
                        <a:spcAft>
                          <a:spcPts val="0"/>
                        </a:spcAft>
                      </a:pPr>
                      <a:r>
                        <a:rPr lang="vi-VN" sz="3500" b="1">
                          <a:effectLst/>
                          <a:latin typeface="+mn-lt"/>
                          <a:ea typeface="Times New Roman" panose="02020603050405020304" pitchFamily="18" charset="0"/>
                          <a:cs typeface="Times New Roman" panose="02020603050405020304" pitchFamily="18" charset="0"/>
                        </a:rPr>
                        <a:t>Phân loại đối tượng.</a:t>
                      </a:r>
                      <a:endParaRPr lang="en-US" sz="3500" b="1">
                        <a:effectLst/>
                        <a:latin typeface="+mn-lt"/>
                        <a:ea typeface="Times New Roman" panose="02020603050405020304" pitchFamily="18" charset="0"/>
                        <a:cs typeface="Times New Roman" panose="02020603050405020304" pitchFamily="18" charset="0"/>
                      </a:endParaRPr>
                    </a:p>
                  </a:txBody>
                  <a:tcPr marL="44978" marR="44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06413548"/>
                  </a:ext>
                </a:extLst>
              </a:tr>
              <a:tr h="7656903">
                <a:tc>
                  <a:txBody>
                    <a:bodyPr/>
                    <a:lstStyle/>
                    <a:p>
                      <a:pPr marL="0" marR="0">
                        <a:lnSpc>
                          <a:spcPct val="150000"/>
                        </a:lnSpc>
                        <a:spcBef>
                          <a:spcPts val="0"/>
                        </a:spcBef>
                        <a:spcAft>
                          <a:spcPts val="0"/>
                        </a:spcAft>
                      </a:pPr>
                      <a:r>
                        <a:rPr lang="vi-VN" sz="3500">
                          <a:solidFill>
                            <a:srgbClr val="000000"/>
                          </a:solidFill>
                          <a:effectLst/>
                          <a:latin typeface="+mn-lt"/>
                          <a:ea typeface="Times New Roman" panose="02020603050405020304" pitchFamily="18" charset="0"/>
                          <a:cs typeface="Times New Roman" panose="02020603050405020304" pitchFamily="18" charset="0"/>
                        </a:rPr>
                        <a:t>Vai trò</a:t>
                      </a:r>
                      <a:endParaRPr lang="en-US" sz="3500">
                        <a:effectLst/>
                        <a:latin typeface="+mn-lt"/>
                        <a:ea typeface="Times New Roman" panose="02020603050405020304" pitchFamily="18" charset="0"/>
                        <a:cs typeface="Times New Roman" panose="02020603050405020304" pitchFamily="18" charset="0"/>
                      </a:endParaRPr>
                    </a:p>
                  </a:txBody>
                  <a:tcPr marL="44978" marR="44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50000"/>
                        </a:lnSpc>
                        <a:spcBef>
                          <a:spcPts val="0"/>
                        </a:spcBef>
                        <a:spcAft>
                          <a:spcPts val="0"/>
                        </a:spcAft>
                      </a:pPr>
                      <a:r>
                        <a:rPr lang="vi-VN" sz="3500">
                          <a:effectLst/>
                          <a:latin typeface="+mn-lt"/>
                          <a:ea typeface="Times New Roman" panose="02020603050405020304" pitchFamily="18" charset="0"/>
                          <a:cs typeface="Times New Roman" panose="02020603050405020304" pitchFamily="18" charset="0"/>
                        </a:rPr>
                        <a:t>- Cách trình bày thông tin này cung cấp rõ những biểu hiện, minh chứng cụ thể về sự đa dạng, phong phú của hai hệ thống cơ bản, quan trọng (thực vật, động vật) làm nên quần thể động thực vật của một khu rừng. </a:t>
                      </a:r>
                      <a:endParaRPr lang="en-US" sz="3500">
                        <a:effectLst/>
                        <a:latin typeface="+mn-lt"/>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vi-VN" sz="3500">
                          <a:effectLst/>
                          <a:latin typeface="+mn-lt"/>
                          <a:ea typeface="Times New Roman" panose="02020603050405020304" pitchFamily="18" charset="0"/>
                          <a:cs typeface="Times New Roman" panose="02020603050405020304" pitchFamily="18" charset="0"/>
                        </a:rPr>
                        <a:t>- Điều đó làm cho thông tin cơ bản của phần VB (Quần thể động, thực vật) được thể hiện một cách đầy đủ, thuyết phục và góp phần thực hiện mục đích của VB (cung cấp thông tin về một đặc điểm cụ thể làm nên sức hấp dẫn của Vườn Quốc gia Cúc Phương).</a:t>
                      </a:r>
                      <a:endParaRPr lang="en-US" sz="3500">
                        <a:effectLst/>
                        <a:latin typeface="+mn-lt"/>
                        <a:ea typeface="Times New Roman" panose="02020603050405020304" pitchFamily="18" charset="0"/>
                        <a:cs typeface="Times New Roman" panose="02020603050405020304" pitchFamily="18" charset="0"/>
                      </a:endParaRPr>
                    </a:p>
                  </a:txBody>
                  <a:tcPr marL="44978" marR="449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9096785"/>
                  </a:ext>
                </a:extLst>
              </a:tr>
            </a:tbl>
          </a:graphicData>
        </a:graphic>
      </p:graphicFrame>
      <p:sp>
        <p:nvSpPr>
          <p:cNvPr id="2" name="Freeform 8">
            <a:extLst>
              <a:ext uri="{FF2B5EF4-FFF2-40B4-BE49-F238E27FC236}">
                <a16:creationId xmlns:a16="http://schemas.microsoft.com/office/drawing/2014/main" id="{CED38DDC-85C2-4056-C6CB-256A1B9ABC9E}"/>
              </a:ext>
            </a:extLst>
          </p:cNvPr>
          <p:cNvSpPr/>
          <p:nvPr/>
        </p:nvSpPr>
        <p:spPr>
          <a:xfrm>
            <a:off x="6248400" y="8572363"/>
            <a:ext cx="5791200" cy="1700349"/>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51867986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E80ED4-0CB4-B68E-61AC-8143E748CB9C}"/>
              </a:ext>
            </a:extLst>
          </p:cNvPr>
          <p:cNvSpPr txBox="1"/>
          <p:nvPr/>
        </p:nvSpPr>
        <p:spPr>
          <a:xfrm>
            <a:off x="495300" y="495300"/>
            <a:ext cx="17297400" cy="1839606"/>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b="1">
                <a:solidFill>
                  <a:srgbClr val="C00000"/>
                </a:solidFill>
              </a:rPr>
              <a:t>Nhận xét về cách trình bày thông tin trong văn bản “Vườn Quốc gia Cúc Phương”</a:t>
            </a:r>
            <a:endParaRPr lang="en-US" sz="4000" b="1">
              <a:solidFill>
                <a:srgbClr val="C00000"/>
              </a:solidFill>
            </a:endParaRPr>
          </a:p>
        </p:txBody>
      </p:sp>
      <p:sp>
        <p:nvSpPr>
          <p:cNvPr id="5" name="Rectangle: Rounded Corners 4">
            <a:extLst>
              <a:ext uri="{FF2B5EF4-FFF2-40B4-BE49-F238E27FC236}">
                <a16:creationId xmlns:a16="http://schemas.microsoft.com/office/drawing/2014/main" id="{41E06BA3-67FF-011D-066F-D5B4F406B53E}"/>
              </a:ext>
            </a:extLst>
          </p:cNvPr>
          <p:cNvSpPr/>
          <p:nvPr/>
        </p:nvSpPr>
        <p:spPr>
          <a:xfrm>
            <a:off x="1905000" y="3096906"/>
            <a:ext cx="14478000" cy="1513194"/>
          </a:xfrm>
          <a:prstGeom prst="roundRect">
            <a:avLst>
              <a:gd name="adj" fmla="val 1422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tx1"/>
                </a:solidFill>
                <a:latin typeface="Arial" panose="020B0604020202020204" pitchFamily="34" charset="0"/>
                <a:cs typeface="Arial" panose="020B0604020202020204" pitchFamily="34" charset="0"/>
              </a:rPr>
              <a:t>Văn bản sử dụng phối hợp nhiều cách trình bày thông tin</a:t>
            </a:r>
          </a:p>
        </p:txBody>
      </p:sp>
      <p:sp>
        <p:nvSpPr>
          <p:cNvPr id="6" name="Rectangle: Rounded Corners 5">
            <a:extLst>
              <a:ext uri="{FF2B5EF4-FFF2-40B4-BE49-F238E27FC236}">
                <a16:creationId xmlns:a16="http://schemas.microsoft.com/office/drawing/2014/main" id="{C8048E7A-516B-4364-0B58-8ACFBEDB7836}"/>
              </a:ext>
            </a:extLst>
          </p:cNvPr>
          <p:cNvSpPr/>
          <p:nvPr/>
        </p:nvSpPr>
        <p:spPr>
          <a:xfrm>
            <a:off x="1371600" y="5691188"/>
            <a:ext cx="6934200" cy="3487431"/>
          </a:xfrm>
          <a:prstGeom prst="roundRect">
            <a:avLst>
              <a:gd name="adj" fmla="val 1092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Trình bày thông tin theo quan hệ nhân quả</a:t>
            </a:r>
          </a:p>
        </p:txBody>
      </p:sp>
      <p:sp>
        <p:nvSpPr>
          <p:cNvPr id="8" name="Rectangle: Rounded Corners 7">
            <a:extLst>
              <a:ext uri="{FF2B5EF4-FFF2-40B4-BE49-F238E27FC236}">
                <a16:creationId xmlns:a16="http://schemas.microsoft.com/office/drawing/2014/main" id="{8E2F0116-49E4-3F2E-C8DC-0B0E7DDFEE05}"/>
              </a:ext>
            </a:extLst>
          </p:cNvPr>
          <p:cNvSpPr/>
          <p:nvPr/>
        </p:nvSpPr>
        <p:spPr>
          <a:xfrm>
            <a:off x="9982202" y="5676900"/>
            <a:ext cx="6934200" cy="3487431"/>
          </a:xfrm>
          <a:prstGeom prst="roundRect">
            <a:avLst>
              <a:gd name="adj" fmla="val 1092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Trình bày thông tin theo cách phân loại đối tượng</a:t>
            </a:r>
            <a:endParaRPr lang="en-US" sz="3800">
              <a:solidFill>
                <a:schemeClr val="tx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F3647C96-6DDB-D38F-BE32-9D28C31D3ABD}"/>
              </a:ext>
            </a:extLst>
          </p:cNvPr>
          <p:cNvCxnSpPr>
            <a:stCxn id="5" idx="2"/>
            <a:endCxn id="6" idx="0"/>
          </p:cNvCxnSpPr>
          <p:nvPr/>
        </p:nvCxnSpPr>
        <p:spPr>
          <a:xfrm rot="5400000">
            <a:off x="6450806" y="2997994"/>
            <a:ext cx="1081088" cy="43053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A3CA42-4673-FD13-BF91-A9CD225EDC4E}"/>
              </a:ext>
            </a:extLst>
          </p:cNvPr>
          <p:cNvCxnSpPr>
            <a:cxnSpLocks/>
            <a:stCxn id="5" idx="2"/>
            <a:endCxn id="8" idx="0"/>
          </p:cNvCxnSpPr>
          <p:nvPr/>
        </p:nvCxnSpPr>
        <p:spPr>
          <a:xfrm rot="16200000" flipH="1">
            <a:off x="10763251" y="2990849"/>
            <a:ext cx="1066800" cy="4305302"/>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248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763E73D-1648-D743-E111-7610ADFCC7AE}"/>
              </a:ext>
            </a:extLst>
          </p:cNvPr>
          <p:cNvSpPr txBox="1"/>
          <p:nvPr/>
        </p:nvSpPr>
        <p:spPr>
          <a:xfrm>
            <a:off x="781050" y="114300"/>
            <a:ext cx="16725900" cy="204145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 Yếu tố miêu tả và một số chi tiết trong văn bản Vườn Quốc gia Cúc Phương</a:t>
            </a:r>
            <a:endPar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0B30D0C0-A2F0-6B32-43BE-CAECA141DCCB}"/>
              </a:ext>
            </a:extLst>
          </p:cNvPr>
          <p:cNvGrpSpPr/>
          <p:nvPr/>
        </p:nvGrpSpPr>
        <p:grpSpPr>
          <a:xfrm>
            <a:off x="838200" y="2552700"/>
            <a:ext cx="11563350" cy="1217510"/>
            <a:chOff x="785812" y="2638210"/>
            <a:chExt cx="11563350" cy="1217510"/>
          </a:xfrm>
        </p:grpSpPr>
        <p:sp>
          <p:nvSpPr>
            <p:cNvPr id="5" name="Freeform 2">
              <a:extLst>
                <a:ext uri="{FF2B5EF4-FFF2-40B4-BE49-F238E27FC236}">
                  <a16:creationId xmlns:a16="http://schemas.microsoft.com/office/drawing/2014/main" id="{4B61AA74-2747-890B-F360-4063D3C8ECF7}"/>
                </a:ext>
              </a:extLst>
            </p:cNvPr>
            <p:cNvSpPr/>
            <p:nvPr/>
          </p:nvSpPr>
          <p:spPr>
            <a:xfrm>
              <a:off x="785812" y="2638210"/>
              <a:ext cx="1423988" cy="121751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3EEEAE68-8F98-5BA2-DDC7-E01544925793}"/>
                </a:ext>
              </a:extLst>
            </p:cNvPr>
            <p:cNvSpPr txBox="1"/>
            <p:nvPr/>
          </p:nvSpPr>
          <p:spPr>
            <a:xfrm>
              <a:off x="2366962" y="2908411"/>
              <a:ext cx="9982200" cy="677108"/>
            </a:xfrm>
            <a:prstGeom prst="rect">
              <a:avLst/>
            </a:prstGeom>
            <a:noFill/>
          </p:spPr>
          <p:txBody>
            <a:bodyPr wrap="square" rtlCol="0">
              <a:spAutoFit/>
            </a:bodyPr>
            <a:lstStyle/>
            <a:p>
              <a:r>
                <a:rPr lang="en-US" sz="3800" i="1">
                  <a:latin typeface="Arial" panose="020B0604020202020204" pitchFamily="34" charset="0"/>
                  <a:cs typeface="Arial" panose="020B0604020202020204" pitchFamily="34" charset="0"/>
                </a:rPr>
                <a:t>Đọc thông tin và thực hiện nhiệm vụ sau đây: </a:t>
              </a:r>
            </a:p>
          </p:txBody>
        </p:sp>
      </p:grpSp>
      <p:grpSp>
        <p:nvGrpSpPr>
          <p:cNvPr id="16" name="Group 15">
            <a:extLst>
              <a:ext uri="{FF2B5EF4-FFF2-40B4-BE49-F238E27FC236}">
                <a16:creationId xmlns:a16="http://schemas.microsoft.com/office/drawing/2014/main" id="{B3560CEE-9E0C-80B9-E229-781E55C74929}"/>
              </a:ext>
            </a:extLst>
          </p:cNvPr>
          <p:cNvGrpSpPr/>
          <p:nvPr/>
        </p:nvGrpSpPr>
        <p:grpSpPr>
          <a:xfrm>
            <a:off x="533400" y="3695700"/>
            <a:ext cx="17221200" cy="6142376"/>
            <a:chOff x="533400" y="3757171"/>
            <a:chExt cx="17221200" cy="6142376"/>
          </a:xfrm>
        </p:grpSpPr>
        <p:sp>
          <p:nvSpPr>
            <p:cNvPr id="12" name="Rectangle: Rounded Corners 11">
              <a:extLst>
                <a:ext uri="{FF2B5EF4-FFF2-40B4-BE49-F238E27FC236}">
                  <a16:creationId xmlns:a16="http://schemas.microsoft.com/office/drawing/2014/main" id="{456649B1-C583-1991-B9FD-15DD500FEDA4}"/>
                </a:ext>
              </a:extLst>
            </p:cNvPr>
            <p:cNvSpPr/>
            <p:nvPr/>
          </p:nvSpPr>
          <p:spPr>
            <a:xfrm>
              <a:off x="533400" y="4565547"/>
              <a:ext cx="17221200" cy="5334000"/>
            </a:xfrm>
            <a:prstGeom prst="roundRect">
              <a:avLst>
                <a:gd name="adj" fmla="val 8631"/>
              </a:avLst>
            </a:prstGeom>
            <a:solidFill>
              <a:srgbClr val="F5E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1FD478-43B7-91B0-412F-A627EF0A838C}"/>
                </a:ext>
              </a:extLst>
            </p:cNvPr>
            <p:cNvSpPr txBox="1"/>
            <p:nvPr/>
          </p:nvSpPr>
          <p:spPr>
            <a:xfrm>
              <a:off x="692943" y="5193314"/>
              <a:ext cx="16902113" cy="4369786"/>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t>Hoàn thành Phiếu học tập số 4 về yếu tố miêu tả trong văn bản Vườn Quốc gia Cúc Phương.</a:t>
              </a:r>
            </a:p>
            <a:p>
              <a:pPr marL="571500" indent="-571500" algn="just">
                <a:lnSpc>
                  <a:spcPct val="150000"/>
                </a:lnSpc>
                <a:buFont typeface="Wingdings" panose="05000000000000000000" pitchFamily="2" charset="2"/>
                <a:buChar char="§"/>
              </a:pPr>
              <a:r>
                <a:rPr lang="vi-VN" sz="3800"/>
                <a:t>Khi giới thiệu về quần thể động, thực vật của Vườn Quốc gia Cúc Phương, các tác giả đề cập chi tiết loài voọc mông trắng được chọn làm biểu tượng của vườn. Nhận xét về vai trò của chi tiết ấy trong toàn văn bản.</a:t>
              </a:r>
            </a:p>
          </p:txBody>
        </p:sp>
        <p:sp>
          <p:nvSpPr>
            <p:cNvPr id="15" name="Freeform 7">
              <a:extLst>
                <a:ext uri="{FF2B5EF4-FFF2-40B4-BE49-F238E27FC236}">
                  <a16:creationId xmlns:a16="http://schemas.microsoft.com/office/drawing/2014/main" id="{C6F58D3C-BECC-0653-73C1-6F0B2AE80012}"/>
                </a:ext>
              </a:extLst>
            </p:cNvPr>
            <p:cNvSpPr/>
            <p:nvPr/>
          </p:nvSpPr>
          <p:spPr>
            <a:xfrm>
              <a:off x="8197699" y="3757171"/>
              <a:ext cx="1892599" cy="1386329"/>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extLst>
      <p:ext uri="{BB962C8B-B14F-4D97-AF65-F5344CB8AC3E}">
        <p14:creationId xmlns:p14="http://schemas.microsoft.com/office/powerpoint/2010/main" val="1887723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E151619-A129-2120-4EEE-68EBDDF83F81}"/>
              </a:ext>
            </a:extLst>
          </p:cNvPr>
          <p:cNvSpPr/>
          <p:nvPr/>
        </p:nvSpPr>
        <p:spPr>
          <a:xfrm>
            <a:off x="152400" y="1333500"/>
            <a:ext cx="17983200" cy="8633090"/>
          </a:xfrm>
          <a:prstGeom prst="roundRect">
            <a:avLst>
              <a:gd name="adj" fmla="val 24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2BDFA5-0B44-8743-DF59-3EEE1562ABD5}"/>
              </a:ext>
            </a:extLst>
          </p:cNvPr>
          <p:cNvSpPr txBox="1"/>
          <p:nvPr/>
        </p:nvSpPr>
        <p:spPr>
          <a:xfrm>
            <a:off x="381000" y="1333500"/>
            <a:ext cx="17526000" cy="3237040"/>
          </a:xfrm>
          <a:prstGeom prst="rect">
            <a:avLst/>
          </a:prstGeom>
          <a:noFill/>
        </p:spPr>
        <p:txBody>
          <a:bodyPr wrap="square">
            <a:spAutoFit/>
          </a:bodyPr>
          <a:lstStyle/>
          <a:p>
            <a:pPr marL="0" marR="0" algn="ctr">
              <a:lnSpc>
                <a:spcPct val="150000"/>
              </a:lnSpc>
              <a:spcBef>
                <a:spcPts val="0"/>
              </a:spcBef>
              <a:spcAft>
                <a:spcPts val="0"/>
              </a:spcAft>
            </a:pPr>
            <a:r>
              <a:rPr lang="vi-VN" sz="3500" b="1">
                <a:effectLst/>
                <a:latin typeface="Arial" panose="020B0604020202020204" pitchFamily="34" charset="0"/>
                <a:ea typeface="Times New Roman" panose="02020603050405020304" pitchFamily="18" charset="0"/>
                <a:cs typeface="Arial" panose="020B0604020202020204" pitchFamily="34" charset="0"/>
              </a:rPr>
              <a:t>TÌM HIỂU VIỆC SỬ DỤNG YẾU TỐ MIÊU TẢ TRONG VĂN BẢN </a:t>
            </a:r>
            <a:r>
              <a:rPr lang="vi-VN" sz="3500" b="1" i="1">
                <a:effectLst/>
                <a:latin typeface="Arial" panose="020B0604020202020204" pitchFamily="34" charset="0"/>
                <a:ea typeface="Times New Roman" panose="02020603050405020304" pitchFamily="18" charset="0"/>
                <a:cs typeface="Arial" panose="020B0604020202020204" pitchFamily="34" charset="0"/>
              </a:rPr>
              <a:t>VƯỜN QUỐC GIA CÚC PHƯƠNG</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0"/>
              </a:spcAft>
            </a:pPr>
            <a:r>
              <a:rPr lang="vi-VN" sz="3500">
                <a:effectLst/>
                <a:latin typeface="Arial" panose="020B0604020202020204" pitchFamily="34" charset="0"/>
                <a:ea typeface="Times New Roman" panose="02020603050405020304" pitchFamily="18" charset="0"/>
                <a:cs typeface="Arial" panose="020B0604020202020204" pitchFamily="34" charset="0"/>
              </a:rPr>
              <a:t>a. Tìm trong </a:t>
            </a:r>
            <a:r>
              <a:rPr lang="en-US" sz="3500">
                <a:effectLst/>
                <a:latin typeface="Arial" panose="020B0604020202020204" pitchFamily="34" charset="0"/>
                <a:ea typeface="Times New Roman" panose="02020603050405020304" pitchFamily="18" charset="0"/>
                <a:cs typeface="Arial" panose="020B0604020202020204" pitchFamily="34" charset="0"/>
              </a:rPr>
              <a:t>văn bản</a:t>
            </a:r>
            <a:r>
              <a:rPr lang="vi-VN" sz="3500">
                <a:effectLst/>
                <a:latin typeface="Arial" panose="020B0604020202020204" pitchFamily="34" charset="0"/>
                <a:ea typeface="Times New Roman" panose="02020603050405020304" pitchFamily="18" charset="0"/>
                <a:cs typeface="Arial" panose="020B0604020202020204" pitchFamily="34" charset="0"/>
              </a:rPr>
              <a:t> </a:t>
            </a:r>
            <a:r>
              <a:rPr lang="vi-VN" sz="3500" i="1">
                <a:effectLst/>
                <a:latin typeface="Arial" panose="020B0604020202020204" pitchFamily="34" charset="0"/>
                <a:ea typeface="Times New Roman" panose="02020603050405020304" pitchFamily="18" charset="0"/>
                <a:cs typeface="Arial" panose="020B0604020202020204" pitchFamily="34" charset="0"/>
              </a:rPr>
              <a:t>Vườn Quốc gia Cúc Phương </a:t>
            </a:r>
            <a:r>
              <a:rPr lang="vi-VN" sz="3500">
                <a:effectLst/>
                <a:latin typeface="Arial" panose="020B0604020202020204" pitchFamily="34" charset="0"/>
                <a:ea typeface="Times New Roman" panose="02020603050405020304" pitchFamily="18" charset="0"/>
                <a:cs typeface="Arial" panose="020B0604020202020204" pitchFamily="34" charset="0"/>
              </a:rPr>
              <a:t>ít nhất hai đoạn trích cho thấy sự xuất hiện của yếu tố miêu tả và hoàn thành bảng sau:</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4" name="Table 3">
            <a:extLst>
              <a:ext uri="{FF2B5EF4-FFF2-40B4-BE49-F238E27FC236}">
                <a16:creationId xmlns:a16="http://schemas.microsoft.com/office/drawing/2014/main" id="{B8577187-B466-5D52-D91D-87F6C8C2E1C7}"/>
              </a:ext>
            </a:extLst>
          </p:cNvPr>
          <p:cNvGraphicFramePr>
            <a:graphicFrameLocks noGrp="1"/>
          </p:cNvGraphicFramePr>
          <p:nvPr>
            <p:extLst>
              <p:ext uri="{D42A27DB-BD31-4B8C-83A1-F6EECF244321}">
                <p14:modId xmlns:p14="http://schemas.microsoft.com/office/powerpoint/2010/main" val="1779289532"/>
              </p:ext>
            </p:extLst>
          </p:nvPr>
        </p:nvGraphicFramePr>
        <p:xfrm>
          <a:off x="476250" y="4838700"/>
          <a:ext cx="17335500" cy="2932239"/>
        </p:xfrm>
        <a:graphic>
          <a:graphicData uri="http://schemas.openxmlformats.org/drawingml/2006/table">
            <a:tbl>
              <a:tblPr firstRow="1" firstCol="1" bandRow="1"/>
              <a:tblGrid>
                <a:gridCol w="4643618">
                  <a:extLst>
                    <a:ext uri="{9D8B030D-6E8A-4147-A177-3AD203B41FA5}">
                      <a16:colId xmlns:a16="http://schemas.microsoft.com/office/drawing/2014/main" val="1924663481"/>
                    </a:ext>
                  </a:extLst>
                </a:gridCol>
                <a:gridCol w="4023126">
                  <a:extLst>
                    <a:ext uri="{9D8B030D-6E8A-4147-A177-3AD203B41FA5}">
                      <a16:colId xmlns:a16="http://schemas.microsoft.com/office/drawing/2014/main" val="2777332859"/>
                    </a:ext>
                  </a:extLst>
                </a:gridCol>
                <a:gridCol w="4333370">
                  <a:extLst>
                    <a:ext uri="{9D8B030D-6E8A-4147-A177-3AD203B41FA5}">
                      <a16:colId xmlns:a16="http://schemas.microsoft.com/office/drawing/2014/main" val="2608238625"/>
                    </a:ext>
                  </a:extLst>
                </a:gridCol>
                <a:gridCol w="4335386">
                  <a:extLst>
                    <a:ext uri="{9D8B030D-6E8A-4147-A177-3AD203B41FA5}">
                      <a16:colId xmlns:a16="http://schemas.microsoft.com/office/drawing/2014/main" val="959429286"/>
                    </a:ext>
                  </a:extLst>
                </a:gridCol>
              </a:tblGrid>
              <a:tr h="1308661">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cs typeface="Times New Roman" panose="02020603050405020304" pitchFamily="18" charset="0"/>
                        </a:rPr>
                        <a:t>Một số đoạn trích có yếu tố miêu tả</a:t>
                      </a:r>
                      <a:endParaRPr lang="en-US" sz="30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cs typeface="Times New Roman" panose="02020603050405020304" pitchFamily="18" charset="0"/>
                        </a:rPr>
                        <a:t>Nội dung chính</a:t>
                      </a:r>
                      <a:endParaRPr lang="en-US" sz="30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cs typeface="Times New Roman" panose="02020603050405020304" pitchFamily="18" charset="0"/>
                        </a:rPr>
                        <a:t>Yếu tố miêu tả</a:t>
                      </a:r>
                      <a:endParaRPr lang="en-US" sz="30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cs typeface="Times New Roman" panose="02020603050405020304" pitchFamily="18" charset="0"/>
                        </a:rPr>
                        <a:t>Vai trò của yếu tố miêu tả</a:t>
                      </a:r>
                      <a:endParaRPr lang="en-US" sz="30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extLst>
                  <a:ext uri="{0D108BD9-81ED-4DB2-BD59-A6C34878D82A}">
                    <a16:rowId xmlns:a16="http://schemas.microsoft.com/office/drawing/2014/main" val="3181967617"/>
                  </a:ext>
                </a:extLst>
              </a:tr>
              <a:tr h="811789">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cs typeface="Times New Roman" panose="02020603050405020304" pitchFamily="18" charset="0"/>
                        </a:rPr>
                        <a:t> </a:t>
                      </a:r>
                      <a:endParaRPr lang="en-US" sz="30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cs typeface="Times New Roman" panose="02020603050405020304" pitchFamily="18" charset="0"/>
                        </a:rPr>
                        <a:t> </a:t>
                      </a:r>
                      <a:endParaRPr lang="en-US" sz="30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cs typeface="Times New Roman" panose="02020603050405020304" pitchFamily="18" charset="0"/>
                        </a:rPr>
                        <a:t> </a:t>
                      </a:r>
                      <a:endParaRPr lang="en-US" sz="30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cs typeface="Times New Roman" panose="02020603050405020304" pitchFamily="18" charset="0"/>
                        </a:rPr>
                        <a:t> </a:t>
                      </a:r>
                      <a:endParaRPr lang="en-US" sz="30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2225670"/>
                  </a:ext>
                </a:extLst>
              </a:tr>
              <a:tr h="811789">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cs typeface="Times New Roman" panose="02020603050405020304" pitchFamily="18" charset="0"/>
                        </a:rPr>
                        <a:t> </a:t>
                      </a:r>
                      <a:endParaRPr lang="en-US" sz="30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cs typeface="Times New Roman" panose="02020603050405020304" pitchFamily="18" charset="0"/>
                        </a:rPr>
                        <a:t> </a:t>
                      </a:r>
                      <a:endParaRPr lang="en-US" sz="30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cs typeface="Times New Roman" panose="02020603050405020304" pitchFamily="18" charset="0"/>
                        </a:rPr>
                        <a:t> </a:t>
                      </a:r>
                      <a:endParaRPr lang="en-US" sz="30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cs typeface="Times New Roman" panose="02020603050405020304" pitchFamily="18" charset="0"/>
                        </a:rPr>
                        <a:t> </a:t>
                      </a:r>
                      <a:endParaRPr lang="en-US" sz="30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5451777"/>
                  </a:ext>
                </a:extLst>
              </a:tr>
            </a:tbl>
          </a:graphicData>
        </a:graphic>
      </p:graphicFrame>
      <p:sp>
        <p:nvSpPr>
          <p:cNvPr id="9" name="TextBox 8">
            <a:extLst>
              <a:ext uri="{FF2B5EF4-FFF2-40B4-BE49-F238E27FC236}">
                <a16:creationId xmlns:a16="http://schemas.microsoft.com/office/drawing/2014/main" id="{02E41113-4325-FB81-AF1B-F53873B704A4}"/>
              </a:ext>
            </a:extLst>
          </p:cNvPr>
          <p:cNvSpPr txBox="1"/>
          <p:nvPr/>
        </p:nvSpPr>
        <p:spPr>
          <a:xfrm>
            <a:off x="381000" y="8039099"/>
            <a:ext cx="17526000" cy="1621213"/>
          </a:xfrm>
          <a:prstGeom prst="rect">
            <a:avLst/>
          </a:prstGeom>
          <a:noFill/>
        </p:spPr>
        <p:txBody>
          <a:bodyPr wrap="square">
            <a:spAutoFit/>
          </a:bodyPr>
          <a:lstStyle/>
          <a:p>
            <a:pPr algn="just">
              <a:lnSpc>
                <a:spcPct val="150000"/>
              </a:lnSpc>
            </a:pPr>
            <a:r>
              <a:rPr lang="vi-VN" sz="3500">
                <a:latin typeface="Arial" panose="020B0604020202020204" pitchFamily="34" charset="0"/>
                <a:cs typeface="Arial" panose="020B0604020202020204" pitchFamily="34" charset="0"/>
              </a:rPr>
              <a:t>b. Việc sử dụng yếu tố miêu tả trong </a:t>
            </a:r>
            <a:r>
              <a:rPr lang="en-US" sz="3500">
                <a:latin typeface="Arial" panose="020B0604020202020204" pitchFamily="34" charset="0"/>
                <a:cs typeface="Arial" panose="020B0604020202020204" pitchFamily="34" charset="0"/>
              </a:rPr>
              <a:t>văn bản</a:t>
            </a:r>
            <a:r>
              <a:rPr lang="vi-VN" sz="3500">
                <a:latin typeface="Arial" panose="020B0604020202020204" pitchFamily="34" charset="0"/>
                <a:cs typeface="Arial" panose="020B0604020202020204" pitchFamily="34" charset="0"/>
              </a:rPr>
              <a:t> có làm ảnh hưởng đến mục đích cung cấp thông tin chính xác về thắng cảnh hay không? Vì sao?</a:t>
            </a:r>
            <a:endParaRPr lang="en-US" sz="35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DAD1E27-EE77-31ED-84E0-DF29151410A4}"/>
              </a:ext>
            </a:extLst>
          </p:cNvPr>
          <p:cNvSpPr txBox="1"/>
          <p:nvPr/>
        </p:nvSpPr>
        <p:spPr>
          <a:xfrm>
            <a:off x="5143500" y="320410"/>
            <a:ext cx="8001000" cy="677108"/>
          </a:xfrm>
          <a:prstGeom prst="rect">
            <a:avLst/>
          </a:prstGeom>
          <a:noFill/>
        </p:spPr>
        <p:txBody>
          <a:bodyPr wrap="square" rtlCol="0">
            <a:spAutoFit/>
          </a:bodyPr>
          <a:lstStyle/>
          <a:p>
            <a:pPr algn="ctr"/>
            <a:r>
              <a:rPr lang="en-US" sz="3800" b="1">
                <a:solidFill>
                  <a:srgbClr val="C00000"/>
                </a:solidFill>
                <a:latin typeface="Arial" panose="020B0604020202020204" pitchFamily="34" charset="0"/>
                <a:cs typeface="Arial" panose="020B0604020202020204" pitchFamily="34" charset="0"/>
              </a:rPr>
              <a:t>PHIẾU HỌC TẬP SỐ 4 </a:t>
            </a:r>
          </a:p>
        </p:txBody>
      </p:sp>
    </p:spTree>
    <p:extLst>
      <p:ext uri="{BB962C8B-B14F-4D97-AF65-F5344CB8AC3E}">
        <p14:creationId xmlns:p14="http://schemas.microsoft.com/office/powerpoint/2010/main" val="3162242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9"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4514B1A-C6FE-E4C3-4AF5-ECC9FFA6AEC7}"/>
              </a:ext>
            </a:extLst>
          </p:cNvPr>
          <p:cNvGrpSpPr/>
          <p:nvPr/>
        </p:nvGrpSpPr>
        <p:grpSpPr>
          <a:xfrm>
            <a:off x="304800" y="-342900"/>
            <a:ext cx="17449800" cy="3170099"/>
            <a:chOff x="304800" y="-342900"/>
            <a:chExt cx="17449800" cy="3170099"/>
          </a:xfrm>
        </p:grpSpPr>
        <p:grpSp>
          <p:nvGrpSpPr>
            <p:cNvPr id="10" name="Group 9">
              <a:extLst>
                <a:ext uri="{FF2B5EF4-FFF2-40B4-BE49-F238E27FC236}">
                  <a16:creationId xmlns:a16="http://schemas.microsoft.com/office/drawing/2014/main" id="{DD621E5E-A4E4-7AC1-D576-C75C07C01429}"/>
                </a:ext>
              </a:extLst>
            </p:cNvPr>
            <p:cNvGrpSpPr/>
            <p:nvPr/>
          </p:nvGrpSpPr>
          <p:grpSpPr>
            <a:xfrm>
              <a:off x="533400" y="419100"/>
              <a:ext cx="17221200" cy="2286000"/>
              <a:chOff x="533400" y="419100"/>
              <a:chExt cx="17221200" cy="2286000"/>
            </a:xfrm>
          </p:grpSpPr>
          <p:sp>
            <p:nvSpPr>
              <p:cNvPr id="5" name="Rectangle 4">
                <a:extLst>
                  <a:ext uri="{FF2B5EF4-FFF2-40B4-BE49-F238E27FC236}">
                    <a16:creationId xmlns:a16="http://schemas.microsoft.com/office/drawing/2014/main" id="{726A5544-C267-6EA2-5A41-5198F12A6FA4}"/>
                  </a:ext>
                </a:extLst>
              </p:cNvPr>
              <p:cNvSpPr/>
              <p:nvPr/>
            </p:nvSpPr>
            <p:spPr>
              <a:xfrm>
                <a:off x="533400" y="419100"/>
                <a:ext cx="17221200" cy="2286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A83CBBE-59BB-9645-3943-9B1D0A2E3029}"/>
                  </a:ext>
                </a:extLst>
              </p:cNvPr>
              <p:cNvSpPr txBox="1"/>
              <p:nvPr/>
            </p:nvSpPr>
            <p:spPr>
              <a:xfrm>
                <a:off x="1169789" y="642297"/>
                <a:ext cx="16127611" cy="1839606"/>
              </a:xfrm>
              <a:prstGeom prst="rect">
                <a:avLst/>
              </a:prstGeom>
              <a:noFill/>
            </p:spPr>
            <p:txBody>
              <a:bodyPr wrap="square">
                <a:spAutoFit/>
              </a:bodyPr>
              <a:lstStyle/>
              <a:p>
                <a:pPr algn="just">
                  <a:lnSpc>
                    <a:spcPct val="150000"/>
                  </a:lnSpc>
                </a:pPr>
                <a:r>
                  <a:rPr lang="vi-VN" sz="4000" i="1"/>
                  <a:t>Thiên nhiên ở Cúc Phương cũng thật kì thú ... trên đỉnh núi cao còn có loài cây gỗ kim giao rất quý hiếm.</a:t>
                </a:r>
                <a:endParaRPr lang="en-US" sz="4000" i="1"/>
              </a:p>
            </p:txBody>
          </p:sp>
        </p:grpSp>
        <p:sp>
          <p:nvSpPr>
            <p:cNvPr id="6" name="TextBox 5">
              <a:extLst>
                <a:ext uri="{FF2B5EF4-FFF2-40B4-BE49-F238E27FC236}">
                  <a16:creationId xmlns:a16="http://schemas.microsoft.com/office/drawing/2014/main" id="{9E19881A-9A1A-3F47-385F-8AFB86B9142C}"/>
                </a:ext>
              </a:extLst>
            </p:cNvPr>
            <p:cNvSpPr txBox="1"/>
            <p:nvPr/>
          </p:nvSpPr>
          <p:spPr>
            <a:xfrm>
              <a:off x="304800" y="-342900"/>
              <a:ext cx="1143000" cy="3170099"/>
            </a:xfrm>
            <a:prstGeom prst="rect">
              <a:avLst/>
            </a:prstGeom>
            <a:noFill/>
          </p:spPr>
          <p:txBody>
            <a:bodyPr wrap="square" rtlCol="0">
              <a:spAutoFit/>
            </a:bodyPr>
            <a:lstStyle/>
            <a:p>
              <a:r>
                <a:rPr lang="en-US" sz="20000">
                  <a:solidFill>
                    <a:schemeClr val="accent2">
                      <a:lumMod val="75000"/>
                    </a:schemeClr>
                  </a:solidFill>
                  <a:latin typeface="Arial" panose="020B0604020202020204" pitchFamily="34" charset="0"/>
                  <a:cs typeface="Arial" panose="020B0604020202020204" pitchFamily="34" charset="0"/>
                </a:rPr>
                <a:t>“</a:t>
              </a:r>
            </a:p>
          </p:txBody>
        </p:sp>
      </p:grpSp>
      <p:grpSp>
        <p:nvGrpSpPr>
          <p:cNvPr id="17" name="Group 16">
            <a:extLst>
              <a:ext uri="{FF2B5EF4-FFF2-40B4-BE49-F238E27FC236}">
                <a16:creationId xmlns:a16="http://schemas.microsoft.com/office/drawing/2014/main" id="{E67CE8A0-EBDE-1726-A6BF-15278D74AF10}"/>
              </a:ext>
            </a:extLst>
          </p:cNvPr>
          <p:cNvGrpSpPr/>
          <p:nvPr/>
        </p:nvGrpSpPr>
        <p:grpSpPr>
          <a:xfrm>
            <a:off x="533400" y="2827199"/>
            <a:ext cx="17211675" cy="1752211"/>
            <a:chOff x="533400" y="2827199"/>
            <a:chExt cx="17211675" cy="1752211"/>
          </a:xfrm>
        </p:grpSpPr>
        <p:sp>
          <p:nvSpPr>
            <p:cNvPr id="12" name="Rectangle: Rounded Corners 11">
              <a:extLst>
                <a:ext uri="{FF2B5EF4-FFF2-40B4-BE49-F238E27FC236}">
                  <a16:creationId xmlns:a16="http://schemas.microsoft.com/office/drawing/2014/main" id="{7D4BD419-2A52-15BC-1B06-289974B3207C}"/>
                </a:ext>
              </a:extLst>
            </p:cNvPr>
            <p:cNvSpPr/>
            <p:nvPr/>
          </p:nvSpPr>
          <p:spPr>
            <a:xfrm>
              <a:off x="533400" y="3314700"/>
              <a:ext cx="3890963" cy="990600"/>
            </a:xfrm>
            <a:prstGeom prst="roundRect">
              <a:avLst>
                <a:gd name="adj" fmla="val 657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tx1"/>
                  </a:solidFill>
                  <a:latin typeface="Arial" panose="020B0604020202020204" pitchFamily="34" charset="0"/>
                  <a:cs typeface="Arial" panose="020B0604020202020204" pitchFamily="34" charset="0"/>
                </a:rPr>
                <a:t>Nội dung chính</a:t>
              </a:r>
            </a:p>
          </p:txBody>
        </p:sp>
        <p:sp>
          <p:nvSpPr>
            <p:cNvPr id="16" name="TextBox 15">
              <a:extLst>
                <a:ext uri="{FF2B5EF4-FFF2-40B4-BE49-F238E27FC236}">
                  <a16:creationId xmlns:a16="http://schemas.microsoft.com/office/drawing/2014/main" id="{AB800FAC-BAC9-148D-286C-6FDBB93339DE}"/>
                </a:ext>
              </a:extLst>
            </p:cNvPr>
            <p:cNvSpPr txBox="1"/>
            <p:nvPr/>
          </p:nvSpPr>
          <p:spPr>
            <a:xfrm>
              <a:off x="4706540" y="2827199"/>
              <a:ext cx="13038535" cy="1752211"/>
            </a:xfrm>
            <a:prstGeom prst="rect">
              <a:avLst/>
            </a:prstGeom>
            <a:noFill/>
          </p:spPr>
          <p:txBody>
            <a:bodyPr wrap="square">
              <a:spAutoFit/>
            </a:bodyPr>
            <a:lstStyle/>
            <a:p>
              <a:pPr algn="just">
                <a:lnSpc>
                  <a:spcPct val="150000"/>
                </a:lnSpc>
              </a:pPr>
              <a:r>
                <a:rPr lang="vi-VN" sz="3800"/>
                <a:t>Sự kì thú và đa dạng của thế giới thực vật ở Vườn Quốc gia Cúc Phương.</a:t>
              </a:r>
              <a:endParaRPr lang="en-US" sz="3800"/>
            </a:p>
          </p:txBody>
        </p:sp>
      </p:grpSp>
      <p:sp>
        <p:nvSpPr>
          <p:cNvPr id="18" name="Rectangle: Rounded Corners 17">
            <a:extLst>
              <a:ext uri="{FF2B5EF4-FFF2-40B4-BE49-F238E27FC236}">
                <a16:creationId xmlns:a16="http://schemas.microsoft.com/office/drawing/2014/main" id="{0E9922DB-ED57-3B18-DBDF-F1513D649C16}"/>
              </a:ext>
            </a:extLst>
          </p:cNvPr>
          <p:cNvSpPr/>
          <p:nvPr/>
        </p:nvSpPr>
        <p:spPr>
          <a:xfrm>
            <a:off x="457200" y="4991100"/>
            <a:ext cx="6172200" cy="4196403"/>
          </a:xfrm>
          <a:prstGeom prst="roundRect">
            <a:avLst>
              <a:gd name="adj" fmla="val 4410"/>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rPr>
              <a:t>Đại diện là loài cây bàm bàm với đường kính gốc 0,5m chạy dài hàng cây số, vắt ngang giữa rừng, trông tựa như những chiếc võng trời.</a:t>
            </a:r>
            <a:endParaRPr lang="en-US" sz="3500">
              <a:solidFill>
                <a:schemeClr val="tx1"/>
              </a:solidFill>
            </a:endParaRPr>
          </a:p>
        </p:txBody>
      </p:sp>
      <p:sp>
        <p:nvSpPr>
          <p:cNvPr id="19" name="Rectangle: Rounded Corners 18">
            <a:extLst>
              <a:ext uri="{FF2B5EF4-FFF2-40B4-BE49-F238E27FC236}">
                <a16:creationId xmlns:a16="http://schemas.microsoft.com/office/drawing/2014/main" id="{B9553447-406C-87AE-5484-9C8A61BF9B02}"/>
              </a:ext>
            </a:extLst>
          </p:cNvPr>
          <p:cNvSpPr/>
          <p:nvPr/>
        </p:nvSpPr>
        <p:spPr>
          <a:xfrm>
            <a:off x="6943725" y="4991100"/>
            <a:ext cx="6172200" cy="4196403"/>
          </a:xfrm>
          <a:prstGeom prst="roundRect">
            <a:avLst>
              <a:gd name="adj" fmla="val 4410"/>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rPr>
              <a:t>Hay sức sống mãnh liệt của các loài cây sống trên núi đá vôi được thể hiện qua hệ thống các bộ rễ khổng lồ đâm xuyên qua từng vách núi.</a:t>
            </a:r>
            <a:endParaRPr lang="en-US" sz="3500">
              <a:solidFill>
                <a:schemeClr val="tx1"/>
              </a:solidFill>
            </a:endParaRPr>
          </a:p>
        </p:txBody>
      </p:sp>
      <p:sp>
        <p:nvSpPr>
          <p:cNvPr id="20" name="Rectangle: Rounded Corners 19">
            <a:extLst>
              <a:ext uri="{FF2B5EF4-FFF2-40B4-BE49-F238E27FC236}">
                <a16:creationId xmlns:a16="http://schemas.microsoft.com/office/drawing/2014/main" id="{8EF0FA84-0943-99F4-7562-5F51B57C92CB}"/>
              </a:ext>
            </a:extLst>
          </p:cNvPr>
          <p:cNvSpPr/>
          <p:nvPr/>
        </p:nvSpPr>
        <p:spPr>
          <a:xfrm>
            <a:off x="13430250" y="4991100"/>
            <a:ext cx="4419600" cy="4196403"/>
          </a:xfrm>
          <a:prstGeom prst="roundRect">
            <a:avLst>
              <a:gd name="adj" fmla="val 4410"/>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rPr>
              <a:t>Đặc biệt, có cây chò khổng lồ (khoảng 20 người dang tay nắm nổi nhau mới vòng quanh hết gốc).</a:t>
            </a:r>
            <a:endParaRPr lang="en-US" sz="3500">
              <a:solidFill>
                <a:schemeClr val="tx1"/>
              </a:solidFill>
            </a:endParaRPr>
          </a:p>
        </p:txBody>
      </p:sp>
      <p:sp>
        <p:nvSpPr>
          <p:cNvPr id="21" name="Isosceles Triangle 20">
            <a:extLst>
              <a:ext uri="{FF2B5EF4-FFF2-40B4-BE49-F238E27FC236}">
                <a16:creationId xmlns:a16="http://schemas.microsoft.com/office/drawing/2014/main" id="{D608BCC5-CB9D-F795-979A-107A8BF97787}"/>
              </a:ext>
            </a:extLst>
          </p:cNvPr>
          <p:cNvSpPr/>
          <p:nvPr/>
        </p:nvSpPr>
        <p:spPr>
          <a:xfrm flipV="1">
            <a:off x="8610600" y="9680101"/>
            <a:ext cx="1066800" cy="375597"/>
          </a:xfrm>
          <a:prstGeom prst="triangl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545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94B523-E3C7-16EC-2F56-34B64D3E8C7A}"/>
              </a:ext>
            </a:extLst>
          </p:cNvPr>
          <p:cNvSpPr/>
          <p:nvPr/>
        </p:nvSpPr>
        <p:spPr>
          <a:xfrm>
            <a:off x="5562600" y="1409699"/>
            <a:ext cx="7162800" cy="1524000"/>
          </a:xfrm>
          <a:prstGeom prst="roundRect">
            <a:avLst>
              <a:gd name="adj" fmla="val 9375"/>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Vai trò của yếu tố miêu tả </a:t>
            </a:r>
          </a:p>
        </p:txBody>
      </p:sp>
      <p:sp>
        <p:nvSpPr>
          <p:cNvPr id="3" name="Rectangle: Rounded Corners 2">
            <a:extLst>
              <a:ext uri="{FF2B5EF4-FFF2-40B4-BE49-F238E27FC236}">
                <a16:creationId xmlns:a16="http://schemas.microsoft.com/office/drawing/2014/main" id="{280E6F75-6015-7625-CCBB-D87FF177A803}"/>
              </a:ext>
            </a:extLst>
          </p:cNvPr>
          <p:cNvSpPr/>
          <p:nvPr/>
        </p:nvSpPr>
        <p:spPr>
          <a:xfrm>
            <a:off x="761998" y="3995097"/>
            <a:ext cx="7315200" cy="4348803"/>
          </a:xfrm>
          <a:prstGeom prst="roundRect">
            <a:avLst>
              <a:gd name="adj" fmla="val 4410"/>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Giúp người đọc hình dung rõ hơn về cảnh tượng kì thú, phong phú của rừng Cúc Phương.</a:t>
            </a:r>
            <a:endParaRPr lang="en-US" sz="3800">
              <a:solidFill>
                <a:schemeClr val="tx1"/>
              </a:solidFill>
            </a:endParaRPr>
          </a:p>
        </p:txBody>
      </p:sp>
      <p:sp>
        <p:nvSpPr>
          <p:cNvPr id="4" name="Rectangle: Rounded Corners 3">
            <a:extLst>
              <a:ext uri="{FF2B5EF4-FFF2-40B4-BE49-F238E27FC236}">
                <a16:creationId xmlns:a16="http://schemas.microsoft.com/office/drawing/2014/main" id="{42B8299C-2E67-8AFD-252A-83EA90995771}"/>
              </a:ext>
            </a:extLst>
          </p:cNvPr>
          <p:cNvSpPr/>
          <p:nvPr/>
        </p:nvSpPr>
        <p:spPr>
          <a:xfrm>
            <a:off x="10210802" y="3995096"/>
            <a:ext cx="7315200" cy="4348803"/>
          </a:xfrm>
          <a:prstGeom prst="roundRect">
            <a:avLst>
              <a:gd name="adj" fmla="val 4410"/>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Góp phần thể hiện tình cảm của người viết đối với bức tranh thiên nhiên hoang sơ, kì vĩ của Cúc Phương.</a:t>
            </a:r>
            <a:endParaRPr lang="en-US" sz="3800">
              <a:solidFill>
                <a:schemeClr val="tx1"/>
              </a:solidFill>
            </a:endParaRPr>
          </a:p>
        </p:txBody>
      </p:sp>
      <p:cxnSp>
        <p:nvCxnSpPr>
          <p:cNvPr id="9" name="Straight Connector 8">
            <a:extLst>
              <a:ext uri="{FF2B5EF4-FFF2-40B4-BE49-F238E27FC236}">
                <a16:creationId xmlns:a16="http://schemas.microsoft.com/office/drawing/2014/main" id="{96D122B8-D5F4-1AF2-F205-7228C59DFBA2}"/>
              </a:ext>
            </a:extLst>
          </p:cNvPr>
          <p:cNvCxnSpPr>
            <a:stCxn id="2" idx="2"/>
            <a:endCxn id="3" idx="0"/>
          </p:cNvCxnSpPr>
          <p:nvPr/>
        </p:nvCxnSpPr>
        <p:spPr>
          <a:xfrm rot="5400000">
            <a:off x="6251100" y="1102197"/>
            <a:ext cx="1061398" cy="4724402"/>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06D967-E7A2-9898-16DB-3693D44EC292}"/>
              </a:ext>
            </a:extLst>
          </p:cNvPr>
          <p:cNvCxnSpPr>
            <a:cxnSpLocks/>
            <a:stCxn id="2" idx="2"/>
            <a:endCxn id="4" idx="0"/>
          </p:cNvCxnSpPr>
          <p:nvPr/>
        </p:nvCxnSpPr>
        <p:spPr>
          <a:xfrm rot="16200000" flipH="1">
            <a:off x="10975503" y="1102196"/>
            <a:ext cx="1061397" cy="4724402"/>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699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4514B1A-C6FE-E4C3-4AF5-ECC9FFA6AEC7}"/>
              </a:ext>
            </a:extLst>
          </p:cNvPr>
          <p:cNvGrpSpPr/>
          <p:nvPr/>
        </p:nvGrpSpPr>
        <p:grpSpPr>
          <a:xfrm>
            <a:off x="304800" y="-342900"/>
            <a:ext cx="17449800" cy="3170099"/>
            <a:chOff x="304800" y="-342900"/>
            <a:chExt cx="17449800" cy="3170099"/>
          </a:xfrm>
        </p:grpSpPr>
        <p:grpSp>
          <p:nvGrpSpPr>
            <p:cNvPr id="10" name="Group 9">
              <a:extLst>
                <a:ext uri="{FF2B5EF4-FFF2-40B4-BE49-F238E27FC236}">
                  <a16:creationId xmlns:a16="http://schemas.microsoft.com/office/drawing/2014/main" id="{DD621E5E-A4E4-7AC1-D576-C75C07C01429}"/>
                </a:ext>
              </a:extLst>
            </p:cNvPr>
            <p:cNvGrpSpPr/>
            <p:nvPr/>
          </p:nvGrpSpPr>
          <p:grpSpPr>
            <a:xfrm>
              <a:off x="533400" y="419100"/>
              <a:ext cx="17221200" cy="2286000"/>
              <a:chOff x="533400" y="419100"/>
              <a:chExt cx="17221200" cy="2286000"/>
            </a:xfrm>
          </p:grpSpPr>
          <p:sp>
            <p:nvSpPr>
              <p:cNvPr id="5" name="Rectangle 4">
                <a:extLst>
                  <a:ext uri="{FF2B5EF4-FFF2-40B4-BE49-F238E27FC236}">
                    <a16:creationId xmlns:a16="http://schemas.microsoft.com/office/drawing/2014/main" id="{726A5544-C267-6EA2-5A41-5198F12A6FA4}"/>
                  </a:ext>
                </a:extLst>
              </p:cNvPr>
              <p:cNvSpPr/>
              <p:nvPr/>
            </p:nvSpPr>
            <p:spPr>
              <a:xfrm>
                <a:off x="533400" y="419100"/>
                <a:ext cx="17221200" cy="2286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DA83CBBE-59BB-9645-3943-9B1D0A2E3029}"/>
                  </a:ext>
                </a:extLst>
              </p:cNvPr>
              <p:cNvSpPr txBox="1"/>
              <p:nvPr/>
            </p:nvSpPr>
            <p:spPr>
              <a:xfrm>
                <a:off x="1169789" y="642297"/>
                <a:ext cx="16127611" cy="18396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1" u="none" strike="noStrike" kern="1200" cap="none" spc="0" normalizeH="0" baseline="0" noProof="0">
                    <a:ln>
                      <a:noFill/>
                    </a:ln>
                    <a:solidFill>
                      <a:prstClr val="black"/>
                    </a:solidFill>
                    <a:effectLst/>
                    <a:uLnTx/>
                    <a:uFillTx/>
                    <a:latin typeface="Arial" panose="020B0604020202020204" pitchFamily="34" charset="0"/>
                    <a:ea typeface="+mn-ea"/>
                    <a:cs typeface="+mn-cs"/>
                  </a:rPr>
                  <a:t>Cúc Phương còn là nơi cư trú của nhiều loài chim nhiệt đới... một bức tranh thiên nhiên hoa lá, động vật…</a:t>
                </a:r>
                <a:endParaRPr kumimoji="0" lang="en-US" sz="4000" b="0" i="1"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9E19881A-9A1A-3F47-385F-8AFB86B9142C}"/>
                </a:ext>
              </a:extLst>
            </p:cNvPr>
            <p:cNvSpPr txBox="1"/>
            <p:nvPr/>
          </p:nvSpPr>
          <p:spPr>
            <a:xfrm>
              <a:off x="304800" y="-342900"/>
              <a:ext cx="11430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0" i="0" u="none" strike="noStrike" kern="1200" cap="none" spc="0" normalizeH="0" baseline="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a:t>
              </a:r>
            </a:p>
          </p:txBody>
        </p:sp>
      </p:grpSp>
      <p:grpSp>
        <p:nvGrpSpPr>
          <p:cNvPr id="17" name="Group 16">
            <a:extLst>
              <a:ext uri="{FF2B5EF4-FFF2-40B4-BE49-F238E27FC236}">
                <a16:creationId xmlns:a16="http://schemas.microsoft.com/office/drawing/2014/main" id="{E67CE8A0-EBDE-1726-A6BF-15278D74AF10}"/>
              </a:ext>
            </a:extLst>
          </p:cNvPr>
          <p:cNvGrpSpPr/>
          <p:nvPr/>
        </p:nvGrpSpPr>
        <p:grpSpPr>
          <a:xfrm>
            <a:off x="533400" y="2827199"/>
            <a:ext cx="17211675" cy="1752211"/>
            <a:chOff x="533400" y="2827199"/>
            <a:chExt cx="17211675" cy="1752211"/>
          </a:xfrm>
        </p:grpSpPr>
        <p:sp>
          <p:nvSpPr>
            <p:cNvPr id="12" name="Rectangle: Rounded Corners 11">
              <a:extLst>
                <a:ext uri="{FF2B5EF4-FFF2-40B4-BE49-F238E27FC236}">
                  <a16:creationId xmlns:a16="http://schemas.microsoft.com/office/drawing/2014/main" id="{7D4BD419-2A52-15BC-1B06-289974B3207C}"/>
                </a:ext>
              </a:extLst>
            </p:cNvPr>
            <p:cNvSpPr/>
            <p:nvPr/>
          </p:nvSpPr>
          <p:spPr>
            <a:xfrm>
              <a:off x="533400" y="3314700"/>
              <a:ext cx="3890963" cy="990600"/>
            </a:xfrm>
            <a:prstGeom prst="roundRect">
              <a:avLst>
                <a:gd name="adj" fmla="val 657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 dung chính</a:t>
              </a:r>
            </a:p>
          </p:txBody>
        </p:sp>
        <p:sp>
          <p:nvSpPr>
            <p:cNvPr id="16" name="TextBox 15">
              <a:extLst>
                <a:ext uri="{FF2B5EF4-FFF2-40B4-BE49-F238E27FC236}">
                  <a16:creationId xmlns:a16="http://schemas.microsoft.com/office/drawing/2014/main" id="{AB800FAC-BAC9-148D-286C-6FDBB93339DE}"/>
                </a:ext>
              </a:extLst>
            </p:cNvPr>
            <p:cNvSpPr txBox="1"/>
            <p:nvPr/>
          </p:nvSpPr>
          <p:spPr>
            <a:xfrm>
              <a:off x="4706540" y="2827199"/>
              <a:ext cx="13038535" cy="175221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Sự đa dạng, phong phú về động vật ở Vườn Quốc gia Cúc Phương.</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Rounded Corners 17">
            <a:extLst>
              <a:ext uri="{FF2B5EF4-FFF2-40B4-BE49-F238E27FC236}">
                <a16:creationId xmlns:a16="http://schemas.microsoft.com/office/drawing/2014/main" id="{0E9922DB-ED57-3B18-DBDF-F1513D649C16}"/>
              </a:ext>
            </a:extLst>
          </p:cNvPr>
          <p:cNvSpPr/>
          <p:nvPr/>
        </p:nvSpPr>
        <p:spPr>
          <a:xfrm>
            <a:off x="457200" y="5425128"/>
            <a:ext cx="17297400" cy="3358203"/>
          </a:xfrm>
          <a:prstGeom prst="roundRect">
            <a:avLst>
              <a:gd name="adj" fmla="val 4410"/>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Mùa bướm nở, rừng già như trẻ lại, tưng bừng lấp lánh với những cánh bướm dập dìu. Bướm ở đây nhiều vô kể và rất nhiều chủng loại, dệt nên tấm thảm hoa đủ màu hay tạo thành một bức tranh thiên nhiên hoa lá, động vật kì ảo.</a:t>
            </a:r>
            <a:endParaRPr kumimoji="0" lang="en-US" sz="3500" b="0" i="0" u="none" strike="noStrike" kern="1200" cap="none" spc="0" normalizeH="0" baseline="0" noProof="0">
              <a:ln>
                <a:noFill/>
              </a:ln>
              <a:solidFill>
                <a:prstClr val="black"/>
              </a:solidFill>
              <a:effectLst/>
              <a:uLnTx/>
              <a:uFillTx/>
              <a:latin typeface="Calibri"/>
              <a:ea typeface="+mn-ea"/>
              <a:cs typeface="+mn-cs"/>
            </a:endParaRPr>
          </a:p>
        </p:txBody>
      </p:sp>
      <p:sp>
        <p:nvSpPr>
          <p:cNvPr id="21" name="Isosceles Triangle 20">
            <a:extLst>
              <a:ext uri="{FF2B5EF4-FFF2-40B4-BE49-F238E27FC236}">
                <a16:creationId xmlns:a16="http://schemas.microsoft.com/office/drawing/2014/main" id="{D608BCC5-CB9D-F795-979A-107A8BF97787}"/>
              </a:ext>
            </a:extLst>
          </p:cNvPr>
          <p:cNvSpPr/>
          <p:nvPr/>
        </p:nvSpPr>
        <p:spPr>
          <a:xfrm flipV="1">
            <a:off x="8610600" y="9680101"/>
            <a:ext cx="1066800" cy="375597"/>
          </a:xfrm>
          <a:prstGeom prst="triangl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99137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94B523-E3C7-16EC-2F56-34B64D3E8C7A}"/>
              </a:ext>
            </a:extLst>
          </p:cNvPr>
          <p:cNvSpPr/>
          <p:nvPr/>
        </p:nvSpPr>
        <p:spPr>
          <a:xfrm>
            <a:off x="5562600" y="800100"/>
            <a:ext cx="7162800" cy="914399"/>
          </a:xfrm>
          <a:prstGeom prst="roundRect">
            <a:avLst>
              <a:gd name="adj" fmla="val 9375"/>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Vai trò của yếu tố miêu tả </a:t>
            </a:r>
          </a:p>
        </p:txBody>
      </p:sp>
      <p:sp>
        <p:nvSpPr>
          <p:cNvPr id="3" name="Rectangle: Rounded Corners 2">
            <a:extLst>
              <a:ext uri="{FF2B5EF4-FFF2-40B4-BE49-F238E27FC236}">
                <a16:creationId xmlns:a16="http://schemas.microsoft.com/office/drawing/2014/main" id="{280E6F75-6015-7625-CCBB-D87FF177A803}"/>
              </a:ext>
            </a:extLst>
          </p:cNvPr>
          <p:cNvSpPr/>
          <p:nvPr/>
        </p:nvSpPr>
        <p:spPr>
          <a:xfrm>
            <a:off x="533398" y="2400302"/>
            <a:ext cx="7696202" cy="3492623"/>
          </a:xfrm>
          <a:prstGeom prst="roundRect">
            <a:avLst>
              <a:gd name="adj" fmla="val 4410"/>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Giúp người đọc hình dung rõ hơn về sức hấp dẫn, thú vị của thế giới động vật trong rừng Cúc Phương</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42B8299C-2E67-8AFD-252A-83EA90995771}"/>
              </a:ext>
            </a:extLst>
          </p:cNvPr>
          <p:cNvSpPr/>
          <p:nvPr/>
        </p:nvSpPr>
        <p:spPr>
          <a:xfrm>
            <a:off x="9525000" y="2400301"/>
            <a:ext cx="8229602" cy="3492623"/>
          </a:xfrm>
          <a:prstGeom prst="roundRect">
            <a:avLst>
              <a:gd name="adj" fmla="val 4410"/>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Góp phần thể hiện tình cảm của người viết (thích thú, ngỡ ngàng, yêu mến,...) đối với bức tranh thiên nhiên đa dạng, phong phú của Cúc Phương.</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96D122B8-D5F4-1AF2-F205-7228C59DFBA2}"/>
              </a:ext>
            </a:extLst>
          </p:cNvPr>
          <p:cNvCxnSpPr>
            <a:cxnSpLocks/>
            <a:stCxn id="2" idx="2"/>
            <a:endCxn id="3" idx="0"/>
          </p:cNvCxnSpPr>
          <p:nvPr/>
        </p:nvCxnSpPr>
        <p:spPr>
          <a:xfrm rot="5400000">
            <a:off x="6419849" y="-323850"/>
            <a:ext cx="685803" cy="476250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06D967-E7A2-9898-16DB-3693D44EC292}"/>
              </a:ext>
            </a:extLst>
          </p:cNvPr>
          <p:cNvCxnSpPr>
            <a:cxnSpLocks/>
            <a:stCxn id="2" idx="2"/>
            <a:endCxn id="4" idx="0"/>
          </p:cNvCxnSpPr>
          <p:nvPr/>
        </p:nvCxnSpPr>
        <p:spPr>
          <a:xfrm rot="16200000" flipH="1">
            <a:off x="11048999" y="-190501"/>
            <a:ext cx="685802" cy="449580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C0D7A451-BC3C-551B-1D0B-5DF2F685853C}"/>
              </a:ext>
            </a:extLst>
          </p:cNvPr>
          <p:cNvGrpSpPr/>
          <p:nvPr/>
        </p:nvGrpSpPr>
        <p:grpSpPr>
          <a:xfrm>
            <a:off x="209548" y="6286500"/>
            <a:ext cx="17535529" cy="3492623"/>
            <a:chOff x="209548" y="6286500"/>
            <a:chExt cx="17535529" cy="3492623"/>
          </a:xfrm>
        </p:grpSpPr>
        <p:sp>
          <p:nvSpPr>
            <p:cNvPr id="14" name="TextBox 13">
              <a:extLst>
                <a:ext uri="{FF2B5EF4-FFF2-40B4-BE49-F238E27FC236}">
                  <a16:creationId xmlns:a16="http://schemas.microsoft.com/office/drawing/2014/main" id="{A458DD2E-D255-419C-FA50-8A55D85C9548}"/>
                </a:ext>
              </a:extLst>
            </p:cNvPr>
            <p:cNvSpPr txBox="1"/>
            <p:nvPr/>
          </p:nvSpPr>
          <p:spPr>
            <a:xfrm>
              <a:off x="1171576" y="6286500"/>
              <a:ext cx="16573501" cy="3492623"/>
            </a:xfrm>
            <a:prstGeom prst="rect">
              <a:avLst/>
            </a:prstGeom>
            <a:noFill/>
          </p:spPr>
          <p:txBody>
            <a:bodyPr wrap="square">
              <a:spAutoFit/>
            </a:bodyPr>
            <a:lstStyle/>
            <a:p>
              <a:pPr algn="just">
                <a:lnSpc>
                  <a:spcPct val="150000"/>
                </a:lnSpc>
              </a:pPr>
              <a:r>
                <a:rPr lang="vi-VN" sz="3800" i="1">
                  <a:solidFill>
                    <a:srgbClr val="C00000"/>
                  </a:solidFill>
                  <a:latin typeface="Arial" panose="020B0604020202020204" pitchFamily="34" charset="0"/>
                  <a:cs typeface="Arial" panose="020B0604020202020204" pitchFamily="34" charset="0"/>
                </a:rPr>
                <a:t>Việc sử dụng yếu tố miêu tả trong </a:t>
              </a:r>
              <a:r>
                <a:rPr lang="en-US" sz="3800" i="1">
                  <a:solidFill>
                    <a:srgbClr val="C00000"/>
                  </a:solidFill>
                  <a:latin typeface="Arial" panose="020B0604020202020204" pitchFamily="34" charset="0"/>
                  <a:cs typeface="Arial" panose="020B0604020202020204" pitchFamily="34" charset="0"/>
                </a:rPr>
                <a:t>văn bản</a:t>
              </a:r>
              <a:r>
                <a:rPr lang="vi-VN" sz="3800" i="1">
                  <a:solidFill>
                    <a:srgbClr val="C00000"/>
                  </a:solidFill>
                  <a:latin typeface="Arial" panose="020B0604020202020204" pitchFamily="34" charset="0"/>
                  <a:cs typeface="Arial" panose="020B0604020202020204" pitchFamily="34" charset="0"/>
                </a:rPr>
                <a:t> trên không làm ảnh hưởng đến mục đích cung cấp thông tin chính xác về danh lam thắng cảnh</a:t>
              </a:r>
              <a:r>
                <a:rPr lang="en-US" sz="3800" i="1">
                  <a:solidFill>
                    <a:srgbClr val="C00000"/>
                  </a:solidFill>
                  <a:latin typeface="Arial" panose="020B0604020202020204" pitchFamily="34" charset="0"/>
                  <a:cs typeface="Arial" panose="020B0604020202020204" pitchFamily="34" charset="0"/>
                </a:rPr>
                <a:t>, mà </a:t>
              </a:r>
              <a:r>
                <a:rPr lang="vi-VN" sz="3800" i="1">
                  <a:solidFill>
                    <a:srgbClr val="C00000"/>
                  </a:solidFill>
                  <a:latin typeface="Arial" panose="020B0604020202020204" pitchFamily="34" charset="0"/>
                  <a:cs typeface="Arial" panose="020B0604020202020204" pitchFamily="34" charset="0"/>
                </a:rPr>
                <a:t>còn góp phần giúp người đọc hình dung thông tin một cách sinh động, và giúp người viết thể hiện được tình cảm của mình dành cho danh lam thắng cảnh.</a:t>
              </a:r>
              <a:endParaRPr lang="en-US" sz="3800" i="1">
                <a:solidFill>
                  <a:srgbClr val="C00000"/>
                </a:solidFill>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A2DD9D28-435B-C4C9-5317-0BB0F64329DA}"/>
                </a:ext>
              </a:extLst>
            </p:cNvPr>
            <p:cNvSpPr/>
            <p:nvPr/>
          </p:nvSpPr>
          <p:spPr>
            <a:xfrm>
              <a:off x="209548" y="6927911"/>
              <a:ext cx="762000" cy="22098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7382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4093893"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marL="0" marR="0" lvl="0" indent="0" algn="ctr" defTabSz="914400" rtl="0" eaLnBrk="1" fontAlgn="auto" latinLnBrk="0" hangingPunct="1">
                <a:lnSpc>
                  <a:spcPts val="369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028700"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1028700" y="3544987"/>
            <a:ext cx="9390243" cy="3032048"/>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000" b="1" i="0" u="none" strike="noStrike" kern="1200" cap="none" spc="0" normalizeH="0" baseline="0" noProof="0">
                <a:ln>
                  <a:noFill/>
                </a:ln>
                <a:solidFill>
                  <a:srgbClr val="0F4662"/>
                </a:solidFill>
                <a:effectLst/>
                <a:uLnTx/>
                <a:uFillTx/>
                <a:latin typeface="Arial" panose="020B0604020202020204" pitchFamily="34" charset="0"/>
                <a:ea typeface="+mn-ea"/>
                <a:cs typeface="Arial" panose="020B0604020202020204" pitchFamily="34" charset="0"/>
              </a:rPr>
              <a:t>PHẦN </a:t>
            </a:r>
            <a:r>
              <a:rPr lang="en-US" sz="7000" b="1">
                <a:solidFill>
                  <a:srgbClr val="0F4662"/>
                </a:solidFill>
                <a:latin typeface="Arial" panose="020B0604020202020204" pitchFamily="34" charset="0"/>
                <a:cs typeface="Arial" panose="020B0604020202020204" pitchFamily="34" charset="0"/>
              </a:rPr>
              <a:t>IV</a:t>
            </a:r>
            <a:r>
              <a:rPr kumimoji="0" lang="en-US" sz="7000" b="1" i="0" u="none" strike="noStrike" kern="1200" cap="none" spc="0" normalizeH="0" baseline="0" noProof="0">
                <a:ln>
                  <a:noFill/>
                </a:ln>
                <a:solidFill>
                  <a:srgbClr val="0F4662"/>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000" b="1" i="0" u="none" strike="noStrike" kern="1200" cap="none" spc="0" normalizeH="0" baseline="0" noProof="0">
                <a:ln>
                  <a:noFill/>
                </a:ln>
                <a:solidFill>
                  <a:srgbClr val="0F4662"/>
                </a:solidFill>
                <a:effectLst/>
                <a:uLnTx/>
                <a:uFillTx/>
                <a:latin typeface="Arial" panose="020B0604020202020204" pitchFamily="34" charset="0"/>
                <a:ea typeface="+mn-ea"/>
                <a:cs typeface="Arial" panose="020B0604020202020204" pitchFamily="34" charset="0"/>
              </a:rPr>
              <a:t>TỔNG KẾT </a:t>
            </a:r>
          </a:p>
        </p:txBody>
      </p:sp>
      <p:sp>
        <p:nvSpPr>
          <p:cNvPr id="11" name="Freeform 2">
            <a:extLst>
              <a:ext uri="{FF2B5EF4-FFF2-40B4-BE49-F238E27FC236}">
                <a16:creationId xmlns:a16="http://schemas.microsoft.com/office/drawing/2014/main" id="{6A7757A5-DC1C-9622-150D-00B8C5DCFA31}"/>
              </a:ext>
            </a:extLst>
          </p:cNvPr>
          <p:cNvSpPr/>
          <p:nvPr/>
        </p:nvSpPr>
        <p:spPr>
          <a:xfrm>
            <a:off x="10896600" y="1644253"/>
            <a:ext cx="6172200" cy="7594997"/>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4"/>
            <a:stretch>
              <a:fillRect l="-64011" r="-20681"/>
            </a:stretch>
          </a:blipFill>
        </p:spPr>
      </p:sp>
    </p:spTree>
    <p:extLst>
      <p:ext uri="{BB962C8B-B14F-4D97-AF65-F5344CB8AC3E}">
        <p14:creationId xmlns:p14="http://schemas.microsoft.com/office/powerpoint/2010/main" val="3693713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C1621C32-640D-EA35-DEB0-3EDF21C94AB2}"/>
              </a:ext>
            </a:extLst>
          </p:cNvPr>
          <p:cNvSpPr/>
          <p:nvPr/>
        </p:nvSpPr>
        <p:spPr>
          <a:xfrm>
            <a:off x="9758359" y="3194573"/>
            <a:ext cx="8525774" cy="6543531"/>
          </a:xfrm>
          <a:custGeom>
            <a:avLst/>
            <a:gdLst/>
            <a:ahLst/>
            <a:cxnLst/>
            <a:rect l="l" t="t" r="r" b="b"/>
            <a:pathLst>
              <a:path w="5361303" h="4114800">
                <a:moveTo>
                  <a:pt x="0" y="0"/>
                </a:moveTo>
                <a:lnTo>
                  <a:pt x="5361303" y="0"/>
                </a:lnTo>
                <a:lnTo>
                  <a:pt x="53613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5">
            <a:extLst>
              <a:ext uri="{FF2B5EF4-FFF2-40B4-BE49-F238E27FC236}">
                <a16:creationId xmlns:a16="http://schemas.microsoft.com/office/drawing/2014/main" id="{74D39F46-1F53-D3CA-D0FE-1DD88809F9EC}"/>
              </a:ext>
            </a:extLst>
          </p:cNvPr>
          <p:cNvGrpSpPr/>
          <p:nvPr/>
        </p:nvGrpSpPr>
        <p:grpSpPr>
          <a:xfrm>
            <a:off x="685800" y="3695700"/>
            <a:ext cx="8957363" cy="4236258"/>
            <a:chOff x="869605" y="3311434"/>
            <a:chExt cx="8957363" cy="4236258"/>
          </a:xfrm>
        </p:grpSpPr>
        <p:sp>
          <p:nvSpPr>
            <p:cNvPr id="7" name="Rectangle: Rounded Corners 6">
              <a:extLst>
                <a:ext uri="{FF2B5EF4-FFF2-40B4-BE49-F238E27FC236}">
                  <a16:creationId xmlns:a16="http://schemas.microsoft.com/office/drawing/2014/main" id="{473D6E4A-CF48-A761-9F77-7E04E1C0BAB5}"/>
                </a:ext>
              </a:extLst>
            </p:cNvPr>
            <p:cNvSpPr/>
            <p:nvPr/>
          </p:nvSpPr>
          <p:spPr>
            <a:xfrm>
              <a:off x="869605" y="3966291"/>
              <a:ext cx="8957363" cy="3581401"/>
            </a:xfrm>
            <a:prstGeom prst="roundRect">
              <a:avLst>
                <a:gd name="adj" fmla="val 5222"/>
              </a:avLst>
            </a:prstGeom>
            <a:solidFill>
              <a:srgbClr val="F5E9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45CA87-99BE-BAC4-33CB-964154C4BBB3}"/>
                </a:ext>
              </a:extLst>
            </p:cNvPr>
            <p:cNvSpPr txBox="1"/>
            <p:nvPr/>
          </p:nvSpPr>
          <p:spPr>
            <a:xfrm>
              <a:off x="1069628" y="4774343"/>
              <a:ext cx="8672513" cy="2615460"/>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Em hãy t</a:t>
              </a:r>
              <a:r>
                <a:rPr lang="vi-VN" sz="3800">
                  <a:latin typeface="Arial" panose="020B0604020202020204" pitchFamily="34" charset="0"/>
                  <a:cs typeface="Arial" panose="020B0604020202020204" pitchFamily="34" charset="0"/>
                </a:rPr>
                <a:t>ổng kết nội dung và nghệ thuật văn bản “Vườn Quốc gia Cúc Phương”.</a:t>
              </a:r>
            </a:p>
          </p:txBody>
        </p:sp>
        <p:sp>
          <p:nvSpPr>
            <p:cNvPr id="10" name="Freeform 7">
              <a:extLst>
                <a:ext uri="{FF2B5EF4-FFF2-40B4-BE49-F238E27FC236}">
                  <a16:creationId xmlns:a16="http://schemas.microsoft.com/office/drawing/2014/main" id="{211D68C4-E06C-6EBD-FA0E-86C442261567}"/>
                </a:ext>
              </a:extLst>
            </p:cNvPr>
            <p:cNvSpPr/>
            <p:nvPr/>
          </p:nvSpPr>
          <p:spPr>
            <a:xfrm>
              <a:off x="4441785" y="3311434"/>
              <a:ext cx="1781598" cy="1305021"/>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1" name="TextBox 10">
            <a:extLst>
              <a:ext uri="{FF2B5EF4-FFF2-40B4-BE49-F238E27FC236}">
                <a16:creationId xmlns:a16="http://schemas.microsoft.com/office/drawing/2014/main" id="{8900AA6A-7140-84E5-6B13-622289FBE079}"/>
              </a:ext>
            </a:extLst>
          </p:cNvPr>
          <p:cNvSpPr txBox="1"/>
          <p:nvPr/>
        </p:nvSpPr>
        <p:spPr>
          <a:xfrm>
            <a:off x="494850" y="750957"/>
            <a:ext cx="135636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latin typeface="Arial" panose="020B0604020202020204" pitchFamily="34" charset="0"/>
                <a:cs typeface="Arial" panose="020B0604020202020204" pitchFamily="34" charset="0"/>
              </a:rPr>
              <a:t>Đọc lại thông tin bài đọc và thực hiện yêu cầu sau đây: </a:t>
            </a:r>
          </a:p>
        </p:txBody>
      </p:sp>
    </p:spTree>
    <p:extLst>
      <p:ext uri="{BB962C8B-B14F-4D97-AF65-F5344CB8AC3E}">
        <p14:creationId xmlns:p14="http://schemas.microsoft.com/office/powerpoint/2010/main" val="1137481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2CB669-BDF6-E908-D62F-421382D9B16C}"/>
              </a:ext>
            </a:extLst>
          </p:cNvPr>
          <p:cNvGrpSpPr/>
          <p:nvPr/>
        </p:nvGrpSpPr>
        <p:grpSpPr>
          <a:xfrm>
            <a:off x="705799" y="1270478"/>
            <a:ext cx="16876401" cy="1021765"/>
            <a:chOff x="725799" y="1941224"/>
            <a:chExt cx="16876401" cy="1021765"/>
          </a:xfrm>
        </p:grpSpPr>
        <p:sp>
          <p:nvSpPr>
            <p:cNvPr id="4" name="Rectangle: Rounded Corners 3">
              <a:extLst>
                <a:ext uri="{FF2B5EF4-FFF2-40B4-BE49-F238E27FC236}">
                  <a16:creationId xmlns:a16="http://schemas.microsoft.com/office/drawing/2014/main" id="{B499381E-E27D-73EE-1F8B-A9EC0FD9C220}"/>
                </a:ext>
              </a:extLst>
            </p:cNvPr>
            <p:cNvSpPr/>
            <p:nvPr/>
          </p:nvSpPr>
          <p:spPr>
            <a:xfrm>
              <a:off x="725799" y="2056069"/>
              <a:ext cx="16876401" cy="906920"/>
            </a:xfrm>
            <a:prstGeom prst="roundRect">
              <a:avLst>
                <a:gd name="adj" fmla="val 50000"/>
              </a:avLst>
            </a:prstGeom>
            <a:solidFill>
              <a:srgbClr val="F5E9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DF8083C-3FA8-491D-121F-166B52269DFA}"/>
                </a:ext>
              </a:extLst>
            </p:cNvPr>
            <p:cNvSpPr txBox="1"/>
            <p:nvPr/>
          </p:nvSpPr>
          <p:spPr>
            <a:xfrm>
              <a:off x="3410899" y="1941224"/>
              <a:ext cx="11506200" cy="916276"/>
            </a:xfrm>
            <a:prstGeom prst="rect">
              <a:avLst/>
            </a:prstGeom>
            <a:noFill/>
          </p:spPr>
          <p:txBody>
            <a:bodyPr wrap="square">
              <a:spAutoFit/>
            </a:bodyPr>
            <a:lstStyle/>
            <a:p>
              <a:pPr algn="ctr">
                <a:lnSpc>
                  <a:spcPct val="150000"/>
                </a:lnSpc>
              </a:pPr>
              <a:r>
                <a:rPr lang="en-US" sz="4000" b="1">
                  <a:latin typeface="Arial" panose="020B0604020202020204" pitchFamily="34" charset="0"/>
                  <a:cs typeface="Arial" panose="020B0604020202020204" pitchFamily="34" charset="0"/>
                </a:rPr>
                <a:t>Đây là địa danh nào?</a:t>
              </a:r>
            </a:p>
          </p:txBody>
        </p:sp>
      </p:grpSp>
      <p:sp>
        <p:nvSpPr>
          <p:cNvPr id="18" name="Freeform 7">
            <a:extLst>
              <a:ext uri="{FF2B5EF4-FFF2-40B4-BE49-F238E27FC236}">
                <a16:creationId xmlns:a16="http://schemas.microsoft.com/office/drawing/2014/main" id="{97B1618B-EBE0-9343-6125-CD72D977EFE9}"/>
              </a:ext>
            </a:extLst>
          </p:cNvPr>
          <p:cNvSpPr/>
          <p:nvPr/>
        </p:nvSpPr>
        <p:spPr>
          <a:xfrm>
            <a:off x="457200" y="365269"/>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0">
            <a:extLst>
              <a:ext uri="{FF2B5EF4-FFF2-40B4-BE49-F238E27FC236}">
                <a16:creationId xmlns:a16="http://schemas.microsoft.com/office/drawing/2014/main" id="{CC152A9C-AF59-7126-7DC1-4FBD889080FE}"/>
              </a:ext>
            </a:extLst>
          </p:cNvPr>
          <p:cNvGrpSpPr/>
          <p:nvPr/>
        </p:nvGrpSpPr>
        <p:grpSpPr>
          <a:xfrm>
            <a:off x="615795" y="8500293"/>
            <a:ext cx="8209601" cy="1068097"/>
            <a:chOff x="749611" y="8853634"/>
            <a:chExt cx="8546788" cy="1068097"/>
          </a:xfrm>
        </p:grpSpPr>
        <p:sp>
          <p:nvSpPr>
            <p:cNvPr id="8" name="Rectangle 7">
              <a:extLst>
                <a:ext uri="{FF2B5EF4-FFF2-40B4-BE49-F238E27FC236}">
                  <a16:creationId xmlns:a16="http://schemas.microsoft.com/office/drawing/2014/main" id="{07C02C3A-C082-0967-BB86-7B58EB4761A6}"/>
                </a:ext>
              </a:extLst>
            </p:cNvPr>
            <p:cNvSpPr/>
            <p:nvPr/>
          </p:nvSpPr>
          <p:spPr>
            <a:xfrm>
              <a:off x="858198" y="9006034"/>
              <a:ext cx="8438201" cy="91569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56DAD7-C2D2-AA96-5D3F-B405BFDF7C47}"/>
                </a:ext>
              </a:extLst>
            </p:cNvPr>
            <p:cNvSpPr/>
            <p:nvPr/>
          </p:nvSpPr>
          <p:spPr>
            <a:xfrm>
              <a:off x="749611" y="8853634"/>
              <a:ext cx="8438201" cy="915697"/>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BC0B51-E375-DAF4-6F9D-4D4CFB3DDCE9}"/>
                </a:ext>
              </a:extLst>
            </p:cNvPr>
            <p:cNvSpPr txBox="1"/>
            <p:nvPr/>
          </p:nvSpPr>
          <p:spPr>
            <a:xfrm>
              <a:off x="1813765" y="8957539"/>
              <a:ext cx="6527063" cy="707886"/>
            </a:xfrm>
            <a:prstGeom prst="rect">
              <a:avLst/>
            </a:prstGeom>
            <a:noFill/>
          </p:spPr>
          <p:txBody>
            <a:bodyPr wrap="square" rtlCol="0">
              <a:spAutoFit/>
            </a:bodyPr>
            <a:lstStyle/>
            <a:p>
              <a:pPr algn="ctr"/>
              <a:r>
                <a:rPr lang="en-US" sz="4000" i="1">
                  <a:latin typeface="Arial" panose="020B0604020202020204" pitchFamily="34" charset="0"/>
                  <a:cs typeface="Arial" panose="020B0604020202020204" pitchFamily="34" charset="0"/>
                </a:rPr>
                <a:t>Suối Lê-nin</a:t>
              </a:r>
            </a:p>
          </p:txBody>
        </p:sp>
      </p:grpSp>
      <p:grpSp>
        <p:nvGrpSpPr>
          <p:cNvPr id="19" name="Group 18">
            <a:extLst>
              <a:ext uri="{FF2B5EF4-FFF2-40B4-BE49-F238E27FC236}">
                <a16:creationId xmlns:a16="http://schemas.microsoft.com/office/drawing/2014/main" id="{9135CF7B-8DDA-886D-CA20-980D1EA0EF52}"/>
              </a:ext>
            </a:extLst>
          </p:cNvPr>
          <p:cNvGrpSpPr/>
          <p:nvPr/>
        </p:nvGrpSpPr>
        <p:grpSpPr>
          <a:xfrm>
            <a:off x="9621199" y="8500293"/>
            <a:ext cx="8209601" cy="1068097"/>
            <a:chOff x="749611" y="8853634"/>
            <a:chExt cx="8546788" cy="1068097"/>
          </a:xfrm>
        </p:grpSpPr>
        <p:sp>
          <p:nvSpPr>
            <p:cNvPr id="20" name="Rectangle 19">
              <a:extLst>
                <a:ext uri="{FF2B5EF4-FFF2-40B4-BE49-F238E27FC236}">
                  <a16:creationId xmlns:a16="http://schemas.microsoft.com/office/drawing/2014/main" id="{E18938D2-4FEB-4671-50D0-E88811E4D71C}"/>
                </a:ext>
              </a:extLst>
            </p:cNvPr>
            <p:cNvSpPr/>
            <p:nvPr/>
          </p:nvSpPr>
          <p:spPr>
            <a:xfrm>
              <a:off x="858198" y="9006034"/>
              <a:ext cx="8438201" cy="91569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4C3BEE-8ED6-0527-920C-FE4B9FA4FFBC}"/>
                </a:ext>
              </a:extLst>
            </p:cNvPr>
            <p:cNvSpPr/>
            <p:nvPr/>
          </p:nvSpPr>
          <p:spPr>
            <a:xfrm>
              <a:off x="749611" y="8853634"/>
              <a:ext cx="8438201" cy="915697"/>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9950736-8627-2710-589D-3692667896E4}"/>
                </a:ext>
              </a:extLst>
            </p:cNvPr>
            <p:cNvSpPr txBox="1"/>
            <p:nvPr/>
          </p:nvSpPr>
          <p:spPr>
            <a:xfrm>
              <a:off x="1064947" y="8957539"/>
              <a:ext cx="7596815" cy="707886"/>
            </a:xfrm>
            <a:prstGeom prst="rect">
              <a:avLst/>
            </a:prstGeom>
            <a:noFill/>
          </p:spPr>
          <p:txBody>
            <a:bodyPr wrap="square" rtlCol="0">
              <a:spAutoFit/>
            </a:bodyPr>
            <a:lstStyle/>
            <a:p>
              <a:pPr algn="ctr"/>
              <a:r>
                <a:rPr lang="en-US" sz="4000" i="1">
                  <a:latin typeface="Arial" panose="020B0604020202020204" pitchFamily="34" charset="0"/>
                  <a:cs typeface="Arial" panose="020B0604020202020204" pitchFamily="34" charset="0"/>
                </a:rPr>
                <a:t>Đồi A1</a:t>
              </a:r>
            </a:p>
          </p:txBody>
        </p:sp>
      </p:grpSp>
      <p:pic>
        <p:nvPicPr>
          <p:cNvPr id="4102" name="Picture 6" descr="Khu di tích Pác Bó - bàn đá nơi Bác làm việc">
            <a:extLst>
              <a:ext uri="{FF2B5EF4-FFF2-40B4-BE49-F238E27FC236}">
                <a16:creationId xmlns:a16="http://schemas.microsoft.com/office/drawing/2014/main" id="{CA0FD463-F08A-3595-201F-B4103CA0E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767"/>
          <a:stretch/>
        </p:blipFill>
        <p:spPr bwMode="auto">
          <a:xfrm>
            <a:off x="613295" y="2667125"/>
            <a:ext cx="8105297" cy="542445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Quả bộc phá gần 1.000kg trong lòng đồi A1 ở trận địa Điện Biên Phủ">
            <a:extLst>
              <a:ext uri="{FF2B5EF4-FFF2-40B4-BE49-F238E27FC236}">
                <a16:creationId xmlns:a16="http://schemas.microsoft.com/office/drawing/2014/main" id="{FED3A6C1-650F-1AB1-DE85-84CE8ABB9A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5503" y="2688047"/>
            <a:ext cx="8105297" cy="5403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562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wipe(up)">
                                      <p:cBhvr>
                                        <p:cTn id="7" dur="500"/>
                                        <p:tgtEl>
                                          <p:spTgt spid="4102"/>
                                        </p:tgtEl>
                                      </p:cBhvr>
                                    </p:animEffect>
                                  </p:childTnLst>
                                </p:cTn>
                              </p:par>
                              <p:par>
                                <p:cTn id="8" presetID="22" presetClass="entr" presetSubtype="1"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wipe(up)">
                                      <p:cBhvr>
                                        <p:cTn id="10" dur="500"/>
                                        <p:tgtEl>
                                          <p:spTgt spid="410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0BE6710-4103-7D06-406F-ADB347A5A015}"/>
              </a:ext>
            </a:extLst>
          </p:cNvPr>
          <p:cNvSpPr txBox="1"/>
          <p:nvPr/>
        </p:nvSpPr>
        <p:spPr>
          <a:xfrm>
            <a:off x="533400" y="800100"/>
            <a:ext cx="8229600" cy="829964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Nội dung: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Cung cấp thông tin cho người đọc về Vườn Quốc gia Cúc Phương: vị trí địa lí, lịch sử hình thành, hệ thống động, thực vật, cảnh quan thiên nhiên và các giá trị văn hóa mà rừng Cúc Phương mang lại.</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đó, cho thấy tiềm năng phát triển rất lớn mà vườn Quốc gia Cúc Phương đang sở hữu.</a:t>
            </a:r>
          </a:p>
        </p:txBody>
      </p:sp>
      <p:cxnSp>
        <p:nvCxnSpPr>
          <p:cNvPr id="15" name="Straight Connector 14">
            <a:extLst>
              <a:ext uri="{FF2B5EF4-FFF2-40B4-BE49-F238E27FC236}">
                <a16:creationId xmlns:a16="http://schemas.microsoft.com/office/drawing/2014/main" id="{86546B27-712F-90B9-580A-97CF52CEDD5A}"/>
              </a:ext>
            </a:extLst>
          </p:cNvPr>
          <p:cNvCxnSpPr>
            <a:cxnSpLocks/>
          </p:cNvCxnSpPr>
          <p:nvPr/>
        </p:nvCxnSpPr>
        <p:spPr>
          <a:xfrm>
            <a:off x="9220200" y="1320693"/>
            <a:ext cx="0" cy="8305800"/>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AB0ACF8-1007-6D04-0A39-0FE14F03E661}"/>
              </a:ext>
            </a:extLst>
          </p:cNvPr>
          <p:cNvSpPr txBox="1"/>
          <p:nvPr/>
        </p:nvSpPr>
        <p:spPr>
          <a:xfrm>
            <a:off x="9677401" y="800100"/>
            <a:ext cx="7796212" cy="829964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Nghệ thuật: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Bố cục bài viết chặt chẽ, logic.</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Ngôn từ dễ hiểu, đơn giản.</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Sử dụng hệ thống phương tiện phi ngôn ngữ có hiệu quả cao trong việc truyền đạt nội dung văn bản.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Cách trình bày văn bản: Khái quát về các đối tượng cần phân loại và giới thiệu chi tiết từng đối tượng cụ thể.</a:t>
            </a:r>
          </a:p>
        </p:txBody>
      </p:sp>
    </p:spTree>
    <p:extLst>
      <p:ext uri="{BB962C8B-B14F-4D97-AF65-F5344CB8AC3E}">
        <p14:creationId xmlns:p14="http://schemas.microsoft.com/office/powerpoint/2010/main" val="2975681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F2069A3-5746-3B1B-3414-A6B0721C8581}"/>
              </a:ext>
            </a:extLst>
          </p:cNvPr>
          <p:cNvSpPr txBox="1"/>
          <p:nvPr/>
        </p:nvSpPr>
        <p:spPr>
          <a:xfrm>
            <a:off x="2781300" y="557212"/>
            <a:ext cx="127254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4BACC6">
                    <a:lumMod val="50000"/>
                  </a:srgbClr>
                </a:solidFill>
                <a:effectLst/>
                <a:uLnTx/>
                <a:uFillTx/>
                <a:latin typeface="Arial" panose="020B0604020202020204" pitchFamily="34" charset="0"/>
                <a:ea typeface="+mn-ea"/>
                <a:cs typeface="Arial" panose="020B0604020202020204" pitchFamily="34" charset="0"/>
              </a:rPr>
              <a:t>LUYỆN TẬP </a:t>
            </a:r>
          </a:p>
        </p:txBody>
      </p:sp>
      <p:sp>
        <p:nvSpPr>
          <p:cNvPr id="12" name="TextBox 11">
            <a:extLst>
              <a:ext uri="{FF2B5EF4-FFF2-40B4-BE49-F238E27FC236}">
                <a16:creationId xmlns:a16="http://schemas.microsoft.com/office/drawing/2014/main" id="{5DF8083C-3FA8-491D-121F-166B52269DFA}"/>
              </a:ext>
            </a:extLst>
          </p:cNvPr>
          <p:cNvSpPr txBox="1"/>
          <p:nvPr/>
        </p:nvSpPr>
        <p:spPr>
          <a:xfrm>
            <a:off x="800100" y="1810478"/>
            <a:ext cx="16687800" cy="1839606"/>
          </a:xfrm>
          <a:prstGeom prst="rect">
            <a:avLst/>
          </a:prstGeom>
          <a:noFill/>
        </p:spPr>
        <p:txBody>
          <a:bodyPr wrap="square">
            <a:spAutoFit/>
          </a:bodyPr>
          <a:lstStyle/>
          <a:p>
            <a:pPr lvl="0" algn="ctr">
              <a:lnSpc>
                <a:spcPct val="150000"/>
              </a:lnSpc>
              <a:defRPr/>
            </a:pP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1: </a:t>
            </a:r>
            <a:r>
              <a:rPr lang="vi-VN" sz="4000">
                <a:solidFill>
                  <a:prstClr val="black"/>
                </a:solidFill>
              </a:rPr>
              <a:t>Đâu là thông tin không chính xác về vị trí địa lý của vườn quốc gia Cúc Phương?</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F77ACD8-C80E-5D63-FEFD-0EC252E47B76}"/>
              </a:ext>
            </a:extLst>
          </p:cNvPr>
          <p:cNvSpPr/>
          <p:nvPr/>
        </p:nvSpPr>
        <p:spPr>
          <a:xfrm>
            <a:off x="457200" y="37719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800">
                <a:solidFill>
                  <a:prstClr val="black"/>
                </a:solidFill>
                <a:latin typeface="Arial" panose="020B0604020202020204" pitchFamily="34" charset="0"/>
                <a:cs typeface="Arial" panose="020B0604020202020204" pitchFamily="34" charset="0"/>
              </a:rPr>
              <a:t>A. Cách thủ đô Hà Nội 120 km về phía Nam.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817A7814-0A33-24B0-74E4-5166E86518BD}"/>
              </a:ext>
            </a:extLst>
          </p:cNvPr>
          <p:cNvSpPr/>
          <p:nvPr/>
        </p:nvSpPr>
        <p:spPr>
          <a:xfrm>
            <a:off x="9525000" y="37719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800">
                <a:solidFill>
                  <a:prstClr val="black"/>
                </a:solidFill>
                <a:latin typeface="Arial" panose="020B0604020202020204" pitchFamily="34" charset="0"/>
                <a:cs typeface="Arial" panose="020B0604020202020204" pitchFamily="34" charset="0"/>
              </a:rPr>
              <a:t>B. Nằm lọt sâu trong lòng dãy Tam Điệp.</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Rounded Corners 14">
            <a:extLst>
              <a:ext uri="{FF2B5EF4-FFF2-40B4-BE49-F238E27FC236}">
                <a16:creationId xmlns:a16="http://schemas.microsoft.com/office/drawing/2014/main" id="{504E1617-673B-D6FC-7A14-5032E4FF913B}"/>
              </a:ext>
            </a:extLst>
          </p:cNvPr>
          <p:cNvSpPr/>
          <p:nvPr/>
        </p:nvSpPr>
        <p:spPr>
          <a:xfrm>
            <a:off x="461962" y="70485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C. Thuộc đại phận ba tỈnh là Ninh Bình, Hải Dương và Thanh Hóa.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0351A00E-794C-1352-04A0-D98645909B30}"/>
              </a:ext>
            </a:extLst>
          </p:cNvPr>
          <p:cNvSpPr/>
          <p:nvPr/>
        </p:nvSpPr>
        <p:spPr>
          <a:xfrm>
            <a:off x="9529762" y="70485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sv-SE" sz="3800">
                <a:solidFill>
                  <a:prstClr val="black"/>
                </a:solidFill>
                <a:latin typeface="Arial" panose="020B0604020202020204" pitchFamily="34" charset="0"/>
                <a:cs typeface="Arial" panose="020B0604020202020204" pitchFamily="34" charset="0"/>
              </a:rPr>
              <a:t>D. Diện tích 22 200 ha.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D73BF6D0-5881-1D44-1DEC-9EAEB88EEA52}"/>
              </a:ext>
            </a:extLst>
          </p:cNvPr>
          <p:cNvSpPr/>
          <p:nvPr/>
        </p:nvSpPr>
        <p:spPr>
          <a:xfrm>
            <a:off x="461962" y="7048500"/>
            <a:ext cx="8305800" cy="2667000"/>
          </a:xfrm>
          <a:prstGeom prst="roundRect">
            <a:avLst>
              <a:gd name="adj" fmla="val 9896"/>
            </a:avLst>
          </a:prstGeom>
          <a:solidFill>
            <a:schemeClr val="accent3">
              <a:lumMod val="40000"/>
              <a:lumOff val="60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C. Thuộc đại phận ba tỈnh là Ninh Bình, Hải Dương và Thanh Hóa. </a:t>
            </a:r>
          </a:p>
        </p:txBody>
      </p:sp>
      <p:sp>
        <p:nvSpPr>
          <p:cNvPr id="18" name="Freeform 7">
            <a:extLst>
              <a:ext uri="{FF2B5EF4-FFF2-40B4-BE49-F238E27FC236}">
                <a16:creationId xmlns:a16="http://schemas.microsoft.com/office/drawing/2014/main" id="{97B1618B-EBE0-9343-6125-CD72D977EFE9}"/>
              </a:ext>
            </a:extLst>
          </p:cNvPr>
          <p:cNvSpPr/>
          <p:nvPr/>
        </p:nvSpPr>
        <p:spPr>
          <a:xfrm>
            <a:off x="457200" y="365269"/>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599776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DF8083C-3FA8-491D-121F-166B52269DFA}"/>
              </a:ext>
            </a:extLst>
          </p:cNvPr>
          <p:cNvSpPr txBox="1"/>
          <p:nvPr/>
        </p:nvSpPr>
        <p:spPr>
          <a:xfrm>
            <a:off x="800100" y="929625"/>
            <a:ext cx="16687800" cy="1839606"/>
          </a:xfrm>
          <a:prstGeom prst="rect">
            <a:avLst/>
          </a:prstGeom>
          <a:noFill/>
        </p:spPr>
        <p:txBody>
          <a:bodyPr wrap="square">
            <a:spAutoFit/>
          </a:bodyPr>
          <a:lstStyle/>
          <a:p>
            <a:pPr lvl="0" algn="ctr">
              <a:lnSpc>
                <a:spcPct val="150000"/>
              </a:lnSpc>
              <a:defRPr/>
            </a:pP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a:t>
            </a: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2</a:t>
            </a: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lang="vi-VN" sz="4000">
                <a:solidFill>
                  <a:prstClr val="black"/>
                </a:solidFill>
              </a:rPr>
              <a:t>Vì sao vườn quốc gia Cúc Phương lại trở thành điểm du lịch sinh thái nổi tiếng và hấp dẫn với những ai say mê khám phá du lịch?</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7">
            <a:extLst>
              <a:ext uri="{FF2B5EF4-FFF2-40B4-BE49-F238E27FC236}">
                <a16:creationId xmlns:a16="http://schemas.microsoft.com/office/drawing/2014/main" id="{97B1618B-EBE0-9343-6125-CD72D977EFE9}"/>
              </a:ext>
            </a:extLst>
          </p:cNvPr>
          <p:cNvSpPr/>
          <p:nvPr/>
        </p:nvSpPr>
        <p:spPr>
          <a:xfrm>
            <a:off x="457200" y="365269"/>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B40105F9-8AC3-3DB9-613D-8D5376EA4F92}"/>
              </a:ext>
            </a:extLst>
          </p:cNvPr>
          <p:cNvSpPr txBox="1"/>
          <p:nvPr/>
        </p:nvSpPr>
        <p:spPr>
          <a:xfrm>
            <a:off x="800100" y="3390900"/>
            <a:ext cx="16687800" cy="6124112"/>
          </a:xfrm>
          <a:prstGeom prst="rect">
            <a:avLst/>
          </a:prstGeom>
          <a:noFill/>
        </p:spPr>
        <p:txBody>
          <a:bodyPr wrap="square">
            <a:spAutoFit/>
          </a:bodyPr>
          <a:lstStyle/>
          <a:p>
            <a:pPr marL="742950" indent="-742950" algn="just">
              <a:lnSpc>
                <a:spcPct val="150000"/>
              </a:lnSpc>
              <a:buFont typeface="+mj-lt"/>
              <a:buAutoNum type="alphaUcPeriod"/>
            </a:pPr>
            <a:r>
              <a:rPr lang="vi-VN" sz="3800"/>
              <a:t>Vì vườn quốc gia Cúc Phương mang vẻ đẹp hoang sơ, bí ẩn.</a:t>
            </a:r>
          </a:p>
          <a:p>
            <a:pPr marL="742950" indent="-742950" algn="just">
              <a:lnSpc>
                <a:spcPct val="150000"/>
              </a:lnSpc>
              <a:buFont typeface="+mj-lt"/>
              <a:buAutoNum type="alphaUcPeriod"/>
            </a:pPr>
            <a:r>
              <a:rPr lang="vi-VN" sz="3800"/>
              <a:t>Vì vườn quốc gia Cúc Phương có nhiều lợi thế về cảnh quan thiên nhiên, sự đa dạng về hệ sinh thái, các giá trị văn hóa – lịch sử.</a:t>
            </a:r>
          </a:p>
          <a:p>
            <a:pPr marL="742950" indent="-742950" algn="just">
              <a:lnSpc>
                <a:spcPct val="150000"/>
              </a:lnSpc>
              <a:buFont typeface="+mj-lt"/>
              <a:buAutoNum type="alphaUcPeriod"/>
            </a:pPr>
            <a:r>
              <a:rPr lang="vi-VN" sz="3800"/>
              <a:t>Vì vườn quốc gia Cúc Phương có nhiều loại cây quý hiếm, nhiều sinh vật có tên trong sách đỏ.</a:t>
            </a:r>
          </a:p>
          <a:p>
            <a:pPr marL="742950" indent="-742950" algn="just">
              <a:lnSpc>
                <a:spcPct val="150000"/>
              </a:lnSpc>
              <a:buFont typeface="+mj-lt"/>
              <a:buAutoNum type="alphaUcPeriod"/>
            </a:pPr>
            <a:r>
              <a:rPr lang="vi-VN" sz="3800"/>
              <a:t>Vì vườn quốc gia Cúc Phương được nhà nước công nhận là đơn vị bảo tồn thiên nhiên duy nhất tại Việt Nam.</a:t>
            </a:r>
          </a:p>
        </p:txBody>
      </p:sp>
      <p:sp>
        <p:nvSpPr>
          <p:cNvPr id="4" name="Oval 3">
            <a:extLst>
              <a:ext uri="{FF2B5EF4-FFF2-40B4-BE49-F238E27FC236}">
                <a16:creationId xmlns:a16="http://schemas.microsoft.com/office/drawing/2014/main" id="{8B17EA72-468C-1107-B556-BC2B1BA17ACB}"/>
              </a:ext>
            </a:extLst>
          </p:cNvPr>
          <p:cNvSpPr/>
          <p:nvPr/>
        </p:nvSpPr>
        <p:spPr>
          <a:xfrm>
            <a:off x="533400" y="4305300"/>
            <a:ext cx="914400" cy="9144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650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DF8083C-3FA8-491D-121F-166B52269DFA}"/>
              </a:ext>
            </a:extLst>
          </p:cNvPr>
          <p:cNvSpPr txBox="1"/>
          <p:nvPr/>
        </p:nvSpPr>
        <p:spPr>
          <a:xfrm>
            <a:off x="800100" y="1217324"/>
            <a:ext cx="16687800" cy="916276"/>
          </a:xfrm>
          <a:prstGeom prst="rect">
            <a:avLst/>
          </a:prstGeom>
          <a:noFill/>
        </p:spPr>
        <p:txBody>
          <a:bodyPr wrap="square">
            <a:spAutoFit/>
          </a:bodyPr>
          <a:lstStyle/>
          <a:p>
            <a:pPr lvl="0" algn="ctr">
              <a:lnSpc>
                <a:spcPct val="150000"/>
              </a:lnSpc>
              <a:defRPr/>
            </a:pP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a:t>
            </a: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3</a:t>
            </a: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lang="vi-VN" sz="4000">
                <a:solidFill>
                  <a:prstClr val="black"/>
                </a:solidFill>
              </a:rPr>
              <a:t>Vườn quốc gia Cúc Phương đẹp nhất vào khoảng thời gian nào?</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F77ACD8-C80E-5D63-FEFD-0EC252E47B76}"/>
              </a:ext>
            </a:extLst>
          </p:cNvPr>
          <p:cNvSpPr/>
          <p:nvPr/>
        </p:nvSpPr>
        <p:spPr>
          <a:xfrm>
            <a:off x="457200" y="33909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A. Mùa mưa từ tháng Năm đến tháng Mười Một.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817A7814-0A33-24B0-74E4-5166E86518BD}"/>
              </a:ext>
            </a:extLst>
          </p:cNvPr>
          <p:cNvSpPr/>
          <p:nvPr/>
        </p:nvSpPr>
        <p:spPr>
          <a:xfrm>
            <a:off x="9525000" y="33909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B. Mùa khô từ tháng Tám đến tháng Mười Hai.</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Rounded Corners 14">
            <a:extLst>
              <a:ext uri="{FF2B5EF4-FFF2-40B4-BE49-F238E27FC236}">
                <a16:creationId xmlns:a16="http://schemas.microsoft.com/office/drawing/2014/main" id="{504E1617-673B-D6FC-7A14-5032E4FF913B}"/>
              </a:ext>
            </a:extLst>
          </p:cNvPr>
          <p:cNvSpPr/>
          <p:nvPr/>
        </p:nvSpPr>
        <p:spPr>
          <a:xfrm>
            <a:off x="461962" y="66675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C. Mùa lũ từ tháng Tám đến tháng Mười.</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0351A00E-794C-1352-04A0-D98645909B30}"/>
              </a:ext>
            </a:extLst>
          </p:cNvPr>
          <p:cNvSpPr/>
          <p:nvPr/>
        </p:nvSpPr>
        <p:spPr>
          <a:xfrm>
            <a:off x="9529762" y="66675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D. Mùa khô từ tháng Mười Hai đến tháng Tư.</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D73BF6D0-5881-1D44-1DEC-9EAEB88EEA52}"/>
              </a:ext>
            </a:extLst>
          </p:cNvPr>
          <p:cNvSpPr/>
          <p:nvPr/>
        </p:nvSpPr>
        <p:spPr>
          <a:xfrm>
            <a:off x="9520238" y="6671872"/>
            <a:ext cx="8305800" cy="2667000"/>
          </a:xfrm>
          <a:prstGeom prst="roundRect">
            <a:avLst>
              <a:gd name="adj" fmla="val 9896"/>
            </a:avLst>
          </a:prstGeom>
          <a:solidFill>
            <a:schemeClr val="accent3">
              <a:lumMod val="40000"/>
              <a:lumOff val="60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D. Mùa khô từ tháng Mười Hai đến tháng Tư.</a:t>
            </a:r>
          </a:p>
        </p:txBody>
      </p:sp>
      <p:sp>
        <p:nvSpPr>
          <p:cNvPr id="18" name="Freeform 7">
            <a:extLst>
              <a:ext uri="{FF2B5EF4-FFF2-40B4-BE49-F238E27FC236}">
                <a16:creationId xmlns:a16="http://schemas.microsoft.com/office/drawing/2014/main" id="{97B1618B-EBE0-9343-6125-CD72D977EFE9}"/>
              </a:ext>
            </a:extLst>
          </p:cNvPr>
          <p:cNvSpPr/>
          <p:nvPr/>
        </p:nvSpPr>
        <p:spPr>
          <a:xfrm>
            <a:off x="457200" y="365269"/>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772839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DF8083C-3FA8-491D-121F-166B52269DFA}"/>
              </a:ext>
            </a:extLst>
          </p:cNvPr>
          <p:cNvSpPr txBox="1"/>
          <p:nvPr/>
        </p:nvSpPr>
        <p:spPr>
          <a:xfrm>
            <a:off x="800100" y="1217324"/>
            <a:ext cx="16687800" cy="916276"/>
          </a:xfrm>
          <a:prstGeom prst="rect">
            <a:avLst/>
          </a:prstGeom>
          <a:noFill/>
        </p:spPr>
        <p:txBody>
          <a:bodyPr wrap="square">
            <a:spAutoFit/>
          </a:bodyPr>
          <a:lstStyle/>
          <a:p>
            <a:pPr lvl="0" algn="ctr">
              <a:lnSpc>
                <a:spcPct val="150000"/>
              </a:lnSpc>
              <a:defRPr/>
            </a:pP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a:t>
            </a:r>
            <a:r>
              <a:rPr lang="en-US" sz="4000" b="1" i="1">
                <a:solidFill>
                  <a:srgbClr val="C00000"/>
                </a:solidFill>
                <a:latin typeface="Arial" panose="020B0604020202020204" pitchFamily="34" charset="0"/>
              </a:rPr>
              <a:t>4</a:t>
            </a: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lang="vi-VN" sz="4000">
                <a:solidFill>
                  <a:prstClr val="black"/>
                </a:solidFill>
              </a:rPr>
              <a:t>Rừng nguyên sinh ở vườn quốc gia Cúc Phương là gì?</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F77ACD8-C80E-5D63-FEFD-0EC252E47B76}"/>
              </a:ext>
            </a:extLst>
          </p:cNvPr>
          <p:cNvSpPr/>
          <p:nvPr/>
        </p:nvSpPr>
        <p:spPr>
          <a:xfrm>
            <a:off x="457200" y="33909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A. Là những cánh rừng được con người cải tạo, chăm sóc.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817A7814-0A33-24B0-74E4-5166E86518BD}"/>
              </a:ext>
            </a:extLst>
          </p:cNvPr>
          <p:cNvSpPr/>
          <p:nvPr/>
        </p:nvSpPr>
        <p:spPr>
          <a:xfrm>
            <a:off x="9525000" y="33909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B. Là những cánh rừng mọc tự nhiên thời xa xưa, chưa hề bị chặt phá.</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Rounded Corners 14">
            <a:extLst>
              <a:ext uri="{FF2B5EF4-FFF2-40B4-BE49-F238E27FC236}">
                <a16:creationId xmlns:a16="http://schemas.microsoft.com/office/drawing/2014/main" id="{504E1617-673B-D6FC-7A14-5032E4FF913B}"/>
              </a:ext>
            </a:extLst>
          </p:cNvPr>
          <p:cNvSpPr/>
          <p:nvPr/>
        </p:nvSpPr>
        <p:spPr>
          <a:xfrm>
            <a:off x="461962" y="66675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C. Là những cánh rừng được con người trồng và bảo tồn.</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0351A00E-794C-1352-04A0-D98645909B30}"/>
              </a:ext>
            </a:extLst>
          </p:cNvPr>
          <p:cNvSpPr/>
          <p:nvPr/>
        </p:nvSpPr>
        <p:spPr>
          <a:xfrm>
            <a:off x="9529762" y="66675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D. Là những cánh rừng chỉ toàn những loài cây quý hiếm, có giá trị kinh tế cao.</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D73BF6D0-5881-1D44-1DEC-9EAEB88EEA52}"/>
              </a:ext>
            </a:extLst>
          </p:cNvPr>
          <p:cNvSpPr/>
          <p:nvPr/>
        </p:nvSpPr>
        <p:spPr>
          <a:xfrm>
            <a:off x="9538741" y="3390900"/>
            <a:ext cx="8305800" cy="2667000"/>
          </a:xfrm>
          <a:prstGeom prst="roundRect">
            <a:avLst>
              <a:gd name="adj" fmla="val 9896"/>
            </a:avLst>
          </a:prstGeom>
          <a:solidFill>
            <a:schemeClr val="accent3">
              <a:lumMod val="40000"/>
              <a:lumOff val="60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B. Là những cánh rừng mọc tự nhiên thời xa xưa, chưa hề bị chặt phá.</a:t>
            </a:r>
          </a:p>
        </p:txBody>
      </p:sp>
      <p:sp>
        <p:nvSpPr>
          <p:cNvPr id="18" name="Freeform 7">
            <a:extLst>
              <a:ext uri="{FF2B5EF4-FFF2-40B4-BE49-F238E27FC236}">
                <a16:creationId xmlns:a16="http://schemas.microsoft.com/office/drawing/2014/main" id="{97B1618B-EBE0-9343-6125-CD72D977EFE9}"/>
              </a:ext>
            </a:extLst>
          </p:cNvPr>
          <p:cNvSpPr/>
          <p:nvPr/>
        </p:nvSpPr>
        <p:spPr>
          <a:xfrm>
            <a:off x="457200" y="365269"/>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535515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DF8083C-3FA8-491D-121F-166B52269DFA}"/>
              </a:ext>
            </a:extLst>
          </p:cNvPr>
          <p:cNvSpPr txBox="1"/>
          <p:nvPr/>
        </p:nvSpPr>
        <p:spPr>
          <a:xfrm>
            <a:off x="1847850" y="912338"/>
            <a:ext cx="15354300" cy="1839606"/>
          </a:xfrm>
          <a:prstGeom prst="rect">
            <a:avLst/>
          </a:prstGeom>
          <a:noFill/>
        </p:spPr>
        <p:txBody>
          <a:bodyPr wrap="square">
            <a:spAutoFit/>
          </a:bodyPr>
          <a:lstStyle/>
          <a:p>
            <a:pPr lvl="0" algn="ctr">
              <a:lnSpc>
                <a:spcPct val="150000"/>
              </a:lnSpc>
              <a:defRPr/>
            </a:pP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a:t>
            </a:r>
            <a:r>
              <a:rPr lang="en-US" sz="4000" b="1" i="1" noProof="0">
                <a:solidFill>
                  <a:srgbClr val="C00000"/>
                </a:solidFill>
                <a:latin typeface="Arial" panose="020B0604020202020204" pitchFamily="34" charset="0"/>
              </a:rPr>
              <a:t>5</a:t>
            </a: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lang="vi-VN" sz="4000">
                <a:solidFill>
                  <a:prstClr val="black"/>
                </a:solidFill>
              </a:rPr>
              <a:t>Vườn quốc gia Cúc Phương có quần thể động, thực vật như thế nào?</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F77ACD8-C80E-5D63-FEFD-0EC252E47B76}"/>
              </a:ext>
            </a:extLst>
          </p:cNvPr>
          <p:cNvSpPr/>
          <p:nvPr/>
        </p:nvSpPr>
        <p:spPr>
          <a:xfrm>
            <a:off x="457200" y="33909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A. Nghèo nàn, thiếu đa dạng.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817A7814-0A33-24B0-74E4-5166E86518BD}"/>
              </a:ext>
            </a:extLst>
          </p:cNvPr>
          <p:cNvSpPr/>
          <p:nvPr/>
        </p:nvSpPr>
        <p:spPr>
          <a:xfrm>
            <a:off x="9525000" y="33909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B. Vô cùng phong phú và đa dạng.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Rounded Corners 14">
            <a:extLst>
              <a:ext uri="{FF2B5EF4-FFF2-40B4-BE49-F238E27FC236}">
                <a16:creationId xmlns:a16="http://schemas.microsoft.com/office/drawing/2014/main" id="{504E1617-673B-D6FC-7A14-5032E4FF913B}"/>
              </a:ext>
            </a:extLst>
          </p:cNvPr>
          <p:cNvSpPr/>
          <p:nvPr/>
        </p:nvSpPr>
        <p:spPr>
          <a:xfrm>
            <a:off x="461962" y="66675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C. Đa dạng nhưng chủ yếu là loài được xếp vào nguy cơ tuyệt chủng.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0351A00E-794C-1352-04A0-D98645909B30}"/>
              </a:ext>
            </a:extLst>
          </p:cNvPr>
          <p:cNvSpPr/>
          <p:nvPr/>
        </p:nvSpPr>
        <p:spPr>
          <a:xfrm>
            <a:off x="9529762" y="6667500"/>
            <a:ext cx="8305800" cy="2667000"/>
          </a:xfrm>
          <a:prstGeom prst="roundRect">
            <a:avLst>
              <a:gd name="adj" fmla="val 9896"/>
            </a:avLst>
          </a:prstGeom>
          <a:solidFill>
            <a:schemeClr val="bg1">
              <a:lumMod val="95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cs typeface="Arial" panose="020B0604020202020204" pitchFamily="34" charset="0"/>
              </a:rPr>
              <a:t>D. Chủ yếu là động thực vật đặc biệt quý hiếm.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D73BF6D0-5881-1D44-1DEC-9EAEB88EEA52}"/>
              </a:ext>
            </a:extLst>
          </p:cNvPr>
          <p:cNvSpPr/>
          <p:nvPr/>
        </p:nvSpPr>
        <p:spPr>
          <a:xfrm>
            <a:off x="9525000" y="3390900"/>
            <a:ext cx="8305800" cy="2667000"/>
          </a:xfrm>
          <a:prstGeom prst="roundRect">
            <a:avLst>
              <a:gd name="adj" fmla="val 9896"/>
            </a:avLst>
          </a:prstGeom>
          <a:solidFill>
            <a:schemeClr val="accent3">
              <a:lumMod val="40000"/>
              <a:lumOff val="60000"/>
            </a:schemeClr>
          </a:solidFill>
          <a:ln w="38100">
            <a:solidFill>
              <a:srgbClr val="0F4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800">
                <a:solidFill>
                  <a:prstClr val="black"/>
                </a:solidFill>
                <a:latin typeface="Arial" panose="020B0604020202020204" pitchFamily="34" charset="0"/>
                <a:cs typeface="Arial" panose="020B0604020202020204" pitchFamily="34" charset="0"/>
              </a:rPr>
              <a:t>B. Vô cùng phong phú và đa dạng.</a:t>
            </a:r>
          </a:p>
        </p:txBody>
      </p:sp>
      <p:sp>
        <p:nvSpPr>
          <p:cNvPr id="18" name="Freeform 7">
            <a:extLst>
              <a:ext uri="{FF2B5EF4-FFF2-40B4-BE49-F238E27FC236}">
                <a16:creationId xmlns:a16="http://schemas.microsoft.com/office/drawing/2014/main" id="{97B1618B-EBE0-9343-6125-CD72D977EFE9}"/>
              </a:ext>
            </a:extLst>
          </p:cNvPr>
          <p:cNvSpPr/>
          <p:nvPr/>
        </p:nvSpPr>
        <p:spPr>
          <a:xfrm>
            <a:off x="457200" y="365269"/>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342423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DF8083C-3FA8-491D-121F-166B52269DFA}"/>
              </a:ext>
            </a:extLst>
          </p:cNvPr>
          <p:cNvSpPr txBox="1"/>
          <p:nvPr/>
        </p:nvSpPr>
        <p:spPr>
          <a:xfrm>
            <a:off x="771525" y="647700"/>
            <a:ext cx="16744950" cy="1839606"/>
          </a:xfrm>
          <a:prstGeom prst="rect">
            <a:avLst/>
          </a:prstGeom>
          <a:noFill/>
        </p:spPr>
        <p:txBody>
          <a:bodyPr wrap="square">
            <a:spAutoFit/>
          </a:bodyPr>
          <a:lstStyle/>
          <a:p>
            <a:pPr lvl="0" algn="just">
              <a:lnSpc>
                <a:spcPct val="150000"/>
              </a:lnSpc>
              <a:defRPr/>
            </a:pP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a:t>
            </a:r>
            <a:r>
              <a:rPr lang="en-US" sz="4000" b="1" i="1">
                <a:solidFill>
                  <a:srgbClr val="C00000"/>
                </a:solidFill>
                <a:latin typeface="Arial" panose="020B0604020202020204" pitchFamily="34" charset="0"/>
              </a:rPr>
              <a:t>1</a:t>
            </a: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lang="vi-VN" sz="4000">
                <a:solidFill>
                  <a:prstClr val="black"/>
                </a:solidFill>
              </a:rPr>
              <a:t>Theo em, có những biện pháp nào để bảo tồn đa dạng sinh học ở vườn Quốc gia Cúc Phương?</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F98204B5-E340-6079-1175-7F28F6D4E78A}"/>
              </a:ext>
            </a:extLst>
          </p:cNvPr>
          <p:cNvSpPr/>
          <p:nvPr/>
        </p:nvSpPr>
        <p:spPr>
          <a:xfrm>
            <a:off x="6286500" y="2857500"/>
            <a:ext cx="5715000" cy="1143000"/>
          </a:xfrm>
          <a:prstGeom prst="roundRect">
            <a:avLst/>
          </a:prstGeom>
          <a:solidFill>
            <a:srgbClr val="0F4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Một số biện pháp </a:t>
            </a:r>
          </a:p>
        </p:txBody>
      </p:sp>
      <p:sp>
        <p:nvSpPr>
          <p:cNvPr id="3" name="Rectangle: Rounded Corners 2">
            <a:extLst>
              <a:ext uri="{FF2B5EF4-FFF2-40B4-BE49-F238E27FC236}">
                <a16:creationId xmlns:a16="http://schemas.microsoft.com/office/drawing/2014/main" id="{B80127F2-D1AA-9992-C21F-7878C4393A8B}"/>
              </a:ext>
            </a:extLst>
          </p:cNvPr>
          <p:cNvSpPr/>
          <p:nvPr/>
        </p:nvSpPr>
        <p:spPr>
          <a:xfrm>
            <a:off x="152398" y="4686300"/>
            <a:ext cx="4343400" cy="5334000"/>
          </a:xfrm>
          <a:prstGeom prst="roundRect">
            <a:avLst>
              <a:gd name="adj" fmla="val 736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Thực hiện công tác phòng chống cháy rừng, theo dõi thời tiết thường xuyên,…</a:t>
            </a:r>
          </a:p>
        </p:txBody>
      </p:sp>
      <p:sp>
        <p:nvSpPr>
          <p:cNvPr id="4" name="Rectangle: Rounded Corners 3">
            <a:extLst>
              <a:ext uri="{FF2B5EF4-FFF2-40B4-BE49-F238E27FC236}">
                <a16:creationId xmlns:a16="http://schemas.microsoft.com/office/drawing/2014/main" id="{A7E4FF58-8EF4-4354-812C-8539F1F19510}"/>
              </a:ext>
            </a:extLst>
          </p:cNvPr>
          <p:cNvSpPr/>
          <p:nvPr/>
        </p:nvSpPr>
        <p:spPr>
          <a:xfrm>
            <a:off x="4648198" y="4688174"/>
            <a:ext cx="4343400" cy="5334000"/>
          </a:xfrm>
          <a:prstGeom prst="roundRect">
            <a:avLst>
              <a:gd name="adj" fmla="val 736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Thường xuyên tổ chức lực lượng kiểm lâm tuần tra truy quét lâm tặc</a:t>
            </a:r>
            <a:r>
              <a:rPr lang="en-US" sz="3800">
                <a:solidFill>
                  <a:schemeClr val="tx1"/>
                </a:solidFill>
                <a:latin typeface="Arial" panose="020B0604020202020204" pitchFamily="34" charset="0"/>
                <a:cs typeface="Arial" panose="020B0604020202020204" pitchFamily="34" charset="0"/>
              </a:rPr>
              <a:t>.</a:t>
            </a:r>
          </a:p>
        </p:txBody>
      </p:sp>
      <p:sp>
        <p:nvSpPr>
          <p:cNvPr id="5" name="Rectangle: Rounded Corners 4">
            <a:extLst>
              <a:ext uri="{FF2B5EF4-FFF2-40B4-BE49-F238E27FC236}">
                <a16:creationId xmlns:a16="http://schemas.microsoft.com/office/drawing/2014/main" id="{FD6BD36D-D06A-038D-AEB0-109B4257DBFC}"/>
              </a:ext>
            </a:extLst>
          </p:cNvPr>
          <p:cNvSpPr/>
          <p:nvPr/>
        </p:nvSpPr>
        <p:spPr>
          <a:xfrm>
            <a:off x="9144000" y="4686300"/>
            <a:ext cx="4343400" cy="5334000"/>
          </a:xfrm>
          <a:prstGeom prst="roundRect">
            <a:avLst>
              <a:gd name="adj" fmla="val 736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Nhân giống, bảo tồn các động vật quý hiếm. </a:t>
            </a:r>
          </a:p>
        </p:txBody>
      </p:sp>
      <p:sp>
        <p:nvSpPr>
          <p:cNvPr id="6" name="Rectangle: Rounded Corners 5">
            <a:extLst>
              <a:ext uri="{FF2B5EF4-FFF2-40B4-BE49-F238E27FC236}">
                <a16:creationId xmlns:a16="http://schemas.microsoft.com/office/drawing/2014/main" id="{B610BCA7-7EDE-4D66-EEA0-89D8A37DE956}"/>
              </a:ext>
            </a:extLst>
          </p:cNvPr>
          <p:cNvSpPr/>
          <p:nvPr/>
        </p:nvSpPr>
        <p:spPr>
          <a:xfrm>
            <a:off x="13710221" y="4686300"/>
            <a:ext cx="4343400" cy="5334000"/>
          </a:xfrm>
          <a:prstGeom prst="roundRect">
            <a:avLst>
              <a:gd name="adj" fmla="val 736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Tuyên truyền nâng cao ý thức bảo tồn thiên nhiên, rừng. </a:t>
            </a:r>
          </a:p>
        </p:txBody>
      </p:sp>
      <p:cxnSp>
        <p:nvCxnSpPr>
          <p:cNvPr id="8" name="Straight Connector 7">
            <a:extLst>
              <a:ext uri="{FF2B5EF4-FFF2-40B4-BE49-F238E27FC236}">
                <a16:creationId xmlns:a16="http://schemas.microsoft.com/office/drawing/2014/main" id="{BE109A87-89BD-68B4-12E9-177EC2D264B3}"/>
              </a:ext>
            </a:extLst>
          </p:cNvPr>
          <p:cNvCxnSpPr>
            <a:stCxn id="2" idx="2"/>
            <a:endCxn id="3" idx="0"/>
          </p:cNvCxnSpPr>
          <p:nvPr/>
        </p:nvCxnSpPr>
        <p:spPr>
          <a:xfrm flipH="1">
            <a:off x="2324098" y="4000500"/>
            <a:ext cx="6819902" cy="685800"/>
          </a:xfrm>
          <a:prstGeom prst="line">
            <a:avLst/>
          </a:prstGeom>
          <a:ln w="38100">
            <a:solidFill>
              <a:srgbClr val="0F466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2644657-273F-2251-81FC-983245BB51FC}"/>
              </a:ext>
            </a:extLst>
          </p:cNvPr>
          <p:cNvCxnSpPr>
            <a:cxnSpLocks/>
            <a:stCxn id="2" idx="2"/>
            <a:endCxn id="4" idx="0"/>
          </p:cNvCxnSpPr>
          <p:nvPr/>
        </p:nvCxnSpPr>
        <p:spPr>
          <a:xfrm flipH="1">
            <a:off x="6819898" y="4000500"/>
            <a:ext cx="2324102" cy="687674"/>
          </a:xfrm>
          <a:prstGeom prst="line">
            <a:avLst/>
          </a:prstGeom>
          <a:ln w="38100">
            <a:solidFill>
              <a:srgbClr val="0F466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A96A19-2127-1897-89BA-545508B1D4E0}"/>
              </a:ext>
            </a:extLst>
          </p:cNvPr>
          <p:cNvCxnSpPr>
            <a:cxnSpLocks/>
            <a:stCxn id="2" idx="2"/>
            <a:endCxn id="5" idx="0"/>
          </p:cNvCxnSpPr>
          <p:nvPr/>
        </p:nvCxnSpPr>
        <p:spPr>
          <a:xfrm>
            <a:off x="9144000" y="4000500"/>
            <a:ext cx="2171700" cy="685800"/>
          </a:xfrm>
          <a:prstGeom prst="line">
            <a:avLst/>
          </a:prstGeom>
          <a:ln w="38100">
            <a:solidFill>
              <a:srgbClr val="0F466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096B32-39A2-0C6F-D834-4E420C4EBAC9}"/>
              </a:ext>
            </a:extLst>
          </p:cNvPr>
          <p:cNvCxnSpPr>
            <a:cxnSpLocks/>
            <a:stCxn id="2" idx="2"/>
            <a:endCxn id="6" idx="0"/>
          </p:cNvCxnSpPr>
          <p:nvPr/>
        </p:nvCxnSpPr>
        <p:spPr>
          <a:xfrm>
            <a:off x="9144000" y="4000500"/>
            <a:ext cx="6737921" cy="685800"/>
          </a:xfrm>
          <a:prstGeom prst="line">
            <a:avLst/>
          </a:prstGeom>
          <a:ln w="38100">
            <a:solidFill>
              <a:srgbClr val="0F46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044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2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par>
                                <p:cTn id="23" presetID="22" presetClass="entr" presetSubtype="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animBg="1"/>
      <p:bldP spid="4" grpId="0" animBg="1"/>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DF8083C-3FA8-491D-121F-166B52269DFA}"/>
              </a:ext>
            </a:extLst>
          </p:cNvPr>
          <p:cNvSpPr txBox="1"/>
          <p:nvPr/>
        </p:nvSpPr>
        <p:spPr>
          <a:xfrm>
            <a:off x="771525" y="952500"/>
            <a:ext cx="16744950" cy="1839606"/>
          </a:xfrm>
          <a:prstGeom prst="rect">
            <a:avLst/>
          </a:prstGeom>
          <a:noFill/>
        </p:spPr>
        <p:txBody>
          <a:bodyPr wrap="square">
            <a:spAutoFit/>
          </a:bodyPr>
          <a:lstStyle/>
          <a:p>
            <a:pPr lvl="0" algn="just">
              <a:lnSpc>
                <a:spcPct val="150000"/>
              </a:lnSpc>
              <a:defRPr/>
            </a:pP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a:t>
            </a:r>
            <a:r>
              <a:rPr lang="en-US" sz="4000" b="1" i="1" noProof="0">
                <a:solidFill>
                  <a:srgbClr val="C00000"/>
                </a:solidFill>
                <a:latin typeface="Arial" panose="020B0604020202020204" pitchFamily="34" charset="0"/>
              </a:rPr>
              <a:t>2</a:t>
            </a: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lang="vi-VN" sz="4000">
                <a:solidFill>
                  <a:prstClr val="black"/>
                </a:solidFill>
              </a:rPr>
              <a:t>Viết đoạn văn ngắn (7 – 10 câu) giới thiệu về một danh lam thắng cảnh bất kì ở Việt Nam mà em yêu thích nhất.</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2">
            <a:extLst>
              <a:ext uri="{FF2B5EF4-FFF2-40B4-BE49-F238E27FC236}">
                <a16:creationId xmlns:a16="http://schemas.microsoft.com/office/drawing/2014/main" id="{39B9D1AC-5F84-9A79-02E4-9ACDAB160094}"/>
              </a:ext>
            </a:extLst>
          </p:cNvPr>
          <p:cNvSpPr/>
          <p:nvPr/>
        </p:nvSpPr>
        <p:spPr>
          <a:xfrm>
            <a:off x="2514600" y="4000500"/>
            <a:ext cx="13487400" cy="6586347"/>
          </a:xfrm>
          <a:custGeom>
            <a:avLst/>
            <a:gdLst/>
            <a:ahLst/>
            <a:cxnLst/>
            <a:rect l="l" t="t" r="r" b="b"/>
            <a:pathLst>
              <a:path w="16230600" h="7925943">
                <a:moveTo>
                  <a:pt x="0" y="0"/>
                </a:moveTo>
                <a:lnTo>
                  <a:pt x="16230600" y="0"/>
                </a:lnTo>
                <a:lnTo>
                  <a:pt x="16230600" y="7925943"/>
                </a:lnTo>
                <a:lnTo>
                  <a:pt x="0" y="7925943"/>
                </a:lnTo>
                <a:lnTo>
                  <a:pt x="0" y="0"/>
                </a:lnTo>
                <a:close/>
              </a:path>
            </a:pathLst>
          </a:custGeom>
          <a:blipFill>
            <a:blip r:embed="rId2"/>
            <a:stretch>
              <a:fillRect/>
            </a:stretch>
          </a:blipFill>
        </p:spPr>
      </p:sp>
    </p:spTree>
    <p:extLst>
      <p:ext uri="{BB962C8B-B14F-4D97-AF65-F5344CB8AC3E}">
        <p14:creationId xmlns:p14="http://schemas.microsoft.com/office/powerpoint/2010/main" val="8657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085384-F556-44E8-9AED-1582D6F7F056}"/>
              </a:ext>
            </a:extLst>
          </p:cNvPr>
          <p:cNvSpPr txBox="1"/>
          <p:nvPr/>
        </p:nvSpPr>
        <p:spPr>
          <a:xfrm>
            <a:off x="5143500" y="468749"/>
            <a:ext cx="8001000" cy="1169551"/>
          </a:xfrm>
          <a:prstGeom prst="rect">
            <a:avLst/>
          </a:prstGeom>
          <a:noFill/>
        </p:spPr>
        <p:txBody>
          <a:bodyPr wrap="square" rtlCol="0">
            <a:spAutoFit/>
          </a:bodyPr>
          <a:lstStyle/>
          <a:p>
            <a:pPr algn="ctr"/>
            <a:r>
              <a:rPr lang="en-US" sz="7000" b="1">
                <a:solidFill>
                  <a:schemeClr val="accent4">
                    <a:lumMod val="75000"/>
                  </a:schemeClr>
                </a:solidFill>
                <a:latin typeface="Arial" panose="020B0604020202020204" pitchFamily="34" charset="0"/>
                <a:cs typeface="Arial" panose="020B0604020202020204" pitchFamily="34" charset="0"/>
              </a:rPr>
              <a:t>VẬN DỤNG </a:t>
            </a:r>
          </a:p>
        </p:txBody>
      </p:sp>
      <p:grpSp>
        <p:nvGrpSpPr>
          <p:cNvPr id="4" name="Group 3">
            <a:extLst>
              <a:ext uri="{FF2B5EF4-FFF2-40B4-BE49-F238E27FC236}">
                <a16:creationId xmlns:a16="http://schemas.microsoft.com/office/drawing/2014/main" id="{5B905EA8-03B7-9DB9-1758-65439C36936F}"/>
              </a:ext>
            </a:extLst>
          </p:cNvPr>
          <p:cNvGrpSpPr/>
          <p:nvPr/>
        </p:nvGrpSpPr>
        <p:grpSpPr>
          <a:xfrm>
            <a:off x="8896350" y="2514600"/>
            <a:ext cx="8496300" cy="5257800"/>
            <a:chOff x="647700" y="1866900"/>
            <a:chExt cx="16992600" cy="5257800"/>
          </a:xfrm>
        </p:grpSpPr>
        <p:sp>
          <p:nvSpPr>
            <p:cNvPr id="3" name="Rectangle: Rounded Corners 2">
              <a:extLst>
                <a:ext uri="{FF2B5EF4-FFF2-40B4-BE49-F238E27FC236}">
                  <a16:creationId xmlns:a16="http://schemas.microsoft.com/office/drawing/2014/main" id="{401825FF-F9C0-4B0D-3A97-15EC99F1B5C1}"/>
                </a:ext>
              </a:extLst>
            </p:cNvPr>
            <p:cNvSpPr/>
            <p:nvPr/>
          </p:nvSpPr>
          <p:spPr>
            <a:xfrm>
              <a:off x="647700" y="1866900"/>
              <a:ext cx="16992600" cy="5257800"/>
            </a:xfrm>
            <a:prstGeom prst="roundRect">
              <a:avLst>
                <a:gd name="adj" fmla="val 8325"/>
              </a:avLst>
            </a:prstGeom>
            <a:solidFill>
              <a:srgbClr val="F5E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DF8083C-3FA8-491D-121F-166B52269DFA}"/>
                </a:ext>
              </a:extLst>
            </p:cNvPr>
            <p:cNvSpPr txBox="1"/>
            <p:nvPr/>
          </p:nvSpPr>
          <p:spPr>
            <a:xfrm>
              <a:off x="771524" y="2472970"/>
              <a:ext cx="16744950" cy="4045659"/>
            </a:xfrm>
            <a:prstGeom prst="rect">
              <a:avLst/>
            </a:prstGeom>
            <a:noFill/>
          </p:spPr>
          <p:txBody>
            <a:bodyPr wrap="square">
              <a:spAutoFit/>
            </a:bodyPr>
            <a:lstStyle/>
            <a:p>
              <a:pPr lvl="0" algn="just">
                <a:lnSpc>
                  <a:spcPct val="150000"/>
                </a:lnSpc>
                <a:defRPr/>
              </a:pPr>
              <a:r>
                <a:rPr kumimoji="0" lang="en-US" sz="4400" b="1" i="1" u="none" strike="noStrike" kern="1200" cap="none" spc="0" normalizeH="0" baseline="0" noProof="0">
                  <a:ln>
                    <a:noFill/>
                  </a:ln>
                  <a:solidFill>
                    <a:srgbClr val="C00000"/>
                  </a:solidFill>
                  <a:effectLst/>
                  <a:uLnTx/>
                  <a:uFillTx/>
                  <a:latin typeface="Arial" panose="020B0604020202020204" pitchFamily="34" charset="0"/>
                </a:rPr>
                <a:t>Nhiệm</a:t>
              </a:r>
              <a:r>
                <a:rPr kumimoji="0" lang="en-US" sz="4400" b="1" i="1" u="none" strike="noStrike" kern="1200" cap="none" spc="0" normalizeH="0" noProof="0">
                  <a:ln>
                    <a:noFill/>
                  </a:ln>
                  <a:solidFill>
                    <a:srgbClr val="C00000"/>
                  </a:solidFill>
                  <a:effectLst/>
                  <a:uLnTx/>
                  <a:uFillTx/>
                  <a:latin typeface="Arial" panose="020B0604020202020204" pitchFamily="34" charset="0"/>
                </a:rPr>
                <a:t> vụ: </a:t>
              </a:r>
              <a:r>
                <a:rPr lang="vi-VN" sz="4400">
                  <a:solidFill>
                    <a:prstClr val="black"/>
                  </a:solidFill>
                </a:rPr>
                <a:t>Thiết kế một poster hoặc inforgraphic để giới thiệu vẻ đẹp của một danh lam thắng cảnh em yêu thích.</a:t>
              </a:r>
              <a:endParaRPr kumimoji="0" lang="en-US" sz="4400" b="0" i="0" u="none" strike="noStrike" kern="1200" cap="none" spc="0" normalizeH="0" baseline="0" noProof="0">
                <a:ln>
                  <a:noFill/>
                </a:ln>
                <a:solidFill>
                  <a:prstClr val="black"/>
                </a:solidFill>
                <a:effectLst/>
                <a:uLnTx/>
                <a:uFillTx/>
                <a:latin typeface="Calibri"/>
              </a:endParaRPr>
            </a:p>
          </p:txBody>
        </p:sp>
      </p:grpSp>
      <p:sp>
        <p:nvSpPr>
          <p:cNvPr id="5" name="Freeform 8">
            <a:extLst>
              <a:ext uri="{FF2B5EF4-FFF2-40B4-BE49-F238E27FC236}">
                <a16:creationId xmlns:a16="http://schemas.microsoft.com/office/drawing/2014/main" id="{520C0745-DB87-840B-6C24-4402A6726F1C}"/>
              </a:ext>
            </a:extLst>
          </p:cNvPr>
          <p:cNvSpPr/>
          <p:nvPr/>
        </p:nvSpPr>
        <p:spPr>
          <a:xfrm>
            <a:off x="-228600" y="4381500"/>
            <a:ext cx="9220200" cy="6142958"/>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931562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4" name="TextBox 14"/>
          <p:cNvSpPr txBox="1"/>
          <p:nvPr/>
        </p:nvSpPr>
        <p:spPr>
          <a:xfrm>
            <a:off x="1028700" y="599709"/>
            <a:ext cx="9182100" cy="1052404"/>
          </a:xfrm>
          <a:prstGeom prst="rect">
            <a:avLst/>
          </a:prstGeom>
        </p:spPr>
        <p:txBody>
          <a:bodyPr wrap="square" lIns="0" tIns="0" rIns="0" bIns="0" rtlCol="0" anchor="t">
            <a:spAutoFit/>
          </a:bodyPr>
          <a:lstStyle/>
          <a:p>
            <a:pPr marL="0" marR="0" lvl="0" indent="0" algn="l" defTabSz="914400" rtl="0" eaLnBrk="1" fontAlgn="auto" latinLnBrk="0" hangingPunct="1">
              <a:lnSpc>
                <a:spcPts val="8959"/>
              </a:lnSpc>
              <a:spcBef>
                <a:spcPct val="0"/>
              </a:spcBef>
              <a:spcAft>
                <a:spcPts val="0"/>
              </a:spcAft>
              <a:buClrTx/>
              <a:buSzTx/>
              <a:buFontTx/>
              <a:buNone/>
              <a:tabLst/>
              <a:defRPr/>
            </a:pPr>
            <a:r>
              <a:rPr kumimoji="0" lang="en-US" sz="6399" b="1" i="0" u="none" strike="noStrike" kern="1200" cap="none" spc="0" normalizeH="0" baseline="0" noProof="0">
                <a:ln>
                  <a:noFill/>
                </a:ln>
                <a:solidFill>
                  <a:srgbClr val="0F4662"/>
                </a:solidFill>
                <a:effectLst/>
                <a:uLnTx/>
                <a:uFillTx/>
                <a:latin typeface="Arial" panose="020B0604020202020204" pitchFamily="34" charset="0"/>
                <a:cs typeface="Arial" panose="020B0604020202020204" pitchFamily="34" charset="0"/>
              </a:rPr>
              <a:t>HƯỚNG DẪN VỀ NHÀ </a:t>
            </a:r>
          </a:p>
        </p:txBody>
      </p:sp>
      <p:sp>
        <p:nvSpPr>
          <p:cNvPr id="21" name="AutoShape 21"/>
          <p:cNvSpPr/>
          <p:nvPr/>
        </p:nvSpPr>
        <p:spPr>
          <a:xfrm>
            <a:off x="10058400" y="1181100"/>
            <a:ext cx="7277100" cy="0"/>
          </a:xfrm>
          <a:prstGeom prst="line">
            <a:avLst/>
          </a:prstGeom>
          <a:ln w="76200" cap="flat">
            <a:solidFill>
              <a:srgbClr val="0F4662"/>
            </a:solidFill>
            <a:prstDash val="solid"/>
            <a:headEnd type="none" w="sm" len="sm"/>
            <a:tailEnd type="none" w="sm" len="sm"/>
          </a:ln>
        </p:spPr>
      </p:sp>
      <p:sp>
        <p:nvSpPr>
          <p:cNvPr id="23" name="TextBox 22">
            <a:extLst>
              <a:ext uri="{FF2B5EF4-FFF2-40B4-BE49-F238E27FC236}">
                <a16:creationId xmlns:a16="http://schemas.microsoft.com/office/drawing/2014/main" id="{E7A0F76B-288C-4187-496A-7DC0B04C46ED}"/>
              </a:ext>
            </a:extLst>
          </p:cNvPr>
          <p:cNvSpPr txBox="1"/>
          <p:nvPr/>
        </p:nvSpPr>
        <p:spPr>
          <a:xfrm>
            <a:off x="1295399" y="3523600"/>
            <a:ext cx="15697200" cy="3594638"/>
          </a:xfrm>
          <a:prstGeom prst="rect">
            <a:avLst/>
          </a:prstGeom>
          <a:noFill/>
        </p:spPr>
        <p:txBody>
          <a:bodyPr wrap="square">
            <a:spAutoFit/>
          </a:bodyPr>
          <a:lstStyle/>
          <a:p>
            <a:pPr marL="571500" indent="-571500" algn="just">
              <a:lnSpc>
                <a:spcPct val="200000"/>
              </a:lnSpc>
              <a:buFont typeface="Wingdings" panose="05000000000000000000" pitchFamily="2" charset="2"/>
              <a:buChar char="§"/>
            </a:pPr>
            <a:r>
              <a:rPr lang="vi-VN" sz="4000"/>
              <a:t>Ôn tập kiến thức đã học về văn bản Vườn Quốc gia Cúc Phương.</a:t>
            </a:r>
          </a:p>
          <a:p>
            <a:pPr marL="571500" indent="-571500" algn="just">
              <a:lnSpc>
                <a:spcPct val="200000"/>
              </a:lnSpc>
              <a:buFont typeface="Wingdings" panose="05000000000000000000" pitchFamily="2" charset="2"/>
              <a:buChar char="§"/>
            </a:pPr>
            <a:r>
              <a:rPr lang="vi-VN" sz="4000"/>
              <a:t>Hoàn thành bài tập Luyện tập, Vận dụng (nếu chưa xong).</a:t>
            </a:r>
          </a:p>
          <a:p>
            <a:pPr marL="571500" indent="-571500" algn="just">
              <a:lnSpc>
                <a:spcPct val="200000"/>
              </a:lnSpc>
              <a:buFont typeface="Wingdings" panose="05000000000000000000" pitchFamily="2" charset="2"/>
              <a:buChar char="§"/>
            </a:pPr>
            <a:r>
              <a:rPr lang="vi-VN" sz="4000"/>
              <a:t>Chuẩn bị </a:t>
            </a:r>
            <a:r>
              <a:rPr lang="vi-VN" sz="4000" b="1" i="1"/>
              <a:t>văn bản 2 – Ngọ Môn.</a:t>
            </a:r>
          </a:p>
        </p:txBody>
      </p:sp>
      <p:sp>
        <p:nvSpPr>
          <p:cNvPr id="24" name="Freeform 7">
            <a:extLst>
              <a:ext uri="{FF2B5EF4-FFF2-40B4-BE49-F238E27FC236}">
                <a16:creationId xmlns:a16="http://schemas.microsoft.com/office/drawing/2014/main" id="{1FC3C234-AE56-FF09-F7FE-EBCE5815BF5B}"/>
              </a:ext>
            </a:extLst>
          </p:cNvPr>
          <p:cNvSpPr/>
          <p:nvPr/>
        </p:nvSpPr>
        <p:spPr>
          <a:xfrm>
            <a:off x="8304001" y="9105899"/>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361933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2CB669-BDF6-E908-D62F-421382D9B16C}"/>
              </a:ext>
            </a:extLst>
          </p:cNvPr>
          <p:cNvGrpSpPr/>
          <p:nvPr/>
        </p:nvGrpSpPr>
        <p:grpSpPr>
          <a:xfrm>
            <a:off x="705799" y="1270478"/>
            <a:ext cx="16876401" cy="1021765"/>
            <a:chOff x="725799" y="1941224"/>
            <a:chExt cx="16876401" cy="1021765"/>
          </a:xfrm>
        </p:grpSpPr>
        <p:sp>
          <p:nvSpPr>
            <p:cNvPr id="4" name="Rectangle: Rounded Corners 3">
              <a:extLst>
                <a:ext uri="{FF2B5EF4-FFF2-40B4-BE49-F238E27FC236}">
                  <a16:creationId xmlns:a16="http://schemas.microsoft.com/office/drawing/2014/main" id="{B499381E-E27D-73EE-1F8B-A9EC0FD9C220}"/>
                </a:ext>
              </a:extLst>
            </p:cNvPr>
            <p:cNvSpPr/>
            <p:nvPr/>
          </p:nvSpPr>
          <p:spPr>
            <a:xfrm>
              <a:off x="725799" y="2056069"/>
              <a:ext cx="16876401" cy="906920"/>
            </a:xfrm>
            <a:prstGeom prst="roundRect">
              <a:avLst>
                <a:gd name="adj" fmla="val 50000"/>
              </a:avLst>
            </a:prstGeom>
            <a:solidFill>
              <a:srgbClr val="F5E9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DF8083C-3FA8-491D-121F-166B52269DFA}"/>
                </a:ext>
              </a:extLst>
            </p:cNvPr>
            <p:cNvSpPr txBox="1"/>
            <p:nvPr/>
          </p:nvSpPr>
          <p:spPr>
            <a:xfrm>
              <a:off x="3410899" y="1941224"/>
              <a:ext cx="11506200" cy="916276"/>
            </a:xfrm>
            <a:prstGeom prst="rect">
              <a:avLst/>
            </a:prstGeom>
            <a:noFill/>
          </p:spPr>
          <p:txBody>
            <a:bodyPr wrap="square">
              <a:spAutoFit/>
            </a:bodyPr>
            <a:lstStyle/>
            <a:p>
              <a:pPr algn="ctr">
                <a:lnSpc>
                  <a:spcPct val="150000"/>
                </a:lnSpc>
              </a:pPr>
              <a:r>
                <a:rPr lang="en-US" sz="4000" b="1">
                  <a:latin typeface="Arial" panose="020B0604020202020204" pitchFamily="34" charset="0"/>
                  <a:cs typeface="Arial" panose="020B0604020202020204" pitchFamily="34" charset="0"/>
                </a:rPr>
                <a:t>Đây là địa danh nào?</a:t>
              </a:r>
            </a:p>
          </p:txBody>
        </p:sp>
      </p:grpSp>
      <p:sp>
        <p:nvSpPr>
          <p:cNvPr id="18" name="Freeform 7">
            <a:extLst>
              <a:ext uri="{FF2B5EF4-FFF2-40B4-BE49-F238E27FC236}">
                <a16:creationId xmlns:a16="http://schemas.microsoft.com/office/drawing/2014/main" id="{97B1618B-EBE0-9343-6125-CD72D977EFE9}"/>
              </a:ext>
            </a:extLst>
          </p:cNvPr>
          <p:cNvSpPr/>
          <p:nvPr/>
        </p:nvSpPr>
        <p:spPr>
          <a:xfrm>
            <a:off x="457200" y="365269"/>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0">
            <a:extLst>
              <a:ext uri="{FF2B5EF4-FFF2-40B4-BE49-F238E27FC236}">
                <a16:creationId xmlns:a16="http://schemas.microsoft.com/office/drawing/2014/main" id="{CC152A9C-AF59-7126-7DC1-4FBD889080FE}"/>
              </a:ext>
            </a:extLst>
          </p:cNvPr>
          <p:cNvGrpSpPr/>
          <p:nvPr/>
        </p:nvGrpSpPr>
        <p:grpSpPr>
          <a:xfrm>
            <a:off x="615795" y="8500293"/>
            <a:ext cx="8209601" cy="1068097"/>
            <a:chOff x="749611" y="8853634"/>
            <a:chExt cx="8546788" cy="1068097"/>
          </a:xfrm>
        </p:grpSpPr>
        <p:sp>
          <p:nvSpPr>
            <p:cNvPr id="8" name="Rectangle 7">
              <a:extLst>
                <a:ext uri="{FF2B5EF4-FFF2-40B4-BE49-F238E27FC236}">
                  <a16:creationId xmlns:a16="http://schemas.microsoft.com/office/drawing/2014/main" id="{07C02C3A-C082-0967-BB86-7B58EB4761A6}"/>
                </a:ext>
              </a:extLst>
            </p:cNvPr>
            <p:cNvSpPr/>
            <p:nvPr/>
          </p:nvSpPr>
          <p:spPr>
            <a:xfrm>
              <a:off x="858198" y="9006034"/>
              <a:ext cx="8438201" cy="91569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56DAD7-C2D2-AA96-5D3F-B405BFDF7C47}"/>
                </a:ext>
              </a:extLst>
            </p:cNvPr>
            <p:cNvSpPr/>
            <p:nvPr/>
          </p:nvSpPr>
          <p:spPr>
            <a:xfrm>
              <a:off x="749611" y="8853634"/>
              <a:ext cx="8438201" cy="915697"/>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BC0B51-E375-DAF4-6F9D-4D4CFB3DDCE9}"/>
                </a:ext>
              </a:extLst>
            </p:cNvPr>
            <p:cNvSpPr txBox="1"/>
            <p:nvPr/>
          </p:nvSpPr>
          <p:spPr>
            <a:xfrm>
              <a:off x="1813765" y="8957539"/>
              <a:ext cx="6527063" cy="707886"/>
            </a:xfrm>
            <a:prstGeom prst="rect">
              <a:avLst/>
            </a:prstGeom>
            <a:noFill/>
          </p:spPr>
          <p:txBody>
            <a:bodyPr wrap="square" rtlCol="0">
              <a:spAutoFit/>
            </a:bodyPr>
            <a:lstStyle/>
            <a:p>
              <a:pPr algn="ctr"/>
              <a:r>
                <a:rPr lang="en-US" sz="4000" i="1">
                  <a:latin typeface="Arial" panose="020B0604020202020204" pitchFamily="34" charset="0"/>
                  <a:cs typeface="Arial" panose="020B0604020202020204" pitchFamily="34" charset="0"/>
                </a:rPr>
                <a:t>Dinh độc lập </a:t>
              </a:r>
            </a:p>
          </p:txBody>
        </p:sp>
      </p:grpSp>
      <p:grpSp>
        <p:nvGrpSpPr>
          <p:cNvPr id="19" name="Group 18">
            <a:extLst>
              <a:ext uri="{FF2B5EF4-FFF2-40B4-BE49-F238E27FC236}">
                <a16:creationId xmlns:a16="http://schemas.microsoft.com/office/drawing/2014/main" id="{9135CF7B-8DDA-886D-CA20-980D1EA0EF52}"/>
              </a:ext>
            </a:extLst>
          </p:cNvPr>
          <p:cNvGrpSpPr/>
          <p:nvPr/>
        </p:nvGrpSpPr>
        <p:grpSpPr>
          <a:xfrm>
            <a:off x="9621199" y="8500293"/>
            <a:ext cx="8209601" cy="1068097"/>
            <a:chOff x="749611" y="8853634"/>
            <a:chExt cx="8546788" cy="1068097"/>
          </a:xfrm>
        </p:grpSpPr>
        <p:sp>
          <p:nvSpPr>
            <p:cNvPr id="20" name="Rectangle 19">
              <a:extLst>
                <a:ext uri="{FF2B5EF4-FFF2-40B4-BE49-F238E27FC236}">
                  <a16:creationId xmlns:a16="http://schemas.microsoft.com/office/drawing/2014/main" id="{E18938D2-4FEB-4671-50D0-E88811E4D71C}"/>
                </a:ext>
              </a:extLst>
            </p:cNvPr>
            <p:cNvSpPr/>
            <p:nvPr/>
          </p:nvSpPr>
          <p:spPr>
            <a:xfrm>
              <a:off x="858198" y="9006034"/>
              <a:ext cx="8438201" cy="915697"/>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4C3BEE-8ED6-0527-920C-FE4B9FA4FFBC}"/>
                </a:ext>
              </a:extLst>
            </p:cNvPr>
            <p:cNvSpPr/>
            <p:nvPr/>
          </p:nvSpPr>
          <p:spPr>
            <a:xfrm>
              <a:off x="749611" y="8853634"/>
              <a:ext cx="8438201" cy="915697"/>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9950736-8627-2710-589D-3692667896E4}"/>
                </a:ext>
              </a:extLst>
            </p:cNvPr>
            <p:cNvSpPr txBox="1"/>
            <p:nvPr/>
          </p:nvSpPr>
          <p:spPr>
            <a:xfrm>
              <a:off x="1064947" y="8957539"/>
              <a:ext cx="7596815" cy="707886"/>
            </a:xfrm>
            <a:prstGeom prst="rect">
              <a:avLst/>
            </a:prstGeom>
            <a:noFill/>
          </p:spPr>
          <p:txBody>
            <a:bodyPr wrap="square" rtlCol="0">
              <a:spAutoFit/>
            </a:bodyPr>
            <a:lstStyle/>
            <a:p>
              <a:pPr algn="ctr"/>
              <a:r>
                <a:rPr lang="en-US" sz="4000" i="1">
                  <a:latin typeface="Arial" panose="020B0604020202020204" pitchFamily="34" charset="0"/>
                  <a:cs typeface="Arial" panose="020B0604020202020204" pitchFamily="34" charset="0"/>
                </a:rPr>
                <a:t>Địa đạo Củ Chi </a:t>
              </a:r>
            </a:p>
          </p:txBody>
        </p:sp>
      </p:grpSp>
      <p:pic>
        <p:nvPicPr>
          <p:cNvPr id="5122" name="Picture 2" descr="Dinh Độc Lập, Hồ Chí Minh">
            <a:extLst>
              <a:ext uri="{FF2B5EF4-FFF2-40B4-BE49-F238E27FC236}">
                <a16:creationId xmlns:a16="http://schemas.microsoft.com/office/drawing/2014/main" id="{D0BC5DAD-2A13-B551-5F0D-B8913DEADC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2" r="3584" b="24743"/>
          <a:stretch/>
        </p:blipFill>
        <p:spPr bwMode="auto">
          <a:xfrm>
            <a:off x="457200" y="2603944"/>
            <a:ext cx="8534400" cy="54709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Địa đạo Củ Chi - &quot;Thành phố trong lòng đất&quot; ở Việt Nam - SAKOS.vn">
            <a:extLst>
              <a:ext uri="{FF2B5EF4-FFF2-40B4-BE49-F238E27FC236}">
                <a16:creationId xmlns:a16="http://schemas.microsoft.com/office/drawing/2014/main" id="{27F3DD74-240A-096C-9366-B696CB6A45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0866" y="2603944"/>
            <a:ext cx="8165631" cy="5470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606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up)">
                                      <p:cBhvr>
                                        <p:cTn id="7" dur="500"/>
                                        <p:tgtEl>
                                          <p:spTgt spid="5122"/>
                                        </p:tgtEl>
                                      </p:cBhvr>
                                    </p:animEffect>
                                  </p:childTnLst>
                                </p:cTn>
                              </p:par>
                              <p:par>
                                <p:cTn id="8" presetID="22" presetClass="entr" presetSubtype="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ipe(up)">
                                      <p:cBhvr>
                                        <p:cTn id="10" dur="5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1676399" y="3162300"/>
            <a:ext cx="14935200"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F4662"/>
                </a:solidFill>
                <a:effectLst/>
                <a:uLnTx/>
                <a:uFillTx/>
                <a:latin typeface="Arial" panose="020B0604020202020204" pitchFamily="34" charset="0"/>
                <a:ea typeface="+mn-ea"/>
                <a:cs typeface="Arial" panose="020B0604020202020204" pitchFamily="34" charset="0"/>
              </a:rPr>
              <a:t>CẢM ƠN CÁC EM ĐÃ CHÚ Ý</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F4662"/>
                </a:solidFill>
                <a:effectLst/>
                <a:uLnTx/>
                <a:uFillTx/>
                <a:latin typeface="Arial" panose="020B0604020202020204" pitchFamily="34" charset="0"/>
                <a:ea typeface="+mn-ea"/>
                <a:cs typeface="Arial" panose="020B0604020202020204" pitchFamily="34" charset="0"/>
              </a:rPr>
              <a:t>LẮNG NGHE BÀI GIẢNG!</a:t>
            </a:r>
          </a:p>
        </p:txBody>
      </p:sp>
      <p:sp>
        <p:nvSpPr>
          <p:cNvPr id="3" name="AutoShape 3"/>
          <p:cNvSpPr/>
          <p:nvPr/>
        </p:nvSpPr>
        <p:spPr>
          <a:xfrm>
            <a:off x="5897880" y="2508117"/>
            <a:ext cx="6492240" cy="0"/>
          </a:xfrm>
          <a:prstGeom prst="line">
            <a:avLst/>
          </a:prstGeom>
          <a:ln w="76200" cap="flat">
            <a:solidFill>
              <a:srgbClr val="0F4662"/>
            </a:solidFill>
            <a:prstDash val="solid"/>
            <a:headEnd type="none" w="sm" len="sm"/>
            <a:tailEnd type="none" w="sm" len="sm"/>
          </a:ln>
        </p:spPr>
      </p:sp>
      <p:sp>
        <p:nvSpPr>
          <p:cNvPr id="4" name="AutoShape 4"/>
          <p:cNvSpPr/>
          <p:nvPr/>
        </p:nvSpPr>
        <p:spPr>
          <a:xfrm>
            <a:off x="5897880" y="7702682"/>
            <a:ext cx="6492240" cy="0"/>
          </a:xfrm>
          <a:prstGeom prst="line">
            <a:avLst/>
          </a:prstGeom>
          <a:ln w="76200" cap="flat">
            <a:solidFill>
              <a:srgbClr val="0F4662"/>
            </a:solidFill>
            <a:prstDash val="solid"/>
            <a:headEnd type="none" w="sm" len="sm"/>
            <a:tailEnd type="none" w="sm" len="sm"/>
          </a:ln>
        </p:spPr>
      </p:sp>
      <p:sp>
        <p:nvSpPr>
          <p:cNvPr id="5" name="Freeform 5"/>
          <p:cNvSpPr/>
          <p:nvPr/>
        </p:nvSpPr>
        <p:spPr>
          <a:xfrm>
            <a:off x="8304001" y="1409700"/>
            <a:ext cx="1679997" cy="2499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8304001" y="8551200"/>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943752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4093893"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marL="0" marR="0" lvl="0" indent="0" algn="ctr" defTabSz="914400" rtl="0" eaLnBrk="1" fontAlgn="auto" latinLnBrk="0" hangingPunct="1">
                <a:lnSpc>
                  <a:spcPts val="369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028700"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914400" y="4108278"/>
            <a:ext cx="9390243" cy="1416222"/>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000" b="1" i="0" u="none" strike="noStrike" kern="1200" cap="none" spc="0" normalizeH="0" baseline="0" noProof="0">
                <a:ln>
                  <a:noFill/>
                </a:ln>
                <a:solidFill>
                  <a:srgbClr val="0F4662"/>
                </a:solidFill>
                <a:effectLst/>
                <a:uLnTx/>
                <a:uFillTx/>
                <a:latin typeface="Arial" panose="020B0604020202020204" pitchFamily="34" charset="0"/>
                <a:ea typeface="+mn-ea"/>
                <a:cs typeface="Arial" panose="020B0604020202020204" pitchFamily="34" charset="0"/>
              </a:rPr>
              <a:t>GIỚI THIỆU BÀI HỌC</a:t>
            </a:r>
          </a:p>
        </p:txBody>
      </p:sp>
      <p:sp>
        <p:nvSpPr>
          <p:cNvPr id="11" name="Freeform 2">
            <a:extLst>
              <a:ext uri="{FF2B5EF4-FFF2-40B4-BE49-F238E27FC236}">
                <a16:creationId xmlns:a16="http://schemas.microsoft.com/office/drawing/2014/main" id="{6A7757A5-DC1C-9622-150D-00B8C5DCFA31}"/>
              </a:ext>
            </a:extLst>
          </p:cNvPr>
          <p:cNvSpPr/>
          <p:nvPr/>
        </p:nvSpPr>
        <p:spPr>
          <a:xfrm>
            <a:off x="10896600" y="1644253"/>
            <a:ext cx="6172200" cy="7594997"/>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4"/>
            <a:stretch>
              <a:fillRect l="-64011" r="-20681"/>
            </a:stretch>
          </a:blipFill>
        </p:spPr>
      </p:sp>
    </p:spTree>
    <p:extLst>
      <p:ext uri="{BB962C8B-B14F-4D97-AF65-F5344CB8AC3E}">
        <p14:creationId xmlns:p14="http://schemas.microsoft.com/office/powerpoint/2010/main" val="3854975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363440A-E61D-6C1B-0901-0036F29C5F87}"/>
              </a:ext>
            </a:extLst>
          </p:cNvPr>
          <p:cNvGrpSpPr/>
          <p:nvPr/>
        </p:nvGrpSpPr>
        <p:grpSpPr>
          <a:xfrm>
            <a:off x="76200" y="571500"/>
            <a:ext cx="17830800" cy="3831861"/>
            <a:chOff x="-152400" y="702039"/>
            <a:chExt cx="17830800" cy="3831861"/>
          </a:xfrm>
        </p:grpSpPr>
        <p:sp>
          <p:nvSpPr>
            <p:cNvPr id="10" name="Rectangle: Rounded Corners 9">
              <a:extLst>
                <a:ext uri="{FF2B5EF4-FFF2-40B4-BE49-F238E27FC236}">
                  <a16:creationId xmlns:a16="http://schemas.microsoft.com/office/drawing/2014/main" id="{53C4B1B4-FCB0-CE5F-7FF3-9DA03003E3B5}"/>
                </a:ext>
              </a:extLst>
            </p:cNvPr>
            <p:cNvSpPr/>
            <p:nvPr/>
          </p:nvSpPr>
          <p:spPr>
            <a:xfrm>
              <a:off x="2895600" y="702039"/>
              <a:ext cx="14782800" cy="3831861"/>
            </a:xfrm>
            <a:prstGeom prst="roundRect">
              <a:avLst>
                <a:gd name="adj" fmla="val 845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EB9C380-BD25-3E42-C86D-71F8961356F1}"/>
                </a:ext>
              </a:extLst>
            </p:cNvPr>
            <p:cNvGrpSpPr/>
            <p:nvPr/>
          </p:nvGrpSpPr>
          <p:grpSpPr>
            <a:xfrm>
              <a:off x="-152400" y="702039"/>
              <a:ext cx="3710232" cy="3671583"/>
              <a:chOff x="-152400" y="702039"/>
              <a:chExt cx="3710232" cy="3671583"/>
            </a:xfrm>
          </p:grpSpPr>
          <p:sp>
            <p:nvSpPr>
              <p:cNvPr id="9" name="Freeform 4">
                <a:extLst>
                  <a:ext uri="{FF2B5EF4-FFF2-40B4-BE49-F238E27FC236}">
                    <a16:creationId xmlns:a16="http://schemas.microsoft.com/office/drawing/2014/main" id="{C2D4D7D8-747A-51C8-0757-D0C3C658B9D7}"/>
                  </a:ext>
                </a:extLst>
              </p:cNvPr>
              <p:cNvSpPr/>
              <p:nvPr/>
            </p:nvSpPr>
            <p:spPr>
              <a:xfrm>
                <a:off x="-152400" y="702039"/>
                <a:ext cx="3710232" cy="3671583"/>
              </a:xfrm>
              <a:custGeom>
                <a:avLst/>
                <a:gdLst/>
                <a:ahLst/>
                <a:cxnLst/>
                <a:rect l="l" t="t" r="r" b="b"/>
                <a:pathLst>
                  <a:path w="4158114" h="4114800">
                    <a:moveTo>
                      <a:pt x="0" y="0"/>
                    </a:moveTo>
                    <a:lnTo>
                      <a:pt x="4158114" y="0"/>
                    </a:lnTo>
                    <a:lnTo>
                      <a:pt x="415811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a:extLst>
                  <a:ext uri="{FF2B5EF4-FFF2-40B4-BE49-F238E27FC236}">
                    <a16:creationId xmlns:a16="http://schemas.microsoft.com/office/drawing/2014/main" id="{1BD3231C-39B4-7BFD-E800-D782A7EFFC1B}"/>
                  </a:ext>
                </a:extLst>
              </p:cNvPr>
              <p:cNvSpPr txBox="1"/>
              <p:nvPr/>
            </p:nvSpPr>
            <p:spPr>
              <a:xfrm>
                <a:off x="0" y="1405943"/>
                <a:ext cx="3048000" cy="2041456"/>
              </a:xfrm>
              <a:prstGeom prst="rect">
                <a:avLst/>
              </a:prstGeom>
              <a:noFill/>
            </p:spPr>
            <p:txBody>
              <a:bodyPr wrap="square" rtlCol="0">
                <a:spAutoFit/>
              </a:bodyPr>
              <a:lstStyle/>
              <a:p>
                <a:pPr algn="ctr">
                  <a:lnSpc>
                    <a:spcPct val="150000"/>
                  </a:lnSpc>
                </a:pPr>
                <a:r>
                  <a:rPr lang="en-US" sz="4500" b="1">
                    <a:solidFill>
                      <a:schemeClr val="accent6">
                        <a:lumMod val="50000"/>
                      </a:schemeClr>
                    </a:solidFill>
                    <a:latin typeface="Arial" panose="020B0604020202020204" pitchFamily="34" charset="0"/>
                    <a:cs typeface="Arial" panose="020B0604020202020204" pitchFamily="34" charset="0"/>
                  </a:rPr>
                  <a:t>YÊU </a:t>
                </a:r>
              </a:p>
              <a:p>
                <a:pPr algn="ctr">
                  <a:lnSpc>
                    <a:spcPct val="150000"/>
                  </a:lnSpc>
                </a:pPr>
                <a:r>
                  <a:rPr lang="en-US" sz="4500" b="1">
                    <a:solidFill>
                      <a:schemeClr val="accent6">
                        <a:lumMod val="50000"/>
                      </a:schemeClr>
                    </a:solidFill>
                    <a:latin typeface="Arial" panose="020B0604020202020204" pitchFamily="34" charset="0"/>
                    <a:cs typeface="Arial" panose="020B0604020202020204" pitchFamily="34" charset="0"/>
                  </a:rPr>
                  <a:t>CẦU </a:t>
                </a:r>
              </a:p>
            </p:txBody>
          </p:sp>
        </p:grpSp>
        <p:sp>
          <p:nvSpPr>
            <p:cNvPr id="6" name="TextBox 5">
              <a:extLst>
                <a:ext uri="{FF2B5EF4-FFF2-40B4-BE49-F238E27FC236}">
                  <a16:creationId xmlns:a16="http://schemas.microsoft.com/office/drawing/2014/main" id="{D798DEE6-076C-1567-E1DD-12E24F8C6B9B}"/>
                </a:ext>
              </a:extLst>
            </p:cNvPr>
            <p:cNvSpPr txBox="1"/>
            <p:nvPr/>
          </p:nvSpPr>
          <p:spPr>
            <a:xfrm>
              <a:off x="2971800" y="723900"/>
              <a:ext cx="14706600" cy="367158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Đọc phần Giới thiệu bài học, khái quát chủ đề Những di tích lịch sử và danh thắng.</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Nêu tên và thể loại các văn bản đọc chính và văn bản đọc kết nối chủ điểm, văn bản đọc mở rộng theo thể loại.</a:t>
              </a:r>
            </a:p>
          </p:txBody>
        </p:sp>
      </p:grpSp>
      <p:pic>
        <p:nvPicPr>
          <p:cNvPr id="1026" name="Picture 2" descr="Ghềnh đá Bàn Than - Điểm săn ảnh cực ngầu tại Quảng Nam">
            <a:extLst>
              <a:ext uri="{FF2B5EF4-FFF2-40B4-BE49-F238E27FC236}">
                <a16:creationId xmlns:a16="http://schemas.microsoft.com/office/drawing/2014/main" id="{3631CC2C-FF83-342C-EA64-D851C91264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608"/>
          <a:stretch/>
        </p:blipFill>
        <p:spPr bwMode="auto">
          <a:xfrm>
            <a:off x="-353520" y="5085404"/>
            <a:ext cx="18995039" cy="778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605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up)">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C25F4F0-45A2-D72E-35D9-B1460BAD3E00}"/>
              </a:ext>
            </a:extLst>
          </p:cNvPr>
          <p:cNvSpPr txBox="1"/>
          <p:nvPr/>
        </p:nvSpPr>
        <p:spPr>
          <a:xfrm>
            <a:off x="419100" y="974838"/>
            <a:ext cx="16840200" cy="90159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i="1">
                <a:solidFill>
                  <a:srgbClr val="002060"/>
                </a:solidFill>
                <a:latin typeface="Arial" panose="020B0604020202020204" pitchFamily="34" charset="0"/>
                <a:cs typeface="Arial" panose="020B0604020202020204" pitchFamily="34" charset="0"/>
              </a:rPr>
              <a:t>Những di tích lịch sử và danh thắng </a:t>
            </a:r>
            <a:r>
              <a:rPr lang="en-US" sz="4000">
                <a:latin typeface="Arial" panose="020B0604020202020204" pitchFamily="34" charset="0"/>
                <a:cs typeface="Arial" panose="020B0604020202020204" pitchFamily="34" charset="0"/>
              </a:rPr>
              <a:t>bao gồm các văn bản thông tin.</a:t>
            </a:r>
          </a:p>
        </p:txBody>
      </p:sp>
      <p:graphicFrame>
        <p:nvGraphicFramePr>
          <p:cNvPr id="17" name="Table 16">
            <a:extLst>
              <a:ext uri="{FF2B5EF4-FFF2-40B4-BE49-F238E27FC236}">
                <a16:creationId xmlns:a16="http://schemas.microsoft.com/office/drawing/2014/main" id="{EAFA6640-4F78-3D19-5F0F-C2D8665C0232}"/>
              </a:ext>
            </a:extLst>
          </p:cNvPr>
          <p:cNvGraphicFramePr>
            <a:graphicFrameLocks noGrp="1"/>
          </p:cNvGraphicFramePr>
          <p:nvPr>
            <p:extLst>
              <p:ext uri="{D42A27DB-BD31-4B8C-83A1-F6EECF244321}">
                <p14:modId xmlns:p14="http://schemas.microsoft.com/office/powerpoint/2010/main" val="2191580250"/>
              </p:ext>
            </p:extLst>
          </p:nvPr>
        </p:nvGraphicFramePr>
        <p:xfrm>
          <a:off x="419100" y="2346438"/>
          <a:ext cx="17449800" cy="6988062"/>
        </p:xfrm>
        <a:graphic>
          <a:graphicData uri="http://schemas.openxmlformats.org/drawingml/2006/table">
            <a:tbl>
              <a:tblPr bandRow="1"/>
              <a:tblGrid>
                <a:gridCol w="12192000">
                  <a:extLst>
                    <a:ext uri="{9D8B030D-6E8A-4147-A177-3AD203B41FA5}">
                      <a16:colId xmlns:a16="http://schemas.microsoft.com/office/drawing/2014/main" val="3083967423"/>
                    </a:ext>
                  </a:extLst>
                </a:gridCol>
                <a:gridCol w="5257800">
                  <a:extLst>
                    <a:ext uri="{9D8B030D-6E8A-4147-A177-3AD203B41FA5}">
                      <a16:colId xmlns:a16="http://schemas.microsoft.com/office/drawing/2014/main" val="3059245299"/>
                    </a:ext>
                  </a:extLst>
                </a:gridCol>
              </a:tblGrid>
              <a:tr h="1143000">
                <a:tc>
                  <a:txBody>
                    <a:bodyPr/>
                    <a:lstStyle/>
                    <a:p>
                      <a:pPr marL="0" marR="0" algn="ctr">
                        <a:lnSpc>
                          <a:spcPct val="100000"/>
                        </a:lnSpc>
                        <a:spcBef>
                          <a:spcPts val="0"/>
                        </a:spcBef>
                        <a:spcAft>
                          <a:spcPts val="0"/>
                        </a:spcAft>
                      </a:pPr>
                      <a:r>
                        <a:rPr lang="vi-VN" sz="4000" b="1">
                          <a:solidFill>
                            <a:srgbClr val="000000"/>
                          </a:solidFill>
                          <a:effectLst/>
                          <a:latin typeface="+mn-lt"/>
                          <a:ea typeface="Times New Roman" panose="02020603050405020304" pitchFamily="18" charset="0"/>
                          <a:cs typeface="Times New Roman" panose="02020603050405020304" pitchFamily="18" charset="0"/>
                        </a:rPr>
                        <a:t>Tên văn bản</a:t>
                      </a:r>
                      <a:endParaRPr lang="en-US" sz="4000">
                        <a:effectLst/>
                        <a:latin typeface="+mn-lt"/>
                        <a:ea typeface="Times New Roman" panose="02020603050405020304" pitchFamily="18" charset="0"/>
                        <a:cs typeface="Times New Roman" panose="02020603050405020304" pitchFamily="18" charset="0"/>
                      </a:endParaRPr>
                    </a:p>
                  </a:txBody>
                  <a:tcPr marL="49299" marR="49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9CE"/>
                    </a:solidFill>
                  </a:tcPr>
                </a:tc>
                <a:tc>
                  <a:txBody>
                    <a:bodyPr/>
                    <a:lstStyle/>
                    <a:p>
                      <a:pPr marL="0" marR="0" algn="ctr">
                        <a:lnSpc>
                          <a:spcPct val="100000"/>
                        </a:lnSpc>
                        <a:spcBef>
                          <a:spcPts val="0"/>
                        </a:spcBef>
                        <a:spcAft>
                          <a:spcPts val="0"/>
                        </a:spcAft>
                      </a:pPr>
                      <a:r>
                        <a:rPr lang="vi-VN" sz="4000" b="1">
                          <a:solidFill>
                            <a:srgbClr val="000000"/>
                          </a:solidFill>
                          <a:effectLst/>
                          <a:latin typeface="+mn-lt"/>
                          <a:ea typeface="Times New Roman" panose="02020603050405020304" pitchFamily="18" charset="0"/>
                          <a:cs typeface="Times New Roman" panose="02020603050405020304" pitchFamily="18" charset="0"/>
                        </a:rPr>
                        <a:t>Thể loại</a:t>
                      </a:r>
                      <a:endParaRPr lang="en-US" sz="4000">
                        <a:effectLst/>
                        <a:latin typeface="+mn-lt"/>
                        <a:ea typeface="Times New Roman" panose="02020603050405020304" pitchFamily="18" charset="0"/>
                        <a:cs typeface="Times New Roman" panose="02020603050405020304" pitchFamily="18" charset="0"/>
                      </a:endParaRPr>
                    </a:p>
                  </a:txBody>
                  <a:tcPr marL="49299" marR="49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9CE"/>
                    </a:solidFill>
                  </a:tcPr>
                </a:tc>
                <a:extLst>
                  <a:ext uri="{0D108BD9-81ED-4DB2-BD59-A6C34878D82A}">
                    <a16:rowId xmlns:a16="http://schemas.microsoft.com/office/drawing/2014/main" val="1414948324"/>
                  </a:ext>
                </a:extLst>
              </a:tr>
              <a:tr h="1232665">
                <a:tc>
                  <a:txBody>
                    <a:bodyPr/>
                    <a:lstStyle/>
                    <a:p>
                      <a:pPr marL="0" marR="0" algn="just">
                        <a:lnSpc>
                          <a:spcPct val="100000"/>
                        </a:lnSpc>
                        <a:spcBef>
                          <a:spcPts val="0"/>
                        </a:spcBef>
                        <a:spcAft>
                          <a:spcPts val="0"/>
                        </a:spcAft>
                      </a:pPr>
                      <a:r>
                        <a:rPr lang="vi-VN" sz="4000">
                          <a:solidFill>
                            <a:srgbClr val="000000"/>
                          </a:solidFill>
                          <a:effectLst/>
                          <a:latin typeface="+mn-lt"/>
                          <a:ea typeface="Times New Roman" panose="02020603050405020304" pitchFamily="18" charset="0"/>
                          <a:cs typeface="Times New Roman" panose="02020603050405020304" pitchFamily="18" charset="0"/>
                        </a:rPr>
                        <a:t>Vườn Quốc gia Cúc Phương</a:t>
                      </a:r>
                      <a:endParaRPr lang="en-US" sz="4000">
                        <a:effectLst/>
                        <a:latin typeface="+mn-lt"/>
                        <a:ea typeface="Times New Roman" panose="02020603050405020304" pitchFamily="18" charset="0"/>
                        <a:cs typeface="Times New Roman" panose="02020603050405020304" pitchFamily="18" charset="0"/>
                      </a:endParaRPr>
                    </a:p>
                  </a:txBody>
                  <a:tcPr marL="49299" marR="49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4000">
                          <a:solidFill>
                            <a:srgbClr val="000000"/>
                          </a:solidFill>
                          <a:effectLst/>
                          <a:latin typeface="+mn-lt"/>
                          <a:ea typeface="Times New Roman" panose="02020603050405020304" pitchFamily="18" charset="0"/>
                          <a:cs typeface="Times New Roman" panose="02020603050405020304" pitchFamily="18" charset="0"/>
                        </a:rPr>
                        <a:t>VB thông tin</a:t>
                      </a:r>
                      <a:endParaRPr lang="en-US" sz="4000">
                        <a:effectLst/>
                        <a:latin typeface="+mn-lt"/>
                        <a:ea typeface="Times New Roman" panose="02020603050405020304" pitchFamily="18" charset="0"/>
                        <a:cs typeface="Times New Roman" panose="02020603050405020304" pitchFamily="18" charset="0"/>
                      </a:endParaRPr>
                    </a:p>
                  </a:txBody>
                  <a:tcPr marL="49299" marR="49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0753290"/>
                  </a:ext>
                </a:extLst>
              </a:tr>
              <a:tr h="1143000">
                <a:tc>
                  <a:txBody>
                    <a:bodyPr/>
                    <a:lstStyle/>
                    <a:p>
                      <a:pPr marL="0" marR="0" algn="just">
                        <a:lnSpc>
                          <a:spcPct val="100000"/>
                        </a:lnSpc>
                        <a:spcBef>
                          <a:spcPts val="0"/>
                        </a:spcBef>
                        <a:spcAft>
                          <a:spcPts val="0"/>
                        </a:spcAft>
                      </a:pPr>
                      <a:r>
                        <a:rPr lang="vi-VN" sz="4000">
                          <a:solidFill>
                            <a:srgbClr val="000000"/>
                          </a:solidFill>
                          <a:effectLst/>
                          <a:latin typeface="+mn-lt"/>
                          <a:ea typeface="Times New Roman" panose="02020603050405020304" pitchFamily="18" charset="0"/>
                          <a:cs typeface="Times New Roman" panose="02020603050405020304" pitchFamily="18" charset="0"/>
                        </a:rPr>
                        <a:t>Ngọ Môn</a:t>
                      </a:r>
                      <a:endParaRPr lang="en-US" sz="4000">
                        <a:effectLst/>
                        <a:latin typeface="+mn-lt"/>
                        <a:ea typeface="Times New Roman" panose="02020603050405020304" pitchFamily="18" charset="0"/>
                        <a:cs typeface="Times New Roman" panose="02020603050405020304" pitchFamily="18" charset="0"/>
                      </a:endParaRPr>
                    </a:p>
                  </a:txBody>
                  <a:tcPr marL="49299" marR="49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4000">
                          <a:solidFill>
                            <a:srgbClr val="000000"/>
                          </a:solidFill>
                          <a:effectLst/>
                          <a:latin typeface="+mn-lt"/>
                          <a:ea typeface="Times New Roman" panose="02020603050405020304" pitchFamily="18" charset="0"/>
                          <a:cs typeface="Times New Roman" panose="02020603050405020304" pitchFamily="18" charset="0"/>
                        </a:rPr>
                        <a:t>VB thông tin</a:t>
                      </a:r>
                      <a:endParaRPr lang="en-US" sz="4000">
                        <a:effectLst/>
                        <a:latin typeface="+mn-lt"/>
                        <a:ea typeface="Times New Roman" panose="02020603050405020304" pitchFamily="18" charset="0"/>
                        <a:cs typeface="Times New Roman" panose="02020603050405020304" pitchFamily="18" charset="0"/>
                      </a:endParaRPr>
                    </a:p>
                  </a:txBody>
                  <a:tcPr marL="49299" marR="49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88445099"/>
                  </a:ext>
                </a:extLst>
              </a:tr>
              <a:tr h="2072134">
                <a:tc>
                  <a:txBody>
                    <a:bodyPr/>
                    <a:lstStyle/>
                    <a:p>
                      <a:pPr marL="0" marR="0" algn="just">
                        <a:lnSpc>
                          <a:spcPct val="150000"/>
                        </a:lnSpc>
                        <a:spcBef>
                          <a:spcPts val="0"/>
                        </a:spcBef>
                        <a:spcAft>
                          <a:spcPts val="0"/>
                        </a:spcAft>
                      </a:pPr>
                      <a:r>
                        <a:rPr lang="vi-VN" sz="4000">
                          <a:solidFill>
                            <a:srgbClr val="000000"/>
                          </a:solidFill>
                          <a:effectLst/>
                          <a:latin typeface="+mn-lt"/>
                          <a:ea typeface="Times New Roman" panose="02020603050405020304" pitchFamily="18" charset="0"/>
                          <a:cs typeface="Times New Roman" panose="02020603050405020304" pitchFamily="18" charset="0"/>
                        </a:rPr>
                        <a:t>Nhiều giá trị khảo cổ từ Hoàng thành Thăng Long cần được UNESCO công nhận</a:t>
                      </a:r>
                      <a:endParaRPr lang="en-US" sz="4000">
                        <a:effectLst/>
                        <a:latin typeface="+mn-lt"/>
                        <a:ea typeface="Times New Roman" panose="02020603050405020304" pitchFamily="18" charset="0"/>
                        <a:cs typeface="Times New Roman" panose="02020603050405020304" pitchFamily="18" charset="0"/>
                      </a:endParaRPr>
                    </a:p>
                  </a:txBody>
                  <a:tcPr marL="49299" marR="49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4000">
                          <a:solidFill>
                            <a:srgbClr val="000000"/>
                          </a:solidFill>
                          <a:effectLst/>
                          <a:latin typeface="+mn-lt"/>
                          <a:ea typeface="Times New Roman" panose="02020603050405020304" pitchFamily="18" charset="0"/>
                          <a:cs typeface="Times New Roman" panose="02020603050405020304" pitchFamily="18" charset="0"/>
                        </a:rPr>
                        <a:t>VB thông tin</a:t>
                      </a:r>
                      <a:endParaRPr lang="en-US" sz="4000">
                        <a:effectLst/>
                        <a:latin typeface="+mn-lt"/>
                        <a:ea typeface="Times New Roman" panose="02020603050405020304" pitchFamily="18" charset="0"/>
                        <a:cs typeface="Times New Roman" panose="02020603050405020304" pitchFamily="18" charset="0"/>
                      </a:endParaRPr>
                    </a:p>
                  </a:txBody>
                  <a:tcPr marL="49299" marR="49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6546702"/>
                  </a:ext>
                </a:extLst>
              </a:tr>
              <a:tr h="1397263">
                <a:tc>
                  <a:txBody>
                    <a:bodyPr/>
                    <a:lstStyle/>
                    <a:p>
                      <a:pPr marL="0" marR="0" algn="just">
                        <a:lnSpc>
                          <a:spcPct val="100000"/>
                        </a:lnSpc>
                        <a:spcBef>
                          <a:spcPts val="0"/>
                        </a:spcBef>
                        <a:spcAft>
                          <a:spcPts val="0"/>
                        </a:spcAft>
                      </a:pPr>
                      <a:r>
                        <a:rPr lang="vi-VN" sz="4000">
                          <a:solidFill>
                            <a:srgbClr val="000000"/>
                          </a:solidFill>
                          <a:effectLst/>
                          <a:latin typeface="+mn-lt"/>
                          <a:ea typeface="Times New Roman" panose="02020603050405020304" pitchFamily="18" charset="0"/>
                          <a:cs typeface="Times New Roman" panose="02020603050405020304" pitchFamily="18" charset="0"/>
                        </a:rPr>
                        <a:t>Cột cờ Thủ Ngữ - di tích cổ bên sông Sài Gòn</a:t>
                      </a:r>
                      <a:endParaRPr lang="en-US" sz="4000">
                        <a:effectLst/>
                        <a:latin typeface="+mn-lt"/>
                        <a:ea typeface="Times New Roman" panose="02020603050405020304" pitchFamily="18" charset="0"/>
                        <a:cs typeface="Times New Roman" panose="02020603050405020304" pitchFamily="18" charset="0"/>
                      </a:endParaRPr>
                    </a:p>
                  </a:txBody>
                  <a:tcPr marL="49299" marR="49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4000">
                          <a:solidFill>
                            <a:srgbClr val="000000"/>
                          </a:solidFill>
                          <a:effectLst/>
                          <a:latin typeface="+mn-lt"/>
                          <a:ea typeface="Times New Roman" panose="02020603050405020304" pitchFamily="18" charset="0"/>
                          <a:cs typeface="Times New Roman" panose="02020603050405020304" pitchFamily="18" charset="0"/>
                        </a:rPr>
                        <a:t>VB thông tin</a:t>
                      </a:r>
                      <a:endParaRPr lang="en-US" sz="4000">
                        <a:effectLst/>
                        <a:latin typeface="+mn-lt"/>
                        <a:ea typeface="Times New Roman" panose="02020603050405020304" pitchFamily="18" charset="0"/>
                        <a:cs typeface="Times New Roman" panose="02020603050405020304" pitchFamily="18" charset="0"/>
                      </a:endParaRPr>
                    </a:p>
                  </a:txBody>
                  <a:tcPr marL="49299" marR="49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88939850"/>
                  </a:ext>
                </a:extLst>
              </a:tr>
            </a:tbl>
          </a:graphicData>
        </a:graphic>
      </p:graphicFrame>
    </p:spTree>
    <p:extLst>
      <p:ext uri="{BB962C8B-B14F-4D97-AF65-F5344CB8AC3E}">
        <p14:creationId xmlns:p14="http://schemas.microsoft.com/office/powerpoint/2010/main" val="422954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TotalTime>
  <Words>4396</Words>
  <Application>Microsoft Office PowerPoint</Application>
  <PresentationFormat>Custom</PresentationFormat>
  <Paragraphs>340</Paragraphs>
  <Slides>60</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Blue Simple Modern Enhancing Sales Strategy Presentation</dc:title>
  <cp:lastModifiedBy>Thảo Đào</cp:lastModifiedBy>
  <cp:revision>10</cp:revision>
  <dcterms:created xsi:type="dcterms:W3CDTF">2006-08-16T00:00:00Z</dcterms:created>
  <dcterms:modified xsi:type="dcterms:W3CDTF">2024-08-13T02:17:36Z</dcterms:modified>
  <dc:identifier>DAGDOvn9FXc</dc:identifier>
</cp:coreProperties>
</file>