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181CFD-48DD-40AC-9C86-7ADE3E5728B5}"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921A58-185A-44CA-886F-56964985DABB}" type="slidenum">
              <a:rPr lang="en-US" smtClean="0"/>
              <a:t>‹#›</a:t>
            </a:fld>
            <a:endParaRPr lang="en-US"/>
          </a:p>
        </p:txBody>
      </p:sp>
    </p:spTree>
    <p:extLst>
      <p:ext uri="{BB962C8B-B14F-4D97-AF65-F5344CB8AC3E}">
        <p14:creationId xmlns:p14="http://schemas.microsoft.com/office/powerpoint/2010/main" val="256339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181CFD-48DD-40AC-9C86-7ADE3E5728B5}"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921A58-185A-44CA-886F-56964985DABB}" type="slidenum">
              <a:rPr lang="en-US" smtClean="0"/>
              <a:t>‹#›</a:t>
            </a:fld>
            <a:endParaRPr lang="en-US"/>
          </a:p>
        </p:txBody>
      </p:sp>
    </p:spTree>
    <p:extLst>
      <p:ext uri="{BB962C8B-B14F-4D97-AF65-F5344CB8AC3E}">
        <p14:creationId xmlns:p14="http://schemas.microsoft.com/office/powerpoint/2010/main" val="3756471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181CFD-48DD-40AC-9C86-7ADE3E5728B5}"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921A58-185A-44CA-886F-56964985DABB}" type="slidenum">
              <a:rPr lang="en-US" smtClean="0"/>
              <a:t>‹#›</a:t>
            </a:fld>
            <a:endParaRPr lang="en-US"/>
          </a:p>
        </p:txBody>
      </p:sp>
    </p:spTree>
    <p:extLst>
      <p:ext uri="{BB962C8B-B14F-4D97-AF65-F5344CB8AC3E}">
        <p14:creationId xmlns:p14="http://schemas.microsoft.com/office/powerpoint/2010/main" val="2065315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181CFD-48DD-40AC-9C86-7ADE3E5728B5}"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921A58-185A-44CA-886F-56964985DABB}" type="slidenum">
              <a:rPr lang="en-US" smtClean="0"/>
              <a:t>‹#›</a:t>
            </a:fld>
            <a:endParaRPr lang="en-US"/>
          </a:p>
        </p:txBody>
      </p:sp>
    </p:spTree>
    <p:extLst>
      <p:ext uri="{BB962C8B-B14F-4D97-AF65-F5344CB8AC3E}">
        <p14:creationId xmlns:p14="http://schemas.microsoft.com/office/powerpoint/2010/main" val="1658692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181CFD-48DD-40AC-9C86-7ADE3E5728B5}"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921A58-185A-44CA-886F-56964985DABB}" type="slidenum">
              <a:rPr lang="en-US" smtClean="0"/>
              <a:t>‹#›</a:t>
            </a:fld>
            <a:endParaRPr lang="en-US"/>
          </a:p>
        </p:txBody>
      </p:sp>
    </p:spTree>
    <p:extLst>
      <p:ext uri="{BB962C8B-B14F-4D97-AF65-F5344CB8AC3E}">
        <p14:creationId xmlns:p14="http://schemas.microsoft.com/office/powerpoint/2010/main" val="42683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181CFD-48DD-40AC-9C86-7ADE3E5728B5}"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921A58-185A-44CA-886F-56964985DABB}" type="slidenum">
              <a:rPr lang="en-US" smtClean="0"/>
              <a:t>‹#›</a:t>
            </a:fld>
            <a:endParaRPr lang="en-US"/>
          </a:p>
        </p:txBody>
      </p:sp>
    </p:spTree>
    <p:extLst>
      <p:ext uri="{BB962C8B-B14F-4D97-AF65-F5344CB8AC3E}">
        <p14:creationId xmlns:p14="http://schemas.microsoft.com/office/powerpoint/2010/main" val="138672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181CFD-48DD-40AC-9C86-7ADE3E5728B5}"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921A58-185A-44CA-886F-56964985DABB}" type="slidenum">
              <a:rPr lang="en-US" smtClean="0"/>
              <a:t>‹#›</a:t>
            </a:fld>
            <a:endParaRPr lang="en-US"/>
          </a:p>
        </p:txBody>
      </p:sp>
    </p:spTree>
    <p:extLst>
      <p:ext uri="{BB962C8B-B14F-4D97-AF65-F5344CB8AC3E}">
        <p14:creationId xmlns:p14="http://schemas.microsoft.com/office/powerpoint/2010/main" val="563588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181CFD-48DD-40AC-9C86-7ADE3E5728B5}"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921A58-185A-44CA-886F-56964985DABB}" type="slidenum">
              <a:rPr lang="en-US" smtClean="0"/>
              <a:t>‹#›</a:t>
            </a:fld>
            <a:endParaRPr lang="en-US"/>
          </a:p>
        </p:txBody>
      </p:sp>
    </p:spTree>
    <p:extLst>
      <p:ext uri="{BB962C8B-B14F-4D97-AF65-F5344CB8AC3E}">
        <p14:creationId xmlns:p14="http://schemas.microsoft.com/office/powerpoint/2010/main" val="3318499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181CFD-48DD-40AC-9C86-7ADE3E5728B5}"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921A58-185A-44CA-886F-56964985DABB}" type="slidenum">
              <a:rPr lang="en-US" smtClean="0"/>
              <a:t>‹#›</a:t>
            </a:fld>
            <a:endParaRPr lang="en-US"/>
          </a:p>
        </p:txBody>
      </p:sp>
    </p:spTree>
    <p:extLst>
      <p:ext uri="{BB962C8B-B14F-4D97-AF65-F5344CB8AC3E}">
        <p14:creationId xmlns:p14="http://schemas.microsoft.com/office/powerpoint/2010/main" val="3700729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181CFD-48DD-40AC-9C86-7ADE3E5728B5}"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921A58-185A-44CA-886F-56964985DABB}" type="slidenum">
              <a:rPr lang="en-US" smtClean="0"/>
              <a:t>‹#›</a:t>
            </a:fld>
            <a:endParaRPr lang="en-US"/>
          </a:p>
        </p:txBody>
      </p:sp>
    </p:spTree>
    <p:extLst>
      <p:ext uri="{BB962C8B-B14F-4D97-AF65-F5344CB8AC3E}">
        <p14:creationId xmlns:p14="http://schemas.microsoft.com/office/powerpoint/2010/main" val="337330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181CFD-48DD-40AC-9C86-7ADE3E5728B5}"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921A58-185A-44CA-886F-56964985DABB}" type="slidenum">
              <a:rPr lang="en-US" smtClean="0"/>
              <a:t>‹#›</a:t>
            </a:fld>
            <a:endParaRPr lang="en-US"/>
          </a:p>
        </p:txBody>
      </p:sp>
    </p:spTree>
    <p:extLst>
      <p:ext uri="{BB962C8B-B14F-4D97-AF65-F5344CB8AC3E}">
        <p14:creationId xmlns:p14="http://schemas.microsoft.com/office/powerpoint/2010/main" val="390736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181CFD-48DD-40AC-9C86-7ADE3E5728B5}" type="datetimeFigureOut">
              <a:rPr lang="en-US" smtClean="0"/>
              <a:t>12/5/2021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921A58-185A-44CA-886F-56964985DABB}" type="slidenum">
              <a:rPr lang="en-US" smtClean="0"/>
              <a:t>‹#›</a:t>
            </a:fld>
            <a:endParaRPr lang="en-US"/>
          </a:p>
        </p:txBody>
      </p:sp>
    </p:spTree>
    <p:extLst>
      <p:ext uri="{BB962C8B-B14F-4D97-AF65-F5344CB8AC3E}">
        <p14:creationId xmlns:p14="http://schemas.microsoft.com/office/powerpoint/2010/main" val="3952428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package" Target="../embeddings/Microsoft_Word_Document1.docx"/><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7" y="155124"/>
            <a:ext cx="11565228" cy="892552"/>
          </a:xfrm>
          <a:prstGeom prst="rect">
            <a:avLst/>
          </a:prstGeom>
        </p:spPr>
        <p:txBody>
          <a:bodyPr wrap="square">
            <a:spAutoFit/>
          </a:bodyPr>
          <a:lstStyle/>
          <a:p>
            <a:pPr algn="just">
              <a:lnSpc>
                <a:spcPct val="130000"/>
              </a:lnSpc>
            </a:pPr>
            <a:r>
              <a:rPr lang="en-US" sz="2000" b="1" dirty="0" smtClean="0">
                <a:solidFill>
                  <a:srgbClr val="FF0000"/>
                </a:solidFill>
                <a:effectLst/>
                <a:latin typeface="Times New Roman" panose="02020603050405020304" pitchFamily="18" charset="0"/>
                <a:ea typeface="Segoe UI" panose="020B0502040204020203" pitchFamily="34" charset="0"/>
              </a:rPr>
              <a:t>CHƯƠNG 5: VIỆT NAM TỪ KHOẢNG THẾ KỈ VII TRƯỚC CÔNG NGUYÊN ĐẾN ĐẦU THẾ KỈ X</a:t>
            </a:r>
            <a:endParaRPr lang="en-US" sz="2000" dirty="0" smtClean="0">
              <a:effectLst/>
              <a:latin typeface="Segoe UI" panose="020B0502040204020203" pitchFamily="34" charset="0"/>
              <a:ea typeface="Segoe UI" panose="020B0502040204020203" pitchFamily="34" charset="0"/>
            </a:endParaRPr>
          </a:p>
          <a:p>
            <a:pPr algn="just">
              <a:lnSpc>
                <a:spcPct val="130000"/>
              </a:lnSpc>
            </a:pPr>
            <a:r>
              <a:rPr lang="en-US" sz="2000" b="1" dirty="0" err="1" smtClean="0">
                <a:effectLst/>
                <a:latin typeface="Times New Roman" panose="02020603050405020304" pitchFamily="18" charset="0"/>
                <a:ea typeface="Arial" panose="020B0604020202020204" pitchFamily="34" charset="0"/>
              </a:rPr>
              <a:t>Tiết</a:t>
            </a:r>
            <a:r>
              <a:rPr lang="en-US" sz="2000" b="1" dirty="0" smtClean="0">
                <a:effectLst/>
                <a:latin typeface="Times New Roman" panose="02020603050405020304" pitchFamily="18" charset="0"/>
                <a:ea typeface="Arial" panose="020B0604020202020204" pitchFamily="34" charset="0"/>
              </a:rPr>
              <a:t> 26</a:t>
            </a:r>
            <a:r>
              <a:rPr lang="en-US" sz="2000" b="1" dirty="0" smtClean="0">
                <a:solidFill>
                  <a:srgbClr val="FA151E"/>
                </a:solidFill>
                <a:effectLst/>
                <a:latin typeface="Times New Roman" panose="02020603050405020304" pitchFamily="18" charset="0"/>
                <a:ea typeface="Arial" panose="020B0604020202020204" pitchFamily="34" charset="0"/>
              </a:rPr>
              <a:t>-BÀI 14: NHÀ NƯỚC VĂN LANG, ÂU LẠC</a:t>
            </a:r>
            <a:endParaRPr lang="en-US" sz="2000" b="1" dirty="0">
              <a:solidFill>
                <a:srgbClr val="FA151E"/>
              </a:solidFill>
              <a:effectLst/>
              <a:latin typeface="Arial" panose="020B0604020202020204" pitchFamily="34" charset="0"/>
              <a:ea typeface="Arial" panose="020B0604020202020204" pitchFamily="34" charset="0"/>
            </a:endParaRPr>
          </a:p>
        </p:txBody>
      </p:sp>
      <p:sp>
        <p:nvSpPr>
          <p:cNvPr id="5" name="Rectangle 4"/>
          <p:cNvSpPr/>
          <p:nvPr/>
        </p:nvSpPr>
        <p:spPr>
          <a:xfrm>
            <a:off x="154547" y="1047676"/>
            <a:ext cx="6096000" cy="852221"/>
          </a:xfrm>
          <a:prstGeom prst="rect">
            <a:avLst/>
          </a:prstGeom>
        </p:spPr>
        <p:txBody>
          <a:bodyPr>
            <a:spAutoFit/>
          </a:bodyPr>
          <a:lstStyle/>
          <a:p>
            <a:pPr algn="just">
              <a:lnSpc>
                <a:spcPct val="130000"/>
              </a:lnSpc>
            </a:pPr>
            <a:r>
              <a:rPr lang="en-US" sz="2000" b="1" u="sng" dirty="0" smtClean="0">
                <a:effectLst/>
                <a:latin typeface="Times New Roman" panose="02020603050405020304" pitchFamily="18" charset="0"/>
                <a:ea typeface="Segoe UI" panose="020B0502040204020203" pitchFamily="34" charset="0"/>
              </a:rPr>
              <a:t>I. NHÀ NƯỚC VĂN LANG</a:t>
            </a:r>
            <a:endParaRPr lang="en-US" sz="2000" u="sng" dirty="0" smtClean="0">
              <a:effectLst/>
              <a:latin typeface="Segoe UI" panose="020B0502040204020203" pitchFamily="34" charset="0"/>
              <a:ea typeface="Segoe UI" panose="020B0502040204020203" pitchFamily="34" charset="0"/>
            </a:endParaRPr>
          </a:p>
          <a:p>
            <a:pPr algn="just">
              <a:lnSpc>
                <a:spcPct val="130000"/>
              </a:lnSpc>
            </a:pPr>
            <a:r>
              <a:rPr lang="en-US" sz="2000" b="1" u="sng" dirty="0" smtClean="0">
                <a:effectLst/>
                <a:latin typeface="Times New Roman" panose="02020603050405020304" pitchFamily="18" charset="0"/>
                <a:ea typeface="Segoe UI" panose="020B0502040204020203" pitchFamily="34" charset="0"/>
              </a:rPr>
              <a:t>1. </a:t>
            </a:r>
            <a:r>
              <a:rPr lang="en-US" sz="2000" b="1" u="sng" dirty="0" err="1" smtClean="0">
                <a:effectLst/>
                <a:latin typeface="Times New Roman" panose="02020603050405020304" pitchFamily="18" charset="0"/>
                <a:ea typeface="Segoe UI" panose="020B0502040204020203" pitchFamily="34" charset="0"/>
              </a:rPr>
              <a:t>Sự</a:t>
            </a:r>
            <a:r>
              <a:rPr lang="en-US" sz="2000" b="1" u="sng" dirty="0" smtClean="0">
                <a:effectLst/>
                <a:latin typeface="Times New Roman" panose="02020603050405020304" pitchFamily="18" charset="0"/>
                <a:ea typeface="Segoe UI" panose="020B0502040204020203" pitchFamily="34" charset="0"/>
              </a:rPr>
              <a:t> </a:t>
            </a:r>
            <a:r>
              <a:rPr lang="en-US" sz="2000" b="1" u="sng" dirty="0" err="1" smtClean="0">
                <a:effectLst/>
                <a:latin typeface="Times New Roman" panose="02020603050405020304" pitchFamily="18" charset="0"/>
                <a:ea typeface="Segoe UI" panose="020B0502040204020203" pitchFamily="34" charset="0"/>
              </a:rPr>
              <a:t>ra</a:t>
            </a:r>
            <a:r>
              <a:rPr lang="en-US" sz="2000" b="1" u="sng" dirty="0" smtClean="0">
                <a:effectLst/>
                <a:latin typeface="Times New Roman" panose="02020603050405020304" pitchFamily="18" charset="0"/>
                <a:ea typeface="Segoe UI" panose="020B0502040204020203" pitchFamily="34" charset="0"/>
              </a:rPr>
              <a:t> </a:t>
            </a:r>
            <a:r>
              <a:rPr lang="en-US" sz="2000" b="1" u="sng" dirty="0" err="1" smtClean="0">
                <a:effectLst/>
                <a:latin typeface="Times New Roman" panose="02020603050405020304" pitchFamily="18" charset="0"/>
                <a:ea typeface="Segoe UI" panose="020B0502040204020203" pitchFamily="34" charset="0"/>
              </a:rPr>
              <a:t>đời</a:t>
            </a:r>
            <a:r>
              <a:rPr lang="en-US" sz="2000" b="1" u="sng" dirty="0" smtClean="0">
                <a:effectLst/>
                <a:latin typeface="Times New Roman" panose="02020603050405020304" pitchFamily="18" charset="0"/>
                <a:ea typeface="Segoe UI" panose="020B0502040204020203" pitchFamily="34" charset="0"/>
              </a:rPr>
              <a:t> </a:t>
            </a:r>
            <a:r>
              <a:rPr lang="en-US" sz="2000" b="1" u="sng" dirty="0" err="1" smtClean="0">
                <a:effectLst/>
                <a:latin typeface="Times New Roman" panose="02020603050405020304" pitchFamily="18" charset="0"/>
                <a:ea typeface="Segoe UI" panose="020B0502040204020203" pitchFamily="34" charset="0"/>
              </a:rPr>
              <a:t>nhà</a:t>
            </a:r>
            <a:r>
              <a:rPr lang="en-US" sz="2000" b="1" u="sng" dirty="0" smtClean="0">
                <a:effectLst/>
                <a:latin typeface="Times New Roman" panose="02020603050405020304" pitchFamily="18" charset="0"/>
                <a:ea typeface="Segoe UI" panose="020B0502040204020203" pitchFamily="34" charset="0"/>
              </a:rPr>
              <a:t> </a:t>
            </a:r>
            <a:r>
              <a:rPr lang="en-US" sz="2000" b="1" u="sng" dirty="0" err="1" smtClean="0">
                <a:effectLst/>
                <a:latin typeface="Times New Roman" panose="02020603050405020304" pitchFamily="18" charset="0"/>
                <a:ea typeface="Segoe UI" panose="020B0502040204020203" pitchFamily="34" charset="0"/>
              </a:rPr>
              <a:t>nước</a:t>
            </a:r>
            <a:r>
              <a:rPr lang="en-US" sz="2000" b="1" u="sng" dirty="0" smtClean="0">
                <a:effectLst/>
                <a:latin typeface="Times New Roman" panose="02020603050405020304" pitchFamily="18" charset="0"/>
                <a:ea typeface="Segoe UI" panose="020B0502040204020203" pitchFamily="34" charset="0"/>
              </a:rPr>
              <a:t> </a:t>
            </a:r>
            <a:r>
              <a:rPr lang="en-US" sz="2000" b="1" u="sng" dirty="0" err="1" smtClean="0">
                <a:effectLst/>
                <a:latin typeface="Times New Roman" panose="02020603050405020304" pitchFamily="18" charset="0"/>
                <a:ea typeface="Segoe UI" panose="020B0502040204020203" pitchFamily="34" charset="0"/>
              </a:rPr>
              <a:t>Văn</a:t>
            </a:r>
            <a:r>
              <a:rPr lang="en-US" sz="2000" b="1" u="sng" dirty="0" smtClean="0">
                <a:effectLst/>
                <a:latin typeface="Times New Roman" panose="02020603050405020304" pitchFamily="18" charset="0"/>
                <a:ea typeface="Segoe UI" panose="020B0502040204020203" pitchFamily="34" charset="0"/>
              </a:rPr>
              <a:t> Lang</a:t>
            </a:r>
            <a:endParaRPr lang="en-US" sz="2000" u="sng" dirty="0">
              <a:effectLst/>
              <a:latin typeface="Segoe UI" panose="020B0502040204020203" pitchFamily="34" charset="0"/>
              <a:ea typeface="Segoe UI" panose="020B0502040204020203" pitchFamily="34" charset="0"/>
            </a:endParaRPr>
          </a:p>
        </p:txBody>
      </p:sp>
      <p:pic>
        <p:nvPicPr>
          <p:cNvPr id="6" name="Picture 5"/>
          <p:cNvPicPr>
            <a:picLocks noChangeAspect="1"/>
          </p:cNvPicPr>
          <p:nvPr/>
        </p:nvPicPr>
        <p:blipFill>
          <a:blip r:embed="rId3"/>
          <a:stretch>
            <a:fillRect/>
          </a:stretch>
        </p:blipFill>
        <p:spPr>
          <a:xfrm>
            <a:off x="154548" y="1940229"/>
            <a:ext cx="4121238" cy="4917772"/>
          </a:xfrm>
          <a:prstGeom prst="rect">
            <a:avLst/>
          </a:prstGeom>
        </p:spPr>
      </p:pic>
      <p:pic>
        <p:nvPicPr>
          <p:cNvPr id="7" name="Picture 6"/>
          <p:cNvPicPr>
            <a:picLocks noChangeAspect="1"/>
          </p:cNvPicPr>
          <p:nvPr/>
        </p:nvPicPr>
        <p:blipFill>
          <a:blip r:embed="rId4"/>
          <a:stretch>
            <a:fillRect/>
          </a:stretch>
        </p:blipFill>
        <p:spPr>
          <a:xfrm>
            <a:off x="4275786" y="1790163"/>
            <a:ext cx="3825026" cy="5067836"/>
          </a:xfrm>
          <a:prstGeom prst="rect">
            <a:avLst/>
          </a:prstGeom>
        </p:spPr>
      </p:pic>
      <p:pic>
        <p:nvPicPr>
          <p:cNvPr id="8" name="Picture 7"/>
          <p:cNvPicPr>
            <a:picLocks noChangeAspect="1"/>
          </p:cNvPicPr>
          <p:nvPr/>
        </p:nvPicPr>
        <p:blipFill>
          <a:blip r:embed="rId5"/>
          <a:stretch>
            <a:fillRect/>
          </a:stretch>
        </p:blipFill>
        <p:spPr>
          <a:xfrm>
            <a:off x="8100812" y="1899898"/>
            <a:ext cx="4091188" cy="4958102"/>
          </a:xfrm>
          <a:prstGeom prst="rect">
            <a:avLst/>
          </a:prstGeom>
        </p:spPr>
      </p:pic>
      <p:graphicFrame>
        <p:nvGraphicFramePr>
          <p:cNvPr id="2" name="Object 1"/>
          <p:cNvGraphicFramePr>
            <a:graphicFrameLocks noChangeAspect="1"/>
          </p:cNvGraphicFramePr>
          <p:nvPr>
            <p:extLst>
              <p:ext uri="{D42A27DB-BD31-4B8C-83A1-F6EECF244321}">
                <p14:modId xmlns:p14="http://schemas.microsoft.com/office/powerpoint/2010/main" val="2172094733"/>
              </p:ext>
            </p:extLst>
          </p:nvPr>
        </p:nvGraphicFramePr>
        <p:xfrm>
          <a:off x="11109325" y="858838"/>
          <a:ext cx="3840163" cy="5418137"/>
        </p:xfrm>
        <a:graphic>
          <a:graphicData uri="http://schemas.openxmlformats.org/presentationml/2006/ole">
            <mc:AlternateContent xmlns:mc="http://schemas.openxmlformats.org/markup-compatibility/2006">
              <mc:Choice xmlns:v="urn:schemas-microsoft-com:vml" Requires="v">
                <p:oleObj spid="_x0000_s1026" name="Document" r:id="rId6" imgW="5938053" imgH="8378958" progId="Word.Document.12">
                  <p:embed/>
                </p:oleObj>
              </mc:Choice>
              <mc:Fallback>
                <p:oleObj name="Document" r:id="rId6" imgW="5938053" imgH="8378958" progId="Word.Document.12">
                  <p:embed/>
                  <p:pic>
                    <p:nvPicPr>
                      <p:cNvPr id="0" name=""/>
                      <p:cNvPicPr/>
                      <p:nvPr/>
                    </p:nvPicPr>
                    <p:blipFill>
                      <a:blip r:embed="rId7"/>
                      <a:stretch>
                        <a:fillRect/>
                      </a:stretch>
                    </p:blipFill>
                    <p:spPr>
                      <a:xfrm>
                        <a:off x="11109325" y="858838"/>
                        <a:ext cx="3840163" cy="5418137"/>
                      </a:xfrm>
                      <a:prstGeom prst="rect">
                        <a:avLst/>
                      </a:prstGeom>
                    </p:spPr>
                  </p:pic>
                </p:oleObj>
              </mc:Fallback>
            </mc:AlternateContent>
          </a:graphicData>
        </a:graphic>
      </p:graphicFrame>
    </p:spTree>
    <p:extLst>
      <p:ext uri="{BB962C8B-B14F-4D97-AF65-F5344CB8AC3E}">
        <p14:creationId xmlns:p14="http://schemas.microsoft.com/office/powerpoint/2010/main" val="289232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7" y="155124"/>
            <a:ext cx="11565228" cy="892552"/>
          </a:xfrm>
          <a:prstGeom prst="rect">
            <a:avLst/>
          </a:prstGeom>
        </p:spPr>
        <p:txBody>
          <a:bodyPr wrap="square">
            <a:spAutoFit/>
          </a:bodyPr>
          <a:lstStyle/>
          <a:p>
            <a:pPr algn="just">
              <a:lnSpc>
                <a:spcPct val="130000"/>
              </a:lnSpc>
            </a:pPr>
            <a:r>
              <a:rPr lang="en-US" sz="2000" b="1" dirty="0">
                <a:solidFill>
                  <a:srgbClr val="FF0000"/>
                </a:solidFill>
                <a:latin typeface="Times New Roman" panose="02020603050405020304" pitchFamily="18" charset="0"/>
                <a:ea typeface="Segoe UI" panose="020B0502040204020203" pitchFamily="34" charset="0"/>
              </a:rPr>
              <a:t>CHƯƠNG 5: VIỆT NAM TỪ KHOẢNG THẾ KỈ VII TRƯỚC CÔNG NGUYÊN ĐẾN ĐẦU THẾ KỈ X</a:t>
            </a:r>
            <a:endParaRPr lang="en-US" sz="2000"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dirty="0" err="1">
                <a:solidFill>
                  <a:prstClr val="black"/>
                </a:solidFill>
                <a:latin typeface="Times New Roman" panose="02020603050405020304" pitchFamily="18" charset="0"/>
                <a:ea typeface="Arial" panose="020B0604020202020204" pitchFamily="34" charset="0"/>
              </a:rPr>
              <a:t>Tiết</a:t>
            </a:r>
            <a:r>
              <a:rPr lang="en-US" sz="2000" b="1" dirty="0">
                <a:solidFill>
                  <a:prstClr val="black"/>
                </a:solidFill>
                <a:latin typeface="Times New Roman" panose="02020603050405020304" pitchFamily="18" charset="0"/>
                <a:ea typeface="Arial" panose="020B0604020202020204" pitchFamily="34" charset="0"/>
              </a:rPr>
              <a:t> </a:t>
            </a:r>
            <a:r>
              <a:rPr lang="en-US" sz="2000" b="1" dirty="0" smtClean="0">
                <a:solidFill>
                  <a:prstClr val="black"/>
                </a:solidFill>
                <a:latin typeface="Times New Roman" panose="02020603050405020304" pitchFamily="18" charset="0"/>
                <a:ea typeface="Arial" panose="020B0604020202020204" pitchFamily="34" charset="0"/>
              </a:rPr>
              <a:t>26</a:t>
            </a:r>
            <a:r>
              <a:rPr lang="en-US" sz="2000" b="1" dirty="0" smtClean="0">
                <a:solidFill>
                  <a:srgbClr val="FA151E"/>
                </a:solidFill>
                <a:latin typeface="Times New Roman" panose="02020603050405020304" pitchFamily="18" charset="0"/>
                <a:ea typeface="Arial" panose="020B0604020202020204" pitchFamily="34" charset="0"/>
              </a:rPr>
              <a:t>-BÀI </a:t>
            </a:r>
            <a:r>
              <a:rPr lang="en-US" sz="2000" b="1" dirty="0">
                <a:solidFill>
                  <a:srgbClr val="FA151E"/>
                </a:solidFill>
                <a:latin typeface="Times New Roman" panose="02020603050405020304" pitchFamily="18" charset="0"/>
                <a:ea typeface="Arial" panose="020B0604020202020204" pitchFamily="34" charset="0"/>
              </a:rPr>
              <a:t>14: NHÀ NƯỚC VĂN LANG, ÂU LẠC</a:t>
            </a:r>
            <a:endParaRPr lang="en-US" sz="2000" b="1" dirty="0">
              <a:solidFill>
                <a:srgbClr val="FA151E"/>
              </a:solidFill>
              <a:latin typeface="Arial" panose="020B0604020202020204" pitchFamily="34" charset="0"/>
              <a:ea typeface="Arial" panose="020B0604020202020204" pitchFamily="34" charset="0"/>
            </a:endParaRPr>
          </a:p>
        </p:txBody>
      </p:sp>
      <p:sp>
        <p:nvSpPr>
          <p:cNvPr id="5" name="Rectangle 4"/>
          <p:cNvSpPr/>
          <p:nvPr/>
        </p:nvSpPr>
        <p:spPr>
          <a:xfrm>
            <a:off x="154547" y="1047676"/>
            <a:ext cx="6096000" cy="852221"/>
          </a:xfrm>
          <a:prstGeom prst="rect">
            <a:avLst/>
          </a:prstGeom>
        </p:spPr>
        <p:txBody>
          <a:bodyPr>
            <a:spAutoFit/>
          </a:bodyPr>
          <a:lstStyle/>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I. NHÀ NƯỚC VĂN LANG</a:t>
            </a:r>
            <a:endParaRPr lang="en-US" sz="2000" u="sng"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1. </a:t>
            </a:r>
            <a:r>
              <a:rPr lang="en-US" sz="2000" b="1" u="sng" dirty="0" err="1">
                <a:solidFill>
                  <a:prstClr val="black"/>
                </a:solidFill>
                <a:latin typeface="Times New Roman" panose="02020603050405020304" pitchFamily="18" charset="0"/>
                <a:ea typeface="Segoe UI" panose="020B0502040204020203" pitchFamily="34" charset="0"/>
              </a:rPr>
              <a:t>Sự</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ra</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đời</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nhà</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nước</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Văn</a:t>
            </a:r>
            <a:r>
              <a:rPr lang="en-US" sz="2000" b="1" u="sng" dirty="0">
                <a:solidFill>
                  <a:prstClr val="black"/>
                </a:solidFill>
                <a:latin typeface="Times New Roman" panose="02020603050405020304" pitchFamily="18" charset="0"/>
                <a:ea typeface="Segoe UI" panose="020B0502040204020203" pitchFamily="34" charset="0"/>
              </a:rPr>
              <a:t> Lang</a:t>
            </a:r>
            <a:endParaRPr lang="en-US" sz="2000" u="sng" dirty="0">
              <a:solidFill>
                <a:prstClr val="black"/>
              </a:solidFill>
              <a:latin typeface="Segoe UI" panose="020B0502040204020203" pitchFamily="34" charset="0"/>
              <a:ea typeface="Segoe UI" panose="020B0502040204020203" pitchFamily="34" charset="0"/>
            </a:endParaRPr>
          </a:p>
        </p:txBody>
      </p:sp>
      <p:sp>
        <p:nvSpPr>
          <p:cNvPr id="2" name="Rectangle 1"/>
          <p:cNvSpPr/>
          <p:nvPr/>
        </p:nvSpPr>
        <p:spPr>
          <a:xfrm>
            <a:off x="5391954" y="1644014"/>
            <a:ext cx="6611155" cy="1754326"/>
          </a:xfrm>
          <a:prstGeom prst="rect">
            <a:avLst/>
          </a:prstGeom>
        </p:spPr>
        <p:txBody>
          <a:bodyPr wrap="square">
            <a:spAutoFit/>
          </a:bodyPr>
          <a:lstStyle/>
          <a:p>
            <a:pPr algn="just">
              <a:lnSpc>
                <a:spcPct val="150000"/>
              </a:lnSpc>
            </a:pPr>
            <a:r>
              <a:rPr lang="nl-NL" sz="2400" b="1" dirty="0" smtClean="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Em hãy phân biệt huyền thoại lịch sử và sự thật lịch sử về sự ra đời của nhà nước Văn Lang, đánh dấu (x) vào ô tương ứng:</a:t>
            </a:r>
            <a:endParaRPr lang="en-US" sz="24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9933202"/>
              </p:ext>
            </p:extLst>
          </p:nvPr>
        </p:nvGraphicFramePr>
        <p:xfrm>
          <a:off x="154547" y="1899897"/>
          <a:ext cx="4739424" cy="5187569"/>
        </p:xfrm>
        <a:graphic>
          <a:graphicData uri="http://schemas.openxmlformats.org/drawingml/2006/table">
            <a:tbl>
              <a:tblPr firstRow="1" firstCol="1" bandRow="1"/>
              <a:tblGrid>
                <a:gridCol w="3133231"/>
                <a:gridCol w="949526"/>
                <a:gridCol w="656667"/>
              </a:tblGrid>
              <a:tr h="1529969">
                <a:tc>
                  <a:txBody>
                    <a:bodyPr/>
                    <a:lstStyle/>
                    <a:p>
                      <a:pPr marL="0" marR="0" algn="just">
                        <a:lnSpc>
                          <a:spcPct val="150000"/>
                        </a:lnSpc>
                        <a:spcBef>
                          <a:spcPts val="0"/>
                        </a:spcBef>
                        <a:spcAft>
                          <a:spcPts val="0"/>
                        </a:spcAft>
                      </a:pPr>
                      <a:r>
                        <a:rPr lang="nl-NL"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nl-NL"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Truyền thuyết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nl-NL" sz="20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Lịch sử</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316">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 rồng cháu tiên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349">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Hùng Vương - vua nước Văn Lang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316">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 tích làng Cả</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4985">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Kháng chiến chống quân Tần (214-208 TCN)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316">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Sơn Tinh Thủy Tinh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316">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Thánh Gióng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32739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7" y="155124"/>
            <a:ext cx="11565228" cy="892552"/>
          </a:xfrm>
          <a:prstGeom prst="rect">
            <a:avLst/>
          </a:prstGeom>
        </p:spPr>
        <p:txBody>
          <a:bodyPr wrap="square">
            <a:spAutoFit/>
          </a:bodyPr>
          <a:lstStyle/>
          <a:p>
            <a:pPr algn="just">
              <a:lnSpc>
                <a:spcPct val="130000"/>
              </a:lnSpc>
            </a:pPr>
            <a:r>
              <a:rPr lang="en-US" sz="2000" b="1" dirty="0">
                <a:solidFill>
                  <a:srgbClr val="FF0000"/>
                </a:solidFill>
                <a:latin typeface="Times New Roman" panose="02020603050405020304" pitchFamily="18" charset="0"/>
                <a:ea typeface="Segoe UI" panose="020B0502040204020203" pitchFamily="34" charset="0"/>
              </a:rPr>
              <a:t>CHƯƠNG 5: VIỆT NAM TỪ KHOẢNG THẾ KỈ VII TRƯỚC CÔNG NGUYÊN ĐẾN ĐẦU THẾ KỈ X</a:t>
            </a:r>
            <a:endParaRPr lang="en-US" sz="2000"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dirty="0" err="1">
                <a:solidFill>
                  <a:prstClr val="black"/>
                </a:solidFill>
                <a:latin typeface="Times New Roman" panose="02020603050405020304" pitchFamily="18" charset="0"/>
                <a:ea typeface="Arial" panose="020B0604020202020204" pitchFamily="34" charset="0"/>
              </a:rPr>
              <a:t>Tiết</a:t>
            </a:r>
            <a:r>
              <a:rPr lang="en-US" sz="2000" b="1" dirty="0">
                <a:solidFill>
                  <a:prstClr val="black"/>
                </a:solidFill>
                <a:latin typeface="Times New Roman" panose="02020603050405020304" pitchFamily="18" charset="0"/>
                <a:ea typeface="Arial" panose="020B0604020202020204" pitchFamily="34" charset="0"/>
              </a:rPr>
              <a:t> </a:t>
            </a:r>
            <a:r>
              <a:rPr lang="en-US" sz="2000" b="1" dirty="0" smtClean="0">
                <a:solidFill>
                  <a:prstClr val="black"/>
                </a:solidFill>
                <a:latin typeface="Times New Roman" panose="02020603050405020304" pitchFamily="18" charset="0"/>
                <a:ea typeface="Arial" panose="020B0604020202020204" pitchFamily="34" charset="0"/>
              </a:rPr>
              <a:t>26</a:t>
            </a:r>
            <a:r>
              <a:rPr lang="en-US" sz="2000" b="1" dirty="0" smtClean="0">
                <a:solidFill>
                  <a:srgbClr val="FA151E"/>
                </a:solidFill>
                <a:latin typeface="Times New Roman" panose="02020603050405020304" pitchFamily="18" charset="0"/>
                <a:ea typeface="Arial" panose="020B0604020202020204" pitchFamily="34" charset="0"/>
              </a:rPr>
              <a:t>-BÀI </a:t>
            </a:r>
            <a:r>
              <a:rPr lang="en-US" sz="2000" b="1" dirty="0">
                <a:solidFill>
                  <a:srgbClr val="FA151E"/>
                </a:solidFill>
                <a:latin typeface="Times New Roman" panose="02020603050405020304" pitchFamily="18" charset="0"/>
                <a:ea typeface="Arial" panose="020B0604020202020204" pitchFamily="34" charset="0"/>
              </a:rPr>
              <a:t>14: NHÀ NƯỚC VĂN LANG, ÂU LẠC</a:t>
            </a:r>
            <a:endParaRPr lang="en-US" sz="2000" b="1" dirty="0">
              <a:solidFill>
                <a:srgbClr val="FA151E"/>
              </a:solidFill>
              <a:latin typeface="Arial" panose="020B0604020202020204" pitchFamily="34" charset="0"/>
              <a:ea typeface="Arial" panose="020B0604020202020204" pitchFamily="34" charset="0"/>
            </a:endParaRPr>
          </a:p>
        </p:txBody>
      </p:sp>
      <p:sp>
        <p:nvSpPr>
          <p:cNvPr id="5" name="Rectangle 4"/>
          <p:cNvSpPr/>
          <p:nvPr/>
        </p:nvSpPr>
        <p:spPr>
          <a:xfrm>
            <a:off x="154547" y="1047676"/>
            <a:ext cx="6096000" cy="852221"/>
          </a:xfrm>
          <a:prstGeom prst="rect">
            <a:avLst/>
          </a:prstGeom>
        </p:spPr>
        <p:txBody>
          <a:bodyPr>
            <a:spAutoFit/>
          </a:bodyPr>
          <a:lstStyle/>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I. NHÀ NƯỚC VĂN LANG</a:t>
            </a:r>
            <a:endParaRPr lang="en-US" sz="2000" u="sng"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1. </a:t>
            </a:r>
            <a:r>
              <a:rPr lang="en-US" sz="2000" b="1" u="sng" dirty="0" err="1">
                <a:solidFill>
                  <a:prstClr val="black"/>
                </a:solidFill>
                <a:latin typeface="Times New Roman" panose="02020603050405020304" pitchFamily="18" charset="0"/>
                <a:ea typeface="Segoe UI" panose="020B0502040204020203" pitchFamily="34" charset="0"/>
              </a:rPr>
              <a:t>Sự</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ra</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đời</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nhà</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nước</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Văn</a:t>
            </a:r>
            <a:r>
              <a:rPr lang="en-US" sz="2000" b="1" u="sng" dirty="0">
                <a:solidFill>
                  <a:prstClr val="black"/>
                </a:solidFill>
                <a:latin typeface="Times New Roman" panose="02020603050405020304" pitchFamily="18" charset="0"/>
                <a:ea typeface="Segoe UI" panose="020B0502040204020203" pitchFamily="34" charset="0"/>
              </a:rPr>
              <a:t> Lang</a:t>
            </a:r>
            <a:endParaRPr lang="en-US" sz="2000" u="sng" dirty="0">
              <a:solidFill>
                <a:prstClr val="black"/>
              </a:solidFill>
              <a:latin typeface="Segoe UI" panose="020B0502040204020203" pitchFamily="34" charset="0"/>
              <a:ea typeface="Segoe UI" panose="020B0502040204020203" pitchFamily="34" charset="0"/>
            </a:endParaRPr>
          </a:p>
        </p:txBody>
      </p:sp>
      <p:sp>
        <p:nvSpPr>
          <p:cNvPr id="2" name="Rectangle 1"/>
          <p:cNvSpPr/>
          <p:nvPr/>
        </p:nvSpPr>
        <p:spPr>
          <a:xfrm>
            <a:off x="5391954" y="1644014"/>
            <a:ext cx="6611155" cy="1754326"/>
          </a:xfrm>
          <a:prstGeom prst="rect">
            <a:avLst/>
          </a:prstGeom>
        </p:spPr>
        <p:txBody>
          <a:bodyPr wrap="square">
            <a:spAutoFit/>
          </a:bodyPr>
          <a:lstStyle/>
          <a:p>
            <a:pPr algn="just">
              <a:lnSpc>
                <a:spcPct val="150000"/>
              </a:lnSpc>
            </a:pPr>
            <a:r>
              <a:rPr lang="nl-NL" sz="2400"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Em hãy phân biệt huyền thoại lịch sử và sự thật lịch sử về sự ra đời của nhà nước Văn Lang, đánh dấu (x) vào ô tương ứng:</a:t>
            </a:r>
            <a:endParaRPr lang="en-US" sz="2400" b="1" dirty="0">
              <a:solidFill>
                <a:srgbClr val="7030A0"/>
              </a:solidFill>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565904195"/>
              </p:ext>
            </p:extLst>
          </p:nvPr>
        </p:nvGraphicFramePr>
        <p:xfrm>
          <a:off x="154547" y="1983573"/>
          <a:ext cx="4739424" cy="5021655"/>
        </p:xfrm>
        <a:graphic>
          <a:graphicData uri="http://schemas.openxmlformats.org/drawingml/2006/table">
            <a:tbl>
              <a:tblPr firstRow="1" firstCol="1" bandRow="1"/>
              <a:tblGrid>
                <a:gridCol w="3133231"/>
                <a:gridCol w="949526"/>
                <a:gridCol w="656667"/>
              </a:tblGrid>
              <a:tr h="1364055">
                <a:tc>
                  <a:txBody>
                    <a:bodyPr/>
                    <a:lstStyle/>
                    <a:p>
                      <a:pPr marL="0" marR="0" algn="just">
                        <a:lnSpc>
                          <a:spcPct val="150000"/>
                        </a:lnSpc>
                        <a:spcBef>
                          <a:spcPts val="0"/>
                        </a:spcBef>
                        <a:spcAft>
                          <a:spcPts val="0"/>
                        </a:spcAft>
                      </a:pPr>
                      <a:r>
                        <a:rPr lang="nl-NL"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nl-NL"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Truyền thuyết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nl-NL" sz="20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Lịch sử</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620">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 rồng cháu tiên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1230">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Hùng Vương - vua nước Văn Lang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620">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 tích làng Cả</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1230">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Kháng chiến chống quân Tần (214-208 TCN)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620">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Sơn Tinh Thủy Tinh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1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620">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Thánh Gióng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1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27201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7" y="155124"/>
            <a:ext cx="11565228" cy="892552"/>
          </a:xfrm>
          <a:prstGeom prst="rect">
            <a:avLst/>
          </a:prstGeom>
        </p:spPr>
        <p:txBody>
          <a:bodyPr wrap="square">
            <a:spAutoFit/>
          </a:bodyPr>
          <a:lstStyle/>
          <a:p>
            <a:pPr algn="just">
              <a:lnSpc>
                <a:spcPct val="130000"/>
              </a:lnSpc>
            </a:pPr>
            <a:r>
              <a:rPr lang="en-US" sz="2000" b="1" dirty="0">
                <a:solidFill>
                  <a:srgbClr val="FF0000"/>
                </a:solidFill>
                <a:latin typeface="Times New Roman" panose="02020603050405020304" pitchFamily="18" charset="0"/>
                <a:ea typeface="Segoe UI" panose="020B0502040204020203" pitchFamily="34" charset="0"/>
              </a:rPr>
              <a:t>CHƯƠNG 5: VIỆT NAM TỪ KHOẢNG THẾ KỈ VII TRƯỚC CÔNG NGUYÊN ĐẾN ĐẦU THẾ KỈ X</a:t>
            </a:r>
            <a:endParaRPr lang="en-US" sz="2000"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dirty="0" err="1">
                <a:solidFill>
                  <a:prstClr val="black"/>
                </a:solidFill>
                <a:latin typeface="Times New Roman" panose="02020603050405020304" pitchFamily="18" charset="0"/>
                <a:ea typeface="Arial" panose="020B0604020202020204" pitchFamily="34" charset="0"/>
              </a:rPr>
              <a:t>Tiết</a:t>
            </a:r>
            <a:r>
              <a:rPr lang="en-US" sz="2000" b="1" dirty="0">
                <a:solidFill>
                  <a:prstClr val="black"/>
                </a:solidFill>
                <a:latin typeface="Times New Roman" panose="02020603050405020304" pitchFamily="18" charset="0"/>
                <a:ea typeface="Arial" panose="020B0604020202020204" pitchFamily="34" charset="0"/>
              </a:rPr>
              <a:t> </a:t>
            </a:r>
            <a:r>
              <a:rPr lang="en-US" sz="2000" b="1" dirty="0" smtClean="0">
                <a:solidFill>
                  <a:prstClr val="black"/>
                </a:solidFill>
                <a:latin typeface="Times New Roman" panose="02020603050405020304" pitchFamily="18" charset="0"/>
                <a:ea typeface="Arial" panose="020B0604020202020204" pitchFamily="34" charset="0"/>
              </a:rPr>
              <a:t>26</a:t>
            </a:r>
            <a:r>
              <a:rPr lang="en-US" sz="2000" b="1" dirty="0" smtClean="0">
                <a:solidFill>
                  <a:srgbClr val="FA151E"/>
                </a:solidFill>
                <a:latin typeface="Times New Roman" panose="02020603050405020304" pitchFamily="18" charset="0"/>
                <a:ea typeface="Arial" panose="020B0604020202020204" pitchFamily="34" charset="0"/>
              </a:rPr>
              <a:t>-BÀI </a:t>
            </a:r>
            <a:r>
              <a:rPr lang="en-US" sz="2000" b="1" dirty="0">
                <a:solidFill>
                  <a:srgbClr val="FA151E"/>
                </a:solidFill>
                <a:latin typeface="Times New Roman" panose="02020603050405020304" pitchFamily="18" charset="0"/>
                <a:ea typeface="Arial" panose="020B0604020202020204" pitchFamily="34" charset="0"/>
              </a:rPr>
              <a:t>14: NHÀ NƯỚC VĂN LANG, ÂU LẠC</a:t>
            </a:r>
            <a:endParaRPr lang="en-US" sz="2000" b="1" dirty="0">
              <a:solidFill>
                <a:srgbClr val="FA151E"/>
              </a:solidFill>
              <a:latin typeface="Arial" panose="020B0604020202020204" pitchFamily="34" charset="0"/>
              <a:ea typeface="Arial" panose="020B0604020202020204" pitchFamily="34" charset="0"/>
            </a:endParaRPr>
          </a:p>
        </p:txBody>
      </p:sp>
      <p:sp>
        <p:nvSpPr>
          <p:cNvPr id="5" name="Rectangle 4"/>
          <p:cNvSpPr/>
          <p:nvPr/>
        </p:nvSpPr>
        <p:spPr>
          <a:xfrm>
            <a:off x="154547" y="1047676"/>
            <a:ext cx="6096000" cy="852221"/>
          </a:xfrm>
          <a:prstGeom prst="rect">
            <a:avLst/>
          </a:prstGeom>
        </p:spPr>
        <p:txBody>
          <a:bodyPr>
            <a:spAutoFit/>
          </a:bodyPr>
          <a:lstStyle/>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I. NHÀ NƯỚC VĂN LANG</a:t>
            </a:r>
            <a:endParaRPr lang="en-US" sz="2000" u="sng"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1. </a:t>
            </a:r>
            <a:r>
              <a:rPr lang="en-US" sz="2000" b="1" u="sng" dirty="0" err="1">
                <a:solidFill>
                  <a:prstClr val="black"/>
                </a:solidFill>
                <a:latin typeface="Times New Roman" panose="02020603050405020304" pitchFamily="18" charset="0"/>
                <a:ea typeface="Segoe UI" panose="020B0502040204020203" pitchFamily="34" charset="0"/>
              </a:rPr>
              <a:t>Sự</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ra</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đời</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nhà</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nước</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Văn</a:t>
            </a:r>
            <a:r>
              <a:rPr lang="en-US" sz="2000" b="1" u="sng" dirty="0">
                <a:solidFill>
                  <a:prstClr val="black"/>
                </a:solidFill>
                <a:latin typeface="Times New Roman" panose="02020603050405020304" pitchFamily="18" charset="0"/>
                <a:ea typeface="Segoe UI" panose="020B0502040204020203" pitchFamily="34" charset="0"/>
              </a:rPr>
              <a:t> Lang</a:t>
            </a:r>
            <a:endParaRPr lang="en-US" sz="2000" u="sng" dirty="0">
              <a:solidFill>
                <a:prstClr val="black"/>
              </a:solidFill>
              <a:latin typeface="Segoe UI" panose="020B0502040204020203" pitchFamily="34" charset="0"/>
              <a:ea typeface="Segoe UI" panose="020B0502040204020203" pitchFamily="34" charset="0"/>
            </a:endParaRPr>
          </a:p>
        </p:txBody>
      </p:sp>
      <p:sp>
        <p:nvSpPr>
          <p:cNvPr id="2" name="Rectangle 1"/>
          <p:cNvSpPr/>
          <p:nvPr/>
        </p:nvSpPr>
        <p:spPr>
          <a:xfrm>
            <a:off x="4207097" y="2076868"/>
            <a:ext cx="7757375" cy="2862322"/>
          </a:xfrm>
          <a:prstGeom prst="rect">
            <a:avLst/>
          </a:prstGeom>
          <a:ln>
            <a:solidFill>
              <a:srgbClr val="00B050"/>
            </a:solidFill>
          </a:ln>
        </p:spPr>
        <p:txBody>
          <a:bodyPr wrap="square">
            <a:spAutoFit/>
          </a:bodyPr>
          <a:lstStyle/>
          <a:p>
            <a:pPr algn="just">
              <a:lnSpc>
                <a:spcPct val="150000"/>
              </a:lnSpc>
            </a:pPr>
            <a:r>
              <a:rPr lang="nl-NL"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 khoảng 2000 năm TCN, những nhóm cư dân Việt cổ đã bắt đầu mở rộng địa bàn cư trú, di cư từ vùng núi, trung du xuống đồng bằng châu thổ các dòng sông lớn ở Bắc Bộ và Bắc Trung Bộ ngày nay, sau là vùng cư trú chủ yếu của cư dân nước Văn Lang, Âu Lạc.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2237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7" y="155124"/>
            <a:ext cx="11565228" cy="892552"/>
          </a:xfrm>
          <a:prstGeom prst="rect">
            <a:avLst/>
          </a:prstGeom>
        </p:spPr>
        <p:txBody>
          <a:bodyPr wrap="square">
            <a:spAutoFit/>
          </a:bodyPr>
          <a:lstStyle/>
          <a:p>
            <a:pPr algn="just">
              <a:lnSpc>
                <a:spcPct val="130000"/>
              </a:lnSpc>
            </a:pPr>
            <a:r>
              <a:rPr lang="en-US" sz="2000" b="1" dirty="0">
                <a:solidFill>
                  <a:srgbClr val="FF0000"/>
                </a:solidFill>
                <a:latin typeface="Times New Roman" panose="02020603050405020304" pitchFamily="18" charset="0"/>
                <a:ea typeface="Segoe UI" panose="020B0502040204020203" pitchFamily="34" charset="0"/>
              </a:rPr>
              <a:t>CHƯƠNG 5: VIỆT NAM TỪ KHOẢNG THẾ KỈ VII TRƯỚC CÔNG NGUYÊN ĐẾN ĐẦU THẾ KỈ X</a:t>
            </a:r>
            <a:endParaRPr lang="en-US" sz="2000"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dirty="0" err="1">
                <a:solidFill>
                  <a:prstClr val="black"/>
                </a:solidFill>
                <a:latin typeface="Times New Roman" panose="02020603050405020304" pitchFamily="18" charset="0"/>
                <a:ea typeface="Arial" panose="020B0604020202020204" pitchFamily="34" charset="0"/>
              </a:rPr>
              <a:t>Tiết</a:t>
            </a:r>
            <a:r>
              <a:rPr lang="en-US" sz="2000" b="1" dirty="0">
                <a:solidFill>
                  <a:prstClr val="black"/>
                </a:solidFill>
                <a:latin typeface="Times New Roman" panose="02020603050405020304" pitchFamily="18" charset="0"/>
                <a:ea typeface="Arial" panose="020B0604020202020204" pitchFamily="34" charset="0"/>
              </a:rPr>
              <a:t> </a:t>
            </a:r>
            <a:r>
              <a:rPr lang="en-US" sz="2000" b="1" dirty="0" smtClean="0">
                <a:solidFill>
                  <a:prstClr val="black"/>
                </a:solidFill>
                <a:latin typeface="Times New Roman" panose="02020603050405020304" pitchFamily="18" charset="0"/>
                <a:ea typeface="Arial" panose="020B0604020202020204" pitchFamily="34" charset="0"/>
              </a:rPr>
              <a:t>26</a:t>
            </a:r>
            <a:r>
              <a:rPr lang="en-US" sz="2000" b="1" dirty="0" smtClean="0">
                <a:solidFill>
                  <a:srgbClr val="FA151E"/>
                </a:solidFill>
                <a:latin typeface="Times New Roman" panose="02020603050405020304" pitchFamily="18" charset="0"/>
                <a:ea typeface="Arial" panose="020B0604020202020204" pitchFamily="34" charset="0"/>
              </a:rPr>
              <a:t>-BÀI </a:t>
            </a:r>
            <a:r>
              <a:rPr lang="en-US" sz="2000" b="1" dirty="0">
                <a:solidFill>
                  <a:srgbClr val="FA151E"/>
                </a:solidFill>
                <a:latin typeface="Times New Roman" panose="02020603050405020304" pitchFamily="18" charset="0"/>
                <a:ea typeface="Arial" panose="020B0604020202020204" pitchFamily="34" charset="0"/>
              </a:rPr>
              <a:t>14: NHÀ NƯỚC VĂN LANG, ÂU LẠC</a:t>
            </a:r>
            <a:endParaRPr lang="en-US" sz="2000" b="1" dirty="0">
              <a:solidFill>
                <a:srgbClr val="FA151E"/>
              </a:solidFill>
              <a:latin typeface="Arial" panose="020B0604020202020204" pitchFamily="34" charset="0"/>
              <a:ea typeface="Arial" panose="020B0604020202020204" pitchFamily="34" charset="0"/>
            </a:endParaRPr>
          </a:p>
        </p:txBody>
      </p:sp>
      <p:sp>
        <p:nvSpPr>
          <p:cNvPr id="5" name="Rectangle 4"/>
          <p:cNvSpPr/>
          <p:nvPr/>
        </p:nvSpPr>
        <p:spPr>
          <a:xfrm>
            <a:off x="154547" y="1047676"/>
            <a:ext cx="6096000" cy="852221"/>
          </a:xfrm>
          <a:prstGeom prst="rect">
            <a:avLst/>
          </a:prstGeom>
        </p:spPr>
        <p:txBody>
          <a:bodyPr>
            <a:spAutoFit/>
          </a:bodyPr>
          <a:lstStyle/>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I. NHÀ NƯỚC VĂN LANG</a:t>
            </a:r>
            <a:endParaRPr lang="en-US" sz="2000" u="sng"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1. </a:t>
            </a:r>
            <a:r>
              <a:rPr lang="en-US" sz="2000" b="1" u="sng" dirty="0" err="1">
                <a:solidFill>
                  <a:prstClr val="black"/>
                </a:solidFill>
                <a:latin typeface="Times New Roman" panose="02020603050405020304" pitchFamily="18" charset="0"/>
                <a:ea typeface="Segoe UI" panose="020B0502040204020203" pitchFamily="34" charset="0"/>
              </a:rPr>
              <a:t>Sự</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ra</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đời</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nhà</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nước</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Văn</a:t>
            </a:r>
            <a:r>
              <a:rPr lang="en-US" sz="2000" b="1" u="sng" dirty="0">
                <a:solidFill>
                  <a:prstClr val="black"/>
                </a:solidFill>
                <a:latin typeface="Times New Roman" panose="02020603050405020304" pitchFamily="18" charset="0"/>
                <a:ea typeface="Segoe UI" panose="020B0502040204020203" pitchFamily="34" charset="0"/>
              </a:rPr>
              <a:t> Lang</a:t>
            </a:r>
            <a:endParaRPr lang="en-US" sz="2000" u="sng" dirty="0">
              <a:solidFill>
                <a:prstClr val="black"/>
              </a:solidFill>
              <a:latin typeface="Segoe UI" panose="020B0502040204020203" pitchFamily="34" charset="0"/>
              <a:ea typeface="Segoe UI" panose="020B0502040204020203" pitchFamily="34" charset="0"/>
            </a:endParaRPr>
          </a:p>
        </p:txBody>
      </p:sp>
      <p:sp>
        <p:nvSpPr>
          <p:cNvPr id="6" name="Rectangle 5"/>
          <p:cNvSpPr/>
          <p:nvPr/>
        </p:nvSpPr>
        <p:spPr>
          <a:xfrm>
            <a:off x="3717701" y="1940228"/>
            <a:ext cx="8474299" cy="2308324"/>
          </a:xfrm>
          <a:prstGeom prst="rect">
            <a:avLst/>
          </a:prstGeom>
        </p:spPr>
        <p:txBody>
          <a:bodyPr wrap="square">
            <a:spAutoFit/>
          </a:bodyPr>
          <a:lstStyle/>
          <a:p>
            <a:pPr algn="just">
              <a:lnSpc>
                <a:spcPct val="150000"/>
              </a:lnSpc>
            </a:pPr>
            <a:r>
              <a:rPr lang="nl-NL"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 biết nhà nước Văn Lang ra đời vào khoảng thời gian nào?</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nl-NL"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Nêu phạm vi của nhà nước Văn Lang.</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nl-NL"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Kinh đô của nhà nước Văn Lang thuộc địa phương nào ngày nay?</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nl-NL"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382073" y="3756109"/>
            <a:ext cx="6096000" cy="2769989"/>
          </a:xfrm>
          <a:prstGeom prst="rect">
            <a:avLst/>
          </a:prstGeom>
        </p:spPr>
        <p:txBody>
          <a:bodyPr>
            <a:spAutoFit/>
          </a:bodyPr>
          <a:lstStyle/>
          <a:p>
            <a:pPr algn="just">
              <a:lnSpc>
                <a:spcPct val="150000"/>
              </a:lnSpc>
            </a:pPr>
            <a:r>
              <a:rPr lang="nl-NL" sz="145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Sự ra đời của  nhà nước Văn Lang đã mở ra thời kì dựng nước đầu tiên trong lịch sử dân tộc. Là dấu mốc kết thúc thời kì nguyên thủy trên đất nước Việt Nam, tạo cơ sở, tiền đề cho sự hình thành và phát triển nền văn minh của thời kì dựng nước trong lịch sử Việt Nam.</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nl-NL" sz="145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Nhà nước Văn Lang ra đời - mốc đánh dấu lịch sử dựng nước của người Việt, phù hợp với những bằng chứng khảo cổ học (văn hoá Đông Sơn), những mốc thời gian khác như “cách đây 4.000 năm” hoặc “nước ta có lịch sử 4.000 năm dựng nước” là không hợp lí.</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911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7" y="155124"/>
            <a:ext cx="11565228" cy="892552"/>
          </a:xfrm>
          <a:prstGeom prst="rect">
            <a:avLst/>
          </a:prstGeom>
        </p:spPr>
        <p:txBody>
          <a:bodyPr wrap="square">
            <a:spAutoFit/>
          </a:bodyPr>
          <a:lstStyle/>
          <a:p>
            <a:pPr algn="just">
              <a:lnSpc>
                <a:spcPct val="130000"/>
              </a:lnSpc>
            </a:pPr>
            <a:r>
              <a:rPr lang="en-US" sz="2000" b="1" dirty="0">
                <a:solidFill>
                  <a:srgbClr val="FF0000"/>
                </a:solidFill>
                <a:latin typeface="Times New Roman" panose="02020603050405020304" pitchFamily="18" charset="0"/>
                <a:ea typeface="Segoe UI" panose="020B0502040204020203" pitchFamily="34" charset="0"/>
              </a:rPr>
              <a:t>CHƯƠNG 5: VIỆT NAM TỪ KHOẢNG THẾ KỈ VII TRƯỚC CÔNG NGUYÊN ĐẾN ĐẦU THẾ KỈ X</a:t>
            </a:r>
            <a:endParaRPr lang="en-US" sz="2000"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dirty="0" err="1">
                <a:solidFill>
                  <a:prstClr val="black"/>
                </a:solidFill>
                <a:latin typeface="Times New Roman" panose="02020603050405020304" pitchFamily="18" charset="0"/>
                <a:ea typeface="Arial" panose="020B0604020202020204" pitchFamily="34" charset="0"/>
              </a:rPr>
              <a:t>Tiết</a:t>
            </a:r>
            <a:r>
              <a:rPr lang="en-US" sz="2000" b="1" dirty="0">
                <a:solidFill>
                  <a:prstClr val="black"/>
                </a:solidFill>
                <a:latin typeface="Times New Roman" panose="02020603050405020304" pitchFamily="18" charset="0"/>
                <a:ea typeface="Arial" panose="020B0604020202020204" pitchFamily="34" charset="0"/>
              </a:rPr>
              <a:t> </a:t>
            </a:r>
            <a:r>
              <a:rPr lang="en-US" sz="2000" b="1" dirty="0" smtClean="0">
                <a:solidFill>
                  <a:prstClr val="black"/>
                </a:solidFill>
                <a:latin typeface="Times New Roman" panose="02020603050405020304" pitchFamily="18" charset="0"/>
                <a:ea typeface="Arial" panose="020B0604020202020204" pitchFamily="34" charset="0"/>
              </a:rPr>
              <a:t>26</a:t>
            </a:r>
            <a:r>
              <a:rPr lang="en-US" sz="2000" b="1" dirty="0" smtClean="0">
                <a:solidFill>
                  <a:srgbClr val="FA151E"/>
                </a:solidFill>
                <a:latin typeface="Times New Roman" panose="02020603050405020304" pitchFamily="18" charset="0"/>
                <a:ea typeface="Arial" panose="020B0604020202020204" pitchFamily="34" charset="0"/>
              </a:rPr>
              <a:t>-BÀI </a:t>
            </a:r>
            <a:r>
              <a:rPr lang="en-US" sz="2000" b="1" dirty="0">
                <a:solidFill>
                  <a:srgbClr val="FA151E"/>
                </a:solidFill>
                <a:latin typeface="Times New Roman" panose="02020603050405020304" pitchFamily="18" charset="0"/>
                <a:ea typeface="Arial" panose="020B0604020202020204" pitchFamily="34" charset="0"/>
              </a:rPr>
              <a:t>14: NHÀ NƯỚC VĂN LANG, ÂU LẠC</a:t>
            </a:r>
            <a:endParaRPr lang="en-US" sz="2000" b="1" dirty="0">
              <a:solidFill>
                <a:srgbClr val="FA151E"/>
              </a:solidFill>
              <a:latin typeface="Arial" panose="020B0604020202020204" pitchFamily="34" charset="0"/>
              <a:ea typeface="Arial" panose="020B0604020202020204" pitchFamily="34" charset="0"/>
            </a:endParaRPr>
          </a:p>
        </p:txBody>
      </p:sp>
      <p:sp>
        <p:nvSpPr>
          <p:cNvPr id="5" name="Rectangle 4"/>
          <p:cNvSpPr/>
          <p:nvPr/>
        </p:nvSpPr>
        <p:spPr>
          <a:xfrm>
            <a:off x="154547" y="1047676"/>
            <a:ext cx="6096000" cy="852221"/>
          </a:xfrm>
          <a:prstGeom prst="rect">
            <a:avLst/>
          </a:prstGeom>
        </p:spPr>
        <p:txBody>
          <a:bodyPr>
            <a:spAutoFit/>
          </a:bodyPr>
          <a:lstStyle/>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I. NHÀ NƯỚC VĂN LANG</a:t>
            </a:r>
            <a:endParaRPr lang="en-US" sz="2000" u="sng"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1. </a:t>
            </a:r>
            <a:r>
              <a:rPr lang="en-US" sz="2000" b="1" u="sng" dirty="0" err="1">
                <a:solidFill>
                  <a:prstClr val="black"/>
                </a:solidFill>
                <a:latin typeface="Times New Roman" panose="02020603050405020304" pitchFamily="18" charset="0"/>
                <a:ea typeface="Segoe UI" panose="020B0502040204020203" pitchFamily="34" charset="0"/>
              </a:rPr>
              <a:t>Sự</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ra</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đời</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nhà</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nước</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Văn</a:t>
            </a:r>
            <a:r>
              <a:rPr lang="en-US" sz="2000" b="1" u="sng" dirty="0">
                <a:solidFill>
                  <a:prstClr val="black"/>
                </a:solidFill>
                <a:latin typeface="Times New Roman" panose="02020603050405020304" pitchFamily="18" charset="0"/>
                <a:ea typeface="Segoe UI" panose="020B0502040204020203" pitchFamily="34" charset="0"/>
              </a:rPr>
              <a:t> Lang</a:t>
            </a:r>
            <a:endParaRPr lang="en-US" sz="2000" u="sng" dirty="0">
              <a:solidFill>
                <a:prstClr val="black"/>
              </a:solidFill>
              <a:latin typeface="Segoe UI" panose="020B0502040204020203" pitchFamily="34" charset="0"/>
              <a:ea typeface="Segoe UI" panose="020B0502040204020203" pitchFamily="34" charset="0"/>
            </a:endParaRPr>
          </a:p>
        </p:txBody>
      </p:sp>
      <p:sp>
        <p:nvSpPr>
          <p:cNvPr id="6" name="Rectangle 5"/>
          <p:cNvSpPr/>
          <p:nvPr/>
        </p:nvSpPr>
        <p:spPr>
          <a:xfrm>
            <a:off x="3807854" y="1215981"/>
            <a:ext cx="8474299" cy="2308324"/>
          </a:xfrm>
          <a:prstGeom prst="rect">
            <a:avLst/>
          </a:prstGeom>
        </p:spPr>
        <p:txBody>
          <a:bodyPr wrap="square">
            <a:spAutoFit/>
          </a:bodyPr>
          <a:lstStyle/>
          <a:p>
            <a:pPr algn="just">
              <a:lnSpc>
                <a:spcPct val="150000"/>
              </a:lnSpc>
            </a:pPr>
            <a:r>
              <a:rPr lang="nl-N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Cho biết nhà nước Văn Lang ra đời vào khoảng thời gian nào?</a:t>
            </a:r>
            <a:endParaRPr lang="en-US" sz="2400" dirty="0">
              <a:solidFill>
                <a:prstClr val="black"/>
              </a:solidFill>
              <a:ea typeface="Calibri" panose="020F0502020204030204" pitchFamily="34" charset="0"/>
              <a:cs typeface="Times New Roman" panose="02020603050405020304" pitchFamily="18" charset="0"/>
            </a:endParaRPr>
          </a:p>
          <a:p>
            <a:pPr algn="just">
              <a:lnSpc>
                <a:spcPct val="150000"/>
              </a:lnSpc>
            </a:pPr>
            <a:r>
              <a:rPr lang="nl-N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Nêu phạm vi của nhà nước Văn Lang.</a:t>
            </a:r>
            <a:endParaRPr lang="en-US" sz="2400" dirty="0">
              <a:solidFill>
                <a:prstClr val="black"/>
              </a:solidFill>
              <a:ea typeface="Calibri" panose="020F0502020204030204" pitchFamily="34" charset="0"/>
              <a:cs typeface="Times New Roman" panose="02020603050405020304" pitchFamily="18" charset="0"/>
            </a:endParaRPr>
          </a:p>
          <a:p>
            <a:pPr algn="just">
              <a:lnSpc>
                <a:spcPct val="150000"/>
              </a:lnSpc>
            </a:pPr>
            <a:r>
              <a:rPr lang="nl-N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Kinh đô của nhà nước Văn Lang thuộc địa phương nào ngày nay?</a:t>
            </a:r>
            <a:endParaRPr lang="en-US" sz="2400" dirty="0">
              <a:solidFill>
                <a:prstClr val="black"/>
              </a:solidFill>
              <a:ea typeface="Calibri" panose="020F0502020204030204" pitchFamily="34" charset="0"/>
              <a:cs typeface="Times New Roman" panose="02020603050405020304" pitchFamily="18" charset="0"/>
            </a:endParaRPr>
          </a:p>
          <a:p>
            <a:pPr algn="just">
              <a:lnSpc>
                <a:spcPct val="150000"/>
              </a:lnSpc>
            </a:pPr>
            <a:r>
              <a:rPr lang="nl-NL"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prstClr val="black"/>
              </a:solidFill>
              <a:ea typeface="Calibri" panose="020F0502020204030204" pitchFamily="34"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4553050" y="2840388"/>
            <a:ext cx="7638950" cy="4017612"/>
          </a:xfrm>
          <a:prstGeom prst="rect">
            <a:avLst/>
          </a:prstGeom>
          <a:solidFill>
            <a:srgbClr val="00B050"/>
          </a:solidFill>
          <a:ln>
            <a:solidFill>
              <a:srgbClr val="00B050"/>
            </a:solidFill>
          </a:ln>
        </p:spPr>
      </p:pic>
    </p:spTree>
    <p:extLst>
      <p:ext uri="{BB962C8B-B14F-4D97-AF65-F5344CB8AC3E}">
        <p14:creationId xmlns:p14="http://schemas.microsoft.com/office/powerpoint/2010/main" val="3035770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7" y="155124"/>
            <a:ext cx="11565228" cy="892552"/>
          </a:xfrm>
          <a:prstGeom prst="rect">
            <a:avLst/>
          </a:prstGeom>
        </p:spPr>
        <p:txBody>
          <a:bodyPr wrap="square">
            <a:spAutoFit/>
          </a:bodyPr>
          <a:lstStyle/>
          <a:p>
            <a:pPr algn="just">
              <a:lnSpc>
                <a:spcPct val="130000"/>
              </a:lnSpc>
            </a:pPr>
            <a:r>
              <a:rPr lang="en-US" sz="2000" b="1" dirty="0">
                <a:solidFill>
                  <a:srgbClr val="FF0000"/>
                </a:solidFill>
                <a:latin typeface="Times New Roman" panose="02020603050405020304" pitchFamily="18" charset="0"/>
                <a:ea typeface="Segoe UI" panose="020B0502040204020203" pitchFamily="34" charset="0"/>
              </a:rPr>
              <a:t>CHƯƠNG 5: VIỆT NAM TỪ KHOẢNG THẾ KỈ VII TRƯỚC CÔNG NGUYÊN ĐẾN ĐẦU THẾ KỈ X</a:t>
            </a:r>
            <a:endParaRPr lang="en-US" sz="2000"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dirty="0" err="1">
                <a:solidFill>
                  <a:prstClr val="black"/>
                </a:solidFill>
                <a:latin typeface="Times New Roman" panose="02020603050405020304" pitchFamily="18" charset="0"/>
                <a:ea typeface="Arial" panose="020B0604020202020204" pitchFamily="34" charset="0"/>
              </a:rPr>
              <a:t>Tiết</a:t>
            </a:r>
            <a:r>
              <a:rPr lang="en-US" sz="2000" b="1" dirty="0">
                <a:solidFill>
                  <a:prstClr val="black"/>
                </a:solidFill>
                <a:latin typeface="Times New Roman" panose="02020603050405020304" pitchFamily="18" charset="0"/>
                <a:ea typeface="Arial" panose="020B0604020202020204" pitchFamily="34" charset="0"/>
              </a:rPr>
              <a:t> </a:t>
            </a:r>
            <a:r>
              <a:rPr lang="en-US" sz="2000" b="1" dirty="0" smtClean="0">
                <a:solidFill>
                  <a:prstClr val="black"/>
                </a:solidFill>
                <a:latin typeface="Times New Roman" panose="02020603050405020304" pitchFamily="18" charset="0"/>
                <a:ea typeface="Arial" panose="020B0604020202020204" pitchFamily="34" charset="0"/>
              </a:rPr>
              <a:t>26</a:t>
            </a:r>
            <a:r>
              <a:rPr lang="en-US" sz="2000" b="1" dirty="0" smtClean="0">
                <a:solidFill>
                  <a:srgbClr val="FA151E"/>
                </a:solidFill>
                <a:latin typeface="Times New Roman" panose="02020603050405020304" pitchFamily="18" charset="0"/>
                <a:ea typeface="Arial" panose="020B0604020202020204" pitchFamily="34" charset="0"/>
              </a:rPr>
              <a:t>-BÀI </a:t>
            </a:r>
            <a:r>
              <a:rPr lang="en-US" sz="2000" b="1" dirty="0">
                <a:solidFill>
                  <a:srgbClr val="FA151E"/>
                </a:solidFill>
                <a:latin typeface="Times New Roman" panose="02020603050405020304" pitchFamily="18" charset="0"/>
                <a:ea typeface="Arial" panose="020B0604020202020204" pitchFamily="34" charset="0"/>
              </a:rPr>
              <a:t>14: NHÀ NƯỚC VĂN LANG, ÂU LẠC</a:t>
            </a:r>
            <a:endParaRPr lang="en-US" sz="2000" b="1" dirty="0">
              <a:solidFill>
                <a:srgbClr val="FA151E"/>
              </a:solidFill>
              <a:latin typeface="Arial" panose="020B0604020202020204" pitchFamily="34" charset="0"/>
              <a:ea typeface="Arial" panose="020B0604020202020204" pitchFamily="34" charset="0"/>
            </a:endParaRPr>
          </a:p>
        </p:txBody>
      </p:sp>
      <p:sp>
        <p:nvSpPr>
          <p:cNvPr id="5" name="Rectangle 4"/>
          <p:cNvSpPr/>
          <p:nvPr/>
        </p:nvSpPr>
        <p:spPr>
          <a:xfrm>
            <a:off x="197477" y="1004558"/>
            <a:ext cx="6096000" cy="852221"/>
          </a:xfrm>
          <a:prstGeom prst="rect">
            <a:avLst/>
          </a:prstGeom>
        </p:spPr>
        <p:txBody>
          <a:bodyPr>
            <a:spAutoFit/>
          </a:bodyPr>
          <a:lstStyle/>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I. NHÀ NƯỚC VĂN LANG</a:t>
            </a:r>
            <a:endParaRPr lang="en-US" sz="2000" u="sng"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1. </a:t>
            </a:r>
            <a:r>
              <a:rPr lang="en-US" sz="2000" b="1" u="sng" dirty="0" err="1">
                <a:solidFill>
                  <a:prstClr val="black"/>
                </a:solidFill>
                <a:latin typeface="Times New Roman" panose="02020603050405020304" pitchFamily="18" charset="0"/>
                <a:ea typeface="Segoe UI" panose="020B0502040204020203" pitchFamily="34" charset="0"/>
              </a:rPr>
              <a:t>Sự</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ra</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đời</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nhà</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nước</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Văn</a:t>
            </a:r>
            <a:r>
              <a:rPr lang="en-US" sz="2000" b="1" u="sng" dirty="0">
                <a:solidFill>
                  <a:prstClr val="black"/>
                </a:solidFill>
                <a:latin typeface="Times New Roman" panose="02020603050405020304" pitchFamily="18" charset="0"/>
                <a:ea typeface="Segoe UI" panose="020B0502040204020203" pitchFamily="34" charset="0"/>
              </a:rPr>
              <a:t> Lang</a:t>
            </a:r>
            <a:endParaRPr lang="en-US" sz="2000" u="sng" dirty="0">
              <a:solidFill>
                <a:prstClr val="black"/>
              </a:solidFill>
              <a:latin typeface="Segoe UI" panose="020B0502040204020203" pitchFamily="34" charset="0"/>
              <a:ea typeface="Segoe UI" panose="020B0502040204020203" pitchFamily="34" charset="0"/>
            </a:endParaRPr>
          </a:p>
        </p:txBody>
      </p:sp>
      <p:sp>
        <p:nvSpPr>
          <p:cNvPr id="9" name="Rectangle 8"/>
          <p:cNvSpPr/>
          <p:nvPr/>
        </p:nvSpPr>
        <p:spPr>
          <a:xfrm>
            <a:off x="5926429" y="1722035"/>
            <a:ext cx="6096000" cy="4653646"/>
          </a:xfrm>
          <a:prstGeom prst="rect">
            <a:avLst/>
          </a:prstGeom>
          <a:noFill/>
          <a:ln>
            <a:solidFill>
              <a:srgbClr val="00B050"/>
            </a:solidFill>
          </a:ln>
        </p:spPr>
        <p:txBody>
          <a:bodyPr>
            <a:spAutoFit/>
          </a:bodyPr>
          <a:lstStyle/>
          <a:p>
            <a:pPr algn="just">
              <a:lnSpc>
                <a:spcPct val="150000"/>
              </a:lnSpc>
            </a:pPr>
            <a:r>
              <a:rPr lang="nl-NL"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 ra đời của  nhà nước Văn Lang đã mở ra thời kì dựng nước đầu tiên trong lịch sử dân tộc. Là dấu mốc kết thúc thời kì nguyên thủy trên đất nước Việt Nam, tạo cơ sở, tiền đề cho sự hình thành và phát triển nền văn minh của thời kì dựng nước trong lịch sử Việt Nam.</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nl-NL"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Nhà nước Văn Lang ra đời - mốc đánh dấu lịch sử dựng nước của người Việt, phù hợp với những bằng chứng khảo cổ học (văn hoá Đông Sơn), những mốc thời gian khác như “cách đây 4.000 năm” hoặc “nước ta có lịch sử 4.000 năm dựng nước” là không hợp lí</a:t>
            </a:r>
            <a:r>
              <a:rPr lang="nl-NL" sz="145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421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7" y="155124"/>
            <a:ext cx="11565228" cy="892552"/>
          </a:xfrm>
          <a:prstGeom prst="rect">
            <a:avLst/>
          </a:prstGeom>
        </p:spPr>
        <p:txBody>
          <a:bodyPr wrap="square">
            <a:spAutoFit/>
          </a:bodyPr>
          <a:lstStyle/>
          <a:p>
            <a:pPr algn="just">
              <a:lnSpc>
                <a:spcPct val="130000"/>
              </a:lnSpc>
            </a:pPr>
            <a:r>
              <a:rPr lang="en-US" sz="2000" b="1" dirty="0">
                <a:solidFill>
                  <a:srgbClr val="FF0000"/>
                </a:solidFill>
                <a:latin typeface="Times New Roman" panose="02020603050405020304" pitchFamily="18" charset="0"/>
                <a:ea typeface="Segoe UI" panose="020B0502040204020203" pitchFamily="34" charset="0"/>
              </a:rPr>
              <a:t>CHƯƠNG 5: VIỆT NAM TỪ KHOẢNG THẾ KỈ VII TRƯỚC CÔNG NGUYÊN ĐẾN ĐẦU THẾ KỈ X</a:t>
            </a:r>
            <a:endParaRPr lang="en-US" sz="2000"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dirty="0" err="1">
                <a:solidFill>
                  <a:prstClr val="black"/>
                </a:solidFill>
                <a:latin typeface="Times New Roman" panose="02020603050405020304" pitchFamily="18" charset="0"/>
                <a:ea typeface="Arial" panose="020B0604020202020204" pitchFamily="34" charset="0"/>
              </a:rPr>
              <a:t>Tiết</a:t>
            </a:r>
            <a:r>
              <a:rPr lang="en-US" sz="2000" b="1" dirty="0">
                <a:solidFill>
                  <a:prstClr val="black"/>
                </a:solidFill>
                <a:latin typeface="Times New Roman" panose="02020603050405020304" pitchFamily="18" charset="0"/>
                <a:ea typeface="Arial" panose="020B0604020202020204" pitchFamily="34" charset="0"/>
              </a:rPr>
              <a:t> </a:t>
            </a:r>
            <a:r>
              <a:rPr lang="en-US" sz="2000" b="1" dirty="0" smtClean="0">
                <a:solidFill>
                  <a:prstClr val="black"/>
                </a:solidFill>
                <a:latin typeface="Times New Roman" panose="02020603050405020304" pitchFamily="18" charset="0"/>
                <a:ea typeface="Arial" panose="020B0604020202020204" pitchFamily="34" charset="0"/>
              </a:rPr>
              <a:t>26</a:t>
            </a:r>
            <a:r>
              <a:rPr lang="en-US" sz="2000" b="1" dirty="0" smtClean="0">
                <a:solidFill>
                  <a:srgbClr val="FA151E"/>
                </a:solidFill>
                <a:latin typeface="Times New Roman" panose="02020603050405020304" pitchFamily="18" charset="0"/>
                <a:ea typeface="Arial" panose="020B0604020202020204" pitchFamily="34" charset="0"/>
              </a:rPr>
              <a:t>-BÀI </a:t>
            </a:r>
            <a:r>
              <a:rPr lang="en-US" sz="2000" b="1" dirty="0">
                <a:solidFill>
                  <a:srgbClr val="FA151E"/>
                </a:solidFill>
                <a:latin typeface="Times New Roman" panose="02020603050405020304" pitchFamily="18" charset="0"/>
                <a:ea typeface="Arial" panose="020B0604020202020204" pitchFamily="34" charset="0"/>
              </a:rPr>
              <a:t>14: NHÀ NƯỚC VĂN LANG, ÂU LẠC</a:t>
            </a:r>
            <a:endParaRPr lang="en-US" sz="2000" b="1" dirty="0">
              <a:solidFill>
                <a:srgbClr val="FA151E"/>
              </a:solidFill>
              <a:latin typeface="Arial" panose="020B0604020202020204" pitchFamily="34" charset="0"/>
              <a:ea typeface="Arial" panose="020B0604020202020204" pitchFamily="34" charset="0"/>
            </a:endParaRPr>
          </a:p>
        </p:txBody>
      </p:sp>
      <p:sp>
        <p:nvSpPr>
          <p:cNvPr id="5" name="Rectangle 4"/>
          <p:cNvSpPr/>
          <p:nvPr/>
        </p:nvSpPr>
        <p:spPr>
          <a:xfrm>
            <a:off x="154547" y="1047676"/>
            <a:ext cx="6096000" cy="852221"/>
          </a:xfrm>
          <a:prstGeom prst="rect">
            <a:avLst/>
          </a:prstGeom>
        </p:spPr>
        <p:txBody>
          <a:bodyPr>
            <a:spAutoFit/>
          </a:bodyPr>
          <a:lstStyle/>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I. NHÀ NƯỚC VĂN LANG</a:t>
            </a:r>
            <a:endParaRPr lang="en-US" sz="2000" u="sng" dirty="0">
              <a:solidFill>
                <a:prstClr val="black"/>
              </a:solidFill>
              <a:latin typeface="Segoe UI" panose="020B0502040204020203" pitchFamily="34" charset="0"/>
              <a:ea typeface="Segoe UI" panose="020B0502040204020203" pitchFamily="34" charset="0"/>
            </a:endParaRPr>
          </a:p>
          <a:p>
            <a:pPr algn="just">
              <a:lnSpc>
                <a:spcPct val="130000"/>
              </a:lnSpc>
            </a:pPr>
            <a:r>
              <a:rPr lang="en-US" sz="2000" b="1" u="sng" dirty="0">
                <a:solidFill>
                  <a:prstClr val="black"/>
                </a:solidFill>
                <a:latin typeface="Times New Roman" panose="02020603050405020304" pitchFamily="18" charset="0"/>
                <a:ea typeface="Segoe UI" panose="020B0502040204020203" pitchFamily="34" charset="0"/>
              </a:rPr>
              <a:t>1. </a:t>
            </a:r>
            <a:r>
              <a:rPr lang="en-US" sz="2000" b="1" u="sng" dirty="0" err="1">
                <a:solidFill>
                  <a:prstClr val="black"/>
                </a:solidFill>
                <a:latin typeface="Times New Roman" panose="02020603050405020304" pitchFamily="18" charset="0"/>
                <a:ea typeface="Segoe UI" panose="020B0502040204020203" pitchFamily="34" charset="0"/>
              </a:rPr>
              <a:t>Sự</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ra</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đời</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nhà</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nước</a:t>
            </a:r>
            <a:r>
              <a:rPr lang="en-US" sz="2000" b="1" u="sng" dirty="0">
                <a:solidFill>
                  <a:prstClr val="black"/>
                </a:solidFill>
                <a:latin typeface="Times New Roman" panose="02020603050405020304" pitchFamily="18" charset="0"/>
                <a:ea typeface="Segoe UI" panose="020B0502040204020203" pitchFamily="34" charset="0"/>
              </a:rPr>
              <a:t> </a:t>
            </a:r>
            <a:r>
              <a:rPr lang="en-US" sz="2000" b="1" u="sng" dirty="0" err="1">
                <a:solidFill>
                  <a:prstClr val="black"/>
                </a:solidFill>
                <a:latin typeface="Times New Roman" panose="02020603050405020304" pitchFamily="18" charset="0"/>
                <a:ea typeface="Segoe UI" panose="020B0502040204020203" pitchFamily="34" charset="0"/>
              </a:rPr>
              <a:t>Văn</a:t>
            </a:r>
            <a:r>
              <a:rPr lang="en-US" sz="2000" b="1" u="sng" dirty="0">
                <a:solidFill>
                  <a:prstClr val="black"/>
                </a:solidFill>
                <a:latin typeface="Times New Roman" panose="02020603050405020304" pitchFamily="18" charset="0"/>
                <a:ea typeface="Segoe UI" panose="020B0502040204020203" pitchFamily="34" charset="0"/>
              </a:rPr>
              <a:t> Lang</a:t>
            </a:r>
            <a:endParaRPr lang="en-US" sz="2000" u="sng" dirty="0">
              <a:solidFill>
                <a:prstClr val="black"/>
              </a:solidFill>
              <a:latin typeface="Segoe UI" panose="020B0502040204020203" pitchFamily="34" charset="0"/>
              <a:ea typeface="Segoe UI" panose="020B0502040204020203" pitchFamily="34" charset="0"/>
            </a:endParaRPr>
          </a:p>
        </p:txBody>
      </p:sp>
      <p:sp>
        <p:nvSpPr>
          <p:cNvPr id="2" name="Rectangle 1"/>
          <p:cNvSpPr/>
          <p:nvPr/>
        </p:nvSpPr>
        <p:spPr>
          <a:xfrm>
            <a:off x="0" y="1899897"/>
            <a:ext cx="7585656" cy="2923877"/>
          </a:xfrm>
          <a:prstGeom prst="rect">
            <a:avLst/>
          </a:prstGeom>
        </p:spPr>
        <p:txBody>
          <a:bodyPr wrap="square">
            <a:spAutoFit/>
          </a:bodyPr>
          <a:lstStyle/>
          <a:p>
            <a:pPr algn="just">
              <a:lnSpc>
                <a:spcPct val="130000"/>
              </a:lnSpc>
            </a:pP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Cách</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ngày</a:t>
            </a:r>
            <a:r>
              <a:rPr lang="en-US" sz="2000" dirty="0">
                <a:solidFill>
                  <a:prstClr val="black"/>
                </a:solidFill>
                <a:latin typeface="Times New Roman" panose="02020603050405020304" pitchFamily="18" charset="0"/>
                <a:ea typeface="Calibri" panose="020F0502020204030204" pitchFamily="34" charset="0"/>
              </a:rPr>
              <a:t> nay </a:t>
            </a:r>
            <a:r>
              <a:rPr lang="en-US" sz="2000" dirty="0" err="1">
                <a:solidFill>
                  <a:prstClr val="black"/>
                </a:solidFill>
                <a:latin typeface="Times New Roman" panose="02020603050405020304" pitchFamily="18" charset="0"/>
                <a:ea typeface="Calibri" panose="020F0502020204030204" pitchFamily="34" charset="0"/>
              </a:rPr>
              <a:t>khoảng</a:t>
            </a:r>
            <a:r>
              <a:rPr lang="en-US" sz="2000" dirty="0">
                <a:solidFill>
                  <a:prstClr val="black"/>
                </a:solidFill>
                <a:latin typeface="Times New Roman" panose="02020603050405020304" pitchFamily="18" charset="0"/>
                <a:ea typeface="Calibri" panose="020F0502020204030204" pitchFamily="34" charset="0"/>
              </a:rPr>
              <a:t> 2000 </a:t>
            </a:r>
            <a:r>
              <a:rPr lang="en-US" sz="2000" dirty="0" err="1">
                <a:solidFill>
                  <a:prstClr val="black"/>
                </a:solidFill>
                <a:latin typeface="Times New Roman" panose="02020603050405020304" pitchFamily="18" charset="0"/>
                <a:ea typeface="Calibri" panose="020F0502020204030204" pitchFamily="34" charset="0"/>
              </a:rPr>
              <a:t>năm</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vào</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thời</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kì</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văn</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hoá</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Phùng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Nguyên</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những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nhóm</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cư</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dân</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Việt</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cổ</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mở</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rộng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địa</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bàn</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cư</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trú</a:t>
            </a:r>
            <a:r>
              <a:rPr lang="en-US" sz="2000" dirty="0">
                <a:solidFill>
                  <a:prstClr val="black"/>
                </a:solidFill>
                <a:latin typeface="Times New Roman" panose="02020603050405020304" pitchFamily="18" charset="0"/>
                <a:ea typeface="Calibri" panose="020F0502020204030204" pitchFamily="34" charset="0"/>
              </a:rPr>
              <a:t>, di </a:t>
            </a:r>
            <a:r>
              <a:rPr lang="en-US" sz="2000" dirty="0" err="1">
                <a:solidFill>
                  <a:prstClr val="black"/>
                </a:solidFill>
                <a:latin typeface="Times New Roman" panose="02020603050405020304" pitchFamily="18" charset="0"/>
                <a:ea typeface="Calibri" panose="020F0502020204030204" pitchFamily="34" charset="0"/>
              </a:rPr>
              <a:t>cư</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từ</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vùng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núi</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trung</a:t>
            </a:r>
            <a:r>
              <a:rPr lang="en-US" sz="2000" dirty="0">
                <a:solidFill>
                  <a:prstClr val="black"/>
                </a:solidFill>
                <a:latin typeface="Times New Roman" panose="02020603050405020304" pitchFamily="18" charset="0"/>
                <a:ea typeface="Calibri" panose="020F0502020204030204" pitchFamily="34" charset="0"/>
              </a:rPr>
              <a:t> du </a:t>
            </a:r>
            <a:r>
              <a:rPr lang="en-US" sz="2000" dirty="0" err="1">
                <a:solidFill>
                  <a:prstClr val="black"/>
                </a:solidFill>
                <a:latin typeface="Times New Roman" panose="02020603050405020304" pitchFamily="18" charset="0"/>
                <a:ea typeface="Calibri" panose="020F0502020204030204" pitchFamily="34" charset="0"/>
              </a:rPr>
              <a:t>xuống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đồng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bằng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châu</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thổ</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các</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dòng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sông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lớn</a:t>
            </a:r>
            <a:r>
              <a:rPr lang="en-US" sz="2000" dirty="0">
                <a:solidFill>
                  <a:prstClr val="black"/>
                </a:solidFill>
                <a:latin typeface="Times New Roman" panose="02020603050405020304" pitchFamily="18" charset="0"/>
                <a:ea typeface="Calibri" panose="020F0502020204030204" pitchFamily="34" charset="0"/>
              </a:rPr>
              <a:t> ở </a:t>
            </a:r>
            <a:r>
              <a:rPr lang="en-US" sz="2000" dirty="0" err="1">
                <a:solidFill>
                  <a:prstClr val="black"/>
                </a:solidFill>
                <a:latin typeface="Times New Roman" panose="02020603050405020304" pitchFamily="18" charset="0"/>
                <a:ea typeface="Calibri" panose="020F0502020204030204" pitchFamily="34" charset="0"/>
              </a:rPr>
              <a:t>Bắc</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Bộ</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và</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Bắc</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Trung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Bộ</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ngày</a:t>
            </a:r>
            <a:r>
              <a:rPr lang="en-US" sz="2000" dirty="0">
                <a:solidFill>
                  <a:prstClr val="black"/>
                </a:solidFill>
                <a:latin typeface="Times New Roman" panose="02020603050405020304" pitchFamily="18" charset="0"/>
                <a:ea typeface="Calibri" panose="020F0502020204030204" pitchFamily="34" charset="0"/>
              </a:rPr>
              <a:t> nay. </a:t>
            </a:r>
          </a:p>
          <a:p>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Bộ</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lạc</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mạnh</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nhất</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là</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Văn</a:t>
            </a:r>
            <a:r>
              <a:rPr lang="en-US" sz="2000" dirty="0">
                <a:solidFill>
                  <a:prstClr val="black"/>
                </a:solidFill>
                <a:latin typeface="Times New Roman" panose="02020603050405020304" pitchFamily="18" charset="0"/>
                <a:ea typeface="Calibri" panose="020F0502020204030204" pitchFamily="34" charset="0"/>
              </a:rPr>
              <a:t> Lang, </a:t>
            </a:r>
            <a:r>
              <a:rPr lang="en-US" sz="2000" dirty="0" err="1">
                <a:solidFill>
                  <a:prstClr val="black"/>
                </a:solidFill>
                <a:latin typeface="Times New Roman" panose="02020603050405020304" pitchFamily="18" charset="0"/>
                <a:ea typeface="Calibri" panose="020F0502020204030204" pitchFamily="34" charset="0"/>
              </a:rPr>
              <a:t>cư</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trú</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trên</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vùng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đất</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ven</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sông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Hồng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từ</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Việt</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Trì</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Phú</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Thọ</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đến</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chân</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núi</a:t>
            </a:r>
            <a:r>
              <a:rPr lang="en-US" sz="2000" dirty="0">
                <a:solidFill>
                  <a:prstClr val="black"/>
                </a:solidFill>
                <a:latin typeface="Times New Roman" panose="02020603050405020304" pitchFamily="18" charset="0"/>
                <a:ea typeface="Calibri" panose="020F0502020204030204" pitchFamily="34" charset="0"/>
              </a:rPr>
              <a:t> Ba Vi (</a:t>
            </a:r>
            <a:r>
              <a:rPr lang="en-US" sz="2000" dirty="0" err="1">
                <a:solidFill>
                  <a:prstClr val="black"/>
                </a:solidFill>
                <a:latin typeface="Times New Roman" panose="02020603050405020304" pitchFamily="18" charset="0"/>
                <a:ea typeface="Calibri" panose="020F0502020204030204" pitchFamily="34" charset="0"/>
              </a:rPr>
              <a:t>Hà</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Nội</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ngày</a:t>
            </a:r>
            <a:r>
              <a:rPr lang="en-US" sz="2000" dirty="0">
                <a:solidFill>
                  <a:prstClr val="black"/>
                </a:solidFill>
                <a:latin typeface="Times New Roman" panose="02020603050405020304" pitchFamily="18" charset="0"/>
                <a:ea typeface="Calibri" panose="020F0502020204030204" pitchFamily="34" charset="0"/>
              </a:rPr>
              <a:t> nay. </a:t>
            </a:r>
            <a:r>
              <a:rPr lang="en-US" sz="2000" dirty="0" err="1">
                <a:solidFill>
                  <a:prstClr val="black"/>
                </a:solidFill>
                <a:latin typeface="Times New Roman" panose="02020603050405020304" pitchFamily="18" charset="0"/>
                <a:ea typeface="Calibri" panose="020F0502020204030204" pitchFamily="34" charset="0"/>
              </a:rPr>
              <a:t>Đây</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là</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nơi</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có</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nghề</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đúc</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đồng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phát</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triển</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sớm</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dân</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cư</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đòng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đúc</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sống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ven</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những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bãi</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sa</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bổi</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trổng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lúa</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trổng</a:t>
            </a:r>
            <a:r>
              <a:rPr lang="en-US" sz="2000" dirty="0">
                <a:solidFill>
                  <a:prstClr val="black"/>
                </a:solidFill>
                <a:latin typeface="Times New Roman" panose="02020603050405020304" pitchFamily="18" charset="0"/>
                <a:ea typeface="Calibri" panose="020F0502020204030204" pitchFamily="34" charset="0"/>
              </a:rPr>
              <a:t> </a:t>
            </a:r>
            <a:r>
              <a:rPr lang="en-US" sz="2000" dirty="0" err="1">
                <a:solidFill>
                  <a:prstClr val="black"/>
                </a:solidFill>
                <a:latin typeface="Times New Roman" panose="02020603050405020304" pitchFamily="18" charset="0"/>
                <a:ea typeface="Calibri" panose="020F0502020204030204" pitchFamily="34" charset="0"/>
              </a:rPr>
              <a:t>dâu</a:t>
            </a:r>
            <a:r>
              <a:rPr lang="en-US" sz="1400" dirty="0">
                <a:solidFill>
                  <a:prstClr val="black"/>
                </a:solidFill>
                <a:latin typeface="Times New Roman" panose="02020603050405020304" pitchFamily="18" charset="0"/>
                <a:ea typeface="Calibri" panose="020F0502020204030204" pitchFamily="34" charset="0"/>
              </a:rPr>
              <a:t>.</a:t>
            </a:r>
            <a:endParaRPr lang="en-US" dirty="0">
              <a:solidFill>
                <a:prstClr val="black"/>
              </a:solidFill>
            </a:endParaRPr>
          </a:p>
        </p:txBody>
      </p:sp>
    </p:spTree>
    <p:extLst>
      <p:ext uri="{BB962C8B-B14F-4D97-AF65-F5344CB8AC3E}">
        <p14:creationId xmlns:p14="http://schemas.microsoft.com/office/powerpoint/2010/main" val="26167799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1008</Words>
  <Application>Microsoft Office PowerPoint</Application>
  <PresentationFormat>Widescreen</PresentationFormat>
  <Paragraphs>91</Paragraphs>
  <Slides>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vt:lpstr>
      <vt:lpstr>Calibri</vt:lpstr>
      <vt:lpstr>Calibri Light</vt:lpstr>
      <vt:lpstr>Segoe UI</vt:lpstr>
      <vt:lpstr>Times New Roman</vt:lpstr>
      <vt:lpstr>Office Theme</vt:lpstr>
      <vt:lpstr>Microsoft Word 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HUY</dc:creator>
  <cp:lastModifiedBy>MR HUY</cp:lastModifiedBy>
  <cp:revision>17</cp:revision>
  <dcterms:created xsi:type="dcterms:W3CDTF">2021-11-27T00:46:59Z</dcterms:created>
  <dcterms:modified xsi:type="dcterms:W3CDTF">2021-12-05T01:18:20Z</dcterms:modified>
</cp:coreProperties>
</file>