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1" r:id="rId5"/>
    <p:sldId id="260" r:id="rId6"/>
    <p:sldId id="262" r:id="rId7"/>
    <p:sldId id="264" r:id="rId8"/>
    <p:sldId id="267" r:id="rId9"/>
    <p:sldId id="266"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ABD9FC-686B-40C3-8901-C7D20A58CC69}"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2318320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BD9FC-686B-40C3-8901-C7D20A58CC69}"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254871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BD9FC-686B-40C3-8901-C7D20A58CC69}"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358447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ABD9FC-686B-40C3-8901-C7D20A58CC69}"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1216362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ABD9FC-686B-40C3-8901-C7D20A58CC69}"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103346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ABD9FC-686B-40C3-8901-C7D20A58CC69}"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1674116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ABD9FC-686B-40C3-8901-C7D20A58CC69}"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3994660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ABD9FC-686B-40C3-8901-C7D20A58CC69}" type="datetimeFigureOut">
              <a:rPr lang="en-US" smtClean="0"/>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197914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BD9FC-686B-40C3-8901-C7D20A58CC69}" type="datetimeFigureOut">
              <a:rPr lang="en-US" smtClean="0"/>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391527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ABD9FC-686B-40C3-8901-C7D20A58CC69}"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2166079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ABD9FC-686B-40C3-8901-C7D20A58CC69}"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A051D-2066-4C0E-B835-50B72C6567EA}" type="slidenum">
              <a:rPr lang="en-US" smtClean="0"/>
              <a:t>‹#›</a:t>
            </a:fld>
            <a:endParaRPr lang="en-US"/>
          </a:p>
        </p:txBody>
      </p:sp>
    </p:spTree>
    <p:extLst>
      <p:ext uri="{BB962C8B-B14F-4D97-AF65-F5344CB8AC3E}">
        <p14:creationId xmlns:p14="http://schemas.microsoft.com/office/powerpoint/2010/main" val="3505598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BD9FC-686B-40C3-8901-C7D20A58CC69}" type="datetimeFigureOut">
              <a:rPr lang="en-US" smtClean="0"/>
              <a:t>11/22/2021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CA051D-2066-4C0E-B835-50B72C6567EA}" type="slidenum">
              <a:rPr lang="en-US" smtClean="0"/>
              <a:t>‹#›</a:t>
            </a:fld>
            <a:endParaRPr lang="en-US"/>
          </a:p>
        </p:txBody>
      </p:sp>
    </p:spTree>
    <p:extLst>
      <p:ext uri="{BB962C8B-B14F-4D97-AF65-F5344CB8AC3E}">
        <p14:creationId xmlns:p14="http://schemas.microsoft.com/office/powerpoint/2010/main" val="3399582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9753" y="280654"/>
            <a:ext cx="5539145" cy="732508"/>
          </a:xfrm>
          <a:prstGeom prst="rect">
            <a:avLst/>
          </a:prstGeom>
        </p:spPr>
        <p:txBody>
          <a:bodyPr wrap="none">
            <a:spAutoFit/>
          </a:bodyPr>
          <a:lstStyle/>
          <a:p>
            <a:pPr algn="just">
              <a:lnSpc>
                <a:spcPct val="130000"/>
              </a:lnSpc>
            </a:pPr>
            <a:r>
              <a:rPr lang="en-US" sz="2400" b="1" dirty="0" err="1" smtClean="0">
                <a:latin typeface="Times New Roman" panose="02020603050405020304" pitchFamily="18" charset="0"/>
                <a:ea typeface="Calibri" panose="020F0502020204030204" pitchFamily="34" charset="0"/>
              </a:rPr>
              <a:t>Tiết</a:t>
            </a:r>
            <a:r>
              <a:rPr lang="en-US" sz="2400" b="1" dirty="0" smtClean="0">
                <a:latin typeface="Times New Roman" panose="02020603050405020304" pitchFamily="18" charset="0"/>
                <a:ea typeface="Calibri" panose="020F0502020204030204" pitchFamily="34" charset="0"/>
              </a:rPr>
              <a:t> 23 </a:t>
            </a:r>
            <a:r>
              <a:rPr lang="en-US" sz="3200" b="1" dirty="0" smtClean="0">
                <a:solidFill>
                  <a:srgbClr val="FF0000"/>
                </a:solidFill>
                <a:latin typeface="Times New Roman" panose="02020603050405020304" pitchFamily="18" charset="0"/>
                <a:ea typeface="Calibri" panose="020F0502020204030204" pitchFamily="34" charset="0"/>
              </a:rPr>
              <a:t>BÀI </a:t>
            </a:r>
            <a:r>
              <a:rPr lang="en-US" sz="3200" b="1" dirty="0">
                <a:solidFill>
                  <a:srgbClr val="FF0000"/>
                </a:solidFill>
                <a:latin typeface="Times New Roman" panose="02020603050405020304" pitchFamily="18" charset="0"/>
                <a:ea typeface="Calibri" panose="020F0502020204030204" pitchFamily="34" charset="0"/>
              </a:rPr>
              <a:t>11: LA MÃ CỔ ĐẠI</a:t>
            </a:r>
            <a:endParaRPr lang="en-US" sz="3200" dirty="0">
              <a:solidFill>
                <a:prstClr val="black"/>
              </a:solidFill>
              <a:latin typeface="Times New Roman" panose="02020603050405020304" pitchFamily="18" charset="0"/>
              <a:ea typeface="Calibri" panose="020F0502020204030204" pitchFamily="34" charset="0"/>
            </a:endParaRPr>
          </a:p>
        </p:txBody>
      </p:sp>
      <p:sp>
        <p:nvSpPr>
          <p:cNvPr id="5" name="Rectangle 4"/>
          <p:cNvSpPr/>
          <p:nvPr/>
        </p:nvSpPr>
        <p:spPr>
          <a:xfrm>
            <a:off x="189961" y="980407"/>
            <a:ext cx="5836278" cy="452111"/>
          </a:xfrm>
          <a:prstGeom prst="rect">
            <a:avLst/>
          </a:prstGeom>
        </p:spPr>
        <p:txBody>
          <a:bodyPr wrap="none">
            <a:spAutoFit/>
          </a:bodyPr>
          <a:lstStyle/>
          <a:p>
            <a:pPr algn="just">
              <a:lnSpc>
                <a:spcPct val="130000"/>
              </a:lnSpc>
            </a:pPr>
            <a:r>
              <a:rPr lang="en-US" sz="2000" b="1" u="sng" dirty="0">
                <a:solidFill>
                  <a:srgbClr val="FF0000"/>
                </a:solidFill>
                <a:latin typeface="Times New Roman" panose="02020603050405020304" pitchFamily="18" charset="0"/>
                <a:ea typeface="Segoe UI" panose="020B0502040204020203" pitchFamily="34" charset="0"/>
              </a:rPr>
              <a:t>III. NHỮNG THÀNH TỰU VĂN HÓA TIÊU BIỂU</a:t>
            </a:r>
            <a:endParaRPr lang="en-US" sz="2000" u="sng" dirty="0">
              <a:solidFill>
                <a:prstClr val="black"/>
              </a:solidFill>
              <a:latin typeface="Segoe UI" panose="020B0502040204020203" pitchFamily="34" charset="0"/>
              <a:ea typeface="Segoe UI" panose="020B0502040204020203" pitchFamily="34" charset="0"/>
            </a:endParaRPr>
          </a:p>
        </p:txBody>
      </p:sp>
      <p:sp>
        <p:nvSpPr>
          <p:cNvPr id="3" name="Rectangle 2"/>
          <p:cNvSpPr/>
          <p:nvPr/>
        </p:nvSpPr>
        <p:spPr>
          <a:xfrm>
            <a:off x="5327561" y="1522670"/>
            <a:ext cx="6864439" cy="2241960"/>
          </a:xfrm>
          <a:prstGeom prst="rect">
            <a:avLst/>
          </a:prstGeom>
        </p:spPr>
        <p:txBody>
          <a:bodyPr wrap="square">
            <a:spAutoFit/>
          </a:bodyPr>
          <a:lstStyle/>
          <a:p>
            <a:pPr algn="just">
              <a:lnSpc>
                <a:spcPct val="150000"/>
              </a:lnSpc>
            </a:pPr>
            <a:r>
              <a:rPr lang="nl-NL" sz="2400" b="1" dirty="0" smtClean="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Quan sát các hình từ Hình 11.4 đến Hình 11.7, đọc thông tin mục III SHS trang 60,61, trình bày những thành tựu văn hóa tiêu biểu của La Mã cổ đại</a:t>
            </a:r>
            <a:r>
              <a:rPr lang="nl-NL" sz="1450" b="1" dirty="0" smtClean="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6" name="Straight Connector 5"/>
          <p:cNvCxnSpPr/>
          <p:nvPr/>
        </p:nvCxnSpPr>
        <p:spPr>
          <a:xfrm>
            <a:off x="5035639" y="1432518"/>
            <a:ext cx="25758" cy="542548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2766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67656563"/>
              </p:ext>
            </p:extLst>
          </p:nvPr>
        </p:nvGraphicFramePr>
        <p:xfrm>
          <a:off x="111617" y="759854"/>
          <a:ext cx="12080383" cy="5938620"/>
        </p:xfrm>
        <a:graphic>
          <a:graphicData uri="http://schemas.openxmlformats.org/drawingml/2006/table">
            <a:tbl>
              <a:tblPr firstRow="1" firstCol="1" bandRow="1"/>
              <a:tblGrid>
                <a:gridCol w="1828545"/>
                <a:gridCol w="3669079"/>
                <a:gridCol w="6582759"/>
              </a:tblGrid>
              <a:tr h="434939">
                <a:tc>
                  <a:txBody>
                    <a:bodyPr/>
                    <a:lstStyle/>
                    <a:p>
                      <a:pPr marL="0" marR="0" algn="ctr">
                        <a:lnSpc>
                          <a:spcPct val="150000"/>
                        </a:lnSpc>
                        <a:spcBef>
                          <a:spcPts val="0"/>
                        </a:spcBef>
                        <a:spcAft>
                          <a:spcPts val="0"/>
                        </a:spcAft>
                      </a:pPr>
                      <a:r>
                        <a:rPr lang="nl-NL"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 vực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nl-NL"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 tựu</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nl-NL" sz="20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Vận dụng ngày nay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1556">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Chữ viết và chữ số</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Chữ La tinh.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Chữ số La Mã.</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Cơ sở của 200 ngôn ngữ và chữ viết trên thế giới.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Chữ La tinh ngày nay vẫn là ngôn ngữ quốc tế; vẫn dùng phổ biến trong y dược học.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Chữ số ngày nay vẫn dùng đánh số các đề mục lớn; đánh số trên đồng hồ, những trang nằm trước phần chính của một quyển sách, đánh số cho một số hoạt động nào đó (ví dụ đại hội Đảng,...).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939">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Kiến trúc</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Mái vòm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 dựng các nhà thờ, công trình công cộng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7186">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Kĩ thuật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Xi măng, bê tông, xây dựng đường sá, cầu cống.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 dựng nhà cửa, công trình công cộng, đường sá, cầu</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nl-NL"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cống, quy hoạch đô thị.</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305" marR="64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6281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02146" y="280654"/>
            <a:ext cx="5154360" cy="652486"/>
          </a:xfrm>
          <a:prstGeom prst="rect">
            <a:avLst/>
          </a:prstGeom>
        </p:spPr>
        <p:txBody>
          <a:bodyPr wrap="none">
            <a:spAutoFit/>
          </a:bodyPr>
          <a:lstStyle/>
          <a:p>
            <a:pPr algn="just">
              <a:lnSpc>
                <a:spcPct val="130000"/>
              </a:lnSpc>
            </a:pPr>
            <a:r>
              <a:rPr lang="en-US" sz="2800" b="1" dirty="0" err="1" smtClean="0">
                <a:solidFill>
                  <a:srgbClr val="7030A0"/>
                </a:solidFill>
                <a:effectLst/>
                <a:latin typeface="Times New Roman" panose="02020603050405020304" pitchFamily="18" charset="0"/>
                <a:ea typeface="Calibri" panose="020F0502020204030204" pitchFamily="34" charset="0"/>
              </a:rPr>
              <a:t>Tiết</a:t>
            </a:r>
            <a:r>
              <a:rPr lang="en-US" sz="2800" b="1" dirty="0" smtClean="0">
                <a:solidFill>
                  <a:srgbClr val="7030A0"/>
                </a:solidFill>
                <a:effectLst/>
                <a:latin typeface="Times New Roman" panose="02020603050405020304" pitchFamily="18" charset="0"/>
                <a:ea typeface="Calibri" panose="020F0502020204030204" pitchFamily="34" charset="0"/>
              </a:rPr>
              <a:t> 23 </a:t>
            </a:r>
            <a:r>
              <a:rPr lang="en-US" sz="2800" b="1" dirty="0" smtClean="0">
                <a:solidFill>
                  <a:srgbClr val="FF0000"/>
                </a:solidFill>
                <a:effectLst/>
                <a:latin typeface="Times New Roman" panose="02020603050405020304" pitchFamily="18" charset="0"/>
                <a:ea typeface="Calibri" panose="020F0502020204030204" pitchFamily="34" charset="0"/>
              </a:rPr>
              <a:t>BÀI 11: LA MÃ CỔ ĐẠI</a:t>
            </a:r>
            <a:endParaRPr lang="en-US" sz="2800" dirty="0">
              <a:effectLst/>
              <a:latin typeface="Times New Roman" panose="02020603050405020304" pitchFamily="18" charset="0"/>
              <a:ea typeface="Calibri" panose="020F0502020204030204" pitchFamily="34" charset="0"/>
            </a:endParaRPr>
          </a:p>
        </p:txBody>
      </p:sp>
      <p:sp>
        <p:nvSpPr>
          <p:cNvPr id="5" name="Rectangle 4"/>
          <p:cNvSpPr/>
          <p:nvPr/>
        </p:nvSpPr>
        <p:spPr>
          <a:xfrm>
            <a:off x="205123" y="1017228"/>
            <a:ext cx="5836278" cy="452111"/>
          </a:xfrm>
          <a:prstGeom prst="rect">
            <a:avLst/>
          </a:prstGeom>
        </p:spPr>
        <p:txBody>
          <a:bodyPr wrap="none">
            <a:spAutoFit/>
          </a:bodyPr>
          <a:lstStyle/>
          <a:p>
            <a:pPr algn="just">
              <a:lnSpc>
                <a:spcPct val="130000"/>
              </a:lnSpc>
            </a:pPr>
            <a:r>
              <a:rPr lang="en-US" sz="2000" b="1" u="sng" dirty="0" smtClean="0">
                <a:solidFill>
                  <a:srgbClr val="FF0000"/>
                </a:solidFill>
                <a:effectLst/>
                <a:latin typeface="Times New Roman" panose="02020603050405020304" pitchFamily="18" charset="0"/>
                <a:ea typeface="Segoe UI" panose="020B0502040204020203" pitchFamily="34" charset="0"/>
              </a:rPr>
              <a:t>III. NHỮNG THÀNH TỰU VĂN HÓA TIÊU BIỂU</a:t>
            </a:r>
            <a:endParaRPr lang="en-US" sz="2000" u="sng" dirty="0">
              <a:effectLst/>
              <a:latin typeface="Segoe UI" panose="020B0502040204020203" pitchFamily="34" charset="0"/>
              <a:ea typeface="Segoe UI" panose="020B0502040204020203" pitchFamily="34" charset="0"/>
            </a:endParaRPr>
          </a:p>
        </p:txBody>
      </p:sp>
      <p:sp>
        <p:nvSpPr>
          <p:cNvPr id="7" name="Rectangle 6"/>
          <p:cNvSpPr/>
          <p:nvPr/>
        </p:nvSpPr>
        <p:spPr>
          <a:xfrm>
            <a:off x="5934456" y="1044133"/>
            <a:ext cx="6096000" cy="6220934"/>
          </a:xfrm>
          <a:prstGeom prst="rect">
            <a:avLst/>
          </a:prstGeom>
          <a:blipFill>
            <a:blip r:embed="rId2"/>
            <a:tile tx="0" ty="0" sx="100000" sy="100000" flip="none" algn="tl"/>
          </a:blipFill>
        </p:spPr>
        <p:txBody>
          <a:bodyPr>
            <a:spAutoFit/>
          </a:bodyPr>
          <a:lstStyle/>
          <a:p>
            <a:pPr algn="just">
              <a:lnSpc>
                <a:spcPct val="150000"/>
              </a:lnSpc>
            </a:pPr>
            <a:r>
              <a:rPr lang="nl-NL"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Những thành tựu văn hóa tiêu biểu của La Mã cổ đại:</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nl-NL"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Hình 11.4: chữ viết của người La Mã, được xem là một trong những đóng góp vĩ đại của cư dân La Mã cho loài người. Nhiều chữ ngày nay vẫn được sử dụng như A, B, L, O, Q, X, Y, Z,... Nhiều danh từ chung được dùng phổ biến hiện nay như senat (thượng viện), politic (chính trị), republic (cộng hoà),... đều xuất phát từ La Mã.</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nl-NL" sz="145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1" y="1593222"/>
            <a:ext cx="5409126" cy="4871972"/>
          </a:xfrm>
          <a:prstGeom prst="rect">
            <a:avLst/>
          </a:prstGeom>
        </p:spPr>
      </p:pic>
    </p:spTree>
    <p:extLst>
      <p:ext uri="{BB962C8B-B14F-4D97-AF65-F5344CB8AC3E}">
        <p14:creationId xmlns:p14="http://schemas.microsoft.com/office/powerpoint/2010/main" val="826056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0530" y="9961"/>
            <a:ext cx="5869107" cy="732508"/>
          </a:xfrm>
          <a:prstGeom prst="rect">
            <a:avLst/>
          </a:prstGeom>
        </p:spPr>
        <p:txBody>
          <a:bodyPr wrap="none">
            <a:spAutoFit/>
          </a:bodyPr>
          <a:lstStyle/>
          <a:p>
            <a:pPr algn="just">
              <a:lnSpc>
                <a:spcPct val="130000"/>
              </a:lnSpc>
            </a:pPr>
            <a:r>
              <a:rPr lang="en-US" sz="3200" b="1" dirty="0" err="1" smtClean="0">
                <a:solidFill>
                  <a:srgbClr val="7030A0"/>
                </a:solidFill>
                <a:latin typeface="Times New Roman" panose="02020603050405020304" pitchFamily="18" charset="0"/>
                <a:ea typeface="Calibri" panose="020F0502020204030204" pitchFamily="34" charset="0"/>
              </a:rPr>
              <a:t>Tiết</a:t>
            </a:r>
            <a:r>
              <a:rPr lang="en-US" sz="3200" b="1" dirty="0" smtClean="0">
                <a:solidFill>
                  <a:srgbClr val="7030A0"/>
                </a:solidFill>
                <a:latin typeface="Times New Roman" panose="02020603050405020304" pitchFamily="18" charset="0"/>
                <a:ea typeface="Calibri" panose="020F0502020204030204" pitchFamily="34" charset="0"/>
              </a:rPr>
              <a:t> 23 </a:t>
            </a:r>
            <a:r>
              <a:rPr lang="en-US" sz="3200" b="1" dirty="0" smtClean="0">
                <a:solidFill>
                  <a:srgbClr val="FF0000"/>
                </a:solidFill>
                <a:latin typeface="Times New Roman" panose="02020603050405020304" pitchFamily="18" charset="0"/>
                <a:ea typeface="Calibri" panose="020F0502020204030204" pitchFamily="34" charset="0"/>
              </a:rPr>
              <a:t>BÀI </a:t>
            </a:r>
            <a:r>
              <a:rPr lang="en-US" sz="3200" b="1" dirty="0">
                <a:solidFill>
                  <a:srgbClr val="FF0000"/>
                </a:solidFill>
                <a:latin typeface="Times New Roman" panose="02020603050405020304" pitchFamily="18" charset="0"/>
                <a:ea typeface="Calibri" panose="020F0502020204030204" pitchFamily="34" charset="0"/>
              </a:rPr>
              <a:t>11: LA MÃ CỔ ĐẠI</a:t>
            </a:r>
            <a:endParaRPr lang="en-US" sz="3200" dirty="0">
              <a:solidFill>
                <a:prstClr val="black"/>
              </a:solidFill>
              <a:latin typeface="Times New Roman" panose="02020603050405020304" pitchFamily="18" charset="0"/>
              <a:ea typeface="Calibri" panose="020F0502020204030204" pitchFamily="34" charset="0"/>
            </a:endParaRPr>
          </a:p>
        </p:txBody>
      </p:sp>
      <p:sp>
        <p:nvSpPr>
          <p:cNvPr id="5" name="Rectangle 4"/>
          <p:cNvSpPr/>
          <p:nvPr/>
        </p:nvSpPr>
        <p:spPr>
          <a:xfrm>
            <a:off x="0" y="742469"/>
            <a:ext cx="5836278" cy="452111"/>
          </a:xfrm>
          <a:prstGeom prst="rect">
            <a:avLst/>
          </a:prstGeom>
        </p:spPr>
        <p:txBody>
          <a:bodyPr wrap="none">
            <a:spAutoFit/>
          </a:bodyPr>
          <a:lstStyle/>
          <a:p>
            <a:pPr algn="just">
              <a:lnSpc>
                <a:spcPct val="130000"/>
              </a:lnSpc>
            </a:pPr>
            <a:r>
              <a:rPr lang="en-US" sz="2000" b="1" u="sng" dirty="0">
                <a:solidFill>
                  <a:srgbClr val="FF0000"/>
                </a:solidFill>
                <a:latin typeface="Times New Roman" panose="02020603050405020304" pitchFamily="18" charset="0"/>
                <a:ea typeface="Segoe UI" panose="020B0502040204020203" pitchFamily="34" charset="0"/>
              </a:rPr>
              <a:t>III. NHỮNG THÀNH TỰU VĂN HÓA TIÊU BIỂU</a:t>
            </a:r>
            <a:endParaRPr lang="en-US" sz="2000" u="sng" dirty="0">
              <a:solidFill>
                <a:prstClr val="black"/>
              </a:solidFill>
              <a:latin typeface="Segoe UI" panose="020B0502040204020203" pitchFamily="34" charset="0"/>
              <a:ea typeface="Segoe UI" panose="020B0502040204020203" pitchFamily="34" charset="0"/>
            </a:endParaRPr>
          </a:p>
        </p:txBody>
      </p:sp>
      <p:sp>
        <p:nvSpPr>
          <p:cNvPr id="7" name="Rectangle 6"/>
          <p:cNvSpPr/>
          <p:nvPr/>
        </p:nvSpPr>
        <p:spPr>
          <a:xfrm>
            <a:off x="6078828" y="1735966"/>
            <a:ext cx="5563673" cy="4558940"/>
          </a:xfrm>
          <a:prstGeom prst="rect">
            <a:avLst/>
          </a:prstGeom>
          <a:blipFill>
            <a:blip r:embed="rId2"/>
            <a:tile tx="0" ty="0" sx="100000" sy="100000" flip="none" algn="tl"/>
          </a:blipFill>
        </p:spPr>
        <p:txBody>
          <a:bodyPr wrap="square">
            <a:spAutoFit/>
          </a:bodyPr>
          <a:lstStyle/>
          <a:p>
            <a:pPr algn="just">
              <a:lnSpc>
                <a:spcPct val="150000"/>
              </a:lnSpc>
            </a:pPr>
            <a:r>
              <a:rPr lang="nl-NL" sz="2400" dirty="0">
                <a:latin typeface="Times New Roman" panose="02020603050405020304" pitchFamily="18" charset="0"/>
                <a:ea typeface="Calibri" panose="020F0502020204030204" pitchFamily="34" charset="0"/>
                <a:cs typeface="Times New Roman" panose="02020603050405020304" pitchFamily="18" charset="0"/>
              </a:rPr>
              <a:t>- Những thành tựu văn hóa tiêu biểu của La Mã cổ đại:</a:t>
            </a:r>
            <a:endParaRPr lang="en-US" sz="2400" dirty="0">
              <a:ea typeface="Calibri" panose="020F0502020204030204" pitchFamily="34" charset="0"/>
              <a:cs typeface="Times New Roman" panose="02020603050405020304" pitchFamily="18" charset="0"/>
            </a:endParaRPr>
          </a:p>
          <a:p>
            <a:pPr algn="just">
              <a:lnSpc>
                <a:spcPct val="150000"/>
              </a:lnSpc>
            </a:pPr>
            <a:r>
              <a:rPr lang="vi-VN"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nl-NL"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nl-NL" sz="2400" dirty="0">
                <a:latin typeface="Times New Roman" panose="02020603050405020304" pitchFamily="18" charset="0"/>
                <a:ea typeface="Calibri" panose="020F0502020204030204" pitchFamily="34" charset="0"/>
                <a:cs typeface="Times New Roman" panose="02020603050405020304" pitchFamily="18" charset="0"/>
              </a:rPr>
              <a:t>Hình 11.5: dù không còn được dùng trong tính toán, nhưng vẫn được dùng để đánh số đề mục hoặc sử dụng đánh số trên đề mặt đồng hồ,...</a:t>
            </a:r>
            <a:endParaRPr lang="en-US" sz="2400" dirty="0">
              <a:ea typeface="Calibri" panose="020F0502020204030204" pitchFamily="34" charset="0"/>
              <a:cs typeface="Times New Roman" panose="02020603050405020304" pitchFamily="18" charset="0"/>
            </a:endParaRPr>
          </a:p>
          <a:p>
            <a:pPr algn="just">
              <a:lnSpc>
                <a:spcPct val="150000"/>
              </a:lnSpc>
            </a:pPr>
            <a:r>
              <a:rPr lang="vi-VN" sz="2400"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7030A0"/>
              </a:solidFill>
              <a:ea typeface="Calibri" panose="020F0502020204030204" pitchFamily="34" charset="0"/>
              <a:cs typeface="Times New Roman" panose="02020603050405020304" pitchFamily="18" charset="0"/>
            </a:endParaRPr>
          </a:p>
          <a:p>
            <a:pPr algn="just">
              <a:lnSpc>
                <a:spcPct val="150000"/>
              </a:lnSpc>
            </a:pPr>
            <a:endParaRPr lang="en-US" sz="1100" dirty="0">
              <a:solidFill>
                <a:prstClr val="black"/>
              </a:solidFill>
              <a:ea typeface="Calibri" panose="020F0502020204030204" pitchFamily="34" charset="0"/>
              <a:cs typeface="Times New Roman" panose="02020603050405020304" pitchFamily="18" charset="0"/>
            </a:endParaRPr>
          </a:p>
          <a:p>
            <a:pPr algn="just">
              <a:lnSpc>
                <a:spcPct val="150000"/>
              </a:lnSpc>
            </a:pPr>
            <a:r>
              <a:rPr lang="nl-NL" sz="14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solidFill>
                <a:prstClr val="black"/>
              </a:solidFill>
              <a:ea typeface="Calibri" panose="020F0502020204030204" pitchFamily="34" charset="0"/>
              <a:cs typeface="Times New Roman" panose="02020603050405020304" pitchFamily="18" charset="0"/>
            </a:endParaRPr>
          </a:p>
        </p:txBody>
      </p:sp>
      <p:pic>
        <p:nvPicPr>
          <p:cNvPr id="9" name="Picture 8"/>
          <p:cNvPicPr>
            <a:picLocks noChangeAspect="1"/>
          </p:cNvPicPr>
          <p:nvPr/>
        </p:nvPicPr>
        <p:blipFill>
          <a:blip r:embed="rId3"/>
          <a:stretch>
            <a:fillRect/>
          </a:stretch>
        </p:blipFill>
        <p:spPr>
          <a:xfrm>
            <a:off x="180305" y="1194580"/>
            <a:ext cx="6014434" cy="5663420"/>
          </a:xfrm>
          <a:prstGeom prst="rect">
            <a:avLst/>
          </a:prstGeom>
        </p:spPr>
      </p:pic>
    </p:spTree>
    <p:extLst>
      <p:ext uri="{BB962C8B-B14F-4D97-AF65-F5344CB8AC3E}">
        <p14:creationId xmlns:p14="http://schemas.microsoft.com/office/powerpoint/2010/main" val="3182850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4772" y="280654"/>
            <a:ext cx="5869107" cy="732508"/>
          </a:xfrm>
          <a:prstGeom prst="rect">
            <a:avLst/>
          </a:prstGeom>
        </p:spPr>
        <p:txBody>
          <a:bodyPr wrap="none">
            <a:spAutoFit/>
          </a:bodyPr>
          <a:lstStyle/>
          <a:p>
            <a:pPr algn="just">
              <a:lnSpc>
                <a:spcPct val="130000"/>
              </a:lnSpc>
            </a:pPr>
            <a:r>
              <a:rPr lang="en-US" sz="3200" b="1" dirty="0" err="1" smtClean="0">
                <a:solidFill>
                  <a:srgbClr val="7030A0"/>
                </a:solidFill>
                <a:latin typeface="Times New Roman" panose="02020603050405020304" pitchFamily="18" charset="0"/>
                <a:ea typeface="Calibri" panose="020F0502020204030204" pitchFamily="34" charset="0"/>
              </a:rPr>
              <a:t>Tiết</a:t>
            </a:r>
            <a:r>
              <a:rPr lang="en-US" sz="3200" b="1" dirty="0" smtClean="0">
                <a:solidFill>
                  <a:srgbClr val="7030A0"/>
                </a:solidFill>
                <a:latin typeface="Times New Roman" panose="02020603050405020304" pitchFamily="18" charset="0"/>
                <a:ea typeface="Calibri" panose="020F0502020204030204" pitchFamily="34" charset="0"/>
              </a:rPr>
              <a:t> 23 </a:t>
            </a:r>
            <a:r>
              <a:rPr lang="en-US" sz="3200" b="1" dirty="0" smtClean="0">
                <a:solidFill>
                  <a:srgbClr val="FF0000"/>
                </a:solidFill>
                <a:latin typeface="Times New Roman" panose="02020603050405020304" pitchFamily="18" charset="0"/>
                <a:ea typeface="Calibri" panose="020F0502020204030204" pitchFamily="34" charset="0"/>
              </a:rPr>
              <a:t>BÀI </a:t>
            </a:r>
            <a:r>
              <a:rPr lang="en-US" sz="3200" b="1" dirty="0">
                <a:solidFill>
                  <a:srgbClr val="FF0000"/>
                </a:solidFill>
                <a:latin typeface="Times New Roman" panose="02020603050405020304" pitchFamily="18" charset="0"/>
                <a:ea typeface="Calibri" panose="020F0502020204030204" pitchFamily="34" charset="0"/>
              </a:rPr>
              <a:t>11: LA MÃ CỔ ĐẠI</a:t>
            </a:r>
            <a:endParaRPr lang="en-US" sz="3200" dirty="0">
              <a:solidFill>
                <a:prstClr val="black"/>
              </a:solidFill>
              <a:latin typeface="Times New Roman" panose="02020603050405020304" pitchFamily="18" charset="0"/>
              <a:ea typeface="Calibri" panose="020F0502020204030204" pitchFamily="34" charset="0"/>
            </a:endParaRPr>
          </a:p>
        </p:txBody>
      </p:sp>
      <p:sp>
        <p:nvSpPr>
          <p:cNvPr id="5" name="Rectangle 4"/>
          <p:cNvSpPr/>
          <p:nvPr/>
        </p:nvSpPr>
        <p:spPr>
          <a:xfrm>
            <a:off x="0" y="970256"/>
            <a:ext cx="5836278" cy="452111"/>
          </a:xfrm>
          <a:prstGeom prst="rect">
            <a:avLst/>
          </a:prstGeom>
        </p:spPr>
        <p:txBody>
          <a:bodyPr wrap="none">
            <a:spAutoFit/>
          </a:bodyPr>
          <a:lstStyle/>
          <a:p>
            <a:pPr algn="just">
              <a:lnSpc>
                <a:spcPct val="130000"/>
              </a:lnSpc>
            </a:pPr>
            <a:r>
              <a:rPr lang="en-US" sz="2000" b="1" u="sng" dirty="0">
                <a:solidFill>
                  <a:srgbClr val="FF0000"/>
                </a:solidFill>
                <a:latin typeface="Times New Roman" panose="02020603050405020304" pitchFamily="18" charset="0"/>
                <a:ea typeface="Segoe UI" panose="020B0502040204020203" pitchFamily="34" charset="0"/>
              </a:rPr>
              <a:t>III. NHỮNG THÀNH TỰU VĂN HÓA TIÊU BIỂU</a:t>
            </a:r>
            <a:endParaRPr lang="en-US" sz="2000" u="sng" dirty="0">
              <a:solidFill>
                <a:prstClr val="black"/>
              </a:solidFill>
              <a:latin typeface="Segoe UI" panose="020B0502040204020203" pitchFamily="34" charset="0"/>
              <a:ea typeface="Segoe UI" panose="020B0502040204020203" pitchFamily="34" charset="0"/>
            </a:endParaRPr>
          </a:p>
        </p:txBody>
      </p:sp>
      <p:sp>
        <p:nvSpPr>
          <p:cNvPr id="7" name="Rectangle 6"/>
          <p:cNvSpPr/>
          <p:nvPr/>
        </p:nvSpPr>
        <p:spPr>
          <a:xfrm>
            <a:off x="5728393" y="2194828"/>
            <a:ext cx="6096000" cy="4558940"/>
          </a:xfrm>
          <a:prstGeom prst="rect">
            <a:avLst/>
          </a:prstGeom>
          <a:blipFill>
            <a:blip r:embed="rId2"/>
            <a:tile tx="0" ty="0" sx="100000" sy="100000" flip="none" algn="tl"/>
          </a:blipFill>
        </p:spPr>
        <p:txBody>
          <a:bodyPr>
            <a:spAutoFit/>
          </a:bodyPr>
          <a:lstStyle/>
          <a:p>
            <a:pPr algn="just">
              <a:lnSpc>
                <a:spcPct val="150000"/>
              </a:lnSpc>
            </a:pPr>
            <a:r>
              <a:rPr lang="nl-N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Những thành tựu văn hóa tiêu biểu của La Mã cổ đại:</a:t>
            </a:r>
            <a:endParaRPr lang="en-US" sz="2400" dirty="0">
              <a:solidFill>
                <a:prstClr val="black"/>
              </a:solidFill>
              <a:ea typeface="Calibri" panose="020F0502020204030204" pitchFamily="34" charset="0"/>
              <a:cs typeface="Times New Roman" panose="02020603050405020304" pitchFamily="18" charset="0"/>
            </a:endParaRPr>
          </a:p>
          <a:p>
            <a:pPr algn="just">
              <a:lnSpc>
                <a:spcPct val="150000"/>
              </a:lnSpc>
            </a:pP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nl-NL"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nl-NL"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Hình 11.6: cho thấy trình độ kĩ thuật của người La Mã trong xây dựng đền đài, cầu cống, đường sá mà nhiều đoan đường ngày nay vẫn được sử dụng.</a:t>
            </a:r>
            <a:endParaRPr lang="en-US" sz="2400" dirty="0">
              <a:solidFill>
                <a:prstClr val="black"/>
              </a:solidFill>
              <a:ea typeface="Calibri" panose="020F0502020204030204" pitchFamily="34" charset="0"/>
              <a:cs typeface="Times New Roman" panose="02020603050405020304" pitchFamily="18" charset="0"/>
            </a:endParaRPr>
          </a:p>
          <a:p>
            <a:pPr algn="just">
              <a:lnSpc>
                <a:spcPct val="150000"/>
              </a:lnSpc>
            </a:pP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prstClr val="black"/>
              </a:solidFill>
              <a:ea typeface="Calibri" panose="020F0502020204030204" pitchFamily="34" charset="0"/>
              <a:cs typeface="Times New Roman" panose="02020603050405020304" pitchFamily="18" charset="0"/>
            </a:endParaRPr>
          </a:p>
          <a:p>
            <a:pPr algn="just">
              <a:lnSpc>
                <a:spcPct val="150000"/>
              </a:lnSpc>
            </a:pPr>
            <a:endParaRPr lang="en-US" sz="1100" dirty="0">
              <a:solidFill>
                <a:prstClr val="black"/>
              </a:solidFill>
              <a:ea typeface="Calibri" panose="020F0502020204030204" pitchFamily="34" charset="0"/>
              <a:cs typeface="Times New Roman" panose="02020603050405020304" pitchFamily="18" charset="0"/>
            </a:endParaRPr>
          </a:p>
          <a:p>
            <a:pPr algn="just">
              <a:lnSpc>
                <a:spcPct val="150000"/>
              </a:lnSpc>
            </a:pPr>
            <a:r>
              <a:rPr lang="nl-NL" sz="14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solidFill>
                <a:prstClr val="black"/>
              </a:solidFill>
              <a:ea typeface="Calibri" panose="020F0502020204030204" pitchFamily="34" charset="0"/>
              <a:cs typeface="Times New Roman" panose="02020603050405020304" pitchFamily="18" charset="0"/>
            </a:endParaRPr>
          </a:p>
        </p:txBody>
      </p:sp>
      <p:pic>
        <p:nvPicPr>
          <p:cNvPr id="10" name="Picture 9"/>
          <p:cNvPicPr>
            <a:picLocks noChangeAspect="1"/>
          </p:cNvPicPr>
          <p:nvPr/>
        </p:nvPicPr>
        <p:blipFill>
          <a:blip r:embed="rId3"/>
          <a:stretch>
            <a:fillRect/>
          </a:stretch>
        </p:blipFill>
        <p:spPr>
          <a:xfrm>
            <a:off x="154547" y="1571224"/>
            <a:ext cx="5573846" cy="5286776"/>
          </a:xfrm>
          <a:prstGeom prst="rect">
            <a:avLst/>
          </a:prstGeom>
        </p:spPr>
      </p:pic>
    </p:spTree>
    <p:extLst>
      <p:ext uri="{BB962C8B-B14F-4D97-AF65-F5344CB8AC3E}">
        <p14:creationId xmlns:p14="http://schemas.microsoft.com/office/powerpoint/2010/main" val="286665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1623" y="-119174"/>
            <a:ext cx="6335709" cy="812530"/>
          </a:xfrm>
          <a:prstGeom prst="rect">
            <a:avLst/>
          </a:prstGeom>
        </p:spPr>
        <p:txBody>
          <a:bodyPr wrap="none">
            <a:spAutoFit/>
          </a:bodyPr>
          <a:lstStyle/>
          <a:p>
            <a:pPr algn="just">
              <a:lnSpc>
                <a:spcPct val="130000"/>
              </a:lnSpc>
            </a:pPr>
            <a:r>
              <a:rPr lang="en-US" sz="2800" b="1" dirty="0" err="1" smtClean="0">
                <a:latin typeface="Times New Roman" panose="02020603050405020304" pitchFamily="18" charset="0"/>
                <a:ea typeface="Calibri" panose="020F0502020204030204" pitchFamily="34" charset="0"/>
              </a:rPr>
              <a:t>Tiết</a:t>
            </a:r>
            <a:r>
              <a:rPr lang="en-US" sz="2800" b="1" dirty="0" smtClean="0">
                <a:latin typeface="Times New Roman" panose="02020603050405020304" pitchFamily="18" charset="0"/>
                <a:ea typeface="Calibri" panose="020F0502020204030204" pitchFamily="34" charset="0"/>
              </a:rPr>
              <a:t> 23  </a:t>
            </a:r>
            <a:r>
              <a:rPr lang="en-US" sz="3600" b="1" dirty="0" smtClean="0">
                <a:solidFill>
                  <a:srgbClr val="FF0000"/>
                </a:solidFill>
                <a:latin typeface="Times New Roman" panose="02020603050405020304" pitchFamily="18" charset="0"/>
                <a:ea typeface="Calibri" panose="020F0502020204030204" pitchFamily="34" charset="0"/>
              </a:rPr>
              <a:t>BÀI </a:t>
            </a:r>
            <a:r>
              <a:rPr lang="en-US" sz="3600" b="1" dirty="0">
                <a:solidFill>
                  <a:srgbClr val="FF0000"/>
                </a:solidFill>
                <a:latin typeface="Times New Roman" panose="02020603050405020304" pitchFamily="18" charset="0"/>
                <a:ea typeface="Calibri" panose="020F0502020204030204" pitchFamily="34" charset="0"/>
              </a:rPr>
              <a:t>11: LA MÃ CỔ ĐẠI</a:t>
            </a:r>
            <a:endParaRPr lang="en-US" sz="3600" dirty="0">
              <a:solidFill>
                <a:prstClr val="black"/>
              </a:solidFill>
              <a:latin typeface="Times New Roman" panose="02020603050405020304" pitchFamily="18" charset="0"/>
              <a:ea typeface="Calibri" panose="020F0502020204030204" pitchFamily="34" charset="0"/>
            </a:endParaRPr>
          </a:p>
        </p:txBody>
      </p:sp>
      <p:sp>
        <p:nvSpPr>
          <p:cNvPr id="5" name="Rectangle 4"/>
          <p:cNvSpPr/>
          <p:nvPr/>
        </p:nvSpPr>
        <p:spPr>
          <a:xfrm>
            <a:off x="141667" y="593921"/>
            <a:ext cx="5836278" cy="452111"/>
          </a:xfrm>
          <a:prstGeom prst="rect">
            <a:avLst/>
          </a:prstGeom>
        </p:spPr>
        <p:txBody>
          <a:bodyPr wrap="none">
            <a:spAutoFit/>
          </a:bodyPr>
          <a:lstStyle/>
          <a:p>
            <a:pPr algn="just">
              <a:lnSpc>
                <a:spcPct val="130000"/>
              </a:lnSpc>
            </a:pPr>
            <a:r>
              <a:rPr lang="en-US" sz="2000" b="1" u="sng" dirty="0">
                <a:solidFill>
                  <a:srgbClr val="FF0000"/>
                </a:solidFill>
                <a:latin typeface="Times New Roman" panose="02020603050405020304" pitchFamily="18" charset="0"/>
                <a:ea typeface="Segoe UI" panose="020B0502040204020203" pitchFamily="34" charset="0"/>
              </a:rPr>
              <a:t>III. NHỮNG THÀNH TỰU VĂN HÓA TIÊU BIỂU</a:t>
            </a:r>
            <a:endParaRPr lang="en-US" sz="2000" u="sng" dirty="0">
              <a:solidFill>
                <a:prstClr val="black"/>
              </a:solidFill>
              <a:latin typeface="Segoe UI" panose="020B0502040204020203" pitchFamily="34" charset="0"/>
              <a:ea typeface="Segoe UI" panose="020B0502040204020203" pitchFamily="34" charset="0"/>
            </a:endParaRPr>
          </a:p>
        </p:txBody>
      </p:sp>
      <p:sp>
        <p:nvSpPr>
          <p:cNvPr id="7" name="Rectangle 6"/>
          <p:cNvSpPr/>
          <p:nvPr/>
        </p:nvSpPr>
        <p:spPr>
          <a:xfrm>
            <a:off x="6119612" y="782832"/>
            <a:ext cx="5812665" cy="5759269"/>
          </a:xfrm>
          <a:prstGeom prst="rect">
            <a:avLst/>
          </a:prstGeom>
          <a:blipFill>
            <a:blip r:embed="rId2"/>
            <a:tile tx="0" ty="0" sx="100000" sy="100000" flip="none" algn="tl"/>
          </a:blipFill>
        </p:spPr>
        <p:txBody>
          <a:bodyPr wrap="square">
            <a:spAutoFit/>
          </a:bodyPr>
          <a:lstStyle/>
          <a:p>
            <a:pPr algn="just">
              <a:lnSpc>
                <a:spcPct val="150000"/>
              </a:lnSpc>
            </a:pPr>
            <a:r>
              <a:rPr lang="nl-NL"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Những thành tựu văn hóa tiêu biểu của La Mã cổ đại:</a:t>
            </a:r>
            <a:endParaRPr lang="en-US" sz="2000" dirty="0">
              <a:solidFill>
                <a:prstClr val="black"/>
              </a:solidFill>
              <a:ea typeface="Calibri" panose="020F0502020204030204" pitchFamily="34" charset="0"/>
              <a:cs typeface="Times New Roman" panose="02020603050405020304" pitchFamily="18" charset="0"/>
            </a:endParaRPr>
          </a:p>
          <a:p>
            <a:pPr algn="just">
              <a:lnSpc>
                <a:spcPct val="150000"/>
              </a:lnSpc>
            </a:pPr>
            <a:r>
              <a:rPr lang="vi-VN"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nl-NL"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nl-NL"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Hình 11.7: phản ánh những thành tựu nổi bật về kiến trúc và xây dựng của người La Mã. Dù chỉ còn là phế tích nhưng quảng trường La Mã cho thấy sự hoành tráng với các đền đài, dinh thự và sở dĩ nó bất tử với thời gian bởi kĩ thuật làm bê tông độc đáo của họ kết hợp tiếp thu phát minh về các dạng thức cột của người Hy Lạp.</a:t>
            </a:r>
            <a:endParaRPr lang="en-US" sz="2000" dirty="0">
              <a:solidFill>
                <a:prstClr val="black"/>
              </a:solidFill>
              <a:ea typeface="Calibri" panose="020F0502020204030204" pitchFamily="34" charset="0"/>
              <a:cs typeface="Times New Roman" panose="02020603050405020304" pitchFamily="18" charset="0"/>
            </a:endParaRPr>
          </a:p>
          <a:p>
            <a:pPr algn="just">
              <a:lnSpc>
                <a:spcPct val="150000"/>
              </a:lnSpc>
            </a:pPr>
            <a:r>
              <a:rPr lang="nl-NL"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Viết theo số La Mã là: CCCL + CCLXX= DCXX.</a:t>
            </a:r>
            <a:endParaRPr lang="en-US" sz="2000" dirty="0">
              <a:solidFill>
                <a:prstClr val="black"/>
              </a:solidFill>
              <a:ea typeface="Calibri" panose="020F0502020204030204" pitchFamily="34" charset="0"/>
              <a:cs typeface="Times New Roman" panose="02020603050405020304" pitchFamily="18" charset="0"/>
            </a:endParaRPr>
          </a:p>
          <a:p>
            <a:pPr algn="just">
              <a:lnSpc>
                <a:spcPct val="150000"/>
              </a:lnSpc>
            </a:pPr>
            <a:r>
              <a:rPr lang="nl-NL"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Nhận xét: tính toán bằng chữ số La Mã rất phức tạp, công kênh, nhất là với phép tính nhiều con số. </a:t>
            </a:r>
            <a:endParaRPr lang="en-US" sz="2000" dirty="0">
              <a:solidFill>
                <a:prstClr val="black"/>
              </a:solidFill>
              <a:ea typeface="Calibri" panose="020F0502020204030204" pitchFamily="34" charset="0"/>
              <a:cs typeface="Times New Roman" panose="02020603050405020304" pitchFamily="18" charset="0"/>
            </a:endParaRPr>
          </a:p>
          <a:p>
            <a:pPr algn="just">
              <a:lnSpc>
                <a:spcPct val="150000"/>
              </a:lnSpc>
            </a:pPr>
            <a:endParaRPr lang="en-US" sz="1100" dirty="0">
              <a:solidFill>
                <a:prstClr val="black"/>
              </a:solidFill>
              <a:ea typeface="Calibri" panose="020F0502020204030204" pitchFamily="34" charset="0"/>
              <a:cs typeface="Times New Roman" panose="02020603050405020304" pitchFamily="18" charset="0"/>
            </a:endParaRPr>
          </a:p>
          <a:p>
            <a:pPr algn="just">
              <a:lnSpc>
                <a:spcPct val="150000"/>
              </a:lnSpc>
            </a:pPr>
            <a:r>
              <a:rPr lang="nl-NL" sz="14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solidFill>
                <a:prstClr val="black"/>
              </a:solidFill>
              <a:ea typeface="Calibri" panose="020F0502020204030204" pitchFamily="34" charset="0"/>
              <a:cs typeface="Times New Roman" panose="02020603050405020304" pitchFamily="18" charset="0"/>
            </a:endParaRPr>
          </a:p>
        </p:txBody>
      </p:sp>
      <p:pic>
        <p:nvPicPr>
          <p:cNvPr id="11" name="Picture 10"/>
          <p:cNvPicPr>
            <a:picLocks noChangeAspect="1"/>
          </p:cNvPicPr>
          <p:nvPr/>
        </p:nvPicPr>
        <p:blipFill>
          <a:blip r:embed="rId3"/>
          <a:stretch>
            <a:fillRect/>
          </a:stretch>
        </p:blipFill>
        <p:spPr>
          <a:xfrm>
            <a:off x="0" y="1046032"/>
            <a:ext cx="5728393" cy="5663328"/>
          </a:xfrm>
          <a:prstGeom prst="rect">
            <a:avLst/>
          </a:prstGeom>
        </p:spPr>
      </p:pic>
    </p:spTree>
    <p:extLst>
      <p:ext uri="{BB962C8B-B14F-4D97-AF65-F5344CB8AC3E}">
        <p14:creationId xmlns:p14="http://schemas.microsoft.com/office/powerpoint/2010/main" val="3719075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02146" y="280654"/>
            <a:ext cx="5154360" cy="652486"/>
          </a:xfrm>
          <a:prstGeom prst="rect">
            <a:avLst/>
          </a:prstGeom>
        </p:spPr>
        <p:txBody>
          <a:bodyPr wrap="none">
            <a:spAutoFit/>
          </a:bodyPr>
          <a:lstStyle/>
          <a:p>
            <a:pPr algn="just">
              <a:lnSpc>
                <a:spcPct val="130000"/>
              </a:lnSpc>
            </a:pPr>
            <a:r>
              <a:rPr lang="en-US" sz="2800" b="1" dirty="0" err="1" smtClean="0">
                <a:latin typeface="Times New Roman" panose="02020603050405020304" pitchFamily="18" charset="0"/>
                <a:ea typeface="Calibri" panose="020F0502020204030204" pitchFamily="34" charset="0"/>
              </a:rPr>
              <a:t>Tiết</a:t>
            </a:r>
            <a:r>
              <a:rPr lang="en-US" sz="2800" b="1" dirty="0" smtClean="0">
                <a:latin typeface="Times New Roman" panose="02020603050405020304" pitchFamily="18" charset="0"/>
                <a:ea typeface="Calibri" panose="020F0502020204030204" pitchFamily="34" charset="0"/>
              </a:rPr>
              <a:t> 23 </a:t>
            </a:r>
            <a:r>
              <a:rPr lang="en-US" sz="2800" b="1" dirty="0" smtClean="0">
                <a:solidFill>
                  <a:srgbClr val="FF0000"/>
                </a:solidFill>
                <a:latin typeface="Times New Roman" panose="02020603050405020304" pitchFamily="18" charset="0"/>
                <a:ea typeface="Calibri" panose="020F0502020204030204" pitchFamily="34" charset="0"/>
              </a:rPr>
              <a:t>BÀI </a:t>
            </a:r>
            <a:r>
              <a:rPr lang="en-US" sz="2800" b="1" dirty="0">
                <a:solidFill>
                  <a:srgbClr val="FF0000"/>
                </a:solidFill>
                <a:latin typeface="Times New Roman" panose="02020603050405020304" pitchFamily="18" charset="0"/>
                <a:ea typeface="Calibri" panose="020F0502020204030204" pitchFamily="34" charset="0"/>
              </a:rPr>
              <a:t>11: LA MÃ CỔ ĐẠI</a:t>
            </a:r>
            <a:endParaRPr lang="en-US" sz="2800" dirty="0">
              <a:solidFill>
                <a:prstClr val="black"/>
              </a:solidFill>
              <a:latin typeface="Times New Roman" panose="02020603050405020304" pitchFamily="18" charset="0"/>
              <a:ea typeface="Calibri" panose="020F0502020204030204" pitchFamily="34" charset="0"/>
            </a:endParaRPr>
          </a:p>
        </p:txBody>
      </p:sp>
      <p:sp>
        <p:nvSpPr>
          <p:cNvPr id="5" name="Rectangle 4"/>
          <p:cNvSpPr/>
          <p:nvPr/>
        </p:nvSpPr>
        <p:spPr>
          <a:xfrm>
            <a:off x="0" y="822526"/>
            <a:ext cx="5836278" cy="452111"/>
          </a:xfrm>
          <a:prstGeom prst="rect">
            <a:avLst/>
          </a:prstGeom>
        </p:spPr>
        <p:txBody>
          <a:bodyPr wrap="none">
            <a:spAutoFit/>
          </a:bodyPr>
          <a:lstStyle/>
          <a:p>
            <a:pPr algn="just">
              <a:lnSpc>
                <a:spcPct val="130000"/>
              </a:lnSpc>
            </a:pPr>
            <a:r>
              <a:rPr lang="en-US" sz="2000" b="1" u="sng" dirty="0">
                <a:solidFill>
                  <a:srgbClr val="FF0000"/>
                </a:solidFill>
                <a:latin typeface="Times New Roman" panose="02020603050405020304" pitchFamily="18" charset="0"/>
                <a:ea typeface="Segoe UI" panose="020B0502040204020203" pitchFamily="34" charset="0"/>
              </a:rPr>
              <a:t>III. NHỮNG THÀNH TỰU VĂN HÓA TIÊU BIỂU</a:t>
            </a:r>
            <a:endParaRPr lang="en-US" sz="2000" u="sng" dirty="0">
              <a:solidFill>
                <a:prstClr val="black"/>
              </a:solidFill>
              <a:latin typeface="Segoe UI" panose="020B0502040204020203" pitchFamily="34" charset="0"/>
              <a:ea typeface="Segoe UI" panose="020B0502040204020203" pitchFamily="34" charset="0"/>
            </a:endParaRPr>
          </a:p>
        </p:txBody>
      </p:sp>
      <p:pic>
        <p:nvPicPr>
          <p:cNvPr id="8" name="Picture 7"/>
          <p:cNvPicPr>
            <a:picLocks noChangeAspect="1"/>
          </p:cNvPicPr>
          <p:nvPr/>
        </p:nvPicPr>
        <p:blipFill>
          <a:blip r:embed="rId2"/>
          <a:stretch>
            <a:fillRect/>
          </a:stretch>
        </p:blipFill>
        <p:spPr>
          <a:xfrm>
            <a:off x="128789" y="1647641"/>
            <a:ext cx="2859109" cy="4804673"/>
          </a:xfrm>
          <a:prstGeom prst="rect">
            <a:avLst/>
          </a:prstGeom>
        </p:spPr>
      </p:pic>
      <p:pic>
        <p:nvPicPr>
          <p:cNvPr id="9" name="Picture 8"/>
          <p:cNvPicPr>
            <a:picLocks noChangeAspect="1"/>
          </p:cNvPicPr>
          <p:nvPr/>
        </p:nvPicPr>
        <p:blipFill>
          <a:blip r:embed="rId3"/>
          <a:stretch>
            <a:fillRect/>
          </a:stretch>
        </p:blipFill>
        <p:spPr>
          <a:xfrm>
            <a:off x="2773220" y="1647642"/>
            <a:ext cx="2590735" cy="5100888"/>
          </a:xfrm>
          <a:prstGeom prst="rect">
            <a:avLst/>
          </a:prstGeom>
        </p:spPr>
      </p:pic>
      <p:pic>
        <p:nvPicPr>
          <p:cNvPr id="10" name="Picture 9"/>
          <p:cNvPicPr>
            <a:picLocks noChangeAspect="1"/>
          </p:cNvPicPr>
          <p:nvPr/>
        </p:nvPicPr>
        <p:blipFill>
          <a:blip r:embed="rId4"/>
          <a:stretch>
            <a:fillRect/>
          </a:stretch>
        </p:blipFill>
        <p:spPr>
          <a:xfrm>
            <a:off x="5087155" y="1468192"/>
            <a:ext cx="3490175" cy="5389808"/>
          </a:xfrm>
          <a:prstGeom prst="rect">
            <a:avLst/>
          </a:prstGeom>
        </p:spPr>
      </p:pic>
      <p:pic>
        <p:nvPicPr>
          <p:cNvPr id="11" name="Picture 10"/>
          <p:cNvPicPr>
            <a:picLocks noChangeAspect="1"/>
          </p:cNvPicPr>
          <p:nvPr/>
        </p:nvPicPr>
        <p:blipFill>
          <a:blip r:embed="rId5"/>
          <a:stretch>
            <a:fillRect/>
          </a:stretch>
        </p:blipFill>
        <p:spPr>
          <a:xfrm>
            <a:off x="8306873" y="1647641"/>
            <a:ext cx="3885127" cy="5210359"/>
          </a:xfrm>
          <a:prstGeom prst="rect">
            <a:avLst/>
          </a:prstGeom>
        </p:spPr>
      </p:pic>
    </p:spTree>
    <p:extLst>
      <p:ext uri="{BB962C8B-B14F-4D97-AF65-F5344CB8AC3E}">
        <p14:creationId xmlns:p14="http://schemas.microsoft.com/office/powerpoint/2010/main" val="1379418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4772" y="280654"/>
            <a:ext cx="5869107" cy="732508"/>
          </a:xfrm>
          <a:prstGeom prst="rect">
            <a:avLst/>
          </a:prstGeom>
        </p:spPr>
        <p:txBody>
          <a:bodyPr wrap="none">
            <a:spAutoFit/>
          </a:bodyPr>
          <a:lstStyle/>
          <a:p>
            <a:pPr algn="just">
              <a:lnSpc>
                <a:spcPct val="130000"/>
              </a:lnSpc>
            </a:pPr>
            <a:r>
              <a:rPr lang="en-US" sz="3200" b="1" dirty="0" err="1" smtClean="0">
                <a:latin typeface="Times New Roman" panose="02020603050405020304" pitchFamily="18" charset="0"/>
                <a:ea typeface="Calibri" panose="020F0502020204030204" pitchFamily="34" charset="0"/>
              </a:rPr>
              <a:t>Tiết</a:t>
            </a:r>
            <a:r>
              <a:rPr lang="en-US" sz="3200" b="1" dirty="0" smtClean="0">
                <a:latin typeface="Times New Roman" panose="02020603050405020304" pitchFamily="18" charset="0"/>
                <a:ea typeface="Calibri" panose="020F0502020204030204" pitchFamily="34" charset="0"/>
              </a:rPr>
              <a:t> 23 </a:t>
            </a:r>
            <a:r>
              <a:rPr lang="en-US" sz="3200" b="1" dirty="0" smtClean="0">
                <a:solidFill>
                  <a:srgbClr val="FF0000"/>
                </a:solidFill>
                <a:latin typeface="Times New Roman" panose="02020603050405020304" pitchFamily="18" charset="0"/>
                <a:ea typeface="Calibri" panose="020F0502020204030204" pitchFamily="34" charset="0"/>
              </a:rPr>
              <a:t>BÀI </a:t>
            </a:r>
            <a:r>
              <a:rPr lang="en-US" sz="3200" b="1" dirty="0">
                <a:solidFill>
                  <a:srgbClr val="FF0000"/>
                </a:solidFill>
                <a:latin typeface="Times New Roman" panose="02020603050405020304" pitchFamily="18" charset="0"/>
                <a:ea typeface="Calibri" panose="020F0502020204030204" pitchFamily="34" charset="0"/>
              </a:rPr>
              <a:t>11: LA MÃ CỔ ĐẠI</a:t>
            </a:r>
            <a:endParaRPr lang="en-US" sz="3200" dirty="0">
              <a:solidFill>
                <a:prstClr val="black"/>
              </a:solidFill>
              <a:latin typeface="Times New Roman" panose="02020603050405020304" pitchFamily="18" charset="0"/>
              <a:ea typeface="Calibri" panose="020F0502020204030204" pitchFamily="34" charset="0"/>
            </a:endParaRPr>
          </a:p>
        </p:txBody>
      </p:sp>
      <p:sp>
        <p:nvSpPr>
          <p:cNvPr id="5" name="Rectangle 4"/>
          <p:cNvSpPr/>
          <p:nvPr/>
        </p:nvSpPr>
        <p:spPr>
          <a:xfrm>
            <a:off x="0" y="902517"/>
            <a:ext cx="5836278" cy="452111"/>
          </a:xfrm>
          <a:prstGeom prst="rect">
            <a:avLst/>
          </a:prstGeom>
        </p:spPr>
        <p:txBody>
          <a:bodyPr wrap="none">
            <a:spAutoFit/>
          </a:bodyPr>
          <a:lstStyle/>
          <a:p>
            <a:pPr algn="just">
              <a:lnSpc>
                <a:spcPct val="130000"/>
              </a:lnSpc>
            </a:pPr>
            <a:r>
              <a:rPr lang="en-US" sz="2000" b="1" u="sng" dirty="0">
                <a:solidFill>
                  <a:srgbClr val="FF0000"/>
                </a:solidFill>
                <a:latin typeface="Times New Roman" panose="02020603050405020304" pitchFamily="18" charset="0"/>
                <a:ea typeface="Segoe UI" panose="020B0502040204020203" pitchFamily="34" charset="0"/>
              </a:rPr>
              <a:t>III. NHỮNG THÀNH TỰU VĂN HÓA TIÊU BIỂU</a:t>
            </a:r>
            <a:endParaRPr lang="en-US" sz="2000" u="sng" dirty="0">
              <a:solidFill>
                <a:prstClr val="black"/>
              </a:solidFill>
              <a:latin typeface="Segoe UI" panose="020B0502040204020203" pitchFamily="34" charset="0"/>
              <a:ea typeface="Segoe UI" panose="020B0502040204020203" pitchFamily="34" charset="0"/>
            </a:endParaRPr>
          </a:p>
        </p:txBody>
      </p:sp>
      <p:sp>
        <p:nvSpPr>
          <p:cNvPr id="6" name="Rectangle 5"/>
          <p:cNvSpPr/>
          <p:nvPr/>
        </p:nvSpPr>
        <p:spPr>
          <a:xfrm>
            <a:off x="0" y="1464276"/>
            <a:ext cx="12067504" cy="3453253"/>
          </a:xfrm>
          <a:prstGeom prst="rect">
            <a:avLst/>
          </a:prstGeom>
        </p:spPr>
        <p:txBody>
          <a:bodyPr wrap="square">
            <a:spAutoFit/>
          </a:bodyPr>
          <a:lstStyle/>
          <a:p>
            <a:pPr indent="254000" algn="just">
              <a:lnSpc>
                <a:spcPct val="130000"/>
              </a:lnSpc>
            </a:pPr>
            <a:r>
              <a:rPr lang="en-US" sz="2400" dirty="0" smtClean="0">
                <a:solidFill>
                  <a:prstClr val="black"/>
                </a:solidFill>
                <a:latin typeface="Times New Roman" panose="02020603050405020304" pitchFamily="18" charset="0"/>
                <a:ea typeface="Arial" panose="020B0604020202020204" pitchFamily="34" charset="0"/>
              </a:rPr>
              <a:t>- </a:t>
            </a:r>
            <a:r>
              <a:rPr lang="en-US" sz="2400" dirty="0" err="1" smtClean="0">
                <a:solidFill>
                  <a:prstClr val="black"/>
                </a:solidFill>
                <a:latin typeface="Times New Roman" panose="02020603050405020304" pitchFamily="18" charset="0"/>
                <a:ea typeface="Arial" panose="020B0604020202020204" pitchFamily="34" charset="0"/>
              </a:rPr>
              <a:t>Hệ</a:t>
            </a:r>
            <a:r>
              <a:rPr lang="en-US" sz="2400" dirty="0" smtClean="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thống</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chữ</a:t>
            </a:r>
            <a:r>
              <a:rPr lang="en-US" sz="2400" dirty="0">
                <a:solidFill>
                  <a:prstClr val="black"/>
                </a:solidFill>
                <a:latin typeface="Times New Roman" panose="02020603050405020304" pitchFamily="18" charset="0"/>
                <a:ea typeface="Arial" panose="020B0604020202020204" pitchFamily="34" charset="0"/>
              </a:rPr>
              <a:t> La-</a:t>
            </a:r>
            <a:r>
              <a:rPr lang="en-US" sz="2400" dirty="0" err="1">
                <a:solidFill>
                  <a:prstClr val="black"/>
                </a:solidFill>
                <a:latin typeface="Times New Roman" panose="02020603050405020304" pitchFamily="18" charset="0"/>
                <a:ea typeface="Arial" panose="020B0604020202020204" pitchFamily="34" charset="0"/>
              </a:rPr>
              <a:t>tinh</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ra</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đời</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trên</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cơ</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sở</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tiếp</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thu</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chữ</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cái</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của</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người</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Hy</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Lạp</a:t>
            </a:r>
            <a:r>
              <a:rPr lang="en-US" sz="2400" dirty="0" smtClean="0">
                <a:solidFill>
                  <a:prstClr val="black"/>
                </a:solidFill>
                <a:latin typeface="Times New Roman" panose="02020603050405020304" pitchFamily="18" charset="0"/>
                <a:ea typeface="Arial" panose="020B0604020202020204" pitchFamily="34" charset="0"/>
              </a:rPr>
              <a:t>.</a:t>
            </a:r>
          </a:p>
          <a:p>
            <a:pPr indent="254000" algn="just">
              <a:lnSpc>
                <a:spcPct val="130000"/>
              </a:lnSpc>
            </a:pPr>
            <a:r>
              <a:rPr lang="en-US" sz="2400" dirty="0" smtClean="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Nó</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bao</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gồm</a:t>
            </a:r>
            <a:r>
              <a:rPr lang="en-US" sz="2400" dirty="0">
                <a:solidFill>
                  <a:prstClr val="black"/>
                </a:solidFill>
                <a:latin typeface="Times New Roman" panose="02020603050405020304" pitchFamily="18" charset="0"/>
                <a:ea typeface="Arial" panose="020B0604020202020204" pitchFamily="34" charset="0"/>
              </a:rPr>
              <a:t> 26 </a:t>
            </a:r>
            <a:r>
              <a:rPr lang="en-US" sz="2400" dirty="0" err="1">
                <a:solidFill>
                  <a:prstClr val="black"/>
                </a:solidFill>
                <a:latin typeface="Times New Roman" panose="02020603050405020304" pitchFamily="18" charset="0"/>
                <a:ea typeface="Arial" panose="020B0604020202020204" pitchFamily="34" charset="0"/>
              </a:rPr>
              <a:t>chữ</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cái</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là</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nền</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tảng</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cho</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hơn</a:t>
            </a:r>
            <a:r>
              <a:rPr lang="en-US" sz="2400" dirty="0">
                <a:solidFill>
                  <a:prstClr val="black"/>
                </a:solidFill>
                <a:latin typeface="Times New Roman" panose="02020603050405020304" pitchFamily="18" charset="0"/>
                <a:ea typeface="Arial" panose="020B0604020202020204" pitchFamily="34" charset="0"/>
              </a:rPr>
              <a:t> 200 </a:t>
            </a:r>
            <a:r>
              <a:rPr lang="en-US" sz="2400" dirty="0" err="1">
                <a:solidFill>
                  <a:prstClr val="black"/>
                </a:solidFill>
                <a:latin typeface="Times New Roman" panose="02020603050405020304" pitchFamily="18" charset="0"/>
                <a:ea typeface="Arial" panose="020B0604020202020204" pitchFamily="34" charset="0"/>
              </a:rPr>
              <a:t>ngôn</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ngữ</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và</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chữ</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viết</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hiện</a:t>
            </a:r>
            <a:r>
              <a:rPr lang="en-US" sz="2400" dirty="0">
                <a:solidFill>
                  <a:prstClr val="black"/>
                </a:solidFill>
                <a:latin typeface="Times New Roman" panose="02020603050405020304" pitchFamily="18" charset="0"/>
                <a:ea typeface="Arial" panose="020B0604020202020204" pitchFamily="34" charset="0"/>
              </a:rPr>
              <a:t> </a:t>
            </a:r>
            <a:r>
              <a:rPr lang="en-US" sz="2400" dirty="0" smtClean="0">
                <a:solidFill>
                  <a:prstClr val="black"/>
                </a:solidFill>
                <a:latin typeface="Times New Roman" panose="02020603050405020304" pitchFamily="18" charset="0"/>
                <a:ea typeface="Arial" panose="020B0604020202020204" pitchFamily="34" charset="0"/>
              </a:rPr>
              <a:t>nay</a:t>
            </a:r>
            <a:r>
              <a:rPr lang="en-US" sz="2400" dirty="0" smtClean="0">
                <a:solidFill>
                  <a:prstClr val="black"/>
                </a:solidFill>
                <a:latin typeface="Times New Roman" panose="02020603050405020304" pitchFamily="18" charset="0"/>
                <a:ea typeface="Arial" panose="020B0604020202020204" pitchFamily="34" charset="0"/>
              </a:rPr>
              <a:t>.</a:t>
            </a:r>
          </a:p>
          <a:p>
            <a:pPr indent="254000" algn="just">
              <a:lnSpc>
                <a:spcPct val="130000"/>
              </a:lnSpc>
            </a:pPr>
            <a:r>
              <a:rPr lang="en-US" sz="2400" dirty="0" smtClean="0">
                <a:solidFill>
                  <a:prstClr val="black"/>
                </a:solidFill>
                <a:latin typeface="Times New Roman" panose="02020603050405020304" pitchFamily="18" charset="0"/>
                <a:ea typeface="Arial" panose="020B0604020202020204" pitchFamily="34" charset="0"/>
              </a:rPr>
              <a:t>- </a:t>
            </a:r>
            <a:r>
              <a:rPr lang="en-US" sz="2400" dirty="0" err="1" smtClean="0">
                <a:solidFill>
                  <a:prstClr val="black"/>
                </a:solidFill>
                <a:latin typeface="Times New Roman" panose="02020603050405020304" pitchFamily="18" charset="0"/>
                <a:ea typeface="Arial" panose="020B0604020202020204" pitchFamily="34" charset="0"/>
              </a:rPr>
              <a:t>Người</a:t>
            </a:r>
            <a:r>
              <a:rPr lang="en-US" sz="2400" dirty="0" smtClean="0">
                <a:solidFill>
                  <a:prstClr val="black"/>
                </a:solidFill>
                <a:latin typeface="Times New Roman" panose="02020603050405020304" pitchFamily="18" charset="0"/>
                <a:ea typeface="Arial" panose="020B0604020202020204" pitchFamily="34" charset="0"/>
              </a:rPr>
              <a:t> </a:t>
            </a:r>
            <a:r>
              <a:rPr lang="en-US" sz="2400" dirty="0">
                <a:solidFill>
                  <a:prstClr val="black"/>
                </a:solidFill>
                <a:latin typeface="Times New Roman" panose="02020603050405020304" pitchFamily="18" charset="0"/>
                <a:ea typeface="Arial" panose="020B0604020202020204" pitchFamily="34" charset="0"/>
              </a:rPr>
              <a:t>La </a:t>
            </a:r>
            <a:r>
              <a:rPr lang="en-US" sz="2400" dirty="0" err="1">
                <a:solidFill>
                  <a:prstClr val="black"/>
                </a:solidFill>
                <a:latin typeface="Times New Roman" panose="02020603050405020304" pitchFamily="18" charset="0"/>
                <a:ea typeface="Arial" panose="020B0604020202020204" pitchFamily="34" charset="0"/>
              </a:rPr>
              <a:t>Mã</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còn</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tạo</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ra</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hệ</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thống</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chữ</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số</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với</a:t>
            </a:r>
            <a:r>
              <a:rPr lang="en-US" sz="2400" dirty="0">
                <a:solidFill>
                  <a:prstClr val="black"/>
                </a:solidFill>
                <a:latin typeface="Times New Roman" panose="02020603050405020304" pitchFamily="18" charset="0"/>
                <a:ea typeface="Arial" panose="020B0604020202020204" pitchFamily="34" charset="0"/>
              </a:rPr>
              <a:t> 7 </a:t>
            </a:r>
            <a:r>
              <a:rPr lang="en-US" sz="2400" dirty="0" err="1">
                <a:solidFill>
                  <a:prstClr val="black"/>
                </a:solidFill>
                <a:latin typeface="Times New Roman" panose="02020603050405020304" pitchFamily="18" charset="0"/>
                <a:ea typeface="Arial" panose="020B0604020202020204" pitchFamily="34" charset="0"/>
              </a:rPr>
              <a:t>chữ</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cái</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cơ</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bản</a:t>
            </a:r>
            <a:r>
              <a:rPr lang="en-US" sz="2400" dirty="0" smtClean="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gọi</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là</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chữ</a:t>
            </a:r>
            <a:r>
              <a:rPr lang="en-US" sz="2400" dirty="0">
                <a:solidFill>
                  <a:prstClr val="black"/>
                </a:solidFill>
                <a:latin typeface="Times New Roman" panose="02020603050405020304" pitchFamily="18" charset="0"/>
                <a:ea typeface="Arial" panose="020B0604020202020204" pitchFamily="34" charset="0"/>
              </a:rPr>
              <a:t> </a:t>
            </a:r>
            <a:r>
              <a:rPr lang="en-US" sz="2400" dirty="0" err="1">
                <a:solidFill>
                  <a:prstClr val="black"/>
                </a:solidFill>
                <a:latin typeface="Times New Roman" panose="02020603050405020304" pitchFamily="18" charset="0"/>
                <a:ea typeface="Arial" panose="020B0604020202020204" pitchFamily="34" charset="0"/>
              </a:rPr>
              <a:t>số</a:t>
            </a:r>
            <a:r>
              <a:rPr lang="en-US" sz="2400" dirty="0">
                <a:solidFill>
                  <a:prstClr val="black"/>
                </a:solidFill>
                <a:latin typeface="Times New Roman" panose="02020603050405020304" pitchFamily="18" charset="0"/>
                <a:ea typeface="Arial" panose="020B0604020202020204" pitchFamily="34" charset="0"/>
              </a:rPr>
              <a:t> La </a:t>
            </a:r>
            <a:r>
              <a:rPr lang="en-US" sz="2400" dirty="0" err="1" smtClean="0">
                <a:solidFill>
                  <a:prstClr val="black"/>
                </a:solidFill>
                <a:latin typeface="Times New Roman" panose="02020603050405020304" pitchFamily="18" charset="0"/>
                <a:ea typeface="Arial" panose="020B0604020202020204" pitchFamily="34" charset="0"/>
              </a:rPr>
              <a:t>Mã</a:t>
            </a:r>
            <a:r>
              <a:rPr lang="en-US" sz="2400" dirty="0" smtClean="0">
                <a:solidFill>
                  <a:prstClr val="black"/>
                </a:solidFill>
                <a:latin typeface="Times New Roman" panose="02020603050405020304" pitchFamily="18" charset="0"/>
                <a:ea typeface="Arial" panose="020B0604020202020204" pitchFamily="34" charset="0"/>
              </a:rPr>
              <a:t>.</a:t>
            </a:r>
          </a:p>
          <a:p>
            <a:pPr indent="254000" algn="just">
              <a:lnSpc>
                <a:spcPct val="130000"/>
              </a:lnSpc>
            </a:pPr>
            <a:r>
              <a:rPr lang="en-US" sz="2400" dirty="0" smtClean="0">
                <a:solidFill>
                  <a:prstClr val="black"/>
                </a:solidFill>
                <a:latin typeface="Times New Roman" panose="02020603050405020304" pitchFamily="18" charset="0"/>
                <a:ea typeface="Calibri" panose="020F0502020204030204" pitchFamily="34" charset="0"/>
              </a:rPr>
              <a:t>- </a:t>
            </a:r>
            <a:r>
              <a:rPr lang="en-US" sz="2400" dirty="0" err="1" smtClean="0">
                <a:solidFill>
                  <a:prstClr val="black"/>
                </a:solidFill>
                <a:latin typeface="Times New Roman" panose="02020603050405020304" pitchFamily="18" charset="0"/>
                <a:ea typeface="Calibri" panose="020F0502020204030204" pitchFamily="34" charset="0"/>
              </a:rPr>
              <a:t>Hệ</a:t>
            </a:r>
            <a:r>
              <a:rPr lang="en-US" sz="2400" dirty="0" smtClean="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thống</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luật</a:t>
            </a:r>
            <a:r>
              <a:rPr lang="en-US" sz="2400" dirty="0">
                <a:solidFill>
                  <a:prstClr val="black"/>
                </a:solidFill>
                <a:latin typeface="Times New Roman" panose="02020603050405020304" pitchFamily="18" charset="0"/>
                <a:ea typeface="Calibri" panose="020F0502020204030204" pitchFamily="34" charset="0"/>
              </a:rPr>
              <a:t> La </a:t>
            </a:r>
            <a:r>
              <a:rPr lang="en-US" sz="2400" dirty="0" err="1">
                <a:solidFill>
                  <a:prstClr val="black"/>
                </a:solidFill>
                <a:latin typeface="Times New Roman" panose="02020603050405020304" pitchFamily="18" charset="0"/>
                <a:ea typeface="Calibri" panose="020F0502020204030204" pitchFamily="34" charset="0"/>
              </a:rPr>
              <a:t>Mã</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được</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coi</a:t>
            </a:r>
            <a:r>
              <a:rPr lang="en-US" sz="2400" dirty="0">
                <a:solidFill>
                  <a:prstClr val="black"/>
                </a:solidFill>
                <a:latin typeface="Times New Roman" panose="02020603050405020304" pitchFamily="18" charset="0"/>
                <a:ea typeface="Calibri" panose="020F0502020204030204" pitchFamily="34" charset="0"/>
              </a:rPr>
              <a:t> </a:t>
            </a:r>
            <a:r>
              <a:rPr lang="en-US" sz="2400" dirty="0" err="1" smtClean="0">
                <a:solidFill>
                  <a:prstClr val="black"/>
                </a:solidFill>
                <a:latin typeface="Times New Roman" panose="02020603050405020304" pitchFamily="18" charset="0"/>
                <a:ea typeface="Calibri" panose="020F0502020204030204" pitchFamily="34" charset="0"/>
              </a:rPr>
              <a:t>là</a:t>
            </a:r>
            <a:r>
              <a:rPr lang="en-US" sz="2400" dirty="0" smtClean="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tiến</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bộ</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nhất</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thời</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cổ</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đại</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và</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trở</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thành</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nền</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tảng</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cho</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việc</a:t>
            </a:r>
            <a:r>
              <a:rPr lang="en-US" sz="2400" dirty="0">
                <a:solidFill>
                  <a:prstClr val="black"/>
                </a:solidFill>
                <a:latin typeface="Times New Roman" panose="02020603050405020304" pitchFamily="18" charset="0"/>
                <a:ea typeface="Calibri" panose="020F0502020204030204" pitchFamily="34" charset="0"/>
              </a:rPr>
              <a:t> </a:t>
            </a:r>
            <a:r>
              <a:rPr lang="en-US" sz="2400" dirty="0" err="1" smtClean="0">
                <a:solidFill>
                  <a:prstClr val="black"/>
                </a:solidFill>
                <a:latin typeface="Times New Roman" panose="02020603050405020304" pitchFamily="18" charset="0"/>
                <a:ea typeface="Calibri" panose="020F0502020204030204" pitchFamily="34" charset="0"/>
              </a:rPr>
              <a:t>xây</a:t>
            </a:r>
            <a:r>
              <a:rPr lang="en-US" sz="2400" dirty="0" smtClean="0">
                <a:solidFill>
                  <a:prstClr val="black"/>
                </a:solidFill>
                <a:latin typeface="Times New Roman" panose="02020603050405020304" pitchFamily="18" charset="0"/>
                <a:ea typeface="Calibri" panose="020F0502020204030204" pitchFamily="34" charset="0"/>
              </a:rPr>
              <a:t> </a:t>
            </a:r>
            <a:r>
              <a:rPr lang="en-US" sz="2400" dirty="0" err="1" smtClean="0">
                <a:solidFill>
                  <a:prstClr val="black"/>
                </a:solidFill>
                <a:latin typeface="Times New Roman" panose="02020603050405020304" pitchFamily="18" charset="0"/>
                <a:ea typeface="Calibri" panose="020F0502020204030204" pitchFamily="34" charset="0"/>
              </a:rPr>
              <a:t>dựng</a:t>
            </a:r>
            <a:r>
              <a:rPr lang="en-US" sz="2400" dirty="0" smtClean="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luật</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pháp</a:t>
            </a:r>
            <a:r>
              <a:rPr lang="en-US" sz="2400" dirty="0">
                <a:solidFill>
                  <a:prstClr val="black"/>
                </a:solidFill>
                <a:latin typeface="Times New Roman" panose="02020603050405020304" pitchFamily="18" charset="0"/>
                <a:ea typeface="Calibri" panose="020F0502020204030204" pitchFamily="34" charset="0"/>
              </a:rPr>
              <a:t> ở </a:t>
            </a:r>
            <a:r>
              <a:rPr lang="en-US" sz="2400" dirty="0" err="1">
                <a:solidFill>
                  <a:prstClr val="black"/>
                </a:solidFill>
                <a:latin typeface="Times New Roman" panose="02020603050405020304" pitchFamily="18" charset="0"/>
                <a:ea typeface="Calibri" panose="020F0502020204030204" pitchFamily="34" charset="0"/>
              </a:rPr>
              <a:t>các</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nước</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Âu</a:t>
            </a:r>
            <a:r>
              <a:rPr lang="en-US" sz="2400" dirty="0">
                <a:solidFill>
                  <a:prstClr val="black"/>
                </a:solidFill>
                <a:latin typeface="Times New Roman" panose="02020603050405020304" pitchFamily="18" charset="0"/>
                <a:ea typeface="Calibri" panose="020F0502020204030204" pitchFamily="34" charset="0"/>
              </a:rPr>
              <a:t> - </a:t>
            </a:r>
            <a:r>
              <a:rPr lang="en-US" sz="2400" dirty="0" err="1">
                <a:solidFill>
                  <a:prstClr val="black"/>
                </a:solidFill>
                <a:latin typeface="Times New Roman" panose="02020603050405020304" pitchFamily="18" charset="0"/>
                <a:ea typeface="Calibri" panose="020F0502020204030204" pitchFamily="34" charset="0"/>
              </a:rPr>
              <a:t>Mĩ</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sau</a:t>
            </a:r>
            <a:r>
              <a:rPr lang="en-US" sz="2400" dirty="0">
                <a:solidFill>
                  <a:prstClr val="black"/>
                </a:solidFill>
                <a:latin typeface="Times New Roman" panose="02020603050405020304" pitchFamily="18" charset="0"/>
                <a:ea typeface="Calibri" panose="020F0502020204030204" pitchFamily="34" charset="0"/>
              </a:rPr>
              <a:t> </a:t>
            </a:r>
            <a:r>
              <a:rPr lang="en-US" sz="2400" dirty="0" err="1" smtClean="0">
                <a:solidFill>
                  <a:prstClr val="black"/>
                </a:solidFill>
                <a:latin typeface="Times New Roman" panose="02020603050405020304" pitchFamily="18" charset="0"/>
                <a:ea typeface="Calibri" panose="020F0502020204030204" pitchFamily="34" charset="0"/>
              </a:rPr>
              <a:t>này</a:t>
            </a:r>
            <a:r>
              <a:rPr lang="en-US" sz="2400" dirty="0" smtClean="0">
                <a:solidFill>
                  <a:prstClr val="black"/>
                </a:solidFill>
                <a:latin typeface="Times New Roman" panose="02020603050405020304" pitchFamily="18" charset="0"/>
                <a:ea typeface="Calibri" panose="020F0502020204030204" pitchFamily="34" charset="0"/>
              </a:rPr>
              <a:t>.</a:t>
            </a:r>
          </a:p>
          <a:p>
            <a:pPr indent="254000" algn="just">
              <a:lnSpc>
                <a:spcPct val="130000"/>
              </a:lnSpc>
            </a:pPr>
            <a:r>
              <a:rPr lang="en-US" sz="2400" dirty="0" smtClean="0">
                <a:solidFill>
                  <a:prstClr val="black"/>
                </a:solidFill>
                <a:latin typeface="Times New Roman" panose="02020603050405020304" pitchFamily="18" charset="0"/>
                <a:ea typeface="Calibri" panose="020F0502020204030204" pitchFamily="34" charset="0"/>
              </a:rPr>
              <a:t>- </a:t>
            </a:r>
            <a:r>
              <a:rPr lang="en-US" sz="2400" dirty="0" err="1" smtClean="0">
                <a:solidFill>
                  <a:prstClr val="black"/>
                </a:solidFill>
                <a:latin typeface="Times New Roman" panose="02020603050405020304" pitchFamily="18" charset="0"/>
                <a:ea typeface="Calibri" panose="020F0502020204030204" pitchFamily="34" charset="0"/>
              </a:rPr>
              <a:t>Nhờ</a:t>
            </a:r>
            <a:r>
              <a:rPr lang="en-US" sz="2400" dirty="0" smtClean="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phát</a:t>
            </a:r>
            <a:r>
              <a:rPr lang="en-US" sz="2400" dirty="0">
                <a:solidFill>
                  <a:prstClr val="black"/>
                </a:solidFill>
                <a:latin typeface="Times New Roman" panose="02020603050405020304" pitchFamily="18" charset="0"/>
                <a:ea typeface="Calibri" panose="020F0502020204030204" pitchFamily="34" charset="0"/>
              </a:rPr>
              <a:t> minh </a:t>
            </a:r>
            <a:r>
              <a:rPr lang="en-US" sz="2400" dirty="0" err="1">
                <a:solidFill>
                  <a:prstClr val="black"/>
                </a:solidFill>
                <a:latin typeface="Times New Roman" panose="02020603050405020304" pitchFamily="18" charset="0"/>
                <a:ea typeface="Calibri" panose="020F0502020204030204" pitchFamily="34" charset="0"/>
              </a:rPr>
              <a:t>ra</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bê</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tông</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Người</a:t>
            </a:r>
            <a:r>
              <a:rPr lang="en-US" sz="2400" dirty="0">
                <a:solidFill>
                  <a:prstClr val="black"/>
                </a:solidFill>
                <a:latin typeface="Times New Roman" panose="02020603050405020304" pitchFamily="18" charset="0"/>
                <a:ea typeface="Calibri" panose="020F0502020204030204" pitchFamily="34" charset="0"/>
              </a:rPr>
              <a:t> La </a:t>
            </a:r>
            <a:r>
              <a:rPr lang="en-US" sz="2400" dirty="0" err="1">
                <a:solidFill>
                  <a:prstClr val="black"/>
                </a:solidFill>
                <a:latin typeface="Times New Roman" panose="02020603050405020304" pitchFamily="18" charset="0"/>
                <a:ea typeface="Calibri" panose="020F0502020204030204" pitchFamily="34" charset="0"/>
              </a:rPr>
              <a:t>Mã</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đã</a:t>
            </a:r>
            <a:r>
              <a:rPr lang="en-US" sz="2400" dirty="0">
                <a:solidFill>
                  <a:prstClr val="black"/>
                </a:solidFill>
                <a:latin typeface="Times New Roman" panose="02020603050405020304" pitchFamily="18" charset="0"/>
                <a:ea typeface="Calibri" panose="020F0502020204030204" pitchFamily="34" charset="0"/>
              </a:rPr>
              <a:t> </a:t>
            </a:r>
            <a:r>
              <a:rPr lang="en-US" sz="2400" dirty="0" err="1" smtClean="0">
                <a:solidFill>
                  <a:prstClr val="black"/>
                </a:solidFill>
                <a:latin typeface="Times New Roman" panose="02020603050405020304" pitchFamily="18" charset="0"/>
                <a:ea typeface="Calibri" panose="020F0502020204030204" pitchFamily="34" charset="0"/>
              </a:rPr>
              <a:t>xây</a:t>
            </a:r>
            <a:r>
              <a:rPr lang="en-US" sz="2400" dirty="0" smtClean="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dựng</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được</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những</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công</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trình</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kiến</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trúc</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đồ</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sộ</a:t>
            </a:r>
            <a:r>
              <a:rPr lang="en-US" sz="2400" dirty="0">
                <a:solidFill>
                  <a:prstClr val="black"/>
                </a:solidFill>
                <a:latin typeface="Times New Roman" panose="02020603050405020304" pitchFamily="18" charset="0"/>
                <a:ea typeface="Calibri" panose="020F0502020204030204" pitchFamily="34" charset="0"/>
              </a:rPr>
              <a:t>, </a:t>
            </a:r>
            <a:r>
              <a:rPr lang="en-US" sz="2400" dirty="0" err="1">
                <a:solidFill>
                  <a:prstClr val="black"/>
                </a:solidFill>
                <a:latin typeface="Times New Roman" panose="02020603050405020304" pitchFamily="18" charset="0"/>
                <a:ea typeface="Calibri" panose="020F0502020204030204" pitchFamily="34" charset="0"/>
              </a:rPr>
              <a:t>nguy</a:t>
            </a:r>
            <a:r>
              <a:rPr lang="en-US" sz="2400" dirty="0">
                <a:solidFill>
                  <a:prstClr val="black"/>
                </a:solidFill>
                <a:latin typeface="Times New Roman" panose="02020603050405020304" pitchFamily="18" charset="0"/>
                <a:ea typeface="Calibri" panose="020F0502020204030204" pitchFamily="34" charset="0"/>
              </a:rPr>
              <a:t> </a:t>
            </a:r>
            <a:r>
              <a:rPr lang="en-US" sz="2400" dirty="0" err="1" smtClean="0">
                <a:solidFill>
                  <a:prstClr val="black"/>
                </a:solidFill>
                <a:latin typeface="Times New Roman" panose="02020603050405020304" pitchFamily="18" charset="0"/>
                <a:ea typeface="Calibri" panose="020F0502020204030204" pitchFamily="34" charset="0"/>
              </a:rPr>
              <a:t>nga</a:t>
            </a:r>
            <a:r>
              <a:rPr lang="en-US" sz="2400" dirty="0" smtClean="0">
                <a:solidFill>
                  <a:prstClr val="black"/>
                </a:solidFill>
                <a:latin typeface="Times New Roman" panose="02020603050405020304" pitchFamily="18" charset="0"/>
                <a:ea typeface="Calibri" panose="020F0502020204030204" pitchFamily="34" charset="0"/>
              </a:rPr>
              <a:t>.</a:t>
            </a:r>
            <a:endParaRPr lang="en-US" sz="2400" dirty="0">
              <a:solidFill>
                <a:prstClr val="black"/>
              </a:solidFill>
            </a:endParaRPr>
          </a:p>
        </p:txBody>
      </p:sp>
    </p:spTree>
    <p:extLst>
      <p:ext uri="{BB962C8B-B14F-4D97-AF65-F5344CB8AC3E}">
        <p14:creationId xmlns:p14="http://schemas.microsoft.com/office/powerpoint/2010/main" val="887399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1781" y="412703"/>
            <a:ext cx="6096000" cy="3173176"/>
          </a:xfrm>
          <a:prstGeom prst="rect">
            <a:avLst/>
          </a:prstGeom>
        </p:spPr>
        <p:txBody>
          <a:bodyPr>
            <a:spAutoFit/>
          </a:bodyPr>
          <a:lstStyle/>
          <a:p>
            <a:pPr algn="ctr">
              <a:lnSpc>
                <a:spcPct val="130000"/>
              </a:lnSpc>
            </a:pPr>
            <a:r>
              <a:rPr lang="en-US" sz="5400" dirty="0" smtClean="0">
                <a:solidFill>
                  <a:srgbClr val="FF0000"/>
                </a:solidFill>
                <a:latin typeface="Times New Roman" panose="02020603050405020304" pitchFamily="18" charset="0"/>
                <a:ea typeface="Segoe UI" panose="020B0502040204020203" pitchFamily="34" charset="0"/>
              </a:rPr>
              <a:t>BÀI TẬP</a:t>
            </a:r>
          </a:p>
          <a:p>
            <a:pPr algn="ctr">
              <a:lnSpc>
                <a:spcPct val="130000"/>
              </a:lnSpc>
            </a:pPr>
            <a:endParaRPr lang="en-US" sz="5400" dirty="0" smtClean="0">
              <a:solidFill>
                <a:srgbClr val="FF0000"/>
              </a:solidFill>
              <a:latin typeface="Times New Roman" panose="02020603050405020304" pitchFamily="18" charset="0"/>
              <a:ea typeface="Segoe UI" panose="020B0502040204020203" pitchFamily="34" charset="0"/>
            </a:endParaRPr>
          </a:p>
          <a:p>
            <a:pPr algn="just">
              <a:lnSpc>
                <a:spcPct val="130000"/>
              </a:lnSpc>
            </a:pPr>
            <a:endParaRPr lang="en-US" sz="3200" u="sng" dirty="0" smtClean="0">
              <a:solidFill>
                <a:srgbClr val="FF0000"/>
              </a:solidFill>
              <a:latin typeface="Times New Roman" panose="02020603050405020304" pitchFamily="18" charset="0"/>
              <a:ea typeface="Segoe UI" panose="020B0502040204020203" pitchFamily="34" charset="0"/>
            </a:endParaRPr>
          </a:p>
          <a:p>
            <a:pPr algn="just">
              <a:lnSpc>
                <a:spcPct val="130000"/>
              </a:lnSpc>
            </a:pPr>
            <a:endParaRPr lang="en-US" sz="1400" dirty="0" err="1" smtClean="0">
              <a:latin typeface="Times New Roman" panose="02020603050405020304" pitchFamily="18" charset="0"/>
              <a:ea typeface="Segoe UI" panose="020B0502040204020203" pitchFamily="34" charset="0"/>
            </a:endParaRPr>
          </a:p>
        </p:txBody>
      </p:sp>
    </p:spTree>
    <p:extLst>
      <p:ext uri="{BB962C8B-B14F-4D97-AF65-F5344CB8AC3E}">
        <p14:creationId xmlns:p14="http://schemas.microsoft.com/office/powerpoint/2010/main" val="50395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8035" y="644522"/>
            <a:ext cx="11436438" cy="4253472"/>
          </a:xfrm>
          <a:prstGeom prst="rect">
            <a:avLst/>
          </a:prstGeom>
        </p:spPr>
        <p:txBody>
          <a:bodyPr wrap="square">
            <a:spAutoFit/>
          </a:bodyPr>
          <a:lstStyle/>
          <a:p>
            <a:pPr algn="just">
              <a:lnSpc>
                <a:spcPct val="130000"/>
              </a:lnSpc>
            </a:pPr>
            <a:r>
              <a:rPr lang="en-US" sz="3200" u="sng" dirty="0" smtClean="0">
                <a:solidFill>
                  <a:srgbClr val="FF0000"/>
                </a:solidFill>
                <a:latin typeface="Times New Roman" panose="02020603050405020304" pitchFamily="18" charset="0"/>
                <a:ea typeface="Segoe UI" panose="020B0502040204020203" pitchFamily="34" charset="0"/>
              </a:rPr>
              <a:t>BÀI TẬP 2</a:t>
            </a:r>
          </a:p>
          <a:p>
            <a:pPr algn="just">
              <a:lnSpc>
                <a:spcPct val="130000"/>
              </a:lnSpc>
            </a:pPr>
            <a:endParaRPr lang="en-US" sz="3200" u="sng" dirty="0" smtClean="0">
              <a:solidFill>
                <a:srgbClr val="FF0000"/>
              </a:solidFill>
              <a:latin typeface="Times New Roman" panose="02020603050405020304" pitchFamily="18" charset="0"/>
              <a:ea typeface="Segoe UI" panose="020B0502040204020203" pitchFamily="34" charset="0"/>
            </a:endParaRPr>
          </a:p>
          <a:p>
            <a:pPr algn="just">
              <a:lnSpc>
                <a:spcPct val="130000"/>
              </a:lnSpc>
            </a:pPr>
            <a:r>
              <a:rPr lang="en-US" sz="3600" dirty="0" err="1" smtClean="0">
                <a:latin typeface="Times New Roman" panose="02020603050405020304" pitchFamily="18" charset="0"/>
                <a:ea typeface="Segoe UI" panose="020B0502040204020203" pitchFamily="34" charset="0"/>
              </a:rPr>
              <a:t>Thời</a:t>
            </a:r>
            <a:r>
              <a:rPr lang="en-US" sz="3600" dirty="0" smtClean="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cộng</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hoà</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Viện</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Nguyên</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lão</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có</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quyển</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tối</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thượng</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nêu</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các</a:t>
            </a:r>
            <a:r>
              <a:rPr lang="en-US" sz="3600" dirty="0">
                <a:latin typeface="Times New Roman" panose="02020603050405020304" pitchFamily="18" charset="0"/>
                <a:ea typeface="Segoe UI" panose="020B0502040204020203" pitchFamily="34" charset="0"/>
              </a:rPr>
              <a:t> ý </a:t>
            </a:r>
            <a:r>
              <a:rPr lang="en-US" sz="3600" dirty="0" err="1">
                <a:latin typeface="Times New Roman" panose="02020603050405020304" pitchFamily="18" charset="0"/>
                <a:ea typeface="Segoe UI" panose="020B0502040204020203" pitchFamily="34" charset="0"/>
              </a:rPr>
              <a:t>trong</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hình</a:t>
            </a:r>
            <a:r>
              <a:rPr lang="en-US" sz="3600" dirty="0">
                <a:latin typeface="Times New Roman" panose="02020603050405020304" pitchFamily="18" charset="0"/>
                <a:ea typeface="Segoe UI" panose="020B0502040204020203" pitchFamily="34" charset="0"/>
              </a:rPr>
              <a:t> 11.3). Sang </a:t>
            </a:r>
            <a:r>
              <a:rPr lang="en-US" sz="3600" dirty="0" err="1">
                <a:latin typeface="Times New Roman" panose="02020603050405020304" pitchFamily="18" charset="0"/>
                <a:ea typeface="Segoe UI" panose="020B0502040204020203" pitchFamily="34" charset="0"/>
              </a:rPr>
              <a:t>thời</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đế</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chế</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sự</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khác</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biệt</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lớn</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nhất</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là</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Viện</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Nguyên</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lão</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chỉ</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có</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danh</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nghĩa</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không</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có</a:t>
            </a:r>
            <a:r>
              <a:rPr lang="en-US" sz="3600" dirty="0">
                <a:latin typeface="Times New Roman" panose="02020603050405020304" pitchFamily="18" charset="0"/>
                <a:ea typeface="Segoe UI" panose="020B0502040204020203" pitchFamily="34" charset="0"/>
              </a:rPr>
              <a:t> </a:t>
            </a:r>
            <a:r>
              <a:rPr lang="en-US" sz="3600" dirty="0" err="1" smtClean="0">
                <a:latin typeface="Times New Roman" panose="02020603050405020304" pitchFamily="18" charset="0"/>
                <a:ea typeface="Segoe UI" panose="020B0502040204020203" pitchFamily="34" charset="0"/>
              </a:rPr>
              <a:t>quyền</a:t>
            </a:r>
            <a:r>
              <a:rPr lang="en-US" sz="3600" dirty="0" smtClean="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hành</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thực</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tế</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hoàng</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đế</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thâu</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tóm</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mọi</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quyền</a:t>
            </a:r>
            <a:r>
              <a:rPr lang="en-US" sz="3600" dirty="0">
                <a:latin typeface="Times New Roman" panose="02020603050405020304" pitchFamily="18" charset="0"/>
                <a:ea typeface="Segoe UI" panose="020B0502040204020203" pitchFamily="34" charset="0"/>
              </a:rPr>
              <a:t> </a:t>
            </a:r>
            <a:r>
              <a:rPr lang="en-US" sz="3600" dirty="0" err="1">
                <a:latin typeface="Times New Roman" panose="02020603050405020304" pitchFamily="18" charset="0"/>
                <a:ea typeface="Segoe UI" panose="020B0502040204020203" pitchFamily="34" charset="0"/>
              </a:rPr>
              <a:t>lực</a:t>
            </a:r>
            <a:r>
              <a:rPr lang="en-US" sz="3600" dirty="0">
                <a:latin typeface="Times New Roman" panose="02020603050405020304" pitchFamily="18" charset="0"/>
                <a:ea typeface="Segoe UI" panose="020B0502040204020203" pitchFamily="34" charset="0"/>
              </a:rPr>
              <a:t>.</a:t>
            </a:r>
            <a:endParaRPr lang="en-US" sz="3600" dirty="0">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1252800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802</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HUY</dc:creator>
  <cp:lastModifiedBy>MR HUY</cp:lastModifiedBy>
  <cp:revision>12</cp:revision>
  <dcterms:created xsi:type="dcterms:W3CDTF">2021-11-09T03:01:56Z</dcterms:created>
  <dcterms:modified xsi:type="dcterms:W3CDTF">2021-11-22T01:23:22Z</dcterms:modified>
</cp:coreProperties>
</file>