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2" r:id="rId7"/>
    <p:sldId id="261"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354DB9-AF11-4DFC-B63F-D9F8D198CF91}"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952280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54DB9-AF11-4DFC-B63F-D9F8D198CF91}"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34882277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54DB9-AF11-4DFC-B63F-D9F8D198CF91}"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767929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354DB9-AF11-4DFC-B63F-D9F8D198CF91}"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1496638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3354DB9-AF11-4DFC-B63F-D9F8D198CF91}" type="datetimeFigureOut">
              <a:rPr lang="en-US" smtClean="0"/>
              <a:t>11/10/2021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2152747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3354DB9-AF11-4DFC-B63F-D9F8D198CF91}"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2718641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3354DB9-AF11-4DFC-B63F-D9F8D198CF91}" type="datetimeFigureOut">
              <a:rPr lang="en-US" smtClean="0"/>
              <a:t>11/10/2021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2985916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3354DB9-AF11-4DFC-B63F-D9F8D198CF91}" type="datetimeFigureOut">
              <a:rPr lang="en-US" smtClean="0"/>
              <a:t>11/10/2021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626683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354DB9-AF11-4DFC-B63F-D9F8D198CF91}" type="datetimeFigureOut">
              <a:rPr lang="en-US" smtClean="0"/>
              <a:t>11/10/2021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3962285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54DB9-AF11-4DFC-B63F-D9F8D198CF91}"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876283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3354DB9-AF11-4DFC-B63F-D9F8D198CF91}" type="datetimeFigureOut">
              <a:rPr lang="en-US" smtClean="0"/>
              <a:t>11/10/2021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57F43-EB68-43D0-AD4B-37A718DA8353}" type="slidenum">
              <a:rPr lang="en-US" smtClean="0"/>
              <a:t>‹#›</a:t>
            </a:fld>
            <a:endParaRPr lang="en-US"/>
          </a:p>
        </p:txBody>
      </p:sp>
    </p:spTree>
    <p:extLst>
      <p:ext uri="{BB962C8B-B14F-4D97-AF65-F5344CB8AC3E}">
        <p14:creationId xmlns:p14="http://schemas.microsoft.com/office/powerpoint/2010/main" val="20753128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54DB9-AF11-4DFC-B63F-D9F8D198CF91}" type="datetimeFigureOut">
              <a:rPr lang="en-US" smtClean="0"/>
              <a:t>11/10/2021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A57F43-EB68-43D0-AD4B-37A718DA8353}" type="slidenum">
              <a:rPr lang="en-US" smtClean="0"/>
              <a:t>‹#›</a:t>
            </a:fld>
            <a:endParaRPr lang="en-US"/>
          </a:p>
        </p:txBody>
      </p:sp>
    </p:spTree>
    <p:extLst>
      <p:ext uri="{BB962C8B-B14F-4D97-AF65-F5344CB8AC3E}">
        <p14:creationId xmlns:p14="http://schemas.microsoft.com/office/powerpoint/2010/main" val="3739914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4304" y="244699"/>
            <a:ext cx="6261266" cy="812530"/>
          </a:xfrm>
          <a:prstGeom prst="rect">
            <a:avLst/>
          </a:prstGeom>
        </p:spPr>
        <p:txBody>
          <a:bodyPr wrap="none">
            <a:spAutoFit/>
          </a:bodyPr>
          <a:lstStyle/>
          <a:p>
            <a:pPr algn="just">
              <a:lnSpc>
                <a:spcPct val="130000"/>
              </a:lnSpc>
            </a:pPr>
            <a:r>
              <a:rPr lang="en-US" sz="2400" b="1" dirty="0" err="1" smtClean="0">
                <a:solidFill>
                  <a:schemeClr val="tx1">
                    <a:lumMod val="95000"/>
                    <a:lumOff val="5000"/>
                  </a:schemeClr>
                </a:solidFill>
                <a:effectLst/>
                <a:latin typeface="Times New Roman" panose="02020603050405020304" pitchFamily="18" charset="0"/>
                <a:ea typeface="Calibri" panose="020F0502020204030204" pitchFamily="34" charset="0"/>
              </a:rPr>
              <a:t>Tiết</a:t>
            </a:r>
            <a:r>
              <a:rPr lang="en-US" sz="2400" b="1" dirty="0" smtClean="0">
                <a:solidFill>
                  <a:schemeClr val="tx1">
                    <a:lumMod val="95000"/>
                    <a:lumOff val="5000"/>
                  </a:schemeClr>
                </a:solidFill>
                <a:effectLst/>
                <a:latin typeface="Times New Roman" panose="02020603050405020304" pitchFamily="18" charset="0"/>
                <a:ea typeface="Calibri" panose="020F0502020204030204" pitchFamily="34" charset="0"/>
              </a:rPr>
              <a:t> 22-  </a:t>
            </a:r>
            <a:r>
              <a:rPr lang="en-US" sz="3600" b="1" dirty="0" smtClean="0">
                <a:solidFill>
                  <a:srgbClr val="FF0000"/>
                </a:solidFill>
                <a:effectLst/>
                <a:latin typeface="Times New Roman" panose="02020603050405020304" pitchFamily="18" charset="0"/>
                <a:ea typeface="Calibri" panose="020F0502020204030204" pitchFamily="34" charset="0"/>
              </a:rPr>
              <a:t>BÀI 11: LA MÃ CỔ ĐẠI</a:t>
            </a:r>
            <a:endParaRPr lang="en-US" sz="36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4054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73369" y="0"/>
            <a:ext cx="6184322" cy="812530"/>
          </a:xfrm>
          <a:prstGeom prst="rect">
            <a:avLst/>
          </a:prstGeom>
        </p:spPr>
        <p:txBody>
          <a:bodyPr wrap="none">
            <a:spAutoFit/>
          </a:bodyPr>
          <a:lstStyle/>
          <a:p>
            <a:pPr algn="just">
              <a:lnSpc>
                <a:spcPct val="130000"/>
              </a:lnSpc>
            </a:pPr>
            <a:r>
              <a:rPr lang="en-US" sz="2400" b="1" dirty="0" err="1">
                <a:solidFill>
                  <a:prstClr val="black">
                    <a:lumMod val="95000"/>
                    <a:lumOff val="5000"/>
                  </a:prstClr>
                </a:solidFill>
                <a:latin typeface="Times New Roman" panose="02020603050405020304" pitchFamily="18" charset="0"/>
                <a:ea typeface="Calibri" panose="020F0502020204030204" pitchFamily="34" charset="0"/>
              </a:rPr>
              <a:t>Tiết</a:t>
            </a:r>
            <a:r>
              <a:rPr lang="en-US" sz="2400" b="1" dirty="0">
                <a:solidFill>
                  <a:prstClr val="black">
                    <a:lumMod val="95000"/>
                    <a:lumOff val="5000"/>
                  </a:prstClr>
                </a:solidFill>
                <a:latin typeface="Times New Roman" panose="02020603050405020304" pitchFamily="18" charset="0"/>
                <a:ea typeface="Calibri" panose="020F0502020204030204" pitchFamily="34" charset="0"/>
              </a:rPr>
              <a:t> 22  </a:t>
            </a:r>
            <a:r>
              <a:rPr lang="en-US" sz="3600" b="1" dirty="0">
                <a:solidFill>
                  <a:srgbClr val="FF0000"/>
                </a:solidFill>
                <a:latin typeface="Times New Roman" panose="02020603050405020304" pitchFamily="18" charset="0"/>
                <a:ea typeface="Calibri" panose="020F0502020204030204" pitchFamily="34" charset="0"/>
              </a:rPr>
              <a:t>BÀI 11: LA MÃ CỔ ĐẠI</a:t>
            </a:r>
            <a:endParaRPr lang="en-US" sz="3600" dirty="0">
              <a:solidFill>
                <a:srgbClr val="FF0000"/>
              </a:solidFill>
              <a:latin typeface="Times New Roman" panose="02020603050405020304" pitchFamily="18" charset="0"/>
              <a:ea typeface="Calibri" panose="020F0502020204030204" pitchFamily="34" charset="0"/>
            </a:endParaRPr>
          </a:p>
        </p:txBody>
      </p:sp>
      <p:sp>
        <p:nvSpPr>
          <p:cNvPr id="2" name="Rectangle 1"/>
          <p:cNvSpPr/>
          <p:nvPr/>
        </p:nvSpPr>
        <p:spPr>
          <a:xfrm>
            <a:off x="133717" y="812530"/>
            <a:ext cx="2239652" cy="372410"/>
          </a:xfrm>
          <a:prstGeom prst="rect">
            <a:avLst/>
          </a:prstGeom>
        </p:spPr>
        <p:txBody>
          <a:bodyPr wrap="none">
            <a:spAutoFit/>
          </a:bodyPr>
          <a:lstStyle/>
          <a:p>
            <a:pPr algn="just">
              <a:lnSpc>
                <a:spcPct val="130000"/>
              </a:lnSpc>
            </a:pPr>
            <a:r>
              <a:rPr lang="en-US" sz="1400" b="1" dirty="0" smtClean="0">
                <a:solidFill>
                  <a:srgbClr val="FF0000"/>
                </a:solidFill>
                <a:effectLst/>
                <a:latin typeface="Times New Roman" panose="02020603050405020304" pitchFamily="18" charset="0"/>
                <a:ea typeface="Segoe UI" panose="020B0502040204020203" pitchFamily="34" charset="0"/>
              </a:rPr>
              <a:t>I. ĐIỀU KIỆN TỰ NHIÊN</a:t>
            </a:r>
            <a:endParaRPr lang="en-US" sz="1000" dirty="0">
              <a:effectLst/>
              <a:latin typeface="Segoe UI" panose="020B0502040204020203" pitchFamily="34" charset="0"/>
              <a:ea typeface="Segoe UI" panose="020B0502040204020203" pitchFamily="34" charset="0"/>
            </a:endParaRPr>
          </a:p>
        </p:txBody>
      </p:sp>
      <p:pic>
        <p:nvPicPr>
          <p:cNvPr id="3" name="Picture 2"/>
          <p:cNvPicPr>
            <a:picLocks noChangeAspect="1"/>
          </p:cNvPicPr>
          <p:nvPr/>
        </p:nvPicPr>
        <p:blipFill>
          <a:blip r:embed="rId2"/>
          <a:stretch>
            <a:fillRect/>
          </a:stretch>
        </p:blipFill>
        <p:spPr>
          <a:xfrm>
            <a:off x="133716" y="1184941"/>
            <a:ext cx="6679207" cy="5673060"/>
          </a:xfrm>
          <a:prstGeom prst="rect">
            <a:avLst/>
          </a:prstGeom>
        </p:spPr>
      </p:pic>
      <p:sp>
        <p:nvSpPr>
          <p:cNvPr id="5" name="Rectangle 4"/>
          <p:cNvSpPr/>
          <p:nvPr/>
        </p:nvSpPr>
        <p:spPr>
          <a:xfrm>
            <a:off x="6674930" y="1361890"/>
            <a:ext cx="5517069" cy="1200329"/>
          </a:xfrm>
          <a:prstGeom prst="rect">
            <a:avLst/>
          </a:prstGeom>
        </p:spPr>
        <p:txBody>
          <a:bodyPr wrap="square">
            <a:spAutoFit/>
          </a:bodyPr>
          <a:lstStyle/>
          <a:p>
            <a:pPr>
              <a:lnSpc>
                <a:spcPct val="150000"/>
              </a:lnSpc>
            </a:pPr>
            <a:r>
              <a:rPr lang="nl-NL" sz="24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Em hãy nêu điều kiện tự nhiên nổi bật </a:t>
            </a:r>
          </a:p>
          <a:p>
            <a:pPr>
              <a:lnSpc>
                <a:spcPct val="150000"/>
              </a:lnSpc>
            </a:pPr>
            <a:r>
              <a:rPr lang="nl-NL" sz="24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 La Mã cổ đại</a:t>
            </a:r>
            <a:r>
              <a:rPr lang="nl-NL" sz="145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nl-NL" sz="24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Rectangle 5"/>
          <p:cNvSpPr/>
          <p:nvPr/>
        </p:nvSpPr>
        <p:spPr>
          <a:xfrm>
            <a:off x="6812922" y="2672803"/>
            <a:ext cx="5379077" cy="1569660"/>
          </a:xfrm>
          <a:prstGeom prst="rect">
            <a:avLst/>
          </a:prstGeom>
        </p:spPr>
        <p:txBody>
          <a:bodyPr wrap="square">
            <a:spAutoFit/>
          </a:bodyPr>
          <a:lstStyle/>
          <a:p>
            <a:r>
              <a:rPr lang="nl-NL" sz="2400" b="1" dirty="0" smtClean="0">
                <a:solidFill>
                  <a:srgbClr val="7030A0"/>
                </a:solidFill>
                <a:effectLst/>
                <a:latin typeface="Times New Roman" panose="02020603050405020304" pitchFamily="18" charset="0"/>
                <a:ea typeface="Calibri" panose="020F0502020204030204" pitchFamily="34" charset="0"/>
              </a:rPr>
              <a:t>Điều kiện tự nhiên đã ảnh hưởng như thế nào đến sự hình thành và phát triển </a:t>
            </a:r>
            <a:r>
              <a:rPr lang="nl-NL" sz="2400" b="1" dirty="0" smtClean="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của nền văn minh La Mã? </a:t>
            </a:r>
            <a:endParaRPr lang="en-US" sz="2400" b="1"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sz="2400" b="1" dirty="0">
              <a:solidFill>
                <a:srgbClr val="7030A0"/>
              </a:solidFill>
            </a:endParaRPr>
          </a:p>
        </p:txBody>
      </p:sp>
    </p:spTree>
    <p:extLst>
      <p:ext uri="{BB962C8B-B14F-4D97-AF65-F5344CB8AC3E}">
        <p14:creationId xmlns:p14="http://schemas.microsoft.com/office/powerpoint/2010/main" val="2567142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1103" y="0"/>
            <a:ext cx="6184322" cy="812530"/>
          </a:xfrm>
          <a:prstGeom prst="rect">
            <a:avLst/>
          </a:prstGeom>
        </p:spPr>
        <p:txBody>
          <a:bodyPr wrap="none">
            <a:spAutoFit/>
          </a:bodyPr>
          <a:lstStyle/>
          <a:p>
            <a:pPr algn="just">
              <a:lnSpc>
                <a:spcPct val="130000"/>
              </a:lnSpc>
            </a:pPr>
            <a:r>
              <a:rPr lang="en-US" sz="2400" b="1" dirty="0" err="1">
                <a:solidFill>
                  <a:prstClr val="black">
                    <a:lumMod val="95000"/>
                    <a:lumOff val="5000"/>
                  </a:prstClr>
                </a:solidFill>
                <a:latin typeface="Times New Roman" panose="02020603050405020304" pitchFamily="18" charset="0"/>
                <a:ea typeface="Calibri" panose="020F0502020204030204" pitchFamily="34" charset="0"/>
              </a:rPr>
              <a:t>Tiết</a:t>
            </a:r>
            <a:r>
              <a:rPr lang="en-US" sz="2400" b="1" dirty="0">
                <a:solidFill>
                  <a:prstClr val="black">
                    <a:lumMod val="95000"/>
                    <a:lumOff val="5000"/>
                  </a:prstClr>
                </a:solidFill>
                <a:latin typeface="Times New Roman" panose="02020603050405020304" pitchFamily="18" charset="0"/>
                <a:ea typeface="Calibri" panose="020F0502020204030204" pitchFamily="34" charset="0"/>
              </a:rPr>
              <a:t> 22  </a:t>
            </a:r>
            <a:r>
              <a:rPr lang="en-US" sz="3600" b="1" dirty="0">
                <a:solidFill>
                  <a:srgbClr val="FF0000"/>
                </a:solidFill>
                <a:latin typeface="Times New Roman" panose="02020603050405020304" pitchFamily="18" charset="0"/>
                <a:ea typeface="Calibri" panose="020F0502020204030204" pitchFamily="34" charset="0"/>
              </a:rPr>
              <a:t>BÀI 11: LA MÃ CỔ ĐẠI</a:t>
            </a:r>
            <a:endParaRPr lang="en-US" sz="3600" dirty="0">
              <a:solidFill>
                <a:srgbClr val="FF0000"/>
              </a:solidFill>
              <a:latin typeface="Times New Roman" panose="02020603050405020304" pitchFamily="18" charset="0"/>
              <a:ea typeface="Calibri" panose="020F0502020204030204" pitchFamily="34" charset="0"/>
            </a:endParaRPr>
          </a:p>
        </p:txBody>
      </p:sp>
      <p:sp>
        <p:nvSpPr>
          <p:cNvPr id="2" name="Rectangle 1"/>
          <p:cNvSpPr/>
          <p:nvPr/>
        </p:nvSpPr>
        <p:spPr>
          <a:xfrm>
            <a:off x="133717" y="812530"/>
            <a:ext cx="2239652" cy="372410"/>
          </a:xfrm>
          <a:prstGeom prst="rect">
            <a:avLst/>
          </a:prstGeom>
        </p:spPr>
        <p:txBody>
          <a:bodyPr wrap="none">
            <a:spAutoFit/>
          </a:bodyPr>
          <a:lstStyle/>
          <a:p>
            <a:pPr algn="just">
              <a:lnSpc>
                <a:spcPct val="130000"/>
              </a:lnSpc>
            </a:pPr>
            <a:r>
              <a:rPr lang="en-US" sz="1400" b="1" dirty="0">
                <a:solidFill>
                  <a:srgbClr val="FF0000"/>
                </a:solidFill>
                <a:latin typeface="Times New Roman" panose="02020603050405020304" pitchFamily="18" charset="0"/>
                <a:ea typeface="Segoe UI" panose="020B0502040204020203" pitchFamily="34" charset="0"/>
              </a:rPr>
              <a:t>I. ĐIỀU KIỆN TỰ NHIÊN</a:t>
            </a:r>
            <a:endParaRPr lang="en-US" sz="1000" dirty="0">
              <a:solidFill>
                <a:prstClr val="black"/>
              </a:solidFill>
              <a:latin typeface="Segoe UI" panose="020B0502040204020203" pitchFamily="34" charset="0"/>
              <a:ea typeface="Segoe UI" panose="020B0502040204020203" pitchFamily="34" charset="0"/>
            </a:endParaRPr>
          </a:p>
        </p:txBody>
      </p:sp>
      <p:pic>
        <p:nvPicPr>
          <p:cNvPr id="3" name="Picture 2"/>
          <p:cNvPicPr>
            <a:picLocks noChangeAspect="1"/>
          </p:cNvPicPr>
          <p:nvPr/>
        </p:nvPicPr>
        <p:blipFill>
          <a:blip r:embed="rId2"/>
          <a:stretch>
            <a:fillRect/>
          </a:stretch>
        </p:blipFill>
        <p:spPr>
          <a:xfrm>
            <a:off x="133716" y="1184941"/>
            <a:ext cx="6679207" cy="5673060"/>
          </a:xfrm>
          <a:prstGeom prst="rect">
            <a:avLst/>
          </a:prstGeom>
        </p:spPr>
      </p:pic>
      <p:sp>
        <p:nvSpPr>
          <p:cNvPr id="7" name="Rectangle 6"/>
          <p:cNvSpPr/>
          <p:nvPr/>
        </p:nvSpPr>
        <p:spPr>
          <a:xfrm>
            <a:off x="6812923" y="1391086"/>
            <a:ext cx="5112914" cy="5078313"/>
          </a:xfrm>
          <a:prstGeom prst="rect">
            <a:avLst/>
          </a:prstGeom>
          <a:solidFill>
            <a:schemeClr val="accent2">
              <a:lumMod val="20000"/>
              <a:lumOff val="80000"/>
            </a:schemeClr>
          </a:solidFill>
          <a:ln>
            <a:solidFill>
              <a:srgbClr val="0070C0"/>
            </a:solidFill>
          </a:ln>
        </p:spPr>
        <p:txBody>
          <a:bodyPr wrap="square">
            <a:spAutoFit/>
          </a:bodyPr>
          <a:lstStyle/>
          <a:p>
            <a:pPr algn="just">
              <a:lnSpc>
                <a:spcPct val="150000"/>
              </a:lnSpc>
            </a:pPr>
            <a:r>
              <a:rPr lang="nl-NL"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Vị trí: nơi phát sinh ban đầu của La Mã cổ đại là bán đảo I-ta-li-a. Có vùng đồng bằng màu mỡ ở thung lũng sông và sông Ti-bơ, đảo Xi-xin.</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Bán đảo I-ta-li-a có hàng nghìn km đường bờ biển, nằm ở vị trí trung tâm Địa Trung Hải. </a:t>
            </a:r>
            <a:endParaRPr lang="en-US"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4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lòng đất chứa chứa nhiều đồng, chì, sắt.</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089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1103" y="0"/>
            <a:ext cx="6184322" cy="812530"/>
          </a:xfrm>
          <a:prstGeom prst="rect">
            <a:avLst/>
          </a:prstGeom>
        </p:spPr>
        <p:txBody>
          <a:bodyPr wrap="none">
            <a:spAutoFit/>
          </a:bodyPr>
          <a:lstStyle/>
          <a:p>
            <a:pPr algn="just">
              <a:lnSpc>
                <a:spcPct val="130000"/>
              </a:lnSpc>
            </a:pPr>
            <a:r>
              <a:rPr lang="en-US" sz="2400" b="1" dirty="0" err="1">
                <a:solidFill>
                  <a:prstClr val="black">
                    <a:lumMod val="95000"/>
                    <a:lumOff val="5000"/>
                  </a:prstClr>
                </a:solidFill>
                <a:latin typeface="Times New Roman" panose="02020603050405020304" pitchFamily="18" charset="0"/>
                <a:ea typeface="Calibri" panose="020F0502020204030204" pitchFamily="34" charset="0"/>
              </a:rPr>
              <a:t>Tiết</a:t>
            </a:r>
            <a:r>
              <a:rPr lang="en-US" sz="2400" b="1" dirty="0">
                <a:solidFill>
                  <a:prstClr val="black">
                    <a:lumMod val="95000"/>
                    <a:lumOff val="5000"/>
                  </a:prstClr>
                </a:solidFill>
                <a:latin typeface="Times New Roman" panose="02020603050405020304" pitchFamily="18" charset="0"/>
                <a:ea typeface="Calibri" panose="020F0502020204030204" pitchFamily="34" charset="0"/>
              </a:rPr>
              <a:t> 22  </a:t>
            </a:r>
            <a:r>
              <a:rPr lang="en-US" sz="3600" b="1" dirty="0">
                <a:solidFill>
                  <a:srgbClr val="FF0000"/>
                </a:solidFill>
                <a:latin typeface="Times New Roman" panose="02020603050405020304" pitchFamily="18" charset="0"/>
                <a:ea typeface="Calibri" panose="020F0502020204030204" pitchFamily="34" charset="0"/>
              </a:rPr>
              <a:t>BÀI 11: LA MÃ CỔ ĐẠI</a:t>
            </a:r>
            <a:endParaRPr lang="en-US" sz="3600" dirty="0">
              <a:solidFill>
                <a:srgbClr val="FF0000"/>
              </a:solidFill>
              <a:latin typeface="Times New Roman" panose="02020603050405020304" pitchFamily="18" charset="0"/>
              <a:ea typeface="Calibri" panose="020F0502020204030204" pitchFamily="34" charset="0"/>
            </a:endParaRPr>
          </a:p>
        </p:txBody>
      </p:sp>
      <p:sp>
        <p:nvSpPr>
          <p:cNvPr id="2" name="Rectangle 1"/>
          <p:cNvSpPr/>
          <p:nvPr/>
        </p:nvSpPr>
        <p:spPr>
          <a:xfrm>
            <a:off x="133717" y="812530"/>
            <a:ext cx="2239652" cy="372410"/>
          </a:xfrm>
          <a:prstGeom prst="rect">
            <a:avLst/>
          </a:prstGeom>
        </p:spPr>
        <p:txBody>
          <a:bodyPr wrap="none">
            <a:spAutoFit/>
          </a:bodyPr>
          <a:lstStyle/>
          <a:p>
            <a:pPr algn="just">
              <a:lnSpc>
                <a:spcPct val="130000"/>
              </a:lnSpc>
            </a:pPr>
            <a:r>
              <a:rPr lang="en-US" sz="1400" b="1" dirty="0">
                <a:solidFill>
                  <a:srgbClr val="FF0000"/>
                </a:solidFill>
                <a:latin typeface="Times New Roman" panose="02020603050405020304" pitchFamily="18" charset="0"/>
                <a:ea typeface="Segoe UI" panose="020B0502040204020203" pitchFamily="34" charset="0"/>
              </a:rPr>
              <a:t>I. ĐIỀU KIỆN TỰ NHIÊN</a:t>
            </a:r>
            <a:endParaRPr lang="en-US" sz="1000" dirty="0">
              <a:solidFill>
                <a:prstClr val="black"/>
              </a:solidFill>
              <a:latin typeface="Segoe UI" panose="020B0502040204020203" pitchFamily="34" charset="0"/>
              <a:ea typeface="Segoe UI" panose="020B0502040204020203" pitchFamily="34" charset="0"/>
            </a:endParaRPr>
          </a:p>
        </p:txBody>
      </p:sp>
      <p:pic>
        <p:nvPicPr>
          <p:cNvPr id="5" name="Picture 4"/>
          <p:cNvPicPr>
            <a:picLocks noChangeAspect="1"/>
          </p:cNvPicPr>
          <p:nvPr/>
        </p:nvPicPr>
        <p:blipFill>
          <a:blip r:embed="rId2"/>
          <a:stretch>
            <a:fillRect/>
          </a:stretch>
        </p:blipFill>
        <p:spPr>
          <a:xfrm>
            <a:off x="0" y="1184940"/>
            <a:ext cx="6645499" cy="5673060"/>
          </a:xfrm>
          <a:prstGeom prst="rect">
            <a:avLst/>
          </a:prstGeom>
        </p:spPr>
      </p:pic>
      <p:sp>
        <p:nvSpPr>
          <p:cNvPr id="6" name="Rectangle 5"/>
          <p:cNvSpPr/>
          <p:nvPr/>
        </p:nvSpPr>
        <p:spPr>
          <a:xfrm>
            <a:off x="6852496" y="1517440"/>
            <a:ext cx="5034704" cy="4247317"/>
          </a:xfrm>
          <a:prstGeom prst="rect">
            <a:avLst/>
          </a:prstGeom>
          <a:solidFill>
            <a:schemeClr val="accent4">
              <a:lumMod val="20000"/>
              <a:lumOff val="80000"/>
            </a:schemeClr>
          </a:solidFill>
        </p:spPr>
        <p:txBody>
          <a:bodyPr wrap="square">
            <a:spAutoFit/>
          </a:bodyPr>
          <a:lstStyle/>
          <a:p>
            <a:pPr algn="just">
              <a:lnSpc>
                <a:spcPct val="150000"/>
              </a:lnSpc>
            </a:pPr>
            <a:r>
              <a:rPr lang="nl-NL"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Điều kiện tự nhiên đã ảnh hưởng đến sự hình thành và phát triển của nền văn minh La Mã:</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Thuận lợi trồng trọt, chăn nuôi.</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Các ngành thủ công rất phát triển.</a:t>
            </a:r>
            <a:endParaRPr lang="en-US"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nl-NL" sz="20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Giao thương, hoạt động hàng hải phát triển. Người La Mã có thể buôn bán khắp các vùng xung quanh Địa Trung Hải, dễ dàng chinh phục những vùng lãnh thổ mới và quản lí hiệu quả cả đế chế rộng lớn.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577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1103" y="0"/>
            <a:ext cx="6184322" cy="812530"/>
          </a:xfrm>
          <a:prstGeom prst="rect">
            <a:avLst/>
          </a:prstGeom>
        </p:spPr>
        <p:txBody>
          <a:bodyPr wrap="none">
            <a:spAutoFit/>
          </a:bodyPr>
          <a:lstStyle/>
          <a:p>
            <a:pPr algn="just">
              <a:lnSpc>
                <a:spcPct val="130000"/>
              </a:lnSpc>
            </a:pPr>
            <a:r>
              <a:rPr lang="en-US" sz="2400" b="1" dirty="0" err="1">
                <a:solidFill>
                  <a:prstClr val="black">
                    <a:lumMod val="95000"/>
                    <a:lumOff val="5000"/>
                  </a:prstClr>
                </a:solidFill>
                <a:latin typeface="Times New Roman" panose="02020603050405020304" pitchFamily="18" charset="0"/>
                <a:ea typeface="Calibri" panose="020F0502020204030204" pitchFamily="34" charset="0"/>
              </a:rPr>
              <a:t>Tiết</a:t>
            </a:r>
            <a:r>
              <a:rPr lang="en-US" sz="2400" b="1" dirty="0">
                <a:solidFill>
                  <a:prstClr val="black">
                    <a:lumMod val="95000"/>
                    <a:lumOff val="5000"/>
                  </a:prstClr>
                </a:solidFill>
                <a:latin typeface="Times New Roman" panose="02020603050405020304" pitchFamily="18" charset="0"/>
                <a:ea typeface="Calibri" panose="020F0502020204030204" pitchFamily="34" charset="0"/>
              </a:rPr>
              <a:t> 22  </a:t>
            </a:r>
            <a:r>
              <a:rPr lang="en-US" sz="3600" b="1" dirty="0">
                <a:solidFill>
                  <a:srgbClr val="FF0000"/>
                </a:solidFill>
                <a:latin typeface="Times New Roman" panose="02020603050405020304" pitchFamily="18" charset="0"/>
                <a:ea typeface="Calibri" panose="020F0502020204030204" pitchFamily="34" charset="0"/>
              </a:rPr>
              <a:t>BÀI 11: LA MÃ CỔ ĐẠI</a:t>
            </a:r>
            <a:endParaRPr lang="en-US" sz="3600" dirty="0">
              <a:solidFill>
                <a:srgbClr val="FF0000"/>
              </a:solidFill>
              <a:latin typeface="Times New Roman" panose="02020603050405020304" pitchFamily="18" charset="0"/>
              <a:ea typeface="Calibri" panose="020F0502020204030204" pitchFamily="34" charset="0"/>
            </a:endParaRPr>
          </a:p>
        </p:txBody>
      </p:sp>
      <p:sp>
        <p:nvSpPr>
          <p:cNvPr id="2" name="Rectangle 1"/>
          <p:cNvSpPr/>
          <p:nvPr/>
        </p:nvSpPr>
        <p:spPr>
          <a:xfrm>
            <a:off x="200790" y="722602"/>
            <a:ext cx="3702488" cy="524118"/>
          </a:xfrm>
          <a:prstGeom prst="rect">
            <a:avLst/>
          </a:prstGeom>
        </p:spPr>
        <p:txBody>
          <a:bodyPr wrap="none">
            <a:spAutoFit/>
          </a:bodyPr>
          <a:lstStyle/>
          <a:p>
            <a:pPr algn="just">
              <a:lnSpc>
                <a:spcPct val="130000"/>
              </a:lnSpc>
            </a:pPr>
            <a:r>
              <a:rPr lang="en-US" sz="2400" b="1" u="sng" dirty="0">
                <a:solidFill>
                  <a:srgbClr val="FF0000"/>
                </a:solidFill>
                <a:latin typeface="Times New Roman" panose="02020603050405020304" pitchFamily="18" charset="0"/>
                <a:ea typeface="Segoe UI" panose="020B0502040204020203" pitchFamily="34" charset="0"/>
              </a:rPr>
              <a:t>I. ĐIỀU KIỆN TỰ NHIÊN</a:t>
            </a:r>
            <a:endParaRPr lang="en-US" sz="2400" u="sng" dirty="0">
              <a:solidFill>
                <a:prstClr val="black"/>
              </a:solidFill>
              <a:latin typeface="Segoe UI" panose="020B0502040204020203" pitchFamily="34" charset="0"/>
              <a:ea typeface="Segoe UI" panose="020B0502040204020203" pitchFamily="34" charset="0"/>
            </a:endParaRPr>
          </a:p>
        </p:txBody>
      </p:sp>
      <p:sp>
        <p:nvSpPr>
          <p:cNvPr id="3" name="Rectangle 2"/>
          <p:cNvSpPr/>
          <p:nvPr/>
        </p:nvSpPr>
        <p:spPr>
          <a:xfrm>
            <a:off x="-1" y="1156791"/>
            <a:ext cx="11758411" cy="2973122"/>
          </a:xfrm>
          <a:prstGeom prst="rect">
            <a:avLst/>
          </a:prstGeom>
        </p:spPr>
        <p:txBody>
          <a:bodyPr wrap="square">
            <a:spAutoFit/>
          </a:bodyPr>
          <a:lstStyle/>
          <a:p>
            <a:pPr marL="34925" marR="0" indent="266700" algn="just">
              <a:lnSpc>
                <a:spcPct val="130000"/>
              </a:lnSpc>
              <a:spcBef>
                <a:spcPts val="0"/>
              </a:spcBef>
              <a:spcAft>
                <a:spcPts val="0"/>
              </a:spcAft>
            </a:pPr>
            <a:r>
              <a:rPr lang="en-US" sz="2400" dirty="0" err="1" smtClean="0">
                <a:effectLst/>
                <a:latin typeface="Times New Roman" panose="02020603050405020304" pitchFamily="18" charset="0"/>
                <a:ea typeface="Arial" panose="020B0604020202020204" pitchFamily="34" charset="0"/>
              </a:rPr>
              <a:t>Nơi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phát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sinh</a:t>
            </a:r>
            <a:r>
              <a:rPr lang="en-US" sz="2400" dirty="0" smtClean="0">
                <a:effectLst/>
                <a:latin typeface="Times New Roman" panose="02020603050405020304" pitchFamily="18" charset="0"/>
                <a:ea typeface="Arial" panose="020B0604020202020204" pitchFamily="34" charset="0"/>
              </a:rPr>
              <a:t> ban </a:t>
            </a:r>
            <a:r>
              <a:rPr lang="en-US" sz="2400" dirty="0" err="1" smtClean="0">
                <a:effectLst/>
                <a:latin typeface="Times New Roman" panose="02020603050405020304" pitchFamily="18" charset="0"/>
                <a:ea typeface="Arial" panose="020B0604020202020204" pitchFamily="34" charset="0"/>
              </a:rPr>
              <a:t>đầu</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của</a:t>
            </a:r>
            <a:r>
              <a:rPr lang="en-US" sz="2400" dirty="0" smtClean="0">
                <a:effectLst/>
                <a:latin typeface="Times New Roman" panose="02020603050405020304" pitchFamily="18" charset="0"/>
                <a:ea typeface="Arial" panose="020B0604020202020204" pitchFamily="34" charset="0"/>
              </a:rPr>
              <a:t> La </a:t>
            </a:r>
            <a:r>
              <a:rPr lang="en-US" sz="2400" dirty="0" err="1" smtClean="0">
                <a:effectLst/>
                <a:latin typeface="Times New Roman" panose="02020603050405020304" pitchFamily="18" charset="0"/>
                <a:ea typeface="Arial" panose="020B0604020202020204" pitchFamily="34" charset="0"/>
              </a:rPr>
              <a:t>Mã</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cổ</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đại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là</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bán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đảo</a:t>
            </a:r>
            <a:r>
              <a:rPr lang="en-US" sz="2400" dirty="0" smtClean="0">
                <a:effectLst/>
                <a:latin typeface="Times New Roman" panose="02020603050405020304" pitchFamily="18" charset="0"/>
                <a:ea typeface="Arial" panose="020B0604020202020204" pitchFamily="34" charset="0"/>
              </a:rPr>
              <a:t> l-ta-</a:t>
            </a:r>
            <a:r>
              <a:rPr lang="en-US" sz="2400" dirty="0" err="1" smtClean="0">
                <a:effectLst/>
                <a:latin typeface="Times New Roman" panose="02020603050405020304" pitchFamily="18" charset="0"/>
                <a:ea typeface="Arial" panose="020B0604020202020204" pitchFamily="34" charset="0"/>
              </a:rPr>
              <a:t>ly</a:t>
            </a:r>
            <a:r>
              <a:rPr lang="en-US" sz="2400" dirty="0" smtClean="0">
                <a:effectLst/>
                <a:latin typeface="Times New Roman" panose="02020603050405020304" pitchFamily="18" charset="0"/>
                <a:ea typeface="Arial" panose="020B0604020202020204" pitchFamily="34" charset="0"/>
              </a:rPr>
              <a:t> (Italy). </a:t>
            </a:r>
            <a:r>
              <a:rPr lang="en-US" sz="2400" dirty="0" err="1" smtClean="0">
                <a:effectLst/>
                <a:latin typeface="Times New Roman" panose="02020603050405020304" pitchFamily="18" charset="0"/>
                <a:ea typeface="Arial" panose="020B0604020202020204" pitchFamily="34" charset="0"/>
              </a:rPr>
              <a:t>Vùng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đồng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bằng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màu</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mỡ</a:t>
            </a:r>
            <a:r>
              <a:rPr lang="en-US" sz="2400" dirty="0" smtClean="0">
                <a:effectLst/>
                <a:latin typeface="Times New Roman" panose="02020603050405020304" pitchFamily="18" charset="0"/>
                <a:ea typeface="Arial" panose="020B0604020202020204" pitchFamily="34" charset="0"/>
              </a:rPr>
              <a:t> ở </a:t>
            </a:r>
            <a:r>
              <a:rPr lang="en-US" sz="2400" dirty="0" err="1" smtClean="0">
                <a:effectLst/>
                <a:latin typeface="Times New Roman" panose="02020603050405020304" pitchFamily="18" charset="0"/>
                <a:ea typeface="Arial" panose="020B0604020202020204" pitchFamily="34" charset="0"/>
              </a:rPr>
              <a:t>thung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lũng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sông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Pô</a:t>
            </a:r>
            <a:r>
              <a:rPr lang="en-US" sz="2400" dirty="0" smtClean="0">
                <a:effectLst/>
                <a:latin typeface="Times New Roman" panose="02020603050405020304" pitchFamily="18" charset="0"/>
                <a:ea typeface="Arial" panose="020B0604020202020204" pitchFamily="34" charset="0"/>
              </a:rPr>
              <a:t> (Po) </a:t>
            </a:r>
            <a:r>
              <a:rPr lang="en-US" sz="2400" dirty="0" err="1" smtClean="0">
                <a:effectLst/>
                <a:latin typeface="Times New Roman" panose="02020603050405020304" pitchFamily="18" charset="0"/>
                <a:ea typeface="Arial" panose="020B0604020202020204" pitchFamily="34" charset="0"/>
              </a:rPr>
              <a:t>và</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sông</a:t>
            </a:r>
            <a:r>
              <a:rPr lang="en-US" sz="2400" dirty="0" smtClean="0">
                <a:effectLst/>
                <a:latin typeface="Times New Roman" panose="02020603050405020304" pitchFamily="18" charset="0"/>
                <a:ea typeface="Arial" panose="020B0604020202020204" pitchFamily="34" charset="0"/>
              </a:rPr>
              <a:t> Ti-</a:t>
            </a:r>
            <a:r>
              <a:rPr lang="en-US" sz="2400" dirty="0" err="1" smtClean="0">
                <a:effectLst/>
                <a:latin typeface="Times New Roman" panose="02020603050405020304" pitchFamily="18" charset="0"/>
                <a:ea typeface="Arial" panose="020B0604020202020204" pitchFamily="34" charset="0"/>
              </a:rPr>
              <a:t>brơ</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thuận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lợi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cho</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việc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trồng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trọt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Miền</a:t>
            </a:r>
            <a:r>
              <a:rPr lang="en-US" sz="2400" dirty="0" smtClean="0">
                <a:effectLst/>
                <a:latin typeface="Times New Roman" panose="02020603050405020304" pitchFamily="18" charset="0"/>
                <a:ea typeface="Arial" panose="020B0604020202020204" pitchFamily="34" charset="0"/>
              </a:rPr>
              <a:t> Nam </a:t>
            </a:r>
            <a:r>
              <a:rPr lang="en-US" sz="2400" dirty="0" err="1" smtClean="0">
                <a:effectLst/>
                <a:latin typeface="Times New Roman" panose="02020603050405020304" pitchFamily="18" charset="0"/>
                <a:ea typeface="Arial" panose="020B0604020202020204" pitchFamily="34" charset="0"/>
              </a:rPr>
              <a:t>và</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đảo</a:t>
            </a:r>
            <a:r>
              <a:rPr lang="en-US" sz="2400" dirty="0" smtClean="0">
                <a:effectLst/>
                <a:latin typeface="Times New Roman" panose="02020603050405020304" pitchFamily="18" charset="0"/>
                <a:ea typeface="Arial" panose="020B0604020202020204" pitchFamily="34" charset="0"/>
              </a:rPr>
              <a:t> Xi-</a:t>
            </a:r>
            <a:r>
              <a:rPr lang="en-US" sz="2400" dirty="0" err="1" smtClean="0">
                <a:effectLst/>
                <a:latin typeface="Times New Roman" panose="02020603050405020304" pitchFamily="18" charset="0"/>
                <a:ea typeface="Arial" panose="020B0604020202020204" pitchFamily="34" charset="0"/>
              </a:rPr>
              <a:t>xin</a:t>
            </a:r>
            <a:r>
              <a:rPr lang="en-US" sz="2400" dirty="0" smtClean="0">
                <a:effectLst/>
                <a:latin typeface="Times New Roman" panose="02020603050405020304" pitchFamily="18" charset="0"/>
                <a:ea typeface="Arial" panose="020B0604020202020204" pitchFamily="34" charset="0"/>
              </a:rPr>
              <a:t> (Sicily) </a:t>
            </a:r>
            <a:r>
              <a:rPr lang="en-US" sz="2400" dirty="0" err="1" smtClean="0">
                <a:effectLst/>
                <a:latin typeface="Times New Roman" panose="02020603050405020304" pitchFamily="18" charset="0"/>
                <a:ea typeface="Arial" panose="020B0604020202020204" pitchFamily="34" charset="0"/>
              </a:rPr>
              <a:t>có</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những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đồng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cỏ</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thuận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tiện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cho</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việc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chăn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nuôi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Trong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lòng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đất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chứa</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nhiều</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đồng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chì</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sắt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nên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các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ngành</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thủ</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công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nghiệp</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cũng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rất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phát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triển</a:t>
            </a:r>
            <a:r>
              <a:rPr lang="en-US" sz="2400" dirty="0" smtClean="0">
                <a:effectLst/>
                <a:latin typeface="Times New Roman" panose="02020603050405020304" pitchFamily="18" charset="0"/>
                <a:ea typeface="Arial" panose="020B0604020202020204" pitchFamily="34" charset="0"/>
              </a:rPr>
              <a:t>.</a:t>
            </a:r>
            <a:endParaRPr lang="en-US" sz="2400" dirty="0" smtClean="0">
              <a:effectLst/>
              <a:latin typeface="Arial" panose="020B0604020202020204" pitchFamily="34" charset="0"/>
              <a:ea typeface="Arial" panose="020B0604020202020204" pitchFamily="34" charset="0"/>
            </a:endParaRPr>
          </a:p>
          <a:p>
            <a:pPr marL="34925" marR="0" indent="266700" algn="just">
              <a:lnSpc>
                <a:spcPct val="130000"/>
              </a:lnSpc>
              <a:spcBef>
                <a:spcPts val="0"/>
              </a:spcBef>
              <a:spcAft>
                <a:spcPts val="0"/>
              </a:spcAft>
            </a:pPr>
            <a:r>
              <a:rPr lang="en-US" sz="2400" dirty="0" err="1" smtClean="0">
                <a:effectLst/>
                <a:latin typeface="Times New Roman" panose="02020603050405020304" pitchFamily="18" charset="0"/>
                <a:ea typeface="Arial" panose="020B0604020202020204" pitchFamily="34" charset="0"/>
              </a:rPr>
              <a:t>Đặc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biệt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bán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đảo</a:t>
            </a:r>
            <a:r>
              <a:rPr lang="en-US" sz="2400" dirty="0" smtClean="0">
                <a:effectLst/>
                <a:latin typeface="Times New Roman" panose="02020603050405020304" pitchFamily="18" charset="0"/>
                <a:ea typeface="Arial" panose="020B0604020202020204" pitchFamily="34" charset="0"/>
              </a:rPr>
              <a:t> l-ta-</a:t>
            </a:r>
            <a:r>
              <a:rPr lang="en-US" sz="2400" dirty="0" err="1" smtClean="0">
                <a:effectLst/>
                <a:latin typeface="Times New Roman" panose="02020603050405020304" pitchFamily="18" charset="0"/>
                <a:ea typeface="Arial" panose="020B0604020202020204" pitchFamily="34" charset="0"/>
              </a:rPr>
              <a:t>ly</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có</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hàng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nghìn</a:t>
            </a:r>
            <a:r>
              <a:rPr lang="en-US" sz="2400" dirty="0" smtClean="0">
                <a:effectLst/>
                <a:latin typeface="Times New Roman" panose="02020603050405020304" pitchFamily="18" charset="0"/>
                <a:ea typeface="Arial" panose="020B0604020202020204" pitchFamily="34" charset="0"/>
              </a:rPr>
              <a:t> km </a:t>
            </a:r>
            <a:r>
              <a:rPr lang="en-US" sz="2400" dirty="0" err="1" smtClean="0">
                <a:effectLst/>
                <a:latin typeface="Times New Roman" panose="02020603050405020304" pitchFamily="18" charset="0"/>
                <a:ea typeface="Arial" panose="020B0604020202020204" pitchFamily="34" charset="0"/>
              </a:rPr>
              <a:t>đường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bờ</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biển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lại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nằm</a:t>
            </a:r>
            <a:r>
              <a:rPr lang="en-US" sz="2400" dirty="0" smtClean="0">
                <a:effectLst/>
                <a:latin typeface="Times New Roman" panose="02020603050405020304" pitchFamily="18" charset="0"/>
                <a:ea typeface="Arial" panose="020B0604020202020204" pitchFamily="34" charset="0"/>
              </a:rPr>
              <a:t> ở </a:t>
            </a:r>
            <a:r>
              <a:rPr lang="en-US" sz="2400" dirty="0" err="1" smtClean="0">
                <a:effectLst/>
                <a:latin typeface="Times New Roman" panose="02020603050405020304" pitchFamily="18" charset="0"/>
                <a:ea typeface="Arial" panose="020B0604020202020204" pitchFamily="34" charset="0"/>
              </a:rPr>
              <a:t>vị</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trí</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trung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tâm</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ĐịaTrung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Hải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rất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thuận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lợi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cho</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giao</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thương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và</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các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hoạt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động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hàng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hải</a:t>
            </a:r>
            <a:r>
              <a:rPr lang="en-US" sz="2400" dirty="0" smtClean="0">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89128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1103" y="0"/>
            <a:ext cx="6184322" cy="812530"/>
          </a:xfrm>
          <a:prstGeom prst="rect">
            <a:avLst/>
          </a:prstGeom>
        </p:spPr>
        <p:txBody>
          <a:bodyPr wrap="none">
            <a:spAutoFit/>
          </a:bodyPr>
          <a:lstStyle/>
          <a:p>
            <a:pPr algn="just">
              <a:lnSpc>
                <a:spcPct val="130000"/>
              </a:lnSpc>
            </a:pPr>
            <a:r>
              <a:rPr lang="en-US" sz="2400" b="1" dirty="0" err="1">
                <a:solidFill>
                  <a:prstClr val="black">
                    <a:lumMod val="95000"/>
                    <a:lumOff val="5000"/>
                  </a:prstClr>
                </a:solidFill>
                <a:latin typeface="Times New Roman" panose="02020603050405020304" pitchFamily="18" charset="0"/>
                <a:ea typeface="Calibri" panose="020F0502020204030204" pitchFamily="34" charset="0"/>
              </a:rPr>
              <a:t>Tiết</a:t>
            </a:r>
            <a:r>
              <a:rPr lang="en-US" sz="2400" b="1" dirty="0">
                <a:solidFill>
                  <a:prstClr val="black">
                    <a:lumMod val="95000"/>
                    <a:lumOff val="5000"/>
                  </a:prstClr>
                </a:solidFill>
                <a:latin typeface="Times New Roman" panose="02020603050405020304" pitchFamily="18" charset="0"/>
                <a:ea typeface="Calibri" panose="020F0502020204030204" pitchFamily="34" charset="0"/>
              </a:rPr>
              <a:t> 22  </a:t>
            </a:r>
            <a:r>
              <a:rPr lang="en-US" sz="3600" b="1" dirty="0">
                <a:solidFill>
                  <a:srgbClr val="FF0000"/>
                </a:solidFill>
                <a:latin typeface="Times New Roman" panose="02020603050405020304" pitchFamily="18" charset="0"/>
                <a:ea typeface="Calibri" panose="020F0502020204030204" pitchFamily="34" charset="0"/>
              </a:rPr>
              <a:t>BÀI 11: LA MÃ CỔ ĐẠI</a:t>
            </a:r>
            <a:endParaRPr lang="en-US" sz="3600" dirty="0">
              <a:solidFill>
                <a:srgbClr val="FF0000"/>
              </a:solidFill>
              <a:latin typeface="Times New Roman" panose="02020603050405020304" pitchFamily="18" charset="0"/>
              <a:ea typeface="Calibri" panose="020F0502020204030204" pitchFamily="34" charset="0"/>
            </a:endParaRPr>
          </a:p>
        </p:txBody>
      </p:sp>
      <p:sp>
        <p:nvSpPr>
          <p:cNvPr id="2" name="Rectangle 1"/>
          <p:cNvSpPr/>
          <p:nvPr/>
        </p:nvSpPr>
        <p:spPr>
          <a:xfrm>
            <a:off x="200790" y="670504"/>
            <a:ext cx="3702488" cy="524118"/>
          </a:xfrm>
          <a:prstGeom prst="rect">
            <a:avLst/>
          </a:prstGeom>
        </p:spPr>
        <p:txBody>
          <a:bodyPr wrap="none">
            <a:spAutoFit/>
          </a:bodyPr>
          <a:lstStyle/>
          <a:p>
            <a:pPr algn="just">
              <a:lnSpc>
                <a:spcPct val="130000"/>
              </a:lnSpc>
            </a:pPr>
            <a:r>
              <a:rPr lang="en-US" sz="2400" b="1" u="sng" dirty="0">
                <a:solidFill>
                  <a:srgbClr val="FF0000"/>
                </a:solidFill>
                <a:latin typeface="Times New Roman" panose="02020603050405020304" pitchFamily="18" charset="0"/>
                <a:ea typeface="Segoe UI" panose="020B0502040204020203" pitchFamily="34" charset="0"/>
              </a:rPr>
              <a:t>I. ĐIỀU KIỆN TỰ NHIÊN</a:t>
            </a:r>
            <a:endParaRPr lang="en-US" sz="2400" u="sng" dirty="0">
              <a:solidFill>
                <a:prstClr val="black"/>
              </a:solidFill>
              <a:latin typeface="Segoe UI" panose="020B0502040204020203" pitchFamily="34" charset="0"/>
              <a:ea typeface="Segoe UI" panose="020B0502040204020203" pitchFamily="34" charset="0"/>
            </a:endParaRPr>
          </a:p>
        </p:txBody>
      </p:sp>
      <p:sp>
        <p:nvSpPr>
          <p:cNvPr id="5" name="Rectangle 4"/>
          <p:cNvSpPr/>
          <p:nvPr/>
        </p:nvSpPr>
        <p:spPr>
          <a:xfrm>
            <a:off x="200790" y="1052596"/>
            <a:ext cx="6051528" cy="524182"/>
          </a:xfrm>
          <a:prstGeom prst="rect">
            <a:avLst/>
          </a:prstGeom>
        </p:spPr>
        <p:txBody>
          <a:bodyPr wrap="none">
            <a:spAutoFit/>
          </a:bodyPr>
          <a:lstStyle/>
          <a:p>
            <a:pPr algn="just">
              <a:lnSpc>
                <a:spcPct val="130000"/>
              </a:lnSpc>
              <a:tabLst>
                <a:tab pos="242570" algn="l"/>
              </a:tabLst>
            </a:pPr>
            <a:r>
              <a:rPr lang="en-US" sz="2400" b="1" u="sng" dirty="0">
                <a:solidFill>
                  <a:srgbClr val="FA151E"/>
                </a:solidFill>
                <a:latin typeface="Times New Roman" panose="02020603050405020304" pitchFamily="18" charset="0"/>
                <a:ea typeface="Arial" panose="020B0604020202020204" pitchFamily="34" charset="0"/>
              </a:rPr>
              <a:t>II. TỔ CHỨC NHÀ NƯỚC LA MÃ CỔ ĐẠI</a:t>
            </a:r>
            <a:endParaRPr lang="en-US" sz="2400" b="1" u="sng" dirty="0">
              <a:solidFill>
                <a:srgbClr val="FA151E"/>
              </a:solidFill>
              <a:latin typeface="Arial" panose="020B0604020202020204" pitchFamily="34" charset="0"/>
              <a:ea typeface="Arial" panose="020B0604020202020204" pitchFamily="34" charset="0"/>
            </a:endParaRPr>
          </a:p>
        </p:txBody>
      </p:sp>
      <p:pic>
        <p:nvPicPr>
          <p:cNvPr id="6" name="Picture 5"/>
          <p:cNvPicPr>
            <a:picLocks noChangeAspect="1"/>
          </p:cNvPicPr>
          <p:nvPr/>
        </p:nvPicPr>
        <p:blipFill>
          <a:blip r:embed="rId2"/>
          <a:stretch>
            <a:fillRect/>
          </a:stretch>
        </p:blipFill>
        <p:spPr>
          <a:xfrm>
            <a:off x="200790" y="1576714"/>
            <a:ext cx="6681795" cy="5184694"/>
          </a:xfrm>
          <a:prstGeom prst="rect">
            <a:avLst/>
          </a:prstGeom>
        </p:spPr>
      </p:pic>
      <p:sp>
        <p:nvSpPr>
          <p:cNvPr id="7" name="Rectangle 6"/>
          <p:cNvSpPr/>
          <p:nvPr/>
        </p:nvSpPr>
        <p:spPr>
          <a:xfrm>
            <a:off x="6810838" y="1658364"/>
            <a:ext cx="5630154" cy="1292662"/>
          </a:xfrm>
          <a:prstGeom prst="rect">
            <a:avLst/>
          </a:prstGeom>
        </p:spPr>
        <p:txBody>
          <a:bodyPr wrap="square">
            <a:spAutoFit/>
          </a:bodyPr>
          <a:lstStyle/>
          <a:p>
            <a:pPr>
              <a:lnSpc>
                <a:spcPct val="130000"/>
              </a:lnSpc>
            </a:pPr>
            <a:r>
              <a:rPr lang="en-US" sz="2000" b="1" dirty="0" err="1">
                <a:solidFill>
                  <a:srgbClr val="7030A0"/>
                </a:solidFill>
                <a:latin typeface="Times New Roman" panose="02020603050405020304" pitchFamily="18" charset="0"/>
                <a:ea typeface="Segoe UI" panose="020B0502040204020203" pitchFamily="34" charset="0"/>
              </a:rPr>
              <a:t>Quan</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sát</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lược</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đồ</a:t>
            </a:r>
            <a:r>
              <a:rPr lang="en-US" sz="2000" b="1" dirty="0">
                <a:solidFill>
                  <a:srgbClr val="7030A0"/>
                </a:solidFill>
                <a:latin typeface="Times New Roman" panose="02020603050405020304" pitchFamily="18" charset="0"/>
                <a:ea typeface="Segoe UI" panose="020B0502040204020203" pitchFamily="34" charset="0"/>
              </a:rPr>
              <a:t> 11.2, </a:t>
            </a:r>
            <a:r>
              <a:rPr lang="en-US" sz="2000" b="1" dirty="0" err="1">
                <a:solidFill>
                  <a:srgbClr val="7030A0"/>
                </a:solidFill>
                <a:latin typeface="Times New Roman" panose="02020603050405020304" pitchFamily="18" charset="0"/>
                <a:ea typeface="Segoe UI" panose="020B0502040204020203" pitchFamily="34" charset="0"/>
              </a:rPr>
              <a:t>em</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hãy</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xác</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định</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địa</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bàn</a:t>
            </a:r>
            <a:r>
              <a:rPr lang="en-US" sz="2000" b="1" dirty="0">
                <a:solidFill>
                  <a:srgbClr val="7030A0"/>
                </a:solidFill>
                <a:latin typeface="Times New Roman" panose="02020603050405020304" pitchFamily="18" charset="0"/>
                <a:ea typeface="Segoe UI" panose="020B0502040204020203" pitchFamily="34" charset="0"/>
              </a:rPr>
              <a:t> ban </a:t>
            </a:r>
            <a:r>
              <a:rPr lang="en-US" sz="2000" b="1" dirty="0" err="1" smtClean="0">
                <a:solidFill>
                  <a:srgbClr val="7030A0"/>
                </a:solidFill>
                <a:latin typeface="Times New Roman" panose="02020603050405020304" pitchFamily="18" charset="0"/>
                <a:ea typeface="Segoe UI" panose="020B0502040204020203" pitchFamily="34" charset="0"/>
              </a:rPr>
              <a:t>đầu</a:t>
            </a:r>
            <a:r>
              <a:rPr lang="en-US" sz="2000" b="1" dirty="0" smtClean="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của</a:t>
            </a:r>
            <a:r>
              <a:rPr lang="en-US" sz="2000" b="1" dirty="0">
                <a:solidFill>
                  <a:srgbClr val="7030A0"/>
                </a:solidFill>
                <a:latin typeface="Times New Roman" panose="02020603050405020304" pitchFamily="18" charset="0"/>
                <a:ea typeface="Segoe UI" panose="020B0502040204020203" pitchFamily="34" charset="0"/>
              </a:rPr>
              <a:t> La </a:t>
            </a:r>
            <a:r>
              <a:rPr lang="en-US" sz="2000" b="1" dirty="0" err="1">
                <a:solidFill>
                  <a:srgbClr val="7030A0"/>
                </a:solidFill>
                <a:latin typeface="Times New Roman" panose="02020603050405020304" pitchFamily="18" charset="0"/>
                <a:ea typeface="Segoe UI" panose="020B0502040204020203" pitchFamily="34" charset="0"/>
              </a:rPr>
              <a:t>Mã</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cổ</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đại</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và</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phạm</a:t>
            </a:r>
            <a:r>
              <a:rPr lang="en-US" sz="2000" b="1" dirty="0">
                <a:solidFill>
                  <a:srgbClr val="7030A0"/>
                </a:solidFill>
                <a:latin typeface="Times New Roman" panose="02020603050405020304" pitchFamily="18" charset="0"/>
                <a:ea typeface="Segoe UI" panose="020B0502040204020203" pitchFamily="34" charset="0"/>
              </a:rPr>
              <a:t> vi </a:t>
            </a:r>
            <a:r>
              <a:rPr lang="en-US" sz="2000" b="1" dirty="0" err="1">
                <a:solidFill>
                  <a:srgbClr val="7030A0"/>
                </a:solidFill>
                <a:latin typeface="Times New Roman" panose="02020603050405020304" pitchFamily="18" charset="0"/>
                <a:ea typeface="Segoe UI" panose="020B0502040204020203" pitchFamily="34" charset="0"/>
              </a:rPr>
              <a:t>lãnh</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smtClean="0">
                <a:solidFill>
                  <a:srgbClr val="7030A0"/>
                </a:solidFill>
                <a:latin typeface="Times New Roman" panose="02020603050405020304" pitchFamily="18" charset="0"/>
                <a:ea typeface="Segoe UI" panose="020B0502040204020203" pitchFamily="34" charset="0"/>
              </a:rPr>
              <a:t>thổ</a:t>
            </a:r>
            <a:r>
              <a:rPr lang="en-US" sz="2000" b="1" dirty="0" smtClean="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của</a:t>
            </a:r>
            <a:r>
              <a:rPr lang="en-US" sz="2000" b="1" dirty="0">
                <a:solidFill>
                  <a:srgbClr val="7030A0"/>
                </a:solidFill>
                <a:latin typeface="Times New Roman" panose="02020603050405020304" pitchFamily="18" charset="0"/>
                <a:ea typeface="Segoe UI" panose="020B0502040204020203" pitchFamily="34" charset="0"/>
              </a:rPr>
              <a:t> La </a:t>
            </a:r>
            <a:r>
              <a:rPr lang="en-US" sz="2000" b="1" dirty="0" err="1">
                <a:solidFill>
                  <a:srgbClr val="7030A0"/>
                </a:solidFill>
                <a:latin typeface="Times New Roman" panose="02020603050405020304" pitchFamily="18" charset="0"/>
                <a:ea typeface="Segoe UI" panose="020B0502040204020203" pitchFamily="34" charset="0"/>
              </a:rPr>
              <a:t>Mã</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thời</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a:solidFill>
                  <a:srgbClr val="7030A0"/>
                </a:solidFill>
                <a:latin typeface="Times New Roman" panose="02020603050405020304" pitchFamily="18" charset="0"/>
                <a:ea typeface="Segoe UI" panose="020B0502040204020203" pitchFamily="34" charset="0"/>
              </a:rPr>
              <a:t>đế</a:t>
            </a:r>
            <a:r>
              <a:rPr lang="en-US" sz="2000" b="1" dirty="0">
                <a:solidFill>
                  <a:srgbClr val="7030A0"/>
                </a:solidFill>
                <a:latin typeface="Times New Roman" panose="02020603050405020304" pitchFamily="18" charset="0"/>
                <a:ea typeface="Segoe UI" panose="020B0502040204020203" pitchFamily="34" charset="0"/>
              </a:rPr>
              <a:t> </a:t>
            </a:r>
            <a:r>
              <a:rPr lang="en-US" sz="2000" b="1" dirty="0" err="1" smtClean="0">
                <a:solidFill>
                  <a:srgbClr val="7030A0"/>
                </a:solidFill>
                <a:latin typeface="Times New Roman" panose="02020603050405020304" pitchFamily="18" charset="0"/>
                <a:ea typeface="Segoe UI" panose="020B0502040204020203" pitchFamily="34" charset="0"/>
              </a:rPr>
              <a:t>chế</a:t>
            </a:r>
            <a:r>
              <a:rPr lang="en-US" sz="2000" b="1" dirty="0" smtClean="0">
                <a:solidFill>
                  <a:srgbClr val="7030A0"/>
                </a:solidFill>
                <a:latin typeface="Times New Roman" panose="02020603050405020304" pitchFamily="18" charset="0"/>
                <a:ea typeface="Segoe UI" panose="020B0502040204020203" pitchFamily="34" charset="0"/>
              </a:rPr>
              <a:t> ?</a:t>
            </a:r>
            <a:endParaRPr lang="en-US" sz="2000" b="1" dirty="0">
              <a:solidFill>
                <a:srgbClr val="7030A0"/>
              </a:solidFill>
              <a:latin typeface="Segoe UI" panose="020B0502040204020203" pitchFamily="34" charset="0"/>
              <a:ea typeface="Segoe UI" panose="020B0502040204020203" pitchFamily="34" charset="0"/>
            </a:endParaRPr>
          </a:p>
        </p:txBody>
      </p:sp>
      <p:sp>
        <p:nvSpPr>
          <p:cNvPr id="3" name="Rectangle 2"/>
          <p:cNvSpPr/>
          <p:nvPr/>
        </p:nvSpPr>
        <p:spPr>
          <a:xfrm>
            <a:off x="6882585" y="3101741"/>
            <a:ext cx="5130084" cy="2492990"/>
          </a:xfrm>
          <a:prstGeom prst="rect">
            <a:avLst/>
          </a:prstGeom>
          <a:solidFill>
            <a:schemeClr val="accent2">
              <a:lumMod val="20000"/>
              <a:lumOff val="80000"/>
            </a:schemeClr>
          </a:solidFill>
        </p:spPr>
        <p:txBody>
          <a:bodyPr wrap="square">
            <a:spAutoFit/>
          </a:bodyPr>
          <a:lstStyle/>
          <a:p>
            <a:pPr indent="254000" algn="just">
              <a:lnSpc>
                <a:spcPct val="130000"/>
              </a:lnSpc>
            </a:pPr>
            <a:r>
              <a:rPr lang="en-US" sz="2000" dirty="0" err="1" smtClean="0">
                <a:effectLst/>
                <a:latin typeface="Times New Roman" panose="02020603050405020304" pitchFamily="18" charset="0"/>
                <a:ea typeface="Arial" panose="020B0604020202020204" pitchFamily="34" charset="0"/>
              </a:rPr>
              <a:t>Từ</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một</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thành</a:t>
            </a:r>
            <a:r>
              <a:rPr lang="en-US" sz="2000" dirty="0" smtClean="0">
                <a:effectLst/>
                <a:latin typeface="Times New Roman" panose="02020603050405020304" pitchFamily="18" charset="0"/>
                <a:ea typeface="Arial" panose="020B0604020202020204" pitchFamily="34" charset="0"/>
              </a:rPr>
              <a:t> bang </a:t>
            </a:r>
            <a:r>
              <a:rPr lang="en-US" sz="2000" dirty="0" err="1" smtClean="0">
                <a:effectLst/>
                <a:latin typeface="Times New Roman" panose="02020603050405020304" pitchFamily="18" charset="0"/>
                <a:ea typeface="Arial" panose="020B0604020202020204" pitchFamily="34" charset="0"/>
              </a:rPr>
              <a:t>nhỏ</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bé</a:t>
            </a:r>
            <a:r>
              <a:rPr lang="en-US" sz="2000" dirty="0" smtClean="0">
                <a:effectLst/>
                <a:latin typeface="Times New Roman" panose="02020603050405020304" pitchFamily="18" charset="0"/>
                <a:ea typeface="Arial" panose="020B0604020202020204" pitchFamily="34" charset="0"/>
              </a:rPr>
              <a:t> ở </a:t>
            </a:r>
            <a:r>
              <a:rPr lang="en-US" sz="2000" dirty="0" err="1" smtClean="0">
                <a:effectLst/>
                <a:latin typeface="Times New Roman" panose="02020603050405020304" pitchFamily="18" charset="0"/>
                <a:ea typeface="Arial" panose="020B0604020202020204" pitchFamily="34" charset="0"/>
              </a:rPr>
              <a:t>miền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trung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bán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đảo</a:t>
            </a:r>
            <a:r>
              <a:rPr lang="en-US" sz="2000" dirty="0" smtClean="0">
                <a:effectLst/>
                <a:latin typeface="Times New Roman" panose="02020603050405020304" pitchFamily="18" charset="0"/>
                <a:ea typeface="Arial" panose="020B0604020202020204" pitchFamily="34" charset="0"/>
              </a:rPr>
              <a:t> l-ta-</a:t>
            </a:r>
            <a:r>
              <a:rPr lang="en-US" sz="2000" dirty="0" err="1" smtClean="0">
                <a:effectLst/>
                <a:latin typeface="Times New Roman" panose="02020603050405020304" pitchFamily="18" charset="0"/>
                <a:ea typeface="Arial" panose="020B0604020202020204" pitchFamily="34" charset="0"/>
              </a:rPr>
              <a:t>ly</a:t>
            </a:r>
            <a:r>
              <a:rPr lang="en-US" sz="2000" dirty="0" smtClean="0">
                <a:effectLst/>
                <a:latin typeface="Times New Roman" panose="02020603050405020304" pitchFamily="18" charset="0"/>
                <a:ea typeface="Arial" panose="020B0604020202020204" pitchFamily="34" charset="0"/>
              </a:rPr>
              <a:t>, La </a:t>
            </a:r>
            <a:r>
              <a:rPr lang="en-US" sz="2000" dirty="0" err="1" smtClean="0">
                <a:effectLst/>
                <a:latin typeface="Times New Roman" panose="02020603050405020304" pitchFamily="18" charset="0"/>
                <a:ea typeface="Arial" panose="020B0604020202020204" pitchFamily="34" charset="0"/>
              </a:rPr>
              <a:t>Mã</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đã</a:t>
            </a:r>
            <a:r>
              <a:rPr lang="en-US" sz="2000" dirty="0" smtClean="0">
                <a:effectLst/>
                <a:latin typeface="Times New Roman" panose="02020603050405020304" pitchFamily="18" charset="0"/>
                <a:ea typeface="Arial" panose="020B0604020202020204" pitchFamily="34" charset="0"/>
              </a:rPr>
              <a:t> </a:t>
            </a:r>
            <a:r>
              <a:rPr lang="en-US" sz="2000" dirty="0" smtClean="0">
                <a:effectLst/>
                <a:latin typeface="Times New Roman" panose="02020603050405020304" pitchFamily="18" charset="0"/>
                <a:ea typeface="Arial" panose="020B0604020202020204" pitchFamily="34" charset="0"/>
              </a:rPr>
              <a:t>d</a:t>
            </a:r>
            <a:r>
              <a:rPr lang="vi-VN" sz="2000" dirty="0" smtClean="0">
                <a:latin typeface="Times New Roman" panose="02020603050405020304" pitchFamily="18" charset="0"/>
                <a:ea typeface="Arial" panose="020B0604020202020204" pitchFamily="34" charset="0"/>
              </a:rPr>
              <a:t>ầ</a:t>
            </a:r>
            <a:r>
              <a:rPr lang="en-US" sz="2000" dirty="0" smtClean="0">
                <a:effectLst/>
                <a:latin typeface="Times New Roman" panose="02020603050405020304" pitchFamily="18" charset="0"/>
                <a:ea typeface="Arial" panose="020B0604020202020204" pitchFamily="34" charset="0"/>
              </a:rPr>
              <a:t>n </a:t>
            </a:r>
            <a:r>
              <a:rPr lang="en-US" sz="2000" dirty="0" err="1" smtClean="0">
                <a:effectLst/>
                <a:latin typeface="Times New Roman" panose="02020603050405020304" pitchFamily="18" charset="0"/>
                <a:ea typeface="Arial" panose="020B0604020202020204" pitchFamily="34" charset="0"/>
              </a:rPr>
              <a:t>mở</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rộng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lãnh</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thổ</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và</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trở</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thành</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một</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đế</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chế</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rộng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lớn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Vào</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đầu</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thế</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kỉ</a:t>
            </a:r>
            <a:r>
              <a:rPr lang="en-US" sz="2000" dirty="0" smtClean="0">
                <a:effectLst/>
                <a:latin typeface="Times New Roman" panose="02020603050405020304" pitchFamily="18" charset="0"/>
                <a:ea typeface="Arial" panose="020B0604020202020204" pitchFamily="34" charset="0"/>
              </a:rPr>
              <a:t> II, </a:t>
            </a:r>
            <a:r>
              <a:rPr lang="en-US" sz="2000" dirty="0" err="1" smtClean="0">
                <a:effectLst/>
                <a:latin typeface="Times New Roman" panose="02020603050405020304" pitchFamily="18" charset="0"/>
                <a:ea typeface="Arial" panose="020B0604020202020204" pitchFamily="34" charset="0"/>
              </a:rPr>
              <a:t>lãnh</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thổ</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của</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đế</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chế</a:t>
            </a:r>
            <a:r>
              <a:rPr lang="en-US" sz="2000" dirty="0" smtClean="0">
                <a:effectLst/>
                <a:latin typeface="Times New Roman" panose="02020603050405020304" pitchFamily="18" charset="0"/>
                <a:ea typeface="Arial" panose="020B0604020202020204" pitchFamily="34" charset="0"/>
              </a:rPr>
              <a:t> La </a:t>
            </a:r>
            <a:r>
              <a:rPr lang="en-US" sz="2000" dirty="0" err="1" smtClean="0">
                <a:effectLst/>
                <a:latin typeface="Times New Roman" panose="02020603050405020304" pitchFamily="18" charset="0"/>
                <a:ea typeface="Arial" panose="020B0604020202020204" pitchFamily="34" charset="0"/>
              </a:rPr>
              <a:t>Mã</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bao</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gồm</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toàn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bộ</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các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vùng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đất</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xung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quanh</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Địa</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Trung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Hải</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các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vùng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đất</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ven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bờ</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Đại</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Tây</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Dương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và</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quần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đảo</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Anh</a:t>
            </a:r>
            <a:r>
              <a:rPr lang="en-US" sz="2000" dirty="0" smtClean="0">
                <a:effectLst/>
                <a:latin typeface="Times New Roman" panose="02020603050405020304" pitchFamily="18" charset="0"/>
                <a:ea typeface="Arial" panose="020B0604020202020204" pitchFamily="34" charset="0"/>
              </a:rPr>
              <a:t>.</a:t>
            </a:r>
            <a:endParaRPr lang="en-US" sz="20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0296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1103" y="0"/>
            <a:ext cx="6184322" cy="812530"/>
          </a:xfrm>
          <a:prstGeom prst="rect">
            <a:avLst/>
          </a:prstGeom>
        </p:spPr>
        <p:txBody>
          <a:bodyPr wrap="none">
            <a:spAutoFit/>
          </a:bodyPr>
          <a:lstStyle/>
          <a:p>
            <a:pPr algn="just">
              <a:lnSpc>
                <a:spcPct val="130000"/>
              </a:lnSpc>
            </a:pPr>
            <a:r>
              <a:rPr lang="en-US" sz="2400" b="1" dirty="0" err="1">
                <a:solidFill>
                  <a:prstClr val="black">
                    <a:lumMod val="95000"/>
                    <a:lumOff val="5000"/>
                  </a:prstClr>
                </a:solidFill>
                <a:latin typeface="Times New Roman" panose="02020603050405020304" pitchFamily="18" charset="0"/>
                <a:ea typeface="Calibri" panose="020F0502020204030204" pitchFamily="34" charset="0"/>
              </a:rPr>
              <a:t>Tiết</a:t>
            </a:r>
            <a:r>
              <a:rPr lang="en-US" sz="2400" b="1" dirty="0">
                <a:solidFill>
                  <a:prstClr val="black">
                    <a:lumMod val="95000"/>
                    <a:lumOff val="5000"/>
                  </a:prstClr>
                </a:solidFill>
                <a:latin typeface="Times New Roman" panose="02020603050405020304" pitchFamily="18" charset="0"/>
                <a:ea typeface="Calibri" panose="020F0502020204030204" pitchFamily="34" charset="0"/>
              </a:rPr>
              <a:t> 22  </a:t>
            </a:r>
            <a:r>
              <a:rPr lang="en-US" sz="3600" b="1" dirty="0">
                <a:solidFill>
                  <a:srgbClr val="FF0000"/>
                </a:solidFill>
                <a:latin typeface="Times New Roman" panose="02020603050405020304" pitchFamily="18" charset="0"/>
                <a:ea typeface="Calibri" panose="020F0502020204030204" pitchFamily="34" charset="0"/>
              </a:rPr>
              <a:t>BÀI 11: LA MÃ CỔ ĐẠI</a:t>
            </a:r>
            <a:endParaRPr lang="en-US" sz="3600" dirty="0">
              <a:solidFill>
                <a:srgbClr val="FF0000"/>
              </a:solidFill>
              <a:latin typeface="Times New Roman" panose="02020603050405020304" pitchFamily="18" charset="0"/>
              <a:ea typeface="Calibri" panose="020F0502020204030204" pitchFamily="34" charset="0"/>
            </a:endParaRPr>
          </a:p>
        </p:txBody>
      </p:sp>
      <p:sp>
        <p:nvSpPr>
          <p:cNvPr id="2" name="Rectangle 1"/>
          <p:cNvSpPr/>
          <p:nvPr/>
        </p:nvSpPr>
        <p:spPr>
          <a:xfrm>
            <a:off x="200790" y="670504"/>
            <a:ext cx="3702488" cy="524118"/>
          </a:xfrm>
          <a:prstGeom prst="rect">
            <a:avLst/>
          </a:prstGeom>
        </p:spPr>
        <p:txBody>
          <a:bodyPr wrap="none">
            <a:spAutoFit/>
          </a:bodyPr>
          <a:lstStyle/>
          <a:p>
            <a:pPr algn="just">
              <a:lnSpc>
                <a:spcPct val="130000"/>
              </a:lnSpc>
            </a:pPr>
            <a:r>
              <a:rPr lang="en-US" sz="2400" b="1" u="sng" dirty="0">
                <a:solidFill>
                  <a:srgbClr val="FF0000"/>
                </a:solidFill>
                <a:latin typeface="Times New Roman" panose="02020603050405020304" pitchFamily="18" charset="0"/>
                <a:ea typeface="Segoe UI" panose="020B0502040204020203" pitchFamily="34" charset="0"/>
              </a:rPr>
              <a:t>I. ĐIỀU KIỆN TỰ NHIÊN</a:t>
            </a:r>
            <a:endParaRPr lang="en-US" sz="2400" u="sng" dirty="0">
              <a:solidFill>
                <a:prstClr val="black"/>
              </a:solidFill>
              <a:latin typeface="Segoe UI" panose="020B0502040204020203" pitchFamily="34" charset="0"/>
              <a:ea typeface="Segoe UI" panose="020B0502040204020203" pitchFamily="34" charset="0"/>
            </a:endParaRPr>
          </a:p>
        </p:txBody>
      </p:sp>
      <p:sp>
        <p:nvSpPr>
          <p:cNvPr id="5" name="Rectangle 4"/>
          <p:cNvSpPr/>
          <p:nvPr/>
        </p:nvSpPr>
        <p:spPr>
          <a:xfrm>
            <a:off x="200790" y="1052596"/>
            <a:ext cx="6051528" cy="524182"/>
          </a:xfrm>
          <a:prstGeom prst="rect">
            <a:avLst/>
          </a:prstGeom>
        </p:spPr>
        <p:txBody>
          <a:bodyPr wrap="none">
            <a:spAutoFit/>
          </a:bodyPr>
          <a:lstStyle/>
          <a:p>
            <a:pPr algn="just">
              <a:lnSpc>
                <a:spcPct val="130000"/>
              </a:lnSpc>
              <a:tabLst>
                <a:tab pos="242570" algn="l"/>
              </a:tabLst>
            </a:pPr>
            <a:r>
              <a:rPr lang="en-US" sz="2400" b="1" u="sng" dirty="0" smtClean="0">
                <a:solidFill>
                  <a:srgbClr val="FA151E"/>
                </a:solidFill>
                <a:effectLst/>
                <a:latin typeface="Times New Roman" panose="02020603050405020304" pitchFamily="18" charset="0"/>
                <a:ea typeface="Arial" panose="020B0604020202020204" pitchFamily="34" charset="0"/>
              </a:rPr>
              <a:t>II. TỔ CHỨC NHÀ NƯỚC LA MÃ CỔ ĐẠI</a:t>
            </a:r>
            <a:endParaRPr lang="en-US" sz="2400" b="1" u="sng" dirty="0">
              <a:solidFill>
                <a:srgbClr val="FA151E"/>
              </a:solidFill>
              <a:effectLst/>
              <a:latin typeface="Arial" panose="020B0604020202020204" pitchFamily="34" charset="0"/>
              <a:ea typeface="Arial" panose="020B0604020202020204" pitchFamily="34" charset="0"/>
            </a:endParaRPr>
          </a:p>
        </p:txBody>
      </p:sp>
      <p:pic>
        <p:nvPicPr>
          <p:cNvPr id="6" name="Picture 5"/>
          <p:cNvPicPr>
            <a:picLocks noChangeAspect="1"/>
          </p:cNvPicPr>
          <p:nvPr/>
        </p:nvPicPr>
        <p:blipFill>
          <a:blip r:embed="rId2"/>
          <a:stretch>
            <a:fillRect/>
          </a:stretch>
        </p:blipFill>
        <p:spPr>
          <a:xfrm>
            <a:off x="200790" y="1576714"/>
            <a:ext cx="6681795" cy="5184694"/>
          </a:xfrm>
          <a:prstGeom prst="rect">
            <a:avLst/>
          </a:prstGeom>
        </p:spPr>
      </p:pic>
      <p:sp>
        <p:nvSpPr>
          <p:cNvPr id="8" name="Rectangle 7"/>
          <p:cNvSpPr/>
          <p:nvPr/>
        </p:nvSpPr>
        <p:spPr>
          <a:xfrm>
            <a:off x="6909317" y="1413838"/>
            <a:ext cx="5130084" cy="852221"/>
          </a:xfrm>
          <a:prstGeom prst="rect">
            <a:avLst/>
          </a:prstGeom>
        </p:spPr>
        <p:txBody>
          <a:bodyPr wrap="square">
            <a:spAutoFit/>
          </a:bodyPr>
          <a:lstStyle/>
          <a:p>
            <a:pPr>
              <a:lnSpc>
                <a:spcPct val="130000"/>
              </a:lnSpc>
            </a:pPr>
            <a:r>
              <a:rPr lang="en-US" sz="2000" b="1" dirty="0" err="1" smtClean="0">
                <a:solidFill>
                  <a:srgbClr val="7030A0"/>
                </a:solidFill>
                <a:effectLst/>
                <a:latin typeface="Times New Roman" panose="02020603050405020304" pitchFamily="18" charset="0"/>
                <a:ea typeface="Segoe UI" panose="020B0502040204020203" pitchFamily="34" charset="0"/>
              </a:rPr>
              <a:t>Em</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hãy</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trình</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bày</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cơ</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cấu</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tổ</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chức</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và</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hoạt</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động</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của</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nhà</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nước</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đế</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chế</a:t>
            </a:r>
            <a:r>
              <a:rPr lang="en-US" sz="2000" b="1" dirty="0" smtClean="0">
                <a:solidFill>
                  <a:srgbClr val="7030A0"/>
                </a:solidFill>
                <a:effectLst/>
                <a:latin typeface="Times New Roman" panose="02020603050405020304" pitchFamily="18" charset="0"/>
                <a:ea typeface="Segoe UI" panose="020B0502040204020203" pitchFamily="34" charset="0"/>
              </a:rPr>
              <a:t> ở La </a:t>
            </a:r>
            <a:r>
              <a:rPr lang="en-US" sz="2000" b="1" dirty="0" err="1" smtClean="0">
                <a:solidFill>
                  <a:srgbClr val="7030A0"/>
                </a:solidFill>
                <a:effectLst/>
                <a:latin typeface="Times New Roman" panose="02020603050405020304" pitchFamily="18" charset="0"/>
                <a:ea typeface="Segoe UI" panose="020B0502040204020203" pitchFamily="34" charset="0"/>
              </a:rPr>
              <a:t>Mã</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cổ</a:t>
            </a:r>
            <a:r>
              <a:rPr lang="en-US" sz="2000" b="1" dirty="0" smtClean="0">
                <a:solidFill>
                  <a:srgbClr val="7030A0"/>
                </a:solidFill>
                <a:effectLst/>
                <a:latin typeface="Times New Roman" panose="02020603050405020304" pitchFamily="18" charset="0"/>
                <a:ea typeface="Segoe UI" panose="020B0502040204020203" pitchFamily="34" charset="0"/>
              </a:rPr>
              <a:t> </a:t>
            </a:r>
            <a:r>
              <a:rPr lang="en-US" sz="2000" b="1" dirty="0" err="1" smtClean="0">
                <a:solidFill>
                  <a:srgbClr val="7030A0"/>
                </a:solidFill>
                <a:effectLst/>
                <a:latin typeface="Times New Roman" panose="02020603050405020304" pitchFamily="18" charset="0"/>
                <a:ea typeface="Segoe UI" panose="020B0502040204020203" pitchFamily="34" charset="0"/>
              </a:rPr>
              <a:t>đại</a:t>
            </a:r>
            <a:r>
              <a:rPr lang="en-US" sz="2000" b="1" dirty="0" smtClean="0">
                <a:solidFill>
                  <a:srgbClr val="7030A0"/>
                </a:solidFill>
                <a:effectLst/>
                <a:latin typeface="Times New Roman" panose="02020603050405020304" pitchFamily="18" charset="0"/>
                <a:ea typeface="Segoe UI" panose="020B0502040204020203" pitchFamily="34" charset="0"/>
              </a:rPr>
              <a:t>?</a:t>
            </a:r>
            <a:endParaRPr lang="en-US" sz="2000" b="1" dirty="0">
              <a:solidFill>
                <a:srgbClr val="7030A0"/>
              </a:solidFill>
              <a:effectLst/>
              <a:latin typeface="Segoe UI" panose="020B0502040204020203" pitchFamily="34" charset="0"/>
              <a:ea typeface="Segoe UI" panose="020B0502040204020203" pitchFamily="34" charset="0"/>
            </a:endParaRPr>
          </a:p>
        </p:txBody>
      </p:sp>
      <p:sp>
        <p:nvSpPr>
          <p:cNvPr id="9" name="Rectangle 8"/>
          <p:cNvSpPr/>
          <p:nvPr/>
        </p:nvSpPr>
        <p:spPr>
          <a:xfrm>
            <a:off x="6909317" y="2266059"/>
            <a:ext cx="5130084" cy="4059445"/>
          </a:xfrm>
          <a:prstGeom prst="rect">
            <a:avLst/>
          </a:prstGeom>
          <a:solidFill>
            <a:schemeClr val="accent4">
              <a:lumMod val="20000"/>
              <a:lumOff val="80000"/>
            </a:schemeClr>
          </a:solidFill>
        </p:spPr>
        <p:txBody>
          <a:bodyPr wrap="square">
            <a:spAutoFit/>
          </a:bodyPr>
          <a:lstStyle/>
          <a:p>
            <a:pPr algn="just">
              <a:lnSpc>
                <a:spcPct val="130000"/>
              </a:lnSpc>
            </a:pP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Đầu</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thế</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kỉ</a:t>
            </a:r>
            <a:r>
              <a:rPr lang="en-US" sz="2000" dirty="0" smtClean="0">
                <a:effectLst/>
                <a:latin typeface="Times New Roman" panose="02020603050405020304" pitchFamily="18" charset="0"/>
                <a:ea typeface="Arial" panose="020B0604020202020204" pitchFamily="34" charset="0"/>
              </a:rPr>
              <a:t> VITCN, La </a:t>
            </a:r>
            <a:r>
              <a:rPr lang="en-US" sz="2000" dirty="0" err="1" smtClean="0">
                <a:effectLst/>
                <a:latin typeface="Times New Roman" panose="02020603050405020304" pitchFamily="18" charset="0"/>
                <a:ea typeface="Arial" panose="020B0604020202020204" pitchFamily="34" charset="0"/>
              </a:rPr>
              <a:t>Mã</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thiết</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lập</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hình</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thức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nhà</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nước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cộng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hoà</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không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có</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vua</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cai</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trị</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dựa</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trên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luật</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pháp</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và</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mọi</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chức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vụ</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phải</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được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bầu</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ra.</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Tuy</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nhiên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thực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chất</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quyền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lực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nằm</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trong</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tay</a:t>
            </a:r>
            <a:r>
              <a:rPr lang="en-US" sz="2000" dirty="0" smtClean="0">
                <a:effectLst/>
                <a:latin typeface="Times New Roman" panose="02020603050405020304" pitchFamily="18" charset="0"/>
                <a:ea typeface="Arial" panose="020B0604020202020204" pitchFamily="34" charset="0"/>
              </a:rPr>
              <a:t> 300 </a:t>
            </a:r>
            <a:r>
              <a:rPr lang="en-US" sz="2000" dirty="0" err="1" smtClean="0">
                <a:effectLst/>
                <a:latin typeface="Times New Roman" panose="02020603050405020304" pitchFamily="18" charset="0"/>
                <a:ea typeface="Arial" panose="020B0604020202020204" pitchFamily="34" charset="0"/>
              </a:rPr>
              <a:t>thành</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viên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của</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Viện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Nguyên</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lão</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thuộc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các</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gia</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đình</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giàu</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có</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nhất</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của</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giới</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chủ</a:t>
            </a:r>
            <a:r>
              <a:rPr lang="en-US" sz="2000" dirty="0" smtClean="0">
                <a:effectLst/>
                <a:latin typeface="Times New Roman" panose="02020603050405020304" pitchFamily="18" charset="0"/>
                <a:ea typeface="Arial" panose="020B0604020202020204" pitchFamily="34" charset="0"/>
              </a:rPr>
              <a:t> </a:t>
            </a:r>
            <a:r>
              <a:rPr lang="en-US" sz="2000" dirty="0" err="1" smtClean="0">
                <a:effectLst/>
                <a:latin typeface="Times New Roman" panose="02020603050405020304" pitchFamily="18" charset="0"/>
                <a:ea typeface="Arial" panose="020B0604020202020204" pitchFamily="34" charset="0"/>
              </a:rPr>
              <a:t>nô</a:t>
            </a:r>
            <a:r>
              <a:rPr lang="en-US" sz="2000" dirty="0" smtClean="0">
                <a:effectLst/>
                <a:latin typeface="Times New Roman" panose="02020603050405020304" pitchFamily="18" charset="0"/>
                <a:ea typeface="Arial" panose="020B0604020202020204" pitchFamily="34" charset="0"/>
              </a:rPr>
              <a:t> La </a:t>
            </a:r>
            <a:r>
              <a:rPr lang="en-US" sz="2000" dirty="0" err="1" smtClean="0">
                <a:effectLst/>
                <a:latin typeface="Times New Roman" panose="02020603050405020304" pitchFamily="18" charset="0"/>
                <a:ea typeface="Arial" panose="020B0604020202020204" pitchFamily="34" charset="0"/>
              </a:rPr>
              <a:t>Mã</a:t>
            </a:r>
            <a:r>
              <a:rPr lang="en-US" sz="2000" dirty="0" smtClean="0">
                <a:effectLst/>
                <a:latin typeface="Times New Roman" panose="02020603050405020304" pitchFamily="18" charset="0"/>
                <a:ea typeface="Arial" panose="020B0604020202020204" pitchFamily="34" charset="0"/>
              </a:rPr>
              <a:t>.</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Từ</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năm</a:t>
            </a:r>
            <a:r>
              <a:rPr lang="en-US" sz="2000" dirty="0" smtClean="0">
                <a:effectLst/>
                <a:latin typeface="Times New Roman" panose="02020603050405020304" pitchFamily="18" charset="0"/>
                <a:ea typeface="Calibri" panose="020F0502020204030204" pitchFamily="34" charset="0"/>
              </a:rPr>
              <a:t> 27 TCN, </a:t>
            </a:r>
            <a:r>
              <a:rPr lang="en-US" sz="2000" dirty="0" err="1" smtClean="0">
                <a:effectLst/>
                <a:latin typeface="Times New Roman" panose="02020603050405020304" pitchFamily="18" charset="0"/>
                <a:ea typeface="Calibri" panose="020F0502020204030204" pitchFamily="34" charset="0"/>
              </a:rPr>
              <a:t>dưới</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thời</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của</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ốc</a:t>
            </a:r>
            <a:r>
              <a:rPr lang="en-US" sz="2000" dirty="0" smtClean="0">
                <a:effectLst/>
                <a:latin typeface="Times New Roman" panose="02020603050405020304" pitchFamily="18" charset="0"/>
                <a:ea typeface="Calibri" panose="020F0502020204030204" pitchFamily="34" charset="0"/>
              </a:rPr>
              <a:t>-ta-vi-</a:t>
            </a:r>
            <a:r>
              <a:rPr lang="en-US" sz="2000" dirty="0" err="1" smtClean="0">
                <a:effectLst/>
                <a:latin typeface="Times New Roman" panose="02020603050405020304" pitchFamily="18" charset="0"/>
                <a:ea typeface="Calibri" panose="020F0502020204030204" pitchFamily="34" charset="0"/>
              </a:rPr>
              <a:t>út</a:t>
            </a:r>
            <a:r>
              <a:rPr lang="en-US" sz="2000" dirty="0" smtClean="0">
                <a:effectLst/>
                <a:latin typeface="Times New Roman" panose="02020603050405020304" pitchFamily="18" charset="0"/>
                <a:ea typeface="Calibri" panose="020F0502020204030204" pitchFamily="34" charset="0"/>
              </a:rPr>
              <a:t> (Octavius), La </a:t>
            </a:r>
            <a:r>
              <a:rPr lang="en-US" sz="2000" dirty="0" err="1" smtClean="0">
                <a:effectLst/>
                <a:latin typeface="Times New Roman" panose="02020603050405020304" pitchFamily="18" charset="0"/>
                <a:ea typeface="Calibri" panose="020F0502020204030204" pitchFamily="34" charset="0"/>
              </a:rPr>
              <a:t>Mã</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chuyển</a:t>
            </a:r>
            <a:r>
              <a:rPr lang="en-US" sz="2000" dirty="0" smtClean="0">
                <a:effectLst/>
                <a:latin typeface="Times New Roman" panose="02020603050405020304" pitchFamily="18" charset="0"/>
                <a:ea typeface="Calibri" panose="020F0502020204030204" pitchFamily="34" charset="0"/>
              </a:rPr>
              <a:t> sang </a:t>
            </a:r>
            <a:r>
              <a:rPr lang="en-US" sz="2000" dirty="0" err="1" smtClean="0">
                <a:effectLst/>
                <a:latin typeface="Times New Roman" panose="02020603050405020304" pitchFamily="18" charset="0"/>
                <a:ea typeface="Calibri" panose="020F0502020204030204" pitchFamily="34" charset="0"/>
              </a:rPr>
              <a:t>hình</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thức</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nhà</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nước</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đế</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chế</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Nhà</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nước</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thời</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đế</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chế</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thực</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chất</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là</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nền</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quân</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chủ</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khoác</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áo</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cộng</a:t>
            </a:r>
            <a:r>
              <a:rPr lang="en-US" sz="2000" dirty="0" smtClean="0">
                <a:effectLst/>
                <a:latin typeface="Times New Roman" panose="02020603050405020304" pitchFamily="18" charset="0"/>
                <a:ea typeface="Calibri" panose="020F0502020204030204" pitchFamily="34" charset="0"/>
              </a:rPr>
              <a:t> </a:t>
            </a:r>
            <a:r>
              <a:rPr lang="en-US" sz="2000" dirty="0" err="1" smtClean="0">
                <a:effectLst/>
                <a:latin typeface="Times New Roman" panose="02020603050405020304" pitchFamily="18" charset="0"/>
                <a:ea typeface="Calibri" panose="020F0502020204030204" pitchFamily="34" charset="0"/>
              </a:rPr>
              <a:t>hoà</a:t>
            </a:r>
            <a:endParaRPr lang="en-US" sz="2000" dirty="0"/>
          </a:p>
        </p:txBody>
      </p:sp>
    </p:spTree>
    <p:extLst>
      <p:ext uri="{BB962C8B-B14F-4D97-AF65-F5344CB8AC3E}">
        <p14:creationId xmlns:p14="http://schemas.microsoft.com/office/powerpoint/2010/main" val="84713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1103" y="0"/>
            <a:ext cx="6184322" cy="812530"/>
          </a:xfrm>
          <a:prstGeom prst="rect">
            <a:avLst/>
          </a:prstGeom>
        </p:spPr>
        <p:txBody>
          <a:bodyPr wrap="none">
            <a:spAutoFit/>
          </a:bodyPr>
          <a:lstStyle/>
          <a:p>
            <a:pPr algn="just">
              <a:lnSpc>
                <a:spcPct val="130000"/>
              </a:lnSpc>
            </a:pPr>
            <a:r>
              <a:rPr lang="en-US" sz="2400" b="1" dirty="0" err="1">
                <a:solidFill>
                  <a:prstClr val="black">
                    <a:lumMod val="95000"/>
                    <a:lumOff val="5000"/>
                  </a:prstClr>
                </a:solidFill>
                <a:latin typeface="Times New Roman" panose="02020603050405020304" pitchFamily="18" charset="0"/>
                <a:ea typeface="Calibri" panose="020F0502020204030204" pitchFamily="34" charset="0"/>
              </a:rPr>
              <a:t>Tiết</a:t>
            </a:r>
            <a:r>
              <a:rPr lang="en-US" sz="2400" b="1" dirty="0">
                <a:solidFill>
                  <a:prstClr val="black">
                    <a:lumMod val="95000"/>
                    <a:lumOff val="5000"/>
                  </a:prstClr>
                </a:solidFill>
                <a:latin typeface="Times New Roman" panose="02020603050405020304" pitchFamily="18" charset="0"/>
                <a:ea typeface="Calibri" panose="020F0502020204030204" pitchFamily="34" charset="0"/>
              </a:rPr>
              <a:t> 22  </a:t>
            </a:r>
            <a:r>
              <a:rPr lang="en-US" sz="3600" b="1" dirty="0">
                <a:solidFill>
                  <a:srgbClr val="FF0000"/>
                </a:solidFill>
                <a:latin typeface="Times New Roman" panose="02020603050405020304" pitchFamily="18" charset="0"/>
                <a:ea typeface="Calibri" panose="020F0502020204030204" pitchFamily="34" charset="0"/>
              </a:rPr>
              <a:t>BÀI 11: LA MÃ CỔ ĐẠI</a:t>
            </a:r>
            <a:endParaRPr lang="en-US" sz="3600" dirty="0">
              <a:solidFill>
                <a:srgbClr val="FF0000"/>
              </a:solidFill>
              <a:latin typeface="Times New Roman" panose="02020603050405020304" pitchFamily="18" charset="0"/>
              <a:ea typeface="Calibri" panose="020F0502020204030204" pitchFamily="34" charset="0"/>
            </a:endParaRPr>
          </a:p>
        </p:txBody>
      </p:sp>
      <p:sp>
        <p:nvSpPr>
          <p:cNvPr id="2" name="Rectangle 1"/>
          <p:cNvSpPr/>
          <p:nvPr/>
        </p:nvSpPr>
        <p:spPr>
          <a:xfrm>
            <a:off x="200790" y="670504"/>
            <a:ext cx="3702488" cy="524118"/>
          </a:xfrm>
          <a:prstGeom prst="rect">
            <a:avLst/>
          </a:prstGeom>
        </p:spPr>
        <p:txBody>
          <a:bodyPr wrap="none">
            <a:spAutoFit/>
          </a:bodyPr>
          <a:lstStyle/>
          <a:p>
            <a:pPr algn="just">
              <a:lnSpc>
                <a:spcPct val="130000"/>
              </a:lnSpc>
            </a:pPr>
            <a:r>
              <a:rPr lang="en-US" sz="2400" b="1" u="sng" dirty="0">
                <a:solidFill>
                  <a:srgbClr val="FF0000"/>
                </a:solidFill>
                <a:latin typeface="Times New Roman" panose="02020603050405020304" pitchFamily="18" charset="0"/>
                <a:ea typeface="Segoe UI" panose="020B0502040204020203" pitchFamily="34" charset="0"/>
              </a:rPr>
              <a:t>I. ĐIỀU KIỆN TỰ NHIÊN</a:t>
            </a:r>
            <a:endParaRPr lang="en-US" sz="2400" u="sng" dirty="0">
              <a:solidFill>
                <a:prstClr val="black"/>
              </a:solidFill>
              <a:latin typeface="Segoe UI" panose="020B0502040204020203" pitchFamily="34" charset="0"/>
              <a:ea typeface="Segoe UI" panose="020B0502040204020203" pitchFamily="34" charset="0"/>
            </a:endParaRPr>
          </a:p>
        </p:txBody>
      </p:sp>
      <p:sp>
        <p:nvSpPr>
          <p:cNvPr id="5" name="Rectangle 4"/>
          <p:cNvSpPr/>
          <p:nvPr/>
        </p:nvSpPr>
        <p:spPr>
          <a:xfrm>
            <a:off x="200790" y="1052596"/>
            <a:ext cx="6051528" cy="524182"/>
          </a:xfrm>
          <a:prstGeom prst="rect">
            <a:avLst/>
          </a:prstGeom>
        </p:spPr>
        <p:txBody>
          <a:bodyPr wrap="none">
            <a:spAutoFit/>
          </a:bodyPr>
          <a:lstStyle/>
          <a:p>
            <a:pPr algn="just">
              <a:lnSpc>
                <a:spcPct val="130000"/>
              </a:lnSpc>
              <a:tabLst>
                <a:tab pos="242570" algn="l"/>
              </a:tabLst>
            </a:pPr>
            <a:r>
              <a:rPr lang="en-US" sz="2400" b="1" u="sng" dirty="0">
                <a:solidFill>
                  <a:srgbClr val="FA151E"/>
                </a:solidFill>
                <a:latin typeface="Times New Roman" panose="02020603050405020304" pitchFamily="18" charset="0"/>
                <a:ea typeface="Arial" panose="020B0604020202020204" pitchFamily="34" charset="0"/>
              </a:rPr>
              <a:t>II. TỔ CHỨC NHÀ NƯỚC LA MÃ CỔ ĐẠI</a:t>
            </a:r>
            <a:endParaRPr lang="en-US" sz="2400" b="1" u="sng" dirty="0">
              <a:solidFill>
                <a:srgbClr val="FA151E"/>
              </a:solidFill>
              <a:latin typeface="Arial" panose="020B0604020202020204" pitchFamily="34" charset="0"/>
              <a:ea typeface="Arial" panose="020B0604020202020204" pitchFamily="34" charset="0"/>
            </a:endParaRPr>
          </a:p>
        </p:txBody>
      </p:sp>
      <p:sp>
        <p:nvSpPr>
          <p:cNvPr id="3" name="Rectangle 2"/>
          <p:cNvSpPr/>
          <p:nvPr/>
        </p:nvSpPr>
        <p:spPr>
          <a:xfrm>
            <a:off x="178553" y="1702218"/>
            <a:ext cx="11670009" cy="2012859"/>
          </a:xfrm>
          <a:prstGeom prst="rect">
            <a:avLst/>
          </a:prstGeom>
        </p:spPr>
        <p:txBody>
          <a:bodyPr wrap="square">
            <a:spAutoFit/>
          </a:bodyPr>
          <a:lstStyle/>
          <a:p>
            <a:pPr indent="254000" algn="just">
              <a:lnSpc>
                <a:spcPct val="130000"/>
              </a:lnSpc>
            </a:pPr>
            <a:r>
              <a:rPr lang="en-US" sz="2400" dirty="0" err="1" smtClean="0">
                <a:effectLst/>
                <a:latin typeface="Times New Roman" panose="02020603050405020304" pitchFamily="18" charset="0"/>
                <a:ea typeface="Arial" panose="020B0604020202020204" pitchFamily="34" charset="0"/>
              </a:rPr>
              <a:t>Từ</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một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thành</a:t>
            </a:r>
            <a:r>
              <a:rPr lang="en-US" sz="2400" dirty="0" smtClean="0">
                <a:effectLst/>
                <a:latin typeface="Times New Roman" panose="02020603050405020304" pitchFamily="18" charset="0"/>
                <a:ea typeface="Arial" panose="020B0604020202020204" pitchFamily="34" charset="0"/>
              </a:rPr>
              <a:t> bang </a:t>
            </a:r>
            <a:r>
              <a:rPr lang="en-US" sz="2400" dirty="0" err="1" smtClean="0">
                <a:effectLst/>
                <a:latin typeface="Times New Roman" panose="02020603050405020304" pitchFamily="18" charset="0"/>
                <a:ea typeface="Arial" panose="020B0604020202020204" pitchFamily="34" charset="0"/>
              </a:rPr>
              <a:t>nhỏ</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bé</a:t>
            </a:r>
            <a:r>
              <a:rPr lang="en-US" sz="2400" dirty="0" smtClean="0">
                <a:effectLst/>
                <a:latin typeface="Times New Roman" panose="02020603050405020304" pitchFamily="18" charset="0"/>
                <a:ea typeface="Arial" panose="020B0604020202020204" pitchFamily="34" charset="0"/>
              </a:rPr>
              <a:t> ở </a:t>
            </a:r>
            <a:r>
              <a:rPr lang="en-US" sz="2400" dirty="0" err="1" smtClean="0">
                <a:effectLst/>
                <a:latin typeface="Times New Roman" panose="02020603050405020304" pitchFamily="18" charset="0"/>
                <a:ea typeface="Arial" panose="020B0604020202020204" pitchFamily="34" charset="0"/>
              </a:rPr>
              <a:t>miền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trung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bán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đảo</a:t>
            </a:r>
            <a:r>
              <a:rPr lang="en-US" sz="2400" dirty="0" smtClean="0">
                <a:effectLst/>
                <a:latin typeface="Times New Roman" panose="02020603050405020304" pitchFamily="18" charset="0"/>
                <a:ea typeface="Arial" panose="020B0604020202020204" pitchFamily="34" charset="0"/>
              </a:rPr>
              <a:t> l-ta-</a:t>
            </a:r>
            <a:r>
              <a:rPr lang="en-US" sz="2400" dirty="0" err="1" smtClean="0">
                <a:effectLst/>
                <a:latin typeface="Times New Roman" panose="02020603050405020304" pitchFamily="18" charset="0"/>
                <a:ea typeface="Arial" panose="020B0604020202020204" pitchFamily="34" charset="0"/>
              </a:rPr>
              <a:t>ly</a:t>
            </a:r>
            <a:r>
              <a:rPr lang="en-US" sz="2400" dirty="0" smtClean="0">
                <a:effectLst/>
                <a:latin typeface="Times New Roman" panose="02020603050405020304" pitchFamily="18" charset="0"/>
                <a:ea typeface="Arial" panose="020B0604020202020204" pitchFamily="34" charset="0"/>
              </a:rPr>
              <a:t>, La </a:t>
            </a:r>
            <a:r>
              <a:rPr lang="en-US" sz="2400" dirty="0" err="1" smtClean="0">
                <a:effectLst/>
                <a:latin typeface="Times New Roman" panose="02020603050405020304" pitchFamily="18" charset="0"/>
                <a:ea typeface="Arial" panose="020B0604020202020204" pitchFamily="34" charset="0"/>
              </a:rPr>
              <a:t>Mã</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đã</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dầ</a:t>
            </a:r>
            <a:r>
              <a:rPr lang="en-US" sz="2400" dirty="0" smtClean="0">
                <a:effectLst/>
                <a:latin typeface="Times New Roman" panose="02020603050405020304" pitchFamily="18" charset="0"/>
                <a:ea typeface="Arial" panose="020B0604020202020204" pitchFamily="34" charset="0"/>
              </a:rPr>
              <a:t> n </a:t>
            </a:r>
            <a:r>
              <a:rPr lang="en-US" sz="2400" dirty="0" err="1" smtClean="0">
                <a:effectLst/>
                <a:latin typeface="Times New Roman" panose="02020603050405020304" pitchFamily="18" charset="0"/>
                <a:ea typeface="Arial" panose="020B0604020202020204" pitchFamily="34" charset="0"/>
              </a:rPr>
              <a:t>mở</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rộng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lãnh</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thổ</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và</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trở</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thành</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một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đế</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chế</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rộng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lớn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Vào</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đầu</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thế</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kỉ</a:t>
            </a:r>
            <a:r>
              <a:rPr lang="en-US" sz="2400" dirty="0" smtClean="0">
                <a:effectLst/>
                <a:latin typeface="Times New Roman" panose="02020603050405020304" pitchFamily="18" charset="0"/>
                <a:ea typeface="Arial" panose="020B0604020202020204" pitchFamily="34" charset="0"/>
              </a:rPr>
              <a:t> II, </a:t>
            </a:r>
            <a:r>
              <a:rPr lang="en-US" sz="2400" dirty="0" err="1" smtClean="0">
                <a:effectLst/>
                <a:latin typeface="Times New Roman" panose="02020603050405020304" pitchFamily="18" charset="0"/>
                <a:ea typeface="Arial" panose="020B0604020202020204" pitchFamily="34" charset="0"/>
              </a:rPr>
              <a:t>lãnh</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thổ</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của</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đế</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chế</a:t>
            </a:r>
            <a:r>
              <a:rPr lang="en-US" sz="2400" dirty="0" smtClean="0">
                <a:effectLst/>
                <a:latin typeface="Times New Roman" panose="02020603050405020304" pitchFamily="18" charset="0"/>
                <a:ea typeface="Arial" panose="020B0604020202020204" pitchFamily="34" charset="0"/>
              </a:rPr>
              <a:t> La </a:t>
            </a:r>
            <a:r>
              <a:rPr lang="en-US" sz="2400" dirty="0" err="1" smtClean="0">
                <a:effectLst/>
                <a:latin typeface="Times New Roman" panose="02020603050405020304" pitchFamily="18" charset="0"/>
                <a:ea typeface="Arial" panose="020B0604020202020204" pitchFamily="34" charset="0"/>
              </a:rPr>
              <a:t>Mã</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bao</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gồm</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toàn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bộ</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các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vùng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đất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xung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quanh</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Địa</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Trung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Hải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các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vùng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đất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ven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bờ</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Đại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Tây</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Dương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và</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quần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đảo</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Anh</a:t>
            </a:r>
            <a:r>
              <a:rPr lang="en-US" sz="2400" dirty="0" smtClean="0">
                <a:effectLst/>
                <a:latin typeface="Times New Roman" panose="02020603050405020304" pitchFamily="18" charset="0"/>
                <a:ea typeface="Arial" panose="020B0604020202020204" pitchFamily="34" charset="0"/>
              </a:rPr>
              <a:t>.</a:t>
            </a:r>
            <a:endParaRPr lang="en-US" sz="2400" dirty="0">
              <a:effectLst/>
              <a:latin typeface="Arial" panose="020B0604020202020204" pitchFamily="34" charset="0"/>
              <a:ea typeface="Arial" panose="020B0604020202020204" pitchFamily="34" charset="0"/>
            </a:endParaRPr>
          </a:p>
        </p:txBody>
      </p:sp>
      <p:sp>
        <p:nvSpPr>
          <p:cNvPr id="7" name="Rectangle 6"/>
          <p:cNvSpPr/>
          <p:nvPr/>
        </p:nvSpPr>
        <p:spPr>
          <a:xfrm>
            <a:off x="27528" y="3599168"/>
            <a:ext cx="11821034" cy="2271391"/>
          </a:xfrm>
          <a:prstGeom prst="rect">
            <a:avLst/>
          </a:prstGeom>
        </p:spPr>
        <p:txBody>
          <a:bodyPr wrap="square">
            <a:spAutoFit/>
          </a:bodyPr>
          <a:lstStyle/>
          <a:p>
            <a:pPr algn="just">
              <a:lnSpc>
                <a:spcPct val="130000"/>
              </a:lnSpc>
            </a:pP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Đầu</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thế</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kỉ</a:t>
            </a:r>
            <a:r>
              <a:rPr lang="en-US" sz="2400" dirty="0" smtClean="0">
                <a:effectLst/>
                <a:latin typeface="Times New Roman" panose="02020603050405020304" pitchFamily="18" charset="0"/>
                <a:ea typeface="Arial" panose="020B0604020202020204" pitchFamily="34" charset="0"/>
              </a:rPr>
              <a:t> VITCN, La </a:t>
            </a:r>
            <a:r>
              <a:rPr lang="en-US" sz="2400" dirty="0" err="1" smtClean="0">
                <a:effectLst/>
                <a:latin typeface="Times New Roman" panose="02020603050405020304" pitchFamily="18" charset="0"/>
                <a:ea typeface="Arial" panose="020B0604020202020204" pitchFamily="34" charset="0"/>
              </a:rPr>
              <a:t>Mã</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thiết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lập</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hình</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thức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nhà</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nước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cộng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hoà</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không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có</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vua</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cai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trị</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dựa</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trên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luật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pháp</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và</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mọi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chức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vụ</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phải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được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bầu</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ra.</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Tuy</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nhiên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thực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chất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quyền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lực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nằm</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trong</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tay</a:t>
            </a:r>
            <a:r>
              <a:rPr lang="en-US" sz="2400" dirty="0" smtClean="0">
                <a:effectLst/>
                <a:latin typeface="Times New Roman" panose="02020603050405020304" pitchFamily="18" charset="0"/>
                <a:ea typeface="Arial" panose="020B0604020202020204" pitchFamily="34" charset="0"/>
              </a:rPr>
              <a:t> 300 </a:t>
            </a:r>
            <a:r>
              <a:rPr lang="en-US" sz="2400" dirty="0" err="1" smtClean="0">
                <a:effectLst/>
                <a:latin typeface="Times New Roman" panose="02020603050405020304" pitchFamily="18" charset="0"/>
                <a:ea typeface="Arial" panose="020B0604020202020204" pitchFamily="34" charset="0"/>
              </a:rPr>
              <a:t>thành</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viên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của</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Viện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Nguyên</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lão</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thuộc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các</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gia</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đình</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giàu</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có</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nhất</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của</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giới</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chủ</a:t>
            </a:r>
            <a:r>
              <a:rPr lang="en-US" sz="2400" dirty="0" smtClean="0">
                <a:effectLst/>
                <a:latin typeface="Times New Roman" panose="02020603050405020304" pitchFamily="18" charset="0"/>
                <a:ea typeface="Arial" panose="020B0604020202020204" pitchFamily="34" charset="0"/>
              </a:rPr>
              <a:t> </a:t>
            </a:r>
            <a:r>
              <a:rPr lang="en-US" sz="2400" dirty="0" err="1" smtClean="0">
                <a:effectLst/>
                <a:latin typeface="Times New Roman" panose="02020603050405020304" pitchFamily="18" charset="0"/>
                <a:ea typeface="Arial" panose="020B0604020202020204" pitchFamily="34" charset="0"/>
              </a:rPr>
              <a:t>nô</a:t>
            </a:r>
            <a:r>
              <a:rPr lang="en-US" sz="2400" dirty="0" smtClean="0">
                <a:effectLst/>
                <a:latin typeface="Times New Roman" panose="02020603050405020304" pitchFamily="18" charset="0"/>
                <a:ea typeface="Arial" panose="020B0604020202020204" pitchFamily="34" charset="0"/>
              </a:rPr>
              <a:t> La </a:t>
            </a:r>
            <a:r>
              <a:rPr lang="en-US" sz="2400" dirty="0" err="1" smtClean="0">
                <a:effectLst/>
                <a:latin typeface="Times New Roman" panose="02020603050405020304" pitchFamily="18" charset="0"/>
                <a:ea typeface="Arial" panose="020B0604020202020204" pitchFamily="34" charset="0"/>
              </a:rPr>
              <a:t>Mã</a:t>
            </a:r>
            <a:r>
              <a:rPr lang="en-US" sz="2400" dirty="0" smtClean="0">
                <a:effectLst/>
                <a:latin typeface="Times New Roman" panose="02020603050405020304" pitchFamily="18" charset="0"/>
                <a:ea typeface="Arial" panose="020B0604020202020204" pitchFamily="34" charset="0"/>
              </a:rPr>
              <a:t>.</a:t>
            </a:r>
            <a:endParaRPr lang="en-US" sz="2400" dirty="0" smtClean="0">
              <a:effectLst/>
              <a:latin typeface="Arial" panose="020B0604020202020204" pitchFamily="34" charset="0"/>
              <a:ea typeface="Arial" panose="020B0604020202020204" pitchFamily="34" charset="0"/>
            </a:endParaRPr>
          </a:p>
          <a:p>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Từ</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năm</a:t>
            </a:r>
            <a:r>
              <a:rPr lang="en-US" sz="2400" dirty="0" smtClean="0">
                <a:effectLst/>
                <a:latin typeface="Times New Roman" panose="02020603050405020304" pitchFamily="18" charset="0"/>
                <a:ea typeface="Calibri" panose="020F0502020204030204" pitchFamily="34" charset="0"/>
              </a:rPr>
              <a:t> 27 TCN, </a:t>
            </a:r>
            <a:r>
              <a:rPr lang="en-US" sz="2400" dirty="0" err="1" smtClean="0">
                <a:effectLst/>
                <a:latin typeface="Times New Roman" panose="02020603050405020304" pitchFamily="18" charset="0"/>
                <a:ea typeface="Calibri" panose="020F0502020204030204" pitchFamily="34" charset="0"/>
              </a:rPr>
              <a:t>dưới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thời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của</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ốc</a:t>
            </a:r>
            <a:r>
              <a:rPr lang="en-US" sz="2400" dirty="0" smtClean="0">
                <a:effectLst/>
                <a:latin typeface="Times New Roman" panose="02020603050405020304" pitchFamily="18" charset="0"/>
                <a:ea typeface="Calibri" panose="020F0502020204030204" pitchFamily="34" charset="0"/>
              </a:rPr>
              <a:t>-ta-vi-</a:t>
            </a:r>
            <a:r>
              <a:rPr lang="en-US" sz="2400" dirty="0" err="1" smtClean="0">
                <a:effectLst/>
                <a:latin typeface="Times New Roman" panose="02020603050405020304" pitchFamily="18" charset="0"/>
                <a:ea typeface="Calibri" panose="020F0502020204030204" pitchFamily="34" charset="0"/>
              </a:rPr>
              <a:t>út</a:t>
            </a:r>
            <a:r>
              <a:rPr lang="en-US" sz="2400" dirty="0" smtClean="0">
                <a:effectLst/>
                <a:latin typeface="Times New Roman" panose="02020603050405020304" pitchFamily="18" charset="0"/>
                <a:ea typeface="Calibri" panose="020F0502020204030204" pitchFamily="34" charset="0"/>
              </a:rPr>
              <a:t> (Octavius), La </a:t>
            </a:r>
            <a:r>
              <a:rPr lang="en-US" sz="2400" dirty="0" err="1" smtClean="0">
                <a:effectLst/>
                <a:latin typeface="Times New Roman" panose="02020603050405020304" pitchFamily="18" charset="0"/>
                <a:ea typeface="Calibri" panose="020F0502020204030204" pitchFamily="34" charset="0"/>
              </a:rPr>
              <a:t>Mã</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chuyển</a:t>
            </a:r>
            <a:r>
              <a:rPr lang="en-US" sz="2400" dirty="0" smtClean="0">
                <a:effectLst/>
                <a:latin typeface="Times New Roman" panose="02020603050405020304" pitchFamily="18" charset="0"/>
                <a:ea typeface="Calibri" panose="020F0502020204030204" pitchFamily="34" charset="0"/>
              </a:rPr>
              <a:t> sang </a:t>
            </a:r>
            <a:r>
              <a:rPr lang="en-US" sz="2400" dirty="0" err="1" smtClean="0">
                <a:effectLst/>
                <a:latin typeface="Times New Roman" panose="02020603050405020304" pitchFamily="18" charset="0"/>
                <a:ea typeface="Calibri" panose="020F0502020204030204" pitchFamily="34" charset="0"/>
              </a:rPr>
              <a:t>hình</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thức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nước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đế</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chế</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Nhà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nước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thời</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đế</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chế</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thực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chất</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là</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nền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quân</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chủ</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khoác</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áo</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cộng</a:t>
            </a:r>
            <a:r>
              <a:rPr lang="en-US" sz="2400" dirty="0" smtClean="0">
                <a:effectLst/>
                <a:latin typeface="Times New Roman" panose="02020603050405020304" pitchFamily="18" charset="0"/>
                <a:ea typeface="Calibri" panose="020F0502020204030204" pitchFamily="34" charset="0"/>
              </a:rPr>
              <a:t> </a:t>
            </a:r>
            <a:r>
              <a:rPr lang="en-US" sz="2400" dirty="0" err="1" smtClean="0">
                <a:effectLst/>
                <a:latin typeface="Times New Roman" panose="02020603050405020304" pitchFamily="18" charset="0"/>
                <a:ea typeface="Calibri" panose="020F0502020204030204" pitchFamily="34" charset="0"/>
              </a:rPr>
              <a:t>hoà</a:t>
            </a:r>
            <a:endParaRPr lang="en-US" sz="2400" dirty="0"/>
          </a:p>
        </p:txBody>
      </p:sp>
    </p:spTree>
    <p:extLst>
      <p:ext uri="{BB962C8B-B14F-4D97-AF65-F5344CB8AC3E}">
        <p14:creationId xmlns:p14="http://schemas.microsoft.com/office/powerpoint/2010/main" val="14428512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TotalTime>
  <Words>864</Words>
  <Application>Microsoft Office PowerPoint</Application>
  <PresentationFormat>Widescreen</PresentationFormat>
  <Paragraphs>37</Paragraphs>
  <Slides>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Segoe UI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 HUY</dc:creator>
  <cp:lastModifiedBy>MR HUY</cp:lastModifiedBy>
  <cp:revision>10</cp:revision>
  <dcterms:created xsi:type="dcterms:W3CDTF">2021-11-08T12:17:09Z</dcterms:created>
  <dcterms:modified xsi:type="dcterms:W3CDTF">2021-11-10T01:28:56Z</dcterms:modified>
</cp:coreProperties>
</file>