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75" r:id="rId2"/>
    <p:sldId id="503" r:id="rId3"/>
    <p:sldId id="542" r:id="rId4"/>
    <p:sldId id="541" r:id="rId5"/>
    <p:sldId id="544" r:id="rId6"/>
    <p:sldId id="545" r:id="rId7"/>
    <p:sldId id="547" r:id="rId8"/>
    <p:sldId id="530" r:id="rId9"/>
    <p:sldId id="548" r:id="rId10"/>
    <p:sldId id="532" r:id="rId11"/>
    <p:sldId id="549" r:id="rId12"/>
    <p:sldId id="551" r:id="rId13"/>
    <p:sldId id="546" r:id="rId14"/>
    <p:sldId id="550" r:id="rId15"/>
    <p:sldId id="515" r:id="rId16"/>
    <p:sldId id="521" r:id="rId17"/>
    <p:sldId id="552" r:id="rId18"/>
    <p:sldId id="539" r:id="rId19"/>
    <p:sldId id="553" r:id="rId20"/>
    <p:sldId id="528" r:id="rId21"/>
    <p:sldId id="527" r:id="rId22"/>
    <p:sldId id="554" r:id="rId23"/>
    <p:sldId id="52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65" d="100"/>
          <a:sy n="65" d="100"/>
        </p:scale>
        <p:origin x="-178" y="-42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3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Tài nguyên khoáng sản nước ta khá phong phú và đa dạng</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en-US" sz="2000" dirty="0" err="1" smtClean="0">
              <a:latin typeface="Cambria" pitchFamily="18" charset="0"/>
              <a:ea typeface="Cambria" pitchFamily="18" charset="0"/>
            </a:rPr>
            <a:t>Phần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lớn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các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mỏ</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quy</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mô</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trung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nhỏ</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vi-VN" sz="2000" dirty="0" smtClean="0">
              <a:latin typeface="Cambria" pitchFamily="18" charset="0"/>
              <a:ea typeface="Cambria" pitchFamily="18" charset="0"/>
            </a:rPr>
            <a:t>Khoáng sản phân bố tương đối rộng</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3"/>
      <dgm:spPr/>
      <dgm:t>
        <a:bodyPr/>
        <a:lstStyle/>
        <a:p>
          <a:endParaRPr lang="en-US"/>
        </a:p>
      </dgm:t>
    </dgm:pt>
    <dgm:pt modelId="{2BE94A9D-F048-47D5-ADF2-709C6A945307}" type="pres">
      <dgm:prSet presAssocID="{0ABB49B6-8467-42F6-AC15-344F799C1469}" presName="connTx" presStyleLbl="parChTrans1D2" presStyleIdx="0" presStyleCnt="3"/>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3"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3"/>
      <dgm:spPr/>
      <dgm:t>
        <a:bodyPr/>
        <a:lstStyle/>
        <a:p>
          <a:endParaRPr lang="en-US"/>
        </a:p>
      </dgm:t>
    </dgm:pt>
    <dgm:pt modelId="{B71E18EA-A9F5-46B8-ABA7-9EFB15559447}" type="pres">
      <dgm:prSet presAssocID="{2CE944B4-E07C-4AA5-B3DB-75EC19A3B065}" presName="connTx" presStyleLbl="parChTrans1D2" presStyleIdx="1" presStyleCnt="3"/>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3"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3"/>
      <dgm:spPr/>
      <dgm:t>
        <a:bodyPr/>
        <a:lstStyle/>
        <a:p>
          <a:endParaRPr lang="en-US"/>
        </a:p>
      </dgm:t>
    </dgm:pt>
    <dgm:pt modelId="{0F735E1D-8DE0-4FED-A1AD-7F2CCD5A702A}" type="pres">
      <dgm:prSet presAssocID="{33505401-C1B2-4468-B86E-70745E096832}" presName="connTx" presStyleLbl="parChTrans1D2" presStyleIdx="2" presStyleCnt="3"/>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3"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Lst>
  <dgm:cxnLst>
    <dgm:cxn modelId="{A3D4E35E-0B13-4394-B395-48F8159C7437}"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FA35D6C8-EA58-4D5B-9AC3-8E278274DA73}" type="presOf" srcId="{9005D8F4-2F55-4BF6-A353-2E56F4C4C2E3}" destId="{90BCF881-EB1A-449F-BD7A-DA4E3052AEF9}" srcOrd="0" destOrd="0" presId="urn:microsoft.com/office/officeart/2005/8/layout/hierarchy2"/>
    <dgm:cxn modelId="{CFCB3EA2-18E8-4F96-A61D-62921881CB63}" type="presOf" srcId="{7DA43C6A-B607-4E73-BABB-48F4DB078CE5}" destId="{EDB4E737-2141-4BB1-B813-7B76AF376A28}" srcOrd="0" destOrd="0" presId="urn:microsoft.com/office/officeart/2005/8/layout/hierarchy2"/>
    <dgm:cxn modelId="{8027528D-FF68-4A05-BF63-B91464FA02B3}" type="presOf" srcId="{33505401-C1B2-4468-B86E-70745E096832}" destId="{0F735E1D-8DE0-4FED-A1AD-7F2CCD5A702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91570F7F-F2F6-4283-8ABA-1F2584540145}" type="presOf" srcId="{F72E7E77-CB09-42AF-ACC5-792126FFCA2E}" destId="{194FA8BE-403B-4438-BA10-D5FA171165B8}" srcOrd="0" destOrd="0" presId="urn:microsoft.com/office/officeart/2005/8/layout/hierarchy2"/>
    <dgm:cxn modelId="{834FDBF1-D97F-4C6B-9DCD-AE9D2357ACDA}" type="presOf" srcId="{33505401-C1B2-4468-B86E-70745E096832}" destId="{E8278B7B-0FAD-4B56-BFD7-99CDD2D15D79}" srcOrd="0" destOrd="0" presId="urn:microsoft.com/office/officeart/2005/8/layout/hierarchy2"/>
    <dgm:cxn modelId="{7CF7622E-DCFD-4589-8F3B-7064027634E4}" type="presOf" srcId="{BFCC809B-7BA7-4A0D-B695-0E9D47EC411D}" destId="{AA7767D3-53FF-41C3-964D-0C09B48DF49F}" srcOrd="0" destOrd="0" presId="urn:microsoft.com/office/officeart/2005/8/layout/hierarchy2"/>
    <dgm:cxn modelId="{E10033D1-BC14-4EEC-8209-DDCDAC5B126E}" type="presOf" srcId="{2CE944B4-E07C-4AA5-B3DB-75EC19A3B065}" destId="{B71E18EA-A9F5-46B8-ABA7-9EFB15559447}" srcOrd="1" destOrd="0" presId="urn:microsoft.com/office/officeart/2005/8/layout/hierarchy2"/>
    <dgm:cxn modelId="{636B3EAB-B9C8-4943-BF42-8EF3CC39197C}" type="presOf" srcId="{0ABB49B6-8467-42F6-AC15-344F799C1469}" destId="{CD7C0DA7-4673-430F-B17D-F4A6D0CF8E7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2E58ABB5-FB6E-430F-99CE-6C2C635CC7BA}"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383BA1E5-EBCA-47B3-85F4-47F625DB1BEA}" type="presOf" srcId="{0ABB49B6-8467-42F6-AC15-344F799C1469}" destId="{2BE94A9D-F048-47D5-ADF2-709C6A945307}" srcOrd="1" destOrd="0" presId="urn:microsoft.com/office/officeart/2005/8/layout/hierarchy2"/>
    <dgm:cxn modelId="{D6F045B8-1AAD-4543-86E4-E2F04209560E}" type="presParOf" srcId="{90BCF881-EB1A-449F-BD7A-DA4E3052AEF9}" destId="{00258815-A71D-499E-806F-3DDB357ABFAB}" srcOrd="0" destOrd="0" presId="urn:microsoft.com/office/officeart/2005/8/layout/hierarchy2"/>
    <dgm:cxn modelId="{A51919CA-98B3-4CA4-B5BC-0F0273AB103C}" type="presParOf" srcId="{00258815-A71D-499E-806F-3DDB357ABFAB}" destId="{AA7767D3-53FF-41C3-964D-0C09B48DF49F}" srcOrd="0" destOrd="0" presId="urn:microsoft.com/office/officeart/2005/8/layout/hierarchy2"/>
    <dgm:cxn modelId="{EEB3AC13-16E3-4A58-8C77-BC08EE1021BB}" type="presParOf" srcId="{00258815-A71D-499E-806F-3DDB357ABFAB}" destId="{53873DE6-570B-4673-B52F-AD3D8D05A1C5}" srcOrd="1" destOrd="0" presId="urn:microsoft.com/office/officeart/2005/8/layout/hierarchy2"/>
    <dgm:cxn modelId="{B2F92500-8CAF-43A3-B2CC-608556B86320}" type="presParOf" srcId="{53873DE6-570B-4673-B52F-AD3D8D05A1C5}" destId="{CD7C0DA7-4673-430F-B17D-F4A6D0CF8E78}" srcOrd="0" destOrd="0" presId="urn:microsoft.com/office/officeart/2005/8/layout/hierarchy2"/>
    <dgm:cxn modelId="{557958B2-480A-44B2-A122-B150A8BBD949}" type="presParOf" srcId="{CD7C0DA7-4673-430F-B17D-F4A6D0CF8E78}" destId="{2BE94A9D-F048-47D5-ADF2-709C6A945307}" srcOrd="0" destOrd="0" presId="urn:microsoft.com/office/officeart/2005/8/layout/hierarchy2"/>
    <dgm:cxn modelId="{10B69A21-7946-4AAF-9235-CF10C5BB3346}" type="presParOf" srcId="{53873DE6-570B-4673-B52F-AD3D8D05A1C5}" destId="{C0885D5E-B366-4CB4-80F7-4B4223EFD112}" srcOrd="1" destOrd="0" presId="urn:microsoft.com/office/officeart/2005/8/layout/hierarchy2"/>
    <dgm:cxn modelId="{392B07F6-7CA0-439E-8989-20381EB414F9}" type="presParOf" srcId="{C0885D5E-B366-4CB4-80F7-4B4223EFD112}" destId="{96F6B4A5-4316-483E-A215-A50AB58380CF}" srcOrd="0" destOrd="0" presId="urn:microsoft.com/office/officeart/2005/8/layout/hierarchy2"/>
    <dgm:cxn modelId="{0F6DBACA-8389-46FE-9EE6-F37C4B1AA4B9}" type="presParOf" srcId="{C0885D5E-B366-4CB4-80F7-4B4223EFD112}" destId="{AF8AAEAC-43D2-4E22-8A74-18A94D736197}" srcOrd="1" destOrd="0" presId="urn:microsoft.com/office/officeart/2005/8/layout/hierarchy2"/>
    <dgm:cxn modelId="{21B563F3-49F6-4B92-970F-7FA321ACE896}" type="presParOf" srcId="{53873DE6-570B-4673-B52F-AD3D8D05A1C5}" destId="{94EA96AF-2FBC-4648-9FD1-87361545AC9C}" srcOrd="2" destOrd="0" presId="urn:microsoft.com/office/officeart/2005/8/layout/hierarchy2"/>
    <dgm:cxn modelId="{ABC24771-E141-4FCD-8B27-C15491E2E45A}" type="presParOf" srcId="{94EA96AF-2FBC-4648-9FD1-87361545AC9C}" destId="{B71E18EA-A9F5-46B8-ABA7-9EFB15559447}" srcOrd="0" destOrd="0" presId="urn:microsoft.com/office/officeart/2005/8/layout/hierarchy2"/>
    <dgm:cxn modelId="{E02A8BA7-4F2C-4821-91FA-6FC45737B9FD}" type="presParOf" srcId="{53873DE6-570B-4673-B52F-AD3D8D05A1C5}" destId="{8F04E35C-3EAE-441A-936B-5D9D412F8908}" srcOrd="3" destOrd="0" presId="urn:microsoft.com/office/officeart/2005/8/layout/hierarchy2"/>
    <dgm:cxn modelId="{693312B0-6E58-4FE4-AD5F-207D0301125F}" type="presParOf" srcId="{8F04E35C-3EAE-441A-936B-5D9D412F8908}" destId="{194FA8BE-403B-4438-BA10-D5FA171165B8}" srcOrd="0" destOrd="0" presId="urn:microsoft.com/office/officeart/2005/8/layout/hierarchy2"/>
    <dgm:cxn modelId="{315F5C10-0900-4E50-8724-4FB151FB0014}" type="presParOf" srcId="{8F04E35C-3EAE-441A-936B-5D9D412F8908}" destId="{9954F3A6-45BC-4438-9BAD-767003A9A51F}" srcOrd="1" destOrd="0" presId="urn:microsoft.com/office/officeart/2005/8/layout/hierarchy2"/>
    <dgm:cxn modelId="{457F21AF-30C4-498B-B2E1-1E87F43FC563}" type="presParOf" srcId="{53873DE6-570B-4673-B52F-AD3D8D05A1C5}" destId="{E8278B7B-0FAD-4B56-BFD7-99CDD2D15D79}" srcOrd="4" destOrd="0" presId="urn:microsoft.com/office/officeart/2005/8/layout/hierarchy2"/>
    <dgm:cxn modelId="{D9930866-8F26-43FE-A235-A023733E3CBE}" type="presParOf" srcId="{E8278B7B-0FAD-4B56-BFD7-99CDD2D15D79}" destId="{0F735E1D-8DE0-4FED-A1AD-7F2CCD5A702A}" srcOrd="0" destOrd="0" presId="urn:microsoft.com/office/officeart/2005/8/layout/hierarchy2"/>
    <dgm:cxn modelId="{6E15A53D-B2EA-4626-B7D5-B07C0E84D9EE}" type="presParOf" srcId="{53873DE6-570B-4673-B52F-AD3D8D05A1C5}" destId="{07507DAA-DBE3-4073-8093-C951DFAAE50C}" srcOrd="5" destOrd="0" presId="urn:microsoft.com/office/officeart/2005/8/layout/hierarchy2"/>
    <dgm:cxn modelId="{6D18DC3D-C724-4898-99DE-738B67DF4E45}" type="presParOf" srcId="{07507DAA-DBE3-4073-8093-C951DFAAE50C}" destId="{EDB4E737-2141-4BB1-B813-7B76AF376A28}" srcOrd="0" destOrd="0" presId="urn:microsoft.com/office/officeart/2005/8/layout/hierarchy2"/>
    <dgm:cxn modelId="{A0ABED0D-D9CF-4236-8899-FB7BC8DB5D21}" type="presParOf" srcId="{07507DAA-DBE3-4073-8093-C951DFAAE50C}" destId="{ECAD4517-59CC-4694-B2CA-32F6DB794FEF}"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2D2BD814-3C2E-4CF5-91A1-0825CE3A3E9B}" type="presOf" srcId="{DABBB91E-DAF9-47E3-9C1B-82DE845568D0}" destId="{BBF6C64C-7BEA-4E35-B8A5-5E6B3A281518}"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A29F7071-5D9F-4453-AEDF-08DD52547578}" type="presOf" srcId="{EDAA19F2-0741-40BC-93A1-46F7CACE9732}" destId="{A4F6A9E5-8942-40B9-B8D0-5D914EFCBCC5}"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614FE10C-34F5-4E34-8B0D-F7CCDE8E4E22}" type="presOf" srcId="{451462FA-6989-408F-BA8F-09E372FDA644}" destId="{8FEB5CAE-D4E7-4A10-87E2-8525D06FCC9D}" srcOrd="0" destOrd="0" presId="urn:microsoft.com/office/officeart/2005/8/layout/hierarchy6"/>
    <dgm:cxn modelId="{099B8B25-B527-4B64-B5D2-A6178DD9F897}" type="presOf" srcId="{910BE239-0CC0-4039-8F15-F7C02DB53481}" destId="{D51E557A-1553-48DB-9E8F-9F340370401B}" srcOrd="0" destOrd="0" presId="urn:microsoft.com/office/officeart/2005/8/layout/hierarchy6"/>
    <dgm:cxn modelId="{5894BD49-EB87-4C1D-927C-1D2CAC62C400}"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58730B00-8721-4CD7-B04A-A8582131BB8C}" type="presOf" srcId="{86B2F673-F5E6-4A10-B3AF-E2FBBAD76DF3}" destId="{EFDB2B31-6276-4322-A4AD-A364E9706971}" srcOrd="0" destOrd="0" presId="urn:microsoft.com/office/officeart/2005/8/layout/hierarchy6"/>
    <dgm:cxn modelId="{94458C95-9695-403A-9E55-2180ECA9FC8C}"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B114F77-60D3-4A56-8BF2-3139680AD25B}" type="presOf" srcId="{842A6939-AB67-443F-A238-B1594B14F58A}" destId="{647A87F1-B924-42C3-9BFB-B28E010046FA}" srcOrd="0" destOrd="0" presId="urn:microsoft.com/office/officeart/2005/8/layout/hierarchy6"/>
    <dgm:cxn modelId="{CF60E50F-9EA1-4ABF-A4B0-98F01571B565}" type="presParOf" srcId="{BBF6C64C-7BEA-4E35-B8A5-5E6B3A281518}" destId="{F5252616-4EF5-4B52-B6BE-6E94E5EDAF7F}" srcOrd="0" destOrd="0" presId="urn:microsoft.com/office/officeart/2005/8/layout/hierarchy6"/>
    <dgm:cxn modelId="{812BE1E7-53F8-4E43-B315-A8F90A9995A2}" type="presParOf" srcId="{F5252616-4EF5-4B52-B6BE-6E94E5EDAF7F}" destId="{67801FFB-470D-4ED5-9CCF-F2CFCBF26872}" srcOrd="0" destOrd="0" presId="urn:microsoft.com/office/officeart/2005/8/layout/hierarchy6"/>
    <dgm:cxn modelId="{736A5533-1E1B-4120-B87C-99A0AC6662DB}" type="presParOf" srcId="{67801FFB-470D-4ED5-9CCF-F2CFCBF26872}" destId="{230F10DA-5D58-47DA-BA69-54A23D90190D}" srcOrd="0" destOrd="0" presId="urn:microsoft.com/office/officeart/2005/8/layout/hierarchy6"/>
    <dgm:cxn modelId="{43ACC72D-9EEF-42E0-AEC9-6DD472C4EA8A}" type="presParOf" srcId="{230F10DA-5D58-47DA-BA69-54A23D90190D}" destId="{647A87F1-B924-42C3-9BFB-B28E010046FA}" srcOrd="0" destOrd="0" presId="urn:microsoft.com/office/officeart/2005/8/layout/hierarchy6"/>
    <dgm:cxn modelId="{A9EBC8E8-3699-47DA-90A4-78BADB1965D0}" type="presParOf" srcId="{230F10DA-5D58-47DA-BA69-54A23D90190D}" destId="{2618DFD7-C4C4-4C93-84FA-4619F663EA20}" srcOrd="1" destOrd="0" presId="urn:microsoft.com/office/officeart/2005/8/layout/hierarchy6"/>
    <dgm:cxn modelId="{0E15833E-E261-4270-B7AE-9DC6B410DDC0}" type="presParOf" srcId="{2618DFD7-C4C4-4C93-84FA-4619F663EA20}" destId="{D51E557A-1553-48DB-9E8F-9F340370401B}" srcOrd="0" destOrd="0" presId="urn:microsoft.com/office/officeart/2005/8/layout/hierarchy6"/>
    <dgm:cxn modelId="{63351DD5-5A55-43BD-80D7-E0F405201F9E}" type="presParOf" srcId="{2618DFD7-C4C4-4C93-84FA-4619F663EA20}" destId="{88CD1CA6-17F0-4589-9BF1-D6D33BE6CF03}" srcOrd="1" destOrd="0" presId="urn:microsoft.com/office/officeart/2005/8/layout/hierarchy6"/>
    <dgm:cxn modelId="{0254CAF2-0F20-4D0E-990E-BBA8F870C637}" type="presParOf" srcId="{88CD1CA6-17F0-4589-9BF1-D6D33BE6CF03}" destId="{8FEB5CAE-D4E7-4A10-87E2-8525D06FCC9D}" srcOrd="0" destOrd="0" presId="urn:microsoft.com/office/officeart/2005/8/layout/hierarchy6"/>
    <dgm:cxn modelId="{0DC787FA-7C13-43F1-B05F-178CADAB1DB1}" type="presParOf" srcId="{88CD1CA6-17F0-4589-9BF1-D6D33BE6CF03}" destId="{1AFBA3D9-207A-44DE-8A1A-6C3CC5CE240C}" srcOrd="1" destOrd="0" presId="urn:microsoft.com/office/officeart/2005/8/layout/hierarchy6"/>
    <dgm:cxn modelId="{6036AC43-F349-43E3-9706-45F69E11525F}" type="presParOf" srcId="{2618DFD7-C4C4-4C93-84FA-4619F663EA20}" destId="{A4F6A9E5-8942-40B9-B8D0-5D914EFCBCC5}" srcOrd="2" destOrd="0" presId="urn:microsoft.com/office/officeart/2005/8/layout/hierarchy6"/>
    <dgm:cxn modelId="{04AD44D6-20BA-4879-BBFA-88871AA75FEE}" type="presParOf" srcId="{2618DFD7-C4C4-4C93-84FA-4619F663EA20}" destId="{DE69739E-3691-4A44-B5E3-5698CE629D72}" srcOrd="3" destOrd="0" presId="urn:microsoft.com/office/officeart/2005/8/layout/hierarchy6"/>
    <dgm:cxn modelId="{F8285388-BAA0-4ADD-A827-F8739BBA9F07}" type="presParOf" srcId="{DE69739E-3691-4A44-B5E3-5698CE629D72}" destId="{6EF5A1E5-00F7-4E6D-AE7E-B9CA6802612E}" srcOrd="0" destOrd="0" presId="urn:microsoft.com/office/officeart/2005/8/layout/hierarchy6"/>
    <dgm:cxn modelId="{6F88C992-34CE-4480-8DB9-C95C84E12922}" type="presParOf" srcId="{DE69739E-3691-4A44-B5E3-5698CE629D72}" destId="{221F552B-E77C-4D0C-951F-FB9ACA153360}" srcOrd="1" destOrd="0" presId="urn:microsoft.com/office/officeart/2005/8/layout/hierarchy6"/>
    <dgm:cxn modelId="{6EF87573-D426-482C-B2FD-9D5F6E53F30A}" type="presParOf" srcId="{2618DFD7-C4C4-4C93-84FA-4619F663EA20}" destId="{EFDB2B31-6276-4322-A4AD-A364E9706971}" srcOrd="4" destOrd="0" presId="urn:microsoft.com/office/officeart/2005/8/layout/hierarchy6"/>
    <dgm:cxn modelId="{20BE0D4E-29C0-4D20-8671-493CAF893300}" type="presParOf" srcId="{2618DFD7-C4C4-4C93-84FA-4619F663EA20}" destId="{29C0D968-802F-4D97-B53E-F9EDF654616F}" srcOrd="5" destOrd="0" presId="urn:microsoft.com/office/officeart/2005/8/layout/hierarchy6"/>
    <dgm:cxn modelId="{201B369A-B74F-438C-9009-23416D326CBE}" type="presParOf" srcId="{29C0D968-802F-4D97-B53E-F9EDF654616F}" destId="{EE8A27CF-E668-4A7B-9F92-A2E4B3F27066}" srcOrd="0" destOrd="0" presId="urn:microsoft.com/office/officeart/2005/8/layout/hierarchy6"/>
    <dgm:cxn modelId="{12C9C917-7953-4D56-8571-CCFDC7911EE4}" type="presParOf" srcId="{29C0D968-802F-4D97-B53E-F9EDF654616F}" destId="{16EAEEB4-C2C0-48A5-A3D2-798E0EB877D8}" srcOrd="1" destOrd="0" presId="urn:microsoft.com/office/officeart/2005/8/layout/hierarchy6"/>
    <dgm:cxn modelId="{BB03837F-BFA9-4C47-80D9-75A71CFAE780}"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69E5C50E-8D14-4FA5-B004-DD7D1E86B962}" type="presOf" srcId="{914687E4-76C7-4A76-B542-CB1CD90C3936}" destId="{A950DDA3-DD47-46C6-9282-3CEBC703C57D}" srcOrd="0" destOrd="0" presId="urn:microsoft.com/office/officeart/2005/8/layout/pyramid2"/>
    <dgm:cxn modelId="{2BD1669B-6D61-45B9-B452-A13A5079BEA3}"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4690D815-CDE5-4232-A0D8-99EADF65DBC6}" type="presOf" srcId="{8B1200E1-885A-4E31-B60C-8D0E52ACCC6D}" destId="{3CC59CC5-11DA-4DA1-8AF9-3100F36D1E76}" srcOrd="0" destOrd="0" presId="urn:microsoft.com/office/officeart/2005/8/layout/pyramid2"/>
    <dgm:cxn modelId="{F2E53B40-5A19-44E9-B577-08C4277223FA}" type="presParOf" srcId="{8D34F341-A97C-4886-9743-9D073B6CE110}" destId="{5FA3D125-B06F-42F5-829D-9F487143BDC2}" srcOrd="0" destOrd="0" presId="urn:microsoft.com/office/officeart/2005/8/layout/pyramid2"/>
    <dgm:cxn modelId="{81527CCF-AC50-45F9-9547-1B2D90990E10}" type="presParOf" srcId="{8D34F341-A97C-4886-9743-9D073B6CE110}" destId="{C6B6F025-99B2-4221-9C55-742ECC673059}" srcOrd="1" destOrd="0" presId="urn:microsoft.com/office/officeart/2005/8/layout/pyramid2"/>
    <dgm:cxn modelId="{88AD9037-DC15-4DB9-B13B-5A09E23FEDE4}" type="presParOf" srcId="{C6B6F025-99B2-4221-9C55-742ECC673059}" destId="{A950DDA3-DD47-46C6-9282-3CEBC703C57D}" srcOrd="0" destOrd="0" presId="urn:microsoft.com/office/officeart/2005/8/layout/pyramid2"/>
    <dgm:cxn modelId="{A81F1F68-8797-456A-B30C-FC75D404040D}" type="presParOf" srcId="{C6B6F025-99B2-4221-9C55-742ECC673059}" destId="{CF6ADA39-DC8F-4272-A662-4F70FD258233}" srcOrd="1" destOrd="0" presId="urn:microsoft.com/office/officeart/2005/8/layout/pyramid2"/>
    <dgm:cxn modelId="{07C30063-30C5-47A3-A0DF-3B05CFABC1B2}" type="presParOf" srcId="{C6B6F025-99B2-4221-9C55-742ECC673059}" destId="{3CC59CC5-11DA-4DA1-8AF9-3100F36D1E76}" srcOrd="2" destOrd="0" presId="urn:microsoft.com/office/officeart/2005/8/layout/pyramid2"/>
    <dgm:cxn modelId="{D803B1F7-DB8B-4D20-B4AE-F8A86C18DD12}"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nguồn nguyên liệu chính cho nhiều ngành công nghiệp, góp phần đảm bảo an ninh năng lượng quốc gia, cung cấp nhiên liệu cho sản xuất, phục vụ cho sinh hoạt hàng ngày của người dân.</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Nhiều loại tài nguyên khoáng sản nước ta vẫn chưa được thăm dò, đánh giá đầy đủ tiềm năng và giá trị</a:t>
          </a:r>
          <a:r>
            <a:rPr lang="en-US" sz="1800" b="0" dirty="0" smtClean="0">
              <a:solidFill>
                <a:schemeClr val="tx1"/>
              </a:solidFill>
              <a:latin typeface="Cambria" pitchFamily="18" charset="0"/>
              <a:ea typeface="Cambria" pitchFamily="18" charset="0"/>
            </a:rPr>
            <a:t>, m</a:t>
          </a:r>
          <a:r>
            <a:rPr lang="vi-VN" sz="1800" b="0" dirty="0" smtClean="0">
              <a:solidFill>
                <a:schemeClr val="tx1"/>
              </a:solidFill>
              <a:latin typeface="Cambria" pitchFamily="18" charset="0"/>
              <a:ea typeface="Cambria" pitchFamily="18" charset="0"/>
            </a:rPr>
            <a:t>ột số loại tài nguyên chưa được khai thác và sử dụng hiệu quả.</a:t>
          </a:r>
          <a:endParaRPr lang="en-US" sz="1800" b="0" dirty="0" smtClean="0">
            <a:solidFill>
              <a:schemeClr val="tx1"/>
            </a:solidFill>
            <a:latin typeface="Cambria" pitchFamily="18" charset="0"/>
            <a:ea typeface="Cambria" pitchFamily="18" charset="0"/>
          </a:endParaRP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khai thác một số khoáng sản chưa tiên tiến.</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tài nguyên và những hệ quả như xói mòn, trượt đất, suy giảm đa dạng sinh học, ô nhiễm đất, nước và huỷ hoại môi trường ở những nơi khai thác khoáng sản.</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Thực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hiện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nghiêm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Khoáng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sản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Việt</a:t>
          </a:r>
          <a:r>
            <a:rPr lang="en-US" sz="1800" dirty="0" smtClean="0">
              <a:solidFill>
                <a:schemeClr val="tx1"/>
              </a:solidFill>
              <a:latin typeface="Cambria" pitchFamily="18" charset="0"/>
              <a:ea typeface="Cambria" pitchFamily="18" charset="0"/>
            </a:rPr>
            <a:t> Nam, á</a:t>
          </a:r>
          <a:r>
            <a:rPr lang="vi-VN" sz="1800" dirty="0" smtClean="0">
              <a:solidFill>
                <a:schemeClr val="tx1"/>
              </a:solidFill>
              <a:latin typeface="Cambria" pitchFamily="18" charset="0"/>
              <a:ea typeface="Cambria" pitchFamily="18" charset="0"/>
            </a:rPr>
            <a:t>p dụng các biện pháp quản lí chặt chẽ,tăng cường trách nhiệm của các tổ chức và cá nhân</a:t>
          </a:r>
          <a:r>
            <a:rPr lang="en-US" sz="1800" dirty="0" smtClean="0">
              <a:solidFill>
                <a:schemeClr val="tx1"/>
              </a:solidFill>
              <a:latin typeface="Cambria" pitchFamily="18" charset="0"/>
              <a:ea typeface="Cambria" pitchFamily="18" charset="0"/>
            </a:rPr>
            <a:t>, á</a:t>
          </a:r>
          <a:r>
            <a:rPr lang="vi-VN" sz="1800" dirty="0" smtClean="0">
              <a:solidFill>
                <a:schemeClr val="tx1"/>
              </a:solidFill>
              <a:latin typeface="Cambria" pitchFamily="18" charset="0"/>
              <a:ea typeface="Cambria" pitchFamily="18" charset="0"/>
            </a:rPr>
            <a:t>p dụng các biện pháp công nghệ tiên tiến, tăng cường nghiên cứu, sử dụng các nguồn vật liệu thay thế.</a:t>
          </a:r>
          <a:endParaRPr lang="en-US" sz="1800" dirty="0" smtClean="0">
            <a:solidFill>
              <a:schemeClr val="tx1"/>
            </a:solidFill>
            <a:latin typeface="Cambria" pitchFamily="18" charset="0"/>
            <a:ea typeface="Cambria" pitchFamily="18" charset="0"/>
          </a:endParaRP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3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8611360">
          <a:off x="1435007" y="1652052"/>
          <a:ext cx="1361708" cy="45043"/>
        </a:xfrm>
        <a:custGeom>
          <a:avLst/>
          <a:gdLst/>
          <a:ahLst/>
          <a:cxnLst/>
          <a:rect l="0" t="0" r="0" b="0"/>
          <a:pathLst>
            <a:path>
              <a:moveTo>
                <a:pt x="0" y="22521"/>
              </a:moveTo>
              <a:lnTo>
                <a:pt x="136170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1819" y="1640531"/>
        <a:ext cx="68085" cy="68085"/>
      </dsp:txXfrm>
    </dsp:sp>
    <dsp:sp modelId="{96F6B4A5-4316-483E-A215-A50AB58380CF}">
      <dsp:nvSpPr>
        <dsp:cNvPr id="0" name=""/>
        <dsp:cNvSpPr/>
      </dsp:nvSpPr>
      <dsp:spPr>
        <a:xfrm>
          <a:off x="2555227" y="708815"/>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Tài nguyên khoáng sản nước ta khá phong phú và đa dạng</a:t>
          </a:r>
          <a:endParaRPr lang="en-US" sz="2000" kern="1200" dirty="0">
            <a:latin typeface="Cambria" pitchFamily="18" charset="0"/>
            <a:ea typeface="Cambria" pitchFamily="18" charset="0"/>
          </a:endParaRPr>
        </a:p>
      </dsp:txBody>
      <dsp:txXfrm>
        <a:off x="2581332" y="734920"/>
        <a:ext cx="4530265" cy="839076"/>
      </dsp:txXfrm>
    </dsp:sp>
    <dsp:sp modelId="{94EA96AF-2FBC-4648-9FD1-87361545AC9C}">
      <dsp:nvSpPr>
        <dsp:cNvPr id="0" name=""/>
        <dsp:cNvSpPr/>
      </dsp:nvSpPr>
      <dsp:spPr>
        <a:xfrm rot="102243">
          <a:off x="1676301" y="2185239"/>
          <a:ext cx="879120" cy="45043"/>
        </a:xfrm>
        <a:custGeom>
          <a:avLst/>
          <a:gdLst/>
          <a:ahLst/>
          <a:cxnLst/>
          <a:rect l="0" t="0" r="0" b="0"/>
          <a:pathLst>
            <a:path>
              <a:moveTo>
                <a:pt x="0" y="22521"/>
              </a:moveTo>
              <a:lnTo>
                <a:pt x="87912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3883" y="2185783"/>
        <a:ext cx="43956" cy="43956"/>
      </dsp:txXfrm>
    </dsp:sp>
    <dsp:sp modelId="{194FA8BE-403B-4438-BA10-D5FA171165B8}">
      <dsp:nvSpPr>
        <dsp:cNvPr id="0" name=""/>
        <dsp:cNvSpPr/>
      </dsp:nvSpPr>
      <dsp:spPr>
        <a:xfrm>
          <a:off x="2555227" y="1764863"/>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Phần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lớn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các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mỏ</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quy</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mô</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trung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và</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nhỏ</a:t>
          </a:r>
          <a:endParaRPr lang="en-US" sz="2000" kern="1200" dirty="0">
            <a:latin typeface="Cambria" pitchFamily="18" charset="0"/>
            <a:ea typeface="Cambria" pitchFamily="18" charset="0"/>
          </a:endParaRPr>
        </a:p>
      </dsp:txBody>
      <dsp:txXfrm>
        <a:off x="2581937" y="1791573"/>
        <a:ext cx="4529055" cy="858516"/>
      </dsp:txXfrm>
    </dsp:sp>
    <dsp:sp modelId="{E8278B7B-0FAD-4B56-BFD7-99CDD2D15D79}">
      <dsp:nvSpPr>
        <dsp:cNvPr id="0" name=""/>
        <dsp:cNvSpPr/>
      </dsp:nvSpPr>
      <dsp:spPr>
        <a:xfrm rot="3030613">
          <a:off x="1424970" y="2705354"/>
          <a:ext cx="1381782" cy="45043"/>
        </a:xfrm>
        <a:custGeom>
          <a:avLst/>
          <a:gdLst/>
          <a:ahLst/>
          <a:cxnLst/>
          <a:rect l="0" t="0" r="0" b="0"/>
          <a:pathLst>
            <a:path>
              <a:moveTo>
                <a:pt x="0" y="22521"/>
              </a:moveTo>
              <a:lnTo>
                <a:pt x="1381782"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1317" y="2693332"/>
        <a:ext cx="69089" cy="69089"/>
      </dsp:txXfrm>
    </dsp:sp>
    <dsp:sp modelId="{EDB4E737-2141-4BB1-B813-7B76AF376A28}">
      <dsp:nvSpPr>
        <dsp:cNvPr id="0" name=""/>
        <dsp:cNvSpPr/>
      </dsp:nvSpPr>
      <dsp:spPr>
        <a:xfrm>
          <a:off x="2555227" y="2841562"/>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Khoáng sản phân bố tương đối rộng</a:t>
          </a:r>
          <a:endParaRPr lang="en-US" sz="2000" kern="1200" dirty="0">
            <a:latin typeface="Cambria" pitchFamily="18" charset="0"/>
            <a:ea typeface="Cambria" pitchFamily="18" charset="0"/>
          </a:endParaRPr>
        </a:p>
      </dsp:txBody>
      <dsp:txXfrm>
        <a:off x="2579801" y="2866136"/>
        <a:ext cx="4533327" cy="789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nguồn nguyên liệu chính cho nhiều ngành công nghiệp, góp phần đảm bảo an ninh năng lượng quốc gia, cung cấp nhiên liệu cho sản xuất, phục vụ cho sinh hoạt hàng ngày của người dân.</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Nhiều loại tài nguyên khoáng sản nước ta vẫn chưa được thăm dò, đánh giá đầy đủ tiềm năng và giá trị</a:t>
          </a:r>
          <a:r>
            <a:rPr lang="en-US" sz="1800" b="0" kern="1200" dirty="0" smtClean="0">
              <a:solidFill>
                <a:schemeClr val="tx1"/>
              </a:solidFill>
              <a:latin typeface="Cambria" pitchFamily="18" charset="0"/>
              <a:ea typeface="Cambria" pitchFamily="18" charset="0"/>
            </a:rPr>
            <a:t>, m</a:t>
          </a:r>
          <a:r>
            <a:rPr lang="vi-VN" sz="1800" b="0" kern="1200" dirty="0" smtClean="0">
              <a:solidFill>
                <a:schemeClr val="tx1"/>
              </a:solidFill>
              <a:latin typeface="Cambria" pitchFamily="18" charset="0"/>
              <a:ea typeface="Cambria" pitchFamily="18" charset="0"/>
            </a:rPr>
            <a:t>ột số loại tài nguyên chưa được khai thác và sử dụng hiệu quả.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khai thác một số khoáng sản chưa tiên tiến.</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tài nguyên và những hệ quả như xói mòn, trượt đất, suy giảm đa dạng sinh học, ô nhiễm đất, nước và huỷ hoại môi trường ở những nơi khai thác khoáng sản.</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Thực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hiện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nghiêm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Khoáng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sản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Việt</a:t>
          </a:r>
          <a:r>
            <a:rPr lang="en-US" sz="1800" kern="1200" dirty="0" smtClean="0">
              <a:solidFill>
                <a:schemeClr val="tx1"/>
              </a:solidFill>
              <a:latin typeface="Cambria" pitchFamily="18" charset="0"/>
              <a:ea typeface="Cambria" pitchFamily="18" charset="0"/>
            </a:rPr>
            <a:t> Nam, á</a:t>
          </a:r>
          <a:r>
            <a:rPr lang="vi-VN" sz="1800" kern="1200" dirty="0" smtClean="0">
              <a:solidFill>
                <a:schemeClr val="tx1"/>
              </a:solidFill>
              <a:latin typeface="Cambria" pitchFamily="18" charset="0"/>
              <a:ea typeface="Cambria" pitchFamily="18" charset="0"/>
            </a:rPr>
            <a:t>p dụng các biện pháp quản lí chặt chẽ,tăng cường trách nhiệm của các tổ chức và cá nhân</a:t>
          </a:r>
          <a:r>
            <a:rPr lang="en-US" sz="1800" kern="1200" dirty="0" smtClean="0">
              <a:solidFill>
                <a:schemeClr val="tx1"/>
              </a:solidFill>
              <a:latin typeface="Cambria" pitchFamily="18" charset="0"/>
              <a:ea typeface="Cambria" pitchFamily="18" charset="0"/>
            </a:rPr>
            <a:t>, á</a:t>
          </a:r>
          <a:r>
            <a:rPr lang="vi-VN" sz="1800" kern="1200" dirty="0" smtClean="0">
              <a:solidFill>
                <a:schemeClr val="tx1"/>
              </a:solidFill>
              <a:latin typeface="Cambria" pitchFamily="18" charset="0"/>
              <a:ea typeface="Cambria" pitchFamily="18" charset="0"/>
            </a:rPr>
            <a:t>p dụng các biện pháp công nghệ tiên tiến, tăng cường nghiên cứu, sử dụng các nguồn vật liệu thay thế.</a:t>
          </a:r>
          <a:endParaRPr lang="en-US" sz="180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3.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3.xml"/><Relationship Id="rId5" Type="http://schemas.openxmlformats.org/officeDocument/2006/relationships/image" Target="../media/image11.png"/><Relationship Id="rId15" Type="http://schemas.microsoft.com/office/2007/relationships/diagramDrawing" Target="../diagrams/drawing3.xml"/><Relationship Id="rId10"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1.png"/><Relationship Id="rId10" Type="http://schemas.openxmlformats.org/officeDocument/2006/relationships/diagramData" Target="../diagrams/data1.xml"/><Relationship Id="rId4" Type="http://schemas.openxmlformats.org/officeDocument/2006/relationships/image" Target="../media/image10.jpeg"/><Relationship Id="rId9" Type="http://schemas.openxmlformats.org/officeDocument/2006/relationships/image" Target="../media/image13.jpe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3.jpe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0.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diagramLayout" Target="../diagrams/layout2.xml"/><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diagramData" Target="../diagrams/data2.xml"/><Relationship Id="rId2" Type="http://schemas.openxmlformats.org/officeDocument/2006/relationships/image" Target="../media/image9.png"/><Relationship Id="rId16" Type="http://schemas.microsoft.com/office/2007/relationships/diagramDrawing" Target="../diagrams/drawing2.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3.jpeg"/><Relationship Id="rId5" Type="http://schemas.openxmlformats.org/officeDocument/2006/relationships/image" Target="../media/image14.png"/><Relationship Id="rId15" Type="http://schemas.openxmlformats.org/officeDocument/2006/relationships/diagramColors" Target="../diagrams/colors2.xml"/><Relationship Id="rId10" Type="http://schemas.microsoft.com/office/2007/relationships/hdphoto" Target="../media/hdphoto2.wdp"/><Relationship Id="rId4" Type="http://schemas.openxmlformats.org/officeDocument/2006/relationships/image" Target="../media/image10.jpeg"/><Relationship Id="rId9" Type="http://schemas.openxmlformats.org/officeDocument/2006/relationships/image" Target="../media/image12.png"/><Relationship Id="rId1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xmlns=""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16591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23622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4.1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2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233208"/>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 Khoáng sản ở nước ta phân bố tương đối rộng khắp trong cả nước. </a:t>
            </a:r>
          </a:p>
          <a:p>
            <a:pPr algn="just"/>
            <a:r>
              <a:rPr lang="vi-VN" sz="2400" dirty="0">
                <a:latin typeface="Cambria" pitchFamily="18" charset="0"/>
                <a:ea typeface="Cambria" pitchFamily="18" charset="0"/>
              </a:rPr>
              <a:t>- Các khoáng sản có trữ lượng lớn phân bố tập trung ở một số khu vực.</a:t>
            </a: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1"/>
          </a:xfrm>
          <a:prstGeom prst="rect">
            <a:avLst/>
          </a:prstGeom>
          <a:solidFill>
            <a:srgbClr val="FF0000"/>
          </a:solidFill>
          <a:ln>
            <a:solidFill>
              <a:srgbClr val="FF0000"/>
            </a:solidFill>
          </a:ln>
        </p:spPr>
      </p:pic>
      <p:sp>
        <p:nvSpPr>
          <p:cNvPr id="25"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Khoáng sản phân bố tương đối rộng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22860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sự</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phân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của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khoáng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trữ</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lượng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lớn</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2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75544"/>
            <a:ext cx="3657601" cy="2677656"/>
          </a:xfrm>
          <a:prstGeom prst="rect">
            <a:avLst/>
          </a:prstGeom>
          <a:solidFill>
            <a:srgbClr val="FFCCFF"/>
          </a:solidFill>
          <a:ln w="12700">
            <a:solidFill>
              <a:srgbClr val="0070C0"/>
            </a:solidFill>
          </a:ln>
        </p:spPr>
        <p:txBody>
          <a:bodyPr wrap="square">
            <a:spAutoFit/>
          </a:bodyPr>
          <a:lstStyle/>
          <a:p>
            <a:pPr algn="just"/>
            <a:r>
              <a:rPr lang="nl-NL" sz="2100" dirty="0" smtClean="0">
                <a:latin typeface="Cambria" pitchFamily="18" charset="0"/>
                <a:ea typeface="Cambria" pitchFamily="18" charset="0"/>
              </a:rPr>
              <a:t>- Dầu </a:t>
            </a:r>
            <a:r>
              <a:rPr lang="nl-NL" sz="2100" dirty="0">
                <a:latin typeface="Cambria" pitchFamily="18" charset="0"/>
                <a:ea typeface="Cambria" pitchFamily="18" charset="0"/>
              </a:rPr>
              <a:t>mỏ và khí tự nhiên </a:t>
            </a:r>
            <a:r>
              <a:rPr lang="nl-NL" sz="2100" dirty="0" smtClean="0">
                <a:latin typeface="Cambria" pitchFamily="18" charset="0"/>
                <a:ea typeface="Cambria" pitchFamily="18" charset="0"/>
              </a:rPr>
              <a:t>ở </a:t>
            </a:r>
            <a:r>
              <a:rPr lang="nl-NL" sz="2100" dirty="0">
                <a:latin typeface="Cambria" pitchFamily="18" charset="0"/>
                <a:ea typeface="Cambria" pitchFamily="18" charset="0"/>
              </a:rPr>
              <a:t>vùng thềm lục </a:t>
            </a:r>
            <a:r>
              <a:rPr lang="nl-NL" sz="2100" dirty="0" smtClean="0">
                <a:latin typeface="Cambria" pitchFamily="18" charset="0"/>
                <a:ea typeface="Cambria" pitchFamily="18" charset="0"/>
              </a:rPr>
              <a:t>địa.</a:t>
            </a:r>
          </a:p>
          <a:p>
            <a:pPr algn="just"/>
            <a:r>
              <a:rPr lang="nl-NL" sz="2100" dirty="0" smtClean="0">
                <a:latin typeface="Cambria" pitchFamily="18" charset="0"/>
                <a:ea typeface="Cambria" pitchFamily="18" charset="0"/>
              </a:rPr>
              <a:t>- Than </a:t>
            </a:r>
            <a:r>
              <a:rPr lang="nl-NL" sz="2100" dirty="0">
                <a:latin typeface="Cambria" pitchFamily="18" charset="0"/>
                <a:ea typeface="Cambria" pitchFamily="18" charset="0"/>
              </a:rPr>
              <a:t>đá </a:t>
            </a:r>
            <a:r>
              <a:rPr lang="nl-NL" sz="2100" dirty="0" smtClean="0">
                <a:latin typeface="Cambria" pitchFamily="18" charset="0"/>
                <a:ea typeface="Cambria" pitchFamily="18" charset="0"/>
              </a:rPr>
              <a:t>ở </a:t>
            </a:r>
            <a:r>
              <a:rPr lang="nl-NL" sz="2100" dirty="0">
                <a:latin typeface="Cambria" pitchFamily="18" charset="0"/>
                <a:ea typeface="Cambria" pitchFamily="18" charset="0"/>
              </a:rPr>
              <a:t>vùng Đông </a:t>
            </a:r>
            <a:r>
              <a:rPr lang="nl-NL" sz="2100" dirty="0" smtClean="0">
                <a:latin typeface="Cambria" pitchFamily="18" charset="0"/>
                <a:ea typeface="Cambria" pitchFamily="18" charset="0"/>
              </a:rPr>
              <a:t>Bắc.</a:t>
            </a:r>
          </a:p>
          <a:p>
            <a:pPr algn="just"/>
            <a:r>
              <a:rPr lang="nl-NL" sz="2100" dirty="0" smtClean="0">
                <a:latin typeface="Cambria" pitchFamily="18" charset="0"/>
                <a:ea typeface="Cambria" pitchFamily="18" charset="0"/>
              </a:rPr>
              <a:t>- Than </a:t>
            </a:r>
            <a:r>
              <a:rPr lang="nl-NL" sz="2100" dirty="0">
                <a:latin typeface="Cambria" pitchFamily="18" charset="0"/>
                <a:ea typeface="Cambria" pitchFamily="18" charset="0"/>
              </a:rPr>
              <a:t>nâu </a:t>
            </a:r>
            <a:r>
              <a:rPr lang="nl-NL" sz="2100" dirty="0" smtClean="0">
                <a:latin typeface="Cambria" pitchFamily="18" charset="0"/>
                <a:ea typeface="Cambria" pitchFamily="18" charset="0"/>
              </a:rPr>
              <a:t>ở </a:t>
            </a:r>
            <a:r>
              <a:rPr lang="nl-NL" sz="2100" dirty="0">
                <a:latin typeface="Cambria" pitchFamily="18" charset="0"/>
                <a:ea typeface="Cambria" pitchFamily="18" charset="0"/>
              </a:rPr>
              <a:t>đồng bằng sông </a:t>
            </a:r>
            <a:r>
              <a:rPr lang="nl-NL" sz="2100" dirty="0" smtClean="0">
                <a:latin typeface="Cambria" pitchFamily="18" charset="0"/>
                <a:ea typeface="Cambria" pitchFamily="18" charset="0"/>
              </a:rPr>
              <a:t>Hồng.</a:t>
            </a:r>
          </a:p>
          <a:p>
            <a:pPr algn="just"/>
            <a:r>
              <a:rPr lang="nl-NL" sz="2100" dirty="0" smtClean="0">
                <a:latin typeface="Cambria" pitchFamily="18" charset="0"/>
                <a:ea typeface="Cambria" pitchFamily="18" charset="0"/>
              </a:rPr>
              <a:t> - Titan ở </a:t>
            </a:r>
            <a:r>
              <a:rPr lang="nl-NL" sz="2100" dirty="0">
                <a:latin typeface="Cambria" pitchFamily="18" charset="0"/>
                <a:ea typeface="Cambria" pitchFamily="18" charset="0"/>
              </a:rPr>
              <a:t>vùng Duyên hải miền </a:t>
            </a:r>
            <a:r>
              <a:rPr lang="nl-NL" sz="2100" dirty="0" smtClean="0">
                <a:latin typeface="Cambria" pitchFamily="18" charset="0"/>
                <a:ea typeface="Cambria" pitchFamily="18" charset="0"/>
              </a:rPr>
              <a:t>Trung.</a:t>
            </a:r>
          </a:p>
          <a:p>
            <a:pPr algn="just"/>
            <a:r>
              <a:rPr lang="nl-NL" sz="2100" dirty="0" smtClean="0">
                <a:latin typeface="Cambria" pitchFamily="18" charset="0"/>
                <a:ea typeface="Cambria" pitchFamily="18" charset="0"/>
              </a:rPr>
              <a:t> - Bô-xit ở </a:t>
            </a:r>
            <a:r>
              <a:rPr lang="nl-NL" sz="2100" dirty="0">
                <a:latin typeface="Cambria" pitchFamily="18" charset="0"/>
                <a:ea typeface="Cambria" pitchFamily="18" charset="0"/>
              </a:rPr>
              <a:t>Tây </a:t>
            </a:r>
            <a:r>
              <a:rPr lang="nl-NL" sz="2100" dirty="0" smtClean="0">
                <a:latin typeface="Cambria" pitchFamily="18" charset="0"/>
                <a:ea typeface="Cambria" pitchFamily="18" charset="0"/>
              </a:rPr>
              <a:t>Nguyên.</a:t>
            </a:r>
            <a:endParaRPr lang="vi-VN" sz="2100" dirty="0">
              <a:latin typeface="Cambria" pitchFamily="18" charset="0"/>
              <a:ea typeface="Cambria"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1"/>
          </a:xfrm>
          <a:prstGeom prst="rect">
            <a:avLst/>
          </a:prstGeom>
          <a:solidFill>
            <a:srgbClr val="FF0000"/>
          </a:solidFill>
          <a:ln>
            <a:solidFill>
              <a:srgbClr val="FF0000"/>
            </a:solidFill>
          </a:ln>
        </p:spPr>
      </p:pic>
      <p:sp>
        <p:nvSpPr>
          <p:cNvPr id="25"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Khoáng sản phân bố tương đối rộng</a:t>
            </a:r>
            <a:endParaRPr lang="en-US" sz="2400" b="1" dirty="0">
              <a:solidFill>
                <a:srgbClr val="CC0000"/>
              </a:solidFill>
              <a:latin typeface="Times New Roman" pitchFamily="18" charset="0"/>
              <a:cs typeface="Times New Roman" pitchFamily="18" charset="0"/>
            </a:endParaRPr>
          </a:p>
        </p:txBody>
      </p:sp>
      <p:sp>
        <p:nvSpPr>
          <p:cNvPr id="2" name="Oval 1"/>
          <p:cNvSpPr/>
          <p:nvPr/>
        </p:nvSpPr>
        <p:spPr>
          <a:xfrm>
            <a:off x="6705600" y="4779086"/>
            <a:ext cx="914400" cy="707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53200" y="1822240"/>
            <a:ext cx="4191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91942" y="1981200"/>
            <a:ext cx="228600" cy="222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426295" y="2749689"/>
            <a:ext cx="228600" cy="222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62800" y="3798170"/>
            <a:ext cx="228600" cy="222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162800" y="4381075"/>
            <a:ext cx="228600" cy="222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705600" y="3600731"/>
            <a:ext cx="380061" cy="10827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963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8" dur="500"/>
                                        <p:tgtEl>
                                          <p:spTgt spid="32">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randombar(horizontal)">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randombar(horizontal)">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78" dur="500"/>
                                        <p:tgtEl>
                                          <p:spTgt spid="3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randombar(horizontal)">
                                      <p:cBhvr>
                                        <p:cTn id="8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animBg="1"/>
      <p:bldP spid="26" grpId="0" animBg="1"/>
      <p:bldP spid="27"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1</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8382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bô-xít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Ti-tan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Định</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ĐẶC ĐIỂM CHUNG CỦA TÀI NGUYÊN KHOÁNG SẢN</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17304"/>
            <a:ext cx="3973110" cy="21310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5554" y="4117304"/>
            <a:ext cx="4041245" cy="213109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98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randombar(horizontal)">
                                      <p:cBhvr>
                                        <p:cTn id="16" dur="500"/>
                                        <p:tgtEl>
                                          <p:spTgt spid="10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524000"/>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em</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giải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thích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vì</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sao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khoáng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lại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phong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phú</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dạng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phân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tương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đối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rộng</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200" b="1" dirty="0">
                <a:solidFill>
                  <a:srgbClr val="0D30DD"/>
                </a:solidFill>
                <a:latin typeface="Cambria" pitchFamily="18" charset="0"/>
                <a:ea typeface="+mn-ea"/>
                <a:cs typeface="+mn-cs"/>
              </a:rPr>
              <a:t>ĐẶC ĐIỂM CHUNG CỦA TÀI NGUYÊN KHOÁNG SẢN</a:t>
            </a:r>
            <a:endParaRPr lang="en-US" sz="22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378509307"/>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20721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ĐẶC ĐIỂM CHUNG CỦA TÀI NGUYÊN KHOÁNG SẢN</a:t>
            </a:r>
            <a:endParaRPr lang="en-US" sz="2200" b="1" dirty="0">
              <a:solidFill>
                <a:srgbClr val="0D30DD"/>
              </a:solidFill>
              <a:latin typeface="Cambria" pitchFamily="18" charset="0"/>
            </a:endParaRP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2590799"/>
            <a:ext cx="6792509" cy="2438401"/>
          </a:xfrm>
          <a:prstGeom prst="wedgeRoundRectCallout">
            <a:avLst>
              <a:gd name="adj1" fmla="val 46669"/>
              <a:gd name="adj2" fmla="val 7727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971800"/>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Khoáng sản ở nước ta phân bố tương đối rộng khắp trong cả nước. </a:t>
            </a:r>
          </a:p>
          <a:p>
            <a:pPr algn="just">
              <a:spcBef>
                <a:spcPts val="600"/>
              </a:spcBef>
              <a:spcAft>
                <a:spcPts val="0"/>
              </a:spcAft>
            </a:pPr>
            <a:r>
              <a:rPr lang="vi-VN" sz="2400" dirty="0">
                <a:latin typeface="Cambria" pitchFamily="18" charset="0"/>
                <a:ea typeface="Cambria" pitchFamily="18" charset="0"/>
              </a:rPr>
              <a:t>- Các khoáng sản có trữ lượng lớn phân bố tập trung ở một số khu vực.</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Khoáng sản phân bố tương đối rộng</a:t>
            </a:r>
          </a:p>
        </p:txBody>
      </p:sp>
    </p:spTree>
    <p:extLst>
      <p:ext uri="{BB962C8B-B14F-4D97-AF65-F5344CB8AC3E}">
        <p14:creationId xmlns:p14="http://schemas.microsoft.com/office/powerpoint/2010/main" val="4135139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419027684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SỬ DỤNG HỢP LÍ TÀI NGUYÊN KHOÁNG SẢN</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2438401"/>
            <a:ext cx="6792509" cy="2743200"/>
          </a:xfrm>
          <a:prstGeom prst="wedgeRoundRectCallout">
            <a:avLst>
              <a:gd name="adj1" fmla="val 47434"/>
              <a:gd name="adj2" fmla="val 7301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6670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Nhiều loại tài nguyên khoáng sản nước ta vẫn chưa được thăm dò, đánh giá đầy đủ tiềm năng và giá trị.</a:t>
            </a:r>
          </a:p>
          <a:p>
            <a:pPr algn="just">
              <a:spcBef>
                <a:spcPts val="600"/>
              </a:spcBef>
              <a:spcAft>
                <a:spcPts val="0"/>
              </a:spcAft>
            </a:pPr>
            <a:r>
              <a:rPr lang="vi-VN" sz="2200" dirty="0">
                <a:latin typeface="Cambria" pitchFamily="18" charset="0"/>
                <a:ea typeface="Cambria" pitchFamily="18" charset="0"/>
              </a:rPr>
              <a:t>- Một số loại tài nguyên chưa được khai thác và sử dụng hiệu quả, vẫn còn tình trạng khai thác quá mức.</a:t>
            </a:r>
          </a:p>
          <a:p>
            <a:pPr algn="just">
              <a:spcBef>
                <a:spcPts val="600"/>
              </a:spcBef>
              <a:spcAft>
                <a:spcPts val="0"/>
              </a:spcAft>
            </a:pPr>
            <a:r>
              <a:rPr lang="vi-VN" sz="2200" dirty="0">
                <a:latin typeface="Cambria" pitchFamily="18" charset="0"/>
                <a:ea typeface="Cambria" pitchFamily="18" charset="0"/>
              </a:rPr>
              <a:t>- Công nghệ khai thác một số khoáng sản chưa tiên tiến, gây lãng phí tài nguyên.</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Hiện trạng khai thác và sử dụng tài nguyên khoáng sản</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982667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13712898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SỬ DỤNG HỢP LÍ TÀI NGUYÊN KHOÁNG SẢN</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2438401"/>
            <a:ext cx="6792509" cy="2743200"/>
          </a:xfrm>
          <a:prstGeom prst="wedgeRoundRectCallout">
            <a:avLst>
              <a:gd name="adj1" fmla="val 47434"/>
              <a:gd name="adj2" fmla="val 7301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6670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Thực hiện nghiêm Luật Khoáng sản Việt Nam.</a:t>
            </a:r>
          </a:p>
          <a:p>
            <a:pPr algn="just">
              <a:spcBef>
                <a:spcPts val="600"/>
              </a:spcBef>
              <a:spcAft>
                <a:spcPts val="0"/>
              </a:spcAft>
            </a:pPr>
            <a:r>
              <a:rPr lang="vi-VN" sz="2200" dirty="0">
                <a:latin typeface="Cambria" pitchFamily="18" charset="0"/>
                <a:ea typeface="Cambria" pitchFamily="18" charset="0"/>
              </a:rPr>
              <a:t>- Áp dụng các biện pháp quản lí chặt chẽ,tăng cường trách nhiệm của các tổ chức và cá nhân.</a:t>
            </a:r>
          </a:p>
          <a:p>
            <a:pPr algn="just">
              <a:spcBef>
                <a:spcPts val="600"/>
              </a:spcBef>
              <a:spcAft>
                <a:spcPts val="0"/>
              </a:spcAft>
            </a:pPr>
            <a:r>
              <a:rPr lang="vi-VN" sz="2200" dirty="0">
                <a:latin typeface="Cambria" pitchFamily="18" charset="0"/>
                <a:ea typeface="Cambria" pitchFamily="18" charset="0"/>
              </a:rPr>
              <a:t>- Áp dụng các biện pháp công nghệ tiên tiến, tăng cường nghiên cứu, sử dụng các nguồn vật liệu thay thế.</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Biện pháp sử dụng hợp lí tài nguyên khoáng sản </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23250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400" b="1" dirty="0">
                <a:ln w="10541" cmpd="sng">
                  <a:solidFill>
                    <a:schemeClr val="accent1">
                      <a:shade val="88000"/>
                      <a:satMod val="110000"/>
                    </a:schemeClr>
                  </a:solidFill>
                  <a:prstDash val="solid"/>
                </a:ln>
                <a:solidFill>
                  <a:srgbClr val="FF0000"/>
                </a:solidFill>
                <a:latin typeface="Cambria" pitchFamily="18" charset="0"/>
              </a:rPr>
              <a:t>ĐẶC ĐIỂM CHUNG CỦA TÀI NGUYÊN KHOÁNG SẢN, </a:t>
            </a:r>
            <a:br>
              <a:rPr lang="en-US" sz="2400" b="1" dirty="0">
                <a:ln w="10541" cmpd="sng">
                  <a:solidFill>
                    <a:schemeClr val="accent1">
                      <a:shade val="88000"/>
                      <a:satMod val="110000"/>
                    </a:schemeClr>
                  </a:solidFill>
                  <a:prstDash val="solid"/>
                </a:ln>
                <a:solidFill>
                  <a:srgbClr val="FF0000"/>
                </a:solidFill>
                <a:latin typeface="Cambria" pitchFamily="18" charset="0"/>
              </a:rPr>
            </a:br>
            <a:r>
              <a:rPr lang="en-US" sz="2400" b="1" dirty="0">
                <a:ln w="10541" cmpd="sng">
                  <a:solidFill>
                    <a:schemeClr val="accent1">
                      <a:shade val="88000"/>
                      <a:satMod val="110000"/>
                    </a:schemeClr>
                  </a:solidFill>
                  <a:prstDash val="solid"/>
                </a:ln>
                <a:solidFill>
                  <a:srgbClr val="FF0000"/>
                </a:solidFill>
                <a:latin typeface="Cambria" pitchFamily="18" charset="0"/>
              </a:rPr>
              <a:t>SỬ DỤNG HỢP LÍ TÀI NGUYÊN KHOÁNG SẢN</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h</a:t>
            </a:r>
            <a:r>
              <a:rPr lang="vi-VN" sz="2100" i="1" dirty="0" smtClean="0">
                <a:solidFill>
                  <a:srgbClr val="FF0000"/>
                </a:solidFill>
                <a:latin typeface="Cambria" panose="02040503050406030204" pitchFamily="18" charset="0"/>
                <a:ea typeface="Cambria" panose="02040503050406030204" pitchFamily="18" charset="0"/>
              </a:rPr>
              <a:t>oàn </a:t>
            </a:r>
            <a:r>
              <a:rPr lang="vi-VN" sz="2100" i="1" dirty="0">
                <a:solidFill>
                  <a:srgbClr val="FF0000"/>
                </a:solidFill>
                <a:latin typeface="Cambria" panose="02040503050406030204" pitchFamily="18" charset="0"/>
                <a:ea typeface="Cambria" panose="02040503050406030204" pitchFamily="18" charset="0"/>
              </a:rPr>
              <a:t>thành sơ đồ thể hiện các đặc điểm chung về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23" name="Picture 22" descr="Hoàn thành sơ đồ thể hiện các đặc điểm chung về tài nguyên khoáng sản Việt Nam"/>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7800" y="2891809"/>
            <a:ext cx="7239001" cy="3661391"/>
          </a:xfrm>
          <a:prstGeom prst="rect">
            <a:avLst/>
          </a:prstGeom>
          <a:noFill/>
          <a:ln>
            <a:solidFill>
              <a:srgbClr val="FF0000"/>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1905000"/>
            <a:ext cx="7355895"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Lấy một số ví dụ chứng minh khai thác khoáng sản có ảnh hưởng đến môi trường ở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Theo báo cáo của Bộ TN&amp;MT, gần đây tình trạng khai thác trái phép cát, sỏi dọc theo sông Hồng sử dụng tàu cuốc, xe múc, máy nổ làm huỷ hoại môi trường sinh thái, làm sạt lở đất, làm biến đổi dòng chảy sông, và thay đổi chất lượng nước sông.</a:t>
            </a:r>
          </a:p>
          <a:p>
            <a:pPr algn="just"/>
            <a:r>
              <a:rPr lang="vi-VN" sz="2000" dirty="0">
                <a:latin typeface="Cambria" panose="02040503050406030204" pitchFamily="18" charset="0"/>
                <a:ea typeface="Cambria" panose="02040503050406030204" pitchFamily="18" charset="0"/>
              </a:rPr>
              <a:t>- Hoạt động khai thác mỏ than lộ thiên, do phải bốc xúc một lượng đất đá thải khá lớn, đất đá bị đào xới. Các đồng ruộng, khe suối phía dưới các bãi thải bị bồi lấp do sạt lở, xói mòn khi mưa lũ.</a:t>
            </a:r>
          </a:p>
          <a:p>
            <a:pPr algn="just"/>
            <a:r>
              <a:rPr lang="vi-VN" sz="2000" dirty="0">
                <a:latin typeface="Cambria" panose="02040503050406030204" pitchFamily="18" charset="0"/>
                <a:ea typeface="Cambria" panose="02040503050406030204" pitchFamily="18" charset="0"/>
              </a:rPr>
              <a:t>- Trong khai thác vàng, ngay tại các mỏ vàng đã được cấp phép, đa số các nhà máy không có hệ thống xử lý nước thải, tình trạng nước thải chưa qua xử lý chứa các loại hóa chất độc hại như xianua, thủy ngân đã ảnh hưởng nghiêm trọng đến môi trường, gây ô nhiễm nguồn nước. </a:t>
            </a:r>
          </a:p>
        </p:txBody>
      </p:sp>
    </p:spTree>
    <p:extLst>
      <p:ext uri="{BB962C8B-B14F-4D97-AF65-F5344CB8AC3E}">
        <p14:creationId xmlns:p14="http://schemas.microsoft.com/office/powerpoint/2010/main" val="160957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1905000"/>
            <a:ext cx="7355895" cy="707886"/>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S</a:t>
            </a:r>
            <a:r>
              <a:rPr lang="vi-VN" sz="2000" i="1" dirty="0" smtClean="0">
                <a:solidFill>
                  <a:srgbClr val="FF0000"/>
                </a:solidFill>
                <a:latin typeface="Cambria" panose="02040503050406030204" pitchFamily="18" charset="0"/>
                <a:ea typeface="Cambria" panose="02040503050406030204" pitchFamily="18" charset="0"/>
              </a:rPr>
              <a:t>ưu </a:t>
            </a:r>
            <a:r>
              <a:rPr lang="vi-VN" sz="2000" i="1" dirty="0">
                <a:solidFill>
                  <a:srgbClr val="FF0000"/>
                </a:solidFill>
                <a:latin typeface="Cambria" panose="02040503050406030204" pitchFamily="18" charset="0"/>
                <a:ea typeface="Cambria" panose="02040503050406030204" pitchFamily="18" charset="0"/>
              </a:rPr>
              <a:t>tầm thông tin để viết báo cáo ngắn về một loại khoáng sản ở nước ta và chia sẻ với các bạn.</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THAN ĐÁ Ở 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a:t>
            </a:r>
            <a:r>
              <a:rPr lang="en-US" sz="2400" b="1" dirty="0">
                <a:solidFill>
                  <a:srgbClr val="FF0000"/>
                </a:solidFill>
                <a:effectLst>
                  <a:outerShdw blurRad="38100" dist="38100" dir="2700000" algn="tl">
                    <a:srgbClr val="000000">
                      <a:alpha val="43137"/>
                    </a:srgbClr>
                  </a:outerShdw>
                </a:effectLst>
                <a:latin typeface="Cambria" pitchFamily="18" charset="0"/>
              </a:rPr>
              <a:t>ĐẶC ĐIỂM CHUNG CỦA TÀI NGUYÊN KHOÁNG SẢN, </a:t>
            </a:r>
            <a:r>
              <a:rPr lang="en-US" sz="2400" b="1" dirty="0" smtClean="0">
                <a:solidFill>
                  <a:srgbClr val="FF0000"/>
                </a:solidFill>
                <a:effectLst>
                  <a:outerShdw blurRad="38100" dist="38100" dir="2700000" algn="tl">
                    <a:srgbClr val="000000">
                      <a:alpha val="43137"/>
                    </a:srgbClr>
                  </a:outerShdw>
                </a:effectLst>
                <a:latin typeface="Cambria" pitchFamily="18" charset="0"/>
              </a:rPr>
              <a:t>SỬ </a:t>
            </a:r>
            <a:r>
              <a:rPr lang="en-US" sz="2400" b="1" dirty="0">
                <a:solidFill>
                  <a:srgbClr val="FF0000"/>
                </a:solidFill>
                <a:effectLst>
                  <a:outerShdw blurRad="38100" dist="38100" dir="2700000" algn="tl">
                    <a:srgbClr val="000000">
                      <a:alpha val="43137"/>
                    </a:srgbClr>
                  </a:outerShdw>
                </a:effectLst>
                <a:latin typeface="Cambria" pitchFamily="18" charset="0"/>
              </a:rPr>
              <a:t>DỤNG HỢP LÍ TÀI NGUYÊN KHOÁNG </a:t>
            </a:r>
            <a:r>
              <a:rPr lang="en-US" sz="2400" b="1" dirty="0" smtClean="0">
                <a:solidFill>
                  <a:srgbClr val="FF0000"/>
                </a:solidFill>
                <a:effectLst>
                  <a:outerShdw blurRad="38100" dist="38100" dir="2700000" algn="tl">
                    <a:srgbClr val="000000">
                      <a:alpha val="43137"/>
                    </a:srgbClr>
                  </a:outerShdw>
                </a:effectLst>
                <a:latin typeface="Cambria" pitchFamily="18" charset="0"/>
              </a:rPr>
              <a:t>SẢN</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6403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khoáng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sản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2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624864288"/>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82096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ĐẶC ĐIỂM CHUNG CỦA TÀI NGUYÊN KHOÁNG SẢN</a:t>
            </a:r>
            <a:endParaRPr lang="en-US" sz="2200" b="1" dirty="0">
              <a:solidFill>
                <a:srgbClr val="0D30DD"/>
              </a:solidFill>
              <a:latin typeface="Cambria" pitchFamily="18" charset="0"/>
            </a:endParaRPr>
          </a:p>
        </p:txBody>
      </p:sp>
      <p:sp>
        <p:nvSpPr>
          <p:cNvPr id="34"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Tài nguyên khoáng sản nước ta khá phong phú và đa dạng</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1"/>
          </a:xfrm>
          <a:prstGeom prst="rect">
            <a:avLst/>
          </a:prstGeom>
          <a:solidFill>
            <a:srgbClr val="FF0000"/>
          </a:solidFill>
          <a:ln>
            <a:solidFill>
              <a:srgbClr val="FF0000"/>
            </a:solidFill>
          </a:ln>
        </p:spPr>
      </p:pic>
      <p:sp>
        <p:nvSpPr>
          <p:cNvPr id="18" name="Rectangle 17"/>
          <p:cNvSpPr/>
          <p:nvPr/>
        </p:nvSpPr>
        <p:spPr>
          <a:xfrm>
            <a:off x="1505710" y="22579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4.1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chứng</a:t>
            </a:r>
            <a:r>
              <a:rPr lang="en-US" sz="2000" i="1" dirty="0" smtClean="0">
                <a:solidFill>
                  <a:srgbClr val="FF0000"/>
                </a:solidFill>
                <a:latin typeface="Cambria" panose="02040503050406030204" pitchFamily="18" charset="0"/>
                <a:ea typeface="Cambria" panose="02040503050406030204" pitchFamily="18" charset="0"/>
              </a:rPr>
              <a:t> minh </a:t>
            </a:r>
            <a:r>
              <a:rPr lang="en-US" sz="2000" i="1" dirty="0" err="1" smtClean="0">
                <a:solidFill>
                  <a:srgbClr val="FF0000"/>
                </a:solidFill>
                <a:latin typeface="Cambria" panose="02040503050406030204" pitchFamily="18" charset="0"/>
                <a:ea typeface="Cambria" panose="02040503050406030204" pitchFamily="18" charset="0"/>
              </a:rPr>
              <a:t>khoáng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khá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phong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phú</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dạng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9"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91254" y="4478379"/>
            <a:ext cx="1332746" cy="1312821"/>
            <a:chOff x="328593" y="3259179"/>
            <a:chExt cx="1256547" cy="1465221"/>
          </a:xfrm>
        </p:grpSpPr>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descr="http://previews.123rf.com/images/mistac/mistac1207/mistac120700017/14524015-A-cartoon-boy-with-a-good-idea-Stock-Vector-thinking.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Rectangle 22"/>
          <p:cNvSpPr/>
          <p:nvPr/>
        </p:nvSpPr>
        <p:spPr>
          <a:xfrm>
            <a:off x="1523998" y="3690878"/>
            <a:ext cx="3657601" cy="2862322"/>
          </a:xfrm>
          <a:prstGeom prst="rect">
            <a:avLst/>
          </a:prstGeom>
          <a:solidFill>
            <a:srgbClr val="FFCCFF"/>
          </a:solidFill>
          <a:ln w="12700">
            <a:solidFill>
              <a:srgbClr val="0070C0"/>
            </a:solidFill>
          </a:ln>
        </p:spPr>
        <p:txBody>
          <a:bodyPr wrap="square">
            <a:spAutoFit/>
          </a:bodyPr>
          <a:lstStyle/>
          <a:p>
            <a:pPr algn="just"/>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5000 </a:t>
            </a:r>
            <a:r>
              <a:rPr lang="en-US" sz="2000" dirty="0" err="1" smtClean="0">
                <a:latin typeface="Cambria" panose="02040503050406030204" pitchFamily="18" charset="0"/>
                <a:ea typeface="Cambria" panose="02040503050406030204" pitchFamily="18" charset="0"/>
              </a:rPr>
              <a:t>mỏ</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điểm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quặng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hơn</a:t>
            </a:r>
            <a:r>
              <a:rPr lang="en-US" sz="2000" dirty="0" smtClean="0">
                <a:latin typeface="Cambria" panose="02040503050406030204" pitchFamily="18" charset="0"/>
                <a:ea typeface="Cambria" panose="02040503050406030204" pitchFamily="18" charset="0"/>
              </a:rPr>
              <a:t> 60 </a:t>
            </a:r>
            <a:r>
              <a:rPr lang="en-US" sz="2000" dirty="0" err="1" smtClean="0">
                <a:latin typeface="Cambria" panose="02040503050406030204" pitchFamily="18" charset="0"/>
                <a:ea typeface="Cambria" panose="02040503050406030204" pitchFamily="18" charset="0"/>
              </a:rPr>
              <a:t>loại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khoáng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nhau</a:t>
            </a:r>
            <a:r>
              <a:rPr lang="en-US" sz="2000" dirty="0" smtClean="0">
                <a:latin typeface="Cambria" panose="02040503050406030204" pitchFamily="18" charset="0"/>
                <a:ea typeface="Cambria" panose="02040503050406030204" pitchFamily="18" charset="0"/>
              </a:rPr>
              <a:t>.</a:t>
            </a:r>
          </a:p>
          <a:p>
            <a:pPr algn="just"/>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số</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loại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khoáng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dầu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mỏ</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khí</a:t>
            </a:r>
            <a:r>
              <a:rPr lang="en-US" sz="2000" dirty="0" smtClean="0">
                <a:latin typeface="Cambria" panose="02040503050406030204" pitchFamily="18" charset="0"/>
                <a:ea typeface="Cambria" panose="02040503050406030204" pitchFamily="18" charset="0"/>
              </a:rPr>
              <a:t> tự </a:t>
            </a:r>
            <a:r>
              <a:rPr lang="en-US" sz="2000" dirty="0" err="1" smtClean="0">
                <a:latin typeface="Cambria" panose="02040503050406030204" pitchFamily="18" charset="0"/>
                <a:ea typeface="Cambria" panose="02040503050406030204" pitchFamily="18" charset="0"/>
              </a:rPr>
              <a:t>nhiên</a:t>
            </a:r>
            <a:r>
              <a:rPr lang="en-US" sz="2000" dirty="0" smtClean="0">
                <a:latin typeface="Cambria" panose="02040503050406030204" pitchFamily="18" charset="0"/>
                <a:ea typeface="Cambria" panose="02040503050406030204" pitchFamily="18" charset="0"/>
              </a:rPr>
              <a:t>, than </a:t>
            </a:r>
            <a:r>
              <a:rPr lang="en-US" sz="2000" dirty="0" err="1" smtClean="0">
                <a:latin typeface="Cambria" panose="02040503050406030204" pitchFamily="18" charset="0"/>
                <a:ea typeface="Cambria" panose="02040503050406030204" pitchFamily="18" charset="0"/>
              </a:rPr>
              <a:t>đá</a:t>
            </a:r>
            <a:r>
              <a:rPr lang="en-US" sz="2000" dirty="0" smtClean="0">
                <a:latin typeface="Cambria" panose="02040503050406030204" pitchFamily="18" charset="0"/>
                <a:ea typeface="Cambria" panose="02040503050406030204" pitchFamily="18" charset="0"/>
              </a:rPr>
              <a:t>, than </a:t>
            </a:r>
            <a:r>
              <a:rPr lang="en-US" sz="2000" dirty="0" err="1" smtClean="0">
                <a:latin typeface="Cambria" panose="02040503050406030204" pitchFamily="18" charset="0"/>
                <a:ea typeface="Cambria" panose="02040503050406030204" pitchFamily="18" charset="0"/>
              </a:rPr>
              <a:t>bùn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sắt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mangan</a:t>
            </a:r>
            <a:r>
              <a:rPr lang="en-US" sz="2000" dirty="0" smtClean="0">
                <a:latin typeface="Cambria" panose="02040503050406030204" pitchFamily="18" charset="0"/>
                <a:ea typeface="Cambria" panose="02040503050406030204" pitchFamily="18" charset="0"/>
              </a:rPr>
              <a:t>, titan, </a:t>
            </a:r>
            <a:r>
              <a:rPr lang="en-US" sz="2000" dirty="0" err="1" smtClean="0">
                <a:latin typeface="Cambria" panose="02040503050406030204" pitchFamily="18" charset="0"/>
                <a:ea typeface="Cambria" panose="02040503050406030204" pitchFamily="18" charset="0"/>
              </a:rPr>
              <a:t>vàng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đồng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thiếc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bô-xit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apatit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đá</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quý</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đá</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vôi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sét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cao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lanh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nước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khoáng</a:t>
            </a:r>
            <a:r>
              <a:rPr lang="en-US"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383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38"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ĐẶC ĐIỂM CHUNG CỦA TÀI NGUYÊN KHOÁNG SẢN</a:t>
            </a:r>
            <a:endParaRPr lang="en-US" sz="2200" b="1" dirty="0">
              <a:solidFill>
                <a:srgbClr val="0D30DD"/>
              </a:solidFill>
              <a:latin typeface="Cambria" pitchFamily="18" charset="0"/>
            </a:endParaRPr>
          </a:p>
        </p:txBody>
      </p:sp>
      <p:sp>
        <p:nvSpPr>
          <p:cNvPr id="34"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Tài nguyên khoáng sản nước ta khá phong phú và đa dạng</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1"/>
          </a:xfrm>
          <a:prstGeom prst="rect">
            <a:avLst/>
          </a:prstGeom>
          <a:solidFill>
            <a:srgbClr val="FF0000"/>
          </a:solidFill>
          <a:ln>
            <a:solidFill>
              <a:srgbClr val="FF0000"/>
            </a:solidFill>
          </a:ln>
        </p:spPr>
      </p:pic>
      <p:sp>
        <p:nvSpPr>
          <p:cNvPr id="25" name="Rectangle 24"/>
          <p:cNvSpPr/>
          <p:nvPr/>
        </p:nvSpPr>
        <p:spPr>
          <a:xfrm>
            <a:off x="1505710" y="23048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3.3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em</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k</a:t>
            </a:r>
            <a:r>
              <a:rPr lang="vi-VN" i="1" dirty="0" smtClean="0">
                <a:solidFill>
                  <a:srgbClr val="FF0000"/>
                </a:solidFill>
                <a:latin typeface="Cambria" panose="02040503050406030204" pitchFamily="18" charset="0"/>
                <a:ea typeface="Cambria" panose="02040503050406030204" pitchFamily="18" charset="0"/>
              </a:rPr>
              <a:t>hoáng </a:t>
            </a:r>
            <a:r>
              <a:rPr lang="vi-VN"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pic>
        <p:nvPicPr>
          <p:cNvPr id="26"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1254" y="4343400"/>
            <a:ext cx="1332746" cy="1312821"/>
            <a:chOff x="328593" y="3259179"/>
            <a:chExt cx="1256547" cy="1465221"/>
          </a:xfrm>
        </p:grpSpPr>
        <p:pic>
          <p:nvPicPr>
            <p:cNvPr id="28"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descr="http://previews.123rf.com/images/mistac/mistac1207/mistac120700017/14524015-A-cartoon-boy-with-a-good-idea-Stock-Vector-thinking.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5" name="Diagram 34"/>
          <p:cNvGraphicFramePr/>
          <p:nvPr>
            <p:extLst>
              <p:ext uri="{D42A27DB-BD31-4B8C-83A1-F6EECF244321}">
                <p14:modId xmlns:p14="http://schemas.microsoft.com/office/powerpoint/2010/main" val="511691439"/>
              </p:ext>
            </p:extLst>
          </p:nvPr>
        </p:nvGraphicFramePr>
        <p:xfrm>
          <a:off x="1429980" y="3293983"/>
          <a:ext cx="3793404" cy="371641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73332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Graphic spid="3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ĐẶC ĐIỂM CHUNG CỦA TÀI NGUYÊN KHOÁNG SẢN</a:t>
            </a:r>
            <a:endParaRPr lang="en-US" sz="2200" b="1" dirty="0">
              <a:solidFill>
                <a:srgbClr val="0D30DD"/>
              </a:solidFill>
              <a:latin typeface="Cambria" pitchFamily="18" charset="0"/>
            </a:endParaRP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2438401"/>
            <a:ext cx="6792509" cy="2743200"/>
          </a:xfrm>
          <a:prstGeom prst="wedgeRoundRectCallout">
            <a:avLst>
              <a:gd name="adj1" fmla="val 47434"/>
              <a:gd name="adj2" fmla="val 7301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743200"/>
            <a:ext cx="6553198" cy="2015936"/>
          </a:xfrm>
          <a:prstGeom prst="rect">
            <a:avLst/>
          </a:prstGeom>
        </p:spPr>
        <p:txBody>
          <a:bodyPr wrap="square">
            <a:spAutoFit/>
          </a:bodyPr>
          <a:lstStyle/>
          <a:p>
            <a:pPr algn="just">
              <a:spcBef>
                <a:spcPts val="600"/>
              </a:spcBef>
              <a:spcAft>
                <a:spcPts val="0"/>
              </a:spcAft>
            </a:pPr>
            <a:r>
              <a:rPr lang="nl-NL" sz="2400" dirty="0">
                <a:latin typeface="Cambria" pitchFamily="18" charset="0"/>
                <a:ea typeface="Cambria" pitchFamily="18" charset="0"/>
              </a:rPr>
              <a:t>- Nước ta đã xác định được trên 5.000 mỏ và điểm quặng của hơn 60 loại khoáng sản khác nhau.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Có đủ các nhóm khoáng sản, như: khoáng sản năng lượng, khoáng sản kim loại và phi kim loại.</a:t>
            </a:r>
            <a:endParaRPr lang="en-US" sz="2400" dirty="0">
              <a:effectLst/>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Tài nguyên khoáng sản nước ta khá phong phú và đa dạng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83419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23282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p</a:t>
            </a:r>
            <a:r>
              <a:rPr lang="vi-VN" sz="2000" i="1" dirty="0" smtClean="0">
                <a:solidFill>
                  <a:srgbClr val="FF0000"/>
                </a:solidFill>
                <a:latin typeface="Cambria" panose="02040503050406030204" pitchFamily="18" charset="0"/>
                <a:ea typeface="Cambria" panose="02040503050406030204" pitchFamily="18" charset="0"/>
              </a:rPr>
              <a:t>hần </a:t>
            </a:r>
            <a:r>
              <a:rPr lang="vi-VN" sz="20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2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59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4484399"/>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Phần lớn các mỏ khoáng sản ở nước ta có trữ lượng trung bình và nhỏ. </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Một số loại khoáng sản có trữ lượng lớn như: </a:t>
            </a:r>
            <a:r>
              <a:rPr lang="nl-NL" sz="2000" dirty="0" smtClean="0">
                <a:latin typeface="Cambria" pitchFamily="18" charset="0"/>
                <a:ea typeface="Cambria" pitchFamily="18" charset="0"/>
              </a:rPr>
              <a:t>than đá, dầu </a:t>
            </a:r>
            <a:r>
              <a:rPr lang="nl-NL" sz="2000" dirty="0">
                <a:latin typeface="Cambria" pitchFamily="18" charset="0"/>
                <a:ea typeface="Cambria" pitchFamily="18" charset="0"/>
              </a:rPr>
              <a:t>mỏ, </a:t>
            </a:r>
            <a:r>
              <a:rPr lang="nl-NL" sz="2000" dirty="0" smtClean="0">
                <a:latin typeface="Cambria" pitchFamily="18" charset="0"/>
                <a:ea typeface="Cambria" pitchFamily="18" charset="0"/>
              </a:rPr>
              <a:t>khí tự nhiên, sắt, bô-xit,...</a:t>
            </a:r>
            <a:endParaRPr lang="en-US" sz="20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
        <p:nvSpPr>
          <p:cNvPr id="37"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Phần lớn các mỏ có quy mô trung bình và nhỏ</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randombar(horizontal)">
                                      <p:cBhvr>
                                        <p:cTn id="29" dur="500"/>
                                        <p:tgtEl>
                                          <p:spTgt spid="34"/>
                                        </p:tgtEl>
                                      </p:cBhvr>
                                    </p:animEffect>
                                  </p:childTnLst>
                                </p:cTn>
                              </p:par>
                              <p:par>
                                <p:cTn id="30" presetID="14"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par>
                                <p:cTn id="33" presetID="14"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randombar(horizont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54" dur="500"/>
                                        <p:tgtEl>
                                          <p:spTgt spid="3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ĐẶC ĐIỂM CHUNG CỦA TÀI NGUYÊN KHOÁNG SẢN</a:t>
            </a:r>
            <a:endParaRPr lang="en-US" sz="2200" b="1" dirty="0">
              <a:solidFill>
                <a:srgbClr val="0D30DD"/>
              </a:solidFill>
              <a:latin typeface="Cambria" pitchFamily="18" charset="0"/>
            </a:endParaRP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2590799"/>
            <a:ext cx="6792509" cy="2438401"/>
          </a:xfrm>
          <a:prstGeom prst="wedgeRoundRectCallout">
            <a:avLst>
              <a:gd name="adj1" fmla="val 46669"/>
              <a:gd name="adj2" fmla="val 7727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971800"/>
            <a:ext cx="6553198" cy="1646605"/>
          </a:xfrm>
          <a:prstGeom prst="rect">
            <a:avLst/>
          </a:prstGeom>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dầu mỏ, bô-xit, đất hiếm, titan,…</a:t>
            </a:r>
            <a:endParaRPr lang="en-US" sz="2400" dirty="0">
              <a:effectLst/>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Phần lớn các mỏ có quy mô trung bình và nhỏ</a:t>
            </a:r>
          </a:p>
        </p:txBody>
      </p:sp>
    </p:spTree>
    <p:extLst>
      <p:ext uri="{BB962C8B-B14F-4D97-AF65-F5344CB8AC3E}">
        <p14:creationId xmlns:p14="http://schemas.microsoft.com/office/powerpoint/2010/main" val="2014232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5522</TotalTime>
  <Words>2242</Words>
  <Application>Microsoft Office PowerPoint</Application>
  <PresentationFormat>On-screen Show (4:3)</PresentationFormat>
  <Paragraphs>181</Paragraphs>
  <Slides>23</Slides>
  <Notes>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KHỞI ĐỘNG</vt:lpstr>
      <vt:lpstr>ĐẶC ĐIỂM CHUNG CỦA TÀI NGUYÊN KHOÁNG SẢN,  SỬ DỤNG HỢP LÍ TÀI NGUYÊN KHOÁNG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418</cp:revision>
  <dcterms:created xsi:type="dcterms:W3CDTF">2016-02-15T14:28:12Z</dcterms:created>
  <dcterms:modified xsi:type="dcterms:W3CDTF">2023-06-28T07:16:08Z</dcterms:modified>
</cp:coreProperties>
</file>