
<file path=[Content_Types].xml><?xml version="1.0" encoding="utf-8"?>
<Types xmlns="http://schemas.openxmlformats.org/package/2006/content-types">
  <Default Extension="png" ContentType="image/png"/>
  <Default Extension="jfif" ContentType="image/jpe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02" r:id="rId4"/>
  </p:sldMasterIdLst>
  <p:sldIdLst>
    <p:sldId id="256" r:id="rId5"/>
    <p:sldId id="260" r:id="rId6"/>
    <p:sldId id="277" r:id="rId7"/>
    <p:sldId id="258" r:id="rId8"/>
    <p:sldId id="284" r:id="rId9"/>
    <p:sldId id="261" r:id="rId10"/>
    <p:sldId id="265" r:id="rId11"/>
    <p:sldId id="278" r:id="rId12"/>
    <p:sldId id="279" r:id="rId13"/>
    <p:sldId id="267" r:id="rId14"/>
    <p:sldId id="280" r:id="rId15"/>
    <p:sldId id="266" r:id="rId16"/>
    <p:sldId id="281" r:id="rId17"/>
    <p:sldId id="286" r:id="rId18"/>
    <p:sldId id="264" r:id="rId19"/>
    <p:sldId id="263" r:id="rId20"/>
    <p:sldId id="262" r:id="rId21"/>
    <p:sldId id="268" r:id="rId22"/>
    <p:sldId id="274" r:id="rId23"/>
    <p:sldId id="269" r:id="rId24"/>
    <p:sldId id="290" r:id="rId25"/>
    <p:sldId id="287" r:id="rId26"/>
    <p:sldId id="276" r:id="rId27"/>
    <p:sldId id="288" r:id="rId28"/>
    <p:sldId id="270" r:id="rId29"/>
    <p:sldId id="292" r:id="rId30"/>
    <p:sldId id="289" r:id="rId31"/>
    <p:sldId id="271"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CC0099"/>
    <a:srgbClr val="660033"/>
    <a:srgbClr val="9900FF"/>
    <a:srgbClr val="3366FF"/>
    <a:srgbClr val="3333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AB8BFC-7548-4274-9E97-804E6083B736}"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88133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B8BFC-7548-4274-9E97-804E6083B736}"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69965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B8BFC-7548-4274-9E97-804E6083B736}"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415070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E78C1B-9D4E-4649-97DB-1659483C868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D7EFF4-13C3-4F7C-A67B-FCECB9CA297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850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13C414-EBD3-4AC2-A58D-EFA38162C95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04A046-F9A1-40DD-AC44-D149CA2041B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50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46C00F-D167-4A2D-8DDF-83780974BA9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CB63B0-1B29-4271-BC74-E2F7EA50B0C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846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F6BFD-1C9C-4A5D-9055-775366DFB25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930F2D-96E3-48C2-BFD9-51F43234CA9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404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846030-EAB2-4EC0-BE7C-12E3C7A040F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7DB93-5761-4605-B1A8-896D5706EC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8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39FCB7-9797-4D71-850D-59B869E2E1E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4BC89E-E6CD-4B0E-A22A-1D17A4F2B0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857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4D58F4-3AB9-472C-B0AF-311A905DA24E}"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2C2E12-6D1C-4F3C-9807-692262F5116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02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F85D20-D41D-46D0-9546-FE42F893D2B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88073A-8EA6-4BC5-B1E7-D72C7C67A6B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40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B8BFC-7548-4274-9E97-804E6083B736}"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438827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BE792C-399F-40DE-A840-BCB962C8D85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5B806C-5C9A-4867-8565-B68D133310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69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54E305-977D-4D37-8F01-95D783FB2EB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08616-FDD4-4E52-8CE9-56AF75AF28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884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37CE33-DCEF-46BF-A0D6-AF851085E7C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2B2DD2-A8F2-4D36-85F8-29DDD4DD391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200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153F750-6B46-412E-BA4C-A22E2D22F3EF}"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8644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99456B2-5B80-4ECC-8C88-C1FF6A97925F}"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0438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B982B5-D26B-4587-A150-BF036EDBCFE7}"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156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0A02370-1029-4D7F-8105-28271F5843A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0050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96E088-3309-4B60-BD32-1FA8CAA60090}"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5927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DF78388-1689-40F5-B9AD-4C6E2C6E508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6413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7EEB793-A132-4DBB-9780-E1E44D0DA58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192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AB8BFC-7548-4274-9E97-804E6083B736}" type="datetimeFigureOut">
              <a:rPr lang="en-US" smtClean="0"/>
              <a:t>15/9/2023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3516564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ECC8388-2EB4-4C61-8481-C6349BBB963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8467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0E10721-43E6-4B1D-AB9C-CC413CA9912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0410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763D9DB-F68E-482A-B154-C66F1225EE7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059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A3F0E1-4199-4FFC-A530-D0F91D0AEF3B}"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644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738A82C-E16B-4183-BA34-35D03D29C40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327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4" name="Google Shape;111;p4"/>
          <p:cNvSpPr>
            <a:spLocks/>
          </p:cNvSpPr>
          <p:nvPr/>
        </p:nvSpPr>
        <p:spPr bwMode="auto">
          <a:xfrm>
            <a:off x="0" y="0"/>
            <a:ext cx="12192000" cy="6848475"/>
          </a:xfrm>
          <a:custGeom>
            <a:avLst/>
            <a:gdLst>
              <a:gd name="T0" fmla="*/ 144 w 84821"/>
              <a:gd name="T1" fmla="*/ 0 h 47649"/>
              <a:gd name="T2" fmla="*/ 144 w 84821"/>
              <a:gd name="T3" fmla="*/ 6848475 h 47649"/>
              <a:gd name="T4" fmla="*/ 12192000 w 84821"/>
              <a:gd name="T5" fmla="*/ 6848475 h 47649"/>
              <a:gd name="T6" fmla="*/ 12192000 w 84821"/>
              <a:gd name="T7" fmla="*/ 0 h 47649"/>
              <a:gd name="T8" fmla="*/ 144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5" name="Google Shape;112;p4"/>
          <p:cNvSpPr>
            <a:spLocks/>
          </p:cNvSpPr>
          <p:nvPr/>
        </p:nvSpPr>
        <p:spPr bwMode="auto">
          <a:xfrm>
            <a:off x="442913" y="227013"/>
            <a:ext cx="11376025" cy="6386512"/>
          </a:xfrm>
          <a:custGeom>
            <a:avLst/>
            <a:gdLst>
              <a:gd name="T0" fmla="*/ 8137806 w 79142"/>
              <a:gd name="T1" fmla="*/ 4169 h 44428"/>
              <a:gd name="T2" fmla="*/ 7833217 w 79142"/>
              <a:gd name="T3" fmla="*/ 36800 h 44428"/>
              <a:gd name="T4" fmla="*/ 7157199 w 79142"/>
              <a:gd name="T5" fmla="*/ 159993 h 44428"/>
              <a:gd name="T6" fmla="*/ 6289573 w 79142"/>
              <a:gd name="T7" fmla="*/ 132537 h 44428"/>
              <a:gd name="T8" fmla="*/ 5936974 w 79142"/>
              <a:gd name="T9" fmla="*/ 139437 h 44428"/>
              <a:gd name="T10" fmla="*/ 5129144 w 79142"/>
              <a:gd name="T11" fmla="*/ 224968 h 44428"/>
              <a:gd name="T12" fmla="*/ 4851866 w 79142"/>
              <a:gd name="T13" fmla="*/ 226693 h 44428"/>
              <a:gd name="T14" fmla="*/ 4191371 w 79142"/>
              <a:gd name="T15" fmla="*/ 81219 h 44428"/>
              <a:gd name="T16" fmla="*/ 3994445 w 79142"/>
              <a:gd name="T17" fmla="*/ 71012 h 44428"/>
              <a:gd name="T18" fmla="*/ 3683100 w 79142"/>
              <a:gd name="T19" fmla="*/ 141162 h 44428"/>
              <a:gd name="T20" fmla="*/ 3306496 w 79142"/>
              <a:gd name="T21" fmla="*/ 221662 h 44428"/>
              <a:gd name="T22" fmla="*/ 2864921 w 79142"/>
              <a:gd name="T23" fmla="*/ 122331 h 44428"/>
              <a:gd name="T24" fmla="*/ 2567231 w 79142"/>
              <a:gd name="T25" fmla="*/ 503986 h 44428"/>
              <a:gd name="T26" fmla="*/ 2308783 w 79142"/>
              <a:gd name="T27" fmla="*/ 211312 h 44428"/>
              <a:gd name="T28" fmla="*/ 979026 w 79142"/>
              <a:gd name="T29" fmla="*/ 29900 h 44428"/>
              <a:gd name="T30" fmla="*/ 32486 w 79142"/>
              <a:gd name="T31" fmla="*/ 295118 h 44428"/>
              <a:gd name="T32" fmla="*/ 203682 w 79142"/>
              <a:gd name="T33" fmla="*/ 1390491 h 44428"/>
              <a:gd name="T34" fmla="*/ 18830 w 79142"/>
              <a:gd name="T35" fmla="*/ 1614740 h 44428"/>
              <a:gd name="T36" fmla="*/ 155816 w 79142"/>
              <a:gd name="T37" fmla="*/ 4409666 h 44428"/>
              <a:gd name="T38" fmla="*/ 53041 w 79142"/>
              <a:gd name="T39" fmla="*/ 4695440 h 44428"/>
              <a:gd name="T40" fmla="*/ 2385829 w 79142"/>
              <a:gd name="T41" fmla="*/ 6333468 h 44428"/>
              <a:gd name="T42" fmla="*/ 2779394 w 79142"/>
              <a:gd name="T43" fmla="*/ 6326568 h 44428"/>
              <a:gd name="T44" fmla="*/ 5497123 w 79142"/>
              <a:gd name="T45" fmla="*/ 6069831 h 44428"/>
              <a:gd name="T46" fmla="*/ 7802457 w 79142"/>
              <a:gd name="T47" fmla="*/ 6254694 h 44428"/>
              <a:gd name="T48" fmla="*/ 8055730 w 79142"/>
              <a:gd name="T49" fmla="*/ 6227237 h 44428"/>
              <a:gd name="T50" fmla="*/ 8928531 w 79142"/>
              <a:gd name="T51" fmla="*/ 6254694 h 44428"/>
              <a:gd name="T52" fmla="*/ 9294785 w 79142"/>
              <a:gd name="T53" fmla="*/ 6246069 h 44428"/>
              <a:gd name="T54" fmla="*/ 11107228 w 79142"/>
              <a:gd name="T55" fmla="*/ 4308754 h 44428"/>
              <a:gd name="T56" fmla="*/ 11107228 w 79142"/>
              <a:gd name="T57" fmla="*/ 3981867 h 44428"/>
              <a:gd name="T58" fmla="*/ 10896646 w 79142"/>
              <a:gd name="T59" fmla="*/ 2467032 h 44428"/>
              <a:gd name="T60" fmla="*/ 11161993 w 79142"/>
              <a:gd name="T61" fmla="*/ 2236027 h 44428"/>
              <a:gd name="T62" fmla="*/ 9758641 w 79142"/>
              <a:gd name="T63" fmla="*/ 16244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Google Shape;113;p4"/>
          <p:cNvSpPr>
            <a:spLocks/>
          </p:cNvSpPr>
          <p:nvPr/>
        </p:nvSpPr>
        <p:spPr bwMode="auto">
          <a:xfrm>
            <a:off x="415925" y="201613"/>
            <a:ext cx="11423650" cy="6423025"/>
          </a:xfrm>
          <a:custGeom>
            <a:avLst/>
            <a:gdLst>
              <a:gd name="T0" fmla="*/ 8308972 w 79475"/>
              <a:gd name="T1" fmla="*/ 27738 h 44691"/>
              <a:gd name="T2" fmla="*/ 11367161 w 79475"/>
              <a:gd name="T3" fmla="*/ 217593 h 44691"/>
              <a:gd name="T4" fmla="*/ 11134447 w 79475"/>
              <a:gd name="T5" fmla="*/ 2252248 h 44691"/>
              <a:gd name="T6" fmla="*/ 11074508 w 79475"/>
              <a:gd name="T7" fmla="*/ 2503760 h 44691"/>
              <a:gd name="T8" fmla="*/ 11134447 w 79475"/>
              <a:gd name="T9" fmla="*/ 2596172 h 44691"/>
              <a:gd name="T10" fmla="*/ 10889660 w 79475"/>
              <a:gd name="T11" fmla="*/ 4271381 h 44691"/>
              <a:gd name="T12" fmla="*/ 11161039 w 79475"/>
              <a:gd name="T13" fmla="*/ 6315091 h 44691"/>
              <a:gd name="T14" fmla="*/ 9322043 w 79475"/>
              <a:gd name="T15" fmla="*/ 6225553 h 44691"/>
              <a:gd name="T16" fmla="*/ 8187081 w 79475"/>
              <a:gd name="T17" fmla="*/ 6259758 h 44691"/>
              <a:gd name="T18" fmla="*/ 7808041 w 79475"/>
              <a:gd name="T19" fmla="*/ 6256453 h 44691"/>
              <a:gd name="T20" fmla="*/ 5719515 w 79475"/>
              <a:gd name="T21" fmla="*/ 6223828 h 44691"/>
              <a:gd name="T22" fmla="*/ 4057749 w 79475"/>
              <a:gd name="T23" fmla="*/ 6302587 h 44691"/>
              <a:gd name="T24" fmla="*/ 2605555 w 79475"/>
              <a:gd name="T25" fmla="*/ 6175394 h 44691"/>
              <a:gd name="T26" fmla="*/ 2331876 w 79475"/>
              <a:gd name="T27" fmla="*/ 6338230 h 44691"/>
              <a:gd name="T28" fmla="*/ 99324 w 79475"/>
              <a:gd name="T29" fmla="*/ 5115022 h 44691"/>
              <a:gd name="T30" fmla="*/ 489575 w 79475"/>
              <a:gd name="T31" fmla="*/ 4409928 h 44691"/>
              <a:gd name="T32" fmla="*/ 72013 w 79475"/>
              <a:gd name="T33" fmla="*/ 3383331 h 44691"/>
              <a:gd name="T34" fmla="*/ 121603 w 79475"/>
              <a:gd name="T35" fmla="*/ 1627638 h 44691"/>
              <a:gd name="T36" fmla="*/ 70288 w 79475"/>
              <a:gd name="T37" fmla="*/ 1295643 h 44691"/>
              <a:gd name="T38" fmla="*/ 239757 w 79475"/>
              <a:gd name="T39" fmla="*/ 97874 h 44691"/>
              <a:gd name="T40" fmla="*/ 2313909 w 79475"/>
              <a:gd name="T41" fmla="*/ 258697 h 44691"/>
              <a:gd name="T42" fmla="*/ 2899933 w 79475"/>
              <a:gd name="T43" fmla="*/ 157231 h 44691"/>
              <a:gd name="T44" fmla="*/ 3826761 w 79475"/>
              <a:gd name="T45" fmla="*/ 125181 h 44691"/>
              <a:gd name="T46" fmla="*/ 4615025 w 79475"/>
              <a:gd name="T47" fmla="*/ 132798 h 44691"/>
              <a:gd name="T48" fmla="*/ 5228359 w 79475"/>
              <a:gd name="T49" fmla="*/ 161111 h 44691"/>
              <a:gd name="T50" fmla="*/ 5942023 w 79475"/>
              <a:gd name="T51" fmla="*/ 183388 h 44691"/>
              <a:gd name="T52" fmla="*/ 6285990 w 79475"/>
              <a:gd name="T53" fmla="*/ 226216 h 44691"/>
              <a:gd name="T54" fmla="*/ 7131462 w 79475"/>
              <a:gd name="T55" fmla="*/ 183388 h 44691"/>
              <a:gd name="T56" fmla="*/ 7802148 w 79475"/>
              <a:gd name="T57" fmla="*/ 66830 h 44691"/>
              <a:gd name="T58" fmla="*/ 8173713 w 79475"/>
              <a:gd name="T59" fmla="*/ 29319 h 44691"/>
              <a:gd name="T60" fmla="*/ 8368623 w 79475"/>
              <a:gd name="T61" fmla="*/ 0 h 44691"/>
              <a:gd name="T62" fmla="*/ 7995333 w 79475"/>
              <a:gd name="T63" fmla="*/ 95287 h 44691"/>
              <a:gd name="T64" fmla="*/ 7222162 w 79475"/>
              <a:gd name="T65" fmla="*/ 156081 h 44691"/>
              <a:gd name="T66" fmla="*/ 6325375 w 79475"/>
              <a:gd name="T67" fmla="*/ 138834 h 44691"/>
              <a:gd name="T68" fmla="*/ 5972927 w 79475"/>
              <a:gd name="T69" fmla="*/ 144008 h 44691"/>
              <a:gd name="T70" fmla="*/ 5165402 w 79475"/>
              <a:gd name="T71" fmla="*/ 193879 h 44691"/>
              <a:gd name="T72" fmla="*/ 4857082 w 79475"/>
              <a:gd name="T73" fmla="*/ 156081 h 44691"/>
              <a:gd name="T74" fmla="*/ 4055450 w 79475"/>
              <a:gd name="T75" fmla="*/ 77465 h 44691"/>
              <a:gd name="T76" fmla="*/ 2913157 w 79475"/>
              <a:gd name="T77" fmla="*/ 128918 h 44691"/>
              <a:gd name="T78" fmla="*/ 2384054 w 79475"/>
              <a:gd name="T79" fmla="*/ 335732 h 44691"/>
              <a:gd name="T80" fmla="*/ 227682 w 79475"/>
              <a:gd name="T81" fmla="*/ 80771 h 44691"/>
              <a:gd name="T82" fmla="*/ 5175 w 79475"/>
              <a:gd name="T83" fmla="*/ 1362329 h 44691"/>
              <a:gd name="T84" fmla="*/ 119878 w 79475"/>
              <a:gd name="T85" fmla="*/ 1608810 h 44691"/>
              <a:gd name="T86" fmla="*/ 34354 w 79475"/>
              <a:gd name="T87" fmla="*/ 4439103 h 44691"/>
              <a:gd name="T88" fmla="*/ 433660 w 79475"/>
              <a:gd name="T89" fmla="*/ 4441690 h 44691"/>
              <a:gd name="T90" fmla="*/ 54908 w 79475"/>
              <a:gd name="T91" fmla="*/ 5087572 h 44691"/>
              <a:gd name="T92" fmla="*/ 197210 w 79475"/>
              <a:gd name="T93" fmla="*/ 6422306 h 44691"/>
              <a:gd name="T94" fmla="*/ 2356743 w 79475"/>
              <a:gd name="T95" fmla="*/ 6364099 h 44691"/>
              <a:gd name="T96" fmla="*/ 2840281 w 79475"/>
              <a:gd name="T97" fmla="*/ 6356482 h 44691"/>
              <a:gd name="T98" fmla="*/ 5368792 w 79475"/>
              <a:gd name="T99" fmla="*/ 6293964 h 44691"/>
              <a:gd name="T100" fmla="*/ 5933542 w 79475"/>
              <a:gd name="T101" fmla="*/ 6302587 h 44691"/>
              <a:gd name="T102" fmla="*/ 7922889 w 79475"/>
              <a:gd name="T103" fmla="*/ 6161741 h 44691"/>
              <a:gd name="T104" fmla="*/ 8972902 w 79475"/>
              <a:gd name="T105" fmla="*/ 6268381 h 44691"/>
              <a:gd name="T106" fmla="*/ 9460608 w 79475"/>
              <a:gd name="T107" fmla="*/ 6288502 h 44691"/>
              <a:gd name="T108" fmla="*/ 11178000 w 79475"/>
              <a:gd name="T109" fmla="*/ 6349727 h 44691"/>
              <a:gd name="T110" fmla="*/ 10930769 w 79475"/>
              <a:gd name="T111" fmla="*/ 4257728 h 44691"/>
              <a:gd name="T112" fmla="*/ 11166932 w 79475"/>
              <a:gd name="T113" fmla="*/ 2481483 h 44691"/>
              <a:gd name="T114" fmla="*/ 10941981 w 79475"/>
              <a:gd name="T115" fmla="*/ 2466823 h 44691"/>
              <a:gd name="T116" fmla="*/ 11209766 w 79475"/>
              <a:gd name="T117" fmla="*/ 2247074 h 44691"/>
              <a:gd name="T118" fmla="*/ 8368623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lIns="91425" tIns="91425" rIns="91425" bIns="91425" anchor="t">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lIns="91425" tIns="91425" rIns="91425" bIns="91425">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7" name="Google Shape;116;p4"/>
          <p:cNvSpPr txBox="1">
            <a:spLocks noGrp="1"/>
          </p:cNvSpPr>
          <p:nvPr>
            <p:ph type="sldNum" idx="10"/>
          </p:nvPr>
        </p:nvSpPr>
        <p:spPr>
          <a:xfrm>
            <a:off x="11296650" y="6218238"/>
            <a:ext cx="731838" cy="523875"/>
          </a:xfrm>
        </p:spPr>
        <p:txBody>
          <a:bodyPr spcFirstLastPara="1" lIns="91425" tIns="91425" rIns="91425" b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C1A4DE-10AE-47B9-84EA-EF3F96051B0D}" type="slidenum">
              <a:rPr kumimoji="0" lang="e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5775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F958D72-3532-4CE0-9DBE-24BF6382CE5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8773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E78C1B-9D4E-4649-97DB-1659483C868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D7EFF4-13C3-4F7C-A67B-FCECB9CA297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301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13C414-EBD3-4AC2-A58D-EFA38162C95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04A046-F9A1-40DD-AC44-D149CA2041B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77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46C00F-D167-4A2D-8DDF-83780974BA9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CB63B0-1B29-4271-BC74-E2F7EA50B0C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93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AB8BFC-7548-4274-9E97-804E6083B736}" type="datetimeFigureOut">
              <a:rPr lang="en-US" smtClean="0"/>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3476011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F6BFD-1C9C-4A5D-9055-775366DFB25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930F2D-96E3-48C2-BFD9-51F43234CA9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55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846030-EAB2-4EC0-BE7C-12E3C7A040F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7DB93-5761-4605-B1A8-896D5706EC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762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39FCB7-9797-4D71-850D-59B869E2E1E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4BC89E-E6CD-4B0E-A22A-1D17A4F2B0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16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4D58F4-3AB9-472C-B0AF-311A905DA24E}"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2C2E12-6D1C-4F3C-9807-692262F5116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264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F85D20-D41D-46D0-9546-FE42F893D2B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88073A-8EA6-4BC5-B1E7-D72C7C67A6B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90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BE792C-399F-40DE-A840-BCB962C8D85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5B806C-5C9A-4867-8565-B68D133310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121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54E305-977D-4D37-8F01-95D783FB2EB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08616-FDD4-4E52-8CE9-56AF75AF28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484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37CE33-DCEF-46BF-A0D6-AF851085E7C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2B2DD2-A8F2-4D36-85F8-29DDD4DD391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9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AB8BFC-7548-4274-9E97-804E6083B736}" type="datetimeFigureOut">
              <a:rPr lang="en-US" smtClean="0"/>
              <a:t>15/9/2023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239519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AB8BFC-7548-4274-9E97-804E6083B736}" type="datetimeFigureOut">
              <a:rPr lang="en-US" smtClean="0"/>
              <a:t>15/9/2023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2660612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B8BFC-7548-4274-9E97-804E6083B736}" type="datetimeFigureOut">
              <a:rPr lang="en-US" smtClean="0"/>
              <a:t>15/9/2023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364386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AB8BFC-7548-4274-9E97-804E6083B736}" type="datetimeFigureOut">
              <a:rPr lang="en-US" smtClean="0"/>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315866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AB8BFC-7548-4274-9E97-804E6083B736}" type="datetimeFigureOut">
              <a:rPr lang="en-US" smtClean="0"/>
              <a:t>15/9/2023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D1D8A-915C-4936-A558-922D07A7C5B7}" type="slidenum">
              <a:rPr lang="en-US" smtClean="0"/>
              <a:t>‹#›</a:t>
            </a:fld>
            <a:endParaRPr lang="en-US"/>
          </a:p>
        </p:txBody>
      </p:sp>
    </p:spTree>
    <p:extLst>
      <p:ext uri="{BB962C8B-B14F-4D97-AF65-F5344CB8AC3E}">
        <p14:creationId xmlns:p14="http://schemas.microsoft.com/office/powerpoint/2010/main" val="2437292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B8BFC-7548-4274-9E97-804E6083B736}" type="datetimeFigureOut">
              <a:rPr lang="en-US" smtClean="0"/>
              <a:t>15/9/2023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D1D8A-915C-4936-A558-922D07A7C5B7}" type="slidenum">
              <a:rPr lang="en-US" smtClean="0"/>
              <a:t>‹#›</a:t>
            </a:fld>
            <a:endParaRPr lang="en-US"/>
          </a:p>
        </p:txBody>
      </p:sp>
    </p:spTree>
    <p:extLst>
      <p:ext uri="{BB962C8B-B14F-4D97-AF65-F5344CB8AC3E}">
        <p14:creationId xmlns:p14="http://schemas.microsoft.com/office/powerpoint/2010/main" val="4090870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426B40-AC32-44AC-9F3D-8B43E7D054E0}"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256C88-4845-4BC2-8DC9-FCC55F7117B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699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439632-D34F-4412-8ADC-28801A07DA0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02054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426B40-AC32-44AC-9F3D-8B43E7D054E0}"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256C88-4845-4BC2-8DC9-FCC55F7117B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2706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Vi%E1%BB%85n_th%C3%B4ng" TargetMode="External"/><Relationship Id="rId2" Type="http://schemas.openxmlformats.org/officeDocument/2006/relationships/image" Target="../media/image16.jfif"/><Relationship Id="rId1" Type="http://schemas.openxmlformats.org/officeDocument/2006/relationships/slideLayout" Target="../slideLayouts/slideLayout7.xml"/><Relationship Id="rId5" Type="http://schemas.openxmlformats.org/officeDocument/2006/relationships/hyperlink" Target="https://vi.wikipedia.org/wiki/Ng%C3%B4n_ng%E1%BB%AF_vi%E1%BA%BFt" TargetMode="External"/><Relationship Id="rId4" Type="http://schemas.openxmlformats.org/officeDocument/2006/relationships/hyperlink" Target="https://vi.wikipedia.org/wiki/M%C3%A3_h%C3%B3a"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3382" y="0"/>
            <a:ext cx="8959273" cy="6858000"/>
          </a:xfrm>
          <a:prstGeom prst="rect">
            <a:avLst/>
          </a:prstGeom>
        </p:spPr>
      </p:pic>
    </p:spTree>
    <p:extLst>
      <p:ext uri="{BB962C8B-B14F-4D97-AF65-F5344CB8AC3E}">
        <p14:creationId xmlns:p14="http://schemas.microsoft.com/office/powerpoint/2010/main" val="613604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png"/>
          <p:cNvPicPr/>
          <p:nvPr/>
        </p:nvPicPr>
        <p:blipFill>
          <a:blip r:embed="rId2"/>
          <a:srcRect/>
          <a:stretch>
            <a:fillRect/>
          </a:stretch>
        </p:blipFill>
        <p:spPr>
          <a:xfrm>
            <a:off x="0" y="0"/>
            <a:ext cx="12099636" cy="6927273"/>
          </a:xfrm>
          <a:prstGeom prst="rect">
            <a:avLst/>
          </a:prstGeom>
          <a:ln/>
        </p:spPr>
      </p:pic>
      <p:cxnSp>
        <p:nvCxnSpPr>
          <p:cNvPr id="4" name="Straight Connector 3"/>
          <p:cNvCxnSpPr/>
          <p:nvPr/>
        </p:nvCxnSpPr>
        <p:spPr>
          <a:xfrm flipH="1">
            <a:off x="933450" y="2466975"/>
            <a:ext cx="5419725" cy="66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933450" y="2916455"/>
            <a:ext cx="1001228"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4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75680" cy="6858000"/>
          </a:xfrm>
          <a:prstGeom prst="rect">
            <a:avLst/>
          </a:prstGeom>
          <a:ln w="19050">
            <a:solidFill>
              <a:schemeClr val="tx1"/>
            </a:solidFill>
          </a:ln>
        </p:spPr>
      </p:pic>
      <p:sp>
        <p:nvSpPr>
          <p:cNvPr id="3" name="Rectangle 2"/>
          <p:cNvSpPr/>
          <p:nvPr/>
        </p:nvSpPr>
        <p:spPr>
          <a:xfrm>
            <a:off x="7019636" y="1175656"/>
            <a:ext cx="4562764" cy="3995966"/>
          </a:xfrm>
          <a:prstGeom prst="rect">
            <a:avLst/>
          </a:prstGeom>
          <a:ln w="12700">
            <a:solidFill>
              <a:schemeClr val="tx1"/>
            </a:solidFill>
          </a:ln>
        </p:spPr>
        <p:txBody>
          <a:bodyPr wrap="square">
            <a:spAutoFit/>
          </a:bodyPr>
          <a:lstStyle/>
          <a:p>
            <a:pPr marL="27305" marR="27305" lvl="0" algn="just">
              <a:spcBef>
                <a:spcPts val="100"/>
              </a:spcBef>
              <a:spcAft>
                <a:spcPts val="100"/>
              </a:spcAft>
            </a:pP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1784</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Hen-</a:t>
            </a:r>
            <a:r>
              <a:rPr lang="en-US" sz="3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Cót</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gang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7305" marR="27305" lvl="0" algn="just">
              <a:spcBef>
                <a:spcPts val="100"/>
              </a:spcBef>
              <a:spcAft>
                <a:spcPts val="100"/>
              </a:spcAft>
            </a:pP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1790,</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Han-man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328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6.png"/>
          <p:cNvPicPr/>
          <p:nvPr/>
        </p:nvPicPr>
        <p:blipFill>
          <a:blip r:embed="rId2"/>
          <a:srcRect/>
          <a:stretch>
            <a:fillRect/>
          </a:stretch>
        </p:blipFill>
        <p:spPr>
          <a:xfrm>
            <a:off x="0" y="0"/>
            <a:ext cx="12127345" cy="6858000"/>
          </a:xfrm>
          <a:prstGeom prst="rect">
            <a:avLst/>
          </a:prstGeom>
          <a:ln/>
        </p:spPr>
      </p:pic>
      <p:sp>
        <p:nvSpPr>
          <p:cNvPr id="3" name="TextBox 2"/>
          <p:cNvSpPr txBox="1"/>
          <p:nvPr/>
        </p:nvSpPr>
        <p:spPr>
          <a:xfrm>
            <a:off x="1453415" y="5938786"/>
            <a:ext cx="10327907" cy="800219"/>
          </a:xfrm>
          <a:prstGeom prst="rect">
            <a:avLst/>
          </a:prstGeom>
          <a:solidFill>
            <a:schemeClr val="bg1"/>
          </a:solidFill>
          <a:ln w="19050">
            <a:solidFill>
              <a:schemeClr val="tx1"/>
            </a:solidFill>
          </a:ln>
        </p:spPr>
        <p:txBody>
          <a:bodyPr wrap="square" rtlCol="0">
            <a:spAutoFit/>
          </a:bodyPr>
          <a:lstStyle/>
          <a:p>
            <a:pPr algn="ctr"/>
            <a:r>
              <a:rPr lang="en-US" sz="4600" b="1" dirty="0" smtClean="0">
                <a:solidFill>
                  <a:srgbClr val="9900FF"/>
                </a:solidFill>
                <a:latin typeface="Times New Roman" panose="02020603050405020304" pitchFamily="18" charset="0"/>
                <a:cs typeface="Times New Roman" panose="02020603050405020304" pitchFamily="18" charset="0"/>
              </a:rPr>
              <a:t>1831, </a:t>
            </a:r>
            <a:r>
              <a:rPr lang="en-US" sz="4600" b="1" dirty="0" err="1" smtClean="0">
                <a:solidFill>
                  <a:srgbClr val="9900FF"/>
                </a:solidFill>
                <a:latin typeface="Times New Roman" panose="02020603050405020304" pitchFamily="18" charset="0"/>
                <a:cs typeface="Times New Roman" panose="02020603050405020304" pitchFamily="18" charset="0"/>
              </a:rPr>
              <a:t>Cô-míc</a:t>
            </a:r>
            <a:r>
              <a:rPr lang="en-US" sz="4600" b="1" dirty="0" smtClean="0">
                <a:solidFill>
                  <a:srgbClr val="9900FF"/>
                </a:solidFill>
                <a:latin typeface="Times New Roman" panose="02020603050405020304" pitchFamily="18" charset="0"/>
                <a:cs typeface="Times New Roman" panose="02020603050405020304" pitchFamily="18" charset="0"/>
              </a:rPr>
              <a:t> </a:t>
            </a:r>
            <a:r>
              <a:rPr lang="en-US" sz="4600" b="1" dirty="0" err="1" smtClean="0">
                <a:solidFill>
                  <a:srgbClr val="9900FF"/>
                </a:solidFill>
                <a:latin typeface="Times New Roman" panose="02020603050405020304" pitchFamily="18" charset="0"/>
                <a:cs typeface="Times New Roman" panose="02020603050405020304" pitchFamily="18" charset="0"/>
              </a:rPr>
              <a:t>phát</a:t>
            </a:r>
            <a:r>
              <a:rPr lang="en-US" sz="4600" b="1" dirty="0" smtClean="0">
                <a:solidFill>
                  <a:srgbClr val="9900FF"/>
                </a:solidFill>
                <a:latin typeface="Times New Roman" panose="02020603050405020304" pitchFamily="18" charset="0"/>
                <a:cs typeface="Times New Roman" panose="02020603050405020304" pitchFamily="18" charset="0"/>
              </a:rPr>
              <a:t> minh </a:t>
            </a:r>
            <a:r>
              <a:rPr lang="en-US" sz="4600" b="1" dirty="0" err="1" smtClean="0">
                <a:solidFill>
                  <a:srgbClr val="9900FF"/>
                </a:solidFill>
                <a:latin typeface="Times New Roman" panose="02020603050405020304" pitchFamily="18" charset="0"/>
                <a:cs typeface="Times New Roman" panose="02020603050405020304" pitchFamily="18" charset="0"/>
              </a:rPr>
              <a:t>máy</a:t>
            </a:r>
            <a:r>
              <a:rPr lang="en-US" sz="4600" b="1" dirty="0" smtClean="0">
                <a:solidFill>
                  <a:srgbClr val="9900FF"/>
                </a:solidFill>
                <a:latin typeface="Times New Roman" panose="02020603050405020304" pitchFamily="18" charset="0"/>
                <a:cs typeface="Times New Roman" panose="02020603050405020304" pitchFamily="18" charset="0"/>
              </a:rPr>
              <a:t> </a:t>
            </a:r>
            <a:r>
              <a:rPr lang="en-US" sz="4600" b="1" dirty="0" err="1" smtClean="0">
                <a:solidFill>
                  <a:srgbClr val="9900FF"/>
                </a:solidFill>
                <a:latin typeface="Times New Roman" panose="02020603050405020304" pitchFamily="18" charset="0"/>
                <a:cs typeface="Times New Roman" panose="02020603050405020304" pitchFamily="18" charset="0"/>
              </a:rPr>
              <a:t>gặt</a:t>
            </a:r>
            <a:r>
              <a:rPr lang="en-US" sz="4600" b="1" dirty="0" smtClean="0">
                <a:solidFill>
                  <a:srgbClr val="9900FF"/>
                </a:solidFill>
                <a:latin typeface="Times New Roman" panose="02020603050405020304" pitchFamily="18" charset="0"/>
                <a:cs typeface="Times New Roman" panose="02020603050405020304" pitchFamily="18" charset="0"/>
              </a:rPr>
              <a:t> </a:t>
            </a:r>
            <a:r>
              <a:rPr lang="en-US" sz="4600" b="1" dirty="0" err="1" smtClean="0">
                <a:solidFill>
                  <a:srgbClr val="9900FF"/>
                </a:solidFill>
                <a:latin typeface="Times New Roman" panose="02020603050405020304" pitchFamily="18" charset="0"/>
                <a:cs typeface="Times New Roman" panose="02020603050405020304" pitchFamily="18" charset="0"/>
              </a:rPr>
              <a:t>cơ</a:t>
            </a:r>
            <a:r>
              <a:rPr lang="en-US" sz="4600" b="1" dirty="0" smtClean="0">
                <a:solidFill>
                  <a:srgbClr val="9900FF"/>
                </a:solidFill>
                <a:latin typeface="Times New Roman" panose="02020603050405020304" pitchFamily="18" charset="0"/>
                <a:cs typeface="Times New Roman" panose="02020603050405020304" pitchFamily="18" charset="0"/>
              </a:rPr>
              <a:t> </a:t>
            </a:r>
            <a:r>
              <a:rPr lang="en-US" sz="4600" b="1" dirty="0" err="1" smtClean="0">
                <a:solidFill>
                  <a:srgbClr val="9900FF"/>
                </a:solidFill>
                <a:latin typeface="Times New Roman" panose="02020603050405020304" pitchFamily="18" charset="0"/>
                <a:cs typeface="Times New Roman" panose="02020603050405020304" pitchFamily="18" charset="0"/>
              </a:rPr>
              <a:t>khí</a:t>
            </a:r>
            <a:endParaRPr lang="en-US" sz="4600" b="1" dirty="0">
              <a:solidFill>
                <a:srgbClr val="99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3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32149"/>
            <a:ext cx="5448300" cy="6302001"/>
          </a:xfrm>
          <a:prstGeom prst="rect">
            <a:avLst/>
          </a:prstGeom>
          <a:solidFill>
            <a:schemeClr val="accent2">
              <a:lumMod val="20000"/>
              <a:lumOff val="80000"/>
            </a:schemeClr>
          </a:solidFill>
          <a:ln w="19050">
            <a:solidFill>
              <a:schemeClr val="tx1"/>
            </a:solidFill>
          </a:ln>
        </p:spPr>
      </p:pic>
      <p:sp>
        <p:nvSpPr>
          <p:cNvPr id="3" name="Rectangle 2"/>
          <p:cNvSpPr/>
          <p:nvPr/>
        </p:nvSpPr>
        <p:spPr>
          <a:xfrm>
            <a:off x="6276975" y="555999"/>
            <a:ext cx="5457825" cy="5509200"/>
          </a:xfrm>
          <a:prstGeom prst="rect">
            <a:avLst/>
          </a:prstGeom>
          <a:solidFill>
            <a:schemeClr val="accent2">
              <a:lumMod val="20000"/>
              <a:lumOff val="80000"/>
            </a:schemeClr>
          </a:solidFill>
          <a:ln w="12700">
            <a:solidFill>
              <a:schemeClr val="tx1"/>
            </a:solidFill>
          </a:ln>
        </p:spPr>
        <p:txBody>
          <a:bodyPr wrap="square">
            <a:spAutoFit/>
          </a:bodyPr>
          <a:lstStyle/>
          <a:p>
            <a:pPr algn="just"/>
            <a:r>
              <a:rPr lang="en-US" sz="3200" b="1" dirty="0" err="1" smtClean="0">
                <a:solidFill>
                  <a:srgbClr val="FF0000"/>
                </a:solidFill>
                <a:latin typeface="Times New Roman" panose="02020603050405020304" pitchFamily="18" charset="0"/>
                <a:cs typeface="Times New Roman" panose="02020603050405020304" pitchFamily="18" charset="0"/>
              </a:rPr>
              <a:t>Moóc-xơ</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a:solidFill>
                  <a:srgbClr val="040C28"/>
                </a:solidFill>
                <a:latin typeface="Times New Roman" panose="02020603050405020304" pitchFamily="18" charset="0"/>
                <a:cs typeface="Times New Roman" panose="02020603050405020304" pitchFamily="18" charset="0"/>
              </a:rPr>
              <a:t> </a:t>
            </a:r>
            <a:r>
              <a:rPr lang="en-US" sz="3200" b="1" dirty="0" smtClean="0">
                <a:solidFill>
                  <a:srgbClr val="040C28"/>
                </a:solidFill>
                <a:latin typeface="Times New Roman" panose="02020603050405020304" pitchFamily="18" charset="0"/>
                <a:cs typeface="Times New Roman" panose="02020603050405020304" pitchFamily="18" charset="0"/>
              </a:rPr>
              <a:t>(1791-1872) ở </a:t>
            </a:r>
            <a:r>
              <a:rPr lang="en-US" sz="3200" b="1" dirty="0" err="1" smtClean="0">
                <a:solidFill>
                  <a:srgbClr val="040C28"/>
                </a:solidFill>
                <a:latin typeface="Times New Roman" panose="02020603050405020304" pitchFamily="18" charset="0"/>
                <a:cs typeface="Times New Roman" panose="02020603050405020304" pitchFamily="18" charset="0"/>
              </a:rPr>
              <a:t>thành</a:t>
            </a:r>
            <a:r>
              <a:rPr lang="en-US" sz="3200" b="1" dirty="0" smtClean="0">
                <a:solidFill>
                  <a:srgbClr val="040C28"/>
                </a:solidFill>
                <a:latin typeface="Times New Roman" panose="02020603050405020304" pitchFamily="18" charset="0"/>
                <a:cs typeface="Times New Roman" panose="02020603050405020304" pitchFamily="18" charset="0"/>
              </a:rPr>
              <a:t> </a:t>
            </a:r>
            <a:r>
              <a:rPr lang="en-US" sz="3200" b="1" dirty="0" err="1" smtClean="0">
                <a:solidFill>
                  <a:srgbClr val="040C28"/>
                </a:solidFill>
                <a:latin typeface="Times New Roman" panose="02020603050405020304" pitchFamily="18" charset="0"/>
                <a:cs typeface="Times New Roman" panose="02020603050405020304" pitchFamily="18" charset="0"/>
              </a:rPr>
              <a:t>phố</a:t>
            </a:r>
            <a:r>
              <a:rPr lang="en-US" sz="3200" b="1" dirty="0" smtClean="0">
                <a:solidFill>
                  <a:srgbClr val="040C28"/>
                </a:solidFill>
                <a:latin typeface="Times New Roman" panose="02020603050405020304" pitchFamily="18" charset="0"/>
                <a:cs typeface="Times New Roman" panose="02020603050405020304" pitchFamily="18" charset="0"/>
              </a:rPr>
              <a:t> New York </a:t>
            </a:r>
            <a:r>
              <a:rPr lang="en-US" sz="3200" b="1" dirty="0" err="1" smtClean="0">
                <a:solidFill>
                  <a:srgbClr val="040C28"/>
                </a:solidFill>
                <a:latin typeface="Times New Roman" panose="02020603050405020304" pitchFamily="18" charset="0"/>
                <a:cs typeface="Times New Roman" panose="02020603050405020304" pitchFamily="18" charset="0"/>
              </a:rPr>
              <a:t>là</a:t>
            </a:r>
            <a:r>
              <a:rPr lang="en-US" sz="3200" b="1" dirty="0" smtClean="0">
                <a:solidFill>
                  <a:srgbClr val="040C28"/>
                </a:solidFill>
                <a:latin typeface="Times New Roman" panose="02020603050405020304" pitchFamily="18" charset="0"/>
                <a:cs typeface="Times New Roman" panose="02020603050405020304" pitchFamily="18" charset="0"/>
              </a:rPr>
              <a:t> </a:t>
            </a:r>
            <a:r>
              <a:rPr lang="vi-VN" sz="3200" b="1" dirty="0" smtClean="0">
                <a:solidFill>
                  <a:srgbClr val="040C28"/>
                </a:solidFill>
                <a:latin typeface="Times New Roman" panose="02020603050405020304" pitchFamily="18" charset="0"/>
                <a:cs typeface="Times New Roman" panose="02020603050405020304" pitchFamily="18" charset="0"/>
              </a:rPr>
              <a:t>nhà </a:t>
            </a:r>
            <a:r>
              <a:rPr lang="vi-VN" sz="3200" b="1" dirty="0">
                <a:solidFill>
                  <a:srgbClr val="040C28"/>
                </a:solidFill>
                <a:latin typeface="Times New Roman" panose="02020603050405020304" pitchFamily="18" charset="0"/>
                <a:cs typeface="Times New Roman" panose="02020603050405020304" pitchFamily="18" charset="0"/>
              </a:rPr>
              <a:t>phát minh tín hiệu vô tuyến điện và bảng chữ </a:t>
            </a:r>
            <a:r>
              <a:rPr lang="vi-VN" sz="3200" b="1" dirty="0" smtClean="0">
                <a:solidFill>
                  <a:srgbClr val="040C28"/>
                </a:solidFill>
                <a:latin typeface="Times New Roman" panose="02020603050405020304" pitchFamily="18" charset="0"/>
                <a:cs typeface="Times New Roman" panose="02020603050405020304" pitchFamily="18" charset="0"/>
              </a:rPr>
              <a:t>cái</a:t>
            </a:r>
            <a:r>
              <a:rPr lang="en-US" sz="3200" b="1" dirty="0" smtClean="0">
                <a:solidFill>
                  <a:srgbClr val="040C28"/>
                </a:solidFill>
                <a:latin typeface="Times New Roman" panose="02020603050405020304" pitchFamily="18" charset="0"/>
                <a:cs typeface="Times New Roman" panose="02020603050405020304" pitchFamily="18" charset="0"/>
              </a:rPr>
              <a:t>. </a:t>
            </a:r>
          </a:p>
          <a:p>
            <a:pPr algn="just"/>
            <a:r>
              <a:rPr lang="vi-VN" sz="3200" b="1" dirty="0" smtClean="0">
                <a:solidFill>
                  <a:srgbClr val="FF00FF"/>
                </a:solidFill>
                <a:latin typeface="Times New Roman" panose="02020603050405020304" pitchFamily="18" charset="0"/>
                <a:cs typeface="Times New Roman" panose="02020603050405020304" pitchFamily="18" charset="0"/>
              </a:rPr>
              <a:t>Mã Moóc-xơ</a:t>
            </a:r>
            <a:r>
              <a:rPr lang="vi-VN" sz="3200" b="1" dirty="0">
                <a:solidFill>
                  <a:srgbClr val="202122"/>
                </a:solidFill>
                <a:latin typeface="Times New Roman" panose="02020603050405020304" pitchFamily="18" charset="0"/>
                <a:cs typeface="Times New Roman" panose="02020603050405020304" pitchFamily="18" charset="0"/>
              </a:rPr>
              <a:t> là một phương pháp được sử dụng trong </a:t>
            </a:r>
            <a:r>
              <a:rPr lang="vi-VN" sz="3200" b="1" dirty="0">
                <a:solidFill>
                  <a:srgbClr val="3366CC"/>
                </a:solidFill>
                <a:latin typeface="Times New Roman" panose="02020603050405020304" pitchFamily="18" charset="0"/>
                <a:cs typeface="Times New Roman" panose="02020603050405020304" pitchFamily="18" charset="0"/>
                <a:hlinkClick r:id="rId3" tooltip="Viễn thông"/>
              </a:rPr>
              <a:t>viễn thông</a:t>
            </a:r>
            <a:r>
              <a:rPr lang="vi-VN" sz="3200" b="1" dirty="0">
                <a:solidFill>
                  <a:srgbClr val="202122"/>
                </a:solidFill>
                <a:latin typeface="Times New Roman" panose="02020603050405020304" pitchFamily="18" charset="0"/>
                <a:cs typeface="Times New Roman" panose="02020603050405020304" pitchFamily="18" charset="0"/>
              </a:rPr>
              <a:t> để </a:t>
            </a:r>
            <a:r>
              <a:rPr lang="vi-VN" sz="3200" b="1" dirty="0">
                <a:solidFill>
                  <a:srgbClr val="3366CC"/>
                </a:solidFill>
                <a:latin typeface="Times New Roman" panose="02020603050405020304" pitchFamily="18" charset="0"/>
                <a:cs typeface="Times New Roman" panose="02020603050405020304" pitchFamily="18" charset="0"/>
                <a:hlinkClick r:id="rId4" tooltip="Mã hóa"/>
              </a:rPr>
              <a:t>mã hóa</a:t>
            </a:r>
            <a:r>
              <a:rPr lang="vi-VN" sz="3200" b="1" dirty="0">
                <a:solidFill>
                  <a:srgbClr val="202122"/>
                </a:solidFill>
                <a:latin typeface="Times New Roman" panose="02020603050405020304" pitchFamily="18" charset="0"/>
                <a:cs typeface="Times New Roman" panose="02020603050405020304" pitchFamily="18" charset="0"/>
              </a:rPr>
              <a:t> </a:t>
            </a:r>
            <a:r>
              <a:rPr lang="vi-VN" sz="3200" b="1" dirty="0">
                <a:solidFill>
                  <a:srgbClr val="3366CC"/>
                </a:solidFill>
                <a:latin typeface="Times New Roman" panose="02020603050405020304" pitchFamily="18" charset="0"/>
                <a:cs typeface="Times New Roman" panose="02020603050405020304" pitchFamily="18" charset="0"/>
                <a:hlinkClick r:id="rId5" tooltip="Ngôn ngữ viết"/>
              </a:rPr>
              <a:t>văn bản</a:t>
            </a:r>
            <a:r>
              <a:rPr lang="vi-VN" sz="3200" b="1" dirty="0">
                <a:solidFill>
                  <a:srgbClr val="202122"/>
                </a:solidFill>
                <a:latin typeface="Times New Roman" panose="02020603050405020304" pitchFamily="18" charset="0"/>
                <a:cs typeface="Times New Roman" panose="02020603050405020304" pitchFamily="18" charset="0"/>
              </a:rPr>
              <a:t> ký tự như trình tự chuẩn của hai khoảng thời gian tín hiệu khác nhau, được gọi là </a:t>
            </a:r>
            <a:r>
              <a:rPr lang="vi-VN" sz="3200" b="1" i="1" dirty="0">
                <a:solidFill>
                  <a:srgbClr val="202122"/>
                </a:solidFill>
                <a:latin typeface="Times New Roman" panose="02020603050405020304" pitchFamily="18" charset="0"/>
                <a:cs typeface="Times New Roman" panose="02020603050405020304" pitchFamily="18" charset="0"/>
              </a:rPr>
              <a:t>dấu chấm</a:t>
            </a:r>
            <a:r>
              <a:rPr lang="vi-VN" sz="3200" b="1" dirty="0">
                <a:solidFill>
                  <a:srgbClr val="202122"/>
                </a:solidFill>
                <a:latin typeface="Times New Roman" panose="02020603050405020304" pitchFamily="18" charset="0"/>
                <a:cs typeface="Times New Roman" panose="02020603050405020304" pitchFamily="18" charset="0"/>
              </a:rPr>
              <a:t> và </a:t>
            </a:r>
            <a:r>
              <a:rPr lang="vi-VN" sz="3200" b="1" i="1" dirty="0">
                <a:solidFill>
                  <a:srgbClr val="202122"/>
                </a:solidFill>
                <a:latin typeface="Times New Roman" panose="02020603050405020304" pitchFamily="18" charset="0"/>
                <a:cs typeface="Times New Roman" panose="02020603050405020304" pitchFamily="18" charset="0"/>
              </a:rPr>
              <a:t>dấu gạch </a:t>
            </a:r>
            <a:r>
              <a:rPr lang="vi-VN" sz="3200" b="1" i="1" dirty="0" smtClean="0">
                <a:solidFill>
                  <a:srgbClr val="202122"/>
                </a:solidFill>
                <a:latin typeface="Times New Roman" panose="02020603050405020304" pitchFamily="18" charset="0"/>
                <a:cs typeface="Times New Roman" panose="02020603050405020304" pitchFamily="18" charset="0"/>
              </a:rPr>
              <a:t>ngang</a:t>
            </a:r>
            <a:r>
              <a:rPr lang="en-US" sz="3200" b="1" i="1" dirty="0" smtClean="0">
                <a:solidFill>
                  <a:srgbClr val="202122"/>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3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p:nvPr/>
        </p:nvPicPr>
        <p:blipFill>
          <a:blip r:embed="rId2"/>
          <a:srcRect/>
          <a:stretch>
            <a:fillRect/>
          </a:stretch>
        </p:blipFill>
        <p:spPr>
          <a:xfrm>
            <a:off x="0" y="-219075"/>
            <a:ext cx="12192000" cy="6858000"/>
          </a:xfrm>
          <a:prstGeom prst="rect">
            <a:avLst/>
          </a:prstGeom>
          <a:solidFill>
            <a:schemeClr val="bg1"/>
          </a:solidFill>
          <a:ln/>
        </p:spPr>
      </p:pic>
      <p:sp>
        <p:nvSpPr>
          <p:cNvPr id="5" name="Rectangle 4"/>
          <p:cNvSpPr/>
          <p:nvPr/>
        </p:nvSpPr>
        <p:spPr>
          <a:xfrm>
            <a:off x="229402" y="5736259"/>
            <a:ext cx="11733195" cy="1015663"/>
          </a:xfrm>
          <a:prstGeom prst="rect">
            <a:avLst/>
          </a:prstGeom>
          <a:solidFill>
            <a:schemeClr val="bg1"/>
          </a:solidFill>
        </p:spPr>
        <p:txBody>
          <a:bodyPr wrap="square">
            <a:spAutoFit/>
          </a:bodyPr>
          <a:lstStyle/>
          <a:p>
            <a:pPr lvl="0" algn="just">
              <a:spcBef>
                <a:spcPts val="600"/>
              </a:spcBef>
              <a:defRPr sz="1800" b="0" i="0" u="none" strike="noStrike" kern="0" cap="none" spc="0" baseline="0">
                <a:solidFill>
                  <a:srgbClr val="000000"/>
                </a:solidFill>
                <a:uFillTx/>
              </a:defRPr>
            </a:pP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2.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Từ</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việc</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quan</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sát</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2.1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và</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2.2,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em</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hãy</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cho</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biết</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Máy</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kéo</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sợi</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Gien-ny</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đã</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có</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cãi</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tiến</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quan</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trọng</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gì</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a:t>
            </a:r>
            <a:endParaRPr lang="en-US" sz="3000" b="1" dirty="0">
              <a:solidFill>
                <a:srgbClr val="FF0000"/>
              </a:solidFill>
              <a:latin typeface="Times New Roman" panose="02020603050405020304" pitchFamily="18" charset="0"/>
              <a:ea typeface="Calibri" pitchFamily="34"/>
              <a:cs typeface="Times New Roman" panose="02020603050405020304" pitchFamily="18" charset="0"/>
            </a:endParaRPr>
          </a:p>
        </p:txBody>
      </p:sp>
    </p:spTree>
    <p:extLst>
      <p:ext uri="{BB962C8B-B14F-4D97-AF65-F5344CB8AC3E}">
        <p14:creationId xmlns:p14="http://schemas.microsoft.com/office/powerpoint/2010/main" val="35387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195" y="667366"/>
            <a:ext cx="11609480" cy="5950347"/>
          </a:xfrm>
          <a:prstGeom prst="rect">
            <a:avLst/>
          </a:prstGeom>
          <a:solidFill>
            <a:schemeClr val="bg2"/>
          </a:solidFill>
          <a:ln w="28575">
            <a:solidFill>
              <a:srgbClr val="00B050"/>
            </a:solidFill>
          </a:ln>
        </p:spPr>
        <p:txBody>
          <a:bodyPr wrap="square">
            <a:spAutoFit/>
          </a:bodyPr>
          <a:lstStyle/>
          <a:p>
            <a:pPr marL="27305" marR="27305" algn="just">
              <a:spcBef>
                <a:spcPts val="100"/>
              </a:spcBef>
              <a:spcAft>
                <a:spcPts val="100"/>
              </a:spcAft>
            </a:pPr>
            <a:r>
              <a:rPr lang="en-US" sz="2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1764,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Giêm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gri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Gien-ni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1785,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Ét-mơn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-rai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dệt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1784,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Giêm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- 1784, Hen-</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1790, Han-man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2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thép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00"/>
              </a:spcBef>
              <a:spcAft>
                <a:spcPts val="100"/>
              </a:spcAft>
            </a:pPr>
            <a:r>
              <a:rPr lang="en-US" sz="2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100"/>
              </a:spcBef>
              <a:spcAft>
                <a:spcPts val="10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1793,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00"/>
              </a:spcBef>
              <a:spcAft>
                <a:spcPts val="1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1831,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ngũ</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cốc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00"/>
              </a:spcBef>
              <a:spcAft>
                <a:spcPts val="1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1838,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Moóc-xơ</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6753" y="0"/>
            <a:ext cx="11033760" cy="55399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tabLst/>
              <a:defRPr/>
            </a:pPr>
            <a:r>
              <a:rPr lang="en-US" altLang="en-US" sz="3000" b="1" dirty="0" smtClean="0">
                <a:solidFill>
                  <a:srgbClr val="FF0000"/>
                </a:solidFill>
                <a:latin typeface="Times New Roman" panose="02020603050405020304" pitchFamily="18" charset="0"/>
                <a:cs typeface="Times New Roman" panose="02020603050405020304" pitchFamily="18" charset="0"/>
              </a:rPr>
              <a:t>1.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tựu</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tiêu</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biểu</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mạng</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3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nghiệp</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2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370526" cy="157018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28562" y="1925622"/>
            <a:ext cx="11713401" cy="95410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1.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tiêu</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biểu</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2. </a:t>
            </a:r>
            <a:r>
              <a:rPr kumimoji="0" lang="en-US" alt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nghiệp</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sản</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xuất</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đời</a:t>
            </a:r>
            <a:r>
              <a:rPr kumimoji="0" lang="en-US" alt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sống</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 Box 2"/>
          <p:cNvSpPr txBox="1">
            <a:spLocks noChangeArrowheads="1"/>
          </p:cNvSpPr>
          <p:nvPr/>
        </p:nvSpPr>
        <p:spPr bwMode="auto">
          <a:xfrm>
            <a:off x="1544133" y="362638"/>
            <a:ext cx="9282257" cy="707886"/>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a:t>
            </a:r>
            <a:r>
              <a:rPr kumimoji="0" lang="en-US" alt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CÁCH </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MẠNG CÔNG NGHIỆP </a:t>
            </a:r>
          </a:p>
        </p:txBody>
      </p:sp>
    </p:spTree>
    <p:extLst>
      <p:ext uri="{BB962C8B-B14F-4D97-AF65-F5344CB8AC3E}">
        <p14:creationId xmlns:p14="http://schemas.microsoft.com/office/powerpoint/2010/main" val="21963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746" y="917355"/>
            <a:ext cx="8567859" cy="615553"/>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HỌC SINH LÀM VIỆC NHÓM  </a:t>
            </a:r>
            <a:r>
              <a:rPr kumimoji="0" lang="en-US" sz="3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PHÚT)</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11"/>
          <p:cNvSpPr/>
          <p:nvPr/>
        </p:nvSpPr>
        <p:spPr>
          <a:xfrm>
            <a:off x="354675" y="1754620"/>
            <a:ext cx="11430000" cy="282602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w="38100" cap="flat">
            <a:solidFill>
              <a:srgbClr val="FFC000"/>
            </a:solidFill>
            <a:prstDash val="solid"/>
            <a:miter/>
          </a:ln>
        </p:spPr>
        <p:txBody>
          <a:bodyPr vert="horz" wrap="square" lIns="90004" tIns="46798" rIns="90004" bIns="46798" anchor="t" anchorCtr="0" compatLnSpc="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Yêu</a:t>
            </a: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cầu</a:t>
            </a:r>
            <a:r>
              <a:rPr kumimoji="0" lang="en-US" sz="3000" b="1" i="0" u="none" strike="noStrike" kern="1200" cap="none" spc="0" normalizeH="0" baseline="0" noProof="0" dirty="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endPar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0" cap="none" spc="0" normalizeH="0" baseline="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Cách</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mạng</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công</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nghiệp</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đã</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tác</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động</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như</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thế</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nào</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đến</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hoạt</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động</a:t>
            </a:r>
            <a:r>
              <a:rPr kumimoji="0" lang="en-US" sz="3000" b="1" i="0" u="none" strike="noStrike" kern="0" cap="none" spc="0" normalizeH="0" noProof="0" dirty="0" smtClean="0">
                <a:ln>
                  <a:noFill/>
                </a:ln>
                <a:solidFill>
                  <a:srgbClr val="0033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sản</a:t>
            </a:r>
            <a:r>
              <a:rPr kumimoji="0" lang="en-US" sz="3000" b="1" i="0" u="none" strike="noStrike" kern="0" cap="none" spc="0" normalizeH="0" noProof="0" dirty="0"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xuất</a:t>
            </a:r>
            <a:r>
              <a:rPr kumimoji="0" lang="en-US" sz="3000" b="1" i="0" u="none" strike="noStrike" kern="0" cap="none" spc="0" normalizeH="0" noProof="0" dirty="0" smtClean="0">
                <a:ln>
                  <a:noFill/>
                </a:ln>
                <a:solidFill>
                  <a:srgbClr val="FF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chemeClr val="bg2">
                    <a:lumMod val="10000"/>
                  </a:schemeClr>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và</a:t>
            </a:r>
            <a:r>
              <a:rPr kumimoji="0" lang="en-US" sz="3000" b="1" i="0" u="none" strike="noStrike" kern="0" cap="none" spc="0" normalizeH="0" noProof="0" dirty="0" smtClean="0">
                <a:ln>
                  <a:noFill/>
                </a:ln>
                <a:solidFill>
                  <a:schemeClr val="bg2">
                    <a:lumMod val="10000"/>
                  </a:schemeClr>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đời</a:t>
            </a:r>
            <a:r>
              <a:rPr kumimoji="0" lang="en-US" sz="3000" b="1" i="0" u="none" strike="noStrike" kern="0" cap="none" spc="0" normalizeH="0" noProof="0" dirty="0"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sống</a:t>
            </a:r>
            <a:r>
              <a:rPr kumimoji="0" lang="en-US" sz="3000" b="1" i="0" u="none" strike="noStrike" kern="0" cap="none" spc="0" normalizeH="0" noProof="0" dirty="0"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xã</a:t>
            </a:r>
            <a:r>
              <a:rPr kumimoji="0" lang="en-US" sz="3000" b="1" i="0" u="none" strike="noStrike" kern="0" cap="none" spc="0" normalizeH="0" noProof="0" dirty="0"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0" cap="none" spc="0" normalizeH="0" noProof="0" dirty="0" err="1"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hội</a:t>
            </a:r>
            <a:r>
              <a:rPr kumimoji="0" lang="en-US" sz="3000" b="1" i="0" u="none" strike="noStrike" kern="0" cap="none" spc="0" normalizeH="0" noProof="0" dirty="0"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lang="en-US" sz="3000" b="1" kern="0" dirty="0" smtClean="0">
                <a:uFill>
                  <a:solidFill>
                    <a:srgbClr val="000000"/>
                  </a:solidFill>
                </a:uFill>
                <a:latin typeface="Times New Roman" panose="02020603050405020304" pitchFamily="18" charset="0"/>
                <a:ea typeface="Calibri" pitchFamily="34"/>
                <a:cs typeface="Times New Roman" panose="02020603050405020304" pitchFamily="18" charset="0"/>
              </a:rPr>
              <a:t>?</a:t>
            </a:r>
            <a:endParaRPr kumimoji="0" lang="en-US" sz="3000" b="1" i="0" u="none" strike="noStrike" kern="1200" cap="none" spc="0" normalizeH="0" baseline="0" noProof="0" dirty="0" smtClean="0">
              <a:ln>
                <a:noFill/>
              </a:ln>
              <a:effectLst/>
              <a:uLnTx/>
              <a:uFillTx/>
              <a:latin typeface="Times New Roman" panose="02020603050405020304" pitchFamily="18" charset="0"/>
              <a:ea typeface="Calibri" pitchFamily="34"/>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Nhiệm</a:t>
            </a: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vụ</a:t>
            </a:r>
            <a:r>
              <a:rPr kumimoji="0" lang="en-US" sz="3000" b="1" i="0" u="none" strike="noStrike" kern="1200" cap="none" spc="0" normalizeH="0" baseline="0" noProof="0" dirty="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Thảo</a:t>
            </a:r>
            <a:r>
              <a:rPr kumimoji="0" lang="en-US" sz="3000" b="1" i="0"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luận</a:t>
            </a:r>
            <a:r>
              <a:rPr kumimoji="0" lang="en-US" sz="3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nhóm</a:t>
            </a:r>
            <a:r>
              <a:rPr kumimoji="0" lang="en-US" sz="3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trả</a:t>
            </a:r>
            <a:r>
              <a:rPr kumimoji="0" lang="en-US" sz="3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lời</a:t>
            </a:r>
            <a:r>
              <a:rPr kumimoji="0" lang="en-US" sz="3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câu</a:t>
            </a:r>
            <a:r>
              <a:rPr kumimoji="0" lang="en-US" sz="3000" b="1" i="0"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hỏi</a:t>
            </a:r>
            <a:r>
              <a:rPr kumimoji="0" lang="en-US" sz="3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trên</a:t>
            </a:r>
            <a:r>
              <a:rPr kumimoji="0" lang="en-US" sz="3000" b="1" i="0"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a:t>
            </a: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Sản</a:t>
            </a:r>
            <a:r>
              <a:rPr kumimoji="0" lang="en-US" sz="3000" b="1" i="0" u="none" strike="noStrike" kern="1200" cap="none" spc="0" normalizeH="0" baseline="0" noProof="0" dirty="0" smtClean="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phẩm</a:t>
            </a:r>
            <a:r>
              <a:rPr kumimoji="0" lang="en-US" sz="3000" b="1" i="0" u="none" strike="noStrike" kern="1200" cap="none" spc="0" normalizeH="0" baseline="0" noProof="0" dirty="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HS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gạch</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hoặc</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làm</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dấu</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SGK,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trình</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bày</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kết</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quả</a:t>
            </a:r>
            <a:r>
              <a:rPr kumimoji="0" lang="en-US" sz="3000" b="1" i="0" u="none" strike="noStrike" kern="1200" cap="none" spc="0" normalizeH="0" baseline="0" noProof="0" dirty="0" smtClean="0">
                <a:ln>
                  <a:noFill/>
                </a:ln>
                <a:solidFill>
                  <a:srgbClr val="ED7D31">
                    <a:lumMod val="50000"/>
                  </a:srgb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a:t>
            </a:r>
            <a:endParaRPr kumimoji="0" lang="en-US" sz="3000" b="1" i="0" u="none" strike="noStrike" kern="1200" cap="none" spc="0" normalizeH="0" baseline="0" noProof="0" dirty="0">
              <a:ln>
                <a:noFill/>
              </a:ln>
              <a:solidFill>
                <a:srgbClr val="ED7D31">
                  <a:lumMod val="50000"/>
                </a:srgb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Đánh</a:t>
            </a:r>
            <a:r>
              <a:rPr kumimoji="0" lang="en-US" sz="3000" b="1" i="0" u="none" strike="noStrike" kern="1200" cap="none" spc="0" normalizeH="0" baseline="0" noProof="0" dirty="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giá</a:t>
            </a:r>
            <a:r>
              <a:rPr kumimoji="0" lang="en-US" sz="3000" b="1" i="0" u="none" strike="noStrike" kern="1200" cap="none" spc="0" normalizeH="0" baseline="0" noProof="0" dirty="0">
                <a:ln>
                  <a:noFill/>
                </a:ln>
                <a:solidFill>
                  <a:srgbClr val="CC00FF"/>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Các</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nhóm</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nhận</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xét</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bổ</a:t>
            </a:r>
            <a:r>
              <a:rPr kumimoji="0" lang="en-US" sz="3000" b="1" i="0"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ea typeface="Arial Unicode MS" pitchFamily="2"/>
                <a:cs typeface="Times New Roman" panose="02020603050405020304" pitchFamily="18" charset="0"/>
              </a:rPr>
              <a:t> sung</a:t>
            </a:r>
            <a:r>
              <a:rPr kumimoji="0" lang="en-US" sz="3000" b="1" i="0" u="none" strike="noStrike" kern="1200" cap="none" spc="0" normalizeH="0" baseline="0" noProof="0" dirty="0" smtClean="0">
                <a:ln>
                  <a:noFill/>
                </a:ln>
                <a:solidFill>
                  <a:srgbClr val="ED7D31">
                    <a:lumMod val="50000"/>
                  </a:srgb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a:t>
            </a:r>
            <a:endParaRPr kumimoji="0" lang="en-US" sz="3000" b="1" i="0" u="none" strike="noStrike" kern="1200" cap="none" spc="0" normalizeH="0" baseline="0" noProof="0" dirty="0">
              <a:ln>
                <a:noFill/>
              </a:ln>
              <a:solidFill>
                <a:srgbClr val="ED7D31">
                  <a:lumMod val="50000"/>
                </a:srgb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endParaRPr>
          </a:p>
        </p:txBody>
      </p:sp>
      <p:sp>
        <p:nvSpPr>
          <p:cNvPr id="6" name="TextBox 5"/>
          <p:cNvSpPr txBox="1"/>
          <p:nvPr/>
        </p:nvSpPr>
        <p:spPr>
          <a:xfrm>
            <a:off x="354675" y="114002"/>
            <a:ext cx="11356573" cy="46166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TÌM HIỂU</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Những</a:t>
            </a:r>
            <a:r>
              <a:rPr kumimoji="0" lang="en-US" altLang="en-US" sz="2400" b="1" i="0" u="none" strike="noStrike" kern="1200" cap="none" spc="0" normalizeH="0" baseline="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tác</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động</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cách</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mạng</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công</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nghiệp</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đối</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với</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sản</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xuất</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và</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đời</a:t>
            </a:r>
            <a:r>
              <a:rPr kumimoji="0" lang="en-US" altLang="en-US" sz="2400" b="1" i="0" u="none" strike="noStrike" kern="1200" cap="none" spc="0" normalizeH="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B050"/>
                </a:solidFill>
                <a:effectLst/>
                <a:uLnTx/>
                <a:uFillTx/>
                <a:latin typeface="Times New Roman" panose="02020603050405020304" pitchFamily="18" charset="0"/>
                <a:ea typeface="+mn-ea"/>
                <a:cs typeface="Times New Roman" panose="02020603050405020304" pitchFamily="18" charset="0"/>
              </a:rPr>
              <a:t>sống</a:t>
            </a:r>
            <a:endPar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6682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0773" y="353568"/>
            <a:ext cx="6951227" cy="5919537"/>
          </a:xfrm>
          <a:prstGeom prst="rect">
            <a:avLst/>
          </a:prstGeom>
          <a:noFill/>
          <a:ln w="12700">
            <a:solidFill>
              <a:schemeClr val="tx1"/>
            </a:solidFill>
          </a:ln>
        </p:spPr>
      </p:pic>
      <p:sp>
        <p:nvSpPr>
          <p:cNvPr id="4" name="TextBox 3"/>
          <p:cNvSpPr txBox="1"/>
          <p:nvPr/>
        </p:nvSpPr>
        <p:spPr>
          <a:xfrm>
            <a:off x="95668" y="147836"/>
            <a:ext cx="3771901"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a) </a:t>
            </a:r>
            <a:r>
              <a:rPr lang="en-US" sz="3200" b="1" dirty="0" err="1" smtClean="0">
                <a:solidFill>
                  <a:srgbClr val="FF0000"/>
                </a:solidFill>
                <a:latin typeface="Times New Roman" panose="02020603050405020304" pitchFamily="18" charset="0"/>
                <a:cs typeface="Times New Roman" panose="02020603050405020304" pitchFamily="18" charset="0"/>
              </a:rPr>
              <a:t>Đối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xuất</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0801" y="1028615"/>
            <a:ext cx="4810125" cy="2746906"/>
          </a:xfrm>
          <a:prstGeom prst="rect">
            <a:avLst/>
          </a:prstGeom>
          <a:solidFill>
            <a:schemeClr val="bg1"/>
          </a:solidFill>
          <a:ln w="28575">
            <a:solidFill>
              <a:srgbClr val="3366FF"/>
            </a:solidFill>
          </a:ln>
        </p:spPr>
        <p:txBody>
          <a:bodyPr wrap="square">
            <a:spAutoFit/>
          </a:bodyPr>
          <a:lstStyle/>
          <a:p>
            <a:pPr marL="27305" marR="27305" lvl="0" algn="just">
              <a:lnSpc>
                <a:spcPct val="115000"/>
              </a:lnSpc>
              <a:defRPr/>
            </a:pPr>
            <a:r>
              <a:rPr lang="en-US" sz="3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3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209999" y="201"/>
            <a:ext cx="1962150" cy="523220"/>
          </a:xfrm>
          <a:prstGeom prst="rect">
            <a:avLst/>
          </a:prstGeom>
          <a:solidFill>
            <a:schemeClr val="bg1"/>
          </a:solidFill>
        </p:spPr>
        <p:txBody>
          <a:bodyPr wrap="square" rtlCol="0">
            <a:spAutoFit/>
          </a:bodyPr>
          <a:lstStyle/>
          <a:p>
            <a:pPr algn="ctr"/>
            <a:r>
              <a:rPr lang="en-US" sz="2800" b="1" dirty="0" err="1" smtClean="0">
                <a:solidFill>
                  <a:srgbClr val="0000FF"/>
                </a:solidFill>
                <a:latin typeface="Times New Roman" panose="02020603050405020304" pitchFamily="18" charset="0"/>
                <a:cs typeface="Times New Roman" panose="02020603050405020304" pitchFamily="18" charset="0"/>
              </a:rPr>
              <a:t>Tàu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thuỷ</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545353" y="116502"/>
            <a:ext cx="1962150" cy="523220"/>
          </a:xfrm>
          <a:prstGeom prst="rect">
            <a:avLst/>
          </a:prstGeom>
          <a:solidFill>
            <a:schemeClr val="bg1"/>
          </a:solidFill>
        </p:spPr>
        <p:txBody>
          <a:bodyPr wrap="square" rtlCol="0">
            <a:spAutoFit/>
          </a:bodyPr>
          <a:lstStyle/>
          <a:p>
            <a:pPr algn="ctr"/>
            <a:r>
              <a:rPr lang="en-US" sz="2800" b="1" dirty="0" err="1" smtClean="0">
                <a:solidFill>
                  <a:srgbClr val="FF00FF"/>
                </a:solidFill>
                <a:latin typeface="Times New Roman" panose="02020603050405020304" pitchFamily="18" charset="0"/>
                <a:cs typeface="Times New Roman" panose="02020603050405020304" pitchFamily="18" charset="0"/>
              </a:rPr>
              <a:t>Tàu</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hoả</a:t>
            </a:r>
            <a:endParaRPr lang="en-US" sz="2800" b="1" dirty="0">
              <a:solidFill>
                <a:srgbClr val="FF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5539" y="6211106"/>
            <a:ext cx="3410150" cy="523220"/>
          </a:xfrm>
          <a:prstGeom prst="rect">
            <a:avLst/>
          </a:prstGeom>
          <a:solidFill>
            <a:schemeClr val="bg1"/>
          </a:solidFill>
        </p:spPr>
        <p:txBody>
          <a:bodyPr wrap="square" rtlCol="0">
            <a:spAutoFit/>
          </a:bodyPr>
          <a:lstStyle/>
          <a:p>
            <a:pPr algn="ctr"/>
            <a:r>
              <a:rPr lang="en-US" sz="2800" b="1" dirty="0" err="1" smtClean="0">
                <a:solidFill>
                  <a:srgbClr val="9900FF"/>
                </a:solidFill>
                <a:latin typeface="Times New Roman" panose="02020603050405020304" pitchFamily="18" charset="0"/>
                <a:cs typeface="Times New Roman" panose="02020603050405020304" pitchFamily="18" charset="0"/>
              </a:rPr>
              <a:t>Máy</a:t>
            </a:r>
            <a:r>
              <a:rPr lang="en-US" sz="2800" b="1" dirty="0" smtClean="0">
                <a:solidFill>
                  <a:srgbClr val="9900FF"/>
                </a:solidFill>
                <a:latin typeface="Times New Roman" panose="02020603050405020304" pitchFamily="18" charset="0"/>
                <a:cs typeface="Times New Roman" panose="02020603050405020304" pitchFamily="18" charset="0"/>
              </a:rPr>
              <a:t> </a:t>
            </a:r>
            <a:r>
              <a:rPr lang="en-US" sz="2800" b="1" dirty="0" err="1" smtClean="0">
                <a:solidFill>
                  <a:srgbClr val="9900FF"/>
                </a:solidFill>
                <a:latin typeface="Times New Roman" panose="02020603050405020304" pitchFamily="18" charset="0"/>
                <a:cs typeface="Times New Roman" panose="02020603050405020304" pitchFamily="18" charset="0"/>
              </a:rPr>
              <a:t>khai</a:t>
            </a:r>
            <a:r>
              <a:rPr lang="en-US" sz="2800" b="1" dirty="0" smtClean="0">
                <a:solidFill>
                  <a:srgbClr val="9900FF"/>
                </a:solidFill>
                <a:latin typeface="Times New Roman" panose="02020603050405020304" pitchFamily="18" charset="0"/>
                <a:cs typeface="Times New Roman" panose="02020603050405020304" pitchFamily="18" charset="0"/>
              </a:rPr>
              <a:t> </a:t>
            </a:r>
            <a:r>
              <a:rPr lang="en-US" sz="2800" b="1" dirty="0" err="1" smtClean="0">
                <a:solidFill>
                  <a:srgbClr val="9900FF"/>
                </a:solidFill>
                <a:latin typeface="Times New Roman" panose="02020603050405020304" pitchFamily="18" charset="0"/>
                <a:cs typeface="Times New Roman" panose="02020603050405020304" pitchFamily="18" charset="0"/>
              </a:rPr>
              <a:t>thác</a:t>
            </a:r>
            <a:r>
              <a:rPr lang="en-US" sz="2800" b="1" dirty="0" smtClean="0">
                <a:solidFill>
                  <a:srgbClr val="9900FF"/>
                </a:solidFill>
                <a:latin typeface="Times New Roman" panose="02020603050405020304" pitchFamily="18" charset="0"/>
                <a:cs typeface="Times New Roman" panose="02020603050405020304" pitchFamily="18" charset="0"/>
              </a:rPr>
              <a:t> than</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789797" y="6273105"/>
            <a:ext cx="2800349" cy="523220"/>
          </a:xfrm>
          <a:prstGeom prst="rect">
            <a:avLst/>
          </a:prstGeom>
          <a:solidFill>
            <a:schemeClr val="bg1"/>
          </a:solidFill>
        </p:spPr>
        <p:txBody>
          <a:bodyPr wrap="square" rtlCol="0">
            <a:spAutoFit/>
          </a:bodyPr>
          <a:lstStyle/>
          <a:p>
            <a:pPr algn="ctr"/>
            <a:r>
              <a:rPr lang="en-US" sz="2800" b="1" dirty="0" err="1" smtClean="0">
                <a:solidFill>
                  <a:srgbClr val="C00000"/>
                </a:solidFill>
                <a:latin typeface="Times New Roman" panose="02020603050405020304" pitchFamily="18" charset="0"/>
                <a:cs typeface="Times New Roman" panose="02020603050405020304" pitchFamily="18" charset="0"/>
              </a:rPr>
              <a:t>Máy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tuốt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lúa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mì</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020676" y="24169"/>
            <a:ext cx="5589725" cy="615553"/>
          </a:xfrm>
          <a:prstGeom prst="rect">
            <a:avLst/>
          </a:prstGeom>
          <a:solidFill>
            <a:schemeClr val="bg1"/>
          </a:solidFill>
        </p:spPr>
        <p:txBody>
          <a:bodyPr wrap="square" rtlCol="0">
            <a:spAutoFit/>
          </a:bodyPr>
          <a:lstStyle/>
          <a:p>
            <a:pPr algn="ctr"/>
            <a:r>
              <a:rPr lang="en-US" sz="3400" b="1" dirty="0" err="1" smtClean="0">
                <a:solidFill>
                  <a:srgbClr val="CC0099"/>
                </a:solidFill>
                <a:latin typeface="Times New Roman" panose="02020603050405020304" pitchFamily="18" charset="0"/>
                <a:cs typeface="Times New Roman" panose="02020603050405020304" pitchFamily="18" charset="0"/>
              </a:rPr>
              <a:t>Hình</a:t>
            </a:r>
            <a:r>
              <a:rPr lang="en-US" sz="3400" b="1" dirty="0" smtClean="0">
                <a:solidFill>
                  <a:srgbClr val="CC0099"/>
                </a:solidFill>
                <a:latin typeface="Times New Roman" panose="02020603050405020304" pitchFamily="18" charset="0"/>
                <a:cs typeface="Times New Roman" panose="02020603050405020304" pitchFamily="18" charset="0"/>
              </a:rPr>
              <a:t> 1, 2 </a:t>
            </a:r>
            <a:r>
              <a:rPr lang="en-US" sz="3400" b="1" dirty="0" err="1" smtClean="0">
                <a:solidFill>
                  <a:srgbClr val="CC0099"/>
                </a:solidFill>
                <a:latin typeface="Times New Roman" panose="02020603050405020304" pitchFamily="18" charset="0"/>
                <a:cs typeface="Times New Roman" panose="02020603050405020304" pitchFamily="18" charset="0"/>
              </a:rPr>
              <a:t>Giao</a:t>
            </a:r>
            <a:r>
              <a:rPr lang="en-US" sz="3400" b="1" dirty="0" smtClean="0">
                <a:solidFill>
                  <a:srgbClr val="CC0099"/>
                </a:solidFill>
                <a:latin typeface="Times New Roman" panose="02020603050405020304" pitchFamily="18" charset="0"/>
                <a:cs typeface="Times New Roman" panose="02020603050405020304" pitchFamily="18" charset="0"/>
              </a:rPr>
              <a:t> </a:t>
            </a:r>
            <a:r>
              <a:rPr lang="en-US" sz="3400" b="1" dirty="0" err="1" smtClean="0">
                <a:solidFill>
                  <a:srgbClr val="CC0099"/>
                </a:solidFill>
                <a:latin typeface="Times New Roman" panose="02020603050405020304" pitchFamily="18" charset="0"/>
                <a:cs typeface="Times New Roman" panose="02020603050405020304" pitchFamily="18" charset="0"/>
              </a:rPr>
              <a:t>thông</a:t>
            </a:r>
            <a:r>
              <a:rPr lang="en-US" sz="3400" b="1" dirty="0" smtClean="0">
                <a:solidFill>
                  <a:srgbClr val="CC0099"/>
                </a:solidFill>
                <a:latin typeface="Times New Roman" panose="02020603050405020304" pitchFamily="18" charset="0"/>
                <a:cs typeface="Times New Roman" panose="02020603050405020304" pitchFamily="18" charset="0"/>
              </a:rPr>
              <a:t> </a:t>
            </a:r>
            <a:r>
              <a:rPr lang="en-US" sz="3400" b="1" dirty="0" err="1" smtClean="0">
                <a:solidFill>
                  <a:srgbClr val="CC0099"/>
                </a:solidFill>
                <a:latin typeface="Times New Roman" panose="02020603050405020304" pitchFamily="18" charset="0"/>
                <a:cs typeface="Times New Roman" panose="02020603050405020304" pitchFamily="18" charset="0"/>
              </a:rPr>
              <a:t>vận</a:t>
            </a:r>
            <a:r>
              <a:rPr lang="en-US" sz="3400" b="1" dirty="0" smtClean="0">
                <a:solidFill>
                  <a:srgbClr val="CC0099"/>
                </a:solidFill>
                <a:latin typeface="Times New Roman" panose="02020603050405020304" pitchFamily="18" charset="0"/>
                <a:cs typeface="Times New Roman" panose="02020603050405020304" pitchFamily="18" charset="0"/>
              </a:rPr>
              <a:t> </a:t>
            </a:r>
            <a:r>
              <a:rPr lang="en-US" sz="3400" b="1" dirty="0" err="1" smtClean="0">
                <a:solidFill>
                  <a:srgbClr val="CC0099"/>
                </a:solidFill>
                <a:latin typeface="Times New Roman" panose="02020603050405020304" pitchFamily="18" charset="0"/>
                <a:cs typeface="Times New Roman" panose="02020603050405020304" pitchFamily="18" charset="0"/>
              </a:rPr>
              <a:t>tải</a:t>
            </a:r>
            <a:endParaRPr lang="en-US" sz="3400" b="1" dirty="0">
              <a:solidFill>
                <a:srgbClr val="CC0099"/>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960926" y="6242106"/>
            <a:ext cx="3669691" cy="523220"/>
          </a:xfrm>
          <a:prstGeom prst="rect">
            <a:avLst/>
          </a:prstGeom>
          <a:solidFill>
            <a:schemeClr val="bg1"/>
          </a:solidFill>
        </p:spPr>
        <p:txBody>
          <a:bodyPr wrap="square" rtlCol="0">
            <a:spAutoFit/>
          </a:bodyPr>
          <a:lstStyle/>
          <a:p>
            <a:pPr algn="ctr"/>
            <a:r>
              <a:rPr lang="en-US" sz="2800" b="1" dirty="0" err="1" smtClean="0">
                <a:solidFill>
                  <a:srgbClr val="CC0099"/>
                </a:solidFill>
                <a:latin typeface="Times New Roman" panose="02020603050405020304" pitchFamily="18" charset="0"/>
                <a:cs typeface="Times New Roman" panose="02020603050405020304" pitchFamily="18" charset="0"/>
              </a:rPr>
              <a:t>Hình</a:t>
            </a:r>
            <a:r>
              <a:rPr lang="en-US" sz="2800" b="1" dirty="0" smtClean="0">
                <a:solidFill>
                  <a:srgbClr val="CC0099"/>
                </a:solidFill>
                <a:latin typeface="Times New Roman" panose="02020603050405020304" pitchFamily="18" charset="0"/>
                <a:cs typeface="Times New Roman" panose="02020603050405020304" pitchFamily="18" charset="0"/>
              </a:rPr>
              <a:t> 3: </a:t>
            </a:r>
            <a:r>
              <a:rPr lang="en-US" sz="2800" b="1" dirty="0" err="1" smtClean="0">
                <a:solidFill>
                  <a:srgbClr val="CC0099"/>
                </a:solidFill>
                <a:latin typeface="Times New Roman" panose="02020603050405020304" pitchFamily="18" charset="0"/>
                <a:cs typeface="Times New Roman" panose="02020603050405020304" pitchFamily="18" charset="0"/>
              </a:rPr>
              <a:t>Nông</a:t>
            </a:r>
            <a:r>
              <a:rPr lang="en-US" sz="2800" b="1" dirty="0" smtClean="0">
                <a:solidFill>
                  <a:srgbClr val="CC0099"/>
                </a:solidFill>
                <a:latin typeface="Times New Roman" panose="02020603050405020304" pitchFamily="18" charset="0"/>
                <a:cs typeface="Times New Roman" panose="02020603050405020304" pitchFamily="18" charset="0"/>
              </a:rPr>
              <a:t> </a:t>
            </a:r>
            <a:r>
              <a:rPr lang="en-US" sz="2800" b="1" dirty="0" err="1" smtClean="0">
                <a:solidFill>
                  <a:srgbClr val="CC0099"/>
                </a:solidFill>
                <a:latin typeface="Times New Roman" panose="02020603050405020304" pitchFamily="18" charset="0"/>
                <a:cs typeface="Times New Roman" panose="02020603050405020304" pitchFamily="18" charset="0"/>
              </a:rPr>
              <a:t>nghiệp</a:t>
            </a:r>
            <a:endParaRPr lang="en-US" sz="2800" b="1" dirty="0">
              <a:solidFill>
                <a:srgbClr val="CC0099"/>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8919890" y="6149551"/>
            <a:ext cx="3201447" cy="584775"/>
          </a:xfrm>
          <a:prstGeom prst="rect">
            <a:avLst/>
          </a:prstGeom>
          <a:solidFill>
            <a:schemeClr val="bg1"/>
          </a:solidFill>
        </p:spPr>
        <p:txBody>
          <a:bodyPr wrap="square" rtlCol="0">
            <a:spAutoFit/>
          </a:bodyPr>
          <a:lstStyle/>
          <a:p>
            <a:pPr algn="ctr"/>
            <a:r>
              <a:rPr lang="en-US" sz="3200" b="1" dirty="0" err="1" smtClean="0">
                <a:solidFill>
                  <a:srgbClr val="CC0099"/>
                </a:solidFill>
                <a:latin typeface="Times New Roman" panose="02020603050405020304" pitchFamily="18" charset="0"/>
                <a:cs typeface="Times New Roman" panose="02020603050405020304" pitchFamily="18" charset="0"/>
              </a:rPr>
              <a:t>Hình</a:t>
            </a:r>
            <a:r>
              <a:rPr lang="en-US" sz="3200" b="1" dirty="0" smtClean="0">
                <a:solidFill>
                  <a:srgbClr val="CC0099"/>
                </a:solidFill>
                <a:latin typeface="Times New Roman" panose="02020603050405020304" pitchFamily="18" charset="0"/>
                <a:cs typeface="Times New Roman" panose="02020603050405020304" pitchFamily="18" charset="0"/>
              </a:rPr>
              <a:t> 4: </a:t>
            </a:r>
            <a:r>
              <a:rPr lang="en-US" sz="3200" b="1" dirty="0" err="1" smtClean="0">
                <a:solidFill>
                  <a:srgbClr val="CC0099"/>
                </a:solidFill>
                <a:latin typeface="Times New Roman" panose="02020603050405020304" pitchFamily="18" charset="0"/>
                <a:cs typeface="Times New Roman" panose="02020603050405020304" pitchFamily="18" charset="0"/>
              </a:rPr>
              <a:t>Khai</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mỏ</a:t>
            </a:r>
            <a:r>
              <a:rPr lang="en-US" sz="3200" b="1" dirty="0" smtClean="0">
                <a:solidFill>
                  <a:srgbClr val="CC0099"/>
                </a:solidFill>
                <a:latin typeface="Times New Roman" panose="02020603050405020304" pitchFamily="18" charset="0"/>
                <a:cs typeface="Times New Roman" panose="02020603050405020304" pitchFamily="18" charset="0"/>
              </a:rPr>
              <a:t> </a:t>
            </a:r>
            <a:endParaRPr lang="en-US" sz="3200" b="1"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8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7"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0"/>
            <a:ext cx="12191999" cy="6858000"/>
          </a:xfrm>
          <a:prstGeom prst="rect">
            <a:avLst/>
          </a:prstGeom>
        </p:spPr>
      </p:pic>
      <p:sp>
        <p:nvSpPr>
          <p:cNvPr id="17" name="TextBox 16"/>
          <p:cNvSpPr txBox="1"/>
          <p:nvPr/>
        </p:nvSpPr>
        <p:spPr>
          <a:xfrm>
            <a:off x="6692422" y="156587"/>
            <a:ext cx="4785567" cy="523220"/>
          </a:xfrm>
          <a:prstGeom prst="rect">
            <a:avLst/>
          </a:prstGeom>
          <a:solidFill>
            <a:schemeClr val="bg1"/>
          </a:solidFill>
        </p:spPr>
        <p:txBody>
          <a:bodyPr wrap="square" rtlCol="0">
            <a:spAutoFit/>
          </a:bodyPr>
          <a:lstStyle/>
          <a:p>
            <a:pPr lvl="0" algn="ctr">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Xe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lửa</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Xti-phen-xơn</a:t>
            </a:r>
            <a:r>
              <a:rPr kumimoji="0" lang="en-US" sz="2800" b="1" i="0" u="none" strike="noStrike" kern="1200" cap="none" spc="0" normalizeH="0" baseline="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ea typeface="Times New Roman" panose="02020603050405020304" pitchFamily="18" charset="0"/>
              </a:rPr>
              <a:t>1825)</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05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436" y="43"/>
            <a:ext cx="4397543" cy="2831213"/>
            <a:chOff x="-188" y="-47"/>
            <a:chExt cx="2924" cy="2030"/>
          </a:xfrm>
        </p:grpSpPr>
        <p:pic>
          <p:nvPicPr>
            <p:cNvPr id="8207" name="Picture 4"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
              <a:ext cx="2736" cy="1976"/>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208" name="Text Box 5"/>
            <p:cNvSpPr txBox="1">
              <a:spLocks noChangeArrowheads="1"/>
            </p:cNvSpPr>
            <p:nvPr/>
          </p:nvSpPr>
          <p:spPr bwMode="auto">
            <a:xfrm>
              <a:off x="-188" y="-47"/>
              <a:ext cx="1562" cy="331"/>
            </a:xfrm>
            <a:prstGeom prst="rect">
              <a:avLst/>
            </a:prstGeom>
            <a:solidFill>
              <a:srgbClr val="FFFFFF"/>
            </a:solidFill>
            <a:ln w="9525">
              <a:solidFill>
                <a:srgbClr val="FFFF00"/>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H1: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Xa</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quay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tay</a:t>
              </a:r>
              <a:endPar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341" name="Picture 4" descr="spinningjenny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735" y="73459"/>
            <a:ext cx="4119419" cy="27574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196" name="Text Box 6"/>
          <p:cNvSpPr txBox="1">
            <a:spLocks noChangeArrowheads="1"/>
          </p:cNvSpPr>
          <p:nvPr/>
        </p:nvSpPr>
        <p:spPr bwMode="auto">
          <a:xfrm>
            <a:off x="2667000" y="-18473"/>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344" name="Text Box 5"/>
          <p:cNvSpPr txBox="1">
            <a:spLocks noChangeArrowheads="1"/>
          </p:cNvSpPr>
          <p:nvPr/>
        </p:nvSpPr>
        <p:spPr bwMode="auto">
          <a:xfrm>
            <a:off x="4420526" y="17329"/>
            <a:ext cx="4379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H2: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Máy</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kéo</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sợi</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Gien-ny</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(1764)</a:t>
            </a:r>
          </a:p>
        </p:txBody>
      </p:sp>
      <p:pic>
        <p:nvPicPr>
          <p:cNvPr id="14348" name="Picture 12" descr="Metiertissermecaniqu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945247"/>
            <a:ext cx="4114800" cy="323474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352" name="Text Box 16"/>
          <p:cNvSpPr txBox="1">
            <a:spLocks noChangeArrowheads="1"/>
          </p:cNvSpPr>
          <p:nvPr/>
        </p:nvSpPr>
        <p:spPr bwMode="auto">
          <a:xfrm>
            <a:off x="1950" y="6076456"/>
            <a:ext cx="411285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H3: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Máy</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kéo</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sợi</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chạy</a:t>
            </a:r>
            <a:r>
              <a:rPr kumimoji="0" lang="en-US" altLang="en-US" sz="2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altLang="en-US" sz="2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sức</a:t>
            </a:r>
            <a:r>
              <a:rPr kumimoji="0" lang="en-US" altLang="en-US" sz="2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altLang="en-US" sz="2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lang="en-US" altLang="en-US" sz="2400" b="1" dirty="0" smtClean="0">
                <a:solidFill>
                  <a:srgbClr val="FF0000"/>
                </a:solidFill>
                <a:latin typeface="Times New Roman" panose="02020603050405020304" pitchFamily="18" charset="0"/>
                <a:cs typeface="Times New Roman" panose="02020603050405020304" pitchFamily="18" charset="0"/>
              </a:rPr>
              <a:t>(</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Ác</a:t>
            </a:r>
            <a:r>
              <a:rPr lang="en-US" altLang="en-US" sz="2400" b="1" dirty="0" smtClean="0">
                <a:solidFill>
                  <a:srgbClr val="FF0000"/>
                </a:solidFill>
                <a:latin typeface="Times New Roman" panose="02020603050405020304" pitchFamily="18" charset="0"/>
                <a:cs typeface="Times New Roman" panose="02020603050405020304" pitchFamily="18" charset="0"/>
              </a:rPr>
              <a:t>-</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rai-</a:t>
            </a:r>
            <a:r>
              <a:rPr kumimoji="0" lang="en-US" alt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tơ</a:t>
            </a: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1769)</a:t>
            </a:r>
          </a:p>
        </p:txBody>
      </p:sp>
      <p:pic>
        <p:nvPicPr>
          <p:cNvPr id="18" name="Picture 17"/>
          <p:cNvPicPr>
            <a:picLocks noChangeAspect="1"/>
          </p:cNvPicPr>
          <p:nvPr/>
        </p:nvPicPr>
        <p:blipFill>
          <a:blip r:embed="rId6"/>
          <a:stretch>
            <a:fillRect/>
          </a:stretch>
        </p:blipFill>
        <p:spPr>
          <a:xfrm>
            <a:off x="4258734" y="2903765"/>
            <a:ext cx="4119419" cy="3172691"/>
          </a:xfrm>
          <a:prstGeom prst="rect">
            <a:avLst/>
          </a:prstGeom>
        </p:spPr>
      </p:pic>
      <p:sp>
        <p:nvSpPr>
          <p:cNvPr id="19" name="TextBox 18"/>
          <p:cNvSpPr txBox="1"/>
          <p:nvPr/>
        </p:nvSpPr>
        <p:spPr>
          <a:xfrm>
            <a:off x="4489902" y="6245734"/>
            <a:ext cx="3826412" cy="492443"/>
          </a:xfrm>
          <a:prstGeom prst="rect">
            <a:avLst/>
          </a:prstGeom>
          <a:solidFill>
            <a:schemeClr val="bg1"/>
          </a:solidFill>
        </p:spPr>
        <p:txBody>
          <a:bodyPr wrap="square" rtlCol="0">
            <a:spAutoFit/>
          </a:bodyPr>
          <a:lstStyle/>
          <a:p>
            <a:pPr algn="ctr"/>
            <a:r>
              <a:rPr lang="en-US" sz="2600" b="1" smtClean="0">
                <a:solidFill>
                  <a:srgbClr val="FF0000"/>
                </a:solidFill>
                <a:latin typeface="Times New Roman" panose="02020603050405020304" pitchFamily="18" charset="0"/>
                <a:cs typeface="Times New Roman" panose="02020603050405020304" pitchFamily="18" charset="0"/>
              </a:rPr>
              <a:t>H4: Xe</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smtClean="0">
                <a:solidFill>
                  <a:srgbClr val="FF0000"/>
                </a:solidFill>
                <a:latin typeface="Times New Roman" panose="02020603050405020304" pitchFamily="18" charset="0"/>
                <a:cs typeface="Times New Roman" panose="02020603050405020304" pitchFamily="18" charset="0"/>
              </a:rPr>
              <a:t>lửa Xti-phen-xơn</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8629110" y="1018670"/>
            <a:ext cx="3424345" cy="3970318"/>
          </a:xfrm>
          <a:prstGeom prst="rect">
            <a:avLst/>
          </a:prstGeom>
          <a:solidFill>
            <a:schemeClr val="accent3">
              <a:lumMod val="20000"/>
              <a:lumOff val="80000"/>
            </a:schemeClr>
          </a:solidFill>
          <a:ln w="19050">
            <a:solidFill>
              <a:schemeClr val="tx1"/>
            </a:solid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b="1" i="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đ</a:t>
            </a:r>
            <a:r>
              <a:rPr kumimoji="0" lang="vi-VN"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ây là thành tựu ở  những </a:t>
            </a:r>
            <a:r>
              <a:rPr kumimoji="0" lang="en-US" altLang="en-US" b="1"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ngành</a:t>
            </a:r>
            <a:r>
              <a:rPr kumimoji="0" lang="vi-VN"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nào</a:t>
            </a:r>
            <a:r>
              <a:rPr kumimoji="0" lang="en-US"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b="1"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b="1" u="none" strike="noStrike" kern="1200" cap="none" spc="0" normalizeH="0" baseline="0" noProof="0" dirty="0" smtClean="0">
                <a:ln>
                  <a:noFill/>
                </a:ln>
                <a:solidFill>
                  <a:srgbClr val="CC0099"/>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thành tựu này có còn được ứng dụng trong cuộc sống hiện nay không?</a:t>
            </a:r>
            <a:endParaRPr kumimoji="0" lang="en-US" altLang="en-US" b="1" u="none" strike="noStrike" kern="1200" cap="none" spc="0" normalizeH="0" baseline="0" noProof="0" dirty="0" smtClean="0">
              <a:ln>
                <a:noFill/>
              </a:ln>
              <a:solidFill>
                <a:srgbClr val="CC0099"/>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954758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arn(inVertical)">
                                      <p:cBhvr>
                                        <p:cTn id="10" dur="500"/>
                                        <p:tgtEl>
                                          <p:spTgt spid="14344"/>
                                        </p:tgtEl>
                                      </p:cBhvr>
                                    </p:animEffect>
                                  </p:childTnLst>
                                </p:cTn>
                              </p:par>
                              <p:par>
                                <p:cTn id="11" presetID="16" presetClass="entr" presetSubtype="21" fill="hold" nodeType="withEffect">
                                  <p:stCondLst>
                                    <p:cond delay="0"/>
                                  </p:stCondLst>
                                  <p:childTnLst>
                                    <p:set>
                                      <p:cBhvr>
                                        <p:cTn id="12" dur="1" fill="hold">
                                          <p:stCondLst>
                                            <p:cond delay="0"/>
                                          </p:stCondLst>
                                        </p:cTn>
                                        <p:tgtEl>
                                          <p:spTgt spid="14341"/>
                                        </p:tgtEl>
                                        <p:attrNameLst>
                                          <p:attrName>style.visibility</p:attrName>
                                        </p:attrNameLst>
                                      </p:cBhvr>
                                      <p:to>
                                        <p:strVal val="visible"/>
                                      </p:to>
                                    </p:set>
                                    <p:animEffect transition="in" filter="barn(inVertical)">
                                      <p:cBhvr>
                                        <p:cTn id="13" dur="500"/>
                                        <p:tgtEl>
                                          <p:spTgt spid="143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352"/>
                                        </p:tgtEl>
                                        <p:attrNameLst>
                                          <p:attrName>style.visibility</p:attrName>
                                        </p:attrNameLst>
                                      </p:cBhvr>
                                      <p:to>
                                        <p:strVal val="visible"/>
                                      </p:to>
                                    </p:set>
                                    <p:animEffect transition="in" filter="barn(inVertical)">
                                      <p:cBhvr>
                                        <p:cTn id="16" dur="500"/>
                                        <p:tgtEl>
                                          <p:spTgt spid="14352"/>
                                        </p:tgtEl>
                                      </p:cBhvr>
                                    </p:animEffect>
                                  </p:childTnLst>
                                </p:cTn>
                              </p:par>
                              <p:par>
                                <p:cTn id="17" presetID="16" presetClass="entr" presetSubtype="21" fill="hold"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barn(inVertical)">
                                      <p:cBhvr>
                                        <p:cTn id="19" dur="500"/>
                                        <p:tgtEl>
                                          <p:spTgt spid="1434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52"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516"/>
            <a:ext cx="7382577" cy="6132945"/>
          </a:xfrm>
          <a:prstGeom prst="rect">
            <a:avLst/>
          </a:prstGeom>
          <a:noFill/>
          <a:ln>
            <a:noFill/>
          </a:ln>
        </p:spPr>
      </p:pic>
      <p:pic>
        <p:nvPicPr>
          <p:cNvPr id="3"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525" y="6139584"/>
            <a:ext cx="6208780" cy="718416"/>
          </a:xfrm>
          <a:prstGeom prst="rect">
            <a:avLst/>
          </a:prstGeom>
          <a:noFill/>
          <a:ln>
            <a:noFill/>
          </a:ln>
        </p:spPr>
      </p:pic>
      <p:sp>
        <p:nvSpPr>
          <p:cNvPr id="4" name="Rectangle 3"/>
          <p:cNvSpPr/>
          <p:nvPr/>
        </p:nvSpPr>
        <p:spPr>
          <a:xfrm>
            <a:off x="7555832" y="511788"/>
            <a:ext cx="4138862" cy="3702552"/>
          </a:xfrm>
          <a:prstGeom prst="rect">
            <a:avLst/>
          </a:prstGeom>
          <a:solidFill>
            <a:schemeClr val="accent2">
              <a:lumMod val="20000"/>
              <a:lumOff val="80000"/>
            </a:schemeClr>
          </a:solidFill>
          <a:ln w="12700">
            <a:solidFill>
              <a:schemeClr val="tx1"/>
            </a:solidFill>
          </a:ln>
        </p:spPr>
        <p:txBody>
          <a:bodyPr wrap="square">
            <a:spAutoFit/>
          </a:bodyPr>
          <a:lstStyle/>
          <a:p>
            <a:pPr marL="27305" marR="27305" lvl="0" algn="just">
              <a:lnSpc>
                <a:spcPct val="115000"/>
              </a:lnSpc>
              <a:defRPr/>
            </a:pPr>
            <a:r>
              <a:rPr lang="en-US" sz="3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dồi</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dào</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400" b="1" dirty="0">
                <a:solidFill>
                  <a:srgbClr val="CC0099"/>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CC0099"/>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01" y="-67376"/>
            <a:ext cx="4475746" cy="6183789"/>
          </a:xfrm>
          <a:prstGeom prst="rect">
            <a:avLst/>
          </a:prstGeom>
          <a:noFill/>
          <a:ln>
            <a:noFill/>
          </a:ln>
        </p:spPr>
      </p:pic>
      <p:pic>
        <p:nvPicPr>
          <p:cNvPr id="3"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13" y="6053407"/>
            <a:ext cx="4333506" cy="718416"/>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73" y="0"/>
            <a:ext cx="7706627" cy="6858000"/>
          </a:xfrm>
          <a:prstGeom prst="rect">
            <a:avLst/>
          </a:prstGeom>
          <a:ln w="19050">
            <a:solidFill>
              <a:schemeClr val="tx1"/>
            </a:solidFill>
          </a:ln>
        </p:spPr>
      </p:pic>
    </p:spTree>
    <p:extLst>
      <p:ext uri="{BB962C8B-B14F-4D97-AF65-F5344CB8AC3E}">
        <p14:creationId xmlns:p14="http://schemas.microsoft.com/office/powerpoint/2010/main" val="7487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png"/>
          <p:cNvPicPr/>
          <p:nvPr/>
        </p:nvPicPr>
        <p:blipFill>
          <a:blip r:embed="rId2"/>
          <a:srcRect/>
          <a:stretch>
            <a:fillRect/>
          </a:stretch>
        </p:blipFill>
        <p:spPr>
          <a:xfrm>
            <a:off x="279134" y="904776"/>
            <a:ext cx="11434812" cy="5151168"/>
          </a:xfrm>
          <a:prstGeom prst="rect">
            <a:avLst/>
          </a:prstGeom>
          <a:ln/>
        </p:spPr>
      </p:pic>
      <p:sp>
        <p:nvSpPr>
          <p:cNvPr id="3" name="Rectangle 2"/>
          <p:cNvSpPr/>
          <p:nvPr/>
        </p:nvSpPr>
        <p:spPr>
          <a:xfrm>
            <a:off x="664143" y="6055943"/>
            <a:ext cx="11405937" cy="538609"/>
          </a:xfrm>
          <a:prstGeom prst="rect">
            <a:avLst/>
          </a:prstGeom>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a:t>
            </a:r>
            <a:r>
              <a:rPr kumimoji="0" lang="vi-VN" sz="2900" b="1" i="0" u="none" strike="noStrike" kern="1200" cap="none" spc="0" normalizeH="0" baseline="0" noProof="0" dirty="0" smtClean="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 </a:t>
            </a:r>
            <a:r>
              <a:rPr kumimoji="0" lang="vi-VN"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 </a:t>
            </a:r>
            <a:r>
              <a:rPr kumimoji="0" lang="vi-VN" sz="2900" b="1" i="0" u="none" strike="noStrike" kern="1200" cap="none" spc="0" normalizeH="0" baseline="0" noProof="0" dirty="0" smtClean="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a:t>
            </a:r>
            <a:r>
              <a:rPr kumimoji="0" lang="vi-VN"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thay đổi trong cấu trúc dân số giữa nông thôn và thành </a:t>
            </a:r>
            <a:r>
              <a:rPr kumimoji="0" lang="vi-VN" sz="2900" b="1" i="0" u="none" strike="noStrike" kern="1200" cap="none" spc="0" normalizeH="0" baseline="0" noProof="0" dirty="0" smtClean="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thị</a:t>
            </a:r>
            <a:endParaRPr kumimoji="0" lang="en-US"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175830" y="75100"/>
            <a:ext cx="3048633" cy="553998"/>
          </a:xfrm>
          <a:prstGeom prst="rect">
            <a:avLst/>
          </a:prstGeom>
          <a:noFill/>
        </p:spPr>
        <p:txBody>
          <a:bodyPr wrap="square" rtlCol="0">
            <a:spAutoFit/>
          </a:bodyPr>
          <a:lstStyle/>
          <a:p>
            <a:pPr algn="ctr"/>
            <a:r>
              <a:rPr lang="en-US" sz="3000" b="1" dirty="0" smtClean="0">
                <a:solidFill>
                  <a:srgbClr val="FF0000"/>
                </a:solidFill>
                <a:latin typeface="Times New Roman" panose="02020603050405020304" pitchFamily="18" charset="0"/>
                <a:cs typeface="Times New Roman" panose="02020603050405020304" pitchFamily="18" charset="0"/>
              </a:rPr>
              <a:t>b) </a:t>
            </a:r>
            <a:r>
              <a:rPr lang="en-US" sz="3000" b="1" dirty="0" err="1" smtClean="0">
                <a:solidFill>
                  <a:srgbClr val="FF0000"/>
                </a:solidFill>
                <a:latin typeface="Times New Roman" panose="02020603050405020304" pitchFamily="18" charset="0"/>
                <a:cs typeface="Times New Roman" panose="02020603050405020304" pitchFamily="18" charset="0"/>
              </a:rPr>
              <a:t>Đối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với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xã</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hội</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12707" y="75100"/>
            <a:ext cx="8912994" cy="553998"/>
          </a:xfrm>
          <a:prstGeom prst="rect">
            <a:avLst/>
          </a:prstGeom>
        </p:spPr>
        <p:txBody>
          <a:bodyPr wrap="square">
            <a:spAutoFit/>
          </a:bodyPr>
          <a:lstStyle/>
          <a:p>
            <a:pPr lvl="0" algn="just">
              <a:defRPr/>
            </a:pPr>
            <a:r>
              <a:rPr lang="en-US" sz="3000" b="1" dirty="0" smtClean="0">
                <a:solidFill>
                  <a:srgbClr val="000000"/>
                </a:solidFill>
                <a:latin typeface="Times New Roman" panose="02020603050405020304" pitchFamily="18" charset="0"/>
                <a:ea typeface="Times New Roman" panose="02020603050405020304" pitchFamily="18" charset="0"/>
              </a:rPr>
              <a:t>: </a:t>
            </a:r>
            <a:r>
              <a:rPr lang="en-US" sz="3000" b="1" dirty="0" err="1" smtClean="0">
                <a:solidFill>
                  <a:srgbClr val="002060"/>
                </a:solidFill>
                <a:latin typeface="Times New Roman" panose="02020603050405020304" pitchFamily="18" charset="0"/>
                <a:ea typeface="Times New Roman" panose="02020603050405020304" pitchFamily="18" charset="0"/>
              </a:rPr>
              <a:t>Thay</a:t>
            </a:r>
            <a:r>
              <a:rPr lang="en-US" sz="3000" b="1" dirty="0" smtClean="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đổi</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đời</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sống</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của</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người</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dân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và</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cấu</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trúc</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xã</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hội</a:t>
            </a:r>
            <a:r>
              <a:rPr lang="en-US" sz="3000" b="1" dirty="0">
                <a:solidFill>
                  <a:srgbClr val="002060"/>
                </a:solidFill>
                <a:latin typeface="Times New Roman" panose="02020603050405020304" pitchFamily="18" charset="0"/>
                <a:ea typeface="Times New Roman" panose="02020603050405020304" pitchFamily="18" charset="0"/>
              </a:rPr>
              <a:t>.</a:t>
            </a:r>
            <a:endParaRPr lang="en-US" sz="3000" b="1" dirty="0">
              <a:solidFill>
                <a:srgbClr val="002060"/>
              </a:solidFill>
            </a:endParaRPr>
          </a:p>
        </p:txBody>
      </p:sp>
    </p:spTree>
    <p:extLst>
      <p:ext uri="{BB962C8B-B14F-4D97-AF65-F5344CB8AC3E}">
        <p14:creationId xmlns:p14="http://schemas.microsoft.com/office/powerpoint/2010/main" val="9208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980" y="1231136"/>
            <a:ext cx="11471563" cy="4827475"/>
          </a:xfrm>
          <a:prstGeom prst="rect">
            <a:avLst/>
          </a:prstGeom>
          <a:solidFill>
            <a:schemeClr val="bg2"/>
          </a:solidFill>
          <a:ln w="28575">
            <a:solidFill>
              <a:schemeClr val="tx1"/>
            </a:solidFill>
          </a:ln>
        </p:spPr>
        <p:txBody>
          <a:bodyPr wrap="square">
            <a:spAutoFit/>
          </a:bodyPr>
          <a:lstStyle/>
          <a:p>
            <a:pPr marL="27305" marR="27305"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endParaRPr kumimoji="0" lang="en-US" sz="34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7305" marR="27305"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Thúc</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đẩy</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ngành</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giao</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mỏ</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nông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7305" marR="27305"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suất</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nâng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nguồn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dồi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dào</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7305" marR="27305"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endParaRPr kumimoji="0" lang="en-US" sz="34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Thay</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cấu</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trúc</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xã</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50980" y="92363"/>
            <a:ext cx="11471563" cy="11387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xuất</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US" sz="3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92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695575" y="2200275"/>
            <a:ext cx="6972300" cy="1477328"/>
          </a:xfrm>
          <a:prstGeom prst="rect">
            <a:avLst/>
          </a:prstGeom>
          <a:solidFill>
            <a:srgbClr val="FFFF00"/>
          </a:solidFill>
          <a:ln w="38100">
            <a:solidFill>
              <a:schemeClr val="tx1"/>
            </a:solidFill>
          </a:ln>
        </p:spPr>
        <p:txBody>
          <a:bodyPr wrap="square" rtlCol="0">
            <a:spAutoFit/>
          </a:bodyPr>
          <a:lstStyle/>
          <a:p>
            <a:pPr algn="ctr"/>
            <a:r>
              <a:rPr lang="en-US" sz="9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9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2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343" y="113764"/>
            <a:ext cx="11563350" cy="1384995"/>
          </a:xfrm>
          <a:prstGeom prst="rect">
            <a:avLst/>
          </a:prstGeom>
        </p:spPr>
        <p:txBody>
          <a:bodyPr wrap="square">
            <a:spAutoFit/>
          </a:bodyPr>
          <a:lstStyle/>
          <a:p>
            <a:pPr algn="just">
              <a:spcBef>
                <a:spcPts val="100"/>
              </a:spcBef>
              <a:spcAft>
                <a:spcPts val="100"/>
              </a:spcAft>
            </a:pPr>
            <a:r>
              <a:rPr lang="en-US" sz="2800" b="1" dirty="0" smtClean="0">
                <a:solidFill>
                  <a:srgbClr val="FF0000"/>
                </a:solidFill>
                <a:latin typeface="Times New Roman" panose="02020603050405020304" pitchFamily="18" charset="0"/>
                <a:ea typeface="Times New Roman" panose="02020603050405020304" pitchFamily="18" charset="0"/>
              </a:rPr>
              <a:t>1. </a:t>
            </a:r>
            <a:r>
              <a:rPr lang="vi-VN" sz="2800" b="1" dirty="0" smtClean="0">
                <a:solidFill>
                  <a:srgbClr val="FF0000"/>
                </a:solidFill>
                <a:latin typeface="Times New Roman" panose="02020603050405020304" pitchFamily="18" charset="0"/>
                <a:ea typeface="Times New Roman" panose="02020603050405020304" pitchFamily="18" charset="0"/>
              </a:rPr>
              <a:t>Lập </a:t>
            </a:r>
            <a:r>
              <a:rPr lang="vi-VN" sz="2800" b="1" dirty="0">
                <a:solidFill>
                  <a:srgbClr val="FF0000"/>
                </a:solidFill>
                <a:latin typeface="Times New Roman" panose="02020603050405020304" pitchFamily="18" charset="0"/>
                <a:ea typeface="Times New Roman" panose="02020603050405020304" pitchFamily="18" charset="0"/>
              </a:rPr>
              <a:t>bảng thống kê các thành tựu tiêu biểu của cách mạng công nghiệp. Nếu chọn một thành tựu làm biểu tượng của cuộc cách mạng công nghiệp, em sẽ chọn thanh tựu nào? Vì sao?</a:t>
            </a:r>
            <a:endParaRPr lang="en-US" sz="2800" b="1" dirty="0">
              <a:solidFill>
                <a:srgbClr val="FF0000"/>
              </a:solidFill>
              <a:effectLst/>
              <a:latin typeface="Calibri" panose="020F0502020204030204" pitchFamily="34" charset="0"/>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51043687"/>
              </p:ext>
            </p:extLst>
          </p:nvPr>
        </p:nvGraphicFramePr>
        <p:xfrm>
          <a:off x="448252" y="1609595"/>
          <a:ext cx="11355532" cy="3840480"/>
        </p:xfrm>
        <a:graphic>
          <a:graphicData uri="http://schemas.openxmlformats.org/drawingml/2006/table">
            <a:tbl>
              <a:tblPr bandRow="1"/>
              <a:tblGrid>
                <a:gridCol w="2785930">
                  <a:extLst>
                    <a:ext uri="{9D8B030D-6E8A-4147-A177-3AD203B41FA5}">
                      <a16:colId xmlns:a16="http://schemas.microsoft.com/office/drawing/2014/main" val="3642330206"/>
                    </a:ext>
                  </a:extLst>
                </a:gridCol>
                <a:gridCol w="8569602">
                  <a:extLst>
                    <a:ext uri="{9D8B030D-6E8A-4147-A177-3AD203B41FA5}">
                      <a16:colId xmlns:a16="http://schemas.microsoft.com/office/drawing/2014/main" val="2333817806"/>
                    </a:ext>
                  </a:extLst>
                </a:gridCol>
              </a:tblGrid>
              <a:tr h="0">
                <a:tc>
                  <a:txBody>
                    <a:bodyPr/>
                    <a:lstStyle/>
                    <a:p>
                      <a:pPr algn="ctr">
                        <a:lnSpc>
                          <a:spcPct val="150000"/>
                        </a:lnSpc>
                        <a:spcAft>
                          <a:spcPts val="1000"/>
                        </a:spcAft>
                      </a:pPr>
                      <a:r>
                        <a:rPr lang="vi-VN" sz="2800" b="1" dirty="0">
                          <a:solidFill>
                            <a:srgbClr val="CC0099"/>
                          </a:solidFill>
                          <a:effectLst/>
                          <a:latin typeface="+mj-lt"/>
                          <a:ea typeface="Calibri" panose="020F0502020204030204" pitchFamily="34" charset="0"/>
                        </a:rPr>
                        <a:t>Lĩnh vực</a:t>
                      </a:r>
                      <a:endParaRPr lang="en-US" sz="2800" b="1" dirty="0">
                        <a:solidFill>
                          <a:srgbClr val="CC0099"/>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CC0099"/>
                          </a:solidFill>
                          <a:effectLst/>
                          <a:latin typeface="+mj-lt"/>
                          <a:ea typeface="Calibri" panose="020F0502020204030204" pitchFamily="34" charset="0"/>
                        </a:rPr>
                        <a:t>Thành tựu tiêu biểu</a:t>
                      </a:r>
                      <a:endParaRPr lang="en-US" sz="2800" b="1" dirty="0">
                        <a:solidFill>
                          <a:srgbClr val="CC0099"/>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046261"/>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Dệt</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753772"/>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Nông nghiệp</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756201"/>
                  </a:ext>
                </a:extLst>
              </a:tr>
              <a:tr h="0">
                <a:tc>
                  <a:txBody>
                    <a:bodyPr/>
                    <a:lstStyle/>
                    <a:p>
                      <a:pPr algn="ctr">
                        <a:lnSpc>
                          <a:spcPct val="150000"/>
                        </a:lnSpc>
                        <a:spcAft>
                          <a:spcPts val="1000"/>
                        </a:spcAft>
                      </a:pPr>
                      <a:r>
                        <a:rPr lang="en-US" sz="2800" b="1" dirty="0" err="1"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Viễn</a:t>
                      </a:r>
                      <a:r>
                        <a:rPr lang="vi-VN" sz="2800" b="1"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thông</a:t>
                      </a:r>
                      <a:endPar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782365"/>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Giao thông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393421"/>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Năng lượng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39023"/>
                  </a:ext>
                </a:extLst>
              </a:tr>
            </a:tbl>
          </a:graphicData>
        </a:graphic>
      </p:graphicFrame>
    </p:spTree>
    <p:extLst>
      <p:ext uri="{BB962C8B-B14F-4D97-AF65-F5344CB8AC3E}">
        <p14:creationId xmlns:p14="http://schemas.microsoft.com/office/powerpoint/2010/main" val="32580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649" y="0"/>
            <a:ext cx="11896725" cy="1384995"/>
          </a:xfrm>
          <a:prstGeom prst="rect">
            <a:avLst/>
          </a:prstGeom>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1.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Lập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bảng thống kê các thành tựu tiêu biểu của cách mạng công nghiệp. Nếu chọn một thành tựu làm biểu tượng của cuộc cách mạng công nghiệp, em sẽ chọn thanh tựu nào? Vì sao?</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517602825"/>
              </p:ext>
            </p:extLst>
          </p:nvPr>
        </p:nvGraphicFramePr>
        <p:xfrm>
          <a:off x="203200" y="1487303"/>
          <a:ext cx="11731625" cy="4688026"/>
        </p:xfrm>
        <a:graphic>
          <a:graphicData uri="http://schemas.openxmlformats.org/drawingml/2006/table">
            <a:tbl>
              <a:tblPr bandRow="1"/>
              <a:tblGrid>
                <a:gridCol w="2260786">
                  <a:extLst>
                    <a:ext uri="{9D8B030D-6E8A-4147-A177-3AD203B41FA5}">
                      <a16:colId xmlns:a16="http://schemas.microsoft.com/office/drawing/2014/main" val="3642330206"/>
                    </a:ext>
                  </a:extLst>
                </a:gridCol>
                <a:gridCol w="9470839">
                  <a:extLst>
                    <a:ext uri="{9D8B030D-6E8A-4147-A177-3AD203B41FA5}">
                      <a16:colId xmlns:a16="http://schemas.microsoft.com/office/drawing/2014/main" val="2333817806"/>
                    </a:ext>
                  </a:extLst>
                </a:gridCol>
              </a:tblGrid>
              <a:tr h="0">
                <a:tc>
                  <a:txBody>
                    <a:bodyPr/>
                    <a:lstStyle/>
                    <a:p>
                      <a:pPr algn="ctr">
                        <a:lnSpc>
                          <a:spcPct val="150000"/>
                        </a:lnSpc>
                        <a:spcAft>
                          <a:spcPts val="1000"/>
                        </a:spcAft>
                      </a:pPr>
                      <a:r>
                        <a:rPr lang="vi-VN" sz="2800" b="1" dirty="0">
                          <a:solidFill>
                            <a:srgbClr val="CC0099"/>
                          </a:solidFill>
                          <a:effectLst/>
                          <a:latin typeface="+mj-lt"/>
                          <a:ea typeface="Calibri" panose="020F0502020204030204" pitchFamily="34" charset="0"/>
                        </a:rPr>
                        <a:t>Lĩnh vực</a:t>
                      </a:r>
                      <a:endParaRPr lang="en-US" sz="2800" b="1" dirty="0">
                        <a:solidFill>
                          <a:srgbClr val="CC0099"/>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CC0099"/>
                          </a:solidFill>
                          <a:effectLst/>
                          <a:latin typeface="+mj-lt"/>
                          <a:ea typeface="Calibri" panose="020F0502020204030204" pitchFamily="34" charset="0"/>
                        </a:rPr>
                        <a:t>Thành tựu tiêu biểu</a:t>
                      </a:r>
                      <a:endParaRPr lang="en-US" sz="2800" b="1" dirty="0">
                        <a:solidFill>
                          <a:srgbClr val="CC0099"/>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046261"/>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Dệt</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753772"/>
                  </a:ext>
                </a:extLst>
              </a:tr>
              <a:tr h="1204173">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Nông nghiệp</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756201"/>
                  </a:ext>
                </a:extLst>
              </a:tr>
              <a:tr h="753584">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Truyền thông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782365"/>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Giao thông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393421"/>
                  </a:ext>
                </a:extLst>
              </a:tr>
              <a:tr h="810029">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Năng lượng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39023"/>
                  </a:ext>
                </a:extLst>
              </a:tr>
            </a:tbl>
          </a:graphicData>
        </a:graphic>
      </p:graphicFrame>
      <p:sp>
        <p:nvSpPr>
          <p:cNvPr id="4" name="Rectangle 3"/>
          <p:cNvSpPr/>
          <p:nvPr/>
        </p:nvSpPr>
        <p:spPr>
          <a:xfrm>
            <a:off x="2476066" y="2029825"/>
            <a:ext cx="9384145" cy="738664"/>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Máy kéo sợi </a:t>
            </a:r>
            <a:r>
              <a:rPr lang="vi-VN" sz="2800" b="1" dirty="0" smtClean="0">
                <a:solidFill>
                  <a:srgbClr val="FF00FF"/>
                </a:solidFill>
                <a:latin typeface="Times New Roman" panose="02020603050405020304" pitchFamily="18" charset="0"/>
                <a:ea typeface="Calibri" panose="020F0502020204030204" pitchFamily="34" charset="0"/>
              </a:rPr>
              <a:t>Gien-ni</a:t>
            </a:r>
            <a:r>
              <a:rPr lang="en-US" sz="2800" b="1" dirty="0" smtClean="0">
                <a:solidFill>
                  <a:srgbClr val="FF00FF"/>
                </a:solidFill>
                <a:latin typeface="Times New Roman" panose="02020603050405020304" pitchFamily="18" charset="0"/>
                <a:ea typeface="Calibri" panose="020F0502020204030204" pitchFamily="34" charset="0"/>
              </a:rPr>
              <a:t> (1764)</a:t>
            </a:r>
            <a:r>
              <a:rPr lang="vi-VN" sz="2800" b="1" dirty="0" smtClean="0">
                <a:solidFill>
                  <a:prstClr val="black"/>
                </a:solidFill>
                <a:latin typeface="Times New Roman" panose="02020603050405020304" pitchFamily="18" charset="0"/>
                <a:ea typeface="Calibri" panose="020F0502020204030204" pitchFamily="34" charset="0"/>
              </a:rPr>
              <a:t>, </a:t>
            </a:r>
            <a:r>
              <a:rPr lang="vi-VN" sz="2800" b="1" dirty="0">
                <a:solidFill>
                  <a:prstClr val="black"/>
                </a:solidFill>
                <a:latin typeface="Times New Roman" panose="02020603050405020304" pitchFamily="18" charset="0"/>
                <a:ea typeface="Calibri" panose="020F0502020204030204" pitchFamily="34" charset="0"/>
              </a:rPr>
              <a:t>máy dệt </a:t>
            </a:r>
            <a:r>
              <a:rPr lang="vi-VN" sz="2800" b="1" dirty="0">
                <a:solidFill>
                  <a:srgbClr val="FF00FF"/>
                </a:solidFill>
                <a:latin typeface="Times New Roman" panose="02020603050405020304" pitchFamily="18" charset="0"/>
                <a:ea typeface="Calibri" panose="020F0502020204030204" pitchFamily="34" charset="0"/>
              </a:rPr>
              <a:t>Ét-mơn </a:t>
            </a:r>
            <a:r>
              <a:rPr lang="vi-VN" sz="2800" b="1" dirty="0" smtClean="0">
                <a:solidFill>
                  <a:srgbClr val="FF00FF"/>
                </a:solidFill>
                <a:latin typeface="Times New Roman" panose="02020603050405020304" pitchFamily="18" charset="0"/>
                <a:ea typeface="Calibri" panose="020F0502020204030204" pitchFamily="34" charset="0"/>
              </a:rPr>
              <a:t>Các-rai</a:t>
            </a:r>
            <a:r>
              <a:rPr lang="en-US" sz="2800" b="1" dirty="0" smtClean="0">
                <a:solidFill>
                  <a:srgbClr val="FF00FF"/>
                </a:solidFill>
                <a:latin typeface="Times New Roman" panose="02020603050405020304" pitchFamily="18" charset="0"/>
                <a:ea typeface="Calibri" panose="020F0502020204030204" pitchFamily="34" charset="0"/>
              </a:rPr>
              <a:t> (1785)</a:t>
            </a:r>
            <a:r>
              <a:rPr lang="vi-VN" sz="2800" b="1" dirty="0" smtClean="0">
                <a:solidFill>
                  <a:prstClr val="black"/>
                </a:solidFill>
                <a:latin typeface="Times New Roman" panose="02020603050405020304" pitchFamily="18" charset="0"/>
                <a:ea typeface="Calibri" panose="020F0502020204030204" pitchFamily="34" charset="0"/>
              </a:rPr>
              <a:t>.</a:t>
            </a:r>
            <a:endParaRPr lang="en-US" sz="2800" b="1" dirty="0">
              <a:solidFill>
                <a:prstClr val="black"/>
              </a:solidFill>
              <a:latin typeface="Calibri Light" panose="020F0302020204030204"/>
              <a:ea typeface="Calibri" panose="020F0502020204030204" pitchFamily="34" charset="0"/>
            </a:endParaRPr>
          </a:p>
        </p:txBody>
      </p:sp>
      <p:sp>
        <p:nvSpPr>
          <p:cNvPr id="5" name="Rectangle 4"/>
          <p:cNvSpPr/>
          <p:nvPr/>
        </p:nvSpPr>
        <p:spPr>
          <a:xfrm>
            <a:off x="2493818" y="5380030"/>
            <a:ext cx="9533371" cy="738664"/>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Máy hơi nước, lò luyện gang, thép sử dụng động cơ </a:t>
            </a:r>
            <a:r>
              <a:rPr lang="vi-VN" sz="2800" b="1" dirty="0" smtClean="0">
                <a:solidFill>
                  <a:prstClr val="black"/>
                </a:solidFill>
                <a:latin typeface="Times New Roman" panose="02020603050405020304" pitchFamily="18" charset="0"/>
                <a:ea typeface="Calibri" panose="020F0502020204030204" pitchFamily="34" charset="0"/>
              </a:rPr>
              <a:t>hơi</a:t>
            </a:r>
            <a:r>
              <a:rPr lang="en-US" sz="2800" b="1" dirty="0">
                <a:solidFill>
                  <a:prstClr val="black"/>
                </a:solidFill>
                <a:latin typeface="Times New Roman" panose="02020603050405020304" pitchFamily="18" charset="0"/>
                <a:ea typeface="Calibri" panose="020F0502020204030204" pitchFamily="34" charset="0"/>
              </a:rPr>
              <a:t> </a:t>
            </a:r>
            <a:r>
              <a:rPr lang="en-US" sz="2800" b="1" dirty="0" err="1" smtClean="0">
                <a:solidFill>
                  <a:prstClr val="black"/>
                </a:solidFill>
                <a:latin typeface="Times New Roman" panose="02020603050405020304" pitchFamily="18" charset="0"/>
                <a:ea typeface="Calibri" panose="020F0502020204030204" pitchFamily="34" charset="0"/>
              </a:rPr>
              <a:t>nước</a:t>
            </a:r>
            <a:r>
              <a:rPr lang="en-US" sz="2800" b="1" dirty="0">
                <a:solidFill>
                  <a:prstClr val="black"/>
                </a:solidFill>
                <a:latin typeface="Calibri Light" panose="020F0302020204030204"/>
                <a:ea typeface="Calibri" panose="020F0502020204030204" pitchFamily="34" charset="0"/>
              </a:rPr>
              <a:t>.</a:t>
            </a:r>
          </a:p>
        </p:txBody>
      </p:sp>
      <p:sp>
        <p:nvSpPr>
          <p:cNvPr id="6" name="Rectangle 5"/>
          <p:cNvSpPr/>
          <p:nvPr/>
        </p:nvSpPr>
        <p:spPr>
          <a:xfrm>
            <a:off x="2493818" y="2636214"/>
            <a:ext cx="9441007" cy="1315873"/>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Máy tỉa hạt bông </a:t>
            </a:r>
            <a:r>
              <a:rPr lang="vi-VN" sz="2800" b="1" dirty="0">
                <a:solidFill>
                  <a:srgbClr val="FF00FF"/>
                </a:solidFill>
                <a:latin typeface="Times New Roman" panose="02020603050405020304" pitchFamily="18" charset="0"/>
                <a:ea typeface="Calibri" panose="020F0502020204030204" pitchFamily="34" charset="0"/>
              </a:rPr>
              <a:t>(1793)</a:t>
            </a:r>
            <a:r>
              <a:rPr lang="vi-VN" sz="2800" b="1" dirty="0">
                <a:solidFill>
                  <a:prstClr val="black"/>
                </a:solidFill>
                <a:latin typeface="Times New Roman" panose="02020603050405020304" pitchFamily="18" charset="0"/>
                <a:ea typeface="Calibri" panose="020F0502020204030204" pitchFamily="34" charset="0"/>
              </a:rPr>
              <a:t>, máy gặt cơ khí tự động cắt và bó ngũ cốc </a:t>
            </a:r>
            <a:r>
              <a:rPr lang="vi-VN" sz="2800" b="1" dirty="0">
                <a:solidFill>
                  <a:srgbClr val="FF00FF"/>
                </a:solidFill>
                <a:latin typeface="Times New Roman" panose="02020603050405020304" pitchFamily="18" charset="0"/>
                <a:ea typeface="Calibri" panose="020F0502020204030204" pitchFamily="34" charset="0"/>
              </a:rPr>
              <a:t>(1831).</a:t>
            </a:r>
            <a:endParaRPr lang="en-US" sz="2800" b="1" dirty="0">
              <a:solidFill>
                <a:srgbClr val="FF00FF"/>
              </a:solidFill>
              <a:latin typeface="Calibri Light" panose="020F0302020204030204"/>
              <a:ea typeface="Calibri" panose="020F0502020204030204" pitchFamily="34" charset="0"/>
            </a:endParaRPr>
          </a:p>
        </p:txBody>
      </p:sp>
      <p:sp>
        <p:nvSpPr>
          <p:cNvPr id="7" name="Rectangle 6"/>
          <p:cNvSpPr/>
          <p:nvPr/>
        </p:nvSpPr>
        <p:spPr>
          <a:xfrm>
            <a:off x="2613891" y="3917399"/>
            <a:ext cx="9200860" cy="669542"/>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Hệ thống điện tín sử dụng </a:t>
            </a:r>
            <a:r>
              <a:rPr lang="vi-VN" sz="2800" b="1" dirty="0">
                <a:solidFill>
                  <a:srgbClr val="FF00FF"/>
                </a:solidFill>
                <a:latin typeface="Times New Roman" panose="02020603050405020304" pitchFamily="18" charset="0"/>
                <a:ea typeface="Calibri" panose="020F0502020204030204" pitchFamily="34" charset="0"/>
              </a:rPr>
              <a:t>mã Mo</a:t>
            </a:r>
            <a:r>
              <a:rPr lang="en-US" sz="2800" b="1" dirty="0">
                <a:solidFill>
                  <a:srgbClr val="FF00FF"/>
                </a:solidFill>
                <a:latin typeface="Calibri Light" panose="020F0302020204030204"/>
                <a:ea typeface="Calibri" panose="020F0502020204030204" pitchFamily="34" charset="0"/>
              </a:rPr>
              <a:t>ó</a:t>
            </a:r>
            <a:r>
              <a:rPr lang="vi-VN" sz="2800" b="1" dirty="0">
                <a:solidFill>
                  <a:srgbClr val="FF00FF"/>
                </a:solidFill>
                <a:latin typeface="Times New Roman" panose="02020603050405020304" pitchFamily="18" charset="0"/>
                <a:ea typeface="Calibri" panose="020F0502020204030204" pitchFamily="34" charset="0"/>
              </a:rPr>
              <a:t>c-xơ (1838).</a:t>
            </a:r>
            <a:endParaRPr lang="en-US" sz="2800" b="1" dirty="0">
              <a:solidFill>
                <a:srgbClr val="FF00FF"/>
              </a:solidFill>
              <a:latin typeface="Calibri Light" panose="020F0302020204030204"/>
              <a:ea typeface="Calibri" panose="020F0502020204030204" pitchFamily="34" charset="0"/>
            </a:endParaRPr>
          </a:p>
        </p:txBody>
      </p:sp>
      <p:sp>
        <p:nvSpPr>
          <p:cNvPr id="8" name="Rectangle 7"/>
          <p:cNvSpPr/>
          <p:nvPr/>
        </p:nvSpPr>
        <p:spPr>
          <a:xfrm>
            <a:off x="2672269" y="4651093"/>
            <a:ext cx="6135013" cy="738664"/>
          </a:xfrm>
          <a:prstGeom prst="rect">
            <a:avLst/>
          </a:prstGeom>
        </p:spPr>
        <p:txBody>
          <a:bodyPr wrap="non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Tàu hỏa, tàu thủy chạy bằng sức nước.</a:t>
            </a:r>
            <a:endParaRPr lang="en-US" sz="2800" b="1" dirty="0">
              <a:solidFill>
                <a:prstClr val="black"/>
              </a:solidFill>
              <a:latin typeface="Calibri Light" panose="020F0302020204030204"/>
              <a:ea typeface="Calibri" panose="020F0502020204030204" pitchFamily="34" charset="0"/>
            </a:endParaRPr>
          </a:p>
        </p:txBody>
      </p:sp>
    </p:spTree>
    <p:extLst>
      <p:ext uri="{BB962C8B-B14F-4D97-AF65-F5344CB8AC3E}">
        <p14:creationId xmlns:p14="http://schemas.microsoft.com/office/powerpoint/2010/main" val="8404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695575" y="2200275"/>
            <a:ext cx="6972300" cy="1477328"/>
          </a:xfrm>
          <a:prstGeom prst="rect">
            <a:avLst/>
          </a:prstGeom>
          <a:solidFill>
            <a:srgbClr val="0000FF"/>
          </a:solidFill>
          <a:ln w="38100">
            <a:solidFill>
              <a:srgbClr val="33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kumimoji="0" lang="en-US" sz="9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46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436" y="73155"/>
            <a:ext cx="11785599" cy="2359620"/>
          </a:xfrm>
          <a:prstGeom prst="rect">
            <a:avLst/>
          </a:prstGeom>
        </p:spPr>
        <p:txBody>
          <a:bodyPr wrap="square">
            <a:spAutoFit/>
          </a:bodyPr>
          <a:lstStyle/>
          <a:p>
            <a:pPr algn="just">
              <a:spcBef>
                <a:spcPts val="100"/>
              </a:spcBef>
              <a:spcAft>
                <a:spcPts val="100"/>
              </a:spcAft>
            </a:pPr>
            <a:r>
              <a:rPr lang="en-US" sz="2400" b="1" dirty="0" smtClean="0">
                <a:solidFill>
                  <a:srgbClr val="FF0000"/>
                </a:solidFill>
                <a:latin typeface="Times New Roman" panose="02020603050405020304" pitchFamily="18" charset="0"/>
                <a:ea typeface="Times New Roman" panose="02020603050405020304" pitchFamily="18" charset="0"/>
              </a:rPr>
              <a:t>2.</a:t>
            </a:r>
            <a:r>
              <a:rPr lang="en-US" sz="2400" b="1" dirty="0" smtClean="0">
                <a:latin typeface="Times New Roman" panose="02020603050405020304" pitchFamily="18" charset="0"/>
                <a:ea typeface="Times New Roman" panose="02020603050405020304" pitchFamily="18" charset="0"/>
              </a:rPr>
              <a:t> </a:t>
            </a:r>
            <a:r>
              <a:rPr lang="vi-VN" sz="2400" b="1" dirty="0" smtClean="0">
                <a:latin typeface="Times New Roman" panose="02020603050405020304" pitchFamily="18" charset="0"/>
                <a:ea typeface="Times New Roman" panose="02020603050405020304" pitchFamily="18" charset="0"/>
              </a:rPr>
              <a:t>Dưới </a:t>
            </a:r>
            <a:r>
              <a:rPr lang="vi-VN" sz="2400" b="1" dirty="0">
                <a:latin typeface="Times New Roman" panose="02020603050405020304" pitchFamily="18" charset="0"/>
                <a:ea typeface="Times New Roman" panose="02020603050405020304" pitchFamily="18" charset="0"/>
              </a:rPr>
              <a:t>tác động của cách mạng công nghiệp, lao động trẻ em trở nên phổ biến trong các đô thị ở châu Âu và Bắc Mỹ từ cuối thế kỉ XVIII. Quan sát lịch làm việc của bé trai 10 tuổi vào năm 1832 ở nước Anh, em hãy:</a:t>
            </a:r>
            <a:endParaRPr lang="en-US" sz="2400" b="1" dirty="0">
              <a:latin typeface="Calibri" panose="020F0502020204030204" pitchFamily="34" charset="0"/>
              <a:ea typeface="Calibri" panose="020F0502020204030204" pitchFamily="34" charset="0"/>
            </a:endParaRPr>
          </a:p>
          <a:p>
            <a:pPr algn="just">
              <a:spcBef>
                <a:spcPts val="100"/>
              </a:spcBef>
              <a:spcAft>
                <a:spcPts val="100"/>
              </a:spcAft>
            </a:pPr>
            <a:r>
              <a:rPr lang="vi-VN" sz="2400" b="1" dirty="0">
                <a:solidFill>
                  <a:srgbClr val="0000FF"/>
                </a:solidFill>
                <a:latin typeface="Times New Roman" panose="02020603050405020304" pitchFamily="18" charset="0"/>
                <a:ea typeface="Times New Roman" panose="02020603050405020304" pitchFamily="18" charset="0"/>
              </a:rPr>
              <a:t>- Tính thời gian trẻ em phải làm việc trong một ngày.</a:t>
            </a:r>
            <a:endParaRPr lang="en-US" sz="2400" b="1" dirty="0">
              <a:solidFill>
                <a:srgbClr val="0000FF"/>
              </a:solidFill>
              <a:latin typeface="Calibri" panose="020F0502020204030204" pitchFamily="34" charset="0"/>
              <a:ea typeface="Calibri" panose="020F0502020204030204" pitchFamily="34" charset="0"/>
            </a:endParaRPr>
          </a:p>
          <a:p>
            <a:pPr algn="just">
              <a:spcBef>
                <a:spcPts val="100"/>
              </a:spcBef>
              <a:spcAft>
                <a:spcPts val="100"/>
              </a:spcAft>
            </a:pPr>
            <a:r>
              <a:rPr lang="vi-VN" sz="2400" b="1" dirty="0">
                <a:solidFill>
                  <a:srgbClr val="0000FF"/>
                </a:solidFill>
                <a:latin typeface="Times New Roman" panose="02020603050405020304" pitchFamily="18" charset="0"/>
                <a:ea typeface="Times New Roman" panose="02020603050405020304" pitchFamily="18" charset="0"/>
              </a:rPr>
              <a:t>- Lập thời gian </a:t>
            </a:r>
            <a:r>
              <a:rPr lang="vi-VN" sz="2400" b="1" dirty="0" smtClean="0">
                <a:solidFill>
                  <a:srgbClr val="0000FF"/>
                </a:solidFill>
                <a:latin typeface="Times New Roman" panose="02020603050405020304" pitchFamily="18" charset="0"/>
                <a:ea typeface="Times New Roman" panose="02020603050405020304" pitchFamily="18" charset="0"/>
              </a:rPr>
              <a:t>biểu</a:t>
            </a:r>
            <a:r>
              <a:rPr lang="en-US" sz="2400" b="1" dirty="0" smtClean="0">
                <a:solidFill>
                  <a:srgbClr val="0000FF"/>
                </a:solidFill>
                <a:latin typeface="Times New Roman" panose="02020603050405020304" pitchFamily="18" charset="0"/>
                <a:ea typeface="Times New Roman" panose="02020603050405020304" pitchFamily="18" charset="0"/>
              </a:rPr>
              <a:t> </a:t>
            </a:r>
            <a:r>
              <a:rPr lang="vi-VN" sz="2400" b="1" dirty="0" smtClean="0">
                <a:solidFill>
                  <a:srgbClr val="0000FF"/>
                </a:solidFill>
                <a:latin typeface="Times New Roman" panose="02020603050405020304" pitchFamily="18" charset="0"/>
                <a:ea typeface="Times New Roman" panose="02020603050405020304" pitchFamily="18" charset="0"/>
              </a:rPr>
              <a:t>của em tương đương </a:t>
            </a:r>
            <a:r>
              <a:rPr lang="vi-VN" sz="2400" b="1" dirty="0">
                <a:solidFill>
                  <a:srgbClr val="0000FF"/>
                </a:solidFill>
                <a:latin typeface="Times New Roman" panose="02020603050405020304" pitchFamily="18" charset="0"/>
                <a:ea typeface="Times New Roman" panose="02020603050405020304" pitchFamily="18" charset="0"/>
              </a:rPr>
              <a:t>với thời gian trong ngày của hai bạn trong câu chuyện để thấy rõ hơn tác động của cách mạng công nghiệp lên xã hội đương thời.</a:t>
            </a:r>
            <a:endParaRPr lang="en-US" sz="2400" b="1" dirty="0">
              <a:solidFill>
                <a:srgbClr val="0000FF"/>
              </a:solidFill>
              <a:effectLst/>
              <a:latin typeface="Calibri" panose="020F0502020204030204" pitchFamily="34" charset="0"/>
              <a:ea typeface="Calibri" panose="020F0502020204030204" pitchFamily="34" charset="0"/>
            </a:endParaRPr>
          </a:p>
        </p:txBody>
      </p:sp>
      <p:pic>
        <p:nvPicPr>
          <p:cNvPr id="3" name="image30.png"/>
          <p:cNvPicPr/>
          <p:nvPr/>
        </p:nvPicPr>
        <p:blipFill>
          <a:blip r:embed="rId2"/>
          <a:srcRect/>
          <a:stretch>
            <a:fillRect/>
          </a:stretch>
        </p:blipFill>
        <p:spPr>
          <a:xfrm>
            <a:off x="212436" y="2422616"/>
            <a:ext cx="11785599" cy="4304594"/>
          </a:xfrm>
          <a:prstGeom prst="rect">
            <a:avLst/>
          </a:prstGeom>
          <a:ln/>
        </p:spPr>
      </p:pic>
      <p:sp>
        <p:nvSpPr>
          <p:cNvPr id="4" name="TextBox 3"/>
          <p:cNvSpPr txBox="1"/>
          <p:nvPr/>
        </p:nvSpPr>
        <p:spPr>
          <a:xfrm>
            <a:off x="212436" y="-79245"/>
            <a:ext cx="11979564" cy="2431435"/>
          </a:xfrm>
          <a:prstGeom prst="rect">
            <a:avLst/>
          </a:prstGeom>
          <a:solidFill>
            <a:schemeClr val="bg1"/>
          </a:solidFill>
        </p:spPr>
        <p:txBody>
          <a:bodyPr wrap="square" rtlCol="0">
            <a:spAutoFit/>
          </a:bodyPr>
          <a:lstStyle/>
          <a:p>
            <a:r>
              <a:rPr lang="en-US" sz="3800" b="1" dirty="0" smtClean="0">
                <a:solidFill>
                  <a:srgbClr val="FF0000"/>
                </a:solidFill>
                <a:latin typeface="Times New Roman" panose="02020603050405020304" pitchFamily="18" charset="0"/>
                <a:cs typeface="Times New Roman" panose="02020603050405020304" pitchFamily="18" charset="0"/>
              </a:rPr>
              <a:t>5 </a:t>
            </a:r>
            <a:r>
              <a:rPr lang="en-US" sz="3800" b="1" dirty="0" err="1" smtClean="0">
                <a:solidFill>
                  <a:srgbClr val="FF0000"/>
                </a:solidFill>
                <a:latin typeface="Times New Roman" panose="02020603050405020304" pitchFamily="18" charset="0"/>
                <a:cs typeface="Times New Roman" panose="02020603050405020304" pitchFamily="18" charset="0"/>
              </a:rPr>
              <a:t>Giờ</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sáng</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làm</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việc</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đến</a:t>
            </a:r>
            <a:r>
              <a:rPr lang="en-US" sz="3800" b="1" dirty="0" smtClean="0">
                <a:solidFill>
                  <a:srgbClr val="FF0000"/>
                </a:solidFill>
                <a:latin typeface="Times New Roman" panose="02020603050405020304" pitchFamily="18" charset="0"/>
                <a:cs typeface="Times New Roman" panose="02020603050405020304" pitchFamily="18" charset="0"/>
              </a:rPr>
              <a:t> 21 </a:t>
            </a:r>
            <a:r>
              <a:rPr lang="en-US" sz="3800" b="1" dirty="0" err="1" smtClean="0">
                <a:solidFill>
                  <a:srgbClr val="FF0000"/>
                </a:solidFill>
                <a:latin typeface="Times New Roman" panose="02020603050405020304" pitchFamily="18" charset="0"/>
                <a:cs typeface="Times New Roman" panose="02020603050405020304" pitchFamily="18" charset="0"/>
              </a:rPr>
              <a:t>giờ</a:t>
            </a:r>
            <a:r>
              <a:rPr lang="en-US" sz="3800" b="1" dirty="0" smtClean="0">
                <a:solidFill>
                  <a:srgbClr val="FF0000"/>
                </a:solidFill>
                <a:latin typeface="Times New Roman" panose="02020603050405020304" pitchFamily="18" charset="0"/>
                <a:cs typeface="Times New Roman" panose="02020603050405020304" pitchFamily="18" charset="0"/>
              </a:rPr>
              <a:t>: </a:t>
            </a:r>
          </a:p>
          <a:p>
            <a:r>
              <a:rPr lang="en-US" sz="3800" b="1" dirty="0" smtClean="0">
                <a:latin typeface="Times New Roman" panose="02020603050405020304" pitchFamily="18" charset="0"/>
                <a:cs typeface="Times New Roman" panose="02020603050405020304" pitchFamily="18" charset="0"/>
              </a:rPr>
              <a:t>21 </a:t>
            </a:r>
            <a:r>
              <a:rPr lang="en-US" sz="3800" b="1" dirty="0" err="1" smtClean="0">
                <a:latin typeface="Times New Roman" panose="02020603050405020304" pitchFamily="18" charset="0"/>
                <a:cs typeface="Times New Roman" panose="02020603050405020304" pitchFamily="18" charset="0"/>
              </a:rPr>
              <a:t>giờ</a:t>
            </a:r>
            <a:r>
              <a:rPr lang="en-US" sz="3800" b="1" dirty="0" smtClean="0">
                <a:latin typeface="Times New Roman" panose="02020603050405020304" pitchFamily="18" charset="0"/>
                <a:cs typeface="Times New Roman" panose="02020603050405020304" pitchFamily="18" charset="0"/>
              </a:rPr>
              <a:t> - 5 </a:t>
            </a:r>
            <a:r>
              <a:rPr lang="en-US" sz="3800" b="1" dirty="0" err="1" smtClean="0">
                <a:latin typeface="Times New Roman" panose="02020603050405020304" pitchFamily="18" charset="0"/>
                <a:cs typeface="Times New Roman" panose="02020603050405020304" pitchFamily="18" charset="0"/>
              </a:rPr>
              <a:t>giờ</a:t>
            </a:r>
            <a:r>
              <a:rPr lang="en-US" sz="3800" b="1" dirty="0" smtClean="0">
                <a:latin typeface="Times New Roman" panose="02020603050405020304" pitchFamily="18" charset="0"/>
                <a:cs typeface="Times New Roman" panose="02020603050405020304" pitchFamily="18" charset="0"/>
              </a:rPr>
              <a:t> = 16 </a:t>
            </a:r>
            <a:r>
              <a:rPr lang="en-US" sz="3800" b="1" dirty="0" err="1" smtClean="0">
                <a:latin typeface="Times New Roman" panose="02020603050405020304" pitchFamily="18" charset="0"/>
                <a:cs typeface="Times New Roman" panose="02020603050405020304" pitchFamily="18" charset="0"/>
              </a:rPr>
              <a:t>giờ</a:t>
            </a:r>
            <a:r>
              <a:rPr lang="en-US" sz="3800" b="1" dirty="0" smtClean="0">
                <a:latin typeface="Times New Roman" panose="02020603050405020304" pitchFamily="18" charset="0"/>
                <a:cs typeface="Times New Roman" panose="02020603050405020304" pitchFamily="18" charset="0"/>
              </a:rPr>
              <a:t> - 40 </a:t>
            </a:r>
            <a:r>
              <a:rPr lang="en-US" sz="3800" b="1" dirty="0" err="1" smtClean="0">
                <a:latin typeface="Times New Roman" panose="02020603050405020304" pitchFamily="18" charset="0"/>
                <a:cs typeface="Times New Roman" panose="02020603050405020304" pitchFamily="18" charset="0"/>
              </a:rPr>
              <a:t>phút</a:t>
            </a:r>
            <a:r>
              <a:rPr lang="en-US" sz="3800" b="1" dirty="0" smtClean="0">
                <a:latin typeface="Times New Roman" panose="02020603050405020304" pitchFamily="18" charset="0"/>
                <a:cs typeface="Times New Roman" panose="02020603050405020304" pitchFamily="18" charset="0"/>
              </a:rPr>
              <a:t> </a:t>
            </a:r>
            <a:r>
              <a:rPr lang="en-US" sz="3800" b="1" dirty="0" err="1" smtClean="0">
                <a:latin typeface="Times New Roman" panose="02020603050405020304" pitchFamily="18" charset="0"/>
                <a:cs typeface="Times New Roman" panose="02020603050405020304" pitchFamily="18" charset="0"/>
              </a:rPr>
              <a:t>ăn</a:t>
            </a:r>
            <a:r>
              <a:rPr lang="en-US" sz="3800" b="1" dirty="0" smtClean="0">
                <a:latin typeface="Times New Roman" panose="02020603050405020304" pitchFamily="18" charset="0"/>
                <a:cs typeface="Times New Roman" panose="02020603050405020304" pitchFamily="18" charset="0"/>
              </a:rPr>
              <a:t> </a:t>
            </a:r>
            <a:r>
              <a:rPr lang="en-US" sz="3800" b="1" dirty="0" err="1" smtClean="0">
                <a:latin typeface="Times New Roman" panose="02020603050405020304" pitchFamily="18" charset="0"/>
                <a:cs typeface="Times New Roman" panose="02020603050405020304" pitchFamily="18" charset="0"/>
              </a:rPr>
              <a:t>trưa</a:t>
            </a:r>
            <a:r>
              <a:rPr lang="en-US" sz="3800" b="1" dirty="0" smtClean="0">
                <a:latin typeface="Times New Roman" panose="02020603050405020304" pitchFamily="18" charset="0"/>
                <a:cs typeface="Times New Roman" panose="02020603050405020304" pitchFamily="18" charset="0"/>
              </a:rPr>
              <a:t> = 15 </a:t>
            </a:r>
            <a:r>
              <a:rPr lang="en-US" sz="3800" b="1" dirty="0" err="1" smtClean="0">
                <a:latin typeface="Times New Roman" panose="02020603050405020304" pitchFamily="18" charset="0"/>
                <a:cs typeface="Times New Roman" panose="02020603050405020304" pitchFamily="18" charset="0"/>
              </a:rPr>
              <a:t>giờ</a:t>
            </a:r>
            <a:r>
              <a:rPr lang="en-US" sz="3800" b="1" dirty="0" smtClean="0">
                <a:latin typeface="Times New Roman" panose="02020603050405020304" pitchFamily="18" charset="0"/>
                <a:cs typeface="Times New Roman" panose="02020603050405020304" pitchFamily="18" charset="0"/>
              </a:rPr>
              <a:t> 20 </a:t>
            </a:r>
            <a:r>
              <a:rPr lang="en-US" sz="3800" b="1" dirty="0" err="1" smtClean="0">
                <a:latin typeface="Times New Roman" panose="02020603050405020304" pitchFamily="18" charset="0"/>
                <a:cs typeface="Times New Roman" panose="02020603050405020304" pitchFamily="18" charset="0"/>
              </a:rPr>
              <a:t>phút</a:t>
            </a:r>
            <a:endParaRPr lang="en-US" sz="3800" b="1" dirty="0" smtClean="0">
              <a:latin typeface="Times New Roman" panose="02020603050405020304" pitchFamily="18" charset="0"/>
              <a:cs typeface="Times New Roman" panose="02020603050405020304" pitchFamily="18" charset="0"/>
            </a:endParaRPr>
          </a:p>
          <a:p>
            <a:r>
              <a:rPr lang="en-US" sz="3800" b="1" dirty="0" err="1" smtClean="0">
                <a:solidFill>
                  <a:srgbClr val="FF0000"/>
                </a:solidFill>
                <a:latin typeface="Times New Roman" panose="02020603050405020304" pitchFamily="18" charset="0"/>
                <a:cs typeface="Times New Roman" panose="02020603050405020304" pitchFamily="18" charset="0"/>
              </a:rPr>
              <a:t>Thời</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gian</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trẻ</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em</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làm</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việc</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trong</a:t>
            </a:r>
            <a:r>
              <a:rPr lang="en-US" sz="3800" b="1" dirty="0" smtClean="0">
                <a:solidFill>
                  <a:srgbClr val="FF0000"/>
                </a:solidFill>
                <a:latin typeface="Times New Roman" panose="02020603050405020304" pitchFamily="18" charset="0"/>
                <a:cs typeface="Times New Roman" panose="02020603050405020304" pitchFamily="18" charset="0"/>
              </a:rPr>
              <a:t> 1 </a:t>
            </a:r>
            <a:r>
              <a:rPr lang="en-US" sz="3800" b="1" dirty="0" err="1" smtClean="0">
                <a:solidFill>
                  <a:srgbClr val="FF0000"/>
                </a:solidFill>
                <a:latin typeface="Times New Roman" panose="02020603050405020304" pitchFamily="18" charset="0"/>
                <a:cs typeface="Times New Roman" panose="02020603050405020304" pitchFamily="18" charset="0"/>
              </a:rPr>
              <a:t>ngày</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smtClean="0">
                <a:solidFill>
                  <a:srgbClr val="0000FF"/>
                </a:solidFill>
                <a:latin typeface="Times New Roman" panose="02020603050405020304" pitchFamily="18" charset="0"/>
                <a:cs typeface="Times New Roman" panose="02020603050405020304" pitchFamily="18" charset="0"/>
              </a:rPr>
              <a:t>15 </a:t>
            </a:r>
            <a:r>
              <a:rPr lang="en-US" sz="3800" b="1" dirty="0" err="1" smtClean="0">
                <a:solidFill>
                  <a:srgbClr val="0000FF"/>
                </a:solidFill>
                <a:latin typeface="Times New Roman" panose="02020603050405020304" pitchFamily="18" charset="0"/>
                <a:cs typeface="Times New Roman" panose="02020603050405020304" pitchFamily="18" charset="0"/>
              </a:rPr>
              <a:t>giờ</a:t>
            </a:r>
            <a:r>
              <a:rPr lang="en-US" sz="3800" b="1" dirty="0" smtClean="0">
                <a:solidFill>
                  <a:srgbClr val="0000FF"/>
                </a:solidFill>
                <a:latin typeface="Times New Roman" panose="02020603050405020304" pitchFamily="18" charset="0"/>
                <a:cs typeface="Times New Roman" panose="02020603050405020304" pitchFamily="18" charset="0"/>
              </a:rPr>
              <a:t> 20 </a:t>
            </a:r>
            <a:r>
              <a:rPr lang="en-US" sz="3800" b="1" dirty="0" err="1" smtClean="0">
                <a:solidFill>
                  <a:srgbClr val="0000FF"/>
                </a:solidFill>
                <a:latin typeface="Times New Roman" panose="02020603050405020304" pitchFamily="18" charset="0"/>
                <a:cs typeface="Times New Roman" panose="02020603050405020304" pitchFamily="18" charset="0"/>
              </a:rPr>
              <a:t>phút</a:t>
            </a:r>
            <a:endParaRPr lang="en-US" sz="3800" b="1" dirty="0" smtClean="0">
              <a:solidFill>
                <a:srgbClr val="0000FF"/>
              </a:solidFill>
              <a:latin typeface="Times New Roman" panose="02020603050405020304" pitchFamily="18" charset="0"/>
              <a:cs typeface="Times New Roman" panose="02020603050405020304" pitchFamily="18" charset="0"/>
            </a:endParaRPr>
          </a:p>
          <a:p>
            <a:endParaRPr lang="en-US" sz="3800" b="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05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4"/>
                                        </p:tgtEl>
                                        <p:attrNameLst>
                                          <p:attrName>ppt_w</p:attrName>
                                        </p:attrNameLst>
                                      </p:cBhvr>
                                      <p:tavLst>
                                        <p:tav tm="0">
                                          <p:val>
                                            <p:strVal val="ppt_w"/>
                                          </p:val>
                                        </p:tav>
                                        <p:tav tm="100000">
                                          <p:val>
                                            <p:fltVal val="0"/>
                                          </p:val>
                                        </p:tav>
                                      </p:tavLst>
                                    </p:anim>
                                    <p:anim calcmode="lin" valueType="num">
                                      <p:cBhvr>
                                        <p:cTn id="20" dur="500"/>
                                        <p:tgtEl>
                                          <p:spTgt spid="4"/>
                                        </p:tgtEl>
                                        <p:attrNameLst>
                                          <p:attrName>ppt_h</p:attrName>
                                        </p:attrNameLst>
                                      </p:cBhvr>
                                      <p:tavLst>
                                        <p:tav tm="0">
                                          <p:val>
                                            <p:strVal val="ppt_h"/>
                                          </p:val>
                                        </p:tav>
                                        <p:tav tm="100000">
                                          <p:val>
                                            <p:fltVal val="0"/>
                                          </p:val>
                                        </p:tav>
                                      </p:tavLst>
                                    </p:anim>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1157" y="78511"/>
            <a:ext cx="6380480" cy="738664"/>
          </a:xfrm>
          <a:prstGeom prst="rect">
            <a:avLst/>
          </a:prstGeom>
          <a:solidFill>
            <a:schemeClr val="accent4">
              <a:lumMod val="20000"/>
              <a:lumOff val="80000"/>
            </a:schemeClr>
          </a:solidFill>
          <a:ln w="28575">
            <a:solidFill>
              <a:schemeClr val="tx1"/>
            </a:solidFill>
          </a:ln>
        </p:spPr>
        <p:txBody>
          <a:bodyPr wrap="square" rtlCol="0">
            <a:spAutoFit/>
          </a:bodyPr>
          <a:lstStyle/>
          <a:p>
            <a:pPr algn="ctr"/>
            <a:r>
              <a:rPr lang="en-US" sz="4200" b="1" dirty="0" smtClean="0">
                <a:solidFill>
                  <a:srgbClr val="FF0000"/>
                </a:solidFill>
                <a:latin typeface="Times New Roman" panose="02020603050405020304" pitchFamily="18" charset="0"/>
                <a:cs typeface="Times New Roman" panose="02020603050405020304" pitchFamily="18" charset="0"/>
              </a:rPr>
              <a:t>HƯỚNG DẪN TỰ HỌC</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1071418"/>
            <a:ext cx="11499272" cy="5509200"/>
          </a:xfrm>
          <a:prstGeom prst="rect">
            <a:avLst/>
          </a:prstGeom>
          <a:solidFill>
            <a:schemeClr val="bg1">
              <a:lumMod val="95000"/>
            </a:schemeClr>
          </a:solidFill>
          <a:ln w="28575">
            <a:solidFill>
              <a:schemeClr val="tx1"/>
            </a:solidFill>
          </a:ln>
        </p:spPr>
        <p:txBody>
          <a:bodyPr wrap="square" rtlCol="0">
            <a:spAutoFit/>
          </a:bodyPr>
          <a:lstStyle/>
          <a:p>
            <a:pPr algn="just"/>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Học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bài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và</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làm</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lại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bài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tập</a:t>
            </a:r>
            <a:r>
              <a:rPr lang="en-US" sz="3200" b="1" dirty="0" smtClean="0">
                <a:solidFill>
                  <a:srgbClr val="0000FF"/>
                </a:solidFill>
                <a:latin typeface="Times New Roman" panose="02020603050405020304" pitchFamily="18" charset="0"/>
                <a:cs typeface="Times New Roman" panose="02020603050405020304" pitchFamily="18" charset="0"/>
              </a:rPr>
              <a:t> 1, 2 ở </a:t>
            </a:r>
            <a:r>
              <a:rPr lang="en-US" sz="3200" b="1" dirty="0" err="1" smtClean="0">
                <a:solidFill>
                  <a:srgbClr val="0000FF"/>
                </a:solidFill>
                <a:latin typeface="Times New Roman" panose="02020603050405020304" pitchFamily="18" charset="0"/>
                <a:cs typeface="Times New Roman" panose="02020603050405020304" pitchFamily="18" charset="0"/>
              </a:rPr>
              <a:t>phần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luyện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tập</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và</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vận</a:t>
            </a:r>
            <a:r>
              <a:rPr lang="en-US" sz="3200" b="1" dirty="0" smtClean="0">
                <a:solidFill>
                  <a:srgbClr val="0000FF"/>
                </a:solidFill>
                <a:latin typeface="Times New Roman" panose="02020603050405020304" pitchFamily="18" charset="0"/>
                <a:cs typeface="Times New Roman" panose="02020603050405020304" pitchFamily="18" charset="0"/>
              </a:rPr>
              <a:t> dung </a:t>
            </a:r>
            <a:r>
              <a:rPr lang="en-US" sz="3200" b="1" dirty="0" err="1" smtClean="0">
                <a:solidFill>
                  <a:srgbClr val="0000FF"/>
                </a:solidFill>
                <a:latin typeface="Times New Roman" panose="02020603050405020304" pitchFamily="18" charset="0"/>
                <a:cs typeface="Times New Roman" panose="02020603050405020304" pitchFamily="18" charset="0"/>
              </a:rPr>
              <a:t>trang</a:t>
            </a:r>
            <a:r>
              <a:rPr lang="en-US" sz="3200" b="1" dirty="0" smtClean="0">
                <a:solidFill>
                  <a:srgbClr val="0000FF"/>
                </a:solidFill>
                <a:latin typeface="Times New Roman" panose="02020603050405020304" pitchFamily="18" charset="0"/>
                <a:cs typeface="Times New Roman" panose="02020603050405020304" pitchFamily="18" charset="0"/>
              </a:rPr>
              <a:t> 19 SGK.</a:t>
            </a:r>
          </a:p>
          <a:p>
            <a:pPr algn="just"/>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Tìm</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hiểu</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bài</a:t>
            </a:r>
            <a:r>
              <a:rPr lang="en-US" sz="3200" b="1" dirty="0" smtClean="0">
                <a:solidFill>
                  <a:srgbClr val="CC0099"/>
                </a:solidFill>
                <a:latin typeface="Times New Roman" panose="02020603050405020304" pitchFamily="18" charset="0"/>
                <a:cs typeface="Times New Roman" panose="02020603050405020304" pitchFamily="18" charset="0"/>
              </a:rPr>
              <a:t> 3: </a:t>
            </a:r>
            <a:r>
              <a:rPr lang="en-US" sz="3200" b="1" dirty="0" err="1" smtClean="0">
                <a:solidFill>
                  <a:srgbClr val="CC0099"/>
                </a:solidFill>
                <a:latin typeface="Times New Roman" panose="02020603050405020304" pitchFamily="18" charset="0"/>
                <a:cs typeface="Times New Roman" panose="02020603050405020304" pitchFamily="18" charset="0"/>
              </a:rPr>
              <a:t>Tình</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hình</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Đông</a:t>
            </a:r>
            <a:r>
              <a:rPr lang="en-US" sz="3200" b="1" dirty="0" smtClean="0">
                <a:solidFill>
                  <a:srgbClr val="CC0099"/>
                </a:solidFill>
                <a:latin typeface="Times New Roman" panose="02020603050405020304" pitchFamily="18" charset="0"/>
                <a:cs typeface="Times New Roman" panose="02020603050405020304" pitchFamily="18" charset="0"/>
              </a:rPr>
              <a:t> Nam Á </a:t>
            </a:r>
            <a:r>
              <a:rPr lang="en-US" sz="3200" b="1" dirty="0" err="1" smtClean="0">
                <a:solidFill>
                  <a:srgbClr val="CC0099"/>
                </a:solidFill>
                <a:latin typeface="Times New Roman" panose="02020603050405020304" pitchFamily="18" charset="0"/>
                <a:cs typeface="Times New Roman" panose="02020603050405020304" pitchFamily="18" charset="0"/>
              </a:rPr>
              <a:t>từ</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nửa</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sau</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thế</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kỉ</a:t>
            </a:r>
            <a:r>
              <a:rPr lang="en-US" sz="3200" b="1" dirty="0" smtClean="0">
                <a:solidFill>
                  <a:srgbClr val="CC0099"/>
                </a:solidFill>
                <a:latin typeface="Times New Roman" panose="02020603050405020304" pitchFamily="18" charset="0"/>
                <a:cs typeface="Times New Roman" panose="02020603050405020304" pitchFamily="18" charset="0"/>
              </a:rPr>
              <a:t> XVI </a:t>
            </a:r>
            <a:r>
              <a:rPr lang="en-US" sz="3200" b="1" dirty="0" err="1" smtClean="0">
                <a:solidFill>
                  <a:srgbClr val="CC0099"/>
                </a:solidFill>
                <a:latin typeface="Times New Roman" panose="02020603050405020304" pitchFamily="18" charset="0"/>
                <a:cs typeface="Times New Roman" panose="02020603050405020304" pitchFamily="18" charset="0"/>
              </a:rPr>
              <a:t>đến</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thế</a:t>
            </a:r>
            <a:r>
              <a:rPr lang="en-US" sz="3200" b="1" dirty="0" smtClean="0">
                <a:solidFill>
                  <a:srgbClr val="CC0099"/>
                </a:solidFill>
                <a:latin typeface="Times New Roman" panose="02020603050405020304" pitchFamily="18" charset="0"/>
                <a:cs typeface="Times New Roman" panose="02020603050405020304" pitchFamily="18" charset="0"/>
              </a:rPr>
              <a:t> </a:t>
            </a:r>
            <a:r>
              <a:rPr lang="en-US" sz="3200" b="1" dirty="0" err="1" smtClean="0">
                <a:solidFill>
                  <a:srgbClr val="CC0099"/>
                </a:solidFill>
                <a:latin typeface="Times New Roman" panose="02020603050405020304" pitchFamily="18" charset="0"/>
                <a:cs typeface="Times New Roman" panose="02020603050405020304" pitchFamily="18" charset="0"/>
              </a:rPr>
              <a:t>kỉ</a:t>
            </a:r>
            <a:r>
              <a:rPr lang="en-US" sz="3200" b="1" dirty="0" smtClean="0">
                <a:solidFill>
                  <a:srgbClr val="CC0099"/>
                </a:solidFill>
                <a:latin typeface="Times New Roman" panose="02020603050405020304" pitchFamily="18" charset="0"/>
                <a:cs typeface="Times New Roman" panose="02020603050405020304" pitchFamily="18" charset="0"/>
              </a:rPr>
              <a:t> XIX</a:t>
            </a:r>
          </a:p>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Dựa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thông</a:t>
            </a:r>
            <a:r>
              <a:rPr lang="en-US" sz="3200" b="1" dirty="0" smtClean="0">
                <a:latin typeface="Times New Roman" panose="02020603050405020304" pitchFamily="18" charset="0"/>
                <a:cs typeface="Times New Roman" panose="02020603050405020304" pitchFamily="18" charset="0"/>
              </a:rPr>
              <a:t> tin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bài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bày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nét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thực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xâm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lược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Đông</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a:t>
            </a:r>
            <a:r>
              <a:rPr lang="en-US" sz="3200" b="1" dirty="0" smtClean="0">
                <a:latin typeface="Times New Roman" panose="02020603050405020304" pitchFamily="18" charset="0"/>
                <a:cs typeface="Times New Roman" panose="02020603050405020304" pitchFamily="18" charset="0"/>
              </a:rPr>
              <a:t>am Á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kỉ</a:t>
            </a:r>
            <a:r>
              <a:rPr lang="en-US" sz="3200" b="1" dirty="0" smtClean="0">
                <a:latin typeface="Times New Roman" panose="02020603050405020304" pitchFamily="18" charset="0"/>
                <a:cs typeface="Times New Roman" panose="02020603050405020304" pitchFamily="18" charset="0"/>
              </a:rPr>
              <a:t> XVI </a:t>
            </a:r>
            <a:r>
              <a:rPr lang="en-US" sz="3200" b="1" dirty="0" err="1" smtClean="0">
                <a:latin typeface="Times New Roman" panose="02020603050405020304" pitchFamily="18" charset="0"/>
                <a:cs typeface="Times New Roman" panose="02020603050405020304" pitchFamily="18" charset="0"/>
              </a:rPr>
              <a:t>đến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kỉ</a:t>
            </a:r>
            <a:r>
              <a:rPr lang="en-US" sz="3200" b="1" dirty="0" smtClean="0">
                <a:latin typeface="Times New Roman" panose="02020603050405020304" pitchFamily="18" charset="0"/>
                <a:cs typeface="Times New Roman" panose="02020603050405020304" pitchFamily="18" charset="0"/>
              </a:rPr>
              <a:t> XIX.</a:t>
            </a:r>
          </a:p>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sao</a:t>
            </a:r>
            <a:r>
              <a:rPr lang="en-US" sz="3200" b="1" dirty="0" smtClean="0">
                <a:latin typeface="Times New Roman" panose="02020603050405020304" pitchFamily="18" charset="0"/>
                <a:cs typeface="Times New Roman" panose="02020603050405020304" pitchFamily="18" charset="0"/>
              </a:rPr>
              <a:t> Ma-</a:t>
            </a:r>
            <a:r>
              <a:rPr lang="en-US" sz="3200" b="1" dirty="0" err="1" smtClean="0">
                <a:latin typeface="Times New Roman" panose="02020603050405020304" pitchFamily="18" charset="0"/>
                <a:cs typeface="Times New Roman" panose="02020603050405020304" pitchFamily="18" charset="0"/>
              </a:rPr>
              <a:t>lắc</a:t>
            </a:r>
            <a:r>
              <a:rPr lang="en-US" sz="3200" b="1" dirty="0" smtClean="0">
                <a:latin typeface="Times New Roman" panose="02020603050405020304" pitchFamily="18" charset="0"/>
                <a:cs typeface="Times New Roman" panose="02020603050405020304" pitchFamily="18" charset="0"/>
              </a:rPr>
              <a:t>-ca </a:t>
            </a:r>
            <a:r>
              <a:rPr lang="en-US" sz="3200" b="1" dirty="0" err="1" smtClean="0">
                <a:latin typeface="Times New Roman" panose="02020603050405020304" pitchFamily="18" charset="0"/>
                <a:cs typeface="Times New Roman" panose="02020603050405020304" pitchFamily="18" charset="0"/>
              </a:rPr>
              <a:t>lại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trở</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mục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đầu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chủ</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thực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Tây</a:t>
            </a:r>
            <a:r>
              <a:rPr lang="en-US" sz="3200" b="1" dirty="0" smtClean="0">
                <a:latin typeface="Times New Roman" panose="02020603050405020304" pitchFamily="18" charset="0"/>
                <a:cs typeface="Times New Roman" panose="02020603050405020304" pitchFamily="18" charset="0"/>
              </a:rPr>
              <a:t>.</a:t>
            </a:r>
          </a:p>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nét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Đông</a:t>
            </a:r>
            <a:r>
              <a:rPr lang="en-US" sz="3200" b="1" dirty="0" smtClean="0">
                <a:latin typeface="Times New Roman" panose="02020603050405020304" pitchFamily="18" charset="0"/>
                <a:cs typeface="Times New Roman" panose="02020603050405020304" pitchFamily="18" charset="0"/>
              </a:rPr>
              <a:t> Nam Á </a:t>
            </a:r>
            <a:r>
              <a:rPr lang="en-US" sz="3200" b="1" dirty="0" err="1" smtClean="0">
                <a:latin typeface="Times New Roman" panose="02020603050405020304" pitchFamily="18" charset="0"/>
                <a:cs typeface="Times New Roman" panose="02020603050405020304" pitchFamily="18" charset="0"/>
              </a:rPr>
              <a:t>dưới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đô</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hộ</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thực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Tây</a:t>
            </a:r>
            <a:r>
              <a:rPr lang="en-US" sz="32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97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image46.png"/>
          <p:cNvPicPr/>
          <p:nvPr/>
        </p:nvPicPr>
        <p:blipFill>
          <a:blip r:embed="rId2"/>
          <a:srcRect/>
          <a:stretch>
            <a:fillRect/>
          </a:stretch>
        </p:blipFill>
        <p:spPr>
          <a:xfrm>
            <a:off x="0" y="0"/>
            <a:ext cx="6660682" cy="6858000"/>
          </a:xfrm>
          <a:prstGeom prst="rect">
            <a:avLst/>
          </a:prstGeom>
          <a:ln w="28575">
            <a:solidFill>
              <a:schemeClr val="tx1"/>
            </a:solidFill>
          </a:ln>
        </p:spPr>
      </p:pic>
      <p:pic>
        <p:nvPicPr>
          <p:cNvPr id="3" name="image44.png"/>
          <p:cNvPicPr/>
          <p:nvPr/>
        </p:nvPicPr>
        <p:blipFill>
          <a:blip r:embed="rId3"/>
          <a:srcRect/>
          <a:stretch>
            <a:fillRect/>
          </a:stretch>
        </p:blipFill>
        <p:spPr>
          <a:xfrm>
            <a:off x="6901314" y="-9624"/>
            <a:ext cx="5120640" cy="1694046"/>
          </a:xfrm>
          <a:prstGeom prst="rect">
            <a:avLst/>
          </a:prstGeom>
          <a:ln w="19050">
            <a:solidFill>
              <a:schemeClr val="tx1"/>
            </a:solidFill>
          </a:ln>
        </p:spPr>
      </p:pic>
      <p:sp>
        <p:nvSpPr>
          <p:cNvPr id="4" name="TextBox 3"/>
          <p:cNvSpPr txBox="1"/>
          <p:nvPr/>
        </p:nvSpPr>
        <p:spPr>
          <a:xfrm>
            <a:off x="7108257" y="1684422"/>
            <a:ext cx="4499811" cy="461665"/>
          </a:xfrm>
          <a:prstGeom prst="rect">
            <a:avLst/>
          </a:prstGeom>
          <a:solidFill>
            <a:schemeClr val="accent1">
              <a:lumMod val="20000"/>
              <a:lumOff val="80000"/>
            </a:schemeClr>
          </a:solidFill>
        </p:spPr>
        <p:txBody>
          <a:bodyPr wrap="square" rtlCol="0">
            <a:spAutoFit/>
          </a:bodyPr>
          <a:lstStyle/>
          <a:p>
            <a:pPr algn="ctr"/>
            <a:r>
              <a:rPr lang="en-US" sz="2400" b="1" dirty="0" err="1" smtClean="0">
                <a:solidFill>
                  <a:srgbClr val="0000FF"/>
                </a:solidFill>
                <a:latin typeface="Times New Roman" panose="02020603050405020304" pitchFamily="18" charset="0"/>
                <a:cs typeface="Times New Roman" panose="02020603050405020304" pitchFamily="18" charset="0"/>
              </a:rPr>
              <a:t>Vào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năm</a:t>
            </a:r>
            <a:r>
              <a:rPr lang="en-US" sz="2400" b="1" dirty="0" smtClean="0">
                <a:solidFill>
                  <a:srgbClr val="0000FF"/>
                </a:solidFill>
                <a:latin typeface="Times New Roman" panose="02020603050405020304" pitchFamily="18" charset="0"/>
                <a:cs typeface="Times New Roman" panose="02020603050405020304" pitchFamily="18" charset="0"/>
              </a:rPr>
              <a:t> 1775 </a:t>
            </a:r>
            <a:r>
              <a:rPr lang="en-US" sz="2400" b="1" dirty="0" err="1" smtClean="0">
                <a:solidFill>
                  <a:srgbClr val="0000FF"/>
                </a:solidFill>
                <a:latin typeface="Times New Roman" panose="02020603050405020304" pitchFamily="18" charset="0"/>
                <a:cs typeface="Times New Roman" panose="02020603050405020304" pitchFamily="18" charset="0"/>
              </a:rPr>
              <a:t>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hết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 </a:t>
            </a:r>
            <a:r>
              <a:rPr lang="en-US" sz="2400" b="1" dirty="0" err="1" smtClean="0">
                <a:solidFill>
                  <a:srgbClr val="FF0000"/>
                </a:solidFill>
                <a:latin typeface="Times New Roman" panose="02020603050405020304" pitchFamily="18" charset="0"/>
                <a:cs typeface="Times New Roman" panose="02020603050405020304" pitchFamily="18" charset="0"/>
              </a:rPr>
              <a:t>ngày</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image37.png"/>
          <p:cNvPicPr/>
          <p:nvPr/>
        </p:nvPicPr>
        <p:blipFill>
          <a:blip r:embed="rId4"/>
          <a:srcRect/>
          <a:stretch>
            <a:fillRect/>
          </a:stretch>
        </p:blipFill>
        <p:spPr>
          <a:xfrm>
            <a:off x="6901314" y="2176866"/>
            <a:ext cx="5120640" cy="1827244"/>
          </a:xfrm>
          <a:prstGeom prst="rect">
            <a:avLst/>
          </a:prstGeom>
          <a:ln w="19050">
            <a:solidFill>
              <a:schemeClr val="tx1"/>
            </a:solidFill>
          </a:ln>
        </p:spPr>
      </p:pic>
      <p:sp>
        <p:nvSpPr>
          <p:cNvPr id="6" name="TextBox 5"/>
          <p:cNvSpPr txBox="1"/>
          <p:nvPr/>
        </p:nvSpPr>
        <p:spPr>
          <a:xfrm>
            <a:off x="7108257" y="4023362"/>
            <a:ext cx="4499811" cy="492443"/>
          </a:xfrm>
          <a:prstGeom prst="rect">
            <a:avLst/>
          </a:prstGeom>
          <a:solidFill>
            <a:schemeClr val="accent1">
              <a:lumMod val="20000"/>
              <a:lumOff val="80000"/>
            </a:schemeClr>
          </a:solidFill>
        </p:spPr>
        <p:txBody>
          <a:bodyPr wrap="square" rtlCol="0">
            <a:spAutoFit/>
          </a:bodyPr>
          <a:lstStyle/>
          <a:p>
            <a:pPr algn="ctr"/>
            <a:r>
              <a:rPr lang="en-US" sz="2600" b="1" dirty="0" err="1" smtClean="0">
                <a:solidFill>
                  <a:srgbClr val="0000FF"/>
                </a:solidFill>
                <a:latin typeface="Times New Roman" panose="02020603050405020304" pitchFamily="18" charset="0"/>
                <a:cs typeface="Times New Roman" panose="02020603050405020304" pitchFamily="18" charset="0"/>
              </a:rPr>
              <a:t>Vào</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năm</a:t>
            </a:r>
            <a:r>
              <a:rPr lang="en-US" sz="2600" b="1" dirty="0" smtClean="0">
                <a:solidFill>
                  <a:srgbClr val="0000FF"/>
                </a:solidFill>
                <a:latin typeface="Times New Roman" panose="02020603050405020304" pitchFamily="18" charset="0"/>
                <a:cs typeface="Times New Roman" panose="02020603050405020304" pitchFamily="18" charset="0"/>
              </a:rPr>
              <a:t> 1905 </a:t>
            </a:r>
            <a:r>
              <a:rPr lang="en-US" sz="2600" b="1" dirty="0" err="1" smtClean="0">
                <a:solidFill>
                  <a:srgbClr val="0000FF"/>
                </a:solidFill>
                <a:latin typeface="Times New Roman" panose="02020603050405020304" pitchFamily="18" charset="0"/>
                <a:cs typeface="Times New Roman" panose="02020603050405020304" pitchFamily="18" charset="0"/>
              </a:rPr>
              <a:t>đi</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hết</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smtClean="0">
                <a:solidFill>
                  <a:srgbClr val="FF0000"/>
                </a:solidFill>
                <a:latin typeface="Times New Roman" panose="02020603050405020304" pitchFamily="18" charset="0"/>
                <a:cs typeface="Times New Roman" panose="02020603050405020304" pitchFamily="18" charset="0"/>
              </a:rPr>
              <a:t>8 </a:t>
            </a:r>
            <a:r>
              <a:rPr lang="en-US" sz="2600" b="1" dirty="0" err="1" smtClean="0">
                <a:solidFill>
                  <a:srgbClr val="FF0000"/>
                </a:solidFill>
                <a:latin typeface="Times New Roman" panose="02020603050405020304" pitchFamily="18" charset="0"/>
                <a:cs typeface="Times New Roman" panose="02020603050405020304" pitchFamily="18" charset="0"/>
              </a:rPr>
              <a:t>giờ</a:t>
            </a:r>
            <a:endParaRPr lang="en-US" sz="2600" b="1" dirty="0">
              <a:solidFill>
                <a:srgbClr val="FF0000"/>
              </a:solidFill>
              <a:latin typeface="Times New Roman" panose="02020603050405020304" pitchFamily="18" charset="0"/>
              <a:cs typeface="Times New Roman" panose="02020603050405020304" pitchFamily="18" charset="0"/>
            </a:endParaRPr>
          </a:p>
        </p:txBody>
      </p:sp>
      <p:pic>
        <p:nvPicPr>
          <p:cNvPr id="7" name="image40.png"/>
          <p:cNvPicPr/>
          <p:nvPr/>
        </p:nvPicPr>
        <p:blipFill>
          <a:blip r:embed="rId5"/>
          <a:srcRect/>
          <a:stretch>
            <a:fillRect/>
          </a:stretch>
        </p:blipFill>
        <p:spPr>
          <a:xfrm>
            <a:off x="6901314" y="4496554"/>
            <a:ext cx="5120640" cy="1758963"/>
          </a:xfrm>
          <a:prstGeom prst="rect">
            <a:avLst/>
          </a:prstGeom>
          <a:ln w="19050">
            <a:solidFill>
              <a:schemeClr val="tx1"/>
            </a:solidFill>
          </a:ln>
        </p:spPr>
      </p:pic>
      <p:sp>
        <p:nvSpPr>
          <p:cNvPr id="8" name="TextBox 7"/>
          <p:cNvSpPr txBox="1"/>
          <p:nvPr/>
        </p:nvSpPr>
        <p:spPr>
          <a:xfrm>
            <a:off x="7108257" y="6255517"/>
            <a:ext cx="4499811" cy="492443"/>
          </a:xfrm>
          <a:prstGeom prst="rect">
            <a:avLst/>
          </a:prstGeom>
          <a:solidFill>
            <a:schemeClr val="accent1">
              <a:lumMod val="20000"/>
              <a:lumOff val="80000"/>
            </a:schemeClr>
          </a:solidFill>
        </p:spPr>
        <p:txBody>
          <a:bodyPr wrap="square" rtlCol="0">
            <a:spAutoFit/>
          </a:bodyPr>
          <a:lstStyle/>
          <a:p>
            <a:pPr algn="ctr"/>
            <a:r>
              <a:rPr lang="en-US" sz="2600" b="1" dirty="0" err="1" smtClean="0">
                <a:solidFill>
                  <a:srgbClr val="0000FF"/>
                </a:solidFill>
                <a:latin typeface="Times New Roman" panose="02020603050405020304" pitchFamily="18" charset="0"/>
                <a:cs typeface="Times New Roman" panose="02020603050405020304" pitchFamily="18" charset="0"/>
              </a:rPr>
              <a:t>Vào</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năm</a:t>
            </a:r>
            <a:r>
              <a:rPr lang="en-US" sz="2600" b="1" dirty="0" smtClean="0">
                <a:solidFill>
                  <a:srgbClr val="0000FF"/>
                </a:solidFill>
                <a:latin typeface="Times New Roman" panose="02020603050405020304" pitchFamily="18" charset="0"/>
                <a:cs typeface="Times New Roman" panose="02020603050405020304" pitchFamily="18" charset="0"/>
              </a:rPr>
              <a:t> 2020 </a:t>
            </a:r>
            <a:r>
              <a:rPr lang="en-US" sz="2600" b="1" dirty="0" err="1" smtClean="0">
                <a:solidFill>
                  <a:srgbClr val="0000FF"/>
                </a:solidFill>
                <a:latin typeface="Times New Roman" panose="02020603050405020304" pitchFamily="18" charset="0"/>
                <a:cs typeface="Times New Roman" panose="02020603050405020304" pitchFamily="18" charset="0"/>
              </a:rPr>
              <a:t>đi</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mất</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3</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giờ</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751797" y="1559293"/>
            <a:ext cx="1405289" cy="924025"/>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641107" y="1448603"/>
            <a:ext cx="221381" cy="2213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584833" y="5008346"/>
            <a:ext cx="221381" cy="2213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130616" y="2483318"/>
            <a:ext cx="421106" cy="1155031"/>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5" idx="6"/>
          </p:cNvCxnSpPr>
          <p:nvPr/>
        </p:nvCxnSpPr>
        <p:spPr>
          <a:xfrm>
            <a:off x="3474720" y="3551722"/>
            <a:ext cx="1331494" cy="1567315"/>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66692" y="931593"/>
            <a:ext cx="3185103" cy="492443"/>
          </a:xfrm>
          <a:prstGeom prst="rect">
            <a:avLst/>
          </a:prstGeom>
          <a:solidFill>
            <a:schemeClr val="bg1"/>
          </a:solidFill>
        </p:spPr>
        <p:txBody>
          <a:bodyPr wrap="none">
            <a:spAutoFit/>
          </a:bodyPr>
          <a:lstStyle/>
          <a:p>
            <a:r>
              <a:rPr lang="vi-VN"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Gla-xgâu</a:t>
            </a:r>
            <a:r>
              <a:rPr lang="en-US"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xứ</a:t>
            </a:r>
            <a:r>
              <a:rPr lang="en-US"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Wales)</a:t>
            </a:r>
            <a:r>
              <a:rPr lang="vi-VN"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b="1" dirty="0">
              <a:solidFill>
                <a:srgbClr val="0000FF"/>
              </a:solidFill>
              <a:latin typeface="Times New Roman" panose="02020603050405020304" pitchFamily="18" charset="0"/>
              <a:cs typeface="Times New Roman" panose="02020603050405020304" pitchFamily="18" charset="0"/>
            </a:endParaRPr>
          </a:p>
        </p:txBody>
      </p:sp>
      <p:sp>
        <p:nvSpPr>
          <p:cNvPr id="23" name="Rectangle 22"/>
          <p:cNvSpPr/>
          <p:nvPr/>
        </p:nvSpPr>
        <p:spPr>
          <a:xfrm rot="19304282">
            <a:off x="3942372" y="5005442"/>
            <a:ext cx="2622834" cy="492443"/>
          </a:xfrm>
          <a:prstGeom prst="rect">
            <a:avLst/>
          </a:prstGeom>
          <a:noFill/>
        </p:spPr>
        <p:txBody>
          <a:bodyPr wrap="none">
            <a:spAutoFit/>
          </a:bodyPr>
          <a:lstStyle/>
          <a:p>
            <a:r>
              <a:rPr lang="en-US" sz="2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Luân</a:t>
            </a:r>
            <a:r>
              <a:rPr lang="en-US"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Đôn</a:t>
            </a:r>
            <a:r>
              <a:rPr lang="en-US"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Anh</a:t>
            </a:r>
            <a:r>
              <a:rPr lang="en-US"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vi-VN" sz="2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repeatCount="1000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par>
                                <p:cTn id="55" presetID="16" presetClass="entr" presetSubtype="21" repeatCount="1000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par>
                                <p:cTn id="58" presetID="16" presetClass="entr" presetSubtype="21" repeatCount="1000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par>
                                <p:cTn id="61" presetID="16" presetClass="entr" presetSubtype="21" repeatCount="1000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par>
                                <p:cTn id="64" presetID="16" presetClass="entr" presetSubtype="21" repeatCount="1000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4" grpId="0" animBg="1"/>
      <p:bldP spid="15" grpId="0" animBg="1"/>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7056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4"/>
          <p:cNvSpPr txBox="1">
            <a:spLocks noChangeArrowheads="1"/>
          </p:cNvSpPr>
          <p:nvPr/>
        </p:nvSpPr>
        <p:spPr bwMode="auto">
          <a:xfrm>
            <a:off x="2084389" y="2387600"/>
            <a:ext cx="716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marL="1371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37160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vi-VN" altLang="en-US" sz="2400" b="1" i="0" u="none" strike="noStrike" kern="1200" cap="none" spc="0" normalizeH="0" baseline="0" noProof="0">
              <a:ln>
                <a:noFill/>
              </a:ln>
              <a:solidFill>
                <a:srgbClr val="0000FF"/>
              </a:solidFill>
              <a:effectLst/>
              <a:uLnTx/>
              <a:uFillTx/>
              <a:latin typeface=".VnTime" panose="020B7200000000000000" pitchFamily="34" charset="0"/>
              <a:ea typeface="+mn-ea"/>
              <a:cs typeface="Arial" panose="020B0604020202020204" pitchFamily="34" charset="0"/>
            </a:endParaRPr>
          </a:p>
        </p:txBody>
      </p:sp>
      <p:sp>
        <p:nvSpPr>
          <p:cNvPr id="26628" name="Text Box 5"/>
          <p:cNvSpPr txBox="1">
            <a:spLocks noChangeArrowheads="1"/>
          </p:cNvSpPr>
          <p:nvPr/>
        </p:nvSpPr>
        <p:spPr bwMode="auto">
          <a:xfrm>
            <a:off x="1737360" y="2067664"/>
            <a:ext cx="8564880" cy="1515800"/>
          </a:xfrm>
          <a:prstGeom prst="rect">
            <a:avLst/>
          </a:prstGeom>
          <a:solidFill>
            <a:srgbClr val="002060"/>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TẠM BIỆT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CHÚC CÁC EM NHIỀU SỨC </a:t>
            </a:r>
            <a:r>
              <a:rPr kumimoji="0" lang="en-US" altLang="en-US" sz="37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KHỎE !!!</a:t>
            </a:r>
            <a:endParaRPr kumimoji="0" lang="vi-VN" altLang="en-US" sz="3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77648442"/>
      </p:ext>
    </p:extLst>
  </p:cSld>
  <p:clrMapOvr>
    <a:masterClrMapping/>
  </p:clrMapOvr>
  <p:transition advTm="11420">
    <p:wheel spokes="2"/>
    <p:sndAc>
      <p:stSnd>
        <p:snd r:embed="rId4"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370526" cy="157018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2"/>
          <p:cNvSpPr txBox="1">
            <a:spLocks noChangeArrowheads="1"/>
          </p:cNvSpPr>
          <p:nvPr/>
        </p:nvSpPr>
        <p:spPr bwMode="auto">
          <a:xfrm>
            <a:off x="1487055" y="321397"/>
            <a:ext cx="9605818" cy="707886"/>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MẠNG CÔNG NGHIỆP </a:t>
            </a:r>
          </a:p>
        </p:txBody>
      </p:sp>
      <p:sp>
        <p:nvSpPr>
          <p:cNvPr id="4" name="TextBox 3"/>
          <p:cNvSpPr txBox="1"/>
          <p:nvPr/>
        </p:nvSpPr>
        <p:spPr>
          <a:xfrm>
            <a:off x="675772" y="2133601"/>
            <a:ext cx="11018981" cy="3170099"/>
          </a:xfrm>
          <a:prstGeom prst="rect">
            <a:avLst/>
          </a:prstGeom>
          <a:solidFill>
            <a:schemeClr val="bg2"/>
          </a:solidFill>
          <a:ln w="19050">
            <a:solidFill>
              <a:schemeClr val="tx1"/>
            </a:solidFill>
          </a:ln>
        </p:spPr>
        <p:txBody>
          <a:bodyPr wrap="square" rtlCol="0">
            <a:spAutoFit/>
          </a:bodyPr>
          <a:lstStyle/>
          <a:p>
            <a:pPr algn="just"/>
            <a:r>
              <a:rPr lang="en-US" sz="4000" b="1" dirty="0" err="1" smtClean="0">
                <a:solidFill>
                  <a:srgbClr val="9900FF"/>
                </a:solidFill>
                <a:latin typeface="Times New Roman" panose="02020603050405020304" pitchFamily="18" charset="0"/>
                <a:cs typeface="Times New Roman" panose="02020603050405020304" pitchFamily="18" charset="0"/>
              </a:rPr>
              <a:t>Cách</a:t>
            </a:r>
            <a:r>
              <a:rPr lang="en-US" sz="4000" b="1" dirty="0" smtClean="0">
                <a:solidFill>
                  <a:srgbClr val="9900FF"/>
                </a:solidFill>
                <a:latin typeface="Times New Roman" panose="02020603050405020304" pitchFamily="18" charset="0"/>
                <a:cs typeface="Times New Roman" panose="02020603050405020304" pitchFamily="18" charset="0"/>
              </a:rPr>
              <a:t> </a:t>
            </a:r>
            <a:r>
              <a:rPr lang="en-US" sz="4000" b="1" dirty="0" err="1" smtClean="0">
                <a:solidFill>
                  <a:srgbClr val="9900FF"/>
                </a:solidFill>
                <a:latin typeface="Times New Roman" panose="02020603050405020304" pitchFamily="18" charset="0"/>
                <a:cs typeface="Times New Roman" panose="02020603050405020304" pitchFamily="18" charset="0"/>
              </a:rPr>
              <a:t>mạng</a:t>
            </a:r>
            <a:r>
              <a:rPr lang="en-US" sz="4000" b="1" dirty="0" smtClean="0">
                <a:solidFill>
                  <a:srgbClr val="9900FF"/>
                </a:solidFill>
                <a:latin typeface="Times New Roman" panose="02020603050405020304" pitchFamily="18" charset="0"/>
                <a:cs typeface="Times New Roman" panose="02020603050405020304" pitchFamily="18" charset="0"/>
              </a:rPr>
              <a:t> </a:t>
            </a:r>
            <a:r>
              <a:rPr lang="en-US" sz="4000" b="1" dirty="0" err="1" smtClean="0">
                <a:solidFill>
                  <a:srgbClr val="9900FF"/>
                </a:solidFill>
                <a:latin typeface="Times New Roman" panose="02020603050405020304" pitchFamily="18" charset="0"/>
                <a:cs typeface="Times New Roman" panose="02020603050405020304" pitchFamily="18" charset="0"/>
              </a:rPr>
              <a:t>công</a:t>
            </a:r>
            <a:r>
              <a:rPr lang="en-US" sz="4000" b="1" dirty="0" smtClean="0">
                <a:solidFill>
                  <a:srgbClr val="9900FF"/>
                </a:solidFill>
                <a:latin typeface="Times New Roman" panose="02020603050405020304" pitchFamily="18" charset="0"/>
                <a:cs typeface="Times New Roman" panose="02020603050405020304" pitchFamily="18" charset="0"/>
              </a:rPr>
              <a:t> </a:t>
            </a:r>
            <a:r>
              <a:rPr lang="en-US" sz="4000" b="1" dirty="0" err="1" smtClean="0">
                <a:solidFill>
                  <a:srgbClr val="9900FF"/>
                </a:solidFill>
                <a:latin typeface="Times New Roman" panose="02020603050405020304" pitchFamily="18" charset="0"/>
                <a:cs typeface="Times New Roman" panose="02020603050405020304" pitchFamily="18" charset="0"/>
              </a:rPr>
              <a:t>nghiệp</a:t>
            </a:r>
            <a:r>
              <a:rPr lang="en-US" sz="4000" b="1" dirty="0" smtClean="0">
                <a:solidFill>
                  <a:srgbClr val="9900FF"/>
                </a:solidFill>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triển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sản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xuất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tư</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bản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chủ</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nghĩa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diễn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đầu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tiên</a:t>
            </a:r>
            <a:r>
              <a:rPr lang="en-US" sz="4000" b="1" dirty="0" smtClean="0">
                <a:latin typeface="Times New Roman" panose="02020603050405020304" pitchFamily="18" charset="0"/>
                <a:cs typeface="Times New Roman" panose="02020603050405020304" pitchFamily="18" charset="0"/>
              </a:rPr>
              <a:t> ở </a:t>
            </a:r>
            <a:r>
              <a:rPr lang="en-US" sz="4000" b="1" dirty="0" err="1" smtClean="0">
                <a:solidFill>
                  <a:srgbClr val="00B050"/>
                </a:solidFill>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rồi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lan</a:t>
            </a:r>
            <a:r>
              <a:rPr lang="en-US" sz="4000" b="1" dirty="0" smtClean="0">
                <a:latin typeface="Times New Roman" panose="02020603050405020304" pitchFamily="18" charset="0"/>
                <a:cs typeface="Times New Roman" panose="02020603050405020304" pitchFamily="18" charset="0"/>
              </a:rPr>
              <a:t> sang </a:t>
            </a:r>
            <a:r>
              <a:rPr lang="en-US" sz="4000" b="1" dirty="0" err="1" smtClean="0">
                <a:latin typeface="Times New Roman" panose="02020603050405020304" pitchFamily="18" charset="0"/>
                <a:cs typeface="Times New Roman" panose="02020603050405020304" pitchFamily="18" charset="0"/>
              </a:rPr>
              <a:t>các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thúc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đẩy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phát</a:t>
            </a:r>
            <a:r>
              <a:rPr lang="en-US" sz="4000" b="1" dirty="0" smtClean="0">
                <a:latin typeface="Times New Roman" panose="02020603050405020304" pitchFamily="18" charset="0"/>
                <a:cs typeface="Times New Roman" panose="02020603050405020304" pitchFamily="18" charset="0"/>
              </a:rPr>
              <a:t> minh </a:t>
            </a:r>
            <a:r>
              <a:rPr lang="en-US" sz="4000" b="1" dirty="0" err="1" smtClean="0">
                <a:latin typeface="Times New Roman" panose="02020603050405020304" pitchFamily="18" charset="0"/>
                <a:cs typeface="Times New Roman" panose="02020603050405020304" pitchFamily="18" charset="0"/>
              </a:rPr>
              <a:t>ra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máy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móc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đẩy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mạnh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sản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xuất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solidFill>
                  <a:srgbClr val="CC0099"/>
                </a:solidFill>
                <a:latin typeface="Times New Roman" panose="02020603050405020304" pitchFamily="18" charset="0"/>
                <a:cs typeface="Times New Roman" panose="02020603050405020304" pitchFamily="18" charset="0"/>
              </a:rPr>
              <a:t>hình</a:t>
            </a:r>
            <a:r>
              <a:rPr lang="en-US" sz="4000" b="1" dirty="0" smtClean="0">
                <a:solidFill>
                  <a:srgbClr val="CC0099"/>
                </a:solidFill>
                <a:latin typeface="Times New Roman" panose="02020603050405020304" pitchFamily="18" charset="0"/>
                <a:cs typeface="Times New Roman" panose="02020603050405020304" pitchFamily="18" charset="0"/>
              </a:rPr>
              <a:t> </a:t>
            </a:r>
            <a:r>
              <a:rPr lang="en-US" sz="4000" b="1" dirty="0" err="1" smtClean="0">
                <a:solidFill>
                  <a:srgbClr val="CC0099"/>
                </a:solidFill>
                <a:latin typeface="Times New Roman" panose="02020603050405020304" pitchFamily="18" charset="0"/>
                <a:cs typeface="Times New Roman" panose="02020603050405020304" pitchFamily="18" charset="0"/>
              </a:rPr>
              <a:t>thành</a:t>
            </a:r>
            <a:r>
              <a:rPr lang="en-US" sz="4000" b="1" dirty="0" smtClean="0">
                <a:solidFill>
                  <a:srgbClr val="CC0099"/>
                </a:solidFill>
                <a:latin typeface="Times New Roman" panose="02020603050405020304" pitchFamily="18" charset="0"/>
                <a:cs typeface="Times New Roman" panose="02020603050405020304" pitchFamily="18" charset="0"/>
              </a:rPr>
              <a:t> </a:t>
            </a:r>
            <a:r>
              <a:rPr lang="en-US" sz="4000" b="1" dirty="0" err="1" smtClean="0">
                <a:solidFill>
                  <a:srgbClr val="CC0099"/>
                </a:solidFill>
                <a:latin typeface="Times New Roman" panose="02020603050405020304" pitchFamily="18" charset="0"/>
                <a:cs typeface="Times New Roman" panose="02020603050405020304" pitchFamily="18" charset="0"/>
              </a:rPr>
              <a:t>hai</a:t>
            </a:r>
            <a:r>
              <a:rPr lang="en-US" sz="4000" b="1" dirty="0" smtClean="0">
                <a:solidFill>
                  <a:srgbClr val="CC0099"/>
                </a:solidFill>
                <a:latin typeface="Times New Roman" panose="02020603050405020304" pitchFamily="18" charset="0"/>
                <a:cs typeface="Times New Roman" panose="02020603050405020304" pitchFamily="18" charset="0"/>
              </a:rPr>
              <a:t> </a:t>
            </a:r>
            <a:r>
              <a:rPr lang="en-US" sz="4000" b="1" dirty="0" err="1" smtClean="0">
                <a:solidFill>
                  <a:srgbClr val="CC0099"/>
                </a:solidFill>
                <a:latin typeface="Times New Roman" panose="02020603050405020304" pitchFamily="18" charset="0"/>
                <a:cs typeface="Times New Roman" panose="02020603050405020304" pitchFamily="18" charset="0"/>
              </a:rPr>
              <a:t>giai</a:t>
            </a:r>
            <a:r>
              <a:rPr lang="en-US" sz="4000" b="1" dirty="0" smtClean="0">
                <a:solidFill>
                  <a:srgbClr val="CC0099"/>
                </a:solidFill>
                <a:latin typeface="Times New Roman" panose="02020603050405020304" pitchFamily="18" charset="0"/>
                <a:cs typeface="Times New Roman" panose="02020603050405020304" pitchFamily="18" charset="0"/>
              </a:rPr>
              <a:t> </a:t>
            </a:r>
            <a:r>
              <a:rPr lang="en-US" sz="4000" b="1" dirty="0" err="1" smtClean="0">
                <a:solidFill>
                  <a:srgbClr val="CC0099"/>
                </a:solidFill>
                <a:latin typeface="Times New Roman" panose="02020603050405020304" pitchFamily="18" charset="0"/>
                <a:cs typeface="Times New Roman" panose="02020603050405020304" pitchFamily="18" charset="0"/>
              </a:rPr>
              <a:t>cấp</a:t>
            </a:r>
            <a:r>
              <a:rPr lang="en-US" sz="4000" b="1" dirty="0" smtClean="0">
                <a:solidFill>
                  <a:srgbClr val="CC0099"/>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tư</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sản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vô</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sản</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8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370526" cy="157018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70790" y="2149303"/>
            <a:ext cx="11033760" cy="58477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1.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tiêu</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biểu</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mạng</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 Box 2"/>
          <p:cNvSpPr txBox="1">
            <a:spLocks noChangeArrowheads="1"/>
          </p:cNvSpPr>
          <p:nvPr/>
        </p:nvSpPr>
        <p:spPr bwMode="auto">
          <a:xfrm>
            <a:off x="1487055" y="321397"/>
            <a:ext cx="9605818" cy="707886"/>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a:t>
            </a:r>
            <a:r>
              <a:rPr kumimoji="0" lang="en-US" alt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CÁCH </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MẠNG CÔNG NGHIỆP </a:t>
            </a:r>
          </a:p>
        </p:txBody>
      </p:sp>
    </p:spTree>
    <p:extLst>
      <p:ext uri="{BB962C8B-B14F-4D97-AF65-F5344CB8AC3E}">
        <p14:creationId xmlns:p14="http://schemas.microsoft.com/office/powerpoint/2010/main" val="405390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746" y="955856"/>
            <a:ext cx="8567859" cy="615553"/>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Times New Roman" panose="02020603050405020304" pitchFamily="18" charset="0"/>
              </a:rPr>
              <a:t>HỌC SINH LÀM VIỆC NHÓM  </a:t>
            </a:r>
            <a:r>
              <a:rPr kumimoji="0" lang="en-US" sz="3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PHÚT)</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11"/>
          <p:cNvSpPr/>
          <p:nvPr/>
        </p:nvSpPr>
        <p:spPr>
          <a:xfrm>
            <a:off x="354675" y="1754620"/>
            <a:ext cx="11430000" cy="378782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w="38100" cap="flat">
            <a:solidFill>
              <a:schemeClr val="accent4">
                <a:lumMod val="60000"/>
                <a:lumOff val="40000"/>
              </a:schemeClr>
            </a:solidFill>
            <a:prstDash val="solid"/>
            <a:miter/>
          </a:ln>
        </p:spPr>
        <p:txBody>
          <a:bodyPr vert="horz" wrap="square" lIns="90004" tIns="46798" rIns="90004" bIns="46798" anchor="t" anchorCtr="0" compatLnSpc="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Yêu</a:t>
            </a: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cầu</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endPar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lang="en-US" sz="3000" b="1" dirty="0" smtClean="0">
                <a:solidFill>
                  <a:srgbClr val="0000FF"/>
                </a:solidFill>
                <a:uFill>
                  <a:solidFill>
                    <a:srgbClr val="000000"/>
                  </a:solidFill>
                </a:uFill>
                <a:latin typeface="Times New Roman" panose="02020603050405020304" pitchFamily="18" charset="0"/>
                <a:ea typeface="Calibri" pitchFamily="34"/>
                <a:cs typeface="Times New Roman" panose="02020603050405020304" pitchFamily="18" charset="0"/>
              </a:rPr>
              <a:t>1.</a:t>
            </a:r>
            <a:r>
              <a:rPr kumimoji="0" lang="en-US" sz="3000" b="1" i="0" u="none" strike="noStrike" kern="1200" cap="none" spc="0" normalizeH="0" baseline="0" noProof="0" dirty="0" smtClean="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Dựa</a:t>
            </a:r>
            <a:r>
              <a:rPr kumimoji="0" lang="en-US" sz="30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vào</a:t>
            </a:r>
            <a:r>
              <a:rPr kumimoji="0" lang="en-US" sz="30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thông</a:t>
            </a:r>
            <a:r>
              <a:rPr kumimoji="0" lang="en-US" sz="30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tin </a:t>
            </a:r>
            <a:r>
              <a:rPr kumimoji="0" lang="en-US" sz="3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trong</a:t>
            </a:r>
            <a:r>
              <a:rPr kumimoji="0" lang="en-US" sz="30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bài</a:t>
            </a:r>
            <a:r>
              <a:rPr kumimoji="0" lang="en-US" sz="30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em</a:t>
            </a:r>
            <a:r>
              <a:rPr kumimoji="0" 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hãy</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nêu</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những</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thành</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tựu</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tiêu</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biểu</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của</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cách</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mạng</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công</a:t>
            </a:r>
            <a:r>
              <a:rPr kumimoji="0" lang="en-US" sz="3000" b="1" i="0" u="none" strike="noStrike" kern="1200" cap="none" spc="0" normalizeH="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nghiệp</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smtClean="0">
                <a:solidFill>
                  <a:srgbClr val="C00000"/>
                </a:solidFill>
                <a:latin typeface="Times New Roman" panose="02020603050405020304" pitchFamily="18" charset="0"/>
                <a:ea typeface="Calibri" pitchFamily="34"/>
                <a:cs typeface="Times New Roman" panose="02020603050405020304" pitchFamily="18" charset="0"/>
              </a:rPr>
              <a:t>(</a:t>
            </a:r>
            <a:r>
              <a:rPr lang="en-US" sz="3000" b="1" dirty="0" err="1" smtClean="0">
                <a:solidFill>
                  <a:srgbClr val="C00000"/>
                </a:solidFill>
                <a:latin typeface="Times New Roman" panose="02020603050405020304" pitchFamily="18" charset="0"/>
                <a:ea typeface="Calibri" pitchFamily="34"/>
                <a:cs typeface="Times New Roman" panose="02020603050405020304" pitchFamily="18" charset="0"/>
              </a:rPr>
              <a:t>Anh</a:t>
            </a:r>
            <a:r>
              <a:rPr lang="en-US" sz="3000" b="1" dirty="0" smtClean="0">
                <a:solidFill>
                  <a:srgbClr val="C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C00000"/>
                </a:solidFill>
                <a:latin typeface="Times New Roman" panose="02020603050405020304" pitchFamily="18" charset="0"/>
                <a:ea typeface="Calibri" pitchFamily="34"/>
                <a:cs typeface="Times New Roman" panose="02020603050405020304" pitchFamily="18" charset="0"/>
              </a:rPr>
              <a:t>Đức</a:t>
            </a:r>
            <a:r>
              <a:rPr lang="en-US" sz="3000" b="1" dirty="0" smtClean="0">
                <a:solidFill>
                  <a:srgbClr val="C00000"/>
                </a:solidFill>
                <a:latin typeface="Times New Roman" panose="02020603050405020304" pitchFamily="18" charset="0"/>
                <a:ea typeface="Calibri" pitchFamily="34"/>
                <a:cs typeface="Times New Roman" panose="02020603050405020304" pitchFamily="18" charset="0"/>
              </a:rPr>
              <a:t> – </a:t>
            </a:r>
            <a:r>
              <a:rPr lang="en-US" sz="3000" b="1" dirty="0" err="1" smtClean="0">
                <a:solidFill>
                  <a:srgbClr val="C00000"/>
                </a:solidFill>
                <a:latin typeface="Times New Roman" panose="02020603050405020304" pitchFamily="18" charset="0"/>
                <a:ea typeface="Calibri" pitchFamily="34"/>
                <a:cs typeface="Times New Roman" panose="02020603050405020304" pitchFamily="18" charset="0"/>
              </a:rPr>
              <a:t>Pháp</a:t>
            </a:r>
            <a:r>
              <a:rPr lang="en-US" sz="3000" b="1" dirty="0" smtClean="0">
                <a:solidFill>
                  <a:srgbClr val="C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C00000"/>
                </a:solidFill>
                <a:latin typeface="Times New Roman" panose="02020603050405020304" pitchFamily="18" charset="0"/>
                <a:ea typeface="Calibri" pitchFamily="34"/>
                <a:cs typeface="Times New Roman" panose="02020603050405020304" pitchFamily="18" charset="0"/>
              </a:rPr>
              <a:t>Mỹ</a:t>
            </a:r>
            <a:r>
              <a:rPr lang="en-US" sz="3000" b="1" dirty="0" smtClean="0">
                <a:solidFill>
                  <a:srgbClr val="C00000"/>
                </a:solidFill>
                <a:latin typeface="Times New Roman" panose="02020603050405020304" pitchFamily="18" charset="0"/>
                <a:ea typeface="Calibri" pitchFamily="34"/>
                <a:cs typeface="Times New Roman" panose="02020603050405020304" pitchFamily="18" charset="0"/>
              </a:rPr>
              <a:t>).</a:t>
            </a:r>
            <a:endParaRPr kumimoji="0" lang="en-US" sz="3000" b="1" i="0" u="none" strike="noStrike" kern="1200" cap="none" spc="0" normalizeH="0" noProof="0" dirty="0" smtClean="0">
              <a:ln>
                <a:noFill/>
              </a:ln>
              <a:solidFill>
                <a:srgbClr val="C00000"/>
              </a:solidFill>
              <a:effectLst/>
              <a:uLnTx/>
              <a:uFillTx/>
              <a:latin typeface="Times New Roman" panose="02020603050405020304" pitchFamily="18" charset="0"/>
              <a:ea typeface="Calibri" pitchFamily="34"/>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lang="en-US" sz="3000" b="1" baseline="0" dirty="0" smtClean="0">
                <a:solidFill>
                  <a:srgbClr val="0000FF"/>
                </a:solidFill>
                <a:latin typeface="Times New Roman" panose="02020603050405020304" pitchFamily="18" charset="0"/>
                <a:ea typeface="Calibri" pitchFamily="34"/>
                <a:cs typeface="Times New Roman" panose="02020603050405020304" pitchFamily="18" charset="0"/>
              </a:rPr>
              <a:t>2. </a:t>
            </a:r>
            <a:r>
              <a:rPr lang="en-US" sz="3000" b="1" baseline="0" dirty="0" err="1" smtClean="0">
                <a:solidFill>
                  <a:srgbClr val="0000FF"/>
                </a:solidFill>
                <a:latin typeface="Times New Roman" panose="02020603050405020304" pitchFamily="18" charset="0"/>
                <a:ea typeface="Calibri" pitchFamily="34"/>
                <a:cs typeface="Times New Roman" panose="02020603050405020304" pitchFamily="18" charset="0"/>
              </a:rPr>
              <a:t>Từ</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FF"/>
                </a:solidFill>
                <a:latin typeface="Times New Roman" panose="02020603050405020304" pitchFamily="18" charset="0"/>
                <a:ea typeface="Calibri" pitchFamily="34"/>
                <a:cs typeface="Times New Roman" panose="02020603050405020304" pitchFamily="18" charset="0"/>
              </a:rPr>
              <a:t>việc</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FF"/>
                </a:solidFill>
                <a:latin typeface="Times New Roman" panose="02020603050405020304" pitchFamily="18" charset="0"/>
                <a:ea typeface="Calibri" pitchFamily="34"/>
                <a:cs typeface="Times New Roman" panose="02020603050405020304" pitchFamily="18" charset="0"/>
              </a:rPr>
              <a:t>quan</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FF"/>
                </a:solidFill>
                <a:latin typeface="Times New Roman" panose="02020603050405020304" pitchFamily="18" charset="0"/>
                <a:ea typeface="Calibri" pitchFamily="34"/>
                <a:cs typeface="Times New Roman" panose="02020603050405020304" pitchFamily="18" charset="0"/>
              </a:rPr>
              <a:t>sát</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2.1 </a:t>
            </a:r>
            <a:r>
              <a:rPr lang="en-US" sz="3000" b="1" dirty="0" err="1" smtClean="0">
                <a:solidFill>
                  <a:srgbClr val="0000FF"/>
                </a:solidFill>
                <a:latin typeface="Times New Roman" panose="02020603050405020304" pitchFamily="18" charset="0"/>
                <a:ea typeface="Calibri" pitchFamily="34"/>
                <a:cs typeface="Times New Roman" panose="02020603050405020304" pitchFamily="18" charset="0"/>
              </a:rPr>
              <a:t>và</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dirty="0" smtClean="0">
                <a:solidFill>
                  <a:srgbClr val="0000FF"/>
                </a:solidFill>
                <a:latin typeface="Times New Roman" panose="02020603050405020304" pitchFamily="18" charset="0"/>
                <a:ea typeface="Calibri" pitchFamily="34"/>
                <a:cs typeface="Times New Roman" panose="02020603050405020304" pitchFamily="18" charset="0"/>
              </a:rPr>
              <a:t> 2.2,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em</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hãy</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cho</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biết</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Máy</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kéo</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sợi</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Gien-ny</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đã</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có</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cãi</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tiến</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quan</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trọng</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smtClean="0">
                <a:solidFill>
                  <a:srgbClr val="000000"/>
                </a:solidFill>
                <a:latin typeface="Times New Roman" panose="02020603050405020304" pitchFamily="18" charset="0"/>
                <a:ea typeface="Calibri" pitchFamily="34"/>
                <a:cs typeface="Times New Roman" panose="02020603050405020304" pitchFamily="18" charset="0"/>
              </a:rPr>
              <a:t>gì</a:t>
            </a:r>
            <a:r>
              <a:rPr lang="en-US" sz="3000" b="1" dirty="0" smtClean="0">
                <a:solidFill>
                  <a:srgbClr val="000000"/>
                </a:solidFill>
                <a:latin typeface="Times New Roman" panose="02020603050405020304" pitchFamily="18" charset="0"/>
                <a:ea typeface="Calibri" pitchFamily="34"/>
                <a:cs typeface="Times New Roman" panose="02020603050405020304" pitchFamily="18" charset="0"/>
              </a:rPr>
              <a:t>?</a:t>
            </a:r>
            <a:endParaRPr kumimoji="0" 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Nhiệm</a:t>
            </a: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vụ</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Thảo</a:t>
            </a:r>
            <a:r>
              <a:rPr kumimoji="0" lang="en-US" sz="3000" b="1"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luận</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nhóm</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trả</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lời</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câu</a:t>
            </a:r>
            <a:r>
              <a:rPr kumimoji="0" lang="en-US" sz="3000" b="1"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hỏi</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trên</a:t>
            </a:r>
            <a:r>
              <a:rPr kumimoji="0" lang="en-US" sz="3000" b="1"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a:t>
            </a: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Sản</a:t>
            </a:r>
            <a:r>
              <a:rPr kumimoji="0" lang="en-US" sz="3000" b="1" i="0" u="none" strike="noStrike" kern="1200" cap="none" spc="0" normalizeH="0" baseline="0" noProof="0" dirty="0" smtClean="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phẩm</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HS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gạch</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hoặc</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làm</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dấu</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SGK,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trình</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bày</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kết</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quả</a:t>
            </a:r>
            <a:r>
              <a:rPr kumimoji="0" lang="en-US" sz="3000" b="1" i="0" u="none" strike="noStrike" kern="1200" cap="none" spc="0" normalizeH="0" baseline="0" noProof="0" dirty="0" smtClean="0">
                <a:ln>
                  <a:noFill/>
                </a:ln>
                <a:solidFill>
                  <a:schemeClr val="accent2">
                    <a:lumMod val="50000"/>
                  </a:scheme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a:t>
            </a:r>
            <a:endParaRPr kumimoji="0" lang="en-US" sz="3000" b="1" i="0" u="none" strike="noStrike" kern="1200" cap="none" spc="0" normalizeH="0" baseline="0" noProof="0" dirty="0">
              <a:ln>
                <a:noFill/>
              </a:ln>
              <a:solidFill>
                <a:schemeClr val="accent2">
                  <a:lumMod val="50000"/>
                </a:scheme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Đánh</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giá</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Các</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nhóm</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nhận</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xét</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bổ</a:t>
            </a:r>
            <a:r>
              <a:rPr kumimoji="0" lang="en-US" sz="3000" b="1" i="0" u="none" strike="noStrike" kern="0" cap="none" spc="0" normalizeH="0" baseline="0" noProof="0" dirty="0" smtClean="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sung</a:t>
            </a:r>
            <a:r>
              <a:rPr kumimoji="0" lang="en-US" sz="3000" b="1" i="0" u="none" strike="noStrike" kern="1200" cap="none" spc="0" normalizeH="0" baseline="0" noProof="0" dirty="0" smtClean="0">
                <a:ln>
                  <a:noFill/>
                </a:ln>
                <a:solidFill>
                  <a:schemeClr val="accent2">
                    <a:lumMod val="50000"/>
                  </a:scheme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a:t>
            </a:r>
            <a:endParaRPr kumimoji="0" lang="en-US" sz="3000" b="1" i="0" u="none" strike="noStrike" kern="1200" cap="none" spc="0" normalizeH="0" baseline="0" noProof="0" dirty="0">
              <a:ln>
                <a:noFill/>
              </a:ln>
              <a:solidFill>
                <a:schemeClr val="accent2">
                  <a:lumMod val="50000"/>
                </a:scheme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endParaRPr>
          </a:p>
        </p:txBody>
      </p:sp>
      <p:sp>
        <p:nvSpPr>
          <p:cNvPr id="6" name="TextBox 5"/>
          <p:cNvSpPr txBox="1"/>
          <p:nvPr/>
        </p:nvSpPr>
        <p:spPr>
          <a:xfrm>
            <a:off x="589280" y="203200"/>
            <a:ext cx="11338560" cy="923330"/>
          </a:xfrm>
          <a:prstGeom prst="rect">
            <a:avLst/>
          </a:prstGeom>
          <a:noFill/>
        </p:spPr>
        <p:txBody>
          <a:bodyPr wrap="square" rtlCol="0">
            <a:spAutoFit/>
          </a:bodyPr>
          <a:lstStyle/>
          <a:p>
            <a:pPr lvl="0" algn="just" fontAlgn="base">
              <a:spcBef>
                <a:spcPct val="0"/>
              </a:spcBef>
              <a:spcAft>
                <a:spcPct val="0"/>
              </a:spcAft>
              <a:defRPr/>
            </a:pPr>
            <a:r>
              <a:rPr kumimoji="0" lang="en-US" sz="26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TÌM HIỂU</a:t>
            </a:r>
            <a:r>
              <a:rPr kumimoji="0" lang="en-US"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2800" b="1" dirty="0" err="1" smtClean="0">
                <a:solidFill>
                  <a:srgbClr val="00B050"/>
                </a:solidFill>
                <a:latin typeface="Times New Roman" panose="02020603050405020304" pitchFamily="18" charset="0"/>
                <a:cs typeface="Times New Roman" panose="02020603050405020304" pitchFamily="18" charset="0"/>
              </a:rPr>
              <a:t>Những</a:t>
            </a:r>
            <a:r>
              <a:rPr lang="en-US" altLang="en-US" sz="2800" b="1" dirty="0" smtClean="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thành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tựu</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tiêu</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biểu</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trong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cách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mạng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công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nghiệp</a:t>
            </a:r>
            <a:endParaRPr lang="en-US" altLang="en-US" sz="2800" b="1" dirty="0">
              <a:solidFill>
                <a:srgbClr val="00B05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0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p:nvPr/>
        </p:nvPicPr>
        <p:blipFill>
          <a:blip r:embed="rId2"/>
          <a:srcRect/>
          <a:stretch>
            <a:fillRect/>
          </a:stretch>
        </p:blipFill>
        <p:spPr>
          <a:xfrm>
            <a:off x="0" y="-219075"/>
            <a:ext cx="12192000" cy="6858000"/>
          </a:xfrm>
          <a:prstGeom prst="rect">
            <a:avLst/>
          </a:prstGeom>
          <a:solidFill>
            <a:schemeClr val="bg1"/>
          </a:solidFill>
          <a:ln/>
        </p:spPr>
      </p:pic>
      <p:sp>
        <p:nvSpPr>
          <p:cNvPr id="3" name="Rectangle 2"/>
          <p:cNvSpPr/>
          <p:nvPr/>
        </p:nvSpPr>
        <p:spPr>
          <a:xfrm>
            <a:off x="5781675" y="5807928"/>
            <a:ext cx="6096000" cy="830997"/>
          </a:xfrm>
          <a:prstGeom prst="rect">
            <a:avLst/>
          </a:prstGeom>
          <a:solidFill>
            <a:schemeClr val="bg1"/>
          </a:solidFill>
          <a:ln w="6350">
            <a:solidFill>
              <a:schemeClr val="tx1"/>
            </a:solidFill>
          </a:ln>
        </p:spPr>
        <p:txBody>
          <a:bodyPr>
            <a:spAutoFit/>
          </a:bodyPr>
          <a:lstStyle/>
          <a:p>
            <a:pPr marL="27305" marR="27305" lvl="0" algn="just">
              <a:spcBef>
                <a:spcPts val="100"/>
              </a:spcBef>
              <a:spcAft>
                <a:spcPts val="100"/>
              </a:spcAft>
            </a:pP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1764,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Giêm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gri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vơ</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sợi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Gien-ni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76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22109" cy="6858000"/>
          </a:xfrm>
          <a:prstGeom prst="rect">
            <a:avLst/>
          </a:prstGeom>
          <a:ln w="12700">
            <a:solidFill>
              <a:schemeClr val="tx1"/>
            </a:solidFill>
          </a:ln>
        </p:spPr>
      </p:pic>
      <p:sp>
        <p:nvSpPr>
          <p:cNvPr id="3" name="TextBox 2"/>
          <p:cNvSpPr txBox="1"/>
          <p:nvPr/>
        </p:nvSpPr>
        <p:spPr>
          <a:xfrm>
            <a:off x="6234545" y="428269"/>
            <a:ext cx="5726547" cy="6093976"/>
          </a:xfrm>
          <a:prstGeom prst="rect">
            <a:avLst/>
          </a:prstGeom>
          <a:solidFill>
            <a:schemeClr val="accent2">
              <a:lumMod val="20000"/>
              <a:lumOff val="80000"/>
            </a:schemeClr>
          </a:solidFill>
          <a:ln w="28575">
            <a:solidFill>
              <a:srgbClr val="00B050"/>
            </a:solidFill>
          </a:ln>
        </p:spPr>
        <p:txBody>
          <a:bodyPr wrap="square" rtlCol="0">
            <a:spAutoFit/>
          </a:bodyPr>
          <a:lstStyle/>
          <a:p>
            <a:pPr algn="just"/>
            <a:r>
              <a:rPr lang="en-US" sz="3000" b="1" dirty="0" err="1" smtClean="0">
                <a:solidFill>
                  <a:srgbClr val="FF0000"/>
                </a:solidFill>
                <a:latin typeface="Times New Roman" panose="02020603050405020304" pitchFamily="18" charset="0"/>
                <a:cs typeface="Times New Roman" panose="02020603050405020304" pitchFamily="18" charset="0"/>
              </a:rPr>
              <a:t>Giêm</a:t>
            </a:r>
            <a:r>
              <a:rPr lang="en-US" sz="3000" b="1" dirty="0" smtClean="0">
                <a:solidFill>
                  <a:srgbClr val="FF0000"/>
                </a:solidFill>
                <a:latin typeface="Times New Roman" panose="02020603050405020304" pitchFamily="18" charset="0"/>
                <a:cs typeface="Times New Roman" panose="02020603050405020304" pitchFamily="18" charset="0"/>
              </a:rPr>
              <a:t> Ha-</a:t>
            </a:r>
            <a:r>
              <a:rPr lang="en-US" sz="3000" b="1" dirty="0" err="1" smtClean="0">
                <a:solidFill>
                  <a:srgbClr val="FF0000"/>
                </a:solidFill>
                <a:latin typeface="Times New Roman" panose="02020603050405020304" pitchFamily="18" charset="0"/>
                <a:cs typeface="Times New Roman" panose="02020603050405020304" pitchFamily="18" charset="0"/>
              </a:rPr>
              <a:t>gri</a:t>
            </a:r>
            <a:r>
              <a:rPr lang="en-US" sz="3000" b="1" dirty="0" smtClean="0">
                <a:solidFill>
                  <a:srgbClr val="FF0000"/>
                </a:solidFill>
                <a:latin typeface="Times New Roman" panose="02020603050405020304" pitchFamily="18" charset="0"/>
                <a:cs typeface="Times New Roman" panose="02020603050405020304" pitchFamily="18" charset="0"/>
              </a:rPr>
              <a:t>-</a:t>
            </a:r>
            <a:r>
              <a:rPr lang="en-US" sz="3000" b="1" dirty="0" err="1" smtClean="0">
                <a:solidFill>
                  <a:srgbClr val="FF0000"/>
                </a:solidFill>
                <a:latin typeface="Times New Roman" panose="02020603050405020304" pitchFamily="18" charset="0"/>
                <a:cs typeface="Times New Roman" panose="02020603050405020304" pitchFamily="18" charset="0"/>
              </a:rPr>
              <a:t>vơ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cs typeface="Times New Roman" panose="02020603050405020304" pitchFamily="18" charset="0"/>
              </a:rPr>
              <a:t>(1720-1778) </a:t>
            </a:r>
            <a:r>
              <a:rPr lang="en-US" sz="3000" b="1" dirty="0" err="1" smtClean="0">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sợi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Gien-ni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ea typeface="Times New Roman" panose="02020603050405020304" pitchFamily="18" charset="0"/>
                <a:cs typeface="Times New Roman" panose="02020603050405020304" pitchFamily="18" charset="0"/>
              </a:rPr>
              <a:t>1764</a:t>
            </a:r>
            <a:r>
              <a:rPr lang="en-US" sz="3000" b="1" dirty="0">
                <a:latin typeface="Times New Roman" panose="02020603050405020304" pitchFamily="18" charset="0"/>
                <a:cs typeface="Times New Roman" panose="02020603050405020304" pitchFamily="18" charset="0"/>
              </a:rPr>
              <a:t>.</a:t>
            </a:r>
            <a:r>
              <a:rPr lang="en-US" sz="3000" b="1" dirty="0" smtClean="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Lớn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lên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trong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cảnh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bần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hàn</a:t>
            </a:r>
            <a:r>
              <a:rPr lang="en-US" sz="3000" b="1" dirty="0">
                <a:latin typeface="Times New Roman" panose="02020603050405020304" pitchFamily="18" charset="0"/>
                <a:ea typeface="Times New Roman" panose="02020603050405020304" pitchFamily="18" charset="0"/>
              </a:rPr>
              <a:t>, </a:t>
            </a:r>
            <a:r>
              <a:rPr lang="en-US" sz="3000" b="1" dirty="0" err="1" smtClean="0">
                <a:latin typeface="Times New Roman" panose="02020603050405020304" pitchFamily="18" charset="0"/>
                <a:ea typeface="Times New Roman" panose="02020603050405020304" pitchFamily="18" charset="0"/>
              </a:rPr>
              <a:t>ông</a:t>
            </a:r>
            <a:r>
              <a:rPr lang="en-US" sz="3000" b="1" dirty="0" smtClean="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sớm</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đã</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thành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thạo</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việc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sử</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dụng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các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cụ</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nghề</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mộc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và</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nhanh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chóng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trở</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thành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thợ</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giỏi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dưới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sự</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kèm</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cặp</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của</a:t>
            </a:r>
            <a:r>
              <a:rPr lang="en-US" sz="3000" b="1" dirty="0">
                <a:latin typeface="Times New Roman" panose="02020603050405020304" pitchFamily="18" charset="0"/>
                <a:ea typeface="Times New Roman" panose="02020603050405020304" pitchFamily="18" charset="0"/>
              </a:rPr>
              <a:t> cha </a:t>
            </a:r>
            <a:r>
              <a:rPr lang="en-US" sz="3000" b="1" dirty="0" err="1">
                <a:latin typeface="Times New Roman" panose="02020603050405020304" pitchFamily="18" charset="0"/>
                <a:ea typeface="Times New Roman" panose="02020603050405020304" pitchFamily="18" charset="0"/>
              </a:rPr>
              <a:t>và</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nội</a:t>
            </a:r>
            <a:r>
              <a:rPr lang="en-US" sz="3000" b="1" dirty="0">
                <a:latin typeface="Times New Roman" panose="02020603050405020304" pitchFamily="18" charset="0"/>
                <a:ea typeface="Times New Roman" panose="02020603050405020304" pitchFamily="18" charset="0"/>
              </a:rPr>
              <a:t>. </a:t>
            </a:r>
            <a:r>
              <a:rPr lang="en-US" sz="3000" b="1" dirty="0" err="1" smtClean="0">
                <a:latin typeface="Times New Roman" panose="02020603050405020304" pitchFamily="18" charset="0"/>
                <a:ea typeface="Times New Roman" panose="02020603050405020304" pitchFamily="18" charset="0"/>
              </a:rPr>
              <a:t>Với</a:t>
            </a:r>
            <a:r>
              <a:rPr lang="en-US" sz="3000" b="1" dirty="0" smtClean="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phát</a:t>
            </a:r>
            <a:r>
              <a:rPr lang="en-US" sz="3000" b="1" dirty="0">
                <a:latin typeface="Times New Roman" panose="02020603050405020304" pitchFamily="18" charset="0"/>
                <a:ea typeface="Times New Roman" panose="02020603050405020304" pitchFamily="18" charset="0"/>
              </a:rPr>
              <a:t> minh </a:t>
            </a:r>
            <a:r>
              <a:rPr lang="en-US" sz="3000" b="1" dirty="0" err="1">
                <a:latin typeface="Times New Roman" panose="02020603050405020304" pitchFamily="18" charset="0"/>
                <a:ea typeface="Times New Roman" panose="02020603050405020304" pitchFamily="18" charset="0"/>
              </a:rPr>
              <a:t>máy</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kéo</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sợ</a:t>
            </a:r>
            <a:r>
              <a:rPr lang="en-US" sz="3000" b="1" dirty="0">
                <a:latin typeface="Times New Roman" panose="02020603050405020304" pitchFamily="18" charset="0"/>
                <a:ea typeface="Times New Roman" panose="02020603050405020304" pitchFamily="18" charset="0"/>
              </a:rPr>
              <a:t> </a:t>
            </a:r>
            <a:r>
              <a:rPr lang="en-US" sz="3000" b="1" dirty="0" err="1" smtClean="0">
                <a:latin typeface="Times New Roman" panose="02020603050405020304" pitchFamily="18" charset="0"/>
                <a:ea typeface="Times New Roman" panose="02020603050405020304" pitchFamily="18" charset="0"/>
              </a:rPr>
              <a:t>Gien-ni</a:t>
            </a:r>
            <a:r>
              <a:rPr lang="en-US" sz="3000" b="1" dirty="0" smtClean="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trở</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thành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một</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trong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những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nổi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tiếng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nhất</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cuộc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cách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mạng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nghiệp</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tại</a:t>
            </a:r>
            <a:r>
              <a:rPr lang="en-US" sz="3000" b="1" dirty="0">
                <a:latin typeface="Times New Roman" panose="02020603050405020304" pitchFamily="18" charset="0"/>
                <a:ea typeface="Times New Roman" panose="02020603050405020304" pitchFamily="18" charset="0"/>
              </a:rPr>
              <a:t> </a:t>
            </a:r>
            <a:r>
              <a:rPr lang="en-US" sz="3000" b="1" dirty="0" err="1" smtClean="0">
                <a:latin typeface="Times New Roman" panose="02020603050405020304" pitchFamily="18" charset="0"/>
                <a:ea typeface="Times New Roman" panose="02020603050405020304" pitchFamily="18" charset="0"/>
              </a:rPr>
              <a:t>Anh</a:t>
            </a:r>
            <a:r>
              <a:rPr lang="en-US" sz="3000" b="1" dirty="0" smtClean="0">
                <a:latin typeface="Times New Roman" panose="02020603050405020304" pitchFamily="18" charset="0"/>
                <a:ea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4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3" y="203200"/>
            <a:ext cx="5745018" cy="6474691"/>
          </a:xfrm>
          <a:prstGeom prst="rect">
            <a:avLst/>
          </a:prstGeom>
          <a:ln w="19050">
            <a:solidFill>
              <a:schemeClr val="tx1"/>
            </a:solidFill>
          </a:ln>
        </p:spPr>
      </p:pic>
      <p:sp>
        <p:nvSpPr>
          <p:cNvPr id="3" name="Rectangle 2"/>
          <p:cNvSpPr/>
          <p:nvPr/>
        </p:nvSpPr>
        <p:spPr>
          <a:xfrm>
            <a:off x="6954982" y="790638"/>
            <a:ext cx="4267200" cy="2708434"/>
          </a:xfrm>
          <a:prstGeom prst="rect">
            <a:avLst/>
          </a:prstGeom>
          <a:solidFill>
            <a:schemeClr val="accent2">
              <a:lumMod val="20000"/>
              <a:lumOff val="80000"/>
            </a:schemeClr>
          </a:solidFill>
          <a:ln w="12700">
            <a:solidFill>
              <a:schemeClr val="tx1"/>
            </a:solidFill>
          </a:ln>
        </p:spPr>
        <p:txBody>
          <a:bodyPr wrap="square">
            <a:spAutoFit/>
          </a:bodyPr>
          <a:lstStyle/>
          <a:p>
            <a:pPr marL="27305" marR="27305" lvl="0" algn="just">
              <a:spcBef>
                <a:spcPts val="100"/>
              </a:spcBef>
              <a:spcAft>
                <a:spcPts val="100"/>
              </a:spcAft>
            </a:pPr>
            <a:r>
              <a:rPr lang="en-US" sz="3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1785</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Ét-mơn</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-rai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dệt</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40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đệt</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3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6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1456</Words>
  <Application>Microsoft Office PowerPoint</Application>
  <PresentationFormat>Widescreen</PresentationFormat>
  <Paragraphs>110</Paragraphs>
  <Slides>30</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.VnTime</vt:lpstr>
      <vt:lpstr>Arial</vt:lpstr>
      <vt:lpstr>Arial Unicode MS</vt:lpstr>
      <vt:lpstr>Calibri</vt:lpstr>
      <vt:lpstr>Calibri Light</vt:lpstr>
      <vt:lpstr>Livvic</vt:lpstr>
      <vt:lpstr>Roboto Condensed Light</vt:lpstr>
      <vt:lpstr>Times New Roman</vt:lpstr>
      <vt:lpstr>Wingdings</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53</cp:revision>
  <dcterms:created xsi:type="dcterms:W3CDTF">2023-09-11T12:52:26Z</dcterms:created>
  <dcterms:modified xsi:type="dcterms:W3CDTF">2023-09-15T08:00:08Z</dcterms:modified>
</cp:coreProperties>
</file>