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emf" ContentType="image/x-emf"/>
  <Default Extension="wmf" ContentType="image/x-wmf"/>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7" r:id="rId2"/>
    <p:sldId id="259" r:id="rId3"/>
    <p:sldId id="384" r:id="rId4"/>
    <p:sldId id="306" r:id="rId5"/>
    <p:sldId id="389" r:id="rId6"/>
    <p:sldId id="413" r:id="rId7"/>
    <p:sldId id="414" r:id="rId8"/>
    <p:sldId id="415" r:id="rId9"/>
    <p:sldId id="268" r:id="rId10"/>
    <p:sldId id="270" r:id="rId11"/>
    <p:sldId id="275" r:id="rId12"/>
    <p:sldId id="392" r:id="rId13"/>
    <p:sldId id="393" r:id="rId14"/>
    <p:sldId id="394" r:id="rId15"/>
    <p:sldId id="395" r:id="rId16"/>
    <p:sldId id="396" r:id="rId17"/>
    <p:sldId id="397" r:id="rId18"/>
    <p:sldId id="398" r:id="rId19"/>
    <p:sldId id="399" r:id="rId20"/>
    <p:sldId id="401" r:id="rId21"/>
    <p:sldId id="402" r:id="rId22"/>
    <p:sldId id="403" r:id="rId23"/>
    <p:sldId id="404" r:id="rId24"/>
    <p:sldId id="428" r:id="rId25"/>
    <p:sldId id="405" r:id="rId26"/>
    <p:sldId id="406" r:id="rId27"/>
    <p:sldId id="407" r:id="rId28"/>
    <p:sldId id="408" r:id="rId29"/>
    <p:sldId id="411" r:id="rId30"/>
    <p:sldId id="416" r:id="rId31"/>
    <p:sldId id="256" r:id="rId32"/>
    <p:sldId id="258" r:id="rId33"/>
    <p:sldId id="417" r:id="rId34"/>
    <p:sldId id="260" r:id="rId35"/>
    <p:sldId id="418" r:id="rId36"/>
    <p:sldId id="419" r:id="rId37"/>
    <p:sldId id="420" r:id="rId38"/>
    <p:sldId id="421" r:id="rId39"/>
    <p:sldId id="423" r:id="rId40"/>
    <p:sldId id="422" r:id="rId41"/>
    <p:sldId id="424" r:id="rId42"/>
    <p:sldId id="427" r:id="rId43"/>
    <p:sldId id="426" r:id="rId44"/>
    <p:sldId id="425" r:id="rId45"/>
    <p:sldId id="265" r:id="rId46"/>
  </p:sldIdLst>
  <p:sldSz cx="18288000" cy="10287000"/>
  <p:notesSz cx="6858000" cy="9144000"/>
  <p:embeddedFontLst>
    <p:embeddedFont>
      <p:font typeface="VNI-Aptima" panose="020B0604020202020204"/>
      <p:regular r:id="rId48"/>
      <p:bold r:id="rId49"/>
      <p:italic r:id="rId50"/>
      <p:boldItalic r:id="rId51"/>
    </p:embeddedFont>
    <p:embeddedFont>
      <p:font typeface="Bookshelf Symbol 7" panose="05010101010101010101" pitchFamily="2" charset="2"/>
      <p:regular r:id="rId52"/>
    </p:embeddedFont>
    <p:embeddedFont>
      <p:font typeface="Calibri" panose="020F0502020204030204" pitchFamily="34" charset="0"/>
      <p:regular r:id="rId53"/>
      <p:bold r:id="rId54"/>
      <p:italic r:id="rId55"/>
      <p:boldItalic r:id="rId56"/>
    </p:embeddedFont>
    <p:embeddedFont>
      <p:font typeface="Open Sans" panose="020B0604020202020204" charset="0"/>
      <p:regular r:id="rId57"/>
      <p:bold r:id="rId58"/>
      <p:italic r:id="rId59"/>
      <p:boldItalic r:id="rId60"/>
    </p:embeddedFont>
    <p:embeddedFont>
      <p:font typeface="Cambria Math" panose="02040503050406030204" pitchFamily="18"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ang Thi Phuong Anh" initials="HA" lastIdx="1" clrIdx="0">
    <p:extLst>
      <p:ext uri="{19B8F6BF-5375-455C-9EA6-DF929625EA0E}">
        <p15:presenceInfo xmlns:p15="http://schemas.microsoft.com/office/powerpoint/2012/main" userId="833e396fd8ec60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F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0" autoAdjust="0"/>
    <p:restoredTop sz="94622" autoAdjust="0"/>
  </p:normalViewPr>
  <p:slideViewPr>
    <p:cSldViewPr>
      <p:cViewPr varScale="1">
        <p:scale>
          <a:sx n="44" d="100"/>
          <a:sy n="44" d="100"/>
        </p:scale>
        <p:origin x="87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7-04T17:01:36.235" idx="1">
    <p:pos x="11988" y="2034"/>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 Id="rId4" Type="http://schemas.openxmlformats.org/officeDocument/2006/relationships/image" Target="../media/image9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 Id="rId6" Type="http://schemas.openxmlformats.org/officeDocument/2006/relationships/image" Target="../media/image104.wmf"/><Relationship Id="rId5" Type="http://schemas.openxmlformats.org/officeDocument/2006/relationships/image" Target="../media/image103.wmf"/><Relationship Id="rId4" Type="http://schemas.openxmlformats.org/officeDocument/2006/relationships/image" Target="../media/image102.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0.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46.wmf"/><Relationship Id="rId1" Type="http://schemas.openxmlformats.org/officeDocument/2006/relationships/image" Target="../media/image45.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wmf"/><Relationship Id="rId4" Type="http://schemas.openxmlformats.org/officeDocument/2006/relationships/image" Target="../media/image6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5" Type="http://schemas.openxmlformats.org/officeDocument/2006/relationships/image" Target="../media/image66.wmf"/><Relationship Id="rId4" Type="http://schemas.openxmlformats.org/officeDocument/2006/relationships/image" Target="../media/image6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4" Type="http://schemas.openxmlformats.org/officeDocument/2006/relationships/image" Target="../media/image8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2.png"/><Relationship Id="rId7"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wmf"/><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4.emf"/><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39.wmf"/><Relationship Id="rId3" Type="http://schemas.openxmlformats.org/officeDocument/2006/relationships/image" Target="../media/image26.png"/><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0.png"/><Relationship Id="rId11" Type="http://schemas.openxmlformats.org/officeDocument/2006/relationships/image" Target="../media/image38.wmf"/><Relationship Id="rId5" Type="http://schemas.openxmlformats.org/officeDocument/2006/relationships/image" Target="../media/image34.svg"/><Relationship Id="rId10" Type="http://schemas.openxmlformats.org/officeDocument/2006/relationships/oleObject" Target="../embeddings/oleObject4.bin"/><Relationship Id="rId4" Type="http://schemas.openxmlformats.org/officeDocument/2006/relationships/image" Target="../media/image27.png"/><Relationship Id="rId9" Type="http://schemas.openxmlformats.org/officeDocument/2006/relationships/image" Target="../media/image24.png"/><Relationship Id="rId1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2.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image" Target="../media/image46.wmf"/><Relationship Id="rId18" Type="http://schemas.openxmlformats.org/officeDocument/2006/relationships/oleObject" Target="../embeddings/oleObject11.bin"/><Relationship Id="rId3" Type="http://schemas.openxmlformats.org/officeDocument/2006/relationships/image" Target="../media/image15.png"/><Relationship Id="rId21" Type="http://schemas.openxmlformats.org/officeDocument/2006/relationships/image" Target="../media/image50.wmf"/><Relationship Id="rId7" Type="http://schemas.openxmlformats.org/officeDocument/2006/relationships/oleObject" Target="../embeddings/oleObject6.bin"/><Relationship Id="rId12" Type="http://schemas.openxmlformats.org/officeDocument/2006/relationships/oleObject" Target="../embeddings/oleObject8.bin"/><Relationship Id="rId17" Type="http://schemas.openxmlformats.org/officeDocument/2006/relationships/image" Target="../media/image48.wmf"/><Relationship Id="rId2" Type="http://schemas.openxmlformats.org/officeDocument/2006/relationships/slideLayout" Target="../slideLayouts/slideLayout7.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3.vml"/><Relationship Id="rId6" Type="http://schemas.openxmlformats.org/officeDocument/2006/relationships/image" Target="../media/image42.png"/><Relationship Id="rId11" Type="http://schemas.openxmlformats.org/officeDocument/2006/relationships/image" Target="../media/image45.wmf"/><Relationship Id="rId5" Type="http://schemas.openxmlformats.org/officeDocument/2006/relationships/image" Target="../media/image6.svg"/><Relationship Id="rId15" Type="http://schemas.openxmlformats.org/officeDocument/2006/relationships/image" Target="../media/image47.wmf"/><Relationship Id="rId10" Type="http://schemas.openxmlformats.org/officeDocument/2006/relationships/oleObject" Target="../embeddings/oleObject7.bin"/><Relationship Id="rId19" Type="http://schemas.openxmlformats.org/officeDocument/2006/relationships/image" Target="../media/image49.wmf"/><Relationship Id="rId4" Type="http://schemas.openxmlformats.org/officeDocument/2006/relationships/image" Target="../media/image2.png"/><Relationship Id="rId9" Type="http://schemas.openxmlformats.org/officeDocument/2006/relationships/image" Target="../media/image43.emf"/><Relationship Id="rId1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51.wmf"/><Relationship Id="rId18" Type="http://schemas.openxmlformats.org/officeDocument/2006/relationships/oleObject" Target="../embeddings/oleObject16.bin"/><Relationship Id="rId3" Type="http://schemas.openxmlformats.org/officeDocument/2006/relationships/image" Target="../media/image15.png"/><Relationship Id="rId7" Type="http://schemas.openxmlformats.org/officeDocument/2006/relationships/image" Target="../media/image43.emf"/><Relationship Id="rId12" Type="http://schemas.openxmlformats.org/officeDocument/2006/relationships/oleObject" Target="../embeddings/oleObject13.bin"/><Relationship Id="rId17" Type="http://schemas.openxmlformats.org/officeDocument/2006/relationships/image" Target="../media/image53.wmf"/><Relationship Id="rId2" Type="http://schemas.openxmlformats.org/officeDocument/2006/relationships/slideLayout" Target="../slideLayouts/slideLayout7.xml"/><Relationship Id="rId16" Type="http://schemas.openxmlformats.org/officeDocument/2006/relationships/oleObject" Target="../embeddings/oleObject15.bin"/><Relationship Id="rId1" Type="http://schemas.openxmlformats.org/officeDocument/2006/relationships/vmlDrawing" Target="../drawings/vmlDrawing4.vml"/><Relationship Id="rId6" Type="http://schemas.openxmlformats.org/officeDocument/2006/relationships/image" Target="../media/image42.png"/><Relationship Id="rId11" Type="http://schemas.openxmlformats.org/officeDocument/2006/relationships/image" Target="../media/image46.wmf"/><Relationship Id="rId5" Type="http://schemas.openxmlformats.org/officeDocument/2006/relationships/image" Target="../media/image6.svg"/><Relationship Id="rId15" Type="http://schemas.openxmlformats.org/officeDocument/2006/relationships/image" Target="../media/image52.wmf"/><Relationship Id="rId10" Type="http://schemas.openxmlformats.org/officeDocument/2006/relationships/oleObject" Target="../embeddings/oleObject8.bin"/><Relationship Id="rId19" Type="http://schemas.openxmlformats.org/officeDocument/2006/relationships/image" Target="../media/image54.wmf"/><Relationship Id="rId4" Type="http://schemas.openxmlformats.org/officeDocument/2006/relationships/image" Target="../media/image2.png"/><Relationship Id="rId9" Type="http://schemas.openxmlformats.org/officeDocument/2006/relationships/image" Target="../media/image45.wmf"/><Relationship Id="rId14" Type="http://schemas.openxmlformats.org/officeDocument/2006/relationships/oleObject" Target="../embeddings/oleObject14.bin"/></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6.png"/><Relationship Id="rId5" Type="http://schemas.openxmlformats.org/officeDocument/2006/relationships/image" Target="../media/image55.wmf"/><Relationship Id="rId4" Type="http://schemas.openxmlformats.org/officeDocument/2006/relationships/oleObject" Target="../embeddings/oleObject17.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61.wmf"/><Relationship Id="rId3" Type="http://schemas.openxmlformats.org/officeDocument/2006/relationships/image" Target="../media/image22.png"/><Relationship Id="rId7" Type="http://schemas.openxmlformats.org/officeDocument/2006/relationships/image" Target="../media/image57.png"/><Relationship Id="rId12"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8.wmf"/><Relationship Id="rId11" Type="http://schemas.openxmlformats.org/officeDocument/2006/relationships/image" Target="../media/image60.emf"/><Relationship Id="rId5" Type="http://schemas.openxmlformats.org/officeDocument/2006/relationships/oleObject" Target="../embeddings/oleObject18.bin"/><Relationship Id="rId10" Type="http://schemas.openxmlformats.org/officeDocument/2006/relationships/oleObject" Target="../embeddings/oleObject20.bin"/><Relationship Id="rId4" Type="http://schemas.openxmlformats.org/officeDocument/2006/relationships/image" Target="../media/image56.png"/><Relationship Id="rId9" Type="http://schemas.openxmlformats.org/officeDocument/2006/relationships/image" Target="../media/image59.emf"/></Relationships>
</file>

<file path=ppt/slides/_rels/slide29.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oleObject" Target="../embeddings/oleObject24.bin"/><Relationship Id="rId18" Type="http://schemas.openxmlformats.org/officeDocument/2006/relationships/image" Target="../media/image66.wmf"/><Relationship Id="rId3" Type="http://schemas.openxmlformats.org/officeDocument/2006/relationships/image" Target="../media/image26.png"/><Relationship Id="rId7" Type="http://schemas.openxmlformats.org/officeDocument/2006/relationships/oleObject" Target="../embeddings/oleObject22.bin"/><Relationship Id="rId12" Type="http://schemas.openxmlformats.org/officeDocument/2006/relationships/image" Target="../media/image68.png"/><Relationship Id="rId17" Type="http://schemas.openxmlformats.org/officeDocument/2006/relationships/oleObject" Target="../embeddings/oleObject26.bin"/><Relationship Id="rId2" Type="http://schemas.openxmlformats.org/officeDocument/2006/relationships/slideLayout" Target="../slideLayouts/slideLayout7.xml"/><Relationship Id="rId16" Type="http://schemas.openxmlformats.org/officeDocument/2006/relationships/image" Target="../media/image65.wmf"/><Relationship Id="rId1" Type="http://schemas.openxmlformats.org/officeDocument/2006/relationships/vmlDrawing" Target="../drawings/vmlDrawing7.vml"/><Relationship Id="rId6" Type="http://schemas.openxmlformats.org/officeDocument/2006/relationships/image" Target="../media/image67.png"/><Relationship Id="rId11" Type="http://schemas.openxmlformats.org/officeDocument/2006/relationships/image" Target="../media/image63.wmf"/><Relationship Id="rId5" Type="http://schemas.openxmlformats.org/officeDocument/2006/relationships/image" Target="../media/image34.svg"/><Relationship Id="rId15" Type="http://schemas.openxmlformats.org/officeDocument/2006/relationships/oleObject" Target="../embeddings/oleObject25.bin"/><Relationship Id="rId10" Type="http://schemas.openxmlformats.org/officeDocument/2006/relationships/oleObject" Target="../embeddings/oleObject23.bin"/><Relationship Id="rId4" Type="http://schemas.openxmlformats.org/officeDocument/2006/relationships/image" Target="../media/image27.png"/><Relationship Id="rId9" Type="http://schemas.openxmlformats.org/officeDocument/2006/relationships/image" Target="../media/image24.png"/><Relationship Id="rId14" Type="http://schemas.openxmlformats.org/officeDocument/2006/relationships/image" Target="../media/image64.w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slideLayout" Target="../slideLayouts/slideLayout1.xml"/><Relationship Id="rId7" Type="http://schemas.openxmlformats.org/officeDocument/2006/relationships/image" Target="../media/image7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png"/><Relationship Id="rId9" Type="http://schemas.openxmlformats.org/officeDocument/2006/relationships/image" Target="../media/image74.gif"/></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77.png"/><Relationship Id="rId18" Type="http://schemas.openxmlformats.org/officeDocument/2006/relationships/image" Target="../media/image71.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76.gif"/><Relationship Id="rId17" Type="http://schemas.openxmlformats.org/officeDocument/2006/relationships/image" Target="../media/image80.png"/><Relationship Id="rId2" Type="http://schemas.openxmlformats.org/officeDocument/2006/relationships/audio" Target="../media/media2.wav"/><Relationship Id="rId16" Type="http://schemas.openxmlformats.org/officeDocument/2006/relationships/image" Target="../media/image79.png"/><Relationship Id="rId20" Type="http://schemas.openxmlformats.org/officeDocument/2006/relationships/image" Target="../media/image70.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78.gif"/><Relationship Id="rId10" Type="http://schemas.openxmlformats.org/officeDocument/2006/relationships/image" Target="../media/image75.png"/><Relationship Id="rId19" Type="http://schemas.openxmlformats.org/officeDocument/2006/relationships/image" Target="../media/image81.png"/><Relationship Id="rId4" Type="http://schemas.microsoft.com/office/2007/relationships/media" Target="../media/media3.wav"/><Relationship Id="rId9" Type="http://schemas.openxmlformats.org/officeDocument/2006/relationships/image" Target="../media/image69.png"/><Relationship Id="rId14"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77.png"/><Relationship Id="rId18" Type="http://schemas.openxmlformats.org/officeDocument/2006/relationships/image" Target="../media/image80.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76.gif"/><Relationship Id="rId17" Type="http://schemas.openxmlformats.org/officeDocument/2006/relationships/image" Target="../media/image79.png"/><Relationship Id="rId2" Type="http://schemas.openxmlformats.org/officeDocument/2006/relationships/audio" Target="../media/media2.wav"/><Relationship Id="rId16" Type="http://schemas.openxmlformats.org/officeDocument/2006/relationships/image" Target="../media/image70.gif"/><Relationship Id="rId20" Type="http://schemas.openxmlformats.org/officeDocument/2006/relationships/image" Target="../media/image81.png"/><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78.gif"/><Relationship Id="rId10" Type="http://schemas.openxmlformats.org/officeDocument/2006/relationships/image" Target="../media/image75.png"/><Relationship Id="rId19" Type="http://schemas.openxmlformats.org/officeDocument/2006/relationships/image" Target="../media/image71.png"/><Relationship Id="rId4" Type="http://schemas.microsoft.com/office/2007/relationships/media" Target="../media/media3.wav"/><Relationship Id="rId9" Type="http://schemas.openxmlformats.org/officeDocument/2006/relationships/image" Target="../media/image69.png"/><Relationship Id="rId1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microsoft.com/office/2007/relationships/hdphoto" Target="../media/hdphoto3.wdp"/><Relationship Id="rId18" Type="http://schemas.openxmlformats.org/officeDocument/2006/relationships/image" Target="../media/image81.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77.png"/><Relationship Id="rId17" Type="http://schemas.openxmlformats.org/officeDocument/2006/relationships/image" Target="../media/image71.png"/><Relationship Id="rId2" Type="http://schemas.openxmlformats.org/officeDocument/2006/relationships/audio" Target="../media/media2.wav"/><Relationship Id="rId16" Type="http://schemas.openxmlformats.org/officeDocument/2006/relationships/image" Target="../media/image80.png"/><Relationship Id="rId20" Type="http://schemas.openxmlformats.org/officeDocument/2006/relationships/image" Target="../media/image70.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79.png"/><Relationship Id="rId10" Type="http://schemas.openxmlformats.org/officeDocument/2006/relationships/image" Target="../media/image75.png"/><Relationship Id="rId19" Type="http://schemas.openxmlformats.org/officeDocument/2006/relationships/image" Target="../media/image76.gif"/><Relationship Id="rId4" Type="http://schemas.microsoft.com/office/2007/relationships/media" Target="../media/media3.wav"/><Relationship Id="rId9" Type="http://schemas.openxmlformats.org/officeDocument/2006/relationships/image" Target="../media/image69.png"/><Relationship Id="rId14" Type="http://schemas.openxmlformats.org/officeDocument/2006/relationships/image" Target="../media/image78.gif"/></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77.png"/><Relationship Id="rId18" Type="http://schemas.openxmlformats.org/officeDocument/2006/relationships/image" Target="../media/image80.png"/><Relationship Id="rId3" Type="http://schemas.openxmlformats.org/officeDocument/2006/relationships/audio" Target="NULL" TargetMode="External"/><Relationship Id="rId7" Type="http://schemas.openxmlformats.org/officeDocument/2006/relationships/audio" Target="../media/media5.wma"/><Relationship Id="rId12" Type="http://schemas.microsoft.com/office/2007/relationships/hdphoto" Target="../media/hdphoto2.wdp"/><Relationship Id="rId17" Type="http://schemas.openxmlformats.org/officeDocument/2006/relationships/image" Target="../media/image79.png"/><Relationship Id="rId2" Type="http://schemas.openxmlformats.org/officeDocument/2006/relationships/audio" Target="../media/media2.wav"/><Relationship Id="rId16" Type="http://schemas.openxmlformats.org/officeDocument/2006/relationships/image" Target="../media/image70.gif"/><Relationship Id="rId20" Type="http://schemas.openxmlformats.org/officeDocument/2006/relationships/image" Target="../media/image81.png"/><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75.png"/><Relationship Id="rId5" Type="http://schemas.microsoft.com/office/2007/relationships/media" Target="../media/media4.wma"/><Relationship Id="rId15" Type="http://schemas.openxmlformats.org/officeDocument/2006/relationships/image" Target="../media/image78.gif"/><Relationship Id="rId10" Type="http://schemas.openxmlformats.org/officeDocument/2006/relationships/image" Target="../media/image76.gif"/><Relationship Id="rId19" Type="http://schemas.openxmlformats.org/officeDocument/2006/relationships/image" Target="../media/image71.png"/><Relationship Id="rId4" Type="http://schemas.microsoft.com/office/2007/relationships/media" Target="../media/media3.wav"/><Relationship Id="rId9" Type="http://schemas.openxmlformats.org/officeDocument/2006/relationships/image" Target="../media/image69.png"/><Relationship Id="rId1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image" Target="../media/image85.wmf"/><Relationship Id="rId3" Type="http://schemas.openxmlformats.org/officeDocument/2006/relationships/oleObject" Target="../embeddings/oleObject27.bin"/><Relationship Id="rId7" Type="http://schemas.openxmlformats.org/officeDocument/2006/relationships/image" Target="../media/image92.png"/><Relationship Id="rId12"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83.wmf"/><Relationship Id="rId11" Type="http://schemas.openxmlformats.org/officeDocument/2006/relationships/image" Target="../media/image24.png"/><Relationship Id="rId5" Type="http://schemas.openxmlformats.org/officeDocument/2006/relationships/oleObject" Target="../embeddings/oleObject27.bin"/><Relationship Id="rId15" Type="http://schemas.openxmlformats.org/officeDocument/2006/relationships/image" Target="../media/image86.emf"/><Relationship Id="rId10" Type="http://schemas.openxmlformats.org/officeDocument/2006/relationships/image" Target="../media/image84.wmf"/><Relationship Id="rId4" Type="http://schemas.openxmlformats.org/officeDocument/2006/relationships/image" Target="../media/image83.wmf"/><Relationship Id="rId9" Type="http://schemas.openxmlformats.org/officeDocument/2006/relationships/oleObject" Target="../embeddings/oleObject28.bin"/><Relationship Id="rId14" Type="http://schemas.openxmlformats.org/officeDocument/2006/relationships/oleObject" Target="../embeddings/oleObject30.bin"/></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4.png"/><Relationship Id="rId7"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88.wmf"/><Relationship Id="rId5" Type="http://schemas.openxmlformats.org/officeDocument/2006/relationships/oleObject" Target="../embeddings/oleObject31.bin"/><Relationship Id="rId10" Type="http://schemas.openxmlformats.org/officeDocument/2006/relationships/image" Target="../media/image102.png"/><Relationship Id="rId4" Type="http://schemas.openxmlformats.org/officeDocument/2006/relationships/image" Target="../media/image89.emf"/><Relationship Id="rId9"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90.png"/><Relationship Id="rId7" Type="http://schemas.openxmlformats.org/officeDocument/2006/relationships/image" Target="../media/image92.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33.bin"/><Relationship Id="rId11" Type="http://schemas.openxmlformats.org/officeDocument/2006/relationships/image" Target="../media/image94.wmf"/><Relationship Id="rId5" Type="http://schemas.openxmlformats.org/officeDocument/2006/relationships/image" Target="../media/image91.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93.wmf"/></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2.png"/><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image" Target="../media/image98.emf"/><Relationship Id="rId7" Type="http://schemas.openxmlformats.org/officeDocument/2006/relationships/image" Target="../media/image96.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37.bin"/><Relationship Id="rId5" Type="http://schemas.openxmlformats.org/officeDocument/2006/relationships/image" Target="../media/image95.wmf"/><Relationship Id="rId10" Type="http://schemas.openxmlformats.org/officeDocument/2006/relationships/comments" Target="../comments/comment1.xml"/><Relationship Id="rId4" Type="http://schemas.openxmlformats.org/officeDocument/2006/relationships/oleObject" Target="../embeddings/oleObject36.bin"/><Relationship Id="rId9" Type="http://schemas.openxmlformats.org/officeDocument/2006/relationships/image" Target="../media/image97.wmf"/></Relationships>
</file>

<file path=ppt/slides/_rels/slide41.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103.wmf"/><Relationship Id="rId3" Type="http://schemas.openxmlformats.org/officeDocument/2006/relationships/image" Target="../media/image98.emf"/><Relationship Id="rId7" Type="http://schemas.openxmlformats.org/officeDocument/2006/relationships/image" Target="../media/image100.wmf"/><Relationship Id="rId12" Type="http://schemas.openxmlformats.org/officeDocument/2006/relationships/oleObject" Target="../embeddings/oleObject43.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40.bin"/><Relationship Id="rId11" Type="http://schemas.openxmlformats.org/officeDocument/2006/relationships/image" Target="../media/image102.wmf"/><Relationship Id="rId5" Type="http://schemas.openxmlformats.org/officeDocument/2006/relationships/image" Target="../media/image99.wmf"/><Relationship Id="rId15" Type="http://schemas.openxmlformats.org/officeDocument/2006/relationships/image" Target="../media/image104.w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101.wmf"/><Relationship Id="rId14" Type="http://schemas.openxmlformats.org/officeDocument/2006/relationships/oleObject" Target="../embeddings/oleObject44.bin"/></Relationships>
</file>

<file path=ppt/slides/_rels/slide43.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106.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46.bin"/><Relationship Id="rId5" Type="http://schemas.openxmlformats.org/officeDocument/2006/relationships/image" Target="../media/image105.wmf"/><Relationship Id="rId4" Type="http://schemas.openxmlformats.org/officeDocument/2006/relationships/oleObject" Target="../embeddings/oleObject45.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image" Target="../media/image98.emf"/><Relationship Id="rId7" Type="http://schemas.openxmlformats.org/officeDocument/2006/relationships/image" Target="../media/image108.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48.bin"/><Relationship Id="rId5" Type="http://schemas.openxmlformats.org/officeDocument/2006/relationships/image" Target="../media/image107.wmf"/><Relationship Id="rId4" Type="http://schemas.openxmlformats.org/officeDocument/2006/relationships/oleObject" Target="../embeddings/oleObject47.bin"/><Relationship Id="rId9" Type="http://schemas.openxmlformats.org/officeDocument/2006/relationships/image" Target="../media/image109.wmf"/></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57852" flipH="1">
            <a:off x="17140829" y="8369615"/>
            <a:ext cx="1124729" cy="1649603"/>
          </a:xfrm>
          <a:prstGeom prst="rect">
            <a:avLst/>
          </a:prstGeom>
        </p:spPr>
      </p:pic>
      <p:pic>
        <p:nvPicPr>
          <p:cNvPr id="3" name="Picture 2">
            <a:extLst>
              <a:ext uri="{FF2B5EF4-FFF2-40B4-BE49-F238E27FC236}">
                <a16:creationId xmlns:a16="http://schemas.microsoft.com/office/drawing/2014/main" id="{051156CD-AAE6-E0DA-CB66-C924505F5F2C}"/>
              </a:ext>
            </a:extLst>
          </p:cNvPr>
          <p:cNvPicPr>
            <a:picLocks noChangeAspect="1"/>
          </p:cNvPicPr>
          <p:nvPr/>
        </p:nvPicPr>
        <p:blipFill rotWithShape="1">
          <a:blip r:embed="rId9"/>
          <a:srcRect l="43750" t="18155" r="12083" b="55186"/>
          <a:stretch/>
        </p:blipFill>
        <p:spPr>
          <a:xfrm>
            <a:off x="1349931" y="2667378"/>
            <a:ext cx="14585624" cy="49522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4"/>
          <a:stretch>
            <a:fillRect/>
          </a:stretch>
        </p:blipFill>
        <p:spPr>
          <a:xfrm>
            <a:off x="15915672" y="9222334"/>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050" y="5195450"/>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624997" y="4548051"/>
            <a:ext cx="15386175" cy="1926297"/>
          </a:xfrm>
          <a:prstGeom prst="rect">
            <a:avLst/>
          </a:prstGeom>
          <a:noFill/>
        </p:spPr>
        <p:txBody>
          <a:bodyPr wrap="square">
            <a:spAutoFit/>
          </a:bodyPr>
          <a:lstStyle/>
          <a:p>
            <a:pPr marL="742950" indent="-742950">
              <a:lnSpc>
                <a:spcPct val="150000"/>
              </a:lnSpc>
              <a:spcAft>
                <a:spcPts val="800"/>
              </a:spcAft>
              <a:buAutoNum type="alphaLcParenR"/>
            </a:pPr>
            <a:r>
              <a:rPr lang="en-US" sz="4000" b="1" kern="100" dirty="0" err="1">
                <a:solidFill>
                  <a:srgbClr val="7030A0"/>
                </a:solidFill>
                <a:latin typeface="Arial "/>
                <a:ea typeface="Times New Roman" panose="02020603050405020304" pitchFamily="18" charset="0"/>
                <a:cs typeface="Arial" panose="020B0604020202020204" pitchFamily="34" charset="0"/>
              </a:rPr>
              <a:t>Vì</a:t>
            </a:r>
            <a:r>
              <a:rPr lang="en-US" sz="4000" b="1" kern="100" dirty="0">
                <a:solidFill>
                  <a:srgbClr val="7030A0"/>
                </a:solidFill>
                <a:latin typeface="Arial "/>
                <a:ea typeface="Times New Roman" panose="02020603050405020304" pitchFamily="18" charset="0"/>
                <a:cs typeface="Arial" panose="020B0604020202020204" pitchFamily="34" charset="0"/>
              </a:rPr>
              <a:t> đ</a:t>
            </a:r>
            <a:r>
              <a:rPr lang="vi-VN" sz="4000" b="1" kern="100" dirty="0">
                <a:solidFill>
                  <a:srgbClr val="7030A0"/>
                </a:solidFill>
                <a:latin typeface="Arial "/>
                <a:ea typeface="Times New Roman" panose="02020603050405020304" pitchFamily="18" charset="0"/>
                <a:cs typeface="Arial" panose="020B0604020202020204" pitchFamily="34" charset="0"/>
              </a:rPr>
              <a:t>ường thẳng MN đi qua </a:t>
            </a:r>
            <a:r>
              <a:rPr lang="en-US" sz="4000" b="1" kern="100" dirty="0">
                <a:solidFill>
                  <a:srgbClr val="7030A0"/>
                </a:solidFill>
                <a:latin typeface="Arial "/>
                <a:ea typeface="Times New Roman" panose="02020603050405020304" pitchFamily="18" charset="0"/>
                <a:cs typeface="Arial" panose="020B0604020202020204" pitchFamily="34" charset="0"/>
              </a:rPr>
              <a:t>M</a:t>
            </a:r>
            <a:r>
              <a:rPr lang="vi-VN" sz="4000" b="1" kern="100" dirty="0">
                <a:solidFill>
                  <a:srgbClr val="7030A0"/>
                </a:solidFill>
                <a:latin typeface="Arial "/>
                <a:ea typeface="Times New Roman" panose="02020603050405020304" pitchFamily="18" charset="0"/>
                <a:cs typeface="Arial" panose="020B0604020202020204" pitchFamily="34" charset="0"/>
              </a:rPr>
              <a:t> và tiếp xúc với </a:t>
            </a:r>
            <a:r>
              <a:rPr lang="en-US" sz="4000" b="1" kern="100" dirty="0">
                <a:solidFill>
                  <a:srgbClr val="7030A0"/>
                </a:solidFill>
                <a:latin typeface="Arial "/>
                <a:ea typeface="Times New Roman" panose="02020603050405020304" pitchFamily="18" charset="0"/>
                <a:cs typeface="Arial" panose="020B0604020202020204" pitchFamily="34" charset="0"/>
              </a:rPr>
              <a:t>(O) </a:t>
            </a:r>
            <a:r>
              <a:rPr lang="vi-VN" sz="4000" b="1" kern="100" dirty="0">
                <a:solidFill>
                  <a:srgbClr val="7030A0"/>
                </a:solidFill>
                <a:latin typeface="Arial "/>
                <a:ea typeface="Times New Roman" panose="02020603050405020304" pitchFamily="18" charset="0"/>
                <a:cs typeface="Arial" panose="020B0604020202020204" pitchFamily="34" charset="0"/>
              </a:rPr>
              <a:t>tại N</a:t>
            </a:r>
            <a:r>
              <a:rPr lang="en-US" sz="4000" b="1" kern="100" dirty="0">
                <a:solidFill>
                  <a:srgbClr val="7030A0"/>
                </a:solidFill>
                <a:latin typeface="Arial "/>
                <a:ea typeface="Times New Roman" panose="02020603050405020304" pitchFamily="18" charset="0"/>
                <a:cs typeface="Arial" panose="020B0604020202020204" pitchFamily="34" charset="0"/>
              </a:rPr>
              <a:t> </a:t>
            </a:r>
          </a:p>
          <a:p>
            <a:pPr>
              <a:lnSpc>
                <a:spcPct val="150000"/>
              </a:lnSpc>
              <a:spcAft>
                <a:spcPts val="800"/>
              </a:spcAft>
            </a:pPr>
            <a:r>
              <a:rPr lang="en-US" sz="4000" b="1" kern="100" dirty="0" err="1">
                <a:solidFill>
                  <a:srgbClr val="7030A0"/>
                </a:solidFill>
                <a:latin typeface="Arial "/>
                <a:ea typeface="Times New Roman" panose="02020603050405020304" pitchFamily="18" charset="0"/>
                <a:cs typeface="Arial" panose="020B0604020202020204" pitchFamily="34" charset="0"/>
              </a:rPr>
              <a:t>nên</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altLang="en-US" sz="4000" b="1" dirty="0">
                <a:solidFill>
                  <a:srgbClr val="7030A0"/>
                </a:solidFill>
                <a:latin typeface="Arial "/>
                <a:cs typeface="Arial" panose="020B0604020202020204" pitchFamily="34" charset="0"/>
              </a:rPr>
              <a:t>ON </a:t>
            </a:r>
            <a:r>
              <a:rPr lang="en-US" altLang="en-US" sz="4000" b="1" dirty="0">
                <a:solidFill>
                  <a:srgbClr val="7030A0"/>
                </a:solidFill>
                <a:latin typeface="Arial "/>
                <a:cs typeface="Arial" panose="020B0604020202020204" pitchFamily="34" charset="0"/>
                <a:sym typeface="Symbol" panose="05050102010706020507" pitchFamily="18" charset="2"/>
              </a:rPr>
              <a:t> MN</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tại</a:t>
            </a:r>
            <a:r>
              <a:rPr lang="en-US" altLang="en-US" sz="4000" b="1" dirty="0">
                <a:solidFill>
                  <a:srgbClr val="7030A0"/>
                </a:solidFill>
                <a:latin typeface="Arial "/>
                <a:cs typeface="Arial" panose="020B0604020202020204" pitchFamily="34" charset="0"/>
              </a:rPr>
              <a:t> N. </a:t>
            </a:r>
            <a:r>
              <a:rPr lang="en-US" altLang="en-US" sz="4000" b="1" dirty="0" err="1">
                <a:solidFill>
                  <a:srgbClr val="7030A0"/>
                </a:solidFill>
                <a:latin typeface="Arial "/>
                <a:cs typeface="Arial" panose="020B0604020202020204" pitchFamily="34" charset="0"/>
              </a:rPr>
              <a:t>Suy</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ra</a:t>
            </a:r>
            <a:r>
              <a:rPr lang="en-US" altLang="en-US" sz="4000" b="1" dirty="0">
                <a:solidFill>
                  <a:srgbClr val="7030A0"/>
                </a:solidFill>
                <a:latin typeface="Arial "/>
                <a:cs typeface="Arial" panose="020B0604020202020204" pitchFamily="34" charset="0"/>
              </a:rPr>
              <a:t> t</a:t>
            </a:r>
            <a:r>
              <a:rPr lang="vi-VN" sz="4000" b="1" kern="100" dirty="0">
                <a:solidFill>
                  <a:srgbClr val="7030A0"/>
                </a:solidFill>
                <a:latin typeface="Arial "/>
                <a:ea typeface="Times New Roman" panose="02020603050405020304" pitchFamily="18" charset="0"/>
                <a:cs typeface="Arial" panose="020B0604020202020204" pitchFamily="34" charset="0"/>
              </a:rPr>
              <a:t>am giác </a:t>
            </a:r>
            <a:r>
              <a:rPr lang="en-US" sz="4000" b="1" kern="100" dirty="0">
                <a:solidFill>
                  <a:srgbClr val="7030A0"/>
                </a:solidFill>
                <a:latin typeface="Arial "/>
                <a:ea typeface="Times New Roman" panose="02020603050405020304" pitchFamily="18" charset="0"/>
                <a:cs typeface="Arial" panose="020B0604020202020204" pitchFamily="34" charset="0"/>
              </a:rPr>
              <a:t>OMN</a:t>
            </a:r>
            <a:r>
              <a:rPr lang="vi-VN" sz="4000" b="1" kern="100" dirty="0">
                <a:solidFill>
                  <a:srgbClr val="7030A0"/>
                </a:solidFill>
                <a:latin typeface="Arial "/>
                <a:ea typeface="Times New Roman" panose="02020603050405020304" pitchFamily="18" charset="0"/>
                <a:cs typeface="Arial" panose="020B0604020202020204" pitchFamily="34" charset="0"/>
              </a:rPr>
              <a:t> vuông</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sz="4000" b="1" kern="100" dirty="0" err="1">
                <a:solidFill>
                  <a:srgbClr val="7030A0"/>
                </a:solidFill>
                <a:latin typeface="Arial "/>
                <a:ea typeface="Times New Roman" panose="02020603050405020304" pitchFamily="18" charset="0"/>
                <a:cs typeface="Arial" panose="020B0604020202020204" pitchFamily="34" charset="0"/>
              </a:rPr>
              <a:t>tại</a:t>
            </a:r>
            <a:r>
              <a:rPr lang="en-US" sz="4000" b="1" kern="100" dirty="0">
                <a:solidFill>
                  <a:srgbClr val="7030A0"/>
                </a:solidFill>
                <a:latin typeface="Arial "/>
                <a:ea typeface="Times New Roman" panose="02020603050405020304" pitchFamily="18" charset="0"/>
                <a:cs typeface="Arial" panose="020B0604020202020204" pitchFamily="34" charset="0"/>
              </a:rPr>
              <a:t> N.</a:t>
            </a:r>
            <a:endParaRPr lang="en-US" sz="4000" b="1" kern="100" dirty="0">
              <a:solidFill>
                <a:srgbClr val="7030A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14928" y="19050"/>
            <a:ext cx="13947601" cy="4800097"/>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điểm M nằm ngoài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(O; 3cm)</a:t>
            </a:r>
            <a:r>
              <a:rPr lang="vi-VN" sz="4000" kern="100" dirty="0">
                <a:latin typeface="Arial" panose="020B0604020202020204" pitchFamily="34" charset="0"/>
                <a:ea typeface="Times New Roman" panose="02020603050405020304" pitchFamily="18" charset="0"/>
                <a:cs typeface="Arial" panose="020B0604020202020204" pitchFamily="34" charset="0"/>
              </a:rPr>
              <a:t> thỏa mãn </a:t>
            </a:r>
            <a:r>
              <a:rPr lang="en-US" sz="4000" kern="100" dirty="0">
                <a:latin typeface="Arial" panose="020B0604020202020204" pitchFamily="34" charset="0"/>
                <a:ea typeface="Times New Roman" panose="02020603050405020304" pitchFamily="18" charset="0"/>
                <a:cs typeface="Arial" panose="020B0604020202020204" pitchFamily="34" charset="0"/>
              </a:rPr>
              <a:t>OM</a:t>
            </a:r>
            <a:r>
              <a:rPr lang="vi-VN" sz="4000" kern="100" dirty="0">
                <a:latin typeface="Arial" panose="020B0604020202020204" pitchFamily="34" charset="0"/>
                <a:ea typeface="Times New Roman" panose="02020603050405020304" pitchFamily="18" charset="0"/>
                <a:cs typeface="Arial" panose="020B0604020202020204" pitchFamily="34" charset="0"/>
              </a:rPr>
              <a:t> = 5 cm</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MN đi qua </a:t>
            </a:r>
            <a:r>
              <a:rPr lang="en-US" sz="4000" kern="100" dirty="0">
                <a:latin typeface="Arial" panose="020B0604020202020204" pitchFamily="34" charset="0"/>
                <a:ea typeface="Times New Roman" panose="02020603050405020304" pitchFamily="18" charset="0"/>
                <a:cs typeface="Arial" panose="020B0604020202020204" pitchFamily="34" charset="0"/>
              </a:rPr>
              <a:t>M</a:t>
            </a:r>
            <a:r>
              <a:rPr lang="vi-VN" sz="4000" kern="100" dirty="0">
                <a:latin typeface="Arial" panose="020B0604020202020204" pitchFamily="34" charset="0"/>
                <a:ea typeface="Times New Roman" panose="02020603050405020304" pitchFamily="18" charset="0"/>
                <a:cs typeface="Arial" panose="020B0604020202020204" pitchFamily="34" charset="0"/>
              </a:rPr>
              <a:t> và tiếp xúc với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(O) </a:t>
            </a:r>
            <a:r>
              <a:rPr lang="vi-VN" sz="4000" kern="100" dirty="0">
                <a:latin typeface="Arial" panose="020B0604020202020204" pitchFamily="34" charset="0"/>
                <a:ea typeface="Times New Roman" panose="02020603050405020304" pitchFamily="18" charset="0"/>
                <a:cs typeface="Arial" panose="020B0604020202020204" pitchFamily="34" charset="0"/>
              </a:rPr>
              <a:t>tại N</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am giác </a:t>
            </a:r>
            <a:r>
              <a:rPr lang="en-US" sz="4000" kern="100" dirty="0">
                <a:latin typeface="Arial" panose="020B0604020202020204" pitchFamily="34" charset="0"/>
                <a:ea typeface="Times New Roman" panose="02020603050405020304" pitchFamily="18" charset="0"/>
                <a:cs typeface="Arial" panose="020B0604020202020204" pitchFamily="34" charset="0"/>
              </a:rPr>
              <a:t>OMN</a:t>
            </a:r>
            <a:r>
              <a:rPr lang="vi-VN" sz="4000" kern="100" dirty="0">
                <a:latin typeface="Arial" panose="020B0604020202020204" pitchFamily="34" charset="0"/>
                <a:ea typeface="Times New Roman" panose="02020603050405020304" pitchFamily="18" charset="0"/>
                <a:cs typeface="Arial" panose="020B0604020202020204" pitchFamily="34" charset="0"/>
              </a:rPr>
              <a:t> có phải là tam giác vuông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Vì sao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ính độ dài đoạn MN</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F4B3AF3-38F5-0FFB-CA31-E9D3C64F3045}"/>
              </a:ext>
            </a:extLst>
          </p:cNvPr>
          <p:cNvGrpSpPr/>
          <p:nvPr/>
        </p:nvGrpSpPr>
        <p:grpSpPr>
          <a:xfrm>
            <a:off x="364613" y="6443518"/>
            <a:ext cx="17675733" cy="3460691"/>
            <a:chOff x="316389" y="6384345"/>
            <a:chExt cx="17675733" cy="3460691"/>
          </a:xfrm>
        </p:grpSpPr>
        <p:sp>
          <p:nvSpPr>
            <p:cNvPr id="11" name="Rectangle 41">
              <a:extLst>
                <a:ext uri="{FF2B5EF4-FFF2-40B4-BE49-F238E27FC236}">
                  <a16:creationId xmlns:a16="http://schemas.microsoft.com/office/drawing/2014/main" id="{E3333C68-EDF4-68A1-959E-D737448656C7}"/>
                </a:ext>
              </a:extLst>
            </p:cNvPr>
            <p:cNvSpPr>
              <a:spLocks noRot="1" noChangeArrowheads="1"/>
            </p:cNvSpPr>
            <p:nvPr/>
          </p:nvSpPr>
          <p:spPr bwMode="auto">
            <a:xfrm>
              <a:off x="335439" y="6384345"/>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  OM</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ON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a:t>
              </a:r>
            </a:p>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rPr>
                <a:t>                                                           </a:t>
              </a:r>
            </a:p>
          </p:txBody>
        </p:sp>
        <p:graphicFrame>
          <p:nvGraphicFramePr>
            <p:cNvPr id="6" name="Object 5">
              <a:extLst>
                <a:ext uri="{FF2B5EF4-FFF2-40B4-BE49-F238E27FC236}">
                  <a16:creationId xmlns:a16="http://schemas.microsoft.com/office/drawing/2014/main" id="{907EE6CC-6CCA-AF7F-89E2-8390D8244138}"/>
                </a:ext>
              </a:extLst>
            </p:cNvPr>
            <p:cNvGraphicFramePr>
              <a:graphicFrameLocks noChangeAspect="1"/>
            </p:cNvGraphicFramePr>
            <p:nvPr>
              <p:extLst>
                <p:ext uri="{D42A27DB-BD31-4B8C-83A1-F6EECF244321}">
                  <p14:modId xmlns:p14="http://schemas.microsoft.com/office/powerpoint/2010/main" val="860793347"/>
                </p:ext>
              </p:extLst>
            </p:nvPr>
          </p:nvGraphicFramePr>
          <p:xfrm>
            <a:off x="7483007" y="6658423"/>
            <a:ext cx="1737193" cy="694877"/>
          </p:xfrm>
          <a:graphic>
            <a:graphicData uri="http://schemas.openxmlformats.org/presentationml/2006/ole">
              <mc:AlternateContent xmlns:mc="http://schemas.openxmlformats.org/markup-compatibility/2006">
                <mc:Choice xmlns:v="urn:schemas-microsoft-com:vml" Requires="v">
                  <p:oleObj spid="_x0000_s1036" name="Equation" r:id="rId6" imgW="571320" imgH="228600" progId="Equation.DSMT4">
                    <p:embed/>
                  </p:oleObj>
                </mc:Choice>
                <mc:Fallback>
                  <p:oleObj name="Equation" r:id="rId6" imgW="571320" imgH="228600" progId="Equation.DSMT4">
                    <p:embed/>
                    <p:pic>
                      <p:nvPicPr>
                        <p:cNvPr id="0" name=""/>
                        <p:cNvPicPr/>
                        <p:nvPr/>
                      </p:nvPicPr>
                      <p:blipFill>
                        <a:blip r:embed="rId7"/>
                        <a:stretch>
                          <a:fillRect/>
                        </a:stretch>
                      </p:blipFill>
                      <p:spPr>
                        <a:xfrm>
                          <a:off x="7483007" y="6658423"/>
                          <a:ext cx="1737193" cy="694877"/>
                        </a:xfrm>
                        <a:prstGeom prst="rect">
                          <a:avLst/>
                        </a:prstGeom>
                      </p:spPr>
                    </p:pic>
                  </p:oleObj>
                </mc:Fallback>
              </mc:AlternateContent>
            </a:graphicData>
          </a:graphic>
        </p:graphicFrame>
        <p:sp>
          <p:nvSpPr>
            <p:cNvPr id="14" name="Rectangle 41">
              <a:extLst>
                <a:ext uri="{FF2B5EF4-FFF2-40B4-BE49-F238E27FC236}">
                  <a16:creationId xmlns:a16="http://schemas.microsoft.com/office/drawing/2014/main" id="{0536EE1A-C741-80DC-C220-6F34FF47AE92}"/>
                </a:ext>
              </a:extLst>
            </p:cNvPr>
            <p:cNvSpPr>
              <a:spLocks noRot="1" noChangeArrowheads="1"/>
            </p:cNvSpPr>
            <p:nvPr/>
          </p:nvSpPr>
          <p:spPr bwMode="auto">
            <a:xfrm>
              <a:off x="316389" y="6398573"/>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a:t>
              </a:r>
            </a:p>
          </p:txBody>
        </p:sp>
        <p:graphicFrame>
          <p:nvGraphicFramePr>
            <p:cNvPr id="15" name="Object 14">
              <a:extLst>
                <a:ext uri="{FF2B5EF4-FFF2-40B4-BE49-F238E27FC236}">
                  <a16:creationId xmlns:a16="http://schemas.microsoft.com/office/drawing/2014/main" id="{43A97EEF-54B9-C675-27FA-2264274238C6}"/>
                </a:ext>
              </a:extLst>
            </p:cNvPr>
            <p:cNvGraphicFramePr>
              <a:graphicFrameLocks noChangeAspect="1"/>
            </p:cNvGraphicFramePr>
            <p:nvPr>
              <p:extLst>
                <p:ext uri="{D42A27DB-BD31-4B8C-83A1-F6EECF244321}">
                  <p14:modId xmlns:p14="http://schemas.microsoft.com/office/powerpoint/2010/main" val="860793347"/>
                </p:ext>
              </p:extLst>
            </p:nvPr>
          </p:nvGraphicFramePr>
          <p:xfrm>
            <a:off x="7463957" y="6672651"/>
            <a:ext cx="1737193" cy="694877"/>
          </p:xfrm>
          <a:graphic>
            <a:graphicData uri="http://schemas.openxmlformats.org/presentationml/2006/ole">
              <mc:AlternateContent xmlns:mc="http://schemas.openxmlformats.org/markup-compatibility/2006">
                <mc:Choice xmlns:v="urn:schemas-microsoft-com:vml" Requires="v">
                  <p:oleObj spid="_x0000_s1037" name="Equation" r:id="rId8" imgW="571320" imgH="228600" progId="Equation.DSMT4">
                    <p:embed/>
                  </p:oleObj>
                </mc:Choice>
                <mc:Fallback>
                  <p:oleObj name="Equation" r:id="rId8" imgW="571320" imgH="228600" progId="Equation.DSMT4">
                    <p:embed/>
                    <p:pic>
                      <p:nvPicPr>
                        <p:cNvPr id="6" name="Object 5">
                          <a:extLst>
                            <a:ext uri="{FF2B5EF4-FFF2-40B4-BE49-F238E27FC236}">
                              <a16:creationId xmlns:a16="http://schemas.microsoft.com/office/drawing/2014/main" id="{907EE6CC-6CCA-AF7F-89E2-8390D8244138}"/>
                            </a:ext>
                          </a:extLst>
                        </p:cNvPr>
                        <p:cNvPicPr/>
                        <p:nvPr/>
                      </p:nvPicPr>
                      <p:blipFill>
                        <a:blip r:embed="rId7"/>
                        <a:stretch>
                          <a:fillRect/>
                        </a:stretch>
                      </p:blipFill>
                      <p:spPr>
                        <a:xfrm>
                          <a:off x="7463957" y="6672651"/>
                          <a:ext cx="1737193" cy="694877"/>
                        </a:xfrm>
                        <a:prstGeom prst="rect">
                          <a:avLst/>
                        </a:prstGeom>
                      </p:spPr>
                    </p:pic>
                  </p:oleObj>
                </mc:Fallback>
              </mc:AlternateContent>
            </a:graphicData>
          </a:graphic>
        </p:graphicFrame>
      </p:grpSp>
      <p:sp>
        <p:nvSpPr>
          <p:cNvPr id="17" name="Rectangle 41">
            <a:extLst>
              <a:ext uri="{FF2B5EF4-FFF2-40B4-BE49-F238E27FC236}">
                <a16:creationId xmlns:a16="http://schemas.microsoft.com/office/drawing/2014/main" id="{AAFEF65B-E80D-0C28-D33A-EC7C130E68EB}"/>
              </a:ext>
            </a:extLst>
          </p:cNvPr>
          <p:cNvSpPr>
            <a:spLocks noRot="1" noChangeArrowheads="1"/>
          </p:cNvSpPr>
          <p:nvPr/>
        </p:nvSpPr>
        <p:spPr bwMode="auto">
          <a:xfrm>
            <a:off x="9510541" y="8813502"/>
            <a:ext cx="17656683" cy="89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Vậy</a:t>
            </a:r>
            <a:r>
              <a:rPr lang="en-US" altLang="en-US" sz="4000" b="1" dirty="0">
                <a:solidFill>
                  <a:srgbClr val="7030A0"/>
                </a:solidFill>
                <a:latin typeface="Arial" panose="020B0604020202020204" pitchFamily="34" charset="0"/>
                <a:cs typeface="Arial" panose="020B0604020202020204" pitchFamily="34" charset="0"/>
              </a:rPr>
              <a:t> MN = 4 (cm)</a:t>
            </a:r>
          </a:p>
        </p:txBody>
      </p:sp>
      <p:sp>
        <p:nvSpPr>
          <p:cNvPr id="21" name="Rectangle 41">
            <a:extLst>
              <a:ext uri="{FF2B5EF4-FFF2-40B4-BE49-F238E27FC236}">
                <a16:creationId xmlns:a16="http://schemas.microsoft.com/office/drawing/2014/main" id="{8D4651EF-ADA2-DAF7-92D5-8AAD220A625D}"/>
              </a:ext>
            </a:extLst>
          </p:cNvPr>
          <p:cNvSpPr>
            <a:spLocks noRot="1" noChangeArrowheads="1"/>
          </p:cNvSpPr>
          <p:nvPr/>
        </p:nvSpPr>
        <p:spPr bwMode="auto">
          <a:xfrm>
            <a:off x="9075995" y="7310568"/>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Suy</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ra</a:t>
            </a:r>
            <a:r>
              <a:rPr lang="en-US" altLang="en-US" sz="4000" b="1" dirty="0">
                <a:solidFill>
                  <a:srgbClr val="7030A0"/>
                </a:solidFill>
                <a:latin typeface="Arial" panose="020B0604020202020204" pitchFamily="34" charset="0"/>
                <a:cs typeface="Arial" panose="020B0604020202020204" pitchFamily="34" charset="0"/>
              </a:rPr>
              <a:t>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 </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p>
        </p:txBody>
      </p:sp>
      <p:sp>
        <p:nvSpPr>
          <p:cNvPr id="23" name="Rectangle 41">
            <a:extLst>
              <a:ext uri="{FF2B5EF4-FFF2-40B4-BE49-F238E27FC236}">
                <a16:creationId xmlns:a16="http://schemas.microsoft.com/office/drawing/2014/main" id="{FF1103A6-9C6E-B841-85FF-8E76A6CCE55A}"/>
              </a:ext>
            </a:extLst>
          </p:cNvPr>
          <p:cNvSpPr>
            <a:spLocks noRot="1" noChangeArrowheads="1"/>
          </p:cNvSpPr>
          <p:nvPr/>
        </p:nvSpPr>
        <p:spPr bwMode="auto">
          <a:xfrm>
            <a:off x="8686800" y="8048072"/>
            <a:ext cx="17656683" cy="98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Do đó: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16</a:t>
            </a:r>
          </a:p>
        </p:txBody>
      </p:sp>
      <p:pic>
        <p:nvPicPr>
          <p:cNvPr id="24" name="Picture 23">
            <a:extLst>
              <a:ext uri="{FF2B5EF4-FFF2-40B4-BE49-F238E27FC236}">
                <a16:creationId xmlns:a16="http://schemas.microsoft.com/office/drawing/2014/main" id="{00B9A7FE-2335-C660-5AD9-EE1D7ACD864C}"/>
              </a:ext>
            </a:extLst>
          </p:cNvPr>
          <p:cNvPicPr>
            <a:picLocks noChangeAspect="1"/>
          </p:cNvPicPr>
          <p:nvPr/>
        </p:nvPicPr>
        <p:blipFill>
          <a:blip r:embed="rId9"/>
          <a:stretch>
            <a:fillRect/>
          </a:stretch>
        </p:blipFill>
        <p:spPr>
          <a:xfrm>
            <a:off x="364613" y="148887"/>
            <a:ext cx="2675985" cy="993937"/>
          </a:xfrm>
          <a:prstGeom prst="rect">
            <a:avLst/>
          </a:prstGeom>
        </p:spPr>
      </p:pic>
      <p:grpSp>
        <p:nvGrpSpPr>
          <p:cNvPr id="29" name="Group 28">
            <a:extLst>
              <a:ext uri="{FF2B5EF4-FFF2-40B4-BE49-F238E27FC236}">
                <a16:creationId xmlns:a16="http://schemas.microsoft.com/office/drawing/2014/main" id="{595D135C-2367-3A34-4526-4202F6CA124C}"/>
              </a:ext>
            </a:extLst>
          </p:cNvPr>
          <p:cNvGrpSpPr/>
          <p:nvPr/>
        </p:nvGrpSpPr>
        <p:grpSpPr>
          <a:xfrm>
            <a:off x="14312214" y="829368"/>
            <a:ext cx="4112518" cy="3837836"/>
            <a:chOff x="709613" y="2954338"/>
            <a:chExt cx="3174666" cy="3076479"/>
          </a:xfrm>
        </p:grpSpPr>
        <p:sp>
          <p:nvSpPr>
            <p:cNvPr id="9" name="Text Box 11">
              <a:extLst>
                <a:ext uri="{FF2B5EF4-FFF2-40B4-BE49-F238E27FC236}">
                  <a16:creationId xmlns:a16="http://schemas.microsoft.com/office/drawing/2014/main" id="{F715E509-983E-CBB0-F6AF-14222AD4122C}"/>
                </a:ext>
              </a:extLst>
            </p:cNvPr>
            <p:cNvSpPr txBox="1">
              <a:spLocks noChangeArrowheads="1"/>
            </p:cNvSpPr>
            <p:nvPr/>
          </p:nvSpPr>
          <p:spPr bwMode="auto">
            <a:xfrm>
              <a:off x="3253018" y="3837081"/>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N</a:t>
              </a:r>
            </a:p>
          </p:txBody>
        </p:sp>
        <p:sp>
          <p:nvSpPr>
            <p:cNvPr id="10" name="Text Box 12">
              <a:extLst>
                <a:ext uri="{FF2B5EF4-FFF2-40B4-BE49-F238E27FC236}">
                  <a16:creationId xmlns:a16="http://schemas.microsoft.com/office/drawing/2014/main" id="{BE978DDF-F07C-8F46-F3F8-F96B86C00344}"/>
                </a:ext>
              </a:extLst>
            </p:cNvPr>
            <p:cNvSpPr txBox="1">
              <a:spLocks noChangeArrowheads="1"/>
            </p:cNvSpPr>
            <p:nvPr/>
          </p:nvSpPr>
          <p:spPr bwMode="auto">
            <a:xfrm>
              <a:off x="3084400" y="5551582"/>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M</a:t>
              </a:r>
            </a:p>
          </p:txBody>
        </p:sp>
        <p:sp>
          <p:nvSpPr>
            <p:cNvPr id="16" name="Text Box 15">
              <a:extLst>
                <a:ext uri="{FF2B5EF4-FFF2-40B4-BE49-F238E27FC236}">
                  <a16:creationId xmlns:a16="http://schemas.microsoft.com/office/drawing/2014/main" id="{44772D6E-EB03-7394-BEC5-0808F93E144F}"/>
                </a:ext>
              </a:extLst>
            </p:cNvPr>
            <p:cNvSpPr txBox="1">
              <a:spLocks noChangeArrowheads="1"/>
            </p:cNvSpPr>
            <p:nvPr/>
          </p:nvSpPr>
          <p:spPr bwMode="auto">
            <a:xfrm>
              <a:off x="1611083" y="3684682"/>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O</a:t>
              </a:r>
            </a:p>
          </p:txBody>
        </p:sp>
        <p:sp>
          <p:nvSpPr>
            <p:cNvPr id="18" name="Oval 23">
              <a:extLst>
                <a:ext uri="{FF2B5EF4-FFF2-40B4-BE49-F238E27FC236}">
                  <a16:creationId xmlns:a16="http://schemas.microsoft.com/office/drawing/2014/main" id="{2749690A-59A9-339D-0B11-C6183E28E362}"/>
                </a:ext>
              </a:extLst>
            </p:cNvPr>
            <p:cNvSpPr>
              <a:spLocks noChangeArrowheads="1"/>
            </p:cNvSpPr>
            <p:nvPr/>
          </p:nvSpPr>
          <p:spPr bwMode="auto">
            <a:xfrm>
              <a:off x="709613" y="2954338"/>
              <a:ext cx="2319338" cy="2320925"/>
            </a:xfrm>
            <a:prstGeom prst="ellipse">
              <a:avLst/>
            </a:prstGeom>
            <a:noFill/>
            <a:ln w="412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4">
              <a:extLst>
                <a:ext uri="{FF2B5EF4-FFF2-40B4-BE49-F238E27FC236}">
                  <a16:creationId xmlns:a16="http://schemas.microsoft.com/office/drawing/2014/main" id="{823C87EF-8E8B-D0C2-A95C-91BB882891E8}"/>
                </a:ext>
              </a:extLst>
            </p:cNvPr>
            <p:cNvSpPr>
              <a:spLocks noChangeShapeType="1"/>
            </p:cNvSpPr>
            <p:nvPr/>
          </p:nvSpPr>
          <p:spPr bwMode="auto">
            <a:xfrm flipV="1">
              <a:off x="1873250" y="4108450"/>
              <a:ext cx="1141413" cy="4763"/>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1F46848E-EC90-88FB-BFDC-AF258F48A96D}"/>
                </a:ext>
              </a:extLst>
            </p:cNvPr>
            <p:cNvSpPr>
              <a:spLocks noChangeShapeType="1"/>
            </p:cNvSpPr>
            <p:nvPr/>
          </p:nvSpPr>
          <p:spPr bwMode="auto">
            <a:xfrm>
              <a:off x="3028951" y="4052889"/>
              <a:ext cx="0" cy="1666876"/>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29">
              <a:extLst>
                <a:ext uri="{FF2B5EF4-FFF2-40B4-BE49-F238E27FC236}">
                  <a16:creationId xmlns:a16="http://schemas.microsoft.com/office/drawing/2014/main" id="{5FDC8AEE-E2DF-7BF4-0191-27F1439D592B}"/>
                </a:ext>
              </a:extLst>
            </p:cNvPr>
            <p:cNvSpPr>
              <a:spLocks noChangeArrowheads="1"/>
            </p:cNvSpPr>
            <p:nvPr/>
          </p:nvSpPr>
          <p:spPr bwMode="auto">
            <a:xfrm>
              <a:off x="2987675"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31">
              <a:extLst>
                <a:ext uri="{FF2B5EF4-FFF2-40B4-BE49-F238E27FC236}">
                  <a16:creationId xmlns:a16="http://schemas.microsoft.com/office/drawing/2014/main" id="{6E069D14-45C9-14CB-5E1A-9D11FA6D020E}"/>
                </a:ext>
              </a:extLst>
            </p:cNvPr>
            <p:cNvSpPr>
              <a:spLocks noChangeArrowheads="1"/>
            </p:cNvSpPr>
            <p:nvPr/>
          </p:nvSpPr>
          <p:spPr bwMode="auto">
            <a:xfrm>
              <a:off x="1835150"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8" name="Straight Connector 27">
              <a:extLst>
                <a:ext uri="{FF2B5EF4-FFF2-40B4-BE49-F238E27FC236}">
                  <a16:creationId xmlns:a16="http://schemas.microsoft.com/office/drawing/2014/main" id="{FC10C786-FA79-F880-766D-DF73A4EE5C39}"/>
                </a:ext>
              </a:extLst>
            </p:cNvPr>
            <p:cNvCxnSpPr>
              <a:stCxn id="27" idx="6"/>
              <a:endCxn id="20" idx="1"/>
            </p:cNvCxnSpPr>
            <p:nvPr/>
          </p:nvCxnSpPr>
          <p:spPr bwMode="auto">
            <a:xfrm>
              <a:off x="1903413" y="4114801"/>
              <a:ext cx="1125539" cy="1604964"/>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1"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1"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4" grpId="0" build="allAtOnce"/>
      <p:bldP spid="17" grpId="0" build="allAtOnce"/>
      <p:bldP spid="17" grpId="1"/>
      <p:bldP spid="21" grpId="0" build="allAtOnce"/>
      <p:bldP spid="21" grpId="1"/>
      <p:bldP spid="23" grpId="0" build="allAtOnce"/>
      <p:bldP spid="23" grpId="1"/>
      <p:bldP spid="9" grpId="0"/>
      <p:bldP spid="10"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190499" y="477525"/>
            <a:ext cx="12421725"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C</a:t>
            </a:r>
            <a:r>
              <a:rPr lang="vi-VN" sz="4000" kern="100" dirty="0">
                <a:latin typeface="Arial" panose="020B0604020202020204" pitchFamily="34" charset="0"/>
                <a:ea typeface="Calibri" panose="020F0502020204030204" pitchFamily="34" charset="0"/>
                <a:cs typeface="Arial" panose="020B0604020202020204" pitchFamily="34" charset="0"/>
              </a:rPr>
              <a:t>ho ba điểm A B C thẳng hàng trong đó b nằm giữa A và C đường tròn O tiếp xúc với đường thẳng AB và C</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kern="100" dirty="0">
                <a:latin typeface="Arial" panose="020B0604020202020204" pitchFamily="34" charset="0"/>
                <a:ea typeface="Calibri" panose="020F0502020204030204" pitchFamily="34" charset="0"/>
                <a:cs typeface="Arial" panose="020B0604020202020204" pitchFamily="34" charset="0"/>
              </a:rPr>
              <a:t>Chứng minh</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OA</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BC</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OB</a:t>
            </a:r>
            <a:r>
              <a:rPr lang="en-US" altLang="en-US" sz="4000" baseline="30000" dirty="0">
                <a:latin typeface="Arial" panose="020B0604020202020204" pitchFamily="34" charset="0"/>
                <a:cs typeface="Arial" panose="020B0604020202020204" pitchFamily="34" charset="0"/>
              </a:rPr>
              <a:t>2</a:t>
            </a:r>
            <a:r>
              <a:rPr lang="en-US" altLang="en-US" sz="4000" dirty="0">
                <a:latin typeface="Arial" panose="020B0604020202020204" pitchFamily="34" charset="0"/>
                <a:cs typeface="Arial" panose="020B0604020202020204" pitchFamily="34" charset="0"/>
              </a:rPr>
              <a:t> + AC</a:t>
            </a:r>
            <a:r>
              <a:rPr lang="en-US" altLang="en-US" sz="4000" baseline="30000" dirty="0">
                <a:latin typeface="Arial" panose="020B0604020202020204" pitchFamily="34" charset="0"/>
                <a:cs typeface="Arial" panose="020B0604020202020204" pitchFamily="34" charset="0"/>
              </a:rPr>
              <a:t>2</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249677" y="4411901"/>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tiếp xúc với đường thẳng AB tại C nên OC ⊥ AC tại C.</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249677" y="3437006"/>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E8F3080A-95D0-8AE1-3D6D-6550D5B12D71}"/>
              </a:ext>
            </a:extLst>
          </p:cNvPr>
          <p:cNvSpPr txBox="1"/>
          <p:nvPr/>
        </p:nvSpPr>
        <p:spPr>
          <a:xfrm>
            <a:off x="400049" y="5143500"/>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∆OAC vuông tại C, ta có: AO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a:t>
            </a:r>
          </a:p>
        </p:txBody>
      </p:sp>
      <p:sp>
        <p:nvSpPr>
          <p:cNvPr id="3" name="TextBox 2">
            <a:extLst>
              <a:ext uri="{FF2B5EF4-FFF2-40B4-BE49-F238E27FC236}">
                <a16:creationId xmlns:a16="http://schemas.microsoft.com/office/drawing/2014/main" id="{D746823C-A7E9-4A98-61C4-ACED73217A31}"/>
              </a:ext>
            </a:extLst>
          </p:cNvPr>
          <p:cNvSpPr txBox="1"/>
          <p:nvPr/>
        </p:nvSpPr>
        <p:spPr>
          <a:xfrm>
            <a:off x="361949" y="6764847"/>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∆OBC vuông tại C, ta có: BO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vi-VN" sz="4000" b="1" dirty="0">
                <a:solidFill>
                  <a:srgbClr val="00B0F0"/>
                </a:solidFill>
                <a:latin typeface="Arial "/>
              </a:rPr>
              <a:t>.</a:t>
            </a:r>
          </a:p>
        </p:txBody>
      </p:sp>
      <p:sp>
        <p:nvSpPr>
          <p:cNvPr id="6" name="TextBox 5">
            <a:extLst>
              <a:ext uri="{FF2B5EF4-FFF2-40B4-BE49-F238E27FC236}">
                <a16:creationId xmlns:a16="http://schemas.microsoft.com/office/drawing/2014/main" id="{FC4ACAD7-715D-10E8-E6EF-5903BD08BBFF}"/>
              </a:ext>
            </a:extLst>
          </p:cNvPr>
          <p:cNvSpPr txBox="1"/>
          <p:nvPr/>
        </p:nvSpPr>
        <p:spPr>
          <a:xfrm>
            <a:off x="249676" y="8651745"/>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en-US" sz="4000" b="1" baseline="30000" dirty="0">
                <a:solidFill>
                  <a:srgbClr val="00B0F0"/>
                </a:solidFill>
                <a:latin typeface="Arial "/>
              </a:rPr>
              <a:t> </a:t>
            </a:r>
            <a:r>
              <a:rPr lang="en-US" sz="4000" b="1" dirty="0">
                <a:solidFill>
                  <a:srgbClr val="00B0F0"/>
                </a:solidFill>
                <a:latin typeface="Arial "/>
              </a:rPr>
              <a:t> h</a:t>
            </a:r>
            <a:r>
              <a:rPr lang="vi-VN" sz="4000" b="1" dirty="0">
                <a:solidFill>
                  <a:srgbClr val="00B0F0"/>
                </a:solidFill>
                <a:latin typeface="Arial "/>
              </a:rPr>
              <a:t>ay AO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2 </a:t>
            </a:r>
            <a:r>
              <a:rPr lang="vi-VN" sz="4000" b="1" dirty="0">
                <a:solidFill>
                  <a:srgbClr val="00B0F0"/>
                </a:solidFill>
                <a:latin typeface="Arial "/>
              </a:rPr>
              <a:t>= BO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a:t>
            </a:r>
          </a:p>
        </p:txBody>
      </p:sp>
      <p:pic>
        <p:nvPicPr>
          <p:cNvPr id="7" name="Picture 6">
            <a:extLst>
              <a:ext uri="{FF2B5EF4-FFF2-40B4-BE49-F238E27FC236}">
                <a16:creationId xmlns:a16="http://schemas.microsoft.com/office/drawing/2014/main" id="{70914315-78E7-A9C2-B300-D22350AAA3D2}"/>
              </a:ext>
            </a:extLst>
          </p:cNvPr>
          <p:cNvPicPr>
            <a:picLocks noChangeAspect="1"/>
          </p:cNvPicPr>
          <p:nvPr/>
        </p:nvPicPr>
        <p:blipFill>
          <a:blip r:embed="rId6"/>
          <a:stretch>
            <a:fillRect/>
          </a:stretch>
        </p:blipFill>
        <p:spPr>
          <a:xfrm>
            <a:off x="336070" y="185738"/>
            <a:ext cx="1295416" cy="1362886"/>
          </a:xfrm>
          <a:prstGeom prst="rect">
            <a:avLst/>
          </a:prstGeom>
        </p:spPr>
      </p:pic>
      <p:grpSp>
        <p:nvGrpSpPr>
          <p:cNvPr id="8" name="Group 7">
            <a:extLst>
              <a:ext uri="{FF2B5EF4-FFF2-40B4-BE49-F238E27FC236}">
                <a16:creationId xmlns:a16="http://schemas.microsoft.com/office/drawing/2014/main" id="{FAFD578F-7DF1-E606-9492-65A2F7F1C72B}"/>
              </a:ext>
            </a:extLst>
          </p:cNvPr>
          <p:cNvGrpSpPr/>
          <p:nvPr/>
        </p:nvGrpSpPr>
        <p:grpSpPr>
          <a:xfrm>
            <a:off x="12344400" y="709280"/>
            <a:ext cx="5638753" cy="3480066"/>
            <a:chOff x="1066800" y="1847850"/>
            <a:chExt cx="3625850" cy="2193925"/>
          </a:xfrm>
        </p:grpSpPr>
        <p:sp>
          <p:nvSpPr>
            <p:cNvPr id="9" name="Text Box 11">
              <a:extLst>
                <a:ext uri="{FF2B5EF4-FFF2-40B4-BE49-F238E27FC236}">
                  <a16:creationId xmlns:a16="http://schemas.microsoft.com/office/drawing/2014/main" id="{76F75647-FC53-D873-8BAB-773DBD55E573}"/>
                </a:ext>
              </a:extLst>
            </p:cNvPr>
            <p:cNvSpPr txBox="1">
              <a:spLocks noChangeArrowheads="1"/>
            </p:cNvSpPr>
            <p:nvPr/>
          </p:nvSpPr>
          <p:spPr bwMode="auto">
            <a:xfrm>
              <a:off x="2209800" y="3568700"/>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B</a:t>
              </a:r>
            </a:p>
          </p:txBody>
        </p:sp>
        <p:sp>
          <p:nvSpPr>
            <p:cNvPr id="10" name="Text Box 12">
              <a:extLst>
                <a:ext uri="{FF2B5EF4-FFF2-40B4-BE49-F238E27FC236}">
                  <a16:creationId xmlns:a16="http://schemas.microsoft.com/office/drawing/2014/main" id="{7B5D5091-1931-C000-5334-88610AE2BFEC}"/>
                </a:ext>
              </a:extLst>
            </p:cNvPr>
            <p:cNvSpPr txBox="1">
              <a:spLocks noChangeArrowheads="1"/>
            </p:cNvSpPr>
            <p:nvPr/>
          </p:nvSpPr>
          <p:spPr bwMode="auto">
            <a:xfrm>
              <a:off x="1130698" y="3477419"/>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A</a:t>
              </a:r>
            </a:p>
          </p:txBody>
        </p:sp>
        <p:sp>
          <p:nvSpPr>
            <p:cNvPr id="15" name="Text Box 13">
              <a:extLst>
                <a:ext uri="{FF2B5EF4-FFF2-40B4-BE49-F238E27FC236}">
                  <a16:creationId xmlns:a16="http://schemas.microsoft.com/office/drawing/2014/main" id="{4EC62EAF-2AB2-B2F9-B6C7-4DF19683FBC4}"/>
                </a:ext>
              </a:extLst>
            </p:cNvPr>
            <p:cNvSpPr txBox="1">
              <a:spLocks noChangeArrowheads="1"/>
            </p:cNvSpPr>
            <p:nvPr/>
          </p:nvSpPr>
          <p:spPr bwMode="auto">
            <a:xfrm>
              <a:off x="3686175" y="3429000"/>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C</a:t>
              </a:r>
            </a:p>
          </p:txBody>
        </p:sp>
        <p:sp>
          <p:nvSpPr>
            <p:cNvPr id="16" name="Text Box 15">
              <a:extLst>
                <a:ext uri="{FF2B5EF4-FFF2-40B4-BE49-F238E27FC236}">
                  <a16:creationId xmlns:a16="http://schemas.microsoft.com/office/drawing/2014/main" id="{95ACA118-2A32-C32A-B910-7FB4E83E7BBA}"/>
                </a:ext>
              </a:extLst>
            </p:cNvPr>
            <p:cNvSpPr txBox="1">
              <a:spLocks noChangeArrowheads="1"/>
            </p:cNvSpPr>
            <p:nvPr/>
          </p:nvSpPr>
          <p:spPr bwMode="auto">
            <a:xfrm>
              <a:off x="3694112" y="2497931"/>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a:t>O</a:t>
              </a:r>
            </a:p>
          </p:txBody>
        </p:sp>
        <p:pic>
          <p:nvPicPr>
            <p:cNvPr id="18" name="Picture 24">
              <a:extLst>
                <a:ext uri="{FF2B5EF4-FFF2-40B4-BE49-F238E27FC236}">
                  <a16:creationId xmlns:a16="http://schemas.microsoft.com/office/drawing/2014/main" id="{E8440067-6B40-6949-E66D-EE27F1ADAF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7437" y="321945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23">
              <a:extLst>
                <a:ext uri="{FF2B5EF4-FFF2-40B4-BE49-F238E27FC236}">
                  <a16:creationId xmlns:a16="http://schemas.microsoft.com/office/drawing/2014/main" id="{24E66E3F-B723-58E4-4690-16C195B9321B}"/>
                </a:ext>
              </a:extLst>
            </p:cNvPr>
            <p:cNvSpPr>
              <a:spLocks noChangeArrowheads="1"/>
            </p:cNvSpPr>
            <p:nvPr/>
          </p:nvSpPr>
          <p:spPr bwMode="auto">
            <a:xfrm>
              <a:off x="2879725" y="1847850"/>
              <a:ext cx="1628775" cy="1628775"/>
            </a:xfrm>
            <a:prstGeom prst="ellipse">
              <a:avLst/>
            </a:pr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24">
              <a:extLst>
                <a:ext uri="{FF2B5EF4-FFF2-40B4-BE49-F238E27FC236}">
                  <a16:creationId xmlns:a16="http://schemas.microsoft.com/office/drawing/2014/main" id="{D4D9A193-1F94-D2AA-20B5-1B73A467280D}"/>
                </a:ext>
              </a:extLst>
            </p:cNvPr>
            <p:cNvSpPr>
              <a:spLocks noChangeShapeType="1"/>
            </p:cNvSpPr>
            <p:nvPr/>
          </p:nvSpPr>
          <p:spPr bwMode="auto">
            <a:xfrm>
              <a:off x="1066800" y="3476625"/>
              <a:ext cx="3625850" cy="0"/>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5">
              <a:extLst>
                <a:ext uri="{FF2B5EF4-FFF2-40B4-BE49-F238E27FC236}">
                  <a16:creationId xmlns:a16="http://schemas.microsoft.com/office/drawing/2014/main" id="{F0AF6645-25C9-B2A0-CCE1-79D741F1B337}"/>
                </a:ext>
              </a:extLst>
            </p:cNvPr>
            <p:cNvSpPr>
              <a:spLocks noChangeShapeType="1"/>
            </p:cNvSpPr>
            <p:nvPr/>
          </p:nvSpPr>
          <p:spPr bwMode="auto">
            <a:xfrm>
              <a:off x="3686175" y="2638424"/>
              <a:ext cx="31750" cy="866775"/>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31">
              <a:extLst>
                <a:ext uri="{FF2B5EF4-FFF2-40B4-BE49-F238E27FC236}">
                  <a16:creationId xmlns:a16="http://schemas.microsoft.com/office/drawing/2014/main" id="{FBE1319E-48AE-DD26-BC64-2BF9BABE6E93}"/>
                </a:ext>
              </a:extLst>
            </p:cNvPr>
            <p:cNvSpPr>
              <a:spLocks noChangeArrowheads="1"/>
            </p:cNvSpPr>
            <p:nvPr/>
          </p:nvSpPr>
          <p:spPr bwMode="auto">
            <a:xfrm>
              <a:off x="3670300" y="2638425"/>
              <a:ext cx="47625" cy="4762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3" name="Straight Connector 22">
              <a:extLst>
                <a:ext uri="{FF2B5EF4-FFF2-40B4-BE49-F238E27FC236}">
                  <a16:creationId xmlns:a16="http://schemas.microsoft.com/office/drawing/2014/main" id="{46DF84F4-6B1D-95C4-F0ED-4A5485DEB80A}"/>
                </a:ext>
              </a:extLst>
            </p:cNvPr>
            <p:cNvCxnSpPr>
              <a:cxnSpLocks/>
              <a:stCxn id="22" idx="2"/>
            </p:cNvCxnSpPr>
            <p:nvPr/>
          </p:nvCxnSpPr>
          <p:spPr bwMode="auto">
            <a:xfrm flipH="1">
              <a:off x="2438400" y="2662238"/>
              <a:ext cx="1231900" cy="814387"/>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910843C-34F4-B5FB-3452-D52662AA6E27}"/>
                </a:ext>
              </a:extLst>
            </p:cNvPr>
            <p:cNvCxnSpPr>
              <a:cxnSpLocks/>
            </p:cNvCxnSpPr>
            <p:nvPr/>
          </p:nvCxnSpPr>
          <p:spPr bwMode="auto">
            <a:xfrm flipH="1">
              <a:off x="1469232" y="2667000"/>
              <a:ext cx="2201068" cy="809625"/>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p:bldP spid="9" grpId="0"/>
      <p:bldP spid="10"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8" y="955517"/>
            <a:ext cx="17626909" cy="6555641"/>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endParaRPr lang="en-US" sz="4000" dirty="0" smtClean="0">
              <a:latin typeface="Arial "/>
            </a:endParaRPr>
          </a:p>
          <a:p>
            <a:pPr algn="just">
              <a:lnSpc>
                <a:spcPct val="150000"/>
              </a:lnSpc>
            </a:pPr>
            <a:r>
              <a:rPr lang="vi-VN" sz="4000" b="0" i="0" dirty="0" smtClean="0">
                <a:solidFill>
                  <a:srgbClr val="000000"/>
                </a:solidFill>
                <a:effectLst/>
                <a:latin typeface="Open Sans" panose="020B0606030504020204" pitchFamily="34" charset="0"/>
              </a:rPr>
              <a:t>a</a:t>
            </a:r>
            <a:r>
              <a:rPr lang="vi-VN" sz="4000" b="0" i="0" dirty="0">
                <a:solidFill>
                  <a:srgbClr val="000000"/>
                </a:solidFill>
                <a:effectLst/>
                <a:latin typeface="Open Sans" panose="020B0606030504020204" pitchFamily="34" charset="0"/>
              </a:rPr>
              <a:t>)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8083928" cy="916213"/>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Open Sans" panose="020B0606030504020204" pitchFamily="34" charset="0"/>
              </a:rPr>
              <a:t>a) Vì OH ⊥ a tại H nên khoảng cách từ O đến đường thẳng a là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F1FCC9C4-F20D-5E71-E48B-5363B398724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2" name="Group 21">
            <a:extLst>
              <a:ext uri="{FF2B5EF4-FFF2-40B4-BE49-F238E27FC236}">
                <a16:creationId xmlns:a16="http://schemas.microsoft.com/office/drawing/2014/main" id="{8A45BA33-DF5C-0BFA-2FFA-F7B1E4EBE1A0}"/>
              </a:ext>
            </a:extLst>
          </p:cNvPr>
          <p:cNvGrpSpPr/>
          <p:nvPr/>
        </p:nvGrpSpPr>
        <p:grpSpPr>
          <a:xfrm>
            <a:off x="8266833" y="-1662009"/>
            <a:ext cx="9931350" cy="5723335"/>
            <a:chOff x="8337600" y="-1662009"/>
            <a:chExt cx="9931350" cy="5723335"/>
          </a:xfrm>
        </p:grpSpPr>
        <p:grpSp>
          <p:nvGrpSpPr>
            <p:cNvPr id="2" name="Group 4">
              <a:extLst>
                <a:ext uri="{FF2B5EF4-FFF2-40B4-BE49-F238E27FC236}">
                  <a16:creationId xmlns:a16="http://schemas.microsoft.com/office/drawing/2014/main" id="{675964A3-72B6-9DA5-2E9B-30753BA41B3B}"/>
                </a:ext>
              </a:extLst>
            </p:cNvPr>
            <p:cNvGrpSpPr>
              <a:grpSpLocks noChangeAspect="1"/>
            </p:cNvGrpSpPr>
            <p:nvPr/>
          </p:nvGrpSpPr>
          <p:grpSpPr bwMode="auto">
            <a:xfrm>
              <a:off x="8337600" y="-1662009"/>
              <a:ext cx="9931350" cy="5723335"/>
              <a:chOff x="2541" y="1802"/>
              <a:chExt cx="4675" cy="2659"/>
            </a:xfrm>
          </p:grpSpPr>
          <p:sp>
            <p:nvSpPr>
              <p:cNvPr id="7" name="AutoShape 3">
                <a:extLst>
                  <a:ext uri="{FF2B5EF4-FFF2-40B4-BE49-F238E27FC236}">
                    <a16:creationId xmlns:a16="http://schemas.microsoft.com/office/drawing/2014/main" id="{A268AC5F-62D3-3E48-9AC7-A7920F70DB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121DB2A6-71F3-7456-DFDB-3755CBD23AC0}"/>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8">
                <a:extLst>
                  <a:ext uri="{FF2B5EF4-FFF2-40B4-BE49-F238E27FC236}">
                    <a16:creationId xmlns:a16="http://schemas.microsoft.com/office/drawing/2014/main" id="{F90C61D6-C2A5-546F-3EF5-C67356CB6EDA}"/>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8">
                <a:extLst>
                  <a:ext uri="{FF2B5EF4-FFF2-40B4-BE49-F238E27FC236}">
                    <a16:creationId xmlns:a16="http://schemas.microsoft.com/office/drawing/2014/main" id="{AEB96B4E-6B47-CA22-C76E-67ADB2D135EB}"/>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9">
                <a:extLst>
                  <a:ext uri="{FF2B5EF4-FFF2-40B4-BE49-F238E27FC236}">
                    <a16:creationId xmlns:a16="http://schemas.microsoft.com/office/drawing/2014/main" id="{6E3E2865-5914-B9D9-8E80-77C8E4CF6C1A}"/>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0">
                <a:extLst>
                  <a:ext uri="{FF2B5EF4-FFF2-40B4-BE49-F238E27FC236}">
                    <a16:creationId xmlns:a16="http://schemas.microsoft.com/office/drawing/2014/main" id="{B6209471-8830-C8B5-1121-A5A6CFC91E40}"/>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F79C8CB9-E42D-F72F-9F23-6C1320F7CA1C}"/>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5" name="Group 24">
                <a:extLst>
                  <a:ext uri="{FF2B5EF4-FFF2-40B4-BE49-F238E27FC236}">
                    <a16:creationId xmlns:a16="http://schemas.microsoft.com/office/drawing/2014/main" id="{BB96B03D-3CD4-7635-8725-80056891B55E}"/>
                  </a:ext>
                </a:extLst>
              </p:cNvPr>
              <p:cNvGrpSpPr>
                <a:grpSpLocks/>
              </p:cNvGrpSpPr>
              <p:nvPr/>
            </p:nvGrpSpPr>
            <p:grpSpPr bwMode="auto">
              <a:xfrm>
                <a:off x="5856" y="3485"/>
                <a:ext cx="182" cy="273"/>
                <a:chOff x="5856" y="3485"/>
                <a:chExt cx="182" cy="273"/>
              </a:xfrm>
            </p:grpSpPr>
            <p:sp>
              <p:nvSpPr>
                <p:cNvPr id="18" name="Oval 21">
                  <a:extLst>
                    <a:ext uri="{FF2B5EF4-FFF2-40B4-BE49-F238E27FC236}">
                      <a16:creationId xmlns:a16="http://schemas.microsoft.com/office/drawing/2014/main" id="{3896F2FF-29C6-B4CB-3B03-501F0DBB965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22">
                  <a:extLst>
                    <a:ext uri="{FF2B5EF4-FFF2-40B4-BE49-F238E27FC236}">
                      <a16:creationId xmlns:a16="http://schemas.microsoft.com/office/drawing/2014/main" id="{6A86CE41-15AE-5600-564C-1DC1A9C7521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23">
                  <a:extLst>
                    <a:ext uri="{FF2B5EF4-FFF2-40B4-BE49-F238E27FC236}">
                      <a16:creationId xmlns:a16="http://schemas.microsoft.com/office/drawing/2014/main" id="{02D8F476-C237-54ED-2038-863C692C7BDC}"/>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6" name="Rectangle 27">
                <a:extLst>
                  <a:ext uri="{FF2B5EF4-FFF2-40B4-BE49-F238E27FC236}">
                    <a16:creationId xmlns:a16="http://schemas.microsoft.com/office/drawing/2014/main" id="{02BA295C-383B-9F33-D772-BF4FB6077072}"/>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7" name="Rectangle 35">
                <a:extLst>
                  <a:ext uri="{FF2B5EF4-FFF2-40B4-BE49-F238E27FC236}">
                    <a16:creationId xmlns:a16="http://schemas.microsoft.com/office/drawing/2014/main" id="{7D06CF81-4252-B83D-15D5-573DF5FD08AD}"/>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21" name="Rectangle 27">
              <a:extLst>
                <a:ext uri="{FF2B5EF4-FFF2-40B4-BE49-F238E27FC236}">
                  <a16:creationId xmlns:a16="http://schemas.microsoft.com/office/drawing/2014/main" id="{C5B54467-496A-306D-CD24-E8CC0DF880A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40800146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04072" y="7520089"/>
            <a:ext cx="17398128" cy="2766911"/>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b) Ta có ON, OH lần lượt là đường xiên và đường vuông góc kẻ từ O đến đường thẳng a nên ON &gt; OH hay ON &gt; R.</a:t>
            </a:r>
            <a:endParaRPr lang="en-US" sz="4000" b="1" i="0" dirty="0">
              <a:solidFill>
                <a:srgbClr val="00B0F0"/>
              </a:solidFill>
              <a:effectLst/>
              <a:highlight>
                <a:srgbClr val="FFFFFF"/>
              </a:highlight>
              <a:latin typeface="Arial "/>
            </a:endParaRPr>
          </a:p>
          <a:p>
            <a:pPr algn="just">
              <a:lnSpc>
                <a:spcPct val="150000"/>
              </a:lnSpc>
            </a:pPr>
            <a:r>
              <a:rPr lang="pt-BR" sz="4000" b="1" i="0" dirty="0">
                <a:solidFill>
                  <a:srgbClr val="00B0F0"/>
                </a:solidFill>
                <a:effectLst/>
                <a:highlight>
                  <a:srgbClr val="FFFFFF"/>
                </a:highlight>
                <a:latin typeface="Arial "/>
              </a:rPr>
              <a:t>Do đó điểm N nằm ngoài đường tròn (O; R).</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2DCBD2A5-3163-4D14-430A-FFD65934950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773F1D9E-5B89-D2B1-4A53-ACDA262BA84A}"/>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A8CDB242-BBB1-1DB2-FADD-CC4E03558585}"/>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AB2A1479-9D79-EB20-4C99-974ED8CF217F}"/>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EC120489-B5C6-6722-524D-C0DB160E11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062772C2-191C-A7A6-1465-99DAB7C8E0EB}"/>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3F437080-C19D-2E24-3669-7EE1A620F4DC}"/>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0FAFF137-BD83-02C1-3EC5-34430148245F}"/>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24EFBFF3-3538-AAF2-5A25-9C4AA8D13A12}"/>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BE8F2494-CB4E-ECE1-7E7E-6793D23FD4AA}"/>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60383B4-00D4-EF8E-383D-78B911A2EC36}"/>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9B958D6F-A31B-9258-53BA-A89D22E090A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880A769A-4556-2EAD-70D3-5715A6595C7D}"/>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893A94EE-CD43-9F49-572E-7E98C97E3C41}"/>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AF080CD2-7937-7E6A-75CE-EE94715F039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77C00ED1-76E4-36FB-0B02-2A3FA46FF933}"/>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1FE9DB1F-EC3B-63A6-AC42-BA60F4FC615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997165548"/>
      </p:ext>
    </p:extLst>
  </p:cSld>
  <p:clrMapOvr>
    <a:masterClrMapping/>
  </p:clrMapOvr>
  <p:transition spd="med">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endParaRPr lang="en-US" sz="4000" dirty="0">
              <a:latin typeface="Arial "/>
            </a:endParaRPr>
          </a:p>
          <a:p>
            <a:pPr algn="just">
              <a:lnSpc>
                <a:spcPct val="150000"/>
              </a:lnSpc>
            </a:pPr>
            <a:r>
              <a:rPr lang="en-US" sz="4000" dirty="0">
                <a:latin typeface="Arial "/>
              </a:rPr>
              <a:t> </a:t>
            </a: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7626909" cy="900375"/>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c) </a:t>
            </a:r>
            <a:r>
              <a:rPr lang="en-US" sz="4000" b="1" i="0" dirty="0" err="1">
                <a:solidFill>
                  <a:srgbClr val="00B0F0"/>
                </a:solidFill>
                <a:effectLst/>
                <a:highlight>
                  <a:srgbClr val="FFFFFF"/>
                </a:highlight>
                <a:latin typeface="Arial "/>
              </a:rPr>
              <a:t>Vì</a:t>
            </a:r>
            <a:r>
              <a:rPr lang="en-US" sz="4000" b="1" i="0" dirty="0">
                <a:solidFill>
                  <a:srgbClr val="00B0F0"/>
                </a:solidFill>
                <a:effectLst/>
                <a:highlight>
                  <a:srgbClr val="FFFFFF"/>
                </a:highlight>
                <a:latin typeface="Arial "/>
              </a:rPr>
              <a:t> </a:t>
            </a:r>
            <a:r>
              <a:rPr lang="vi-VN" sz="4000" b="1" i="0" dirty="0">
                <a:solidFill>
                  <a:srgbClr val="00B0F0"/>
                </a:solidFill>
                <a:effectLst/>
                <a:highlight>
                  <a:srgbClr val="FFFFFF"/>
                </a:highlight>
                <a:latin typeface="Arial "/>
              </a:rPr>
              <a:t>a </a:t>
            </a:r>
            <a:r>
              <a:rPr lang="vi-VN" sz="4000" b="1" i="0" dirty="0">
                <a:solidFill>
                  <a:srgbClr val="00B0F0"/>
                </a:solidFill>
                <a:effectLst/>
                <a:highlight>
                  <a:srgbClr val="FFFFFF"/>
                </a:highlight>
                <a:latin typeface="Arial "/>
                <a:sym typeface="Symbol" panose="05050102010706020507" pitchFamily="18" charset="2"/>
              </a:rPr>
              <a:t></a:t>
            </a:r>
            <a:r>
              <a:rPr lang="vi-VN" sz="4000" b="1" i="0" dirty="0">
                <a:solidFill>
                  <a:srgbClr val="00B0F0"/>
                </a:solidFill>
                <a:effectLst/>
                <a:highlight>
                  <a:srgbClr val="FFFFFF"/>
                </a:highlight>
                <a:latin typeface="Arial "/>
              </a:rPr>
              <a:t> OH tại điểm H nên a là tiếp tuyến của đường tròn (O; R) tại H.</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F5B80611-017C-7703-A9D1-79D57CDDDB6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18EB9BA8-28F4-8645-0050-2179B68E8891}"/>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74614EBE-6E11-59C0-CD0B-24B14805C8FE}"/>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CEF0AFED-C3FC-E61C-0DEB-3A757BFE31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0664F25E-4702-2FDF-0DF3-D9FEB08DBF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5105FC80-801C-6264-ED6B-AE3C21E0149F}"/>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6C9884B5-18A1-80F7-DCB4-AAA46DDB1871}"/>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15FAA9CA-CAA2-1013-C206-954F9B8F4E9B}"/>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83E20FCF-49D6-B56E-1A3D-3B747B08A3A8}"/>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0BE71DB5-CD4B-60EE-ECD2-FAB6CAD1D503}"/>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8B05114-D7FF-2991-8806-4FE737541EA4}"/>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D4C6BC8C-FF86-6920-F101-E2ADD17754CE}"/>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A13BF6CF-EC5F-1934-2EFF-7296AAD5B00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46FCFA58-73C3-5E79-FFA5-8E1276172630}"/>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043AF61D-5D47-4CA4-9B96-ECAD0388D20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175B2C5D-7B2B-E8FD-943B-FA26BE9C79BC}"/>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70B197DA-0139-1462-DA7F-EAF96876AB67}"/>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2386974152"/>
      </p:ext>
    </p:extLst>
  </p:cSld>
  <p:clrMapOvr>
    <a:masterClrMapping/>
  </p:clrMapOvr>
  <p:transition spd="med">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228600" y="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
        <p:nvSpPr>
          <p:cNvPr id="5" name="TextBox 4">
            <a:extLst>
              <a:ext uri="{FF2B5EF4-FFF2-40B4-BE49-F238E27FC236}">
                <a16:creationId xmlns:a16="http://schemas.microsoft.com/office/drawing/2014/main" id="{C78EFE10-A0B1-2CA1-40DD-F1A18900824A}"/>
              </a:ext>
            </a:extLst>
          </p:cNvPr>
          <p:cNvSpPr txBox="1"/>
          <p:nvPr/>
        </p:nvSpPr>
        <p:spPr>
          <a:xfrm>
            <a:off x="990601" y="4229749"/>
            <a:ext cx="16639630" cy="4924361"/>
          </a:xfrm>
          <a:prstGeom prst="rect">
            <a:avLst/>
          </a:prstGeom>
          <a:solidFill>
            <a:srgbClr val="DBF9FD"/>
          </a:solidFill>
        </p:spPr>
        <p:txBody>
          <a:bodyPr wrap="square">
            <a:spAutoFit/>
          </a:bodyPr>
          <a:lstStyle/>
          <a:p>
            <a:pPr>
              <a:lnSpc>
                <a:spcPct val="150000"/>
              </a:lnSpc>
            </a:pPr>
            <a:r>
              <a:rPr lang="en-US" sz="5400" b="1" dirty="0" err="1">
                <a:latin typeface="Arial" panose="020B0604020202020204" pitchFamily="34" charset="0"/>
                <a:cs typeface="Arial" panose="020B0604020202020204" pitchFamily="34" charset="0"/>
              </a:rPr>
              <a:t>Nếu</a:t>
            </a:r>
            <a:r>
              <a:rPr lang="en-US" sz="5400" b="1" dirty="0">
                <a:latin typeface="Arial" panose="020B0604020202020204" pitchFamily="34" charset="0"/>
                <a:cs typeface="Arial" panose="020B0604020202020204" pitchFamily="34" charset="0"/>
              </a:rPr>
              <a:t> một đường thẳng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một điểm của một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vuông</a:t>
            </a:r>
            <a:r>
              <a:rPr lang="en-US" sz="5400" b="1" dirty="0">
                <a:latin typeface="Arial" panose="020B0604020202020204" pitchFamily="34" charset="0"/>
                <a:cs typeface="Arial" panose="020B0604020202020204" pitchFamily="34" charset="0"/>
              </a:rPr>
              <a:t> góc với </a:t>
            </a:r>
            <a:r>
              <a:rPr lang="en-US" sz="5400" b="1" dirty="0" err="1">
                <a:latin typeface="Arial" panose="020B0604020202020204" pitchFamily="34" charset="0"/>
                <a:cs typeface="Arial" panose="020B0604020202020204" pitchFamily="34" charset="0"/>
              </a:rPr>
              <a:t>bán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kính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điểm đó </a:t>
            </a:r>
            <a:r>
              <a:rPr lang="en-US" sz="5400" b="1" dirty="0" err="1">
                <a:latin typeface="Arial" panose="020B0604020202020204" pitchFamily="34" charset="0"/>
                <a:cs typeface="Arial" panose="020B0604020202020204" pitchFamily="34" charset="0"/>
              </a:rPr>
              <a:t>thì</a:t>
            </a:r>
            <a:r>
              <a:rPr lang="en-US" sz="5400" b="1" dirty="0">
                <a:latin typeface="Arial" panose="020B0604020202020204" pitchFamily="34" charset="0"/>
                <a:cs typeface="Arial" panose="020B0604020202020204" pitchFamily="34" charset="0"/>
              </a:rPr>
              <a:t> đường thẳng </a:t>
            </a:r>
            <a:r>
              <a:rPr lang="en-US" sz="5400" b="1" dirty="0" err="1">
                <a:latin typeface="Arial" panose="020B0604020202020204" pitchFamily="34" charset="0"/>
                <a:cs typeface="Arial" panose="020B0604020202020204" pitchFamily="34" charset="0"/>
              </a:rPr>
              <a:t>ấy</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là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tiếp</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tuyến</a:t>
            </a:r>
            <a:r>
              <a:rPr lang="en-US" sz="5400" b="1" dirty="0">
                <a:latin typeface="Arial" panose="020B0604020202020204" pitchFamily="34" charset="0"/>
                <a:cs typeface="Arial" panose="020B0604020202020204" pitchFamily="34" charset="0"/>
              </a:rPr>
              <a:t> của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90EBE028-D542-6AA5-66D2-CA17928AE615}"/>
              </a:ext>
            </a:extLst>
          </p:cNvPr>
          <p:cNvPicPr>
            <a:picLocks noChangeAspect="1"/>
          </p:cNvPicPr>
          <p:nvPr/>
        </p:nvPicPr>
        <p:blipFill>
          <a:blip r:embed="rId8"/>
          <a:stretch>
            <a:fillRect/>
          </a:stretch>
        </p:blipFill>
        <p:spPr>
          <a:xfrm>
            <a:off x="1002094" y="2806146"/>
            <a:ext cx="1436306" cy="1912563"/>
          </a:xfrm>
          <a:prstGeom prst="rect">
            <a:avLst/>
          </a:prstGeom>
        </p:spPr>
      </p:pic>
    </p:spTree>
    <p:extLst>
      <p:ext uri="{BB962C8B-B14F-4D97-AF65-F5344CB8AC3E}">
        <p14:creationId xmlns:p14="http://schemas.microsoft.com/office/powerpoint/2010/main" val="238491820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2642" y="2428407"/>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715282" y="4388123"/>
            <a:ext cx="12989958" cy="2953437"/>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Vẽ đường thẳng d đi qua M và vuông góc với OM. </a:t>
            </a:r>
            <a:endParaRPr lang="en-US" sz="4000" b="1" kern="100" dirty="0">
              <a:solidFill>
                <a:srgbClr val="00B0F0"/>
              </a:solidFill>
              <a:latin typeface="Arial "/>
              <a:ea typeface="Times New Roman" panose="02020603050405020304" pitchFamily="18" charset="0"/>
              <a:cs typeface="Arial" panose="020B0604020202020204" pitchFamily="34" charset="0"/>
            </a:endParaRP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M </a:t>
            </a:r>
            <a:r>
              <a:rPr lang="vi-VN"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a:t>
            </a:r>
            <a:r>
              <a:rPr lang="vi-VN" sz="4000" b="1" kern="100" dirty="0">
                <a:solidFill>
                  <a:srgbClr val="00B0F0"/>
                </a:solidFill>
                <a:latin typeface="Arial "/>
                <a:ea typeface="Times New Roman" panose="02020603050405020304" pitchFamily="18" charset="0"/>
                <a:cs typeface="Arial" panose="020B0604020202020204" pitchFamily="34" charset="0"/>
              </a:rPr>
              <a:t> (O; OM) và </a:t>
            </a:r>
            <a:r>
              <a:rPr lang="en-US" sz="4000" b="1" dirty="0">
                <a:solidFill>
                  <a:srgbClr val="00B0F0"/>
                </a:solidFill>
                <a:latin typeface="Arial "/>
              </a:rPr>
              <a:t>d</a:t>
            </a:r>
            <a:r>
              <a:rPr lang="vi-VN" sz="4000" b="1" dirty="0">
                <a:solidFill>
                  <a:srgbClr val="00B0F0"/>
                </a:solidFill>
                <a:latin typeface="Arial "/>
              </a:rPr>
              <a:t> ⊥ </a:t>
            </a:r>
            <a:r>
              <a:rPr lang="en-US" sz="4000" b="1" dirty="0">
                <a:solidFill>
                  <a:srgbClr val="00B0F0"/>
                </a:solidFill>
                <a:latin typeface="Arial "/>
              </a:rPr>
              <a:t>OM</a:t>
            </a:r>
            <a:r>
              <a:rPr lang="vi-VN" sz="4000" b="1" dirty="0">
                <a:solidFill>
                  <a:srgbClr val="00B0F0"/>
                </a:solidFill>
                <a:latin typeface="Arial "/>
              </a:rPr>
              <a:t> </a:t>
            </a:r>
            <a:r>
              <a:rPr lang="en-US" sz="4000" b="1" dirty="0" err="1">
                <a:solidFill>
                  <a:srgbClr val="00B0F0"/>
                </a:solidFill>
                <a:latin typeface="Arial "/>
              </a:rPr>
              <a:t>tại</a:t>
            </a:r>
            <a:r>
              <a:rPr lang="en-US" sz="4000" b="1" dirty="0">
                <a:solidFill>
                  <a:srgbClr val="00B0F0"/>
                </a:solidFill>
                <a:latin typeface="Arial "/>
              </a:rPr>
              <a:t> M</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nên đường thẳng d là tiếp tuyến của đường tròn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(O)</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23100" y="324806"/>
            <a:ext cx="16669500" cy="182492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M thuộc đường tròn. Hãy nêu cách vẽ đường thẳng d là tiếp tuyến của đường tròn (O) tại điểm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87BCAE0-281E-5C40-C971-7D8486C99F9F}"/>
              </a:ext>
            </a:extLst>
          </p:cNvPr>
          <p:cNvPicPr>
            <a:picLocks noChangeAspect="1"/>
          </p:cNvPicPr>
          <p:nvPr/>
        </p:nvPicPr>
        <p:blipFill>
          <a:blip r:embed="rId5"/>
          <a:stretch>
            <a:fillRect/>
          </a:stretch>
        </p:blipFill>
        <p:spPr>
          <a:xfrm>
            <a:off x="258718" y="430492"/>
            <a:ext cx="2243999" cy="847734"/>
          </a:xfrm>
          <a:prstGeom prst="rect">
            <a:avLst/>
          </a:prstGeom>
        </p:spPr>
      </p:pic>
      <p:sp>
        <p:nvSpPr>
          <p:cNvPr id="9" name="AutoShape 3">
            <a:extLst>
              <a:ext uri="{FF2B5EF4-FFF2-40B4-BE49-F238E27FC236}">
                <a16:creationId xmlns:a16="http://schemas.microsoft.com/office/drawing/2014/main" id="{45803632-DF81-0A87-DED3-03180D404986}"/>
              </a:ext>
            </a:extLst>
          </p:cNvPr>
          <p:cNvSpPr>
            <a:spLocks noChangeAspect="1" noChangeArrowheads="1" noTextEdit="1"/>
          </p:cNvSpPr>
          <p:nvPr/>
        </p:nvSpPr>
        <p:spPr bwMode="auto">
          <a:xfrm rot="16200000">
            <a:off x="11172346" y="9821753"/>
            <a:ext cx="4329300" cy="471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a:extLst>
              <a:ext uri="{FF2B5EF4-FFF2-40B4-BE49-F238E27FC236}">
                <a16:creationId xmlns:a16="http://schemas.microsoft.com/office/drawing/2014/main" id="{6E9C6C7D-80E7-C34B-8ABB-8ECA49758008}"/>
              </a:ext>
            </a:extLst>
          </p:cNvPr>
          <p:cNvGrpSpPr/>
          <p:nvPr/>
        </p:nvGrpSpPr>
        <p:grpSpPr>
          <a:xfrm>
            <a:off x="13877386" y="3560663"/>
            <a:ext cx="4083972" cy="3322607"/>
            <a:chOff x="13877386" y="3560663"/>
            <a:chExt cx="4083972" cy="3322607"/>
          </a:xfrm>
        </p:grpSpPr>
        <p:sp>
          <p:nvSpPr>
            <p:cNvPr id="13" name="Oval 12">
              <a:extLst>
                <a:ext uri="{FF2B5EF4-FFF2-40B4-BE49-F238E27FC236}">
                  <a16:creationId xmlns:a16="http://schemas.microsoft.com/office/drawing/2014/main" id="{74D77FC0-E1C6-C36E-6D9E-8E51C9620716}"/>
                </a:ext>
              </a:extLst>
            </p:cNvPr>
            <p:cNvSpPr>
              <a:spLocks noChangeArrowheads="1"/>
            </p:cNvSpPr>
            <p:nvPr/>
          </p:nvSpPr>
          <p:spPr bwMode="auto">
            <a:xfrm rot="16200000">
              <a:off x="13867640" y="3570409"/>
              <a:ext cx="3322607" cy="3303116"/>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8">
              <a:extLst>
                <a:ext uri="{FF2B5EF4-FFF2-40B4-BE49-F238E27FC236}">
                  <a16:creationId xmlns:a16="http://schemas.microsoft.com/office/drawing/2014/main" id="{FB2ACC2E-9914-4EA4-6088-6368842B117D}"/>
                </a:ext>
              </a:extLst>
            </p:cNvPr>
            <p:cNvSpPr>
              <a:spLocks noChangeShapeType="1"/>
            </p:cNvSpPr>
            <p:nvPr/>
          </p:nvSpPr>
          <p:spPr bwMode="auto">
            <a:xfrm rot="16200000" flipV="1">
              <a:off x="16316562" y="4439324"/>
              <a:ext cx="23472" cy="1635703"/>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24">
              <a:extLst>
                <a:ext uri="{FF2B5EF4-FFF2-40B4-BE49-F238E27FC236}">
                  <a16:creationId xmlns:a16="http://schemas.microsoft.com/office/drawing/2014/main" id="{2F1CB8D8-714A-D0F4-D121-1FEB5A1ADD56}"/>
                </a:ext>
              </a:extLst>
            </p:cNvPr>
            <p:cNvGrpSpPr>
              <a:grpSpLocks/>
            </p:cNvGrpSpPr>
            <p:nvPr/>
          </p:nvGrpSpPr>
          <p:grpSpPr bwMode="auto">
            <a:xfrm rot="16200000">
              <a:off x="14884953" y="5187803"/>
              <a:ext cx="717203" cy="639483"/>
              <a:chOff x="5791" y="3294"/>
              <a:chExt cx="275" cy="242"/>
            </a:xfrm>
          </p:grpSpPr>
          <p:sp>
            <p:nvSpPr>
              <p:cNvPr id="19" name="Oval 21">
                <a:extLst>
                  <a:ext uri="{FF2B5EF4-FFF2-40B4-BE49-F238E27FC236}">
                    <a16:creationId xmlns:a16="http://schemas.microsoft.com/office/drawing/2014/main" id="{85FAEF05-B6CD-25B1-3429-51624E254D39}"/>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22">
                <a:extLst>
                  <a:ext uri="{FF2B5EF4-FFF2-40B4-BE49-F238E27FC236}">
                    <a16:creationId xmlns:a16="http://schemas.microsoft.com/office/drawing/2014/main" id="{65E37F89-113F-960F-8DE4-5E298DA13E57}"/>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3">
                <a:extLst>
                  <a:ext uri="{FF2B5EF4-FFF2-40B4-BE49-F238E27FC236}">
                    <a16:creationId xmlns:a16="http://schemas.microsoft.com/office/drawing/2014/main" id="{4BF8ACE9-AFC0-F552-88A3-68FF4C104073}"/>
                  </a:ext>
                </a:extLst>
              </p:cNvPr>
              <p:cNvSpPr>
                <a:spLocks noChangeArrowheads="1"/>
              </p:cNvSpPr>
              <p:nvPr/>
            </p:nvSpPr>
            <p:spPr bwMode="auto">
              <a:xfrm rot="5400000">
                <a:off x="5848" y="3237"/>
                <a:ext cx="16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O</a:t>
                </a:r>
                <a:endParaRPr kumimoji="0" lang="en-US" altLang="en-US" sz="2800" b="0" i="0" u="none" strike="noStrike" cap="none" normalizeH="0" baseline="0" dirty="0">
                  <a:ln>
                    <a:noFill/>
                  </a:ln>
                  <a:solidFill>
                    <a:schemeClr val="tx1"/>
                  </a:solidFill>
                  <a:effectLst/>
                </a:endParaRPr>
              </a:p>
            </p:txBody>
          </p:sp>
        </p:grpSp>
        <p:sp>
          <p:nvSpPr>
            <p:cNvPr id="17" name="Rectangle 27">
              <a:extLst>
                <a:ext uri="{FF2B5EF4-FFF2-40B4-BE49-F238E27FC236}">
                  <a16:creationId xmlns:a16="http://schemas.microsoft.com/office/drawing/2014/main" id="{65D71692-0BDD-D893-875B-B20156A29F4A}"/>
                </a:ext>
              </a:extLst>
            </p:cNvPr>
            <p:cNvSpPr>
              <a:spLocks noChangeArrowheads="1"/>
            </p:cNvSpPr>
            <p:nvPr/>
          </p:nvSpPr>
          <p:spPr bwMode="auto">
            <a:xfrm>
              <a:off x="17377367" y="4923350"/>
              <a:ext cx="583991"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i="1" dirty="0">
                  <a:solidFill>
                    <a:srgbClr val="000000"/>
                  </a:solidFill>
                  <a:latin typeface="Times New Roman" panose="02020603050405020304" pitchFamily="18" charset="0"/>
                </a:rPr>
                <a:t>M</a:t>
              </a:r>
              <a:endParaRPr kumimoji="0" lang="en-US" altLang="en-US" sz="2800" b="0" i="0" u="none" strike="noStrike" cap="none" normalizeH="0" baseline="0" dirty="0">
                <a:ln>
                  <a:noFill/>
                </a:ln>
                <a:solidFill>
                  <a:schemeClr val="tx1"/>
                </a:solidFill>
                <a:effectLst/>
              </a:endParaRPr>
            </a:p>
          </p:txBody>
        </p:sp>
      </p:grpSp>
      <p:grpSp>
        <p:nvGrpSpPr>
          <p:cNvPr id="23" name="Group 22">
            <a:extLst>
              <a:ext uri="{FF2B5EF4-FFF2-40B4-BE49-F238E27FC236}">
                <a16:creationId xmlns:a16="http://schemas.microsoft.com/office/drawing/2014/main" id="{68755D14-60EF-C425-CB2A-6E2D538FC3B2}"/>
              </a:ext>
            </a:extLst>
          </p:cNvPr>
          <p:cNvGrpSpPr/>
          <p:nvPr/>
        </p:nvGrpSpPr>
        <p:grpSpPr>
          <a:xfrm>
            <a:off x="16776201" y="2418353"/>
            <a:ext cx="1026607" cy="5362073"/>
            <a:chOff x="16776201" y="2418353"/>
            <a:chExt cx="1026607" cy="5362073"/>
          </a:xfrm>
        </p:grpSpPr>
        <p:sp>
          <p:nvSpPr>
            <p:cNvPr id="15" name="Line 10">
              <a:extLst>
                <a:ext uri="{FF2B5EF4-FFF2-40B4-BE49-F238E27FC236}">
                  <a16:creationId xmlns:a16="http://schemas.microsoft.com/office/drawing/2014/main" id="{4C1CC664-63BE-D080-EAAE-1D0D2CA7BCF3}"/>
                </a:ext>
              </a:extLst>
            </p:cNvPr>
            <p:cNvSpPr>
              <a:spLocks noChangeShapeType="1"/>
            </p:cNvSpPr>
            <p:nvPr/>
          </p:nvSpPr>
          <p:spPr bwMode="auto">
            <a:xfrm rot="16200000" flipV="1">
              <a:off x="14520605" y="5099390"/>
              <a:ext cx="5362073"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726F7794-FF2A-1B5B-02EE-4F778C57DC39}"/>
                </a:ext>
              </a:extLst>
            </p:cNvPr>
            <p:cNvSpPr>
              <a:spLocks/>
            </p:cNvSpPr>
            <p:nvPr/>
          </p:nvSpPr>
          <p:spPr bwMode="auto">
            <a:xfrm rot="2857027">
              <a:off x="16872761" y="4875037"/>
              <a:ext cx="216465" cy="409586"/>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35">
              <a:extLst>
                <a:ext uri="{FF2B5EF4-FFF2-40B4-BE49-F238E27FC236}">
                  <a16:creationId xmlns:a16="http://schemas.microsoft.com/office/drawing/2014/main" id="{A64C8B3E-6134-9CE5-9FC1-0CD3B0E78820}"/>
                </a:ext>
              </a:extLst>
            </p:cNvPr>
            <p:cNvSpPr>
              <a:spLocks noChangeArrowheads="1"/>
            </p:cNvSpPr>
            <p:nvPr/>
          </p:nvSpPr>
          <p:spPr bwMode="auto">
            <a:xfrm>
              <a:off x="17435502" y="2886492"/>
              <a:ext cx="367306"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d</a:t>
              </a:r>
            </a:p>
          </p:txBody>
        </p:sp>
      </p:grpSp>
    </p:spTree>
    <p:extLst>
      <p:ext uri="{BB962C8B-B14F-4D97-AF65-F5344CB8AC3E}">
        <p14:creationId xmlns:p14="http://schemas.microsoft.com/office/powerpoint/2010/main" val="27371066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498029" y="49532"/>
            <a:ext cx="17104171" cy="182492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đường tròn (O; R) và (O’; R’) tiếp xúc ngoài nhau tại điểm I. Gọi d là tiếp tuyến của (O; R) tại điểm I. Chứng minh d là tiếp tuyến của (O’; R’).</a:t>
            </a:r>
            <a:endParaRPr lang="en-US" sz="4000" kern="100" dirty="0">
              <a:latin typeface="Arial "/>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161797" y="4178674"/>
            <a:ext cx="12674320" cy="182492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R) và (O’; R’) tiếp xúc ngoài nhau tại I nên O, I, O’ thẳng hàng và I nằm giữa O và O’.</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187179" y="2850937"/>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5B4833A9-E249-327A-FCED-FDDD6197BDB5}"/>
              </a:ext>
            </a:extLst>
          </p:cNvPr>
          <p:cNvSpPr txBox="1"/>
          <p:nvPr/>
        </p:nvSpPr>
        <p:spPr>
          <a:xfrm>
            <a:off x="242349" y="6501507"/>
            <a:ext cx="18026600" cy="1823704"/>
          </a:xfrm>
          <a:prstGeom prst="rect">
            <a:avLst/>
          </a:prstGeom>
          <a:noFill/>
        </p:spPr>
        <p:txBody>
          <a:bodyPr wrap="square">
            <a:spAutoFit/>
          </a:bodyPr>
          <a:lstStyle/>
          <a:p>
            <a:pPr>
              <a:lnSpc>
                <a:spcPct val="150000"/>
              </a:lnSpc>
            </a:pPr>
            <a:r>
              <a:rPr lang="vi-VN" sz="4000" b="1" dirty="0">
                <a:solidFill>
                  <a:srgbClr val="00B0F0"/>
                </a:solidFill>
                <a:latin typeface="Arial "/>
              </a:rPr>
              <a:t>Vì đường thẳng d là tiếp tuyến của đường tròn (O; R) tại I nên d ⊥ OI tại I.</a:t>
            </a:r>
            <a:endParaRPr lang="en-US" sz="4000" b="1" dirty="0">
              <a:solidFill>
                <a:srgbClr val="00B0F0"/>
              </a:solidFill>
              <a:latin typeface="Arial "/>
            </a:endParaRPr>
          </a:p>
          <a:p>
            <a:pPr>
              <a:lnSpc>
                <a:spcPct val="150000"/>
              </a:lnSpc>
            </a:pPr>
            <a:r>
              <a:rPr lang="vi-VN" sz="4000" b="1" dirty="0">
                <a:solidFill>
                  <a:srgbClr val="00B0F0"/>
                </a:solidFill>
                <a:latin typeface="Arial "/>
              </a:rPr>
              <a:t>Do đó d ⊥ O’I tại I, mà I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dirty="0">
                <a:solidFill>
                  <a:srgbClr val="00B0F0"/>
                </a:solidFill>
                <a:latin typeface="Arial "/>
              </a:rPr>
              <a:t>(O’; R’) nên d là tiếp tuyến của (O’; R’).</a:t>
            </a:r>
          </a:p>
        </p:txBody>
      </p:sp>
      <p:pic>
        <p:nvPicPr>
          <p:cNvPr id="11" name="Picture 10">
            <a:extLst>
              <a:ext uri="{FF2B5EF4-FFF2-40B4-BE49-F238E27FC236}">
                <a16:creationId xmlns:a16="http://schemas.microsoft.com/office/drawing/2014/main" id="{BA7F08D3-7311-4897-E916-3C0E5F77F8DE}"/>
              </a:ext>
            </a:extLst>
          </p:cNvPr>
          <p:cNvPicPr>
            <a:picLocks noChangeAspect="1"/>
          </p:cNvPicPr>
          <p:nvPr/>
        </p:nvPicPr>
        <p:blipFill rotWithShape="1">
          <a:blip r:embed="rId6"/>
          <a:srcRect t="10127" r="11373"/>
          <a:stretch/>
        </p:blipFill>
        <p:spPr>
          <a:xfrm>
            <a:off x="242349" y="49532"/>
            <a:ext cx="1187675" cy="1300177"/>
          </a:xfrm>
          <a:prstGeom prst="rect">
            <a:avLst/>
          </a:prstGeom>
        </p:spPr>
      </p:pic>
      <p:pic>
        <p:nvPicPr>
          <p:cNvPr id="26" name="Picture 25">
            <a:extLst>
              <a:ext uri="{FF2B5EF4-FFF2-40B4-BE49-F238E27FC236}">
                <a16:creationId xmlns:a16="http://schemas.microsoft.com/office/drawing/2014/main" id="{51399614-E749-685E-4C5E-0435CA866BD1}"/>
              </a:ext>
            </a:extLst>
          </p:cNvPr>
          <p:cNvPicPr>
            <a:picLocks noChangeAspect="1"/>
          </p:cNvPicPr>
          <p:nvPr/>
        </p:nvPicPr>
        <p:blipFill rotWithShape="1">
          <a:blip r:embed="rId7"/>
          <a:srcRect l="22960" t="4337" r="13756" b="8573"/>
          <a:stretch/>
        </p:blipFill>
        <p:spPr>
          <a:xfrm>
            <a:off x="12496800" y="1997360"/>
            <a:ext cx="5520917" cy="4668147"/>
          </a:xfrm>
          <a:prstGeom prst="rect">
            <a:avLst/>
          </a:prstGeom>
        </p:spPr>
      </p:pic>
    </p:spTree>
    <p:extLst>
      <p:ext uri="{BB962C8B-B14F-4D97-AF65-F5344CB8AC3E}">
        <p14:creationId xmlns:p14="http://schemas.microsoft.com/office/powerpoint/2010/main" val="1154212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76200" y="4207185"/>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E739D2-DBA6-85D7-D390-19FB14EEBCAA}"/>
                  </a:ext>
                </a:extLst>
              </p:cNvPr>
              <p:cNvSpPr txBox="1"/>
              <p:nvPr/>
            </p:nvSpPr>
            <p:spPr>
              <a:xfrm>
                <a:off x="685800" y="5936700"/>
                <a:ext cx="16838804" cy="3764236"/>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Vì OI là đường kính</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KM là bán kính của (K) nên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smtClean="0">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Xét </a:t>
                </a:r>
                <a:r>
                  <a:rPr lang="vi-VN" sz="4000" b="1" dirty="0">
                    <a:solidFill>
                      <a:srgbClr val="00B0F0"/>
                    </a:solidFill>
                    <a:latin typeface="Arial "/>
                  </a:rPr>
                  <a:t>∆O</a:t>
                </a:r>
                <a:r>
                  <a:rPr lang="vi-VN" sz="4000" b="1" kern="100" dirty="0">
                    <a:solidFill>
                      <a:srgbClr val="00B0F0"/>
                    </a:solidFill>
                    <a:latin typeface="Arial "/>
                    <a:ea typeface="Times New Roman" panose="02020603050405020304" pitchFamily="18" charset="0"/>
                    <a:cs typeface="Arial" panose="020B0604020202020204" pitchFamily="34" charset="0"/>
                  </a:rPr>
                  <a:t>IM có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 nên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MOI vuông tại M. </a:t>
                </a:r>
                <a:r>
                  <a:rPr lang="en-US" sz="4000" b="1" kern="100" dirty="0" err="1">
                    <a:solidFill>
                      <a:srgbClr val="00B0F0"/>
                    </a:solidFill>
                    <a:latin typeface="Arial "/>
                    <a:ea typeface="Times New Roman" panose="02020603050405020304" pitchFamily="18" charset="0"/>
                    <a:cs typeface="Arial" panose="020B0604020202020204" pitchFamily="34" charset="0"/>
                  </a:rPr>
                  <a:t>Suy</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ra</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a:t>
                </a: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(O) </a:t>
                </a:r>
                <a:r>
                  <a:rPr lang="en-US" sz="4000" b="1" kern="100" dirty="0" err="1">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và</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nên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 là tiếp tuyến của (O) tại M</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D2E739D2-DBA6-85D7-D390-19FB14EEBCAA}"/>
                  </a:ext>
                </a:extLst>
              </p:cNvPr>
              <p:cNvSpPr txBox="1">
                <a:spLocks noRot="1" noChangeAspect="1" noMove="1" noResize="1" noEditPoints="1" noAdjustHandles="1" noChangeArrowheads="1" noChangeShapeType="1" noTextEdit="1"/>
              </p:cNvSpPr>
              <p:nvPr/>
            </p:nvSpPr>
            <p:spPr>
              <a:xfrm>
                <a:off x="685800" y="5936700"/>
                <a:ext cx="16838804" cy="3764236"/>
              </a:xfrm>
              <a:prstGeom prst="rect">
                <a:avLst/>
              </a:prstGeom>
              <a:blipFill>
                <a:blip r:embed="rId4"/>
                <a:stretch>
                  <a:fillRect l="-1303" b="-6159"/>
                </a:stretch>
              </a:blipFill>
            </p:spPr>
            <p:txBody>
              <a:bodyPr/>
              <a:lstStyle/>
              <a:p>
                <a:r>
                  <a:rPr lang="en-US">
                    <a:noFill/>
                  </a:rPr>
                  <a:t> </a:t>
                </a:r>
              </a:p>
            </p:txBody>
          </p:sp>
        </mc:Fallback>
      </mc:AlternateContent>
      <p:sp>
        <p:nvSpPr>
          <p:cNvPr id="5" name="Rectangle 4"/>
          <p:cNvSpPr/>
          <p:nvPr/>
        </p:nvSpPr>
        <p:spPr>
          <a:xfrm>
            <a:off x="724598" y="315496"/>
            <a:ext cx="16838804" cy="274825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I ở ngoài đường tròn. Gọi M là giao điểm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K</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đường kính IO và đường tròn (O). Chứng minh IM là tiếp tuyến của (O) tại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37E8574-0AD5-3E5A-AEC6-61BE86CD37FC}"/>
              </a:ext>
            </a:extLst>
          </p:cNvPr>
          <p:cNvPicPr>
            <a:picLocks noChangeAspect="1"/>
          </p:cNvPicPr>
          <p:nvPr/>
        </p:nvPicPr>
        <p:blipFill>
          <a:blip r:embed="rId5"/>
          <a:stretch>
            <a:fillRect/>
          </a:stretch>
        </p:blipFill>
        <p:spPr>
          <a:xfrm>
            <a:off x="533400" y="363055"/>
            <a:ext cx="2239957" cy="854084"/>
          </a:xfrm>
          <a:prstGeom prst="rect">
            <a:avLst/>
          </a:prstGeom>
        </p:spPr>
      </p:pic>
      <p:pic>
        <p:nvPicPr>
          <p:cNvPr id="25" name="Picture 24">
            <a:extLst>
              <a:ext uri="{FF2B5EF4-FFF2-40B4-BE49-F238E27FC236}">
                <a16:creationId xmlns:a16="http://schemas.microsoft.com/office/drawing/2014/main" id="{5B244579-EDD9-26AA-BC27-6BD4304A31F5}"/>
              </a:ext>
            </a:extLst>
          </p:cNvPr>
          <p:cNvPicPr>
            <a:picLocks noChangeAspect="1"/>
          </p:cNvPicPr>
          <p:nvPr/>
        </p:nvPicPr>
        <p:blipFill>
          <a:blip r:embed="rId6"/>
          <a:stretch>
            <a:fillRect/>
          </a:stretch>
        </p:blipFill>
        <p:spPr>
          <a:xfrm>
            <a:off x="10480034" y="2521666"/>
            <a:ext cx="5001571" cy="3536233"/>
          </a:xfrm>
          <a:prstGeom prst="rect">
            <a:avLst/>
          </a:prstGeom>
        </p:spPr>
      </p:pic>
    </p:spTree>
    <p:extLst>
      <p:ext uri="{BB962C8B-B14F-4D97-AF65-F5344CB8AC3E}">
        <p14:creationId xmlns:p14="http://schemas.microsoft.com/office/powerpoint/2010/main" val="19392422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73487" y="3466234"/>
            <a:ext cx="16341026" cy="5862165"/>
            <a:chOff x="1066800" y="3009900"/>
            <a:chExt cx="16341026" cy="5862165"/>
          </a:xfrm>
        </p:grpSpPr>
        <p:sp>
          <p:nvSpPr>
            <p:cNvPr id="28" name="Google Shape;259;p11"/>
            <p:cNvSpPr/>
            <p:nvPr/>
          </p:nvSpPr>
          <p:spPr>
            <a:xfrm>
              <a:off x="1066800" y="3009900"/>
              <a:ext cx="16341026" cy="5862165"/>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796768" y="3286330"/>
              <a:ext cx="15029693" cy="5495415"/>
            </a:xfrm>
            <a:prstGeom prst="rect">
              <a:avLst/>
            </a:prstGeom>
          </p:spPr>
          <p:txBody>
            <a:bodyPr wrap="square">
              <a:spAutoFit/>
            </a:bodyPr>
            <a:lstStyle/>
            <a:p>
              <a:pPr>
                <a:lnSpc>
                  <a:spcPct val="150000"/>
                </a:lnSpc>
              </a:pPr>
              <a:r>
                <a:rPr lang="en-US" sz="4800" b="1" dirty="0">
                  <a:solidFill>
                    <a:schemeClr val="bg1"/>
                  </a:solidFill>
                  <a:latin typeface="Arial "/>
                </a:rPr>
                <a:t>Cho điểm I </a:t>
              </a:r>
              <a:r>
                <a:rPr lang="en-US" sz="4800" b="1" dirty="0" err="1">
                  <a:solidFill>
                    <a:schemeClr val="bg1"/>
                  </a:solidFill>
                  <a:latin typeface="Arial "/>
                </a:rPr>
                <a:t>nằm</a:t>
              </a:r>
              <a:r>
                <a:rPr lang="en-US" sz="4800" b="1" dirty="0">
                  <a:solidFill>
                    <a:schemeClr val="bg1"/>
                  </a:solidFill>
                  <a:latin typeface="Arial "/>
                </a:rPr>
                <a:t> </a:t>
              </a:r>
              <a:r>
                <a:rPr lang="en-US" sz="4800" b="1" dirty="0" err="1">
                  <a:solidFill>
                    <a:schemeClr val="bg1"/>
                  </a:solidFill>
                  <a:latin typeface="Arial "/>
                </a:rPr>
                <a:t>ngoài</a:t>
              </a:r>
              <a:r>
                <a:rPr lang="en-US" sz="4800" b="1" dirty="0">
                  <a:solidFill>
                    <a:schemeClr val="bg1"/>
                  </a:solidFill>
                  <a:latin typeface="Arial "/>
                </a:rPr>
                <a:t> (O). Ta </a:t>
              </a:r>
              <a:r>
                <a:rPr lang="en-US" sz="4800" b="1" dirty="0" err="1">
                  <a:solidFill>
                    <a:schemeClr val="bg1"/>
                  </a:solidFill>
                  <a:latin typeface="Arial "/>
                </a:rPr>
                <a:t>có</a:t>
              </a:r>
              <a:r>
                <a:rPr lang="en-US" sz="4800" b="1" dirty="0">
                  <a:solidFill>
                    <a:schemeClr val="bg1"/>
                  </a:solidFill>
                  <a:latin typeface="Arial "/>
                </a:rPr>
                <a:t> </a:t>
              </a:r>
              <a:r>
                <a:rPr lang="en-US" sz="4800" b="1" dirty="0" err="1">
                  <a:solidFill>
                    <a:schemeClr val="bg1"/>
                  </a:solidFill>
                  <a:latin typeface="Arial "/>
                </a:rPr>
                <a:t>thể</a:t>
              </a: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đường thẳng </a:t>
              </a:r>
              <a:r>
                <a:rPr lang="en-US" sz="4800" b="1" dirty="0" err="1">
                  <a:solidFill>
                    <a:schemeClr val="bg1"/>
                  </a:solidFill>
                  <a:latin typeface="Arial "/>
                </a:rPr>
                <a:t>đi</a:t>
              </a:r>
              <a:r>
                <a:rPr lang="en-US" sz="4800" b="1" dirty="0">
                  <a:solidFill>
                    <a:schemeClr val="bg1"/>
                  </a:solidFill>
                  <a:latin typeface="Arial "/>
                </a:rPr>
                <a:t> qua I </a:t>
              </a:r>
              <a:r>
                <a:rPr lang="en-US" sz="4800" b="1" dirty="0" err="1">
                  <a:solidFill>
                    <a:schemeClr val="bg1"/>
                  </a:solidFill>
                  <a:latin typeface="Arial "/>
                </a:rPr>
                <a:t>và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xúc</a:t>
              </a:r>
              <a:r>
                <a:rPr lang="en-US" sz="4800" b="1" dirty="0">
                  <a:solidFill>
                    <a:schemeClr val="bg1"/>
                  </a:solidFill>
                  <a:latin typeface="Arial "/>
                </a:rPr>
                <a:t> với (O) </a:t>
              </a:r>
              <a:r>
                <a:rPr lang="en-US" sz="4800" b="1" dirty="0" err="1">
                  <a:solidFill>
                    <a:schemeClr val="bg1"/>
                  </a:solidFill>
                  <a:latin typeface="Arial "/>
                </a:rPr>
                <a:t>như</a:t>
              </a:r>
              <a:r>
                <a:rPr lang="en-US" sz="4800" b="1" dirty="0">
                  <a:solidFill>
                    <a:schemeClr val="bg1"/>
                  </a:solidFill>
                  <a:latin typeface="Arial "/>
                </a:rPr>
                <a:t> </a:t>
              </a:r>
              <a:r>
                <a:rPr lang="en-US" sz="4800" b="1" dirty="0" err="1">
                  <a:solidFill>
                    <a:schemeClr val="bg1"/>
                  </a:solidFill>
                  <a:latin typeface="Arial "/>
                </a:rPr>
                <a:t>sau</a:t>
              </a:r>
              <a:r>
                <a:rPr lang="en-US" sz="4800" b="1" dirty="0">
                  <a:solidFill>
                    <a:schemeClr val="bg1"/>
                  </a:solidFill>
                  <a:latin typeface="Arial "/>
                </a:rPr>
                <a:t>:</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a:t>
              </a:r>
              <a:r>
                <a:rPr lang="en-US" sz="4800" b="1" dirty="0" err="1">
                  <a:solidFill>
                    <a:schemeClr val="bg1"/>
                  </a:solidFill>
                  <a:latin typeface="Arial "/>
                </a:rPr>
                <a:t>trung</a:t>
              </a:r>
              <a:r>
                <a:rPr lang="en-US" sz="4800" b="1" dirty="0">
                  <a:solidFill>
                    <a:schemeClr val="bg1"/>
                  </a:solidFill>
                  <a:latin typeface="Arial "/>
                </a:rPr>
                <a:t> điểm K của </a:t>
              </a:r>
              <a:r>
                <a:rPr lang="en-US" sz="4800" b="1" dirty="0" err="1">
                  <a:solidFill>
                    <a:schemeClr val="bg1"/>
                  </a:solidFill>
                  <a:latin typeface="Arial "/>
                </a:rPr>
                <a:t>đoạn</a:t>
              </a:r>
              <a:r>
                <a:rPr lang="en-US" sz="4800" b="1" dirty="0">
                  <a:solidFill>
                    <a:schemeClr val="bg1"/>
                  </a:solidFill>
                  <a:latin typeface="Arial "/>
                </a:rPr>
                <a:t> OI.</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(K; OK) </a:t>
              </a:r>
              <a:r>
                <a:rPr lang="en-US" sz="4800" b="1" dirty="0" err="1">
                  <a:solidFill>
                    <a:schemeClr val="bg1"/>
                  </a:solidFill>
                  <a:latin typeface="Arial "/>
                </a:rPr>
                <a:t>cắt</a:t>
              </a:r>
              <a:r>
                <a:rPr lang="en-US" sz="4800" b="1" dirty="0">
                  <a:solidFill>
                    <a:schemeClr val="bg1"/>
                  </a:solidFill>
                  <a:latin typeface="Arial "/>
                </a:rPr>
                <a:t> (O) </a:t>
              </a:r>
              <a:r>
                <a:rPr lang="en-US" sz="4800" b="1" dirty="0" err="1">
                  <a:solidFill>
                    <a:schemeClr val="bg1"/>
                  </a:solidFill>
                  <a:latin typeface="Arial "/>
                </a:rPr>
                <a:t>tại</a:t>
              </a:r>
              <a:r>
                <a:rPr lang="en-US" sz="4800" b="1" dirty="0">
                  <a:solidFill>
                    <a:schemeClr val="bg1"/>
                  </a:solidFill>
                  <a:latin typeface="Arial "/>
                </a:rPr>
                <a:t> một </a:t>
              </a:r>
              <a:r>
                <a:rPr lang="en-US" sz="4800" b="1" dirty="0" err="1">
                  <a:solidFill>
                    <a:schemeClr val="bg1"/>
                  </a:solidFill>
                  <a:latin typeface="Arial "/>
                </a:rPr>
                <a:t>giao</a:t>
              </a:r>
              <a:r>
                <a:rPr lang="en-US" sz="4800" b="1" dirty="0">
                  <a:solidFill>
                    <a:schemeClr val="bg1"/>
                  </a:solidFill>
                  <a:latin typeface="Arial "/>
                </a:rPr>
                <a:t> điểm M.</a:t>
              </a:r>
            </a:p>
            <a:p>
              <a:pPr>
                <a:lnSpc>
                  <a:spcPct val="150000"/>
                </a:lnSpc>
              </a:pPr>
              <a:r>
                <a:rPr lang="en-US" sz="4800" b="1" dirty="0">
                  <a:solidFill>
                    <a:schemeClr val="bg1"/>
                  </a:solidFill>
                  <a:latin typeface="Arial "/>
                </a:rPr>
                <a:t>Khi đó IM </a:t>
              </a:r>
              <a:r>
                <a:rPr lang="en-US" sz="4800" b="1" dirty="0" err="1">
                  <a:solidFill>
                    <a:schemeClr val="bg1"/>
                  </a:solidFill>
                  <a:latin typeface="Arial "/>
                </a:rPr>
                <a:t>là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tuyến</a:t>
              </a:r>
              <a:r>
                <a:rPr lang="en-US" sz="4800" b="1" dirty="0">
                  <a:solidFill>
                    <a:schemeClr val="bg1"/>
                  </a:solidFill>
                  <a:latin typeface="Arial "/>
                </a:rPr>
                <a:t> </a:t>
              </a:r>
              <a:r>
                <a:rPr lang="en-US" sz="4800" b="1" dirty="0" err="1">
                  <a:solidFill>
                    <a:schemeClr val="bg1"/>
                  </a:solidFill>
                  <a:latin typeface="Arial "/>
                </a:rPr>
                <a:t>cần</a:t>
              </a:r>
              <a:r>
                <a:rPr lang="en-US" sz="4800" b="1" dirty="0">
                  <a:solidFill>
                    <a:schemeClr val="bg1"/>
                  </a:solidFill>
                  <a:latin typeface="Arial "/>
                </a:rPr>
                <a:t> </a:t>
              </a:r>
              <a:r>
                <a:rPr lang="en-US" sz="4800" b="1" dirty="0" err="1">
                  <a:solidFill>
                    <a:schemeClr val="bg1"/>
                  </a:solidFill>
                  <a:latin typeface="Arial "/>
                </a:rPr>
                <a:t>vẽ</a:t>
              </a:r>
              <a:endParaRPr lang="en-US" sz="4800" b="1" dirty="0">
                <a:solidFill>
                  <a:schemeClr val="bg1"/>
                </a:solidFill>
                <a:latin typeface="Arial "/>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213462"/>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61034867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93895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bg1"/>
                </a:solidFill>
                <a:latin typeface="Arial"/>
                <a:ea typeface="Arial"/>
                <a:cs typeface="Arial"/>
                <a:sym typeface="Arial"/>
              </a:rPr>
              <a:t>CHƯƠNG </a:t>
            </a:r>
            <a:r>
              <a:rPr lang="en-US" sz="7700" b="1" dirty="0">
                <a:solidFill>
                  <a:schemeClr val="bg1"/>
                </a:solidFill>
                <a:latin typeface="Arial"/>
                <a:ea typeface="Arial"/>
                <a:cs typeface="Arial"/>
                <a:sym typeface="Arial"/>
              </a:rPr>
              <a:t>V</a:t>
            </a:r>
            <a:r>
              <a:rPr lang="vi-VN" sz="7700" b="1" dirty="0">
                <a:solidFill>
                  <a:schemeClr val="bg1"/>
                </a:solidFill>
                <a:latin typeface="Arial"/>
                <a:ea typeface="Arial"/>
                <a:cs typeface="Arial"/>
                <a:sym typeface="Arial"/>
              </a:rPr>
              <a:t>:</a:t>
            </a:r>
            <a:r>
              <a:rPr lang="en-US" sz="7700" b="1" dirty="0">
                <a:solidFill>
                  <a:schemeClr val="bg1"/>
                </a:solidFill>
                <a:latin typeface="Arial"/>
                <a:ea typeface="Arial"/>
                <a:cs typeface="Arial"/>
                <a:sym typeface="Arial"/>
              </a:rPr>
              <a:t> </a:t>
            </a:r>
            <a:r>
              <a:rPr lang="en-US" sz="8000" b="1" dirty="0">
                <a:solidFill>
                  <a:schemeClr val="bg1"/>
                </a:solidFill>
                <a:latin typeface="Arial"/>
                <a:ea typeface="Arial"/>
                <a:cs typeface="Arial"/>
                <a:sym typeface="Arial"/>
              </a:rPr>
              <a:t>ĐƯỜNG TRÒN</a:t>
            </a:r>
            <a:r>
              <a:rPr lang="en-US" sz="7700" b="1" dirty="0">
                <a:solidFill>
                  <a:schemeClr val="bg1"/>
                </a:solidFill>
                <a:latin typeface="Arial"/>
                <a:ea typeface="Arial"/>
                <a:cs typeface="Arial"/>
                <a:sym typeface="Arial"/>
              </a:rPr>
              <a:t> </a:t>
            </a:r>
            <a:endParaRPr sz="7700" dirty="0">
              <a:solidFill>
                <a:schemeClr val="bg1"/>
              </a:solidFill>
              <a:latin typeface="Calibri"/>
              <a:ea typeface="Calibri"/>
              <a:cs typeface="Calibri"/>
              <a:sym typeface="Calibri"/>
            </a:endParaRPr>
          </a:p>
        </p:txBody>
      </p:sp>
      <p:sp>
        <p:nvSpPr>
          <p:cNvPr id="21" name="Google Shape;133;p3"/>
          <p:cNvSpPr/>
          <p:nvPr/>
        </p:nvSpPr>
        <p:spPr>
          <a:xfrm>
            <a:off x="3610753" y="5096026"/>
            <a:ext cx="11523694" cy="35547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TIẾP TUYẾN CỦA ĐƯỜNG TRÒN</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403931" y="7879111"/>
            <a:ext cx="2307909" cy="2355009"/>
          </a:xfrm>
          <a:prstGeom prst="rect">
            <a:avLst/>
          </a:prstGeom>
        </p:spPr>
      </p:pic>
      <p:pic>
        <p:nvPicPr>
          <p:cNvPr id="11" name="Picture 10">
            <a:extLst>
              <a:ext uri="{FF2B5EF4-FFF2-40B4-BE49-F238E27FC236}">
                <a16:creationId xmlns:a16="http://schemas.microsoft.com/office/drawing/2014/main" id="{FF7F4D26-70D2-9A9E-0328-FB99148970EF}"/>
              </a:ext>
            </a:extLst>
          </p:cNvPr>
          <p:cNvPicPr>
            <a:picLocks noChangeAspect="1"/>
          </p:cNvPicPr>
          <p:nvPr/>
        </p:nvPicPr>
        <p:blipFill rotWithShape="1">
          <a:blip r:embed="rId6"/>
          <a:srcRect l="5447" r="3892"/>
          <a:stretch/>
        </p:blipFill>
        <p:spPr>
          <a:xfrm>
            <a:off x="12953998" y="42319"/>
            <a:ext cx="5334001" cy="4011984"/>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641138" y="5033061"/>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Xét ∆OAO’ và ∆OBO’ có:</a:t>
            </a:r>
            <a:r>
              <a:rPr lang="en-US" sz="4000" b="1" dirty="0">
                <a:solidFill>
                  <a:srgbClr val="00B0F0"/>
                </a:solidFill>
                <a:latin typeface="Arial "/>
              </a:rPr>
              <a:t> </a:t>
            </a:r>
            <a:r>
              <a:rPr lang="vi-VN" sz="4000" b="1" dirty="0">
                <a:solidFill>
                  <a:srgbClr val="00B0F0"/>
                </a:solidFill>
                <a:latin typeface="Arial "/>
              </a:rPr>
              <a:t>OA = OB; O’A = O’B; OO’ là cạnh chung</a:t>
            </a:r>
          </a:p>
          <a:p>
            <a:pPr>
              <a:lnSpc>
                <a:spcPct val="150000"/>
              </a:lnSpc>
            </a:pPr>
            <a:r>
              <a:rPr lang="vi-VN" sz="4000" b="1" dirty="0">
                <a:solidFill>
                  <a:srgbClr val="00B0F0"/>
                </a:solidFill>
                <a:latin typeface="Arial "/>
              </a:rPr>
              <a:t>Do đó ∆OAO’ = ∆OBO’ (c.c.c).</a:t>
            </a:r>
          </a:p>
        </p:txBody>
      </p:sp>
      <p:grpSp>
        <p:nvGrpSpPr>
          <p:cNvPr id="9" name="Group 8">
            <a:extLst>
              <a:ext uri="{FF2B5EF4-FFF2-40B4-BE49-F238E27FC236}">
                <a16:creationId xmlns:a16="http://schemas.microsoft.com/office/drawing/2014/main" id="{6B6FE266-37CD-146A-C3F2-DED9D61B4934}"/>
              </a:ext>
            </a:extLst>
          </p:cNvPr>
          <p:cNvGrpSpPr/>
          <p:nvPr/>
        </p:nvGrpSpPr>
        <p:grpSpPr>
          <a:xfrm>
            <a:off x="576532" y="8594228"/>
            <a:ext cx="18026600" cy="901593"/>
            <a:chOff x="280449" y="8625462"/>
            <a:chExt cx="18026600" cy="901593"/>
          </a:xfrm>
        </p:grpSpPr>
        <p:sp>
          <p:nvSpPr>
            <p:cNvPr id="2" name="TextBox 1">
              <a:extLst>
                <a:ext uri="{FF2B5EF4-FFF2-40B4-BE49-F238E27FC236}">
                  <a16:creationId xmlns:a16="http://schemas.microsoft.com/office/drawing/2014/main" id="{5B4833A9-E249-327A-FCED-FDDD6197BDB5}"/>
                </a:ext>
              </a:extLst>
            </p:cNvPr>
            <p:cNvSpPr txBox="1"/>
            <p:nvPr/>
          </p:nvSpPr>
          <p:spPr>
            <a:xfrm>
              <a:off x="280449" y="8625462"/>
              <a:ext cx="18026600"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t>
              </a:r>
              <a:r>
                <a:rPr lang="en-US" sz="4000" b="1" dirty="0">
                  <a:solidFill>
                    <a:srgbClr val="00B0F0"/>
                  </a:solidFill>
                  <a:latin typeface="Arial "/>
                </a:rPr>
                <a:t>                  </a:t>
              </a:r>
              <a:r>
                <a:rPr lang="vi-VN" sz="4000" b="1" dirty="0">
                  <a:solidFill>
                    <a:srgbClr val="00B0F0"/>
                  </a:solidFill>
                  <a:latin typeface="Arial "/>
                </a:rPr>
                <a:t>hay OB ⊥ BO’ tại B nên O’B là tiếp tuyến của (O).</a:t>
              </a:r>
            </a:p>
          </p:txBody>
        </p:sp>
        <p:graphicFrame>
          <p:nvGraphicFramePr>
            <p:cNvPr id="8" name="Object 7">
              <a:extLst>
                <a:ext uri="{FF2B5EF4-FFF2-40B4-BE49-F238E27FC236}">
                  <a16:creationId xmlns:a16="http://schemas.microsoft.com/office/drawing/2014/main" id="{26313393-B26C-D94E-E42B-2F9713CB2301}"/>
                </a:ext>
              </a:extLst>
            </p:cNvPr>
            <p:cNvGraphicFramePr>
              <a:graphicFrameLocks noChangeAspect="1"/>
            </p:cNvGraphicFramePr>
            <p:nvPr>
              <p:extLst>
                <p:ext uri="{D42A27DB-BD31-4B8C-83A1-F6EECF244321}">
                  <p14:modId xmlns:p14="http://schemas.microsoft.com/office/powerpoint/2010/main" val="3594341562"/>
                </p:ext>
              </p:extLst>
            </p:nvPr>
          </p:nvGraphicFramePr>
          <p:xfrm>
            <a:off x="1929161" y="8713277"/>
            <a:ext cx="2352599" cy="705780"/>
          </p:xfrm>
          <a:graphic>
            <a:graphicData uri="http://schemas.openxmlformats.org/presentationml/2006/ole">
              <mc:AlternateContent xmlns:mc="http://schemas.openxmlformats.org/markup-compatibility/2006">
                <mc:Choice xmlns:v="urn:schemas-microsoft-com:vml" Requires="v">
                  <p:oleObj spid="_x0000_s2068" name="Equation" r:id="rId7" imgW="761760" imgH="228600" progId="Equation.DSMT4">
                    <p:embed/>
                  </p:oleObj>
                </mc:Choice>
                <mc:Fallback>
                  <p:oleObj name="Equation" r:id="rId7" imgW="761760" imgH="228600" progId="Equation.DSMT4">
                    <p:embed/>
                    <p:pic>
                      <p:nvPicPr>
                        <p:cNvPr id="8" name="Object 7">
                          <a:extLst>
                            <a:ext uri="{FF2B5EF4-FFF2-40B4-BE49-F238E27FC236}">
                              <a16:creationId xmlns:a16="http://schemas.microsoft.com/office/drawing/2014/main" id="{26313393-B26C-D94E-E42B-2F9713CB2301}"/>
                            </a:ext>
                          </a:extLst>
                        </p:cNvPr>
                        <p:cNvPicPr/>
                        <p:nvPr/>
                      </p:nvPicPr>
                      <p:blipFill>
                        <a:blip r:embed="rId8"/>
                        <a:stretch>
                          <a:fillRect/>
                        </a:stretch>
                      </p:blipFill>
                      <p:spPr>
                        <a:xfrm>
                          <a:off x="1929161" y="8713277"/>
                          <a:ext cx="2352599" cy="705780"/>
                        </a:xfrm>
                        <a:prstGeom prst="rect">
                          <a:avLst/>
                        </a:prstGeom>
                      </p:spPr>
                    </p:pic>
                  </p:oleObj>
                </mc:Fallback>
              </mc:AlternateContent>
            </a:graphicData>
          </a:graphic>
        </p:graphicFrame>
      </p:grpSp>
      <p:sp>
        <p:nvSpPr>
          <p:cNvPr id="15" name="TextBox 14">
            <a:extLst>
              <a:ext uri="{FF2B5EF4-FFF2-40B4-BE49-F238E27FC236}">
                <a16:creationId xmlns:a16="http://schemas.microsoft.com/office/drawing/2014/main" id="{DC1CC1F8-A244-D092-5536-C05BD896D2CE}"/>
              </a:ext>
            </a:extLst>
          </p:cNvPr>
          <p:cNvSpPr txBox="1"/>
          <p:nvPr/>
        </p:nvSpPr>
        <p:spPr>
          <a:xfrm>
            <a:off x="2958685" y="3503585"/>
            <a:ext cx="13004152" cy="1824923"/>
          </a:xfrm>
          <a:prstGeom prst="rect">
            <a:avLst/>
          </a:prstGeom>
          <a:noFill/>
        </p:spPr>
        <p:txBody>
          <a:bodyPr wrap="square">
            <a:spAutoFit/>
          </a:bodyPr>
          <a:lstStyle/>
          <a:p>
            <a:pPr>
              <a:lnSpc>
                <a:spcPct val="150000"/>
              </a:lnSpc>
            </a:pPr>
            <a:r>
              <a:rPr lang="vi-VN" sz="4000" b="1" dirty="0">
                <a:solidFill>
                  <a:srgbClr val="00B0F0"/>
                </a:solidFill>
                <a:latin typeface="Arial "/>
              </a:rPr>
              <a:t>Vì (O), (O’) cắt nhau tại </a:t>
            </a:r>
            <a:r>
              <a:rPr lang="en-US" sz="4000" b="1" dirty="0">
                <a:solidFill>
                  <a:srgbClr val="00B0F0"/>
                </a:solidFill>
                <a:latin typeface="Arial "/>
              </a:rPr>
              <a:t> </a:t>
            </a:r>
            <a:r>
              <a:rPr lang="vi-VN" sz="4000" b="1" dirty="0">
                <a:solidFill>
                  <a:srgbClr val="00B0F0"/>
                </a:solidFill>
                <a:latin typeface="Arial "/>
              </a:rPr>
              <a:t>A</a:t>
            </a:r>
            <a:r>
              <a:rPr lang="en-US" sz="4000" b="1" dirty="0">
                <a:solidFill>
                  <a:srgbClr val="00B0F0"/>
                </a:solidFill>
                <a:latin typeface="Arial "/>
              </a:rPr>
              <a:t> </a:t>
            </a:r>
            <a:r>
              <a:rPr lang="en-US" sz="4000" b="1" dirty="0" err="1">
                <a:solidFill>
                  <a:srgbClr val="00B0F0"/>
                </a:solidFill>
                <a:latin typeface="Arial "/>
              </a:rPr>
              <a:t>và</a:t>
            </a:r>
            <a:r>
              <a:rPr lang="vi-VN" sz="4000" b="1" dirty="0">
                <a:solidFill>
                  <a:srgbClr val="00B0F0"/>
                </a:solidFill>
                <a:latin typeface="Arial "/>
              </a:rPr>
              <a:t> B nên </a:t>
            </a:r>
            <a:endParaRPr lang="en-US" sz="4000" b="1" dirty="0">
              <a:solidFill>
                <a:srgbClr val="00B0F0"/>
              </a:solidFill>
              <a:latin typeface="Arial "/>
            </a:endParaRPr>
          </a:p>
          <a:p>
            <a:pPr>
              <a:lnSpc>
                <a:spcPct val="150000"/>
              </a:lnSpc>
            </a:pPr>
            <a:r>
              <a:rPr lang="en-US" sz="4000" b="1" dirty="0">
                <a:solidFill>
                  <a:srgbClr val="00B0F0"/>
                </a:solidFill>
                <a:latin typeface="Arial "/>
              </a:rPr>
              <a:t>                </a:t>
            </a:r>
            <a:r>
              <a:rPr lang="vi-VN" sz="4000" b="1" dirty="0">
                <a:solidFill>
                  <a:srgbClr val="00B0F0"/>
                </a:solidFill>
                <a:latin typeface="Arial "/>
              </a:rPr>
              <a:t>OA = OB và O’A = O’B.</a:t>
            </a:r>
          </a:p>
        </p:txBody>
      </p:sp>
      <p:sp>
        <p:nvSpPr>
          <p:cNvPr id="10" name="Rectangle 9">
            <a:extLst>
              <a:ext uri="{FF2B5EF4-FFF2-40B4-BE49-F238E27FC236}">
                <a16:creationId xmlns:a16="http://schemas.microsoft.com/office/drawing/2014/main" id="{F0F4F471-21AF-6F51-4FAA-B1DEFF9C6355}"/>
              </a:ext>
            </a:extLst>
          </p:cNvPr>
          <p:cNvSpPr/>
          <p:nvPr/>
        </p:nvSpPr>
        <p:spPr>
          <a:xfrm>
            <a:off x="19724" y="220869"/>
            <a:ext cx="13189790"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hai đường tròn (O), (O’) cắt nhau tại hai điểm A, B sao cho đường thẳng OA là tiếp tuyến của đường tròn (O’). Chứng minh đường thẳng O’B là tiếp tuyến</a:t>
            </a:r>
            <a:r>
              <a:rPr lang="en-US" sz="4000" dirty="0">
                <a:latin typeface="Arial "/>
              </a:rPr>
              <a:t> </a:t>
            </a:r>
            <a:r>
              <a:rPr lang="vi-VN" sz="4000" dirty="0">
                <a:latin typeface="Arial "/>
              </a:rPr>
              <a:t>(O).</a:t>
            </a:r>
            <a:endParaRPr lang="en-US" sz="4000" kern="100" dirty="0">
              <a:latin typeface="Arial "/>
              <a:ea typeface="Calibri" panose="020F0502020204030204" pitchFamily="34" charset="0"/>
              <a:cs typeface="Arial" panose="020B0604020202020204" pitchFamily="34" charset="0"/>
            </a:endParaRPr>
          </a:p>
        </p:txBody>
      </p:sp>
      <p:grpSp>
        <p:nvGrpSpPr>
          <p:cNvPr id="12" name="Google Shape;305;p14">
            <a:extLst>
              <a:ext uri="{FF2B5EF4-FFF2-40B4-BE49-F238E27FC236}">
                <a16:creationId xmlns:a16="http://schemas.microsoft.com/office/drawing/2014/main" id="{14E0A941-2433-0098-1A2D-8CFDD9DC9A99}"/>
              </a:ext>
            </a:extLst>
          </p:cNvPr>
          <p:cNvGrpSpPr/>
          <p:nvPr/>
        </p:nvGrpSpPr>
        <p:grpSpPr>
          <a:xfrm flipH="1">
            <a:off x="19724" y="3854196"/>
            <a:ext cx="2351174" cy="1289304"/>
            <a:chOff x="7837953" y="804641"/>
            <a:chExt cx="2022200" cy="1289304"/>
          </a:xfrm>
        </p:grpSpPr>
        <p:pic>
          <p:nvPicPr>
            <p:cNvPr id="13" name="Google Shape;306;p14">
              <a:extLst>
                <a:ext uri="{FF2B5EF4-FFF2-40B4-BE49-F238E27FC236}">
                  <a16:creationId xmlns:a16="http://schemas.microsoft.com/office/drawing/2014/main" id="{36281C89-D019-9994-01C1-EBD099DEAD88}"/>
                </a:ext>
              </a:extLst>
            </p:cNvPr>
            <p:cNvPicPr preferRelativeResize="0"/>
            <p:nvPr/>
          </p:nvPicPr>
          <p:blipFill rotWithShape="1">
            <a:blip r:embed="rId9">
              <a:alphaModFix/>
            </a:blip>
            <a:srcRect/>
            <a:stretch/>
          </p:blipFill>
          <p:spPr>
            <a:xfrm>
              <a:off x="7913845" y="804641"/>
              <a:ext cx="1889478" cy="1289304"/>
            </a:xfrm>
            <a:prstGeom prst="rect">
              <a:avLst/>
            </a:prstGeom>
            <a:noFill/>
            <a:ln>
              <a:noFill/>
            </a:ln>
          </p:spPr>
        </p:pic>
        <p:sp>
          <p:nvSpPr>
            <p:cNvPr id="14" name="Google Shape;307;p14">
              <a:extLst>
                <a:ext uri="{FF2B5EF4-FFF2-40B4-BE49-F238E27FC236}">
                  <a16:creationId xmlns:a16="http://schemas.microsoft.com/office/drawing/2014/main" id="{28AC9CCC-2FB0-D452-A017-C9BF73FC0F84}"/>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17" name="Group 16">
            <a:extLst>
              <a:ext uri="{FF2B5EF4-FFF2-40B4-BE49-F238E27FC236}">
                <a16:creationId xmlns:a16="http://schemas.microsoft.com/office/drawing/2014/main" id="{1F5302E5-4943-7EF4-7C2D-F977E6822FCB}"/>
              </a:ext>
            </a:extLst>
          </p:cNvPr>
          <p:cNvGrpSpPr/>
          <p:nvPr/>
        </p:nvGrpSpPr>
        <p:grpSpPr>
          <a:xfrm>
            <a:off x="674666" y="6652858"/>
            <a:ext cx="18278604" cy="1832916"/>
            <a:chOff x="60560" y="4160855"/>
            <a:chExt cx="18278604" cy="1832916"/>
          </a:xfrm>
        </p:grpSpPr>
        <p:sp>
          <p:nvSpPr>
            <p:cNvPr id="18" name="TextBox 17">
              <a:extLst>
                <a:ext uri="{FF2B5EF4-FFF2-40B4-BE49-F238E27FC236}">
                  <a16:creationId xmlns:a16="http://schemas.microsoft.com/office/drawing/2014/main" id="{7EA7CB46-EE36-8A66-1153-9A2AC0A43469}"/>
                </a:ext>
              </a:extLst>
            </p:cNvPr>
            <p:cNvSpPr txBox="1"/>
            <p:nvPr/>
          </p:nvSpPr>
          <p:spPr>
            <a:xfrm>
              <a:off x="60560" y="4160855"/>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Suy ra</a:t>
              </a:r>
              <a:r>
                <a:rPr lang="en-US" sz="4000" b="1" dirty="0">
                  <a:solidFill>
                    <a:srgbClr val="00B0F0"/>
                  </a:solidFill>
                  <a:latin typeface="Arial "/>
                </a:rPr>
                <a:t>    </a:t>
              </a:r>
              <a:r>
                <a:rPr lang="vi-VN" sz="4000" b="1" dirty="0">
                  <a:solidFill>
                    <a:srgbClr val="00B0F0"/>
                  </a:solidFill>
                  <a:latin typeface="Arial "/>
                </a:rPr>
                <a:t> </a:t>
              </a:r>
              <a:r>
                <a:rPr lang="en-US" sz="4000" b="1" dirty="0">
                  <a:solidFill>
                    <a:srgbClr val="00B0F0"/>
                  </a:solidFill>
                  <a:latin typeface="Arial "/>
                </a:rPr>
                <a:t>                </a:t>
              </a:r>
              <a:r>
                <a:rPr lang="vi-VN" sz="4000" b="1" dirty="0">
                  <a:solidFill>
                    <a:srgbClr val="00B0F0"/>
                  </a:solidFill>
                  <a:latin typeface="Arial "/>
                </a:rPr>
                <a:t> (hai góc tương ứng).</a:t>
              </a:r>
            </a:p>
            <a:p>
              <a:pPr>
                <a:lnSpc>
                  <a:spcPct val="150000"/>
                </a:lnSpc>
              </a:pPr>
              <a:r>
                <a:rPr lang="en-US" sz="4000" b="1" dirty="0" err="1">
                  <a:solidFill>
                    <a:srgbClr val="00B0F0"/>
                  </a:solidFill>
                  <a:latin typeface="Arial "/>
                </a:rPr>
                <a:t>Lại</a:t>
              </a:r>
              <a:r>
                <a:rPr lang="en-US" sz="4000" b="1" dirty="0">
                  <a:solidFill>
                    <a:srgbClr val="00B0F0"/>
                  </a:solidFill>
                  <a:latin typeface="Arial "/>
                </a:rPr>
                <a:t> </a:t>
              </a:r>
              <a:r>
                <a:rPr lang="en-US" sz="4000" b="1" dirty="0" err="1">
                  <a:solidFill>
                    <a:srgbClr val="00B0F0"/>
                  </a:solidFill>
                  <a:latin typeface="Arial "/>
                </a:rPr>
                <a:t>có</a:t>
              </a:r>
              <a:r>
                <a:rPr lang="vi-VN" sz="4000" b="1" dirty="0">
                  <a:solidFill>
                    <a:srgbClr val="00B0F0"/>
                  </a:solidFill>
                  <a:latin typeface="Arial "/>
                </a:rPr>
                <a:t>, OA là tiếp tuyến của (O’) nên OA ⊥ AO’ tại A hay </a:t>
              </a:r>
            </a:p>
          </p:txBody>
        </p:sp>
        <p:graphicFrame>
          <p:nvGraphicFramePr>
            <p:cNvPr id="19" name="Object 18">
              <a:extLst>
                <a:ext uri="{FF2B5EF4-FFF2-40B4-BE49-F238E27FC236}">
                  <a16:creationId xmlns:a16="http://schemas.microsoft.com/office/drawing/2014/main" id="{4CBC4060-32CF-2416-2397-1BE4E7F2715F}"/>
                </a:ext>
              </a:extLst>
            </p:cNvPr>
            <p:cNvGraphicFramePr>
              <a:graphicFrameLocks noChangeAspect="1"/>
            </p:cNvGraphicFramePr>
            <p:nvPr>
              <p:extLst>
                <p:ext uri="{D42A27DB-BD31-4B8C-83A1-F6EECF244321}">
                  <p14:modId xmlns:p14="http://schemas.microsoft.com/office/powerpoint/2010/main" val="3571882055"/>
                </p:ext>
              </p:extLst>
            </p:nvPr>
          </p:nvGraphicFramePr>
          <p:xfrm>
            <a:off x="1977468" y="4276315"/>
            <a:ext cx="2889196" cy="722299"/>
          </p:xfrm>
          <a:graphic>
            <a:graphicData uri="http://schemas.openxmlformats.org/presentationml/2006/ole">
              <mc:AlternateContent xmlns:mc="http://schemas.openxmlformats.org/markup-compatibility/2006">
                <mc:Choice xmlns:v="urn:schemas-microsoft-com:vml" Requires="v">
                  <p:oleObj spid="_x0000_s2069" name="Equation" r:id="rId10" imgW="914400" imgH="228600" progId="Equation.DSMT4">
                    <p:embed/>
                  </p:oleObj>
                </mc:Choice>
                <mc:Fallback>
                  <p:oleObj name="Equation" r:id="rId10" imgW="914400" imgH="228600" progId="Equation.DSMT4">
                    <p:embed/>
                    <p:pic>
                      <p:nvPicPr>
                        <p:cNvPr id="3" name="Object 2">
                          <a:extLst>
                            <a:ext uri="{FF2B5EF4-FFF2-40B4-BE49-F238E27FC236}">
                              <a16:creationId xmlns:a16="http://schemas.microsoft.com/office/drawing/2014/main" id="{8F3118AF-CFC9-2BEB-FED9-8B3FB7E69B6A}"/>
                            </a:ext>
                          </a:extLst>
                        </p:cNvPr>
                        <p:cNvPicPr/>
                        <p:nvPr/>
                      </p:nvPicPr>
                      <p:blipFill>
                        <a:blip r:embed="rId11"/>
                        <a:stretch>
                          <a:fillRect/>
                        </a:stretch>
                      </p:blipFill>
                      <p:spPr>
                        <a:xfrm>
                          <a:off x="1977468" y="4276315"/>
                          <a:ext cx="2889196" cy="72229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1A67C9F-A934-7177-85EC-3B7184CE1A77}"/>
                </a:ext>
              </a:extLst>
            </p:cNvPr>
            <p:cNvGraphicFramePr>
              <a:graphicFrameLocks noChangeAspect="1"/>
            </p:cNvGraphicFramePr>
            <p:nvPr>
              <p:extLst>
                <p:ext uri="{D42A27DB-BD31-4B8C-83A1-F6EECF244321}">
                  <p14:modId xmlns:p14="http://schemas.microsoft.com/office/powerpoint/2010/main" val="3839032115"/>
                </p:ext>
              </p:extLst>
            </p:nvPr>
          </p:nvGraphicFramePr>
          <p:xfrm>
            <a:off x="13522291" y="5271458"/>
            <a:ext cx="2660942" cy="722313"/>
          </p:xfrm>
          <a:graphic>
            <a:graphicData uri="http://schemas.openxmlformats.org/presentationml/2006/ole">
              <mc:AlternateContent xmlns:mc="http://schemas.openxmlformats.org/markup-compatibility/2006">
                <mc:Choice xmlns:v="urn:schemas-microsoft-com:vml" Requires="v">
                  <p:oleObj spid="_x0000_s2070" name="Equation" r:id="rId12" imgW="761760" imgH="228600" progId="Equation.DSMT4">
                    <p:embed/>
                  </p:oleObj>
                </mc:Choice>
                <mc:Fallback>
                  <p:oleObj name="Equation" r:id="rId12" imgW="761760" imgH="228600" progId="Equation.DSMT4">
                    <p:embed/>
                    <p:pic>
                      <p:nvPicPr>
                        <p:cNvPr id="7" name="Object 6">
                          <a:extLst>
                            <a:ext uri="{FF2B5EF4-FFF2-40B4-BE49-F238E27FC236}">
                              <a16:creationId xmlns:a16="http://schemas.microsoft.com/office/drawing/2014/main" id="{9EEA3756-CE85-D002-AE09-F78CCA06ACB7}"/>
                            </a:ext>
                          </a:extLst>
                        </p:cNvPr>
                        <p:cNvPicPr/>
                        <p:nvPr/>
                      </p:nvPicPr>
                      <p:blipFill>
                        <a:blip r:embed="rId13"/>
                        <a:stretch>
                          <a:fillRect/>
                        </a:stretch>
                      </p:blipFill>
                      <p:spPr>
                        <a:xfrm>
                          <a:off x="13522291" y="5271458"/>
                          <a:ext cx="2660942" cy="722313"/>
                        </a:xfrm>
                        <a:prstGeom prst="rect">
                          <a:avLst/>
                        </a:prstGeom>
                      </p:spPr>
                    </p:pic>
                  </p:oleObj>
                </mc:Fallback>
              </mc:AlternateContent>
            </a:graphicData>
          </a:graphic>
        </p:graphicFrame>
      </p:grpSp>
      <p:pic>
        <p:nvPicPr>
          <p:cNvPr id="21" name="Picture 20">
            <a:extLst>
              <a:ext uri="{FF2B5EF4-FFF2-40B4-BE49-F238E27FC236}">
                <a16:creationId xmlns:a16="http://schemas.microsoft.com/office/drawing/2014/main" id="{1FBA2310-03ED-9051-BB5D-09EF091FF191}"/>
              </a:ext>
            </a:extLst>
          </p:cNvPr>
          <p:cNvPicPr>
            <a:picLocks noChangeAspect="1"/>
          </p:cNvPicPr>
          <p:nvPr/>
        </p:nvPicPr>
        <p:blipFill>
          <a:blip r:embed="rId14"/>
          <a:stretch>
            <a:fillRect/>
          </a:stretch>
        </p:blipFill>
        <p:spPr>
          <a:xfrm>
            <a:off x="304800" y="169876"/>
            <a:ext cx="1047765" cy="1059408"/>
          </a:xfrm>
          <a:prstGeom prst="rect">
            <a:avLst/>
          </a:prstGeom>
        </p:spPr>
      </p:pic>
    </p:spTree>
    <p:extLst>
      <p:ext uri="{BB962C8B-B14F-4D97-AF65-F5344CB8AC3E}">
        <p14:creationId xmlns:p14="http://schemas.microsoft.com/office/powerpoint/2010/main" val="35406020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3073925"/>
            <a:chOff x="2727158" y="2917658"/>
            <a:chExt cx="13639800" cy="3073925"/>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286232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2. </a:t>
              </a:r>
              <a:r>
                <a:rPr lang="nl-NL" sz="6000" b="1" dirty="0">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6000" dirty="0">
                <a:latin typeface="Arial" panose="020B0604020202020204" pitchFamily="34" charset="0"/>
                <a:cs typeface="Arial" panose="020B0604020202020204" pitchFamily="34" charset="0"/>
              </a:endParaRPr>
            </a:p>
            <a:p>
              <a:pPr algn="ctr">
                <a:tabLst>
                  <a:tab pos="360045" algn="l"/>
                  <a:tab pos="720090" algn="l"/>
                </a:tabLst>
                <a:defRPr/>
              </a:pP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579390777"/>
      </p:ext>
    </p:extLst>
  </p:cSld>
  <p:clrMapOvr>
    <a:masterClrMapping/>
  </p:clrMapOvr>
  <p:transition spd="med">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917239"/>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p>
        </p:txBody>
      </p:sp>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520815" y="796158"/>
            <a:ext cx="1896365" cy="1119758"/>
          </a:xfrm>
          <a:prstGeom prst="rect">
            <a:avLst/>
          </a:prstGeom>
        </p:spPr>
      </p:pic>
      <p:sp>
        <p:nvSpPr>
          <p:cNvPr id="11" name="TextBox 10">
            <a:extLst>
              <a:ext uri="{FF2B5EF4-FFF2-40B4-BE49-F238E27FC236}">
                <a16:creationId xmlns:a16="http://schemas.microsoft.com/office/drawing/2014/main" id="{2C584924-FCF4-6420-1AC5-BDED20311E70}"/>
              </a:ext>
            </a:extLst>
          </p:cNvPr>
          <p:cNvSpPr txBox="1"/>
          <p:nvPr/>
        </p:nvSpPr>
        <p:spPr>
          <a:xfrm>
            <a:off x="490689" y="1938020"/>
            <a:ext cx="13801060" cy="1824923"/>
          </a:xfrm>
          <a:prstGeom prst="rect">
            <a:avLst/>
          </a:prstGeom>
          <a:noFill/>
        </p:spPr>
        <p:txBody>
          <a:bodyPr wrap="square">
            <a:spAutoFit/>
          </a:bodyPr>
          <a:lstStyle/>
          <a:p>
            <a:pPr>
              <a:lnSpc>
                <a:spcPct val="150000"/>
              </a:lnSpc>
            </a:pPr>
            <a:r>
              <a:rPr lang="en-US" sz="4000" dirty="0">
                <a:latin typeface="Arial "/>
              </a:rPr>
              <a:t>Cho đường </a:t>
            </a:r>
            <a:r>
              <a:rPr lang="en-US" sz="4000" dirty="0" err="1">
                <a:latin typeface="Arial "/>
              </a:rPr>
              <a:t>tròn</a:t>
            </a:r>
            <a:r>
              <a:rPr lang="en-US" sz="4000" dirty="0">
                <a:latin typeface="Arial "/>
              </a:rPr>
              <a:t> (O; R). Các đường thẳng c, d </a:t>
            </a:r>
            <a:r>
              <a:rPr lang="en-US" sz="4000" dirty="0" err="1">
                <a:latin typeface="Arial "/>
              </a:rPr>
              <a:t>lần</a:t>
            </a:r>
            <a:r>
              <a:rPr lang="en-US" sz="4000" dirty="0">
                <a:latin typeface="Arial "/>
              </a:rPr>
              <a:t> </a:t>
            </a:r>
            <a:r>
              <a:rPr lang="en-US" sz="4000" dirty="0" err="1">
                <a:latin typeface="Arial "/>
              </a:rPr>
              <a:t>lượt</a:t>
            </a:r>
            <a:r>
              <a:rPr lang="en-US" sz="4000" dirty="0">
                <a:latin typeface="Arial "/>
              </a:rPr>
              <a:t> </a:t>
            </a:r>
            <a:r>
              <a:rPr lang="en-US" sz="4000" dirty="0" err="1">
                <a:latin typeface="Arial "/>
              </a:rPr>
              <a:t>tiếp</a:t>
            </a:r>
            <a:r>
              <a:rPr lang="en-US" sz="4000" dirty="0">
                <a:latin typeface="Arial "/>
              </a:rPr>
              <a:t> </a:t>
            </a:r>
            <a:r>
              <a:rPr lang="en-US" sz="4000" dirty="0" err="1">
                <a:latin typeface="Arial "/>
              </a:rPr>
              <a:t>xúc</a:t>
            </a:r>
            <a:r>
              <a:rPr lang="en-US" sz="4000" dirty="0">
                <a:latin typeface="Arial "/>
              </a:rPr>
              <a:t> với đường </a:t>
            </a:r>
            <a:r>
              <a:rPr lang="en-US" sz="4000" dirty="0" err="1">
                <a:latin typeface="Arial "/>
              </a:rPr>
              <a:t>tròn</a:t>
            </a:r>
            <a:r>
              <a:rPr lang="en-US" sz="4000" dirty="0">
                <a:latin typeface="Arial "/>
              </a:rPr>
              <a:t> (O; R) </a:t>
            </a:r>
            <a:r>
              <a:rPr lang="en-US" sz="4000" dirty="0" err="1">
                <a:latin typeface="Arial "/>
              </a:rPr>
              <a:t>tại</a:t>
            </a:r>
            <a:r>
              <a:rPr lang="en-US" sz="4000" dirty="0">
                <a:latin typeface="Arial "/>
              </a:rPr>
              <a:t> A, B </a:t>
            </a:r>
            <a:r>
              <a:rPr lang="en-US" sz="4000" dirty="0" err="1">
                <a:latin typeface="Arial "/>
              </a:rPr>
              <a:t>và</a:t>
            </a:r>
            <a:r>
              <a:rPr lang="en-US" sz="4000" dirty="0">
                <a:latin typeface="Arial "/>
              </a:rPr>
              <a:t> </a:t>
            </a:r>
            <a:r>
              <a:rPr lang="en-US" sz="4000" dirty="0" err="1">
                <a:latin typeface="Arial "/>
              </a:rPr>
              <a:t>cắt</a:t>
            </a:r>
            <a:r>
              <a:rPr lang="en-US" sz="4000" dirty="0">
                <a:latin typeface="Arial "/>
              </a:rPr>
              <a:t> </a:t>
            </a:r>
            <a:r>
              <a:rPr lang="en-US" sz="4000" dirty="0" err="1">
                <a:latin typeface="Arial "/>
              </a:rPr>
              <a:t>nhau</a:t>
            </a:r>
            <a:r>
              <a:rPr lang="en-US" sz="4000" dirty="0">
                <a:latin typeface="Arial "/>
              </a:rPr>
              <a:t> </a:t>
            </a:r>
            <a:r>
              <a:rPr lang="en-US" sz="4000" dirty="0" err="1">
                <a:latin typeface="Arial "/>
              </a:rPr>
              <a:t>tại</a:t>
            </a:r>
            <a:r>
              <a:rPr lang="en-US" sz="4000" dirty="0">
                <a:latin typeface="Arial "/>
              </a:rPr>
              <a:t> M</a:t>
            </a:r>
          </a:p>
        </p:txBody>
      </p:sp>
      <p:pic>
        <p:nvPicPr>
          <p:cNvPr id="14" name="Picture 13">
            <a:extLst>
              <a:ext uri="{FF2B5EF4-FFF2-40B4-BE49-F238E27FC236}">
                <a16:creationId xmlns:a16="http://schemas.microsoft.com/office/drawing/2014/main" id="{DC545BC2-7CA3-3C7E-2824-A1AA378D6E87}"/>
              </a:ext>
            </a:extLst>
          </p:cNvPr>
          <p:cNvPicPr>
            <a:picLocks noChangeAspect="1"/>
          </p:cNvPicPr>
          <p:nvPr/>
        </p:nvPicPr>
        <p:blipFill rotWithShape="1">
          <a:blip r:embed="rId6"/>
          <a:srcRect t="7948" r="47242" b="2593"/>
          <a:stretch/>
        </p:blipFill>
        <p:spPr>
          <a:xfrm>
            <a:off x="10591800" y="673545"/>
            <a:ext cx="7981510" cy="5257800"/>
          </a:xfrm>
          <a:prstGeom prst="rect">
            <a:avLst/>
          </a:prstGeom>
        </p:spPr>
      </p:pic>
      <p:sp>
        <p:nvSpPr>
          <p:cNvPr id="15" name="TextBox 14">
            <a:extLst>
              <a:ext uri="{FF2B5EF4-FFF2-40B4-BE49-F238E27FC236}">
                <a16:creationId xmlns:a16="http://schemas.microsoft.com/office/drawing/2014/main" id="{F28D7F72-C4FE-9E6B-4DA3-AF99C79CDF8C}"/>
              </a:ext>
            </a:extLst>
          </p:cNvPr>
          <p:cNvSpPr txBox="1"/>
          <p:nvPr/>
        </p:nvSpPr>
        <p:spPr>
          <a:xfrm>
            <a:off x="152400" y="3807151"/>
            <a:ext cx="13666766" cy="3671583"/>
          </a:xfrm>
          <a:prstGeom prst="rect">
            <a:avLst/>
          </a:prstGeom>
          <a:noFill/>
        </p:spPr>
        <p:txBody>
          <a:bodyPr wrap="square">
            <a:spAutoFit/>
          </a:bodyPr>
          <a:lstStyle/>
          <a:p>
            <a:pPr>
              <a:lnSpc>
                <a:spcPct val="150000"/>
              </a:lnSpc>
            </a:pPr>
            <a:r>
              <a:rPr lang="en-US" sz="4000" dirty="0">
                <a:latin typeface="Arial "/>
              </a:rPr>
              <a:t>a) Các </a:t>
            </a:r>
            <a:r>
              <a:rPr lang="en-US" sz="4000" dirty="0">
                <a:latin typeface="Arial "/>
                <a:sym typeface="Symbol" panose="05050102010706020507" pitchFamily="18" charset="2"/>
              </a:rPr>
              <a:t></a:t>
            </a:r>
            <a:r>
              <a:rPr lang="en-US" sz="4000" dirty="0">
                <a:latin typeface="Arial "/>
              </a:rPr>
              <a:t>MOA </a:t>
            </a:r>
            <a:r>
              <a:rPr lang="en-US" sz="4000" dirty="0" err="1">
                <a:latin typeface="Arial "/>
              </a:rPr>
              <a:t>và</a:t>
            </a:r>
            <a:r>
              <a:rPr lang="en-US" sz="4000" dirty="0">
                <a:latin typeface="Arial "/>
              </a:rPr>
              <a:t> </a:t>
            </a:r>
            <a:r>
              <a:rPr lang="el-GR" sz="4000" dirty="0">
                <a:latin typeface="Arial "/>
              </a:rPr>
              <a:t>Δ</a:t>
            </a:r>
            <a:r>
              <a:rPr lang="en-US" sz="4000" dirty="0">
                <a:latin typeface="Arial "/>
              </a:rPr>
              <a:t>MOB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b) Hai </a:t>
            </a:r>
            <a:r>
              <a:rPr lang="en-US" sz="4000" dirty="0" err="1">
                <a:latin typeface="Arial "/>
              </a:rPr>
              <a:t>đoạn</a:t>
            </a:r>
            <a:r>
              <a:rPr lang="en-US" sz="4000" dirty="0">
                <a:latin typeface="Arial "/>
              </a:rPr>
              <a:t> thẳng MA </a:t>
            </a:r>
            <a:r>
              <a:rPr lang="en-US" sz="4000" dirty="0" err="1">
                <a:latin typeface="Arial "/>
              </a:rPr>
              <a:t>và</a:t>
            </a:r>
            <a:r>
              <a:rPr lang="en-US" sz="4000" dirty="0">
                <a:latin typeface="Arial "/>
              </a:rPr>
              <a:t> MB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c) Tia MO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là</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AMB hay không?</a:t>
            </a:r>
          </a:p>
          <a:p>
            <a:pPr>
              <a:lnSpc>
                <a:spcPct val="150000"/>
              </a:lnSpc>
            </a:pPr>
            <a:r>
              <a:rPr lang="en-US" sz="4000" dirty="0">
                <a:latin typeface="Arial "/>
              </a:rPr>
              <a:t>d) Tia OM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AOB hay không?</a:t>
            </a:r>
          </a:p>
        </p:txBody>
      </p:sp>
    </p:spTree>
    <p:extLst>
      <p:ext uri="{BB962C8B-B14F-4D97-AF65-F5344CB8AC3E}">
        <p14:creationId xmlns:p14="http://schemas.microsoft.com/office/powerpoint/2010/main" val="31257387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6"/>
          <a:stretch>
            <a:fillRect/>
          </a:stretch>
        </p:blipFill>
        <p:spPr>
          <a:xfrm>
            <a:off x="1" y="36444"/>
            <a:ext cx="1385956" cy="818374"/>
          </a:xfrm>
          <a:prstGeom prst="rect">
            <a:avLst/>
          </a:prstGeom>
        </p:spPr>
      </p:pic>
      <p:grpSp>
        <p:nvGrpSpPr>
          <p:cNvPr id="12" name="Group 11">
            <a:extLst>
              <a:ext uri="{FF2B5EF4-FFF2-40B4-BE49-F238E27FC236}">
                <a16:creationId xmlns:a16="http://schemas.microsoft.com/office/drawing/2014/main" id="{BD2C37A4-DD8D-27F2-536C-E97CD9C49232}"/>
              </a:ext>
            </a:extLst>
          </p:cNvPr>
          <p:cNvGrpSpPr/>
          <p:nvPr/>
        </p:nvGrpSpPr>
        <p:grpSpPr>
          <a:xfrm>
            <a:off x="248776" y="1441318"/>
            <a:ext cx="12712134" cy="1824923"/>
            <a:chOff x="3122331" y="-367143"/>
            <a:chExt cx="12712134" cy="1824923"/>
          </a:xfrm>
        </p:grpSpPr>
        <p:sp>
          <p:nvSpPr>
            <p:cNvPr id="2" name="Rectangle 1">
              <a:extLst>
                <a:ext uri="{FF2B5EF4-FFF2-40B4-BE49-F238E27FC236}">
                  <a16:creationId xmlns:a16="http://schemas.microsoft.com/office/drawing/2014/main" id="{BA6B492C-24F3-D302-A8D9-78283E405C5B}"/>
                </a:ext>
              </a:extLst>
            </p:cNvPr>
            <p:cNvSpPr>
              <a:spLocks noChangeArrowheads="1"/>
            </p:cNvSpPr>
            <p:nvPr/>
          </p:nvSpPr>
          <p:spPr bwMode="auto">
            <a:xfrm>
              <a:off x="3122331" y="-367143"/>
              <a:ext cx="12712134"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42950" lvl="0" indent="-742950" algn="just">
                <a:lnSpc>
                  <a:spcPct val="150000"/>
                </a:lnSpc>
                <a:buAutoNum type="alphaLcParenR"/>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dirty="0">
                  <a:ln>
                    <a:noFill/>
                  </a:ln>
                  <a:solidFill>
                    <a:srgbClr val="00B0F0"/>
                  </a:solidFill>
                  <a:effectLst/>
                  <a:latin typeface="Arial "/>
                  <a:cs typeface="Open Sans" panose="020B0606030504020204" pitchFamily="34" charset="0"/>
                </a:rPr>
                <a:t> </a:t>
              </a:r>
              <a:r>
                <a:rPr lang="en-US" sz="4000" b="1" dirty="0">
                  <a:solidFill>
                    <a:srgbClr val="00B0F0"/>
                  </a:solidFill>
                  <a:latin typeface="Arial "/>
                </a:rPr>
                <a:t>đường thẳng c, d </a:t>
              </a:r>
              <a:r>
                <a:rPr lang="en-US" sz="4000" b="1" dirty="0" err="1">
                  <a:solidFill>
                    <a:srgbClr val="00B0F0"/>
                  </a:solidFill>
                  <a:latin typeface="Arial "/>
                </a:rPr>
                <a:t>lần</a:t>
              </a:r>
              <a:r>
                <a:rPr lang="en-US" sz="4000" b="1" dirty="0">
                  <a:solidFill>
                    <a:srgbClr val="00B0F0"/>
                  </a:solidFill>
                  <a:latin typeface="Arial "/>
                </a:rPr>
                <a:t> </a:t>
              </a:r>
              <a:r>
                <a:rPr lang="en-US" sz="4000" b="1" dirty="0" err="1">
                  <a:solidFill>
                    <a:srgbClr val="00B0F0"/>
                  </a:solidFill>
                  <a:latin typeface="Arial "/>
                </a:rPr>
                <a:t>lượt</a:t>
              </a:r>
              <a:r>
                <a:rPr lang="en-US" sz="4000" b="1" dirty="0">
                  <a:solidFill>
                    <a:srgbClr val="00B0F0"/>
                  </a:solidFill>
                  <a:latin typeface="Arial "/>
                </a:rPr>
                <a:t> </a:t>
              </a:r>
              <a:r>
                <a:rPr lang="en-US" sz="4000" b="1" dirty="0" err="1">
                  <a:solidFill>
                    <a:srgbClr val="00B0F0"/>
                  </a:solidFill>
                  <a:latin typeface="Arial "/>
                </a:rPr>
                <a:t>tiếp</a:t>
              </a:r>
              <a:r>
                <a:rPr lang="en-US" sz="4000" b="1" dirty="0">
                  <a:solidFill>
                    <a:srgbClr val="00B0F0"/>
                  </a:solidFill>
                  <a:latin typeface="Arial "/>
                </a:rPr>
                <a:t> </a:t>
              </a:r>
              <a:r>
                <a:rPr lang="en-US" sz="4000" b="1" dirty="0" err="1">
                  <a:solidFill>
                    <a:srgbClr val="00B0F0"/>
                  </a:solidFill>
                  <a:latin typeface="Arial "/>
                </a:rPr>
                <a:t>xúc</a:t>
              </a:r>
              <a:r>
                <a:rPr lang="en-US" sz="4000" b="1" dirty="0">
                  <a:solidFill>
                    <a:srgbClr val="00B0F0"/>
                  </a:solidFill>
                  <a:latin typeface="Arial "/>
                </a:rPr>
                <a:t> với đường</a:t>
              </a:r>
            </a:p>
            <a:p>
              <a:pPr lvl="0" algn="just">
                <a:lnSpc>
                  <a:spcPct val="150000"/>
                </a:lnSpc>
              </a:pPr>
              <a:r>
                <a:rPr lang="en-US" sz="4000" b="1" dirty="0">
                  <a:solidFill>
                    <a:srgbClr val="00B0F0"/>
                  </a:solidFill>
                  <a:latin typeface="Arial "/>
                </a:rPr>
                <a:t> </a:t>
              </a:r>
              <a:r>
                <a:rPr lang="en-US" sz="4000" b="1" dirty="0" err="1">
                  <a:solidFill>
                    <a:srgbClr val="00B0F0"/>
                  </a:solidFill>
                  <a:latin typeface="Arial "/>
                </a:rPr>
                <a:t>tròn</a:t>
              </a:r>
              <a:r>
                <a:rPr lang="en-US" sz="4000" b="1" dirty="0">
                  <a:solidFill>
                    <a:srgbClr val="00B0F0"/>
                  </a:solidFill>
                  <a:latin typeface="Arial "/>
                </a:rPr>
                <a:t> (O; R) </a:t>
              </a:r>
              <a:r>
                <a:rPr lang="en-US" sz="4000" b="1" dirty="0" err="1">
                  <a:solidFill>
                    <a:srgbClr val="00B0F0"/>
                  </a:solidFill>
                  <a:latin typeface="Arial "/>
                </a:rPr>
                <a:t>tại</a:t>
              </a:r>
              <a:r>
                <a:rPr lang="en-US" sz="4000" b="1" dirty="0">
                  <a:solidFill>
                    <a:srgbClr val="00B0F0"/>
                  </a:solidFill>
                  <a:latin typeface="Arial "/>
                </a:rPr>
                <a:t> A, B </a:t>
              </a:r>
              <a:r>
                <a:rPr lang="en-US" sz="4000" b="1" dirty="0" err="1">
                  <a:solidFill>
                    <a:srgbClr val="00B0F0"/>
                  </a:solidFill>
                  <a:latin typeface="Arial "/>
                </a:rPr>
                <a:t>nên</a:t>
              </a:r>
              <a:r>
                <a:rPr lang="en-US" sz="4000" b="1" dirty="0">
                  <a:solidFill>
                    <a:srgbClr val="00B0F0"/>
                  </a:solidFill>
                  <a:latin typeface="Arial "/>
                </a:rPr>
                <a:t> </a:t>
              </a: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p:txBody>
        </p:sp>
        <p:graphicFrame>
          <p:nvGraphicFramePr>
            <p:cNvPr id="10" name="Object 9">
              <a:extLst>
                <a:ext uri="{FF2B5EF4-FFF2-40B4-BE49-F238E27FC236}">
                  <a16:creationId xmlns:a16="http://schemas.microsoft.com/office/drawing/2014/main" id="{6BC0D305-16D0-722C-A36B-C3422B91F836}"/>
                </a:ext>
              </a:extLst>
            </p:cNvPr>
            <p:cNvGraphicFramePr>
              <a:graphicFrameLocks noChangeAspect="1"/>
            </p:cNvGraphicFramePr>
            <p:nvPr>
              <p:extLst>
                <p:ext uri="{D42A27DB-BD31-4B8C-83A1-F6EECF244321}">
                  <p14:modId xmlns:p14="http://schemas.microsoft.com/office/powerpoint/2010/main" val="1448371387"/>
                </p:ext>
              </p:extLst>
            </p:nvPr>
          </p:nvGraphicFramePr>
          <p:xfrm>
            <a:off x="9117680" y="741913"/>
            <a:ext cx="3742440" cy="687387"/>
          </p:xfrm>
          <a:graphic>
            <a:graphicData uri="http://schemas.openxmlformats.org/presentationml/2006/ole">
              <mc:AlternateContent xmlns:mc="http://schemas.openxmlformats.org/markup-compatibility/2006">
                <mc:Choice xmlns:v="urn:schemas-microsoft-com:vml" Requires="v">
                  <p:oleObj spid="_x0000_s3109" name="Equation" r:id="rId7" imgW="1244520" imgH="228600" progId="Equation.DSMT4">
                    <p:embed/>
                  </p:oleObj>
                </mc:Choice>
                <mc:Fallback>
                  <p:oleObj name="Equation" r:id="rId7" imgW="1244520" imgH="228600" progId="Equation.DSMT4">
                    <p:embed/>
                    <p:pic>
                      <p:nvPicPr>
                        <p:cNvPr id="0" name=""/>
                        <p:cNvPicPr/>
                        <p:nvPr/>
                      </p:nvPicPr>
                      <p:blipFill>
                        <a:blip r:embed="rId8"/>
                        <a:stretch>
                          <a:fillRect/>
                        </a:stretch>
                      </p:blipFill>
                      <p:spPr>
                        <a:xfrm>
                          <a:off x="9117680" y="741913"/>
                          <a:ext cx="3742440" cy="687387"/>
                        </a:xfrm>
                        <a:prstGeom prst="rect">
                          <a:avLst/>
                        </a:prstGeom>
                      </p:spPr>
                    </p:pic>
                  </p:oleObj>
                </mc:Fallback>
              </mc:AlternateContent>
            </a:graphicData>
          </a:graphic>
        </p:graphicFrame>
      </p:grpSp>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9"/>
          <a:srcRect t="7948" r="47242" b="2593"/>
          <a:stretch/>
        </p:blipFill>
        <p:spPr>
          <a:xfrm>
            <a:off x="10210800" y="800129"/>
            <a:ext cx="8079287" cy="5322211"/>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extLst>
                <p:ext uri="{D42A27DB-BD31-4B8C-83A1-F6EECF244321}">
                  <p14:modId xmlns:p14="http://schemas.microsoft.com/office/powerpoint/2010/main" val="400040626"/>
                </p:ext>
              </p:extLst>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spid="_x0000_s3110" name="Equation" r:id="rId10" imgW="939600" imgH="228600" progId="Equation.DSMT4">
                    <p:embed/>
                  </p:oleObj>
                </mc:Choice>
                <mc:Fallback>
                  <p:oleObj name="Equation" r:id="rId10" imgW="939600" imgH="228600" progId="Equation.DSMT4">
                    <p:embed/>
                    <p:pic>
                      <p:nvPicPr>
                        <p:cNvPr id="36" name="Object 35">
                          <a:extLst>
                            <a:ext uri="{FF2B5EF4-FFF2-40B4-BE49-F238E27FC236}">
                              <a16:creationId xmlns:a16="http://schemas.microsoft.com/office/drawing/2014/main" id="{E31D101B-59CD-A2A2-E474-26705B32584B}"/>
                            </a:ext>
                          </a:extLst>
                        </p:cNvPr>
                        <p:cNvPicPr/>
                        <p:nvPr/>
                      </p:nvPicPr>
                      <p:blipFill>
                        <a:blip r:embed="rId11"/>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extLst>
                <p:ext uri="{D42A27DB-BD31-4B8C-83A1-F6EECF244321}">
                  <p14:modId xmlns:p14="http://schemas.microsoft.com/office/powerpoint/2010/main" val="1944700417"/>
                </p:ext>
              </p:extLst>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spid="_x0000_s3111" name="Equation" r:id="rId12" imgW="355320" imgH="228600" progId="Equation.DSMT4">
                    <p:embed/>
                  </p:oleObj>
                </mc:Choice>
                <mc:Fallback>
                  <p:oleObj name="Equation" r:id="rId12" imgW="355320" imgH="228600" progId="Equation.DSMT4">
                    <p:embed/>
                    <p:pic>
                      <p:nvPicPr>
                        <p:cNvPr id="37" name="Object 36">
                          <a:extLst>
                            <a:ext uri="{FF2B5EF4-FFF2-40B4-BE49-F238E27FC236}">
                              <a16:creationId xmlns:a16="http://schemas.microsoft.com/office/drawing/2014/main" id="{58D850BE-6A9B-2A42-42C7-FCDC08D161B2}"/>
                            </a:ext>
                          </a:extLst>
                        </p:cNvPr>
                        <p:cNvPicPr/>
                        <p:nvPr/>
                      </p:nvPicPr>
                      <p:blipFill>
                        <a:blip r:embed="rId13"/>
                        <a:stretch>
                          <a:fillRect/>
                        </a:stretch>
                      </p:blipFill>
                      <p:spPr>
                        <a:xfrm>
                          <a:off x="7426325" y="9351963"/>
                          <a:ext cx="1069975" cy="687387"/>
                        </a:xfrm>
                        <a:prstGeom prst="rect">
                          <a:avLst/>
                        </a:prstGeom>
                      </p:spPr>
                    </p:pic>
                  </p:oleObj>
                </mc:Fallback>
              </mc:AlternateContent>
            </a:graphicData>
          </a:graphic>
        </p:graphicFrame>
      </p:grpSp>
      <p:sp>
        <p:nvSpPr>
          <p:cNvPr id="60" name="Rectangle 59">
            <a:extLst>
              <a:ext uri="{FF2B5EF4-FFF2-40B4-BE49-F238E27FC236}">
                <a16:creationId xmlns:a16="http://schemas.microsoft.com/office/drawing/2014/main" id="{9F58751C-78A9-00F5-9D35-7E0D6904DA72}"/>
              </a:ext>
            </a:extLst>
          </p:cNvPr>
          <p:cNvSpPr>
            <a:spLocks noChangeArrowheads="1"/>
          </p:cNvSpPr>
          <p:nvPr/>
        </p:nvSpPr>
        <p:spPr bwMode="auto">
          <a:xfrm>
            <a:off x="907552" y="7736626"/>
            <a:ext cx="13909962"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MA = MB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p:txBody>
      </p:sp>
      <p:grpSp>
        <p:nvGrpSpPr>
          <p:cNvPr id="68" name="Group 67">
            <a:extLst>
              <a:ext uri="{FF2B5EF4-FFF2-40B4-BE49-F238E27FC236}">
                <a16:creationId xmlns:a16="http://schemas.microsoft.com/office/drawing/2014/main" id="{9ECFB78B-78FE-5865-AF31-100510AD4B8F}"/>
              </a:ext>
            </a:extLst>
          </p:cNvPr>
          <p:cNvGrpSpPr/>
          <p:nvPr/>
        </p:nvGrpSpPr>
        <p:grpSpPr>
          <a:xfrm>
            <a:off x="280371" y="2426933"/>
            <a:ext cx="13475164" cy="4628365"/>
            <a:chOff x="48173" y="-15278"/>
            <a:chExt cx="13475164" cy="4628365"/>
          </a:xfrm>
        </p:grpSpPr>
        <p:grpSp>
          <p:nvGrpSpPr>
            <p:cNvPr id="34" name="Group 33">
              <a:extLst>
                <a:ext uri="{FF2B5EF4-FFF2-40B4-BE49-F238E27FC236}">
                  <a16:creationId xmlns:a16="http://schemas.microsoft.com/office/drawing/2014/main" id="{C3CC55D0-6CA8-D67C-1540-4BAA9530B66C}"/>
                </a:ext>
              </a:extLst>
            </p:cNvPr>
            <p:cNvGrpSpPr/>
            <p:nvPr/>
          </p:nvGrpSpPr>
          <p:grpSpPr>
            <a:xfrm>
              <a:off x="48173" y="-15278"/>
              <a:ext cx="13475164" cy="4594912"/>
              <a:chOff x="-5299190" y="-2018938"/>
              <a:chExt cx="13475164" cy="4594912"/>
            </a:xfrm>
          </p:grpSpPr>
          <p:sp>
            <p:nvSpPr>
              <p:cNvPr id="40" name="Rectangle 39">
                <a:extLst>
                  <a:ext uri="{FF2B5EF4-FFF2-40B4-BE49-F238E27FC236}">
                    <a16:creationId xmlns:a16="http://schemas.microsoft.com/office/drawing/2014/main" id="{A06AF18C-215F-D79B-0434-7F1730CE1C4C}"/>
                  </a:ext>
                </a:extLst>
              </p:cNvPr>
              <p:cNvSpPr>
                <a:spLocks noChangeArrowheads="1"/>
              </p:cNvSpPr>
              <p:nvPr/>
            </p:nvSpPr>
            <p:spPr bwMode="auto">
              <a:xfrm>
                <a:off x="-5299190" y="-2018938"/>
                <a:ext cx="13475164" cy="45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Xét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có</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OA = OB = R (A, B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sym typeface="Symbol" panose="05050102010706020507" pitchFamily="18" charset="2"/>
                  </a:rPr>
                  <a: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(O; R));</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chung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a:t>
                </a:r>
                <a:r>
                  <a:rPr kumimoji="0" lang="en-US" altLang="en-US" sz="4000" b="1" i="0" u="none" strike="noStrike" cap="none" normalizeH="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huyền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vuông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p>
            </p:txBody>
          </p:sp>
          <p:graphicFrame>
            <p:nvGraphicFramePr>
              <p:cNvPr id="41" name="Object 40">
                <a:extLst>
                  <a:ext uri="{FF2B5EF4-FFF2-40B4-BE49-F238E27FC236}">
                    <a16:creationId xmlns:a16="http://schemas.microsoft.com/office/drawing/2014/main" id="{1C406CBC-E46F-D482-8E82-AF8015E7E2EC}"/>
                  </a:ext>
                </a:extLst>
              </p:cNvPr>
              <p:cNvGraphicFramePr>
                <a:graphicFrameLocks noChangeAspect="1"/>
              </p:cNvGraphicFramePr>
              <p:nvPr>
                <p:extLst>
                  <p:ext uri="{D42A27DB-BD31-4B8C-83A1-F6EECF244321}">
                    <p14:modId xmlns:p14="http://schemas.microsoft.com/office/powerpoint/2010/main" val="695047789"/>
                  </p:ext>
                </p:extLst>
              </p:nvPr>
            </p:nvGraphicFramePr>
            <p:xfrm>
              <a:off x="-4079918" y="-819967"/>
              <a:ext cx="1642091" cy="687387"/>
            </p:xfrm>
            <a:graphic>
              <a:graphicData uri="http://schemas.openxmlformats.org/presentationml/2006/ole">
                <mc:AlternateContent xmlns:mc="http://schemas.openxmlformats.org/markup-compatibility/2006">
                  <mc:Choice xmlns:v="urn:schemas-microsoft-com:vml" Requires="v">
                    <p:oleObj spid="_x0000_s3112" name="Equation" r:id="rId14" imgW="545760" imgH="228600" progId="Equation.DSMT4">
                      <p:embed/>
                    </p:oleObj>
                  </mc:Choice>
                  <mc:Fallback>
                    <p:oleObj name="Equation" r:id="rId14" imgW="545760" imgH="228600" progId="Equation.DSMT4">
                      <p:embed/>
                      <p:pic>
                        <p:nvPicPr>
                          <p:cNvPr id="4" name="Object 3">
                            <a:extLst>
                              <a:ext uri="{FF2B5EF4-FFF2-40B4-BE49-F238E27FC236}">
                                <a16:creationId xmlns:a16="http://schemas.microsoft.com/office/drawing/2014/main" id="{0073117F-3919-1DB4-9AC0-079E2C3C9A39}"/>
                              </a:ext>
                            </a:extLst>
                          </p:cNvPr>
                          <p:cNvPicPr/>
                          <p:nvPr/>
                        </p:nvPicPr>
                        <p:blipFill>
                          <a:blip r:embed="rId15"/>
                          <a:stretch>
                            <a:fillRect/>
                          </a:stretch>
                        </p:blipFill>
                        <p:spPr>
                          <a:xfrm>
                            <a:off x="-4079918" y="-819967"/>
                            <a:ext cx="1642091" cy="687387"/>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DCA555C1-90E7-9F9A-C100-42BD00DFD6CB}"/>
                  </a:ext>
                </a:extLst>
              </p:cNvPr>
              <p:cNvGraphicFramePr>
                <a:graphicFrameLocks noChangeAspect="1"/>
              </p:cNvGraphicFramePr>
              <p:nvPr>
                <p:extLst>
                  <p:ext uri="{D42A27DB-BD31-4B8C-83A1-F6EECF244321}">
                    <p14:modId xmlns:p14="http://schemas.microsoft.com/office/powerpoint/2010/main" val="2277089626"/>
                  </p:ext>
                </p:extLst>
              </p:nvPr>
            </p:nvGraphicFramePr>
            <p:xfrm>
              <a:off x="-1774025" y="-840040"/>
              <a:ext cx="1681163" cy="687388"/>
            </p:xfrm>
            <a:graphic>
              <a:graphicData uri="http://schemas.openxmlformats.org/presentationml/2006/ole">
                <mc:AlternateContent xmlns:mc="http://schemas.openxmlformats.org/markup-compatibility/2006">
                  <mc:Choice xmlns:v="urn:schemas-microsoft-com:vml" Requires="v">
                    <p:oleObj spid="_x0000_s3113" name="Equation" r:id="rId16" imgW="558720" imgH="228600" progId="Equation.DSMT4">
                      <p:embed/>
                    </p:oleObj>
                  </mc:Choice>
                  <mc:Fallback>
                    <p:oleObj name="Equation" r:id="rId16" imgW="558720" imgH="228600" progId="Equation.DSMT4">
                      <p:embed/>
                      <p:pic>
                        <p:nvPicPr>
                          <p:cNvPr id="8" name="Object 7">
                            <a:extLst>
                              <a:ext uri="{FF2B5EF4-FFF2-40B4-BE49-F238E27FC236}">
                                <a16:creationId xmlns:a16="http://schemas.microsoft.com/office/drawing/2014/main" id="{BEEB44B1-EC0F-9C10-E7F2-F2FFB2A608D7}"/>
                              </a:ext>
                            </a:extLst>
                          </p:cNvPr>
                          <p:cNvPicPr/>
                          <p:nvPr/>
                        </p:nvPicPr>
                        <p:blipFill>
                          <a:blip r:embed="rId17"/>
                          <a:stretch>
                            <a:fillRect/>
                          </a:stretch>
                        </p:blipFill>
                        <p:spPr>
                          <a:xfrm>
                            <a:off x="-1774025" y="-840040"/>
                            <a:ext cx="1681163" cy="687388"/>
                          </a:xfrm>
                          <a:prstGeom prst="rect">
                            <a:avLst/>
                          </a:prstGeom>
                        </p:spPr>
                      </p:pic>
                    </p:oleObj>
                  </mc:Fallback>
                </mc:AlternateContent>
              </a:graphicData>
            </a:graphic>
          </p:graphicFrame>
        </p:grpSp>
        <p:graphicFrame>
          <p:nvGraphicFramePr>
            <p:cNvPr id="66" name="Object 65">
              <a:extLst>
                <a:ext uri="{FF2B5EF4-FFF2-40B4-BE49-F238E27FC236}">
                  <a16:creationId xmlns:a16="http://schemas.microsoft.com/office/drawing/2014/main" id="{754D4851-ED5C-A7AD-7957-06A693065B28}"/>
                </a:ext>
              </a:extLst>
            </p:cNvPr>
            <p:cNvGraphicFramePr>
              <a:graphicFrameLocks noChangeAspect="1"/>
            </p:cNvGraphicFramePr>
            <p:nvPr>
              <p:extLst>
                <p:ext uri="{D42A27DB-BD31-4B8C-83A1-F6EECF244321}">
                  <p14:modId xmlns:p14="http://schemas.microsoft.com/office/powerpoint/2010/main" val="2613058137"/>
                </p:ext>
              </p:extLst>
            </p:nvPr>
          </p:nvGraphicFramePr>
          <p:xfrm>
            <a:off x="1689341" y="3848267"/>
            <a:ext cx="1799717" cy="753370"/>
          </p:xfrm>
          <a:graphic>
            <a:graphicData uri="http://schemas.openxmlformats.org/presentationml/2006/ole">
              <mc:AlternateContent xmlns:mc="http://schemas.openxmlformats.org/markup-compatibility/2006">
                <mc:Choice xmlns:v="urn:schemas-microsoft-com:vml" Requires="v">
                  <p:oleObj spid="_x0000_s3114" name="Equation" r:id="rId18" imgW="545760" imgH="228600" progId="Equation.DSMT4">
                    <p:embed/>
                  </p:oleObj>
                </mc:Choice>
                <mc:Fallback>
                  <p:oleObj name="Equation" r:id="rId18" imgW="545760" imgH="228600" progId="Equation.DSMT4">
                    <p:embed/>
                    <p:pic>
                      <p:nvPicPr>
                        <p:cNvPr id="0" name=""/>
                        <p:cNvPicPr/>
                        <p:nvPr/>
                      </p:nvPicPr>
                      <p:blipFill>
                        <a:blip r:embed="rId19"/>
                        <a:stretch>
                          <a:fillRect/>
                        </a:stretch>
                      </p:blipFill>
                      <p:spPr>
                        <a:xfrm>
                          <a:off x="1689341" y="3848267"/>
                          <a:ext cx="1799717" cy="753370"/>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id="{E7E1C5D6-A93F-9629-EF53-BAD40034DAD9}"/>
                </a:ext>
              </a:extLst>
            </p:cNvPr>
            <p:cNvGraphicFramePr>
              <a:graphicFrameLocks noChangeAspect="1"/>
            </p:cNvGraphicFramePr>
            <p:nvPr>
              <p:extLst>
                <p:ext uri="{D42A27DB-BD31-4B8C-83A1-F6EECF244321}">
                  <p14:modId xmlns:p14="http://schemas.microsoft.com/office/powerpoint/2010/main" val="205190589"/>
                </p:ext>
              </p:extLst>
            </p:nvPr>
          </p:nvGraphicFramePr>
          <p:xfrm>
            <a:off x="3878450" y="3879790"/>
            <a:ext cx="1792504" cy="733297"/>
          </p:xfrm>
          <a:graphic>
            <a:graphicData uri="http://schemas.openxmlformats.org/presentationml/2006/ole">
              <mc:AlternateContent xmlns:mc="http://schemas.openxmlformats.org/markup-compatibility/2006">
                <mc:Choice xmlns:v="urn:schemas-microsoft-com:vml" Requires="v">
                  <p:oleObj spid="_x0000_s3115" name="Equation" r:id="rId20" imgW="558720" imgH="228600" progId="Equation.DSMT4">
                    <p:embed/>
                  </p:oleObj>
                </mc:Choice>
                <mc:Fallback>
                  <p:oleObj name="Equation" r:id="rId20" imgW="558720" imgH="228600" progId="Equation.DSMT4">
                    <p:embed/>
                    <p:pic>
                      <p:nvPicPr>
                        <p:cNvPr id="0" name=""/>
                        <p:cNvPicPr/>
                        <p:nvPr/>
                      </p:nvPicPr>
                      <p:blipFill>
                        <a:blip r:embed="rId21"/>
                        <a:stretch>
                          <a:fillRect/>
                        </a:stretch>
                      </p:blipFill>
                      <p:spPr>
                        <a:xfrm>
                          <a:off x="3878450" y="3879790"/>
                          <a:ext cx="1792504" cy="733297"/>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905C2E8C-178F-5098-11CA-11EA115141AE}"/>
              </a:ext>
            </a:extLst>
          </p:cNvPr>
          <p:cNvSpPr txBox="1"/>
          <p:nvPr/>
        </p:nvSpPr>
        <p:spPr>
          <a:xfrm>
            <a:off x="1387328" y="330470"/>
            <a:ext cx="15544800" cy="900375"/>
          </a:xfrm>
          <a:prstGeom prst="rect">
            <a:avLst/>
          </a:prstGeom>
          <a:noFill/>
        </p:spPr>
        <p:txBody>
          <a:bodyPr wrap="square">
            <a:spAutoFit/>
          </a:bodyPr>
          <a:lstStyle/>
          <a:p>
            <a:pPr>
              <a:lnSpc>
                <a:spcPct val="150000"/>
              </a:lnSpc>
            </a:pPr>
            <a:r>
              <a:rPr lang="en-US" sz="4000" b="1" dirty="0">
                <a:solidFill>
                  <a:srgbClr val="00B050"/>
                </a:solidFill>
                <a:latin typeface="Arial "/>
              </a:rPr>
              <a:t>a) Các </a:t>
            </a:r>
            <a:r>
              <a:rPr lang="en-US" sz="4000" b="1" dirty="0">
                <a:solidFill>
                  <a:srgbClr val="00B050"/>
                </a:solidFill>
                <a:latin typeface="Arial "/>
                <a:sym typeface="Symbol" panose="05050102010706020507" pitchFamily="18" charset="2"/>
              </a:rPr>
              <a:t></a:t>
            </a:r>
            <a:r>
              <a:rPr lang="en-US" sz="4000" b="1" dirty="0">
                <a:solidFill>
                  <a:srgbClr val="00B050"/>
                </a:solidFill>
                <a:latin typeface="Arial "/>
              </a:rPr>
              <a:t>MOA </a:t>
            </a:r>
            <a:r>
              <a:rPr lang="en-US" sz="4000" b="1" dirty="0" err="1">
                <a:solidFill>
                  <a:srgbClr val="00B050"/>
                </a:solidFill>
                <a:latin typeface="Arial "/>
              </a:rPr>
              <a:t>và</a:t>
            </a:r>
            <a:r>
              <a:rPr lang="en-US" sz="4000" b="1" dirty="0">
                <a:solidFill>
                  <a:srgbClr val="00B050"/>
                </a:solidFill>
                <a:latin typeface="Arial "/>
              </a:rPr>
              <a:t> </a:t>
            </a:r>
            <a:r>
              <a:rPr lang="el-GR" sz="4000" b="1" dirty="0">
                <a:solidFill>
                  <a:srgbClr val="00B050"/>
                </a:solidFill>
                <a:latin typeface="Arial "/>
              </a:rPr>
              <a:t>Δ</a:t>
            </a:r>
            <a:r>
              <a:rPr lang="en-US" sz="4000" b="1" dirty="0">
                <a:solidFill>
                  <a:srgbClr val="00B050"/>
                </a:solidFill>
                <a:latin typeface="Arial "/>
              </a:rPr>
              <a:t>MOB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
        <p:nvSpPr>
          <p:cNvPr id="4" name="TextBox 3">
            <a:extLst>
              <a:ext uri="{FF2B5EF4-FFF2-40B4-BE49-F238E27FC236}">
                <a16:creationId xmlns:a16="http://schemas.microsoft.com/office/drawing/2014/main" id="{AC349C5D-6BC8-5977-C6D9-FBBC15BC2352}"/>
              </a:ext>
            </a:extLst>
          </p:cNvPr>
          <p:cNvSpPr txBox="1"/>
          <p:nvPr/>
        </p:nvSpPr>
        <p:spPr>
          <a:xfrm>
            <a:off x="342945" y="7023732"/>
            <a:ext cx="15544800" cy="901593"/>
          </a:xfrm>
          <a:prstGeom prst="rect">
            <a:avLst/>
          </a:prstGeom>
          <a:noFill/>
        </p:spPr>
        <p:txBody>
          <a:bodyPr wrap="square">
            <a:spAutoFit/>
          </a:bodyPr>
          <a:lstStyle/>
          <a:p>
            <a:pPr>
              <a:lnSpc>
                <a:spcPct val="150000"/>
              </a:lnSpc>
            </a:pPr>
            <a:r>
              <a:rPr lang="en-US" sz="4000" b="1" dirty="0">
                <a:solidFill>
                  <a:srgbClr val="00B050"/>
                </a:solidFill>
                <a:latin typeface="Arial "/>
              </a:rPr>
              <a:t>b) Hai </a:t>
            </a:r>
            <a:r>
              <a:rPr lang="en-US" sz="4000" b="1" dirty="0" err="1">
                <a:solidFill>
                  <a:srgbClr val="00B050"/>
                </a:solidFill>
                <a:latin typeface="Arial "/>
              </a:rPr>
              <a:t>đoạn</a:t>
            </a:r>
            <a:r>
              <a:rPr lang="en-US" sz="4000" b="1" dirty="0">
                <a:solidFill>
                  <a:srgbClr val="00B050"/>
                </a:solidFill>
                <a:latin typeface="Arial "/>
              </a:rPr>
              <a:t> thẳng MA </a:t>
            </a:r>
            <a:r>
              <a:rPr lang="en-US" sz="4000" b="1" dirty="0" err="1">
                <a:solidFill>
                  <a:srgbClr val="00B050"/>
                </a:solidFill>
                <a:latin typeface="Arial "/>
              </a:rPr>
              <a:t>và</a:t>
            </a:r>
            <a:r>
              <a:rPr lang="en-US" sz="4000" b="1" dirty="0">
                <a:solidFill>
                  <a:srgbClr val="00B050"/>
                </a:solidFill>
                <a:latin typeface="Arial "/>
              </a:rPr>
              <a:t> MB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Tree>
    <p:extLst>
      <p:ext uri="{BB962C8B-B14F-4D97-AF65-F5344CB8AC3E}">
        <p14:creationId xmlns:p14="http://schemas.microsoft.com/office/powerpoint/2010/main" val="34161789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6"/>
          <a:stretch>
            <a:fillRect/>
          </a:stretch>
        </p:blipFill>
        <p:spPr>
          <a:xfrm>
            <a:off x="1" y="36444"/>
            <a:ext cx="1385956" cy="818374"/>
          </a:xfrm>
          <a:prstGeom prst="rect">
            <a:avLst/>
          </a:prstGeom>
        </p:spPr>
      </p:pic>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7"/>
          <a:srcRect t="7948" r="47242" b="2593"/>
          <a:stretch/>
        </p:blipFill>
        <p:spPr>
          <a:xfrm>
            <a:off x="11286426" y="732469"/>
            <a:ext cx="7487273" cy="4932223"/>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spid="_x0000_s4128" name="Equation" r:id="rId8" imgW="939600" imgH="228600" progId="Equation.DSMT4">
                    <p:embed/>
                  </p:oleObj>
                </mc:Choice>
                <mc:Fallback>
                  <p:oleObj name="Equation" r:id="rId8" imgW="939600" imgH="228600" progId="Equation.DSMT4">
                    <p:embed/>
                    <p:pic>
                      <p:nvPicPr>
                        <p:cNvPr id="47" name="Object 46">
                          <a:extLst>
                            <a:ext uri="{FF2B5EF4-FFF2-40B4-BE49-F238E27FC236}">
                              <a16:creationId xmlns:a16="http://schemas.microsoft.com/office/drawing/2014/main" id="{0DBD540C-9864-A392-982F-5D5203C4C622}"/>
                            </a:ext>
                          </a:extLst>
                        </p:cNvPr>
                        <p:cNvPicPr/>
                        <p:nvPr/>
                      </p:nvPicPr>
                      <p:blipFill>
                        <a:blip r:embed="rId9"/>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spid="_x0000_s4129" name="Equation" r:id="rId10" imgW="355320" imgH="228600" progId="Equation.DSMT4">
                    <p:embed/>
                  </p:oleObj>
                </mc:Choice>
                <mc:Fallback>
                  <p:oleObj name="Equation" r:id="rId10" imgW="355320" imgH="228600" progId="Equation.DSMT4">
                    <p:embed/>
                    <p:pic>
                      <p:nvPicPr>
                        <p:cNvPr id="48" name="Object 47">
                          <a:extLst>
                            <a:ext uri="{FF2B5EF4-FFF2-40B4-BE49-F238E27FC236}">
                              <a16:creationId xmlns:a16="http://schemas.microsoft.com/office/drawing/2014/main" id="{4A7B2508-39C5-6B6C-EBD0-0EDC1ADEE734}"/>
                            </a:ext>
                          </a:extLst>
                        </p:cNvPr>
                        <p:cNvPicPr/>
                        <p:nvPr/>
                      </p:nvPicPr>
                      <p:blipFill>
                        <a:blip r:embed="rId11"/>
                        <a:stretch>
                          <a:fillRect/>
                        </a:stretch>
                      </p:blipFill>
                      <p:spPr>
                        <a:xfrm>
                          <a:off x="7426325" y="9351963"/>
                          <a:ext cx="1069975" cy="687387"/>
                        </a:xfrm>
                        <a:prstGeom prst="rect">
                          <a:avLst/>
                        </a:prstGeom>
                      </p:spPr>
                    </p:pic>
                  </p:oleObj>
                </mc:Fallback>
              </mc:AlternateContent>
            </a:graphicData>
          </a:graphic>
        </p:graphicFrame>
      </p:grpSp>
      <p:grpSp>
        <p:nvGrpSpPr>
          <p:cNvPr id="73" name="Group 72">
            <a:extLst>
              <a:ext uri="{FF2B5EF4-FFF2-40B4-BE49-F238E27FC236}">
                <a16:creationId xmlns:a16="http://schemas.microsoft.com/office/drawing/2014/main" id="{C7D67EFB-9381-2451-BACF-23DBA51B1194}"/>
              </a:ext>
            </a:extLst>
          </p:cNvPr>
          <p:cNvGrpSpPr/>
          <p:nvPr/>
        </p:nvGrpSpPr>
        <p:grpSpPr>
          <a:xfrm>
            <a:off x="290900" y="6837887"/>
            <a:ext cx="14029995" cy="1824923"/>
            <a:chOff x="36835" y="7797347"/>
            <a:chExt cx="14029995" cy="1824923"/>
          </a:xfrm>
        </p:grpSpPr>
        <p:sp>
          <p:nvSpPr>
            <p:cNvPr id="69" name="Rectangle 68">
              <a:extLst>
                <a:ext uri="{FF2B5EF4-FFF2-40B4-BE49-F238E27FC236}">
                  <a16:creationId xmlns:a16="http://schemas.microsoft.com/office/drawing/2014/main" id="{74EB8FF0-8A94-74E6-3C89-749E93D4581C}"/>
                </a:ext>
              </a:extLst>
            </p:cNvPr>
            <p:cNvSpPr>
              <a:spLocks noChangeArrowheads="1"/>
            </p:cNvSpPr>
            <p:nvPr/>
          </p:nvSpPr>
          <p:spPr bwMode="auto">
            <a:xfrm>
              <a:off x="36835" y="7797347"/>
              <a:ext cx="14029995"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1" name="Object 70">
              <a:extLst>
                <a:ext uri="{FF2B5EF4-FFF2-40B4-BE49-F238E27FC236}">
                  <a16:creationId xmlns:a16="http://schemas.microsoft.com/office/drawing/2014/main" id="{B836F713-63F3-179C-9765-CD84D20BAA08}"/>
                </a:ext>
              </a:extLst>
            </p:cNvPr>
            <p:cNvGraphicFramePr>
              <a:graphicFrameLocks noChangeAspect="1"/>
            </p:cNvGraphicFramePr>
            <p:nvPr>
              <p:extLst>
                <p:ext uri="{D42A27DB-BD31-4B8C-83A1-F6EECF244321}">
                  <p14:modId xmlns:p14="http://schemas.microsoft.com/office/powerpoint/2010/main" val="819361102"/>
                </p:ext>
              </p:extLst>
            </p:nvPr>
          </p:nvGraphicFramePr>
          <p:xfrm>
            <a:off x="6542560" y="8772441"/>
            <a:ext cx="1929818" cy="849829"/>
          </p:xfrm>
          <a:graphic>
            <a:graphicData uri="http://schemas.openxmlformats.org/presentationml/2006/ole">
              <mc:AlternateContent xmlns:mc="http://schemas.openxmlformats.org/markup-compatibility/2006">
                <mc:Choice xmlns:v="urn:schemas-microsoft-com:vml" Requires="v">
                  <p:oleObj spid="_x0000_s4130" name="Equation" r:id="rId12" imgW="355320" imgH="228600" progId="Equation.DSMT4">
                    <p:embed/>
                  </p:oleObj>
                </mc:Choice>
                <mc:Fallback>
                  <p:oleObj name="Equation" r:id="rId12" imgW="355320" imgH="228600" progId="Equation.DSMT4">
                    <p:embed/>
                    <p:pic>
                      <p:nvPicPr>
                        <p:cNvPr id="71" name="Object 70">
                          <a:extLst>
                            <a:ext uri="{FF2B5EF4-FFF2-40B4-BE49-F238E27FC236}">
                              <a16:creationId xmlns:a16="http://schemas.microsoft.com/office/drawing/2014/main" id="{B836F713-63F3-179C-9765-CD84D20BAA08}"/>
                            </a:ext>
                          </a:extLst>
                        </p:cNvPr>
                        <p:cNvPicPr/>
                        <p:nvPr/>
                      </p:nvPicPr>
                      <p:blipFill>
                        <a:blip r:embed="rId13"/>
                        <a:stretch>
                          <a:fillRect/>
                        </a:stretch>
                      </p:blipFill>
                      <p:spPr>
                        <a:xfrm>
                          <a:off x="6542560" y="8772441"/>
                          <a:ext cx="1929818" cy="849829"/>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id="{94AAFD8D-B538-765A-3583-C9B7C9EE0A12}"/>
                </a:ext>
              </a:extLst>
            </p:cNvPr>
            <p:cNvGraphicFramePr>
              <a:graphicFrameLocks noChangeAspect="1"/>
            </p:cNvGraphicFramePr>
            <p:nvPr>
              <p:extLst>
                <p:ext uri="{D42A27DB-BD31-4B8C-83A1-F6EECF244321}">
                  <p14:modId xmlns:p14="http://schemas.microsoft.com/office/powerpoint/2010/main" val="2958419971"/>
                </p:ext>
              </p:extLst>
            </p:nvPr>
          </p:nvGraphicFramePr>
          <p:xfrm>
            <a:off x="6067600" y="7994775"/>
            <a:ext cx="2825924" cy="687387"/>
          </p:xfrm>
          <a:graphic>
            <a:graphicData uri="http://schemas.openxmlformats.org/presentationml/2006/ole">
              <mc:AlternateContent xmlns:mc="http://schemas.openxmlformats.org/markup-compatibility/2006">
                <mc:Choice xmlns:v="urn:schemas-microsoft-com:vml" Requires="v">
                  <p:oleObj spid="_x0000_s4131" name="Equation" r:id="rId14" imgW="939600" imgH="228600" progId="Equation.DSMT4">
                    <p:embed/>
                  </p:oleObj>
                </mc:Choice>
                <mc:Fallback>
                  <p:oleObj name="Equation" r:id="rId14" imgW="939600" imgH="228600" progId="Equation.DSMT4">
                    <p:embed/>
                    <p:pic>
                      <p:nvPicPr>
                        <p:cNvPr id="72" name="Object 71">
                          <a:extLst>
                            <a:ext uri="{FF2B5EF4-FFF2-40B4-BE49-F238E27FC236}">
                              <a16:creationId xmlns:a16="http://schemas.microsoft.com/office/drawing/2014/main" id="{94AAFD8D-B538-765A-3583-C9B7C9EE0A12}"/>
                            </a:ext>
                          </a:extLst>
                        </p:cNvPr>
                        <p:cNvPicPr/>
                        <p:nvPr/>
                      </p:nvPicPr>
                      <p:blipFill>
                        <a:blip r:embed="rId15"/>
                        <a:stretch>
                          <a:fillRect/>
                        </a:stretch>
                      </p:blipFill>
                      <p:spPr>
                        <a:xfrm>
                          <a:off x="6067600" y="7994775"/>
                          <a:ext cx="2825924" cy="687387"/>
                        </a:xfrm>
                        <a:prstGeom prst="rect">
                          <a:avLst/>
                        </a:prstGeom>
                      </p:spPr>
                    </p:pic>
                  </p:oleObj>
                </mc:Fallback>
              </mc:AlternateContent>
            </a:graphicData>
          </a:graphic>
        </p:graphicFrame>
      </p:grpSp>
      <p:grpSp>
        <p:nvGrpSpPr>
          <p:cNvPr id="77" name="Group 76">
            <a:extLst>
              <a:ext uri="{FF2B5EF4-FFF2-40B4-BE49-F238E27FC236}">
                <a16:creationId xmlns:a16="http://schemas.microsoft.com/office/drawing/2014/main" id="{E2049DD3-EDFA-CCA9-0ADC-2B6BEED30C87}"/>
              </a:ext>
            </a:extLst>
          </p:cNvPr>
          <p:cNvGrpSpPr/>
          <p:nvPr/>
        </p:nvGrpSpPr>
        <p:grpSpPr>
          <a:xfrm>
            <a:off x="547188" y="3137737"/>
            <a:ext cx="13403221" cy="1824923"/>
            <a:chOff x="12062315" y="6399363"/>
            <a:chExt cx="13403221" cy="1824923"/>
          </a:xfrm>
        </p:grpSpPr>
        <p:sp>
          <p:nvSpPr>
            <p:cNvPr id="74" name="Rectangle 73">
              <a:extLst>
                <a:ext uri="{FF2B5EF4-FFF2-40B4-BE49-F238E27FC236}">
                  <a16:creationId xmlns:a16="http://schemas.microsoft.com/office/drawing/2014/main" id="{6C75A50C-9519-2CCF-8236-40DDEDD0BAF7}"/>
                </a:ext>
              </a:extLst>
            </p:cNvPr>
            <p:cNvSpPr>
              <a:spLocks noChangeArrowheads="1"/>
            </p:cNvSpPr>
            <p:nvPr/>
          </p:nvSpPr>
          <p:spPr bwMode="auto">
            <a:xfrm>
              <a:off x="12062315" y="6399363"/>
              <a:ext cx="13403221"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MO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5" name="Object 74">
              <a:extLst>
                <a:ext uri="{FF2B5EF4-FFF2-40B4-BE49-F238E27FC236}">
                  <a16:creationId xmlns:a16="http://schemas.microsoft.com/office/drawing/2014/main" id="{B89649F4-AC30-7F6F-31C5-ABB5EA00471C}"/>
                </a:ext>
              </a:extLst>
            </p:cNvPr>
            <p:cNvGraphicFramePr>
              <a:graphicFrameLocks noChangeAspect="1"/>
            </p:cNvGraphicFramePr>
            <p:nvPr>
              <p:extLst>
                <p:ext uri="{D42A27DB-BD31-4B8C-83A1-F6EECF244321}">
                  <p14:modId xmlns:p14="http://schemas.microsoft.com/office/powerpoint/2010/main" val="974064409"/>
                </p:ext>
              </p:extLst>
            </p:nvPr>
          </p:nvGraphicFramePr>
          <p:xfrm>
            <a:off x="17257201" y="6505363"/>
            <a:ext cx="2838932" cy="730011"/>
          </p:xfrm>
          <a:graphic>
            <a:graphicData uri="http://schemas.openxmlformats.org/presentationml/2006/ole">
              <mc:AlternateContent xmlns:mc="http://schemas.openxmlformats.org/markup-compatibility/2006">
                <mc:Choice xmlns:v="urn:schemas-microsoft-com:vml" Requires="v">
                  <p:oleObj spid="_x0000_s4132" name="Equation" r:id="rId16" imgW="888840" imgH="228600" progId="Equation.DSMT4">
                    <p:embed/>
                  </p:oleObj>
                </mc:Choice>
                <mc:Fallback>
                  <p:oleObj name="Equation" r:id="rId16" imgW="888840" imgH="228600" progId="Equation.DSMT4">
                    <p:embed/>
                    <p:pic>
                      <p:nvPicPr>
                        <p:cNvPr id="75" name="Object 74">
                          <a:extLst>
                            <a:ext uri="{FF2B5EF4-FFF2-40B4-BE49-F238E27FC236}">
                              <a16:creationId xmlns:a16="http://schemas.microsoft.com/office/drawing/2014/main" id="{B89649F4-AC30-7F6F-31C5-ABB5EA00471C}"/>
                            </a:ext>
                          </a:extLst>
                        </p:cNvPr>
                        <p:cNvPicPr/>
                        <p:nvPr/>
                      </p:nvPicPr>
                      <p:blipFill>
                        <a:blip r:embed="rId17"/>
                        <a:stretch>
                          <a:fillRect/>
                        </a:stretch>
                      </p:blipFill>
                      <p:spPr>
                        <a:xfrm>
                          <a:off x="17257201" y="6505363"/>
                          <a:ext cx="2838932" cy="730011"/>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id="{E408CF79-6166-8463-6D60-D353C993BED0}"/>
                </a:ext>
              </a:extLst>
            </p:cNvPr>
            <p:cNvGraphicFramePr>
              <a:graphicFrameLocks noChangeAspect="1"/>
            </p:cNvGraphicFramePr>
            <p:nvPr>
              <p:extLst>
                <p:ext uri="{D42A27DB-BD31-4B8C-83A1-F6EECF244321}">
                  <p14:modId xmlns:p14="http://schemas.microsoft.com/office/powerpoint/2010/main" val="283913043"/>
                </p:ext>
              </p:extLst>
            </p:nvPr>
          </p:nvGraphicFramePr>
          <p:xfrm>
            <a:off x="18869538" y="7329763"/>
            <a:ext cx="1288255" cy="730011"/>
          </p:xfrm>
          <a:graphic>
            <a:graphicData uri="http://schemas.openxmlformats.org/presentationml/2006/ole">
              <mc:AlternateContent xmlns:mc="http://schemas.openxmlformats.org/markup-compatibility/2006">
                <mc:Choice xmlns:v="urn:schemas-microsoft-com:vml" Requires="v">
                  <p:oleObj spid="_x0000_s4133" name="Equation" r:id="rId18" imgW="380880" imgH="215640" progId="Equation.DSMT4">
                    <p:embed/>
                  </p:oleObj>
                </mc:Choice>
                <mc:Fallback>
                  <p:oleObj name="Equation" r:id="rId18" imgW="380880" imgH="215640" progId="Equation.DSMT4">
                    <p:embed/>
                    <p:pic>
                      <p:nvPicPr>
                        <p:cNvPr id="76" name="Object 75">
                          <a:extLst>
                            <a:ext uri="{FF2B5EF4-FFF2-40B4-BE49-F238E27FC236}">
                              <a16:creationId xmlns:a16="http://schemas.microsoft.com/office/drawing/2014/main" id="{E408CF79-6166-8463-6D60-D353C993BED0}"/>
                            </a:ext>
                          </a:extLst>
                        </p:cNvPr>
                        <p:cNvPicPr/>
                        <p:nvPr/>
                      </p:nvPicPr>
                      <p:blipFill>
                        <a:blip r:embed="rId19"/>
                        <a:stretch>
                          <a:fillRect/>
                        </a:stretch>
                      </p:blipFill>
                      <p:spPr>
                        <a:xfrm>
                          <a:off x="18869538" y="7329763"/>
                          <a:ext cx="1288255" cy="730011"/>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047704D7-00C1-0F4A-66BA-81388340068D}"/>
              </a:ext>
            </a:extLst>
          </p:cNvPr>
          <p:cNvSpPr txBox="1"/>
          <p:nvPr/>
        </p:nvSpPr>
        <p:spPr>
          <a:xfrm>
            <a:off x="418182" y="1756613"/>
            <a:ext cx="14632890" cy="901593"/>
          </a:xfrm>
          <a:prstGeom prst="rect">
            <a:avLst/>
          </a:prstGeom>
          <a:noFill/>
        </p:spPr>
        <p:txBody>
          <a:bodyPr wrap="square">
            <a:spAutoFit/>
          </a:bodyPr>
          <a:lstStyle/>
          <a:p>
            <a:pPr>
              <a:lnSpc>
                <a:spcPct val="150000"/>
              </a:lnSpc>
            </a:pPr>
            <a:r>
              <a:rPr lang="en-US" sz="4000" b="1" dirty="0">
                <a:solidFill>
                  <a:srgbClr val="00B050"/>
                </a:solidFill>
                <a:latin typeface="Arial "/>
              </a:rPr>
              <a:t>c) Tia MO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là</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AMB không?</a:t>
            </a:r>
          </a:p>
        </p:txBody>
      </p:sp>
      <p:sp>
        <p:nvSpPr>
          <p:cNvPr id="4" name="TextBox 3">
            <a:extLst>
              <a:ext uri="{FF2B5EF4-FFF2-40B4-BE49-F238E27FC236}">
                <a16:creationId xmlns:a16="http://schemas.microsoft.com/office/drawing/2014/main" id="{2CE53D0E-389A-0C29-8CD5-2F3FE0433DAA}"/>
              </a:ext>
            </a:extLst>
          </p:cNvPr>
          <p:cNvSpPr txBox="1"/>
          <p:nvPr/>
        </p:nvSpPr>
        <p:spPr>
          <a:xfrm>
            <a:off x="547188" y="5548191"/>
            <a:ext cx="14066247" cy="901593"/>
          </a:xfrm>
          <a:prstGeom prst="rect">
            <a:avLst/>
          </a:prstGeom>
          <a:noFill/>
        </p:spPr>
        <p:txBody>
          <a:bodyPr wrap="square">
            <a:spAutoFit/>
          </a:bodyPr>
          <a:lstStyle/>
          <a:p>
            <a:pPr>
              <a:lnSpc>
                <a:spcPct val="150000"/>
              </a:lnSpc>
            </a:pPr>
            <a:r>
              <a:rPr lang="en-US" sz="4000" b="1" dirty="0">
                <a:solidFill>
                  <a:srgbClr val="00B050"/>
                </a:solidFill>
                <a:latin typeface="Arial "/>
              </a:rPr>
              <a:t>d) Tia OM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AOB hay không?</a:t>
            </a:r>
          </a:p>
        </p:txBody>
      </p:sp>
    </p:spTree>
    <p:extLst>
      <p:ext uri="{BB962C8B-B14F-4D97-AF65-F5344CB8AC3E}">
        <p14:creationId xmlns:p14="http://schemas.microsoft.com/office/powerpoint/2010/main" val="15961561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1000"/>
                                        <p:tgtEl>
                                          <p:spTgt spid="77"/>
                                        </p:tgtEl>
                                      </p:cBhvr>
                                    </p:animEffect>
                                    <p:anim calcmode="lin" valueType="num">
                                      <p:cBhvr>
                                        <p:cTn id="15" dur="1000" fill="hold"/>
                                        <p:tgtEl>
                                          <p:spTgt spid="77"/>
                                        </p:tgtEl>
                                        <p:attrNameLst>
                                          <p:attrName>ppt_x</p:attrName>
                                        </p:attrNameLst>
                                      </p:cBhvr>
                                      <p:tavLst>
                                        <p:tav tm="0">
                                          <p:val>
                                            <p:strVal val="#ppt_x"/>
                                          </p:val>
                                        </p:tav>
                                        <p:tav tm="100000">
                                          <p:val>
                                            <p:strVal val="#ppt_x"/>
                                          </p:val>
                                        </p:tav>
                                      </p:tavLst>
                                    </p:anim>
                                    <p:anim calcmode="lin" valueType="num">
                                      <p:cBhvr>
                                        <p:cTn id="1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1301469" y="4391244"/>
            <a:ext cx="16341026" cy="3415937"/>
            <a:chOff x="1377669" y="3590778"/>
            <a:chExt cx="16341026" cy="6439301"/>
          </a:xfrm>
        </p:grpSpPr>
        <p:sp>
          <p:nvSpPr>
            <p:cNvPr id="28" name="Google Shape;259;p11"/>
            <p:cNvSpPr/>
            <p:nvPr/>
          </p:nvSpPr>
          <p:spPr>
            <a:xfrm>
              <a:off x="1377669" y="3590778"/>
              <a:ext cx="16341026" cy="632231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800">
                <a:solidFill>
                  <a:schemeClr val="dk1"/>
                </a:solidFill>
                <a:latin typeface="Arial"/>
                <a:ea typeface="Arial"/>
                <a:cs typeface="Arial"/>
                <a:sym typeface="Arial"/>
              </a:endParaRPr>
            </a:p>
          </p:txBody>
        </p:sp>
        <p:sp>
          <p:nvSpPr>
            <p:cNvPr id="30" name="Rectangle 29"/>
            <p:cNvSpPr/>
            <p:nvPr/>
          </p:nvSpPr>
          <p:spPr>
            <a:xfrm>
              <a:off x="1880936" y="3848116"/>
              <a:ext cx="15334493" cy="6181963"/>
            </a:xfrm>
            <a:prstGeom prst="rect">
              <a:avLst/>
            </a:prstGeom>
          </p:spPr>
          <p:txBody>
            <a:bodyPr wrap="square">
              <a:spAutoFit/>
            </a:bodyPr>
            <a:lstStyle/>
            <a:p>
              <a:pPr>
                <a:lnSpc>
                  <a:spcPct val="150000"/>
                </a:lnSpc>
              </a:pPr>
              <a:r>
                <a:rPr lang="en-US" sz="4800" b="1" dirty="0">
                  <a:solidFill>
                    <a:schemeClr val="bg1"/>
                  </a:solidFill>
                  <a:latin typeface="Arial "/>
                </a:rPr>
                <a:t>G</a:t>
              </a:r>
              <a:r>
                <a:rPr lang="vi-VN" sz="4800" b="1" dirty="0">
                  <a:solidFill>
                    <a:schemeClr val="bg1"/>
                  </a:solidFill>
                  <a:latin typeface="Arial "/>
                </a:rPr>
                <a:t>óc AOB được gọi là góc tạo bởi hai bán kính đi qua hai tiếp điểm</a:t>
              </a:r>
              <a:r>
                <a:rPr lang="en-US" sz="4800" b="1" dirty="0">
                  <a:solidFill>
                    <a:schemeClr val="bg1"/>
                  </a:solidFill>
                  <a:latin typeface="Arial "/>
                </a:rPr>
                <a:t>.</a:t>
              </a:r>
              <a:r>
                <a:rPr lang="vi-VN" sz="4800" b="1" dirty="0">
                  <a:solidFill>
                    <a:schemeClr val="bg1"/>
                  </a:solidFill>
                  <a:latin typeface="Arial "/>
                </a:rPr>
                <a:t> </a:t>
              </a:r>
              <a:r>
                <a:rPr lang="en-US" sz="4800" b="1" dirty="0">
                  <a:solidFill>
                    <a:schemeClr val="bg1"/>
                  </a:solidFill>
                  <a:latin typeface="Arial "/>
                </a:rPr>
                <a:t>G</a:t>
              </a:r>
              <a:r>
                <a:rPr lang="vi-VN" sz="4800" b="1" dirty="0">
                  <a:solidFill>
                    <a:schemeClr val="bg1"/>
                  </a:solidFill>
                  <a:latin typeface="Arial "/>
                </a:rPr>
                <a:t>óc AMB được gọi là góc tạo bởi hai tiếp tuyến</a:t>
              </a:r>
              <a:r>
                <a:rPr lang="en-US" sz="4800" b="1" dirty="0">
                  <a:solidFill>
                    <a:schemeClr val="bg1"/>
                  </a:solidFill>
                  <a:latin typeface="Arial "/>
                </a:rPr>
                <a:t>.</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0653457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587762" y="1818893"/>
            <a:ext cx="16848543" cy="8468107"/>
            <a:chOff x="1066800" y="3009900"/>
            <a:chExt cx="16341026" cy="7548423"/>
          </a:xfrm>
        </p:grpSpPr>
        <p:sp>
          <p:nvSpPr>
            <p:cNvPr id="28" name="Google Shape;259;p11"/>
            <p:cNvSpPr/>
            <p:nvPr/>
          </p:nvSpPr>
          <p:spPr>
            <a:xfrm>
              <a:off x="1066800" y="3009900"/>
              <a:ext cx="16341026" cy="7548423"/>
            </a:xfrm>
            <a:prstGeom prst="roundRect">
              <a:avLst>
                <a:gd name="adj" fmla="val 16667"/>
              </a:avLst>
            </a:prstGeom>
            <a:solidFill>
              <a:srgbClr val="DBF9FD"/>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latin typeface="Arial"/>
                <a:ea typeface="Arial"/>
                <a:cs typeface="Arial"/>
                <a:sym typeface="Arial"/>
              </a:endParaRPr>
            </a:p>
          </p:txBody>
        </p:sp>
        <p:sp>
          <p:nvSpPr>
            <p:cNvPr id="30" name="Rectangle 29"/>
            <p:cNvSpPr/>
            <p:nvPr/>
          </p:nvSpPr>
          <p:spPr>
            <a:xfrm>
              <a:off x="1273114" y="3200629"/>
              <a:ext cx="16134712" cy="7119390"/>
            </a:xfrm>
            <a:prstGeom prst="rect">
              <a:avLst/>
            </a:prstGeom>
          </p:spPr>
          <p:txBody>
            <a:bodyPr wrap="square">
              <a:spAutoFit/>
            </a:bodyPr>
            <a:lstStyle/>
            <a:p>
              <a:pPr algn="just" eaLnBrk="1" hangingPunct="1">
                <a:spcBef>
                  <a:spcPct val="50000"/>
                </a:spcBef>
                <a:buFontTx/>
                <a:buNone/>
              </a:pPr>
              <a:r>
                <a:rPr lang="vi-VN" altLang="en-US" sz="5400" b="1" dirty="0">
                  <a:latin typeface="Arial" panose="020B0604020202020204" pitchFamily="34" charset="0"/>
                </a:rPr>
                <a:t>Nếu hai tiếp tuyến của một đường tròn cắt nhau tại một điểm thì: </a:t>
              </a:r>
            </a:p>
            <a:p>
              <a:pPr algn="just" eaLnBrk="1" hangingPunct="1">
                <a:spcBef>
                  <a:spcPct val="50000"/>
                </a:spcBef>
                <a:buFontTx/>
                <a:buNone/>
              </a:pPr>
              <a:r>
                <a:rPr lang="vi-VN" altLang="en-US" sz="5400" b="1" dirty="0">
                  <a:latin typeface="Arial" panose="020B0604020202020204" pitchFamily="34" charset="0"/>
                </a:rPr>
                <a:t>+ Điểm đó cách đều hai tiếp điểm;</a:t>
              </a:r>
            </a:p>
            <a:p>
              <a:pPr algn="just" eaLnBrk="1" hangingPunct="1">
                <a:spcBef>
                  <a:spcPct val="50000"/>
                </a:spcBef>
                <a:buFontTx/>
                <a:buNone/>
              </a:pPr>
              <a:r>
                <a:rPr lang="vi-VN" altLang="en-US" sz="5400" b="1" dirty="0">
                  <a:latin typeface="Arial" panose="020B0604020202020204" pitchFamily="34" charset="0"/>
                </a:rPr>
                <a:t>+ Tia </a:t>
              </a:r>
              <a:r>
                <a:rPr lang="vi-VN" altLang="en-US" sz="5400" b="1" dirty="0" smtClean="0">
                  <a:latin typeface="Arial" panose="020B0604020202020204" pitchFamily="34" charset="0"/>
                </a:rPr>
                <a:t>k</a:t>
              </a:r>
              <a:r>
                <a:rPr lang="en-US" altLang="en-US" sz="5400" b="1" dirty="0">
                  <a:latin typeface="Arial" panose="020B0604020202020204" pitchFamily="34" charset="0"/>
                </a:rPr>
                <a:t>ẻ</a:t>
              </a:r>
              <a:r>
                <a:rPr lang="vi-VN" altLang="en-US" sz="5400" b="1" dirty="0" smtClean="0">
                  <a:latin typeface="Arial" panose="020B0604020202020204" pitchFamily="34" charset="0"/>
                </a:rPr>
                <a:t> </a:t>
              </a:r>
              <a:r>
                <a:rPr lang="vi-VN" altLang="en-US" sz="5400" b="1" dirty="0">
                  <a:latin typeface="Arial" panose="020B0604020202020204" pitchFamily="34" charset="0"/>
                </a:rPr>
                <a:t>từ điểm đó đi qua tâm đường tròn là tia phân giác của góc tạo bởi hai tiếp tuyến;</a:t>
              </a:r>
            </a:p>
            <a:p>
              <a:pPr algn="just" eaLnBrk="1" hangingPunct="1">
                <a:spcBef>
                  <a:spcPct val="50000"/>
                </a:spcBef>
                <a:buFontTx/>
                <a:buNone/>
              </a:pPr>
              <a:r>
                <a:rPr lang="vi-VN" altLang="en-US" sz="5400" b="1" dirty="0">
                  <a:latin typeface="Arial" panose="020B0604020202020204" pitchFamily="34" charset="0"/>
                </a:rPr>
                <a:t>+ Tia </a:t>
              </a:r>
              <a:r>
                <a:rPr lang="vi-VN" altLang="en-US" sz="5400" b="1" dirty="0" smtClean="0">
                  <a:latin typeface="Arial" panose="020B0604020202020204" pitchFamily="34" charset="0"/>
                </a:rPr>
                <a:t>k</a:t>
              </a:r>
              <a:r>
                <a:rPr lang="en-US" altLang="en-US" sz="5400" b="1" dirty="0">
                  <a:latin typeface="Arial" panose="020B0604020202020204" pitchFamily="34" charset="0"/>
                </a:rPr>
                <a:t>ẻ</a:t>
              </a:r>
              <a:r>
                <a:rPr lang="vi-VN" altLang="en-US" sz="5400" b="1" dirty="0" smtClean="0">
                  <a:latin typeface="Arial" panose="020B0604020202020204" pitchFamily="34" charset="0"/>
                </a:rPr>
                <a:t> </a:t>
              </a:r>
              <a:r>
                <a:rPr lang="vi-VN" altLang="en-US" sz="5400" b="1" dirty="0">
                  <a:latin typeface="Arial" panose="020B0604020202020204" pitchFamily="34" charset="0"/>
                </a:rPr>
                <a:t>từ tâm của đường tròn đi qua điểm đó là tia phân giác của góc tạo bởi hai bán kính đi qua các tiếp điểm.</a:t>
              </a:r>
              <a:endParaRPr lang="en-US" altLang="en-US" sz="5400" b="1" dirty="0">
                <a:latin typeface="Arial" panose="020B0604020202020204" pitchFamily="34" charset="0"/>
              </a:endParaRPr>
            </a:p>
          </p:txBody>
        </p:sp>
      </p:grpSp>
      <p:grpSp>
        <p:nvGrpSpPr>
          <p:cNvPr id="4" name="Group 3"/>
          <p:cNvGrpSpPr/>
          <p:nvPr/>
        </p:nvGrpSpPr>
        <p:grpSpPr>
          <a:xfrm>
            <a:off x="6553200" y="12269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877208" y="9241678"/>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7" name="Picture 6"/>
          <p:cNvPicPr>
            <a:picLocks noChangeAspect="1"/>
          </p:cNvPicPr>
          <p:nvPr/>
        </p:nvPicPr>
        <p:blipFill>
          <a:blip r:embed="rId6"/>
          <a:stretch>
            <a:fillRect/>
          </a:stretch>
        </p:blipFill>
        <p:spPr>
          <a:xfrm>
            <a:off x="16002000" y="288280"/>
            <a:ext cx="2987299" cy="2517866"/>
          </a:xfrm>
          <a:prstGeom prst="rect">
            <a:avLst/>
          </a:prstGeom>
        </p:spPr>
      </p:pic>
      <p:pic>
        <p:nvPicPr>
          <p:cNvPr id="3" name="Picture 2">
            <a:extLst>
              <a:ext uri="{FF2B5EF4-FFF2-40B4-BE49-F238E27FC236}">
                <a16:creationId xmlns:a16="http://schemas.microsoft.com/office/drawing/2014/main" id="{1967DB2E-347C-8CE6-516A-55D71494965C}"/>
              </a:ext>
            </a:extLst>
          </p:cNvPr>
          <p:cNvPicPr>
            <a:picLocks noChangeAspect="1"/>
          </p:cNvPicPr>
          <p:nvPr/>
        </p:nvPicPr>
        <p:blipFill>
          <a:blip r:embed="rId7"/>
          <a:stretch>
            <a:fillRect/>
          </a:stretch>
        </p:blipFill>
        <p:spPr>
          <a:xfrm>
            <a:off x="587762" y="-10041"/>
            <a:ext cx="1641493" cy="1912563"/>
          </a:xfrm>
          <a:prstGeom prst="rect">
            <a:avLst/>
          </a:prstGeom>
        </p:spPr>
      </p:pic>
    </p:spTree>
    <p:extLst>
      <p:ext uri="{BB962C8B-B14F-4D97-AF65-F5344CB8AC3E}">
        <p14:creationId xmlns:p14="http://schemas.microsoft.com/office/powerpoint/2010/main" val="138667643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grpSp>
        <p:nvGrpSpPr>
          <p:cNvPr id="11" name="Group 10">
            <a:extLst>
              <a:ext uri="{FF2B5EF4-FFF2-40B4-BE49-F238E27FC236}">
                <a16:creationId xmlns:a16="http://schemas.microsoft.com/office/drawing/2014/main" id="{6B882E0D-FE9D-2276-A319-D0CD21C8BE50}"/>
              </a:ext>
            </a:extLst>
          </p:cNvPr>
          <p:cNvGrpSpPr/>
          <p:nvPr/>
        </p:nvGrpSpPr>
        <p:grpSpPr>
          <a:xfrm>
            <a:off x="724598" y="315496"/>
            <a:ext cx="16838804" cy="3671583"/>
            <a:chOff x="724598" y="315496"/>
            <a:chExt cx="16838804" cy="3671583"/>
          </a:xfrm>
        </p:grpSpPr>
        <p:sp>
          <p:nvSpPr>
            <p:cNvPr id="5" name="Rectangle 4"/>
            <p:cNvSpPr/>
            <p:nvPr/>
          </p:nvSpPr>
          <p:spPr>
            <a:xfrm>
              <a:off x="724598" y="315496"/>
              <a:ext cx="16838804" cy="367158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Một chiếc gương có dạng hình tròn được treo bằng hai sợi dây không dãn, mỗi sợi dây đều tiếp xúc với gương. Biết tổng độ dài hai dây treo là 6 dm và góc giữa hai sợi dây là </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 Hỏi bán kính của chiếc gương là bao nhiêu dm (làm tròn kết quả đến hàng phần trăm)?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7FA17B47-336A-0124-33EA-8DBD41A26A97}"/>
                </a:ext>
              </a:extLst>
            </p:cNvPr>
            <p:cNvGraphicFramePr>
              <a:graphicFrameLocks noChangeAspect="1"/>
            </p:cNvGraphicFramePr>
            <p:nvPr>
              <p:extLst>
                <p:ext uri="{D42A27DB-BD31-4B8C-83A1-F6EECF244321}">
                  <p14:modId xmlns:p14="http://schemas.microsoft.com/office/powerpoint/2010/main" val="2851499000"/>
                </p:ext>
              </p:extLst>
            </p:nvPr>
          </p:nvGraphicFramePr>
          <p:xfrm>
            <a:off x="9448800" y="2324100"/>
            <a:ext cx="806450" cy="679116"/>
          </p:xfrm>
          <a:graphic>
            <a:graphicData uri="http://schemas.openxmlformats.org/presentationml/2006/ole">
              <mc:AlternateContent xmlns:mc="http://schemas.openxmlformats.org/markup-compatibility/2006">
                <mc:Choice xmlns:v="urn:schemas-microsoft-com:vml" Requires="v">
                  <p:oleObj spid="_x0000_s5127" name="Equation" r:id="rId4" imgW="241200" imgH="203040" progId="Equation.DSMT4">
                    <p:embed/>
                  </p:oleObj>
                </mc:Choice>
                <mc:Fallback>
                  <p:oleObj name="Equation" r:id="rId4" imgW="241200" imgH="203040" progId="Equation.DSMT4">
                    <p:embed/>
                    <p:pic>
                      <p:nvPicPr>
                        <p:cNvPr id="0" name=""/>
                        <p:cNvPicPr/>
                        <p:nvPr/>
                      </p:nvPicPr>
                      <p:blipFill>
                        <a:blip r:embed="rId5"/>
                        <a:stretch>
                          <a:fillRect/>
                        </a:stretch>
                      </p:blipFill>
                      <p:spPr>
                        <a:xfrm>
                          <a:off x="9448800" y="2324100"/>
                          <a:ext cx="806450" cy="679116"/>
                        </a:xfrm>
                        <a:prstGeom prst="rect">
                          <a:avLst/>
                        </a:prstGeom>
                      </p:spPr>
                    </p:pic>
                  </p:oleObj>
                </mc:Fallback>
              </mc:AlternateContent>
            </a:graphicData>
          </a:graphic>
        </p:graphicFrame>
      </p:grpSp>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a:blip r:embed="rId6"/>
          <a:stretch>
            <a:fillRect/>
          </a:stretch>
        </p:blipFill>
        <p:spPr>
          <a:xfrm>
            <a:off x="3810000" y="4283800"/>
            <a:ext cx="10668000" cy="5668654"/>
          </a:xfrm>
          <a:prstGeom prst="rect">
            <a:avLst/>
          </a:prstGeom>
        </p:spPr>
      </p:pic>
      <p:pic>
        <p:nvPicPr>
          <p:cNvPr id="2" name="Picture 1">
            <a:extLst>
              <a:ext uri="{FF2B5EF4-FFF2-40B4-BE49-F238E27FC236}">
                <a16:creationId xmlns:a16="http://schemas.microsoft.com/office/drawing/2014/main" id="{1B9736FF-FAFC-3FD5-E6AA-FDE897018E44}"/>
              </a:ext>
            </a:extLst>
          </p:cNvPr>
          <p:cNvPicPr>
            <a:picLocks noChangeAspect="1"/>
          </p:cNvPicPr>
          <p:nvPr/>
        </p:nvPicPr>
        <p:blipFill>
          <a:blip r:embed="rId7"/>
          <a:stretch>
            <a:fillRect/>
          </a:stretch>
        </p:blipFill>
        <p:spPr>
          <a:xfrm>
            <a:off x="724598" y="385667"/>
            <a:ext cx="2234588" cy="876310"/>
          </a:xfrm>
          <a:prstGeom prst="rect">
            <a:avLst/>
          </a:prstGeom>
        </p:spPr>
      </p:pic>
    </p:spTree>
    <p:extLst>
      <p:ext uri="{BB962C8B-B14F-4D97-AF65-F5344CB8AC3E}">
        <p14:creationId xmlns:p14="http://schemas.microsoft.com/office/powerpoint/2010/main" val="3211740947"/>
      </p:ext>
    </p:extLst>
  </p:cSld>
  <p:clrMapOvr>
    <a:masterClrMapping/>
  </p:clrMapOvr>
  <p:transition spd="med">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rotWithShape="1">
          <a:blip r:embed="rId4"/>
          <a:srcRect l="62143"/>
          <a:stretch/>
        </p:blipFill>
        <p:spPr>
          <a:xfrm>
            <a:off x="14065806" y="1631114"/>
            <a:ext cx="4038600" cy="5668654"/>
          </a:xfrm>
          <a:prstGeom prst="rect">
            <a:avLst/>
          </a:prstGeom>
        </p:spPr>
      </p:pic>
      <p:grpSp>
        <p:nvGrpSpPr>
          <p:cNvPr id="14" name="Group 13">
            <a:extLst>
              <a:ext uri="{FF2B5EF4-FFF2-40B4-BE49-F238E27FC236}">
                <a16:creationId xmlns:a16="http://schemas.microsoft.com/office/drawing/2014/main" id="{A84811EB-6833-C583-3CEB-4678BECC52D7}"/>
              </a:ext>
            </a:extLst>
          </p:cNvPr>
          <p:cNvGrpSpPr/>
          <p:nvPr/>
        </p:nvGrpSpPr>
        <p:grpSpPr>
          <a:xfrm>
            <a:off x="407209" y="3893457"/>
            <a:ext cx="13411200" cy="1824923"/>
            <a:chOff x="-517279" y="4047919"/>
            <a:chExt cx="13411200" cy="1824923"/>
          </a:xfrm>
        </p:grpSpPr>
        <p:sp>
          <p:nvSpPr>
            <p:cNvPr id="4" name="TextBox 3">
              <a:extLst>
                <a:ext uri="{FF2B5EF4-FFF2-40B4-BE49-F238E27FC236}">
                  <a16:creationId xmlns:a16="http://schemas.microsoft.com/office/drawing/2014/main" id="{B15A0334-D677-9165-4FB6-13E1DFE93BEA}"/>
                </a:ext>
              </a:extLst>
            </p:cNvPr>
            <p:cNvSpPr txBox="1"/>
            <p:nvPr/>
          </p:nvSpPr>
          <p:spPr>
            <a:xfrm>
              <a:off x="-517279" y="4047919"/>
              <a:ext cx="13411200" cy="1824923"/>
            </a:xfrm>
            <a:prstGeom prst="rect">
              <a:avLst/>
            </a:prstGeom>
            <a:noFill/>
          </p:spPr>
          <p:txBody>
            <a:bodyPr wrap="square">
              <a:spAutoFit/>
            </a:bodyPr>
            <a:lstStyle/>
            <a:p>
              <a:pPr>
                <a:lnSpc>
                  <a:spcPct val="150000"/>
                </a:lnSpc>
              </a:pPr>
              <a:r>
                <a:rPr lang="en-US" sz="4000" b="1" dirty="0" err="1">
                  <a:latin typeface="Arial "/>
                </a:rPr>
                <a:t>Vì</a:t>
              </a:r>
              <a:r>
                <a:rPr lang="en-US" sz="4000" b="1" dirty="0">
                  <a:latin typeface="Arial "/>
                </a:rPr>
                <a:t> MA, MB </a:t>
              </a:r>
              <a:r>
                <a:rPr lang="en-US" sz="4000" b="1" dirty="0" err="1">
                  <a:latin typeface="Arial "/>
                </a:rPr>
                <a:t>là</a:t>
              </a:r>
              <a:r>
                <a:rPr lang="en-US" sz="4000" b="1" dirty="0">
                  <a:latin typeface="Arial "/>
                </a:rPr>
                <a:t> các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của (O) </a:t>
              </a:r>
              <a:r>
                <a:rPr lang="en-US" sz="4000" b="1" dirty="0" err="1">
                  <a:latin typeface="Arial "/>
                </a:rPr>
                <a:t>nên</a:t>
              </a:r>
              <a:r>
                <a:rPr lang="en-US" sz="4000" b="1" dirty="0">
                  <a:latin typeface="Arial "/>
                </a:rPr>
                <a:t> </a:t>
              </a:r>
            </a:p>
            <a:p>
              <a:pPr>
                <a:lnSpc>
                  <a:spcPct val="150000"/>
                </a:lnSpc>
              </a:pPr>
              <a:r>
                <a:rPr lang="en-US" sz="4000" b="1" dirty="0">
                  <a:latin typeface="Arial "/>
                </a:rPr>
                <a:t>          MA = MB = 3 dm  </a:t>
              </a:r>
              <a:r>
                <a:rPr lang="en-US" sz="4000" b="1" dirty="0" err="1">
                  <a:latin typeface="Arial "/>
                </a:rPr>
                <a:t>và</a:t>
              </a:r>
              <a:r>
                <a:rPr lang="en-US" sz="4000" b="1" dirty="0">
                  <a:latin typeface="Arial "/>
                </a:rPr>
                <a:t> </a:t>
              </a:r>
            </a:p>
          </p:txBody>
        </p:sp>
        <p:graphicFrame>
          <p:nvGraphicFramePr>
            <p:cNvPr id="7" name="Object 6">
              <a:extLst>
                <a:ext uri="{FF2B5EF4-FFF2-40B4-BE49-F238E27FC236}">
                  <a16:creationId xmlns:a16="http://schemas.microsoft.com/office/drawing/2014/main" id="{F185AB15-9939-7DEF-A168-DD24CAC2E871}"/>
                </a:ext>
              </a:extLst>
            </p:cNvPr>
            <p:cNvGraphicFramePr>
              <a:graphicFrameLocks noChangeAspect="1"/>
            </p:cNvGraphicFramePr>
            <p:nvPr>
              <p:extLst>
                <p:ext uri="{D42A27DB-BD31-4B8C-83A1-F6EECF244321}">
                  <p14:modId xmlns:p14="http://schemas.microsoft.com/office/powerpoint/2010/main" val="1318107415"/>
                </p:ext>
              </p:extLst>
            </p:nvPr>
          </p:nvGraphicFramePr>
          <p:xfrm>
            <a:off x="5933512" y="5008472"/>
            <a:ext cx="4071937" cy="763588"/>
          </p:xfrm>
          <a:graphic>
            <a:graphicData uri="http://schemas.openxmlformats.org/presentationml/2006/ole">
              <mc:AlternateContent xmlns:mc="http://schemas.openxmlformats.org/markup-compatibility/2006">
                <mc:Choice xmlns:v="urn:schemas-microsoft-com:vml" Requires="v">
                  <p:oleObj spid="_x0000_s6166" name="Equation" r:id="rId5" imgW="1218960" imgH="228600" progId="Equation.DSMT4">
                    <p:embed/>
                  </p:oleObj>
                </mc:Choice>
                <mc:Fallback>
                  <p:oleObj name="Equation" r:id="rId5" imgW="1218960" imgH="228600" progId="Equation.DSMT4">
                    <p:embed/>
                    <p:pic>
                      <p:nvPicPr>
                        <p:cNvPr id="0" name=""/>
                        <p:cNvPicPr/>
                        <p:nvPr/>
                      </p:nvPicPr>
                      <p:blipFill>
                        <a:blip r:embed="rId6"/>
                        <a:stretch>
                          <a:fillRect/>
                        </a:stretch>
                      </p:blipFill>
                      <p:spPr>
                        <a:xfrm>
                          <a:off x="5933512" y="5008472"/>
                          <a:ext cx="4071937" cy="763588"/>
                        </a:xfrm>
                        <a:prstGeom prst="rect">
                          <a:avLst/>
                        </a:prstGeom>
                      </p:spPr>
                    </p:pic>
                  </p:oleObj>
                </mc:Fallback>
              </mc:AlternateContent>
            </a:graphicData>
          </a:graphic>
        </p:graphicFrame>
      </p:grpSp>
      <p:pic>
        <p:nvPicPr>
          <p:cNvPr id="15" name="Picture 14">
            <a:extLst>
              <a:ext uri="{FF2B5EF4-FFF2-40B4-BE49-F238E27FC236}">
                <a16:creationId xmlns:a16="http://schemas.microsoft.com/office/drawing/2014/main" id="{01D6477D-5215-08A0-DC54-4E1054524983}"/>
              </a:ext>
            </a:extLst>
          </p:cNvPr>
          <p:cNvPicPr>
            <a:picLocks noChangeAspect="1"/>
          </p:cNvPicPr>
          <p:nvPr/>
        </p:nvPicPr>
        <p:blipFill>
          <a:blip r:embed="rId7"/>
          <a:stretch>
            <a:fillRect/>
          </a:stretch>
        </p:blipFill>
        <p:spPr>
          <a:xfrm>
            <a:off x="253091" y="121179"/>
            <a:ext cx="2481895" cy="973293"/>
          </a:xfrm>
          <a:prstGeom prst="rect">
            <a:avLst/>
          </a:prstGeom>
        </p:spPr>
      </p:pic>
      <p:grpSp>
        <p:nvGrpSpPr>
          <p:cNvPr id="16" name="Group 15">
            <a:extLst>
              <a:ext uri="{FF2B5EF4-FFF2-40B4-BE49-F238E27FC236}">
                <a16:creationId xmlns:a16="http://schemas.microsoft.com/office/drawing/2014/main" id="{73ECB27A-74CD-54EB-9D01-C67268F8A202}"/>
              </a:ext>
            </a:extLst>
          </p:cNvPr>
          <p:cNvGrpSpPr/>
          <p:nvPr/>
        </p:nvGrpSpPr>
        <p:grpSpPr>
          <a:xfrm>
            <a:off x="384511" y="843715"/>
            <a:ext cx="14322089" cy="2748253"/>
            <a:chOff x="384511" y="843715"/>
            <a:chExt cx="13411200" cy="2748253"/>
          </a:xfrm>
        </p:grpSpPr>
        <p:sp>
          <p:nvSpPr>
            <p:cNvPr id="8" name="TextBox 7">
              <a:extLst>
                <a:ext uri="{FF2B5EF4-FFF2-40B4-BE49-F238E27FC236}">
                  <a16:creationId xmlns:a16="http://schemas.microsoft.com/office/drawing/2014/main" id="{F3164BE6-40C4-6F3D-BC4C-3E4D9CD89ACF}"/>
                </a:ext>
              </a:extLst>
            </p:cNvPr>
            <p:cNvSpPr txBox="1"/>
            <p:nvPr/>
          </p:nvSpPr>
          <p:spPr>
            <a:xfrm>
              <a:off x="384511" y="843715"/>
              <a:ext cx="13411200" cy="2748253"/>
            </a:xfrm>
            <a:prstGeom prst="rect">
              <a:avLst/>
            </a:prstGeom>
            <a:noFill/>
          </p:spPr>
          <p:txBody>
            <a:bodyPr wrap="square">
              <a:spAutoFit/>
            </a:bodyPr>
            <a:lstStyle/>
            <a:p>
              <a:pPr>
                <a:lnSpc>
                  <a:spcPct val="150000"/>
                </a:lnSpc>
              </a:pPr>
              <a:r>
                <a:rPr lang="en-US" sz="4000" b="1" dirty="0" err="1">
                  <a:latin typeface="Arial "/>
                </a:rPr>
                <a:t>Giả</a:t>
              </a:r>
              <a:r>
                <a:rPr lang="en-US" sz="4000" b="1" dirty="0">
                  <a:latin typeface="Arial "/>
                </a:rPr>
                <a:t> </a:t>
              </a:r>
              <a:r>
                <a:rPr lang="en-US" sz="4000" b="1" dirty="0" err="1">
                  <a:latin typeface="Arial "/>
                </a:rPr>
                <a:t>sử</a:t>
              </a:r>
              <a:r>
                <a:rPr lang="en-US" sz="4000" b="1" dirty="0">
                  <a:latin typeface="Arial "/>
                </a:rPr>
                <a:t>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được </a:t>
              </a:r>
              <a:r>
                <a:rPr lang="en-US" sz="4000" b="1" dirty="0" err="1">
                  <a:latin typeface="Arial "/>
                </a:rPr>
                <a:t>minh</a:t>
              </a:r>
              <a:r>
                <a:rPr lang="en-US" sz="4000" b="1" dirty="0">
                  <a:latin typeface="Arial "/>
                </a:rPr>
                <a:t> </a:t>
              </a:r>
              <a:r>
                <a:rPr lang="en-US" sz="4000" b="1" dirty="0" err="1">
                  <a:latin typeface="Arial "/>
                </a:rPr>
                <a:t>họa</a:t>
              </a:r>
              <a:r>
                <a:rPr lang="en-US" sz="4000" b="1" dirty="0">
                  <a:latin typeface="Arial "/>
                </a:rPr>
                <a:t> </a:t>
              </a:r>
              <a:r>
                <a:rPr lang="en-US" sz="4000" b="1" dirty="0" err="1">
                  <a:latin typeface="Arial "/>
                </a:rPr>
                <a:t>bởi</a:t>
              </a:r>
              <a:r>
                <a:rPr lang="en-US" sz="4000" b="1" dirty="0">
                  <a:latin typeface="Arial "/>
                </a:rPr>
                <a:t> đường </a:t>
              </a:r>
              <a:r>
                <a:rPr lang="en-US" sz="4000" b="1" dirty="0" err="1">
                  <a:latin typeface="Arial "/>
                </a:rPr>
                <a:t>tròn</a:t>
              </a:r>
              <a:r>
                <a:rPr lang="en-US" sz="4000" b="1" dirty="0">
                  <a:latin typeface="Arial "/>
                </a:rPr>
                <a:t> (O),  </a:t>
              </a:r>
              <a:r>
                <a:rPr lang="en-US" sz="4000" b="1" dirty="0" err="1">
                  <a:latin typeface="Arial "/>
                </a:rPr>
                <a:t>hai</a:t>
              </a:r>
              <a:r>
                <a:rPr lang="en-US" sz="4000" b="1" dirty="0">
                  <a:latin typeface="Arial "/>
                </a:rPr>
                <a:t> </a:t>
              </a:r>
              <a:r>
                <a:rPr lang="en-US" sz="4000" b="1" dirty="0" err="1">
                  <a:latin typeface="Arial "/>
                </a:rPr>
                <a:t>sợi</a:t>
              </a:r>
              <a:r>
                <a:rPr lang="en-US" sz="4000" b="1" dirty="0">
                  <a:latin typeface="Arial "/>
                </a:rPr>
                <a:t> </a:t>
              </a:r>
              <a:r>
                <a:rPr lang="en-US" sz="4000" b="1" dirty="0" err="1">
                  <a:latin typeface="Arial "/>
                </a:rPr>
                <a:t>dây</a:t>
              </a:r>
              <a:r>
                <a:rPr lang="en-US" sz="4000" b="1" dirty="0">
                  <a:latin typeface="Arial "/>
                </a:rPr>
                <a:t> </a:t>
              </a:r>
              <a:r>
                <a:rPr lang="en-US" sz="4000" b="1" dirty="0" err="1">
                  <a:latin typeface="Arial "/>
                </a:rPr>
                <a:t>treo</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hai</a:t>
              </a:r>
              <a:r>
                <a:rPr lang="en-US" sz="4000" b="1" dirty="0">
                  <a:latin typeface="Arial "/>
                </a:rPr>
                <a:t>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a:t>
              </a:r>
              <a:r>
                <a:rPr lang="en-US" sz="4000" b="1" dirty="0" err="1">
                  <a:latin typeface="Arial "/>
                </a:rPr>
                <a:t>cắt</a:t>
              </a:r>
              <a:r>
                <a:rPr lang="en-US" sz="4000" b="1" dirty="0">
                  <a:latin typeface="Arial "/>
                </a:rPr>
                <a:t> </a:t>
              </a:r>
              <a:r>
                <a:rPr lang="en-US" sz="4000" b="1" dirty="0" err="1">
                  <a:latin typeface="Arial "/>
                </a:rPr>
                <a:t>nhau</a:t>
              </a:r>
              <a:r>
                <a:rPr lang="en-US" sz="4000" b="1" dirty="0">
                  <a:latin typeface="Arial "/>
                </a:rPr>
                <a:t> MA, MB của (O),  trong đó MA + MB = 6 dm </a:t>
              </a:r>
              <a:r>
                <a:rPr lang="en-US" sz="4000" b="1" dirty="0" err="1">
                  <a:latin typeface="Arial "/>
                </a:rPr>
                <a:t>và</a:t>
              </a:r>
              <a:r>
                <a:rPr lang="en-US" sz="4000" b="1" dirty="0">
                  <a:latin typeface="Arial "/>
                </a:rPr>
                <a:t>            </a:t>
              </a:r>
            </a:p>
          </p:txBody>
        </p:sp>
        <p:graphicFrame>
          <p:nvGraphicFramePr>
            <p:cNvPr id="9" name="Object 8">
              <a:extLst>
                <a:ext uri="{FF2B5EF4-FFF2-40B4-BE49-F238E27FC236}">
                  <a16:creationId xmlns:a16="http://schemas.microsoft.com/office/drawing/2014/main" id="{8E86AA0A-8F98-1551-8CDE-B6BB7F52DA1E}"/>
                </a:ext>
              </a:extLst>
            </p:cNvPr>
            <p:cNvGraphicFramePr>
              <a:graphicFrameLocks noChangeAspect="1"/>
            </p:cNvGraphicFramePr>
            <p:nvPr>
              <p:extLst>
                <p:ext uri="{D42A27DB-BD31-4B8C-83A1-F6EECF244321}">
                  <p14:modId xmlns:p14="http://schemas.microsoft.com/office/powerpoint/2010/main" val="704482400"/>
                </p:ext>
              </p:extLst>
            </p:nvPr>
          </p:nvGraphicFramePr>
          <p:xfrm>
            <a:off x="7090111" y="2742775"/>
            <a:ext cx="2463800" cy="765175"/>
          </p:xfrm>
          <a:graphic>
            <a:graphicData uri="http://schemas.openxmlformats.org/presentationml/2006/ole">
              <mc:AlternateContent xmlns:mc="http://schemas.openxmlformats.org/markup-compatibility/2006">
                <mc:Choice xmlns:v="urn:schemas-microsoft-com:vml" Requires="v">
                  <p:oleObj spid="_x0000_s6167" name="Equation" r:id="rId8" imgW="2464498" imgH="765015" progId="Equation.DSMT4">
                    <p:embed/>
                  </p:oleObj>
                </mc:Choice>
                <mc:Fallback>
                  <p:oleObj name="Equation" r:id="rId8" imgW="2464498" imgH="765015" progId="Equation.DSMT4">
                    <p:embed/>
                    <p:pic>
                      <p:nvPicPr>
                        <p:cNvPr id="0" name=""/>
                        <p:cNvPicPr/>
                        <p:nvPr/>
                      </p:nvPicPr>
                      <p:blipFill>
                        <a:blip r:embed="rId9"/>
                        <a:stretch>
                          <a:fillRect/>
                        </a:stretch>
                      </p:blipFill>
                      <p:spPr>
                        <a:xfrm>
                          <a:off x="7090111" y="2742775"/>
                          <a:ext cx="2463800" cy="765175"/>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A89DD930-AC3B-F0A4-9B2B-2D22743E622F}"/>
              </a:ext>
            </a:extLst>
          </p:cNvPr>
          <p:cNvGrpSpPr/>
          <p:nvPr/>
        </p:nvGrpSpPr>
        <p:grpSpPr>
          <a:xfrm>
            <a:off x="609600" y="5786244"/>
            <a:ext cx="13411200" cy="2218695"/>
            <a:chOff x="7300127" y="4162881"/>
            <a:chExt cx="13411200" cy="2218695"/>
          </a:xfrm>
        </p:grpSpPr>
        <p:sp>
          <p:nvSpPr>
            <p:cNvPr id="21" name="TextBox 20">
              <a:extLst>
                <a:ext uri="{FF2B5EF4-FFF2-40B4-BE49-F238E27FC236}">
                  <a16:creationId xmlns:a16="http://schemas.microsoft.com/office/drawing/2014/main" id="{69D51CF8-BFE9-594E-0FCF-14D2D969C917}"/>
                </a:ext>
              </a:extLst>
            </p:cNvPr>
            <p:cNvSpPr txBox="1"/>
            <p:nvPr/>
          </p:nvSpPr>
          <p:spPr>
            <a:xfrm>
              <a:off x="7300127" y="4162881"/>
              <a:ext cx="13411200" cy="901593"/>
            </a:xfrm>
            <a:prstGeom prst="rect">
              <a:avLst/>
            </a:prstGeom>
            <a:noFill/>
          </p:spPr>
          <p:txBody>
            <a:bodyPr wrap="square">
              <a:spAutoFit/>
            </a:bodyPr>
            <a:lstStyle/>
            <a:p>
              <a:pPr>
                <a:lnSpc>
                  <a:spcPct val="150000"/>
                </a:lnSpc>
              </a:pPr>
              <a:r>
                <a:rPr lang="en-US" sz="4000" b="1" dirty="0" err="1">
                  <a:latin typeface="Arial "/>
                </a:rPr>
                <a:t>Xét</a:t>
              </a:r>
              <a:r>
                <a:rPr lang="en-US" sz="4000" b="1" dirty="0">
                  <a:latin typeface="Arial "/>
                </a:rPr>
                <a:t>              </a:t>
              </a:r>
              <a:r>
                <a:rPr lang="en-US" sz="4000" b="1" dirty="0" err="1">
                  <a:latin typeface="Arial "/>
                </a:rPr>
                <a:t>có</a:t>
              </a:r>
              <a:r>
                <a:rPr lang="en-US" sz="4000" b="1" dirty="0">
                  <a:latin typeface="Arial "/>
                </a:rPr>
                <a:t> </a:t>
              </a:r>
            </a:p>
          </p:txBody>
        </p:sp>
        <p:graphicFrame>
          <p:nvGraphicFramePr>
            <p:cNvPr id="19" name="Object 18">
              <a:extLst>
                <a:ext uri="{FF2B5EF4-FFF2-40B4-BE49-F238E27FC236}">
                  <a16:creationId xmlns:a16="http://schemas.microsoft.com/office/drawing/2014/main" id="{DE3B674D-3001-8DAE-3EE4-5BCC151AD47B}"/>
                </a:ext>
              </a:extLst>
            </p:cNvPr>
            <p:cNvGraphicFramePr>
              <a:graphicFrameLocks noChangeAspect="1"/>
            </p:cNvGraphicFramePr>
            <p:nvPr>
              <p:extLst>
                <p:ext uri="{D42A27DB-BD31-4B8C-83A1-F6EECF244321}">
                  <p14:modId xmlns:p14="http://schemas.microsoft.com/office/powerpoint/2010/main" val="1076679154"/>
                </p:ext>
              </p:extLst>
            </p:nvPr>
          </p:nvGraphicFramePr>
          <p:xfrm>
            <a:off x="8214527" y="4358337"/>
            <a:ext cx="1821411" cy="762000"/>
          </p:xfrm>
          <a:graphic>
            <a:graphicData uri="http://schemas.openxmlformats.org/presentationml/2006/ole">
              <mc:AlternateContent xmlns:mc="http://schemas.openxmlformats.org/markup-compatibility/2006">
                <mc:Choice xmlns:v="urn:schemas-microsoft-com:vml" Requires="v">
                  <p:oleObj spid="_x0000_s6168" name="Equation" r:id="rId10" imgW="1642999" imgH="687504" progId="Equation.DSMT4">
                    <p:embed/>
                  </p:oleObj>
                </mc:Choice>
                <mc:Fallback>
                  <p:oleObj name="Equation" r:id="rId10" imgW="1642999" imgH="687504" progId="Equation.DSMT4">
                    <p:embed/>
                    <p:pic>
                      <p:nvPicPr>
                        <p:cNvPr id="3" name="Object 2">
                          <a:extLst>
                            <a:ext uri="{FF2B5EF4-FFF2-40B4-BE49-F238E27FC236}">
                              <a16:creationId xmlns:a16="http://schemas.microsoft.com/office/drawing/2014/main" id="{90213957-EF15-849E-0070-8D9956716EFF}"/>
                            </a:ext>
                          </a:extLst>
                        </p:cNvPr>
                        <p:cNvPicPr/>
                        <p:nvPr/>
                      </p:nvPicPr>
                      <p:blipFill>
                        <a:blip r:embed="rId11"/>
                        <a:stretch>
                          <a:fillRect/>
                        </a:stretch>
                      </p:blipFill>
                      <p:spPr>
                        <a:xfrm>
                          <a:off x="8214527" y="4358337"/>
                          <a:ext cx="1821411" cy="7620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8D4FD711-E1AD-4E28-770C-641302FB5962}"/>
                </a:ext>
              </a:extLst>
            </p:cNvPr>
            <p:cNvGraphicFramePr>
              <a:graphicFrameLocks noChangeAspect="1"/>
            </p:cNvGraphicFramePr>
            <p:nvPr>
              <p:extLst>
                <p:ext uri="{D42A27DB-BD31-4B8C-83A1-F6EECF244321}">
                  <p14:modId xmlns:p14="http://schemas.microsoft.com/office/powerpoint/2010/main" val="2206738859"/>
                </p:ext>
              </p:extLst>
            </p:nvPr>
          </p:nvGraphicFramePr>
          <p:xfrm>
            <a:off x="8519327" y="4728937"/>
            <a:ext cx="12005937" cy="1652639"/>
          </p:xfrm>
          <a:graphic>
            <a:graphicData uri="http://schemas.openxmlformats.org/presentationml/2006/ole">
              <mc:AlternateContent xmlns:mc="http://schemas.openxmlformats.org/markup-compatibility/2006">
                <mc:Choice xmlns:v="urn:schemas-microsoft-com:vml" Requires="v">
                  <p:oleObj spid="_x0000_s6169" name="Equation" r:id="rId12" imgW="3136680" imgH="431640" progId="Equation.DSMT4">
                    <p:embed/>
                  </p:oleObj>
                </mc:Choice>
                <mc:Fallback>
                  <p:oleObj name="Equation" r:id="rId12" imgW="3136680" imgH="431640" progId="Equation.DSMT4">
                    <p:embed/>
                    <p:pic>
                      <p:nvPicPr>
                        <p:cNvPr id="10" name="Object 9">
                          <a:extLst>
                            <a:ext uri="{FF2B5EF4-FFF2-40B4-BE49-F238E27FC236}">
                              <a16:creationId xmlns:a16="http://schemas.microsoft.com/office/drawing/2014/main" id="{134053B6-4886-DCC3-12BE-60C573869154}"/>
                            </a:ext>
                          </a:extLst>
                        </p:cNvPr>
                        <p:cNvPicPr/>
                        <p:nvPr/>
                      </p:nvPicPr>
                      <p:blipFill>
                        <a:blip r:embed="rId13"/>
                        <a:stretch>
                          <a:fillRect/>
                        </a:stretch>
                      </p:blipFill>
                      <p:spPr>
                        <a:xfrm>
                          <a:off x="8519327" y="4728937"/>
                          <a:ext cx="12005937" cy="1652639"/>
                        </a:xfrm>
                        <a:prstGeom prst="rect">
                          <a:avLst/>
                        </a:prstGeom>
                      </p:spPr>
                    </p:pic>
                  </p:oleObj>
                </mc:Fallback>
              </mc:AlternateContent>
            </a:graphicData>
          </a:graphic>
        </p:graphicFrame>
      </p:grpSp>
      <p:sp>
        <p:nvSpPr>
          <p:cNvPr id="25" name="TextBox 24">
            <a:extLst>
              <a:ext uri="{FF2B5EF4-FFF2-40B4-BE49-F238E27FC236}">
                <a16:creationId xmlns:a16="http://schemas.microsoft.com/office/drawing/2014/main" id="{C0C0467B-C2AB-A544-6BF6-D2D1B07A3187}"/>
              </a:ext>
            </a:extLst>
          </p:cNvPr>
          <p:cNvSpPr txBox="1"/>
          <p:nvPr/>
        </p:nvSpPr>
        <p:spPr>
          <a:xfrm>
            <a:off x="519559" y="7924742"/>
            <a:ext cx="13411200" cy="901593"/>
          </a:xfrm>
          <a:prstGeom prst="rect">
            <a:avLst/>
          </a:prstGeom>
          <a:noFill/>
        </p:spPr>
        <p:txBody>
          <a:bodyPr wrap="square">
            <a:spAutoFit/>
          </a:bodyPr>
          <a:lstStyle/>
          <a:p>
            <a:pPr>
              <a:lnSpc>
                <a:spcPct val="150000"/>
              </a:lnSpc>
            </a:pPr>
            <a:r>
              <a:rPr lang="en-US" sz="4000" b="1" dirty="0" err="1">
                <a:latin typeface="Arial "/>
              </a:rPr>
              <a:t>Vậy</a:t>
            </a:r>
            <a:r>
              <a:rPr lang="en-US" sz="4000" b="1" dirty="0">
                <a:latin typeface="Arial "/>
              </a:rPr>
              <a:t> </a:t>
            </a:r>
            <a:r>
              <a:rPr lang="en-US" sz="4000" b="1" dirty="0" err="1">
                <a:latin typeface="Arial "/>
              </a:rPr>
              <a:t>bán</a:t>
            </a:r>
            <a:r>
              <a:rPr lang="en-US" sz="4000" b="1" dirty="0">
                <a:latin typeface="Arial "/>
              </a:rPr>
              <a:t> </a:t>
            </a:r>
            <a:r>
              <a:rPr lang="en-US" sz="4000" b="1" dirty="0" err="1">
                <a:latin typeface="Arial "/>
              </a:rPr>
              <a:t>kính</a:t>
            </a:r>
            <a:r>
              <a:rPr lang="en-US" sz="4000" b="1" dirty="0">
                <a:latin typeface="Arial "/>
              </a:rPr>
              <a:t> của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khoảng</a:t>
            </a:r>
            <a:r>
              <a:rPr lang="en-US" sz="4000" b="1" dirty="0">
                <a:latin typeface="Arial "/>
              </a:rPr>
              <a:t> 1,73 dm</a:t>
            </a:r>
          </a:p>
        </p:txBody>
      </p:sp>
    </p:spTree>
    <p:extLst>
      <p:ext uri="{BB962C8B-B14F-4D97-AF65-F5344CB8AC3E}">
        <p14:creationId xmlns:p14="http://schemas.microsoft.com/office/powerpoint/2010/main" val="31881049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980090" y="7931991"/>
            <a:ext cx="2307909" cy="2355009"/>
          </a:xfrm>
          <a:prstGeom prst="rect">
            <a:avLst/>
          </a:prstGeom>
        </p:spPr>
      </p:pic>
      <p:pic>
        <p:nvPicPr>
          <p:cNvPr id="17" name="Picture 16">
            <a:extLst>
              <a:ext uri="{FF2B5EF4-FFF2-40B4-BE49-F238E27FC236}">
                <a16:creationId xmlns:a16="http://schemas.microsoft.com/office/drawing/2014/main" id="{72FE2A4F-C316-1CB0-6679-28C55B9DEAD7}"/>
              </a:ext>
            </a:extLst>
          </p:cNvPr>
          <p:cNvPicPr>
            <a:picLocks noChangeAspect="1"/>
          </p:cNvPicPr>
          <p:nvPr/>
        </p:nvPicPr>
        <p:blipFill>
          <a:blip r:embed="rId6"/>
          <a:stretch>
            <a:fillRect/>
          </a:stretch>
        </p:blipFill>
        <p:spPr>
          <a:xfrm>
            <a:off x="12867574" y="2589774"/>
            <a:ext cx="5445190" cy="4645643"/>
          </a:xfrm>
          <a:prstGeom prst="rect">
            <a:avLst/>
          </a:prstGeom>
        </p:spPr>
      </p:pic>
      <p:grpSp>
        <p:nvGrpSpPr>
          <p:cNvPr id="26" name="Group 25">
            <a:extLst>
              <a:ext uri="{FF2B5EF4-FFF2-40B4-BE49-F238E27FC236}">
                <a16:creationId xmlns:a16="http://schemas.microsoft.com/office/drawing/2014/main" id="{C3F7691C-F193-F121-9479-D671E67F3C51}"/>
              </a:ext>
            </a:extLst>
          </p:cNvPr>
          <p:cNvGrpSpPr/>
          <p:nvPr/>
        </p:nvGrpSpPr>
        <p:grpSpPr>
          <a:xfrm>
            <a:off x="2297109" y="2571856"/>
            <a:ext cx="11992341" cy="1824923"/>
            <a:chOff x="2177665" y="3727831"/>
            <a:chExt cx="11992341" cy="1824923"/>
          </a:xfrm>
        </p:grpSpPr>
        <p:sp>
          <p:nvSpPr>
            <p:cNvPr id="19" name="TextBox 18">
              <a:extLst>
                <a:ext uri="{FF2B5EF4-FFF2-40B4-BE49-F238E27FC236}">
                  <a16:creationId xmlns:a16="http://schemas.microsoft.com/office/drawing/2014/main" id="{CEAD81C9-0395-C487-8FDF-E7A850981EB1}"/>
                </a:ext>
              </a:extLst>
            </p:cNvPr>
            <p:cNvSpPr txBox="1"/>
            <p:nvPr/>
          </p:nvSpPr>
          <p:spPr>
            <a:xfrm>
              <a:off x="2177665" y="3727831"/>
              <a:ext cx="11992341" cy="1824923"/>
            </a:xfrm>
            <a:prstGeom prst="rect">
              <a:avLst/>
            </a:prstGeom>
            <a:noFill/>
          </p:spPr>
          <p:txBody>
            <a:bodyPr wrap="square">
              <a:spAutoFit/>
            </a:bodyPr>
            <a:lstStyle/>
            <a:p>
              <a:pPr algn="just">
                <a:lnSpc>
                  <a:spcPct val="150000"/>
                </a:lnSpc>
              </a:pPr>
              <a:r>
                <a:rPr lang="vi-VN" sz="4000" b="1" i="0" dirty="0">
                  <a:effectLst/>
                </a:rPr>
                <a:t>Vì MA, MB là hai tiếp tuyến của (O; R) </a:t>
              </a:r>
              <a:endParaRPr lang="en-US" sz="4000" b="1" i="0" dirty="0">
                <a:effectLst/>
              </a:endParaRPr>
            </a:p>
            <a:p>
              <a:pPr algn="just">
                <a:lnSpc>
                  <a:spcPct val="150000"/>
                </a:lnSpc>
              </a:pPr>
              <a:r>
                <a:rPr lang="vi-VN" sz="4000" b="1" i="0" dirty="0">
                  <a:effectLst/>
                </a:rPr>
                <a:t>nên OA = OB = R và</a:t>
              </a:r>
            </a:p>
          </p:txBody>
        </p:sp>
        <p:graphicFrame>
          <p:nvGraphicFramePr>
            <p:cNvPr id="20" name="Object 19">
              <a:extLst>
                <a:ext uri="{FF2B5EF4-FFF2-40B4-BE49-F238E27FC236}">
                  <a16:creationId xmlns:a16="http://schemas.microsoft.com/office/drawing/2014/main" id="{F24438FA-766D-975B-3A23-89DE8870DD8D}"/>
                </a:ext>
              </a:extLst>
            </p:cNvPr>
            <p:cNvGraphicFramePr>
              <a:graphicFrameLocks noChangeAspect="1"/>
            </p:cNvGraphicFramePr>
            <p:nvPr/>
          </p:nvGraphicFramePr>
          <p:xfrm>
            <a:off x="7293193" y="4661403"/>
            <a:ext cx="4277428" cy="769937"/>
          </p:xfrm>
          <a:graphic>
            <a:graphicData uri="http://schemas.openxmlformats.org/presentationml/2006/ole">
              <mc:AlternateContent xmlns:mc="http://schemas.openxmlformats.org/markup-compatibility/2006">
                <mc:Choice xmlns:v="urn:schemas-microsoft-com:vml" Requires="v">
                  <p:oleObj spid="_x0000_s7195" name="Equation" r:id="rId7" imgW="1269720" imgH="228600" progId="Equation.DSMT4">
                    <p:embed/>
                  </p:oleObj>
                </mc:Choice>
                <mc:Fallback>
                  <p:oleObj name="Equation" r:id="rId7" imgW="1269720" imgH="228600" progId="Equation.DSMT4">
                    <p:embed/>
                    <p:pic>
                      <p:nvPicPr>
                        <p:cNvPr id="20" name="Object 19">
                          <a:extLst>
                            <a:ext uri="{FF2B5EF4-FFF2-40B4-BE49-F238E27FC236}">
                              <a16:creationId xmlns:a16="http://schemas.microsoft.com/office/drawing/2014/main" id="{F24438FA-766D-975B-3A23-89DE8870DD8D}"/>
                            </a:ext>
                          </a:extLst>
                        </p:cNvPr>
                        <p:cNvPicPr/>
                        <p:nvPr/>
                      </p:nvPicPr>
                      <p:blipFill>
                        <a:blip r:embed="rId8"/>
                        <a:stretch>
                          <a:fillRect/>
                        </a:stretch>
                      </p:blipFill>
                      <p:spPr>
                        <a:xfrm>
                          <a:off x="7293193" y="4661403"/>
                          <a:ext cx="4277428" cy="769937"/>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51E93A5A-ABD1-6384-1BAE-67C10318D667}"/>
              </a:ext>
            </a:extLst>
          </p:cNvPr>
          <p:cNvGrpSpPr/>
          <p:nvPr/>
        </p:nvGrpSpPr>
        <p:grpSpPr>
          <a:xfrm flipH="1">
            <a:off x="88907" y="2836590"/>
            <a:ext cx="2351174" cy="1289304"/>
            <a:chOff x="7837953" y="804641"/>
            <a:chExt cx="2022200" cy="1289304"/>
          </a:xfrm>
        </p:grpSpPr>
        <p:pic>
          <p:nvPicPr>
            <p:cNvPr id="24" name="Google Shape;306;p14">
              <a:extLst>
                <a:ext uri="{FF2B5EF4-FFF2-40B4-BE49-F238E27FC236}">
                  <a16:creationId xmlns:a16="http://schemas.microsoft.com/office/drawing/2014/main" id="{0C5EB43B-8085-E889-6D6B-57E96F3B98EF}"/>
                </a:ext>
              </a:extLst>
            </p:cNvPr>
            <p:cNvPicPr preferRelativeResize="0"/>
            <p:nvPr/>
          </p:nvPicPr>
          <p:blipFill rotWithShape="1">
            <a:blip r:embed="rId9">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7B7A9003-9CCE-3B41-5E40-36A173F5C5FB}"/>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8" name="Group 27">
            <a:extLst>
              <a:ext uri="{FF2B5EF4-FFF2-40B4-BE49-F238E27FC236}">
                <a16:creationId xmlns:a16="http://schemas.microsoft.com/office/drawing/2014/main" id="{AF360248-3DAA-9168-967C-FD9945839ABC}"/>
              </a:ext>
            </a:extLst>
          </p:cNvPr>
          <p:cNvGrpSpPr/>
          <p:nvPr/>
        </p:nvGrpSpPr>
        <p:grpSpPr>
          <a:xfrm>
            <a:off x="2057400" y="7415127"/>
            <a:ext cx="11992341" cy="1823704"/>
            <a:chOff x="2330016" y="3607279"/>
            <a:chExt cx="11992341" cy="1823704"/>
          </a:xfrm>
        </p:grpSpPr>
        <p:sp>
          <p:nvSpPr>
            <p:cNvPr id="29" name="TextBox 28">
              <a:extLst>
                <a:ext uri="{FF2B5EF4-FFF2-40B4-BE49-F238E27FC236}">
                  <a16:creationId xmlns:a16="http://schemas.microsoft.com/office/drawing/2014/main" id="{A96017D0-796D-155F-8B95-B9319EF10AE3}"/>
                </a:ext>
              </a:extLst>
            </p:cNvPr>
            <p:cNvSpPr txBox="1"/>
            <p:nvPr/>
          </p:nvSpPr>
          <p:spPr>
            <a:xfrm>
              <a:off x="2330016" y="3607279"/>
              <a:ext cx="11992341" cy="1823704"/>
            </a:xfrm>
            <a:prstGeom prst="rect">
              <a:avLst/>
            </a:prstGeom>
            <a:noFill/>
          </p:spPr>
          <p:txBody>
            <a:bodyPr wrap="square">
              <a:spAutoFit/>
            </a:bodyPr>
            <a:lstStyle/>
            <a:p>
              <a:pPr algn="just">
                <a:lnSpc>
                  <a:spcPct val="150000"/>
                </a:lnSpc>
              </a:pPr>
              <a:r>
                <a:rPr lang="en-US" sz="4000" b="1" i="0" dirty="0" err="1">
                  <a:effectLst/>
                </a:rPr>
                <a:t>Vì</a:t>
              </a:r>
              <a:r>
                <a:rPr lang="en-US" sz="4000" b="1" i="0" dirty="0">
                  <a:effectLst/>
                </a:rPr>
                <a:t>  </a:t>
              </a:r>
              <a:r>
                <a:rPr lang="en-US" sz="4000" b="1" i="0" dirty="0">
                  <a:effectLst/>
                  <a:sym typeface="Symbol" panose="05050102010706020507" pitchFamily="18" charset="2"/>
                </a:rPr>
                <a:t></a:t>
              </a:r>
              <a:r>
                <a:rPr lang="vi-VN" sz="4000" b="1" i="0" dirty="0">
                  <a:effectLst/>
                </a:rPr>
                <a:t>OAB có OA = OB = R và</a:t>
              </a:r>
              <a:endParaRPr lang="en-US" sz="4000" b="1" i="0" dirty="0">
                <a:effectLst/>
              </a:endParaRPr>
            </a:p>
            <a:p>
              <a:pPr algn="just">
                <a:lnSpc>
                  <a:spcPct val="150000"/>
                </a:lnSpc>
              </a:pPr>
              <a:r>
                <a:rPr lang="vi-VN" sz="4000" b="1" i="0" dirty="0">
                  <a:effectLst/>
                </a:rPr>
                <a:t> nên </a:t>
              </a:r>
              <a:r>
                <a:rPr lang="en-US" sz="4000" b="1" i="0" dirty="0">
                  <a:effectLst/>
                  <a:sym typeface="Symbol" panose="05050102010706020507" pitchFamily="18" charset="2"/>
                </a:rPr>
                <a:t></a:t>
              </a:r>
              <a:r>
                <a:rPr lang="vi-VN" sz="4000" b="1" i="0" dirty="0">
                  <a:effectLst/>
                </a:rPr>
                <a:t>OAB là tam giác đều.</a:t>
              </a:r>
            </a:p>
          </p:txBody>
        </p:sp>
        <p:graphicFrame>
          <p:nvGraphicFramePr>
            <p:cNvPr id="32" name="Object 31">
              <a:extLst>
                <a:ext uri="{FF2B5EF4-FFF2-40B4-BE49-F238E27FC236}">
                  <a16:creationId xmlns:a16="http://schemas.microsoft.com/office/drawing/2014/main" id="{D3308E27-1D6B-7F68-22D3-19E9D9855472}"/>
                </a:ext>
              </a:extLst>
            </p:cNvPr>
            <p:cNvGraphicFramePr>
              <a:graphicFrameLocks noChangeAspect="1"/>
            </p:cNvGraphicFramePr>
            <p:nvPr/>
          </p:nvGraphicFramePr>
          <p:xfrm>
            <a:off x="9431690" y="3771517"/>
            <a:ext cx="2438400" cy="769937"/>
          </p:xfrm>
          <a:graphic>
            <a:graphicData uri="http://schemas.openxmlformats.org/presentationml/2006/ole">
              <mc:AlternateContent xmlns:mc="http://schemas.openxmlformats.org/markup-compatibility/2006">
                <mc:Choice xmlns:v="urn:schemas-microsoft-com:vml" Requires="v">
                  <p:oleObj spid="_x0000_s7196" name="Equation" r:id="rId10" imgW="723600" imgH="228600" progId="Equation.DSMT4">
                    <p:embed/>
                  </p:oleObj>
                </mc:Choice>
                <mc:Fallback>
                  <p:oleObj name="Equation" r:id="rId10" imgW="723600" imgH="228600" progId="Equation.DSMT4">
                    <p:embed/>
                    <p:pic>
                      <p:nvPicPr>
                        <p:cNvPr id="32" name="Object 31">
                          <a:extLst>
                            <a:ext uri="{FF2B5EF4-FFF2-40B4-BE49-F238E27FC236}">
                              <a16:creationId xmlns:a16="http://schemas.microsoft.com/office/drawing/2014/main" id="{D3308E27-1D6B-7F68-22D3-19E9D9855472}"/>
                            </a:ext>
                          </a:extLst>
                        </p:cNvPr>
                        <p:cNvPicPr/>
                        <p:nvPr/>
                      </p:nvPicPr>
                      <p:blipFill>
                        <a:blip r:embed="rId11"/>
                        <a:stretch>
                          <a:fillRect/>
                        </a:stretch>
                      </p:blipFill>
                      <p:spPr>
                        <a:xfrm>
                          <a:off x="9431690" y="3771517"/>
                          <a:ext cx="2438400" cy="769937"/>
                        </a:xfrm>
                        <a:prstGeom prst="rect">
                          <a:avLst/>
                        </a:prstGeom>
                      </p:spPr>
                    </p:pic>
                  </p:oleObj>
                </mc:Fallback>
              </mc:AlternateContent>
            </a:graphicData>
          </a:graphic>
        </p:graphicFrame>
      </p:grpSp>
      <p:pic>
        <p:nvPicPr>
          <p:cNvPr id="2" name="Picture 1">
            <a:extLst>
              <a:ext uri="{FF2B5EF4-FFF2-40B4-BE49-F238E27FC236}">
                <a16:creationId xmlns:a16="http://schemas.microsoft.com/office/drawing/2014/main" id="{D29A309B-2991-494B-D91C-5EA89D6EA456}"/>
              </a:ext>
            </a:extLst>
          </p:cNvPr>
          <p:cNvPicPr>
            <a:picLocks noChangeAspect="1"/>
          </p:cNvPicPr>
          <p:nvPr/>
        </p:nvPicPr>
        <p:blipFill>
          <a:blip r:embed="rId12"/>
          <a:stretch>
            <a:fillRect/>
          </a:stretch>
        </p:blipFill>
        <p:spPr>
          <a:xfrm>
            <a:off x="15815" y="-145251"/>
            <a:ext cx="1276365" cy="1432366"/>
          </a:xfrm>
          <a:prstGeom prst="rect">
            <a:avLst/>
          </a:prstGeom>
        </p:spPr>
      </p:pic>
      <p:grpSp>
        <p:nvGrpSpPr>
          <p:cNvPr id="3" name="Group 2">
            <a:extLst>
              <a:ext uri="{FF2B5EF4-FFF2-40B4-BE49-F238E27FC236}">
                <a16:creationId xmlns:a16="http://schemas.microsoft.com/office/drawing/2014/main" id="{C7495449-4423-9D1C-DB2F-DEDC11248DE0}"/>
              </a:ext>
            </a:extLst>
          </p:cNvPr>
          <p:cNvGrpSpPr/>
          <p:nvPr/>
        </p:nvGrpSpPr>
        <p:grpSpPr>
          <a:xfrm>
            <a:off x="664289" y="73160"/>
            <a:ext cx="17468916" cy="2748253"/>
            <a:chOff x="532584" y="1117699"/>
            <a:chExt cx="10071442" cy="2748253"/>
          </a:xfrm>
        </p:grpSpPr>
        <p:sp>
          <p:nvSpPr>
            <p:cNvPr id="5" name="TextBox 4">
              <a:extLst>
                <a:ext uri="{FF2B5EF4-FFF2-40B4-BE49-F238E27FC236}">
                  <a16:creationId xmlns:a16="http://schemas.microsoft.com/office/drawing/2014/main" id="{3477AA47-CBC1-1B56-B74B-CE766B741492}"/>
                </a:ext>
              </a:extLst>
            </p:cNvPr>
            <p:cNvSpPr txBox="1"/>
            <p:nvPr/>
          </p:nvSpPr>
          <p:spPr>
            <a:xfrm>
              <a:off x="532584" y="1117699"/>
              <a:ext cx="10071442" cy="2748253"/>
            </a:xfrm>
            <a:prstGeom prst="rect">
              <a:avLst/>
            </a:prstGeom>
            <a:noFill/>
          </p:spPr>
          <p:txBody>
            <a:bodyPr wrap="square">
              <a:spAutoFit/>
            </a:bodyPr>
            <a:lstStyle/>
            <a:p>
              <a:pPr>
                <a:lnSpc>
                  <a:spcPct val="150000"/>
                </a:lnSpc>
              </a:pPr>
              <a:r>
                <a:rPr lang="en-US" sz="4000" dirty="0">
                  <a:solidFill>
                    <a:srgbClr val="FF0000"/>
                  </a:solidFill>
                  <a:latin typeface="Arial "/>
                </a:rPr>
                <a:t>      Cho đường </a:t>
              </a:r>
              <a:r>
                <a:rPr lang="en-US" sz="4000" dirty="0" err="1">
                  <a:solidFill>
                    <a:srgbClr val="FF0000"/>
                  </a:solidFill>
                  <a:latin typeface="Arial "/>
                </a:rPr>
                <a:t>tròn</a:t>
              </a:r>
              <a:r>
                <a:rPr lang="en-US" sz="4000" dirty="0">
                  <a:solidFill>
                    <a:srgbClr val="FF0000"/>
                  </a:solidFill>
                  <a:latin typeface="Arial "/>
                </a:rPr>
                <a:t> (O;R) </a:t>
              </a:r>
              <a:r>
                <a:rPr lang="en-US" sz="4000" dirty="0" err="1">
                  <a:solidFill>
                    <a:srgbClr val="FF0000"/>
                  </a:solidFill>
                  <a:latin typeface="Arial "/>
                </a:rPr>
                <a:t>và</a:t>
              </a:r>
              <a:r>
                <a:rPr lang="en-US" sz="4000" dirty="0">
                  <a:solidFill>
                    <a:srgbClr val="FF0000"/>
                  </a:solidFill>
                  <a:latin typeface="Arial "/>
                </a:rPr>
                <a:t> điểm M </a:t>
              </a:r>
              <a:r>
                <a:rPr lang="en-US" sz="4000" dirty="0" err="1">
                  <a:solidFill>
                    <a:srgbClr val="FF0000"/>
                  </a:solidFill>
                  <a:latin typeface="Arial "/>
                </a:rPr>
                <a:t>nằm</a:t>
              </a:r>
              <a:r>
                <a:rPr lang="en-US" sz="4000" dirty="0">
                  <a:solidFill>
                    <a:srgbClr val="FF0000"/>
                  </a:solidFill>
                  <a:latin typeface="Arial "/>
                </a:rPr>
                <a:t> </a:t>
              </a:r>
              <a:r>
                <a:rPr lang="en-US" sz="4000" dirty="0" err="1">
                  <a:solidFill>
                    <a:srgbClr val="FF0000"/>
                  </a:solidFill>
                  <a:latin typeface="Arial "/>
                </a:rPr>
                <a:t>ngoài</a:t>
              </a:r>
              <a:r>
                <a:rPr lang="en-US" sz="4000" dirty="0">
                  <a:solidFill>
                    <a:srgbClr val="FF0000"/>
                  </a:solidFill>
                  <a:latin typeface="Arial "/>
                </a:rPr>
                <a:t> đường </a:t>
              </a:r>
              <a:r>
                <a:rPr lang="en-US" sz="4000" dirty="0" err="1">
                  <a:solidFill>
                    <a:srgbClr val="FF0000"/>
                  </a:solidFill>
                  <a:latin typeface="Arial "/>
                </a:rPr>
                <a:t>tròn</a:t>
              </a:r>
              <a:r>
                <a:rPr lang="en-US" sz="4000" dirty="0">
                  <a:solidFill>
                    <a:srgbClr val="FF0000"/>
                  </a:solidFill>
                  <a:latin typeface="Arial "/>
                </a:rPr>
                <a:t>. Hai đường thẳng c, d qua M </a:t>
              </a:r>
              <a:r>
                <a:rPr lang="en-US" sz="4000" dirty="0" err="1">
                  <a:solidFill>
                    <a:srgbClr val="FF0000"/>
                  </a:solidFill>
                  <a:latin typeface="Arial "/>
                </a:rPr>
                <a:t>lần</a:t>
              </a:r>
              <a:r>
                <a:rPr lang="en-US" sz="4000" dirty="0">
                  <a:solidFill>
                    <a:srgbClr val="FF0000"/>
                  </a:solidFill>
                  <a:latin typeface="Arial "/>
                </a:rPr>
                <a:t> </a:t>
              </a:r>
              <a:r>
                <a:rPr lang="en-US" sz="4000" dirty="0" err="1">
                  <a:solidFill>
                    <a:srgbClr val="FF0000"/>
                  </a:solidFill>
                  <a:latin typeface="Arial "/>
                </a:rPr>
                <a:t>lượt</a:t>
              </a:r>
              <a:r>
                <a:rPr lang="en-US" sz="4000" dirty="0">
                  <a:solidFill>
                    <a:srgbClr val="FF0000"/>
                  </a:solidFill>
                  <a:latin typeface="Arial "/>
                </a:rPr>
                <a:t> </a:t>
              </a:r>
              <a:r>
                <a:rPr lang="en-US" sz="4000" dirty="0" err="1">
                  <a:solidFill>
                    <a:srgbClr val="FF0000"/>
                  </a:solidFill>
                  <a:latin typeface="Arial "/>
                </a:rPr>
                <a:t>tiếp</a:t>
              </a:r>
              <a:r>
                <a:rPr lang="en-US" sz="4000" dirty="0">
                  <a:solidFill>
                    <a:srgbClr val="FF0000"/>
                  </a:solidFill>
                  <a:latin typeface="Arial "/>
                </a:rPr>
                <a:t> </a:t>
              </a:r>
              <a:r>
                <a:rPr lang="en-US" sz="4000" dirty="0" err="1">
                  <a:solidFill>
                    <a:srgbClr val="FF0000"/>
                  </a:solidFill>
                  <a:latin typeface="Arial "/>
                </a:rPr>
                <a:t>xúc</a:t>
              </a:r>
              <a:r>
                <a:rPr lang="en-US" sz="4000" dirty="0">
                  <a:solidFill>
                    <a:srgbClr val="FF0000"/>
                  </a:solidFill>
                  <a:latin typeface="Arial "/>
                </a:rPr>
                <a:t> với (O) </a:t>
              </a:r>
              <a:r>
                <a:rPr lang="en-US" sz="4000" dirty="0" err="1">
                  <a:solidFill>
                    <a:srgbClr val="FF0000"/>
                  </a:solidFill>
                  <a:latin typeface="Arial "/>
                </a:rPr>
                <a:t>tại</a:t>
              </a:r>
              <a:r>
                <a:rPr lang="en-US" sz="4000" dirty="0">
                  <a:solidFill>
                    <a:srgbClr val="FF0000"/>
                  </a:solidFill>
                  <a:latin typeface="Arial "/>
                </a:rPr>
                <a:t> A, B. </a:t>
              </a:r>
              <a:r>
                <a:rPr lang="en-US" sz="4000" dirty="0" err="1">
                  <a:solidFill>
                    <a:srgbClr val="FF0000"/>
                  </a:solidFill>
                  <a:latin typeface="Arial "/>
                </a:rPr>
                <a:t>Biết</a:t>
              </a:r>
              <a:r>
                <a:rPr lang="en-US" sz="4000" dirty="0">
                  <a:solidFill>
                    <a:srgbClr val="FF0000"/>
                  </a:solidFill>
                  <a:latin typeface="Arial "/>
                </a:rPr>
                <a:t>               .</a:t>
              </a:r>
            </a:p>
            <a:p>
              <a:pPr>
                <a:lnSpc>
                  <a:spcPct val="150000"/>
                </a:lnSpc>
              </a:pPr>
              <a:r>
                <a:rPr lang="en-US" sz="4000" dirty="0">
                  <a:solidFill>
                    <a:srgbClr val="FF0000"/>
                  </a:solidFill>
                  <a:latin typeface="Arial "/>
                </a:rPr>
                <a:t> </a:t>
              </a:r>
              <a:r>
                <a:rPr lang="en-US" sz="4000" dirty="0" err="1">
                  <a:solidFill>
                    <a:srgbClr val="FF0000"/>
                  </a:solidFill>
                  <a:latin typeface="Arial "/>
                </a:rPr>
                <a:t>Chứng</a:t>
              </a:r>
              <a:r>
                <a:rPr lang="en-US" sz="4000" dirty="0">
                  <a:solidFill>
                    <a:srgbClr val="FF0000"/>
                  </a:solidFill>
                  <a:latin typeface="Arial "/>
                </a:rPr>
                <a:t> </a:t>
              </a:r>
              <a:r>
                <a:rPr lang="en-US" sz="4000" dirty="0" err="1">
                  <a:solidFill>
                    <a:srgbClr val="FF0000"/>
                  </a:solidFill>
                  <a:latin typeface="Arial "/>
                </a:rPr>
                <a:t>minh</a:t>
              </a:r>
              <a:r>
                <a:rPr lang="en-US" sz="4000" dirty="0">
                  <a:solidFill>
                    <a:srgbClr val="FF0000"/>
                  </a:solidFill>
                  <a:latin typeface="Arial "/>
                </a:rPr>
                <a:t> AB=R.</a:t>
              </a:r>
            </a:p>
          </p:txBody>
        </p:sp>
        <p:graphicFrame>
          <p:nvGraphicFramePr>
            <p:cNvPr id="6" name="Object 5">
              <a:extLst>
                <a:ext uri="{FF2B5EF4-FFF2-40B4-BE49-F238E27FC236}">
                  <a16:creationId xmlns:a16="http://schemas.microsoft.com/office/drawing/2014/main" id="{FF4E638E-B00C-2E01-7BBB-FEE88675545E}"/>
                </a:ext>
              </a:extLst>
            </p:cNvPr>
            <p:cNvGraphicFramePr>
              <a:graphicFrameLocks noChangeAspect="1"/>
            </p:cNvGraphicFramePr>
            <p:nvPr>
              <p:extLst>
                <p:ext uri="{D42A27DB-BD31-4B8C-83A1-F6EECF244321}">
                  <p14:modId xmlns:p14="http://schemas.microsoft.com/office/powerpoint/2010/main" val="36737624"/>
                </p:ext>
              </p:extLst>
            </p:nvPr>
          </p:nvGraphicFramePr>
          <p:xfrm>
            <a:off x="7719157" y="2191148"/>
            <a:ext cx="1330590" cy="729275"/>
          </p:xfrm>
          <a:graphic>
            <a:graphicData uri="http://schemas.openxmlformats.org/presentationml/2006/ole">
              <mc:AlternateContent xmlns:mc="http://schemas.openxmlformats.org/markup-compatibility/2006">
                <mc:Choice xmlns:v="urn:schemas-microsoft-com:vml" Requires="v">
                  <p:oleObj spid="_x0000_s7197" name="Equation" r:id="rId13" imgW="799920" imgH="228600" progId="Equation.DSMT4">
                    <p:embed/>
                  </p:oleObj>
                </mc:Choice>
                <mc:Fallback>
                  <p:oleObj name="Equation" r:id="rId13" imgW="799920" imgH="228600" progId="Equation.DSMT4">
                    <p:embed/>
                    <p:pic>
                      <p:nvPicPr>
                        <p:cNvPr id="13" name="Object 12">
                          <a:extLst>
                            <a:ext uri="{FF2B5EF4-FFF2-40B4-BE49-F238E27FC236}">
                              <a16:creationId xmlns:a16="http://schemas.microsoft.com/office/drawing/2014/main" id="{FF4E638E-B00C-2E01-7BBB-FEE88675545E}"/>
                            </a:ext>
                          </a:extLst>
                        </p:cNvPr>
                        <p:cNvPicPr/>
                        <p:nvPr/>
                      </p:nvPicPr>
                      <p:blipFill>
                        <a:blip r:embed="rId14"/>
                        <a:stretch>
                          <a:fillRect/>
                        </a:stretch>
                      </p:blipFill>
                      <p:spPr>
                        <a:xfrm>
                          <a:off x="7719157" y="2191148"/>
                          <a:ext cx="1330590" cy="729275"/>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27C88DBF-AC41-60F2-7A07-F55F9425C735}"/>
              </a:ext>
            </a:extLst>
          </p:cNvPr>
          <p:cNvGrpSpPr/>
          <p:nvPr/>
        </p:nvGrpSpPr>
        <p:grpSpPr>
          <a:xfrm>
            <a:off x="2285607" y="4194886"/>
            <a:ext cx="11992341" cy="1575366"/>
            <a:chOff x="2126755" y="3777084"/>
            <a:chExt cx="11992341" cy="1575366"/>
          </a:xfrm>
        </p:grpSpPr>
        <p:sp>
          <p:nvSpPr>
            <p:cNvPr id="8" name="TextBox 7">
              <a:extLst>
                <a:ext uri="{FF2B5EF4-FFF2-40B4-BE49-F238E27FC236}">
                  <a16:creationId xmlns:a16="http://schemas.microsoft.com/office/drawing/2014/main" id="{D136B247-8C44-3568-C6E2-8CE040711A2A}"/>
                </a:ext>
              </a:extLst>
            </p:cNvPr>
            <p:cNvSpPr txBox="1"/>
            <p:nvPr/>
          </p:nvSpPr>
          <p:spPr>
            <a:xfrm>
              <a:off x="2126755" y="3777084"/>
              <a:ext cx="11992341" cy="916276"/>
            </a:xfrm>
            <a:prstGeom prst="rect">
              <a:avLst/>
            </a:prstGeom>
            <a:noFill/>
          </p:spPr>
          <p:txBody>
            <a:bodyPr wrap="square">
              <a:spAutoFit/>
            </a:bodyPr>
            <a:lstStyle/>
            <a:p>
              <a:pPr algn="just">
                <a:lnSpc>
                  <a:spcPct val="150000"/>
                </a:lnSpc>
              </a:pPr>
              <a:r>
                <a:rPr lang="vi-VN" sz="4000" b="1" i="0" dirty="0">
                  <a:effectLst/>
                </a:rPr>
                <a:t>Xét tứ giác OAMB có: </a:t>
              </a:r>
              <a:endParaRPr lang="en-US" sz="4000" b="1" i="0" dirty="0">
                <a:effectLst/>
              </a:endParaRPr>
            </a:p>
          </p:txBody>
        </p:sp>
        <p:graphicFrame>
          <p:nvGraphicFramePr>
            <p:cNvPr id="10" name="Object 9">
              <a:extLst>
                <a:ext uri="{FF2B5EF4-FFF2-40B4-BE49-F238E27FC236}">
                  <a16:creationId xmlns:a16="http://schemas.microsoft.com/office/drawing/2014/main" id="{74EE089F-ACC0-D999-8142-951677A74C3D}"/>
                </a:ext>
              </a:extLst>
            </p:cNvPr>
            <p:cNvGraphicFramePr>
              <a:graphicFrameLocks noChangeAspect="1"/>
            </p:cNvGraphicFramePr>
            <p:nvPr>
              <p:extLst>
                <p:ext uri="{D42A27DB-BD31-4B8C-83A1-F6EECF244321}">
                  <p14:modId xmlns:p14="http://schemas.microsoft.com/office/powerpoint/2010/main" val="3294531761"/>
                </p:ext>
              </p:extLst>
            </p:nvPr>
          </p:nvGraphicFramePr>
          <p:xfrm>
            <a:off x="2692376" y="4582512"/>
            <a:ext cx="7612063" cy="769938"/>
          </p:xfrm>
          <a:graphic>
            <a:graphicData uri="http://schemas.openxmlformats.org/presentationml/2006/ole">
              <mc:AlternateContent xmlns:mc="http://schemas.openxmlformats.org/markup-compatibility/2006">
                <mc:Choice xmlns:v="urn:schemas-microsoft-com:vml" Requires="v">
                  <p:oleObj spid="_x0000_s7198" name="Equation" r:id="rId15" imgW="2260440" imgH="228600" progId="Equation.DSMT4">
                    <p:embed/>
                  </p:oleObj>
                </mc:Choice>
                <mc:Fallback>
                  <p:oleObj name="Equation" r:id="rId15" imgW="2260440" imgH="228600" progId="Equation.DSMT4">
                    <p:embed/>
                    <p:pic>
                      <p:nvPicPr>
                        <p:cNvPr id="21" name="Object 20">
                          <a:extLst>
                            <a:ext uri="{FF2B5EF4-FFF2-40B4-BE49-F238E27FC236}">
                              <a16:creationId xmlns:a16="http://schemas.microsoft.com/office/drawing/2014/main" id="{A689D4B2-34AD-F04D-C0F1-9EAF961535A5}"/>
                            </a:ext>
                          </a:extLst>
                        </p:cNvPr>
                        <p:cNvPicPr/>
                        <p:nvPr/>
                      </p:nvPicPr>
                      <p:blipFill>
                        <a:blip r:embed="rId16"/>
                        <a:stretch>
                          <a:fillRect/>
                        </a:stretch>
                      </p:blipFill>
                      <p:spPr>
                        <a:xfrm>
                          <a:off x="2692376" y="4582512"/>
                          <a:ext cx="7612063" cy="769938"/>
                        </a:xfrm>
                        <a:prstGeom prst="rect">
                          <a:avLst/>
                        </a:prstGeom>
                      </p:spPr>
                    </p:pic>
                  </p:oleObj>
                </mc:Fallback>
              </mc:AlternateContent>
            </a:graphicData>
          </a:graphic>
        </p:graphicFrame>
      </p:grpSp>
      <p:graphicFrame>
        <p:nvGraphicFramePr>
          <p:cNvPr id="31" name="Object 30">
            <a:extLst>
              <a:ext uri="{FF2B5EF4-FFF2-40B4-BE49-F238E27FC236}">
                <a16:creationId xmlns:a16="http://schemas.microsoft.com/office/drawing/2014/main" id="{900B7C88-1C9E-917D-96DD-463C83A411BC}"/>
              </a:ext>
            </a:extLst>
          </p:cNvPr>
          <p:cNvGraphicFramePr>
            <a:graphicFrameLocks noChangeAspect="1"/>
          </p:cNvGraphicFramePr>
          <p:nvPr>
            <p:extLst>
              <p:ext uri="{D42A27DB-BD31-4B8C-83A1-F6EECF244321}">
                <p14:modId xmlns:p14="http://schemas.microsoft.com/office/powerpoint/2010/main" val="1942832139"/>
              </p:ext>
            </p:extLst>
          </p:nvPr>
        </p:nvGraphicFramePr>
        <p:xfrm>
          <a:off x="2210841" y="5761928"/>
          <a:ext cx="8896351" cy="1881187"/>
        </p:xfrm>
        <a:graphic>
          <a:graphicData uri="http://schemas.openxmlformats.org/presentationml/2006/ole">
            <mc:AlternateContent xmlns:mc="http://schemas.openxmlformats.org/markup-compatibility/2006">
              <mc:Choice xmlns:v="urn:schemas-microsoft-com:vml" Requires="v">
                <p:oleObj spid="_x0000_s7199" name="Equation" r:id="rId17" imgW="2641320" imgH="558720" progId="Equation.DSMT4">
                  <p:embed/>
                </p:oleObj>
              </mc:Choice>
              <mc:Fallback>
                <p:oleObj name="Equation" r:id="rId17" imgW="2641320" imgH="558720" progId="Equation.DSMT4">
                  <p:embed/>
                  <p:pic>
                    <p:nvPicPr>
                      <p:cNvPr id="11" name="Object 10">
                        <a:extLst>
                          <a:ext uri="{FF2B5EF4-FFF2-40B4-BE49-F238E27FC236}">
                            <a16:creationId xmlns:a16="http://schemas.microsoft.com/office/drawing/2014/main" id="{C2A380DB-C534-F56A-25A4-960A939DF9D9}"/>
                          </a:ext>
                        </a:extLst>
                      </p:cNvPr>
                      <p:cNvPicPr/>
                      <p:nvPr/>
                    </p:nvPicPr>
                    <p:blipFill>
                      <a:blip r:embed="rId18"/>
                      <a:stretch>
                        <a:fillRect/>
                      </a:stretch>
                    </p:blipFill>
                    <p:spPr>
                      <a:xfrm>
                        <a:off x="2210841" y="5761928"/>
                        <a:ext cx="8896351" cy="1881187"/>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5C6F7DD8-E49D-5E4E-3459-6D56DE8F545E}"/>
              </a:ext>
            </a:extLst>
          </p:cNvPr>
          <p:cNvSpPr txBox="1"/>
          <p:nvPr/>
        </p:nvSpPr>
        <p:spPr>
          <a:xfrm>
            <a:off x="2121926" y="9195332"/>
            <a:ext cx="11992341" cy="901593"/>
          </a:xfrm>
          <a:prstGeom prst="rect">
            <a:avLst/>
          </a:prstGeom>
          <a:noFill/>
        </p:spPr>
        <p:txBody>
          <a:bodyPr wrap="square">
            <a:spAutoFit/>
          </a:bodyPr>
          <a:lstStyle/>
          <a:p>
            <a:pPr algn="just">
              <a:lnSpc>
                <a:spcPct val="150000"/>
              </a:lnSpc>
            </a:pPr>
            <a:r>
              <a:rPr lang="vi-VN" sz="4000" b="1" i="0" dirty="0">
                <a:effectLst/>
              </a:rPr>
              <a:t>Do đó AB = OA = OB = R.</a:t>
            </a:r>
          </a:p>
        </p:txBody>
      </p:sp>
    </p:spTree>
    <p:extLst>
      <p:ext uri="{BB962C8B-B14F-4D97-AF65-F5344CB8AC3E}">
        <p14:creationId xmlns:p14="http://schemas.microsoft.com/office/powerpoint/2010/main" val="13210106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0"/>
                                        <p:tgtEl>
                                          <p:spTgt spid="34"/>
                                        </p:tgtEl>
                                      </p:cBhvr>
                                    </p:animEffect>
                                    <p:anim calcmode="lin" valueType="num">
                                      <p:cBhvr>
                                        <p:cTn id="41" dur="1000" fill="hold"/>
                                        <p:tgtEl>
                                          <p:spTgt spid="34"/>
                                        </p:tgtEl>
                                        <p:attrNameLst>
                                          <p:attrName>ppt_x</p:attrName>
                                        </p:attrNameLst>
                                      </p:cBhvr>
                                      <p:tavLst>
                                        <p:tav tm="0">
                                          <p:val>
                                            <p:strVal val="#ppt_x"/>
                                          </p:val>
                                        </p:tav>
                                        <p:tav tm="100000">
                                          <p:val>
                                            <p:strVal val="#ppt_x"/>
                                          </p:val>
                                        </p:tav>
                                      </p:tavLst>
                                    </p:anim>
                                    <p:anim calcmode="lin" valueType="num">
                                      <p:cBhvr>
                                        <p:cTn id="4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127086" y="3611956"/>
            <a:ext cx="12718345" cy="1002710"/>
          </a:xfrm>
          <a:prstGeom prst="rect">
            <a:avLst/>
          </a:prstGeom>
        </p:spPr>
        <p:txBody>
          <a:bodyPr wrap="square">
            <a:spAutoFit/>
          </a:bodyPr>
          <a:lstStyle/>
          <a:p>
            <a:pPr algn="just">
              <a:lnSpc>
                <a:spcPct val="150000"/>
              </a:lnSpc>
              <a:tabLst>
                <a:tab pos="360045" algn="l"/>
                <a:tab pos="720090" algn="l"/>
              </a:tabLst>
            </a:pPr>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125089" y="6402692"/>
            <a:ext cx="12720342" cy="784830"/>
          </a:xfrm>
          <a:prstGeom prst="rect">
            <a:avLst/>
          </a:prstGeom>
        </p:spPr>
        <p:txBody>
          <a:bodyPr wrap="none">
            <a:spAutoFit/>
          </a:bodyPr>
          <a:lstStyle/>
          <a:p>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4500" dirty="0">
              <a:solidFill>
                <a:srgbClr val="FF0000"/>
              </a:solidFill>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1718709" y="3611956"/>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1698656" y="6121339"/>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5488006" y="107096"/>
            <a:ext cx="9435916" cy="3508653"/>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Cọp ơi! </a:t>
            </a:r>
          </a:p>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Cậu ở đâu thế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66960" y="6079279"/>
            <a:ext cx="3129040" cy="2995890"/>
          </a:xfrm>
          <a:prstGeom prst="rect">
            <a:avLst/>
          </a:prstGeom>
        </p:spPr>
      </p:pic>
      <p:sp>
        <p:nvSpPr>
          <p:cNvPr id="14" name="Rectangle 13"/>
          <p:cNvSpPr/>
          <p:nvPr/>
        </p:nvSpPr>
        <p:spPr>
          <a:xfrm>
            <a:off x="6205917" y="5600700"/>
            <a:ext cx="5071686" cy="3200400"/>
          </a:xfrm>
          <a:prstGeom prst="rect">
            <a:avLst/>
          </a:prstGeom>
          <a:noFill/>
        </p:spPr>
        <p:txBody>
          <a:bodyPr wrap="none">
            <a:prstTxWarp prst="textFadeLeft">
              <a:avLst/>
            </a:prstTxWarp>
            <a:spAutoFit/>
          </a:bodyPr>
          <a:lstStyle/>
          <a:p>
            <a:r>
              <a:rPr lang="en-US" sz="3600" b="1">
                <a:solidFill>
                  <a:srgbClr val="002060"/>
                </a:solidFill>
                <a:latin typeface="Times New Roman" pitchFamily="18" charset="0"/>
                <a:cs typeface="Times New Roman" pitchFamily="18" charset="0"/>
              </a:rPr>
              <a:t>TỚ SẼ TÌM RA CẬU</a:t>
            </a:r>
          </a:p>
        </p:txBody>
      </p:sp>
      <p:pic>
        <p:nvPicPr>
          <p:cNvPr id="16" name="Crys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10782300"/>
            <a:ext cx="1219200" cy="12192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819" y="1262628"/>
            <a:ext cx="5886450" cy="29718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7519" y="6112700"/>
            <a:ext cx="4133850" cy="26289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7765" y="5226904"/>
            <a:ext cx="528638" cy="830996"/>
          </a:xfrm>
          <a:prstGeom prst="rect">
            <a:avLst/>
          </a:prstGeom>
        </p:spPr>
      </p:pic>
    </p:spTree>
    <p:extLst>
      <p:ext uri="{BB962C8B-B14F-4D97-AF65-F5344CB8AC3E}">
        <p14:creationId xmlns:p14="http://schemas.microsoft.com/office/powerpoint/2010/main" val="24009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925"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41" presetClass="entr" presetSubtype="0" repeatCount="indefinite" fill="hold" grpId="0" nodeType="with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bldLst>
      <p:bldP spid="4"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531895" y="2332558"/>
            <a:ext cx="6336326" cy="3539851"/>
            <a:chOff x="774506" y="3290058"/>
            <a:chExt cx="1174917"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10843" y="3290058"/>
              <a:ext cx="1138580" cy="1109571"/>
            </a:xfrm>
            <a:prstGeom prst="rect">
              <a:avLst/>
            </a:prstGeom>
          </p:spPr>
        </p:pic>
        <p:sp>
          <p:nvSpPr>
            <p:cNvPr id="35" name="TextBox 34"/>
            <p:cNvSpPr txBox="1"/>
            <p:nvPr/>
          </p:nvSpPr>
          <p:spPr>
            <a:xfrm>
              <a:off x="774506" y="3401735"/>
              <a:ext cx="1021136" cy="955082"/>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B.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p>
          </p:txBody>
        </p:sp>
      </p:grpSp>
      <p:grpSp>
        <p:nvGrpSpPr>
          <p:cNvPr id="45" name="Group 44"/>
          <p:cNvGrpSpPr/>
          <p:nvPr/>
        </p:nvGrpSpPr>
        <p:grpSpPr>
          <a:xfrm>
            <a:off x="10434890" y="2142532"/>
            <a:ext cx="5547749" cy="4191399"/>
            <a:chOff x="842620" y="3341516"/>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46806" y="3528133"/>
              <a:ext cx="1101785" cy="806616"/>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D.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cắt</a:t>
              </a:r>
              <a:r>
                <a:rPr lang="en-US" altLang="en-US" sz="4800" b="1" dirty="0">
                  <a:solidFill>
                    <a:schemeClr val="bg1"/>
                  </a:solidFill>
                  <a:latin typeface="Arial" panose="020B0604020202020204" pitchFamily="34" charset="0"/>
                </a:rPr>
                <a:t>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9249" y="7011483"/>
            <a:ext cx="2052791" cy="2052791"/>
          </a:xfrm>
          <a:prstGeom prst="rect">
            <a:avLst/>
          </a:prstGeom>
        </p:spPr>
      </p:pic>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078981" y="-706281"/>
            <a:ext cx="12130038" cy="3051665"/>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9050000" y="7956184"/>
            <a:ext cx="1219200" cy="1219200"/>
          </a:xfrm>
          <a:prstGeom prst="rect">
            <a:avLst/>
          </a:prstGeom>
        </p:spPr>
      </p:pic>
      <p:sp>
        <p:nvSpPr>
          <p:cNvPr id="65" name="TextBox 64"/>
          <p:cNvSpPr txBox="1"/>
          <p:nvPr/>
        </p:nvSpPr>
        <p:spPr>
          <a:xfrm>
            <a:off x="3617950" y="717112"/>
            <a:ext cx="11144910" cy="1015663"/>
          </a:xfrm>
          <a:prstGeom prst="rect">
            <a:avLst/>
          </a:prstGeom>
          <a:noFill/>
        </p:spPr>
        <p:txBody>
          <a:bodyPr wrap="none" rtlCol="0">
            <a:spAutoFit/>
          </a:bodyPr>
          <a:lstStyle/>
          <a:p>
            <a:r>
              <a:rPr lang="en-US" altLang="en-US" sz="6000" b="1" dirty="0" err="1">
                <a:latin typeface="Times New Roman" panose="02020603050405020304" pitchFamily="18" charset="0"/>
              </a:rPr>
              <a:t>Ti</a:t>
            </a:r>
            <a:r>
              <a:rPr lang="en-US" altLang="en-US" sz="6000" b="1" dirty="0" err="1">
                <a:latin typeface="Arial" panose="020B0604020202020204" pitchFamily="34" charset="0"/>
              </a:rPr>
              <a:t>ếp</a:t>
            </a:r>
            <a:r>
              <a:rPr lang="en-US" altLang="en-US" sz="6000" b="1" dirty="0">
                <a:latin typeface="Arial" panose="020B0604020202020204" pitchFamily="34" charset="0"/>
              </a:rPr>
              <a:t> </a:t>
            </a:r>
            <a:r>
              <a:rPr lang="en-US" altLang="en-US" sz="6000" b="1" dirty="0" err="1">
                <a:latin typeface="Arial" panose="020B0604020202020204" pitchFamily="34" charset="0"/>
              </a:rPr>
              <a:t>tuyến</a:t>
            </a:r>
            <a:r>
              <a:rPr lang="en-US" altLang="en-US" sz="6000" b="1" dirty="0">
                <a:latin typeface="Arial" panose="020B0604020202020204" pitchFamily="34" charset="0"/>
              </a:rPr>
              <a:t> của đường </a:t>
            </a:r>
            <a:r>
              <a:rPr lang="en-US" altLang="en-US" sz="6000" b="1" dirty="0" err="1">
                <a:latin typeface="Arial" panose="020B0604020202020204" pitchFamily="34" charset="0"/>
              </a:rPr>
              <a:t>tròn</a:t>
            </a:r>
            <a:r>
              <a:rPr lang="en-US" altLang="en-US" sz="6000" b="1" dirty="0">
                <a:latin typeface="Arial" panose="020B0604020202020204" pitchFamily="34" charset="0"/>
              </a:rPr>
              <a:t> </a:t>
            </a:r>
            <a:r>
              <a:rPr lang="en-US" altLang="en-US" sz="6000" b="1" dirty="0" err="1">
                <a:latin typeface="Arial" panose="020B0604020202020204" pitchFamily="34" charset="0"/>
              </a:rPr>
              <a:t>là</a:t>
            </a:r>
            <a:r>
              <a:rPr lang="en-US" altLang="en-US" sz="6000" b="1" dirty="0">
                <a:latin typeface="Arial" panose="020B0604020202020204" pitchFamily="34" charset="0"/>
              </a:rPr>
              <a:t>:</a:t>
            </a:r>
            <a:endParaRPr lang="en-US" sz="6000" b="1" dirty="0">
              <a:solidFill>
                <a:schemeClr val="bg1"/>
              </a:solidFill>
            </a:endParaRPr>
          </a:p>
        </p:txBody>
      </p:sp>
      <p:grpSp>
        <p:nvGrpSpPr>
          <p:cNvPr id="42" name="Group 41"/>
          <p:cNvGrpSpPr/>
          <p:nvPr/>
        </p:nvGrpSpPr>
        <p:grpSpPr>
          <a:xfrm>
            <a:off x="11305490" y="6386711"/>
            <a:ext cx="6582319" cy="3539850"/>
            <a:chOff x="842620" y="3341516"/>
            <a:chExt cx="1138580"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57595" y="3540764"/>
              <a:ext cx="959625" cy="723547"/>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C.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có</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hai</a:t>
              </a:r>
              <a:r>
                <a:rPr lang="en-US" altLang="en-US" sz="4800" b="1" dirty="0">
                  <a:solidFill>
                    <a:schemeClr val="bg1"/>
                  </a:solidFill>
                  <a:latin typeface="Arial" panose="020B0604020202020204" pitchFamily="34" charset="0"/>
                </a:rPr>
                <a:t> điểm </a:t>
              </a:r>
              <a:r>
                <a:rPr lang="en-US" altLang="en-US" sz="4800" b="1" dirty="0" err="1">
                  <a:solidFill>
                    <a:schemeClr val="bg1"/>
                  </a:solidFill>
                  <a:latin typeface="Arial" panose="020B0604020202020204" pitchFamily="34" charset="0"/>
                </a:rPr>
                <a:t>chung</a:t>
              </a:r>
              <a:r>
                <a:rPr lang="en-US" altLang="en-US" sz="4800" b="1" dirty="0">
                  <a:solidFill>
                    <a:schemeClr val="bg1"/>
                  </a:solidFill>
                  <a:latin typeface="Arial" panose="020B0604020202020204" pitchFamily="34" charset="0"/>
                </a:rPr>
                <a:t> với đường </a:t>
              </a:r>
              <a:r>
                <a:rPr lang="en-US" altLang="en-US" sz="4800" b="1" dirty="0" err="1">
                  <a:solidFill>
                    <a:schemeClr val="bg1"/>
                  </a:solidFill>
                  <a:latin typeface="Arial" panose="020B0604020202020204" pitchFamily="34" charset="0"/>
                </a:rPr>
                <a:t>tròn</a:t>
              </a:r>
              <a:endParaRPr lang="en-US" altLang="en-US" sz="4800" dirty="0">
                <a:solidFill>
                  <a:schemeClr val="bg1"/>
                </a:solidFill>
                <a:latin typeface="Arial" panose="020B0604020202020204" pitchFamily="34" charset="0"/>
              </a:endParaRPr>
            </a:p>
          </p:txBody>
        </p:sp>
      </p:grpSp>
      <p:grpSp>
        <p:nvGrpSpPr>
          <p:cNvPr id="29" name="Group 28"/>
          <p:cNvGrpSpPr/>
          <p:nvPr/>
        </p:nvGrpSpPr>
        <p:grpSpPr>
          <a:xfrm>
            <a:off x="3422678" y="5735827"/>
            <a:ext cx="7326087" cy="5586147"/>
            <a:chOff x="813157" y="3341516"/>
            <a:chExt cx="1168043" cy="1580325"/>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13157" y="3371297"/>
              <a:ext cx="1054524" cy="1550544"/>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A.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đi</a:t>
              </a:r>
              <a:r>
                <a:rPr lang="en-US" altLang="en-US" sz="4800" b="1" dirty="0">
                  <a:solidFill>
                    <a:schemeClr val="bg1"/>
                  </a:solidFill>
                  <a:latin typeface="Arial" panose="020B0604020202020204" pitchFamily="34" charset="0"/>
                </a:rPr>
                <a:t> qua một điểm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tại</a:t>
              </a:r>
              <a:r>
                <a:rPr lang="en-US" altLang="en-US" sz="4800" b="1" dirty="0">
                  <a:solidFill>
                    <a:schemeClr val="bg1"/>
                  </a:solidFill>
                  <a:latin typeface="Arial" panose="020B0604020202020204" pitchFamily="34" charset="0"/>
                </a:rPr>
                <a:t> điểm đó</a:t>
              </a:r>
              <a:r>
                <a:rPr lang="en-US" altLang="en-US" sz="4800" dirty="0">
                  <a:solidFill>
                    <a:schemeClr val="bg1"/>
                  </a:solidFill>
                  <a:latin typeface="Arial" panose="020B0604020202020204" pitchFamily="34" charset="0"/>
                </a:rPr>
                <a:t> </a:t>
              </a:r>
              <a:endParaRPr lang="en-US" sz="48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6601134" y="4021471"/>
            <a:ext cx="2132564" cy="2041816"/>
          </a:xfrm>
          <a:prstGeom prst="rect">
            <a:avLst/>
          </a:prstGeom>
        </p:spPr>
      </p:pic>
    </p:spTree>
    <p:extLst>
      <p:ext uri="{BB962C8B-B14F-4D97-AF65-F5344CB8AC3E}">
        <p14:creationId xmlns:p14="http://schemas.microsoft.com/office/powerpoint/2010/main" val="39067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65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650"/>
                            </p:stCondLst>
                            <p:childTnLst>
                              <p:par>
                                <p:cTn id="21" presetID="47"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36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6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6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9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19444E-6 -2.34568E-6 L -0.03264 -0.14722 C -0.03932 -0.18024 -0.04956 -0.19815 -0.06041 -0.19815 C -0.07248 -0.19815 -0.0822 -0.18024 -0.08863 -0.14722 L -0.12109 -2.34568E-6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05556E-6 4.5679E-6 L -0.03264 -0.14723 C -0.03933 -0.18025 -0.04957 -0.19815 -0.06042 -0.19815 C -0.07223 -0.19815 -0.08221 -0.18025 -0.08863 -0.14723 L -0.1211 4.5679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91667E-6 -1.23457E-6 L -0.03264 -0.14722 C -0.03941 -0.18025 -0.04948 -0.19815 -0.06042 -0.19815 C -0.07223 -0.19815 -0.08212 -0.18025 -0.08872 -0.14722 L -0.12101 -1.23457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2.22222E-6 2.96296E-6 L -0.03264 -0.14723 C -0.03941 -0.18025 -0.04948 -0.19815 -0.06041 -0.19815 C -0.07222 -0.19815 -0.08212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1338643" y="4058944"/>
            <a:ext cx="6582641" cy="2608556"/>
            <a:chOff x="827697" y="3341516"/>
            <a:chExt cx="1153503"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27697" y="3481591"/>
              <a:ext cx="1111824"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D. </a:t>
              </a:r>
              <a:r>
                <a:rPr lang="en-US" altLang="en-US" sz="6000" b="1" dirty="0">
                  <a:solidFill>
                    <a:schemeClr val="bg1"/>
                  </a:solidFill>
                  <a:latin typeface="Arial" panose="020B0604020202020204" pitchFamily="34" charset="0"/>
                </a:rPr>
                <a:t>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vuông</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tại</a:t>
              </a:r>
              <a:r>
                <a:rPr lang="en-US" altLang="en-US" sz="6000" b="1" dirty="0">
                  <a:solidFill>
                    <a:schemeClr val="bg1"/>
                  </a:solidFill>
                  <a:latin typeface="Arial" panose="020B0604020202020204" pitchFamily="34" charset="0"/>
                </a:rPr>
                <a:t> A</a:t>
              </a:r>
              <a:endParaRPr lang="en-US" sz="6000" b="1" dirty="0">
                <a:solidFill>
                  <a:schemeClr val="bg1"/>
                </a:solidFill>
                <a:latin typeface="Times New Roman" pitchFamily="18" charset="0"/>
                <a:cs typeface="Times New Roman" pitchFamily="18" charset="0"/>
              </a:endParaRP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6592" y="4730238"/>
            <a:ext cx="1466850" cy="1466850"/>
          </a:xfrm>
          <a:prstGeom prst="rect">
            <a:avLst/>
          </a:prstGeom>
        </p:spPr>
      </p:pic>
      <p:grpSp>
        <p:nvGrpSpPr>
          <p:cNvPr id="29" name="Group 28"/>
          <p:cNvGrpSpPr/>
          <p:nvPr/>
        </p:nvGrpSpPr>
        <p:grpSpPr>
          <a:xfrm>
            <a:off x="2414022" y="4170567"/>
            <a:ext cx="6460952" cy="2808065"/>
            <a:chOff x="826933" y="3341516"/>
            <a:chExt cx="1154267"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26933" y="3455463"/>
              <a:ext cx="1099132"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B. </a:t>
              </a:r>
              <a:r>
                <a:rPr lang="en-US" altLang="en-US" sz="6000" b="1" dirty="0">
                  <a:solidFill>
                    <a:schemeClr val="bg1"/>
                  </a:solidFill>
                  <a:latin typeface="Arial" panose="020B0604020202020204" pitchFamily="34" charset="0"/>
                </a:rPr>
                <a:t>BC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(A; 6)</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338193" y="-822977"/>
            <a:ext cx="12130038" cy="3937690"/>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423908" y="2939752"/>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3703884" y="152212"/>
            <a:ext cx="11808259" cy="2862322"/>
          </a:xfrm>
          <a:prstGeom prst="rect">
            <a:avLst/>
          </a:prstGeom>
          <a:noFill/>
        </p:spPr>
        <p:txBody>
          <a:bodyPr wrap="square" rtlCol="0">
            <a:spAutoFit/>
          </a:bodyPr>
          <a:lstStyle/>
          <a:p>
            <a:pPr>
              <a:spcBef>
                <a:spcPct val="0"/>
              </a:spcBef>
            </a:pPr>
            <a:r>
              <a:rPr lang="en-US" altLang="en-US" sz="6000" b="1" dirty="0">
                <a:solidFill>
                  <a:schemeClr val="bg1"/>
                </a:solidFill>
                <a:latin typeface="Arial" panose="020B0604020202020204" pitchFamily="34" charset="0"/>
              </a:rPr>
              <a:t>Cho 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có</a:t>
            </a:r>
            <a:r>
              <a:rPr lang="en-US" altLang="en-US" sz="6000" b="1" dirty="0">
                <a:solidFill>
                  <a:schemeClr val="bg1"/>
                </a:solidFill>
                <a:latin typeface="Arial" panose="020B0604020202020204" pitchFamily="34" charset="0"/>
              </a:rPr>
              <a:t> AB = 6; AC= 8; BC= 10. Trong các câu </a:t>
            </a:r>
            <a:r>
              <a:rPr lang="en-US" altLang="en-US" sz="6000" b="1" dirty="0" err="1">
                <a:solidFill>
                  <a:schemeClr val="bg1"/>
                </a:solidFill>
                <a:latin typeface="Arial" panose="020B0604020202020204" pitchFamily="34" charset="0"/>
              </a:rPr>
              <a:t>sau</a:t>
            </a:r>
            <a:r>
              <a:rPr lang="en-US" altLang="en-US" sz="6000" b="1" dirty="0">
                <a:solidFill>
                  <a:schemeClr val="bg1"/>
                </a:solidFill>
                <a:latin typeface="Arial" panose="020B0604020202020204" pitchFamily="34" charset="0"/>
              </a:rPr>
              <a:t>, câu </a:t>
            </a:r>
            <a:r>
              <a:rPr lang="en-US" altLang="en-US" sz="6000" b="1" dirty="0" err="1">
                <a:solidFill>
                  <a:schemeClr val="bg1"/>
                </a:solidFill>
                <a:latin typeface="Arial" panose="020B0604020202020204" pitchFamily="34" charset="0"/>
              </a:rPr>
              <a:t>nào</a:t>
            </a:r>
            <a:r>
              <a:rPr lang="en-US" altLang="en-US" sz="6000" b="1" dirty="0">
                <a:solidFill>
                  <a:schemeClr val="bg1"/>
                </a:solidFill>
                <a:latin typeface="Arial" panose="020B0604020202020204" pitchFamily="34" charset="0"/>
              </a:rPr>
              <a:t> </a:t>
            </a:r>
            <a:r>
              <a:rPr lang="en-US" altLang="en-US" sz="6000" b="1" dirty="0" err="1">
                <a:latin typeface="Arial" panose="020B0604020202020204" pitchFamily="34" charset="0"/>
              </a:rPr>
              <a:t>sai</a:t>
            </a:r>
            <a:r>
              <a:rPr lang="en-US" altLang="en-US" sz="6000" b="1" dirty="0">
                <a:solidFill>
                  <a:schemeClr val="bg1"/>
                </a:solidFill>
                <a:latin typeface="Arial" panose="020B0604020202020204" pitchFamily="34" charset="0"/>
              </a:rPr>
              <a:t>?</a:t>
            </a:r>
          </a:p>
        </p:txBody>
      </p:sp>
      <p:grpSp>
        <p:nvGrpSpPr>
          <p:cNvPr id="33" name="Group 32"/>
          <p:cNvGrpSpPr/>
          <p:nvPr/>
        </p:nvGrpSpPr>
        <p:grpSpPr>
          <a:xfrm>
            <a:off x="93312" y="7274315"/>
            <a:ext cx="6621128" cy="2508078"/>
            <a:chOff x="791055" y="3181281"/>
            <a:chExt cx="2689265" cy="1269807"/>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181281"/>
              <a:ext cx="2532779" cy="1269807"/>
            </a:xfrm>
            <a:prstGeom prst="rect">
              <a:avLst/>
            </a:prstGeom>
          </p:spPr>
        </p:pic>
        <p:sp>
          <p:nvSpPr>
            <p:cNvPr id="35" name="TextBox 34"/>
            <p:cNvSpPr txBox="1"/>
            <p:nvPr/>
          </p:nvSpPr>
          <p:spPr>
            <a:xfrm>
              <a:off x="791055" y="3319702"/>
              <a:ext cx="2689265" cy="98168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A. </a:t>
              </a:r>
              <a:r>
                <a:rPr lang="en-US" altLang="en-US" sz="6000" b="1" dirty="0">
                  <a:solidFill>
                    <a:schemeClr val="bg1"/>
                  </a:solidFill>
                  <a:latin typeface="Arial" panose="020B0604020202020204" pitchFamily="34" charset="0"/>
                </a:rPr>
                <a:t>AC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(B; 6)</a:t>
              </a:r>
            </a:p>
          </p:txBody>
        </p:sp>
      </p:grpSp>
      <p:grpSp>
        <p:nvGrpSpPr>
          <p:cNvPr id="42" name="Group 41"/>
          <p:cNvGrpSpPr/>
          <p:nvPr/>
        </p:nvGrpSpPr>
        <p:grpSpPr>
          <a:xfrm>
            <a:off x="8874974" y="7161877"/>
            <a:ext cx="7164899" cy="2219142"/>
            <a:chOff x="777963" y="3305635"/>
            <a:chExt cx="1181166"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20549" y="3305635"/>
              <a:ext cx="1138580" cy="1109571"/>
            </a:xfrm>
            <a:prstGeom prst="rect">
              <a:avLst/>
            </a:prstGeom>
          </p:spPr>
        </p:pic>
        <p:sp>
          <p:nvSpPr>
            <p:cNvPr id="44" name="TextBox 43"/>
            <p:cNvSpPr txBox="1"/>
            <p:nvPr/>
          </p:nvSpPr>
          <p:spPr>
            <a:xfrm>
              <a:off x="777963" y="3375672"/>
              <a:ext cx="1099551"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C. </a:t>
              </a:r>
              <a:r>
                <a:rPr lang="en-US" altLang="en-US" sz="6000" b="1" dirty="0">
                  <a:solidFill>
                    <a:schemeClr val="bg1"/>
                  </a:solidFill>
                  <a:latin typeface="Arial" panose="020B0604020202020204" pitchFamily="34" charset="0"/>
                </a:rPr>
                <a:t>AB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(C; 8)</a:t>
              </a:r>
            </a:p>
          </p:txBody>
        </p:sp>
      </p:grpSp>
    </p:spTree>
    <p:extLst>
      <p:ext uri="{BB962C8B-B14F-4D97-AF65-F5344CB8AC3E}">
        <p14:creationId xmlns:p14="http://schemas.microsoft.com/office/powerpoint/2010/main" val="34941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2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250"/>
                            </p:stCondLst>
                            <p:childTnLst>
                              <p:par>
                                <p:cTn id="21" presetID="47"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52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62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2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5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5.55556E-7 -9.87654E-7 L -0.03264 -0.14722 C -0.03932 -0.18025 -0.04957 -0.19815 -0.06042 -0.19815 C -0.07222 -0.19815 -0.0822 -0.18025 -0.08863 -0.14722 L -0.12109 -9.87654E-7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2.34568E-6 L -0.03264 -0.14722 C -0.03932 -0.18024 -0.04956 -0.19815 -0.06042 -0.19815 C -0.07248 -0.19815 -0.0822 -0.18024 -0.08863 -0.14722 L -0.12109 -2.34568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19444E-6 -2.34568E-6 L -0.03264 -0.14722 C -0.03941 -0.18024 -0.04948 -0.19815 -0.06041 -0.19815 C -0.07222 -0.19815 -0.08211 -0.18024 -0.08871 -0.14722 L -0.121 -2.34568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19444E-6 3.7037E-6 L -0.03264 -0.14723 C -0.03941 -0.18025 -0.04948 -0.19815 -0.06041 -0.19815 C -0.07222 -0.19815 -0.08211 -0.18025 -0.08871 -0.14723 L -0.121 3.7037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0147254" y="3433715"/>
            <a:ext cx="7901548" cy="4952818"/>
            <a:chOff x="768260" y="3341516"/>
            <a:chExt cx="1212940" cy="1762987"/>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768260" y="3396343"/>
              <a:ext cx="1201511" cy="1708160"/>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D.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tuyến</a:t>
              </a:r>
              <a:r>
                <a:rPr lang="en-US" sz="5400" b="1" dirty="0">
                  <a:solidFill>
                    <a:schemeClr val="bg1"/>
                  </a:solidFill>
                  <a:latin typeface="Times New Roman" pitchFamily="18" charset="0"/>
                  <a:cs typeface="Times New Roman" pitchFamily="18" charset="0"/>
                </a:rPr>
                <a:t>.</a:t>
              </a:r>
            </a:p>
          </p:txBody>
        </p:sp>
      </p:grpSp>
      <p:grpSp>
        <p:nvGrpSpPr>
          <p:cNvPr id="42" name="Group 41"/>
          <p:cNvGrpSpPr/>
          <p:nvPr/>
        </p:nvGrpSpPr>
        <p:grpSpPr>
          <a:xfrm>
            <a:off x="1282242" y="3103420"/>
            <a:ext cx="8157204" cy="3643584"/>
            <a:chOff x="820687" y="3341516"/>
            <a:chExt cx="1160513" cy="138261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20687" y="3431465"/>
              <a:ext cx="1138580"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B.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r>
                <a:rPr lang="en-US" sz="5400" b="1" dirty="0">
                  <a:solidFill>
                    <a:schemeClr val="bg1"/>
                  </a:solidFill>
                  <a:latin typeface="Times New Roman" pitchFamily="18" charset="0"/>
                  <a:cs typeface="Times New Roman" pitchFamily="18" charset="0"/>
                </a:rPr>
                <a:t>.</a:t>
              </a: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2895600" y="-881933"/>
            <a:ext cx="12996942" cy="4219107"/>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6"/>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7"/>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9050000" y="7956184"/>
            <a:ext cx="1219200" cy="1219200"/>
          </a:xfrm>
          <a:prstGeom prst="rect">
            <a:avLst/>
          </a:prstGeom>
        </p:spPr>
      </p:pic>
      <p:grpSp>
        <p:nvGrpSpPr>
          <p:cNvPr id="33" name="Group 32"/>
          <p:cNvGrpSpPr/>
          <p:nvPr/>
        </p:nvGrpSpPr>
        <p:grpSpPr>
          <a:xfrm>
            <a:off x="-228600" y="6929527"/>
            <a:ext cx="8430241" cy="3183775"/>
            <a:chOff x="-1031240" y="4182632"/>
            <a:chExt cx="1181713" cy="1203174"/>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988107" y="4182632"/>
              <a:ext cx="1138580" cy="1109571"/>
            </a:xfrm>
            <a:prstGeom prst="rect">
              <a:avLst/>
            </a:prstGeom>
          </p:spPr>
        </p:pic>
        <p:sp>
          <p:nvSpPr>
            <p:cNvPr id="35" name="TextBox 34"/>
            <p:cNvSpPr txBox="1"/>
            <p:nvPr/>
          </p:nvSpPr>
          <p:spPr>
            <a:xfrm>
              <a:off x="-1031240" y="4408792"/>
              <a:ext cx="1107445" cy="977014"/>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A. </a:t>
              </a:r>
              <a:r>
                <a:rPr lang="en-US" sz="5400" b="1" dirty="0" err="1">
                  <a:solidFill>
                    <a:schemeClr val="bg1"/>
                  </a:solidFill>
                  <a:latin typeface="Times New Roman" pitchFamily="18" charset="0"/>
                  <a:cs typeface="Times New Roman" pitchFamily="18" charset="0"/>
                </a:rPr>
                <a:t>Khoảng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cách</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đến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điểm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bằng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nhau</a:t>
              </a:r>
              <a:r>
                <a:rPr lang="en-US" sz="5400" b="1" dirty="0">
                  <a:solidFill>
                    <a:schemeClr val="bg1"/>
                  </a:solidFill>
                  <a:latin typeface="Times New Roman" pitchFamily="18" charset="0"/>
                  <a:cs typeface="Times New Roman" pitchFamily="18" charset="0"/>
                </a:rPr>
                <a:t>.</a:t>
              </a:r>
            </a:p>
          </p:txBody>
        </p:sp>
      </p:grpSp>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908871" y="8565784"/>
            <a:ext cx="1466850" cy="1466850"/>
          </a:xfrm>
          <a:prstGeom prst="rect">
            <a:avLst/>
          </a:prstGeom>
        </p:spPr>
      </p:pic>
      <p:grpSp>
        <p:nvGrpSpPr>
          <p:cNvPr id="29" name="Group 28"/>
          <p:cNvGrpSpPr/>
          <p:nvPr/>
        </p:nvGrpSpPr>
        <p:grpSpPr>
          <a:xfrm>
            <a:off x="10043743" y="7675998"/>
            <a:ext cx="7969683" cy="2870159"/>
            <a:chOff x="842620" y="3335623"/>
            <a:chExt cx="1182228" cy="1292662"/>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921590" y="3335623"/>
              <a:ext cx="1103258"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C.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endParaRPr lang="en-US" sz="54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9306397" y="6075255"/>
            <a:ext cx="2132564" cy="2041816"/>
          </a:xfrm>
          <a:prstGeom prst="rect">
            <a:avLst/>
          </a:prstGeom>
        </p:spPr>
      </p:pic>
      <p:sp>
        <p:nvSpPr>
          <p:cNvPr id="65" name="TextBox 64"/>
          <p:cNvSpPr txBox="1"/>
          <p:nvPr/>
        </p:nvSpPr>
        <p:spPr>
          <a:xfrm>
            <a:off x="3766944" y="254140"/>
            <a:ext cx="10590407" cy="2862322"/>
          </a:xfrm>
          <a:prstGeom prst="rect">
            <a:avLst/>
          </a:prstGeom>
          <a:noFill/>
        </p:spPr>
        <p:txBody>
          <a:bodyPr wrap="square" rtlCol="0">
            <a:spAutoFit/>
          </a:bodyPr>
          <a:lstStyle/>
          <a:p>
            <a:r>
              <a:rPr lang="vi-VN" sz="6000" b="1" dirty="0">
                <a:solidFill>
                  <a:schemeClr val="bg1"/>
                </a:solidFill>
                <a:latin typeface="Arial "/>
              </a:rPr>
              <a:t>Cho hai tiếp tuyến của một đường tròn cắt nhau tại một điểm. Chọn khẳng định </a:t>
            </a:r>
            <a:r>
              <a:rPr lang="vi-VN" sz="6000" b="1" dirty="0">
                <a:latin typeface="Arial "/>
              </a:rPr>
              <a:t>sai</a:t>
            </a:r>
            <a:r>
              <a:rPr lang="vi-VN" sz="6000" b="1" dirty="0">
                <a:solidFill>
                  <a:schemeClr val="bg1"/>
                </a:solidFill>
                <a:latin typeface="Arial "/>
              </a:rPr>
              <a:t>?</a:t>
            </a:r>
            <a:endParaRPr lang="en-US" sz="6000" b="1" dirty="0">
              <a:solidFill>
                <a:schemeClr val="bg1"/>
              </a:solidFill>
              <a:latin typeface="Arial "/>
            </a:endParaRPr>
          </a:p>
        </p:txBody>
      </p:sp>
    </p:spTree>
    <p:extLst>
      <p:ext uri="{BB962C8B-B14F-4D97-AF65-F5344CB8AC3E}">
        <p14:creationId xmlns:p14="http://schemas.microsoft.com/office/powerpoint/2010/main" val="388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7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7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5700"/>
                            </p:stCondLst>
                            <p:childTnLst>
                              <p:par>
                                <p:cTn id="27" presetID="47"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67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7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9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6.94444E-7 1.85185E-6 L -0.03264 -0.14722 C -0.03941 -0.18025 -0.04948 -0.19815 -0.06042 -0.19815 C -0.07222 -0.19815 -0.08212 -0.18025 -0.08871 -0.14722 L -0.12101 1.85185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25E-6 4.93827E-6 L -0.03264 -0.14723 C -0.03932 -0.18025 -0.04957 -0.19815 -0.06042 -0.19815 C -0.07248 -0.19815 -0.08221 -0.18025 -0.08863 -0.14723 L -0.12109 4.93827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36111E-6 -3.7037E-6 L -0.03264 -0.14722 C -0.03932 -0.18024 -0.04956 -0.19814 -0.06041 -0.19814 C -0.07222 -0.19814 -0.0822 -0.18024 -0.08863 -0.14722 L -0.12109 -3.7037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33333E-6 2.96296E-6 L -0.03264 -0.14723 C -0.03941 -0.18025 -0.04948 -0.19815 -0.06041 -0.19815 C -0.07222 -0.19815 -0.08211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30575" y="6747004"/>
            <a:ext cx="1466850" cy="1466850"/>
          </a:xfrm>
          <a:prstGeom prst="rect">
            <a:avLst/>
          </a:prstGeom>
        </p:spPr>
      </p:pic>
      <p:grpSp>
        <p:nvGrpSpPr>
          <p:cNvPr id="29" name="Group 28"/>
          <p:cNvGrpSpPr/>
          <p:nvPr/>
        </p:nvGrpSpPr>
        <p:grpSpPr>
          <a:xfrm>
            <a:off x="13639800" y="4763284"/>
            <a:ext cx="4439793" cy="3512865"/>
            <a:chOff x="792243" y="3341516"/>
            <a:chExt cx="1216217" cy="1109571"/>
          </a:xfrm>
        </p:grpSpPr>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792243" y="3546013"/>
              <a:ext cx="1216217" cy="612449"/>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D. </a:t>
              </a:r>
            </a:p>
            <a:p>
              <a:pPr algn="ctr"/>
              <a:r>
                <a:rPr lang="en-US" sz="6000" b="1" dirty="0">
                  <a:solidFill>
                    <a:schemeClr val="bg1"/>
                  </a:solidFill>
                  <a:latin typeface="Times New Roman" pitchFamily="18" charset="0"/>
                  <a:cs typeface="Times New Roman" pitchFamily="18" charset="0"/>
                </a:rPr>
                <a:t>BD = 3,6cm</a:t>
              </a:r>
            </a:p>
          </p:txBody>
        </p:sp>
      </p:grpSp>
      <p:grpSp>
        <p:nvGrpSpPr>
          <p:cNvPr id="42" name="Group 41"/>
          <p:cNvGrpSpPr/>
          <p:nvPr/>
        </p:nvGrpSpPr>
        <p:grpSpPr>
          <a:xfrm>
            <a:off x="4807852" y="3709576"/>
            <a:ext cx="4762058" cy="3512866"/>
            <a:chOff x="447650" y="3259265"/>
            <a:chExt cx="1496792" cy="1109571"/>
          </a:xfrm>
        </p:grpSpPr>
        <p:pic>
          <p:nvPicPr>
            <p:cNvPr id="43" name="Picture 4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691895" y="3259265"/>
              <a:ext cx="1138580" cy="1109571"/>
            </a:xfrm>
            <a:prstGeom prst="rect">
              <a:avLst/>
            </a:prstGeom>
          </p:spPr>
        </p:pic>
        <p:sp>
          <p:nvSpPr>
            <p:cNvPr id="44" name="TextBox 43"/>
            <p:cNvSpPr txBox="1"/>
            <p:nvPr/>
          </p:nvSpPr>
          <p:spPr>
            <a:xfrm>
              <a:off x="447650" y="3383369"/>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B. </a:t>
              </a:r>
            </a:p>
            <a:p>
              <a:pPr algn="ctr"/>
              <a:r>
                <a:rPr lang="en-US" sz="6000" b="1" dirty="0">
                  <a:solidFill>
                    <a:schemeClr val="bg1"/>
                  </a:solidFill>
                  <a:latin typeface="Times New Roman" pitchFamily="18" charset="0"/>
                  <a:cs typeface="Times New Roman" pitchFamily="18" charset="0"/>
                </a:rPr>
                <a:t>BD = 4cm</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120463" y="-735492"/>
            <a:ext cx="16710337" cy="4502776"/>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2204129" y="3633353"/>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1523999" y="453094"/>
            <a:ext cx="16128207" cy="2862322"/>
          </a:xfrm>
          <a:prstGeom prst="rect">
            <a:avLst/>
          </a:prstGeom>
          <a:noFill/>
        </p:spPr>
        <p:txBody>
          <a:bodyPr wrap="square" rtlCol="0">
            <a:spAutoFit/>
          </a:bodyPr>
          <a:lstStyle/>
          <a:p>
            <a:r>
              <a:rPr lang="vi-VN" sz="6000" b="1" dirty="0">
                <a:solidFill>
                  <a:schemeClr val="bg1"/>
                </a:solidFill>
              </a:rPr>
              <a:t>Hai tiếp tuyến tại B và C của đường tròn (O) cắt nhau tại A. Biết OB = 3cm; OA = 5cm. </a:t>
            </a:r>
            <a:r>
              <a:rPr lang="en-US" sz="6000" b="1" dirty="0">
                <a:solidFill>
                  <a:schemeClr val="bg1"/>
                </a:solidFill>
              </a:rPr>
              <a:t> </a:t>
            </a:r>
            <a:r>
              <a:rPr lang="vi-VN" sz="6000" b="1" dirty="0">
                <a:solidFill>
                  <a:schemeClr val="bg1"/>
                </a:solidFill>
              </a:rPr>
              <a:t>Vẽ đường kính CD của (O). Tính BD</a:t>
            </a:r>
            <a:endParaRPr lang="en-US" sz="6000" b="1" dirty="0">
              <a:solidFill>
                <a:schemeClr val="bg1"/>
              </a:solidFill>
            </a:endParaRPr>
          </a:p>
        </p:txBody>
      </p:sp>
      <p:grpSp>
        <p:nvGrpSpPr>
          <p:cNvPr id="45" name="Group 44"/>
          <p:cNvGrpSpPr/>
          <p:nvPr/>
        </p:nvGrpSpPr>
        <p:grpSpPr>
          <a:xfrm>
            <a:off x="6328101" y="7082495"/>
            <a:ext cx="7585178" cy="2751413"/>
            <a:chOff x="425534" y="3365732"/>
            <a:chExt cx="1831084" cy="943612"/>
          </a:xfrm>
        </p:grpSpPr>
        <p:pic>
          <p:nvPicPr>
            <p:cNvPr id="46" name="Picture 4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31625" y="3365732"/>
              <a:ext cx="1138580" cy="943612"/>
            </a:xfrm>
            <a:prstGeom prst="rect">
              <a:avLst/>
            </a:prstGeom>
          </p:spPr>
        </p:pic>
        <p:sp>
          <p:nvSpPr>
            <p:cNvPr id="47" name="TextBox 46"/>
            <p:cNvSpPr txBox="1"/>
            <p:nvPr/>
          </p:nvSpPr>
          <p:spPr>
            <a:xfrm>
              <a:off x="425534" y="3459476"/>
              <a:ext cx="1831084"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C. </a:t>
              </a:r>
            </a:p>
            <a:p>
              <a:pPr algn="ctr"/>
              <a:r>
                <a:rPr lang="en-US" sz="6000" b="1" dirty="0">
                  <a:solidFill>
                    <a:schemeClr val="bg1"/>
                  </a:solidFill>
                  <a:latin typeface="Times New Roman" pitchFamily="18" charset="0"/>
                  <a:cs typeface="Times New Roman" pitchFamily="18" charset="0"/>
                </a:rPr>
                <a:t>BD = 1,8 cm</a:t>
              </a:r>
            </a:p>
          </p:txBody>
        </p:sp>
      </p:grpSp>
      <p:grpSp>
        <p:nvGrpSpPr>
          <p:cNvPr id="33" name="Group 32"/>
          <p:cNvGrpSpPr/>
          <p:nvPr/>
        </p:nvGrpSpPr>
        <p:grpSpPr>
          <a:xfrm>
            <a:off x="381000" y="6422623"/>
            <a:ext cx="5130944" cy="3059767"/>
            <a:chOff x="626905" y="3341516"/>
            <a:chExt cx="1496792" cy="1109571"/>
          </a:xfrm>
        </p:grpSpPr>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626905" y="3607480"/>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A. </a:t>
              </a:r>
            </a:p>
            <a:p>
              <a:pPr algn="ctr"/>
              <a:r>
                <a:rPr lang="en-US" sz="6000" b="1" dirty="0">
                  <a:solidFill>
                    <a:schemeClr val="bg1"/>
                  </a:solidFill>
                  <a:latin typeface="Times New Roman" pitchFamily="18" charset="0"/>
                  <a:cs typeface="Times New Roman" pitchFamily="18" charset="0"/>
                </a:rPr>
                <a:t>BD = 2cm</a:t>
              </a:r>
            </a:p>
          </p:txBody>
        </p:sp>
      </p:grpSp>
    </p:spTree>
    <p:extLst>
      <p:ext uri="{BB962C8B-B14F-4D97-AF65-F5344CB8AC3E}">
        <p14:creationId xmlns:p14="http://schemas.microsoft.com/office/powerpoint/2010/main" val="18875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49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595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6950"/>
                            </p:stCondLst>
                            <p:childTnLst>
                              <p:par>
                                <p:cTn id="27" presetID="47"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7950"/>
                            </p:stCondLst>
                            <p:childTnLst>
                              <p:par>
                                <p:cTn id="33" presetID="47"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89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92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2.5E-6 -1.97531E-6 L -0.03264 -0.14722 C -0.03941 -0.18024 -0.04948 -0.19815 -0.06042 -0.19815 C -0.07222 -0.19815 -0.08212 -0.18024 -0.08872 -0.14722 L -0.12101 -1.97531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3.82716E-6 L -0.03264 -0.14722 C -0.03932 -0.18024 -0.04956 -0.19814 -0.06042 -0.19814 C -0.07248 -0.19814 -0.0822 -0.18024 -0.08863 -0.14722 L -0.12109 -3.82716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4.44444E-6 2.83951E-6 L -0.03264 -0.14723 C -0.03933 -0.18025 -0.04957 -0.19815 -0.06042 -0.19815 C -0.07223 -0.19815 -0.08221 -0.18025 -0.08863 -0.14723 L -0.1211 2.83951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4.58333E-6 -2.22222E-6 L -0.03264 -0.14722 C -0.03941 -0.18024 -0.04948 -0.19815 -0.06042 -0.19815 C -0.07223 -0.19815 -0.08212 -0.18024 -0.08872 -0.14722 L -0.12101 -2.22222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9E366-709B-77C1-E3AF-26C66966AD7E}"/>
              </a:ext>
            </a:extLst>
          </p:cNvPr>
          <p:cNvPicPr>
            <a:picLocks noChangeAspect="1"/>
          </p:cNvPicPr>
          <p:nvPr/>
        </p:nvPicPr>
        <p:blipFill>
          <a:blip r:embed="rId2"/>
          <a:stretch>
            <a:fillRect/>
          </a:stretch>
        </p:blipFill>
        <p:spPr>
          <a:xfrm>
            <a:off x="12039600" y="22824"/>
            <a:ext cx="6096000" cy="5870714"/>
          </a:xfrm>
          <a:prstGeom prst="rect">
            <a:avLst/>
          </a:prstGeom>
        </p:spPr>
      </p:pic>
      <p:sp>
        <p:nvSpPr>
          <p:cNvPr id="4" name="TextBox 3">
            <a:extLst>
              <a:ext uri="{FF2B5EF4-FFF2-40B4-BE49-F238E27FC236}">
                <a16:creationId xmlns:a16="http://schemas.microsoft.com/office/drawing/2014/main" id="{D3391DAB-E5A5-B5D1-EA35-65313BBB8BEC}"/>
              </a:ext>
            </a:extLst>
          </p:cNvPr>
          <p:cNvSpPr txBox="1"/>
          <p:nvPr/>
        </p:nvSpPr>
        <p:spPr>
          <a:xfrm>
            <a:off x="457200" y="22824"/>
            <a:ext cx="11582400" cy="4594912"/>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1/ 109 SGK: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quay </a:t>
            </a:r>
            <a:r>
              <a:rPr lang="en-US" sz="4000" dirty="0" err="1">
                <a:latin typeface="Arial" panose="020B0604020202020204" pitchFamily="34" charset="0"/>
                <a:cs typeface="Arial" panose="020B0604020202020204" pitchFamily="34" charset="0"/>
              </a:rPr>
              <a:t>quanh</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rãi</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nâng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nặng</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Trong </a:t>
            </a:r>
            <a:r>
              <a:rPr lang="en-US" sz="4000" i="1" dirty="0">
                <a:latin typeface="Arial" panose="020B0604020202020204" pitchFamily="34" charset="0"/>
                <a:cs typeface="Arial" panose="020B0604020202020204" pitchFamily="34" charset="0"/>
              </a:rPr>
              <a:t>Hình 41a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không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866440BC-7F61-E171-70C4-674E1764DFD7}"/>
              </a:ext>
            </a:extLst>
          </p:cNvPr>
          <p:cNvSpPr txBox="1"/>
          <p:nvPr/>
        </p:nvSpPr>
        <p:spPr>
          <a:xfrm>
            <a:off x="1905000" y="8378157"/>
            <a:ext cx="172593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Ma,Nb</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Ma⊥MN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Nb⊥MN</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Suy</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ra</a:t>
            </a:r>
            <a:r>
              <a:rPr lang="en-US" sz="4000" b="1" dirty="0">
                <a:solidFill>
                  <a:srgbClr val="00B0F0"/>
                </a:solidFill>
                <a:latin typeface="Arial" panose="020B0604020202020204" pitchFamily="34" charset="0"/>
                <a:cs typeface="Arial" panose="020B0604020202020204" pitchFamily="34" charset="0"/>
              </a:rPr>
              <a:t> Ma//Nb</a:t>
            </a:r>
          </a:p>
        </p:txBody>
      </p:sp>
      <p:sp>
        <p:nvSpPr>
          <p:cNvPr id="7" name="TextBox 6">
            <a:extLst>
              <a:ext uri="{FF2B5EF4-FFF2-40B4-BE49-F238E27FC236}">
                <a16:creationId xmlns:a16="http://schemas.microsoft.com/office/drawing/2014/main" id="{C6AE6F9E-9174-0E24-EC3C-5444180BC87B}"/>
              </a:ext>
            </a:extLst>
          </p:cNvPr>
          <p:cNvSpPr txBox="1"/>
          <p:nvPr/>
        </p:nvSpPr>
        <p:spPr>
          <a:xfrm>
            <a:off x="423333" y="4332366"/>
            <a:ext cx="16840200" cy="367158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a:p>
            <a:pPr>
              <a:lnSpc>
                <a:spcPct val="150000"/>
              </a:lnSpc>
            </a:pP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Ma, Nb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i="1" dirty="0">
                <a:latin typeface="Arial" panose="020B0604020202020204" pitchFamily="34" charset="0"/>
                <a:cs typeface="Arial" panose="020B0604020202020204" pitchFamily="34" charset="0"/>
              </a:rPr>
              <a:t>(Hình 41b).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Ma//Nb.</a:t>
            </a:r>
          </a:p>
        </p:txBody>
      </p:sp>
      <p:grpSp>
        <p:nvGrpSpPr>
          <p:cNvPr id="8" name="Google Shape;305;p14">
            <a:extLst>
              <a:ext uri="{FF2B5EF4-FFF2-40B4-BE49-F238E27FC236}">
                <a16:creationId xmlns:a16="http://schemas.microsoft.com/office/drawing/2014/main" id="{0871A35E-94F3-1296-3F85-A3F8310C4DD7}"/>
              </a:ext>
            </a:extLst>
          </p:cNvPr>
          <p:cNvGrpSpPr/>
          <p:nvPr/>
        </p:nvGrpSpPr>
        <p:grpSpPr>
          <a:xfrm flipH="1">
            <a:off x="25400" y="8052182"/>
            <a:ext cx="2351174" cy="1289304"/>
            <a:chOff x="7837953" y="804641"/>
            <a:chExt cx="2022200" cy="1289304"/>
          </a:xfrm>
        </p:grpSpPr>
        <p:pic>
          <p:nvPicPr>
            <p:cNvPr id="9" name="Google Shape;306;p14">
              <a:extLst>
                <a:ext uri="{FF2B5EF4-FFF2-40B4-BE49-F238E27FC236}">
                  <a16:creationId xmlns:a16="http://schemas.microsoft.com/office/drawing/2014/main" id="{2862549A-7985-7FBC-2E03-442F6B7A2BAD}"/>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0" name="Google Shape;307;p14">
              <a:extLst>
                <a:ext uri="{FF2B5EF4-FFF2-40B4-BE49-F238E27FC236}">
                  <a16:creationId xmlns:a16="http://schemas.microsoft.com/office/drawing/2014/main" id="{A9C3ABB3-679F-3A5C-97E4-5DE00D9FA418}"/>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596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CD1644-EA89-4831-8242-991815E13AD9}"/>
              </a:ext>
            </a:extLst>
          </p:cNvPr>
          <p:cNvGrpSpPr/>
          <p:nvPr/>
        </p:nvGrpSpPr>
        <p:grpSpPr>
          <a:xfrm>
            <a:off x="381000" y="342900"/>
            <a:ext cx="17449800" cy="2748253"/>
            <a:chOff x="381000" y="342900"/>
            <a:chExt cx="174498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2/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AB. Điểm M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thỏa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điểm B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a:p>
              <a:pPr>
                <a:lnSpc>
                  <a:spcPct val="150000"/>
                </a:lnSpc>
              </a:pP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đường thẳng MA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p:txBody>
        </p:sp>
        <mc:AlternateContent xmlns:mc="http://schemas.openxmlformats.org/markup-compatibility/2006" xmlns:a14="http://schemas.microsoft.com/office/drawing/2010/main">
          <mc:Choice Requires="a14">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spid="_x0000_s8214" name="Equation" r:id="rId3" imgW="380880" imgH="228600" progId="Equation.DSMT4">
                        <p:embed/>
                      </p:oleObj>
                    </mc:Choice>
                    <mc:Fallback>
                      <p:oleObj name="Equation" r:id="rId3" imgW="380880" imgH="228600" progId="Equation.DSMT4">
                        <p:embed/>
                        <p:pic>
                          <p:nvPicPr>
                            <p:cNvPr id="0" name=""/>
                            <p:cNvPicPr/>
                            <p:nvPr/>
                          </p:nvPicPr>
                          <p:blipFill>
                            <a:blip r:embed="rId4"/>
                            <a:stretch>
                              <a:fillRect/>
                            </a:stretch>
                          </p:blipFill>
                          <p:spPr>
                            <a:xfrm>
                              <a:off x="8686800" y="1409701"/>
                              <a:ext cx="1142999" cy="685800"/>
                            </a:xfrm>
                            <a:prstGeom prst="rect">
                              <a:avLst/>
                            </a:prstGeom>
                          </p:spPr>
                        </p:pic>
                      </p:oleObj>
                    </mc:Fallback>
                  </mc:AlternateContent>
                </a:graphicData>
              </a:graphic>
            </p:graphicFrame>
          </mc:Choice>
          <mc:Fallback xmlns="">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name="Equation" r:id="rId5" imgW="380880" imgH="228600" progId="Equation.DSMT4">
                        <p:embed/>
                      </p:oleObj>
                    </mc:Choice>
                    <mc:Fallback>
                      <p:oleObj name="Equation" r:id="rId5" imgW="380880" imgH="228600" progId="Equation.DSMT4">
                        <p:embed/>
                        <p:pic>
                          <p:nvPicPr>
                            <p:cNvPr id="0" name=""/>
                            <p:cNvPicPr/>
                            <p:nvPr/>
                          </p:nvPicPr>
                          <p:blipFill>
                            <a:blip r:embed="rId6"/>
                            <a:stretch>
                              <a:fillRect/>
                            </a:stretch>
                          </p:blipFill>
                          <p:spPr>
                            <a:xfrm>
                              <a:off x="8686800" y="1409701"/>
                              <a:ext cx="1142999" cy="6858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401E27-044F-39C5-9BE5-8B93ED7521D2}"/>
                    </a:ext>
                  </a:extLst>
                </p:cNvPr>
                <p:cNvSpPr txBox="1"/>
                <p:nvPr/>
              </p:nvSpPr>
              <p:spPr>
                <a:xfrm>
                  <a:off x="10439400" y="1130187"/>
                  <a:ext cx="358140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r>
                          <a:rPr lang="en-US" sz="4000" i="0">
                            <a:latin typeface="Cambria Math" panose="02040503050406030204" pitchFamily="18" charset="0"/>
                          </a:rPr>
                          <m:t>=</m:t>
                        </m:r>
                        <m:f>
                          <m:fPr>
                            <m:ctrlPr>
                              <a:rPr lang="en-US" sz="4000" i="1">
                                <a:solidFill>
                                  <a:srgbClr val="836967"/>
                                </a:solidFill>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acc>
                          <m:accPr>
                            <m:chr m:val="̂"/>
                            <m:ctrlPr>
                              <a:rPr lang="en-US" sz="4000" i="1">
                                <a:solidFill>
                                  <a:srgbClr val="836967"/>
                                </a:solidFill>
                                <a:latin typeface="Cambria Math" panose="02040503050406030204" pitchFamily="18" charset="0"/>
                              </a:rPr>
                            </m:ctrlPr>
                          </m:accPr>
                          <m:e>
                            <m:r>
                              <a:rPr lang="en-US" sz="4000" i="1">
                                <a:latin typeface="Cambria Math" panose="02040503050406030204" pitchFamily="18" charset="0"/>
                              </a:rPr>
                              <m:t>𝐴𝑂𝐵</m:t>
                            </m:r>
                          </m:e>
                        </m:acc>
                      </m:oMath>
                    </m:oMathPara>
                  </a14:m>
                  <a:endParaRPr lang="en-US" sz="4000" dirty="0">
                    <a:latin typeface="Bookshelf Symbol 7" panose="05010101010101010101" pitchFamily="2" charset="2"/>
                  </a:endParaRPr>
                </a:p>
              </p:txBody>
            </p:sp>
          </mc:Choice>
          <mc:Fallback xmlns="">
            <p:sp>
              <p:nvSpPr>
                <p:cNvPr id="12" name="TextBox 11">
                  <a:extLst>
                    <a:ext uri="{FF2B5EF4-FFF2-40B4-BE49-F238E27FC236}">
                      <a16:creationId xmlns:a16="http://schemas.microsoft.com/office/drawing/2014/main" id="{02401E27-044F-39C5-9BE5-8B93ED7521D2}"/>
                    </a:ext>
                  </a:extLst>
                </p:cNvPr>
                <p:cNvSpPr txBox="1">
                  <a:spLocks noRot="1" noChangeAspect="1" noMove="1" noResize="1" noEditPoints="1" noAdjustHandles="1" noChangeArrowheads="1" noChangeShapeType="1" noTextEdit="1"/>
                </p:cNvSpPr>
                <p:nvPr/>
              </p:nvSpPr>
              <p:spPr>
                <a:xfrm>
                  <a:off x="10439400" y="1130187"/>
                  <a:ext cx="3581400" cy="1244828"/>
                </a:xfrm>
                <a:prstGeom prst="rect">
                  <a:avLst/>
                </a:prstGeom>
                <a:blipFill>
                  <a:blip r:embed="rId7"/>
                  <a:stretch>
                    <a:fillRect/>
                  </a:stretch>
                </a:blipFill>
              </p:spPr>
              <p:txBody>
                <a:bodyPr/>
                <a:lstStyle/>
                <a:p>
                  <a:r>
                    <a:rPr lang="en-US">
                      <a:noFill/>
                    </a:rPr>
                    <a:t> </a:t>
                  </a:r>
                </a:p>
              </p:txBody>
            </p:sp>
          </mc:Fallback>
        </mc:AlternateContent>
      </p:grpSp>
      <p:pic>
        <p:nvPicPr>
          <p:cNvPr id="14" name="Picture 13">
            <a:extLst>
              <a:ext uri="{FF2B5EF4-FFF2-40B4-BE49-F238E27FC236}">
                <a16:creationId xmlns:a16="http://schemas.microsoft.com/office/drawing/2014/main" id="{168A183A-5F19-5072-9B3B-9DD15F7CBB27}"/>
              </a:ext>
            </a:extLst>
          </p:cNvPr>
          <p:cNvPicPr>
            <a:picLocks noChangeAspect="1"/>
          </p:cNvPicPr>
          <p:nvPr/>
        </p:nvPicPr>
        <p:blipFill>
          <a:blip r:embed="rId8"/>
          <a:stretch>
            <a:fillRect/>
          </a:stretch>
        </p:blipFill>
        <p:spPr>
          <a:xfrm>
            <a:off x="228600" y="3147622"/>
            <a:ext cx="6754034" cy="3746672"/>
          </a:xfrm>
          <a:prstGeom prst="rect">
            <a:avLst/>
          </a:prstGeom>
        </p:spPr>
      </p:pic>
      <p:grpSp>
        <p:nvGrpSpPr>
          <p:cNvPr id="16" name="Group 15">
            <a:extLst>
              <a:ext uri="{FF2B5EF4-FFF2-40B4-BE49-F238E27FC236}">
                <a16:creationId xmlns:a16="http://schemas.microsoft.com/office/drawing/2014/main" id="{BB527946-0A00-0E74-3C7E-AD37360FB681}"/>
              </a:ext>
            </a:extLst>
          </p:cNvPr>
          <p:cNvGrpSpPr/>
          <p:nvPr/>
        </p:nvGrpSpPr>
        <p:grpSpPr>
          <a:xfrm>
            <a:off x="5058833" y="6603277"/>
            <a:ext cx="17449800" cy="1896350"/>
            <a:chOff x="381000" y="271473"/>
            <a:chExt cx="17449800" cy="1896350"/>
          </a:xfrm>
        </p:grpSpPr>
        <p:sp>
          <p:nvSpPr>
            <p:cNvPr id="17" name="TextBox 16">
              <a:extLst>
                <a:ext uri="{FF2B5EF4-FFF2-40B4-BE49-F238E27FC236}">
                  <a16:creationId xmlns:a16="http://schemas.microsoft.com/office/drawing/2014/main" id="{A475C99C-F7AE-46A4-EB41-9CB5672D20FA}"/>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0" name="Object 19">
              <a:extLst>
                <a:ext uri="{FF2B5EF4-FFF2-40B4-BE49-F238E27FC236}">
                  <a16:creationId xmlns:a16="http://schemas.microsoft.com/office/drawing/2014/main" id="{5C457228-9CD3-313E-52B2-DB2821B0BDA5}"/>
                </a:ext>
              </a:extLst>
            </p:cNvPr>
            <p:cNvGraphicFramePr>
              <a:graphicFrameLocks noChangeAspect="1"/>
            </p:cNvGraphicFramePr>
            <p:nvPr>
              <p:extLst>
                <p:ext uri="{D42A27DB-BD31-4B8C-83A1-F6EECF244321}">
                  <p14:modId xmlns:p14="http://schemas.microsoft.com/office/powerpoint/2010/main" val="2122889587"/>
                </p:ext>
              </p:extLst>
            </p:nvPr>
          </p:nvGraphicFramePr>
          <p:xfrm>
            <a:off x="2286000" y="271473"/>
            <a:ext cx="8458200" cy="1295400"/>
          </p:xfrm>
          <a:graphic>
            <a:graphicData uri="http://schemas.openxmlformats.org/presentationml/2006/ole">
              <mc:AlternateContent xmlns:mc="http://schemas.openxmlformats.org/markup-compatibility/2006">
                <mc:Choice xmlns:v="urn:schemas-microsoft-com:vml" Requires="v">
                  <p:oleObj spid="_x0000_s8215" name="Equation" r:id="rId9" imgW="2819160" imgH="431640" progId="Equation.DSMT4">
                    <p:embed/>
                  </p:oleObj>
                </mc:Choice>
                <mc:Fallback>
                  <p:oleObj name="Equation" r:id="rId9" imgW="281916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10"/>
                        <a:stretch>
                          <a:fillRect/>
                        </a:stretch>
                      </p:blipFill>
                      <p:spPr>
                        <a:xfrm>
                          <a:off x="2286000" y="271473"/>
                          <a:ext cx="8458200" cy="1295400"/>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11">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6" name="TextBox 25">
            <a:extLst>
              <a:ext uri="{FF2B5EF4-FFF2-40B4-BE49-F238E27FC236}">
                <a16:creationId xmlns:a16="http://schemas.microsoft.com/office/drawing/2014/main" id="{C5AC95EB-D859-13C1-2D05-39C2636716AE}"/>
              </a:ext>
            </a:extLst>
          </p:cNvPr>
          <p:cNvSpPr txBox="1"/>
          <p:nvPr/>
        </p:nvSpPr>
        <p:spPr>
          <a:xfrm>
            <a:off x="4495800" y="9156813"/>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đường thẳng MA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p:txBody>
      </p:sp>
      <p:grpSp>
        <p:nvGrpSpPr>
          <p:cNvPr id="27" name="Group 26">
            <a:extLst>
              <a:ext uri="{FF2B5EF4-FFF2-40B4-BE49-F238E27FC236}">
                <a16:creationId xmlns:a16="http://schemas.microsoft.com/office/drawing/2014/main" id="{883E8FC0-4B86-D95E-53D8-4D34DDC5E58E}"/>
              </a:ext>
            </a:extLst>
          </p:cNvPr>
          <p:cNvGrpSpPr/>
          <p:nvPr/>
        </p:nvGrpSpPr>
        <p:grpSpPr>
          <a:xfrm>
            <a:off x="5067300" y="5403953"/>
            <a:ext cx="17449800" cy="1295400"/>
            <a:chOff x="381000" y="207772"/>
            <a:chExt cx="17449800" cy="1295400"/>
          </a:xfrm>
        </p:grpSpPr>
        <p:sp>
          <p:nvSpPr>
            <p:cNvPr id="28" name="TextBox 27">
              <a:extLst>
                <a:ext uri="{FF2B5EF4-FFF2-40B4-BE49-F238E27FC236}">
                  <a16:creationId xmlns:a16="http://schemas.microsoft.com/office/drawing/2014/main" id="{2AFAC631-B503-65F5-0084-CF798B9B110F}"/>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OAB </a:t>
              </a:r>
              <a:r>
                <a:rPr lang="en-US" sz="4000" b="1" dirty="0" err="1">
                  <a:solidFill>
                    <a:srgbClr val="00B0F0"/>
                  </a:solidFill>
                  <a:latin typeface="Arial" panose="020B0604020202020204" pitchFamily="34" charset="0"/>
                  <a:cs typeface="Arial" panose="020B0604020202020204" pitchFamily="34" charset="0"/>
                </a:rPr>
                <a:t>cân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 OA = OB)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p>
          </p:txBody>
        </p:sp>
        <p:graphicFrame>
          <p:nvGraphicFramePr>
            <p:cNvPr id="29" name="Object 28">
              <a:extLst>
                <a:ext uri="{FF2B5EF4-FFF2-40B4-BE49-F238E27FC236}">
                  <a16:creationId xmlns:a16="http://schemas.microsoft.com/office/drawing/2014/main" id="{C6094644-EA2E-83FD-2CC2-F78D3DD686F7}"/>
                </a:ext>
              </a:extLst>
            </p:cNvPr>
            <p:cNvGraphicFramePr>
              <a:graphicFrameLocks noChangeAspect="1"/>
            </p:cNvGraphicFramePr>
            <p:nvPr>
              <p:extLst>
                <p:ext uri="{D42A27DB-BD31-4B8C-83A1-F6EECF244321}">
                  <p14:modId xmlns:p14="http://schemas.microsoft.com/office/powerpoint/2010/main" val="3530358326"/>
                </p:ext>
              </p:extLst>
            </p:nvPr>
          </p:nvGraphicFramePr>
          <p:xfrm>
            <a:off x="8782983" y="207772"/>
            <a:ext cx="3810000" cy="1295400"/>
          </p:xfrm>
          <a:graphic>
            <a:graphicData uri="http://schemas.openxmlformats.org/presentationml/2006/ole">
              <mc:AlternateContent xmlns:mc="http://schemas.openxmlformats.org/markup-compatibility/2006">
                <mc:Choice xmlns:v="urn:schemas-microsoft-com:vml" Requires="v">
                  <p:oleObj spid="_x0000_s8216" name="Equation" r:id="rId12" imgW="1269720" imgH="431640" progId="Equation.DSMT4">
                    <p:embed/>
                  </p:oleObj>
                </mc:Choice>
                <mc:Fallback>
                  <p:oleObj name="Equation" r:id="rId12" imgW="126972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13"/>
                        <a:stretch>
                          <a:fillRect/>
                        </a:stretch>
                      </p:blipFill>
                      <p:spPr>
                        <a:xfrm>
                          <a:off x="8782983" y="207772"/>
                          <a:ext cx="3810000" cy="1295400"/>
                        </a:xfrm>
                        <a:prstGeom prst="rect">
                          <a:avLst/>
                        </a:prstGeom>
                      </p:spPr>
                    </p:pic>
                  </p:oleObj>
                </mc:Fallback>
              </mc:AlternateContent>
            </a:graphicData>
          </a:graphic>
        </p:graphicFrame>
      </p:grpSp>
      <p:graphicFrame>
        <p:nvGraphicFramePr>
          <p:cNvPr id="32" name="Object 31">
            <a:extLst>
              <a:ext uri="{FF2B5EF4-FFF2-40B4-BE49-F238E27FC236}">
                <a16:creationId xmlns:a16="http://schemas.microsoft.com/office/drawing/2014/main" id="{F2450156-27E7-D5D8-0B03-5F7C63FF5456}"/>
              </a:ext>
            </a:extLst>
          </p:cNvPr>
          <p:cNvGraphicFramePr>
            <a:graphicFrameLocks noChangeAspect="1"/>
          </p:cNvGraphicFramePr>
          <p:nvPr>
            <p:extLst>
              <p:ext uri="{D42A27DB-BD31-4B8C-83A1-F6EECF244321}">
                <p14:modId xmlns:p14="http://schemas.microsoft.com/office/powerpoint/2010/main" val="3980726999"/>
              </p:ext>
            </p:extLst>
          </p:nvPr>
        </p:nvGraphicFramePr>
        <p:xfrm>
          <a:off x="8122552" y="7966181"/>
          <a:ext cx="5676900" cy="1181100"/>
        </p:xfrm>
        <a:graphic>
          <a:graphicData uri="http://schemas.openxmlformats.org/presentationml/2006/ole">
            <mc:AlternateContent xmlns:mc="http://schemas.openxmlformats.org/markup-compatibility/2006">
              <mc:Choice xmlns:v="urn:schemas-microsoft-com:vml" Requires="v">
                <p:oleObj spid="_x0000_s8217" name="Equation" r:id="rId14" imgW="5677090" imgH="1181411" progId="Equation.DSMT4">
                  <p:embed/>
                </p:oleObj>
              </mc:Choice>
              <mc:Fallback>
                <p:oleObj name="Equation" r:id="rId14" imgW="5677090" imgH="1181411" progId="Equation.DSMT4">
                  <p:embed/>
                  <p:pic>
                    <p:nvPicPr>
                      <p:cNvPr id="0" name=""/>
                      <p:cNvPicPr/>
                      <p:nvPr/>
                    </p:nvPicPr>
                    <p:blipFill>
                      <a:blip r:embed="rId15"/>
                      <a:stretch>
                        <a:fillRect/>
                      </a:stretch>
                    </p:blipFill>
                    <p:spPr>
                      <a:xfrm>
                        <a:off x="8122552" y="7966181"/>
                        <a:ext cx="5676900" cy="1181100"/>
                      </a:xfrm>
                      <a:prstGeom prst="rect">
                        <a:avLst/>
                      </a:prstGeom>
                    </p:spPr>
                  </p:pic>
                </p:oleObj>
              </mc:Fallback>
            </mc:AlternateContent>
          </a:graphicData>
        </a:graphic>
      </p:graphicFrame>
    </p:spTree>
    <p:extLst>
      <p:ext uri="{BB962C8B-B14F-4D97-AF65-F5344CB8AC3E}">
        <p14:creationId xmlns:p14="http://schemas.microsoft.com/office/powerpoint/2010/main" val="42401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157913" y="2993786"/>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49CDC015-F7E0-AB04-FAF1-21B3BE3CB1C1}"/>
              </a:ext>
            </a:extLst>
          </p:cNvPr>
          <p:cNvPicPr>
            <a:picLocks noChangeAspect="1"/>
          </p:cNvPicPr>
          <p:nvPr/>
        </p:nvPicPr>
        <p:blipFill rotWithShape="1">
          <a:blip r:embed="rId4"/>
          <a:srcRect l="4780" t="6279" r="62192" b="26957"/>
          <a:stretch/>
        </p:blipFill>
        <p:spPr>
          <a:xfrm>
            <a:off x="157913" y="4212692"/>
            <a:ext cx="5242120" cy="4842682"/>
          </a:xfrm>
          <a:prstGeom prst="rect">
            <a:avLst/>
          </a:prstGeom>
        </p:spPr>
      </p:pic>
      <p:grpSp>
        <p:nvGrpSpPr>
          <p:cNvPr id="5" name="Group 4">
            <a:extLst>
              <a:ext uri="{FF2B5EF4-FFF2-40B4-BE49-F238E27FC236}">
                <a16:creationId xmlns:a16="http://schemas.microsoft.com/office/drawing/2014/main" id="{EA2DCFBE-4464-8B08-04B4-BBA2225A3EC2}"/>
              </a:ext>
            </a:extLst>
          </p:cNvPr>
          <p:cNvGrpSpPr/>
          <p:nvPr/>
        </p:nvGrpSpPr>
        <p:grpSpPr>
          <a:xfrm>
            <a:off x="228600" y="58427"/>
            <a:ext cx="18059400" cy="2748253"/>
            <a:chOff x="228600" y="342900"/>
            <a:chExt cx="180594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9070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3/ 110 SGK: </a:t>
              </a:r>
              <a:r>
                <a:rPr lang="vi-VN" sz="4000" dirty="0">
                  <a:latin typeface="Arial" panose="020B0604020202020204" pitchFamily="34" charset="0"/>
                  <a:cs typeface="Arial" panose="020B0604020202020204" pitchFamily="34" charset="0"/>
                </a:rPr>
                <a:t>Cho đường tròn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và điểm M nằm ngoài đường tròn</a:t>
              </a:r>
              <a:r>
                <a:rPr lang="en-US" sz="4000" dirty="0">
                  <a:latin typeface="Arial" panose="020B0604020202020204" pitchFamily="34" charset="0"/>
                  <a:cs typeface="Arial" panose="020B0604020202020204" pitchFamily="34" charset="0"/>
                </a:rPr>
                <a:t>. H</a:t>
              </a:r>
              <a:r>
                <a:rPr lang="vi-VN" sz="4000" dirty="0">
                  <a:latin typeface="Arial" panose="020B0604020202020204" pitchFamily="34" charset="0"/>
                  <a:cs typeface="Arial" panose="020B0604020202020204" pitchFamily="34" charset="0"/>
                </a:rPr>
                <a:t>ai đường thẳng </a:t>
              </a:r>
              <a:r>
                <a:rPr lang="en-US" sz="4000" dirty="0">
                  <a:latin typeface="Arial" panose="020B0604020202020204" pitchFamily="34" charset="0"/>
                  <a:cs typeface="Arial" panose="020B0604020202020204" pitchFamily="34" charset="0"/>
                </a:rPr>
                <a:t>c, d</a:t>
              </a:r>
              <a:r>
                <a:rPr lang="vi-VN" sz="4000" dirty="0">
                  <a:latin typeface="Arial" panose="020B0604020202020204" pitchFamily="34" charset="0"/>
                  <a:cs typeface="Arial" panose="020B0604020202020204" pitchFamily="34" charset="0"/>
                </a:rPr>
                <a:t> đi qua điểm M lần lượt tiếp xúc với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tại 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Tia phân giác </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cắt </a:t>
              </a:r>
              <a:r>
                <a:rPr lang="en-US" sz="4000" dirty="0">
                  <a:latin typeface="Arial" panose="020B0604020202020204" pitchFamily="34" charset="0"/>
                  <a:cs typeface="Arial" panose="020B0604020202020204" pitchFamily="34" charset="0"/>
                </a:rPr>
                <a:t>MO</a:t>
              </a:r>
              <a:r>
                <a:rPr lang="vi-VN" sz="4000" dirty="0">
                  <a:latin typeface="Arial" panose="020B0604020202020204" pitchFamily="34" charset="0"/>
                  <a:cs typeface="Arial" panose="020B0604020202020204" pitchFamily="34" charset="0"/>
                </a:rPr>
                <a:t> tại </a:t>
              </a:r>
              <a:r>
                <a:rPr lang="en-US" sz="4000" dirty="0">
                  <a:latin typeface="Arial" panose="020B0604020202020204" pitchFamily="34" charset="0"/>
                  <a:cs typeface="Arial" panose="020B0604020202020204" pitchFamily="34" charset="0"/>
                </a:rPr>
                <a:t>I. </a:t>
              </a:r>
              <a:r>
                <a:rPr lang="vi-VN" sz="4000" dirty="0">
                  <a:latin typeface="Arial" panose="020B0604020202020204" pitchFamily="34" charset="0"/>
                  <a:cs typeface="Arial" panose="020B0604020202020204" pitchFamily="34" charset="0"/>
                </a:rPr>
                <a:t>Chứng minh điểm I cách đều ba đường thẳng MA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MB và AB</a:t>
              </a:r>
              <a:endParaRPr lang="en-US" sz="40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3420055831"/>
                </p:ext>
              </p:extLst>
            </p:nvPr>
          </p:nvGraphicFramePr>
          <p:xfrm>
            <a:off x="228600" y="2324100"/>
            <a:ext cx="1104900" cy="647700"/>
          </p:xfrm>
          <a:graphic>
            <a:graphicData uri="http://schemas.openxmlformats.org/presentationml/2006/ole">
              <mc:AlternateContent xmlns:mc="http://schemas.openxmlformats.org/markup-compatibility/2006">
                <mc:Choice xmlns:v="urn:schemas-microsoft-com:vml" Requires="v">
                  <p:oleObj spid="_x0000_s9223" name="Equation" r:id="rId5" imgW="368280" imgH="215640" progId="Equation.DSMT4">
                    <p:embed/>
                  </p:oleObj>
                </mc:Choice>
                <mc:Fallback>
                  <p:oleObj name="Equation" r:id="rId5" imgW="368280" imgH="215640" progId="Equation.DSMT4">
                    <p:embed/>
                    <p:pic>
                      <p:nvPicPr>
                        <p:cNvPr id="10" name="Object 9">
                          <a:extLst>
                            <a:ext uri="{FF2B5EF4-FFF2-40B4-BE49-F238E27FC236}">
                              <a16:creationId xmlns:a16="http://schemas.microsoft.com/office/drawing/2014/main" id="{D9B0A68A-E1AC-59B9-47A0-DB3CC4FCF260}"/>
                            </a:ext>
                          </a:extLst>
                        </p:cNvPr>
                        <p:cNvPicPr/>
                        <p:nvPr/>
                      </p:nvPicPr>
                      <p:blipFill>
                        <a:blip r:embed="rId6"/>
                        <a:stretch>
                          <a:fillRect/>
                        </a:stretch>
                      </p:blipFill>
                      <p:spPr>
                        <a:xfrm>
                          <a:off x="228600" y="2324100"/>
                          <a:ext cx="1104900" cy="647700"/>
                        </a:xfrm>
                        <a:prstGeom prst="rect">
                          <a:avLst/>
                        </a:prstGeom>
                      </p:spPr>
                    </p:pic>
                  </p:oleObj>
                </mc:Fallback>
              </mc:AlternateContent>
            </a:graphicData>
          </a:graphic>
        </p:graphicFrame>
      </p:grpSp>
      <p:grpSp>
        <p:nvGrpSpPr>
          <p:cNvPr id="15" name="Group 14">
            <a:extLst>
              <a:ext uri="{FF2B5EF4-FFF2-40B4-BE49-F238E27FC236}">
                <a16:creationId xmlns:a16="http://schemas.microsoft.com/office/drawing/2014/main" id="{270585C8-8E87-3FDD-909D-C56DA51D634C}"/>
              </a:ext>
            </a:extLst>
          </p:cNvPr>
          <p:cNvGrpSpPr/>
          <p:nvPr/>
        </p:nvGrpSpPr>
        <p:grpSpPr>
          <a:xfrm>
            <a:off x="5366166" y="3346832"/>
            <a:ext cx="12272811" cy="1824923"/>
            <a:chOff x="3007594" y="3541365"/>
            <a:chExt cx="12272811" cy="1824923"/>
          </a:xfrm>
        </p:grpSpPr>
        <p:sp>
          <p:nvSpPr>
            <p:cNvPr id="7" name="TextBox 6">
              <a:extLst>
                <a:ext uri="{FF2B5EF4-FFF2-40B4-BE49-F238E27FC236}">
                  <a16:creationId xmlns:a16="http://schemas.microsoft.com/office/drawing/2014/main" id="{0599121B-014A-C106-7292-24B60D844BE8}"/>
                </a:ext>
              </a:extLst>
            </p:cNvPr>
            <p:cNvSpPr txBox="1"/>
            <p:nvPr/>
          </p:nvSpPr>
          <p:spPr>
            <a:xfrm>
              <a:off x="3007594" y="3541365"/>
              <a:ext cx="12272811"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MA, MB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MO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BB314C-2DDC-FE68-4A9B-14E0B26404C7}"/>
                    </a:ext>
                  </a:extLst>
                </p:cNvPr>
                <p:cNvSpPr txBox="1"/>
                <p:nvPr/>
              </p:nvSpPr>
              <p:spPr>
                <a:xfrm>
                  <a:off x="9674263" y="459320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11" name="TextBox 10">
                  <a:extLst>
                    <a:ext uri="{FF2B5EF4-FFF2-40B4-BE49-F238E27FC236}">
                      <a16:creationId xmlns:a16="http://schemas.microsoft.com/office/drawing/2014/main" id="{4FBB314C-2DDC-FE68-4A9B-14E0B26404C7}"/>
                    </a:ext>
                  </a:extLst>
                </p:cNvPr>
                <p:cNvSpPr txBox="1">
                  <a:spLocks noRot="1" noChangeAspect="1" noMove="1" noResize="1" noEditPoints="1" noAdjustHandles="1" noChangeArrowheads="1" noChangeShapeType="1" noTextEdit="1"/>
                </p:cNvSpPr>
                <p:nvPr/>
              </p:nvSpPr>
              <p:spPr>
                <a:xfrm>
                  <a:off x="9674263" y="4593202"/>
                  <a:ext cx="1710267" cy="728533"/>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108647E-C722-7B5F-9D44-9F5240166D1A}"/>
                  </a:ext>
                </a:extLst>
              </p:cNvPr>
              <p:cNvSpPr txBox="1"/>
              <p:nvPr/>
            </p:nvSpPr>
            <p:spPr>
              <a:xfrm>
                <a:off x="5416967" y="7306836"/>
                <a:ext cx="12272811" cy="1824923"/>
              </a:xfrm>
              <a:prstGeom prst="rect">
                <a:avLst/>
              </a:prstGeom>
              <a:noFill/>
            </p:spPr>
            <p:txBody>
              <a:bodyPr wrap="square">
                <a:spAutoFit/>
              </a:bodyPr>
              <a:lstStyle/>
              <a:p>
                <a:pPr>
                  <a:lnSpc>
                    <a:spcPct val="150000"/>
                  </a:lnSpc>
                </a:pPr>
                <a14:m>
                  <m:oMath xmlns:m="http://schemas.openxmlformats.org/officeDocument/2006/math">
                    <m:r>
                      <a:rPr lang="en-US" sz="4000" b="1" i="1" dirty="0"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 </m:t>
                    </m:r>
                  </m:oMath>
                </a14:m>
                <a:r>
                  <a:rPr lang="en-US" sz="4000" b="1" dirty="0">
                    <a:solidFill>
                      <a:srgbClr val="00B0F0"/>
                    </a:solidFill>
                    <a:latin typeface="Arial" panose="020B0604020202020204" pitchFamily="34" charset="0"/>
                    <a:cs typeface="Arial" panose="020B0604020202020204" pitchFamily="34" charset="0"/>
                  </a:rPr>
                  <a:t>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giao</a:t>
                </a:r>
                <a:r>
                  <a:rPr lang="en-US" sz="4000" b="1" dirty="0">
                    <a:solidFill>
                      <a:srgbClr val="00B0F0"/>
                    </a:solidFill>
                    <a:latin typeface="Arial" panose="020B0604020202020204" pitchFamily="34" charset="0"/>
                    <a:cs typeface="Arial" panose="020B0604020202020204" pitchFamily="34" charset="0"/>
                  </a:rPr>
                  <a:t> điểm của 3 đường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I </a:t>
                </a:r>
                <a:r>
                  <a:rPr lang="en-US" sz="4000" b="1" dirty="0" err="1">
                    <a:solidFill>
                      <a:srgbClr val="00B0F0"/>
                    </a:solidFill>
                    <a:latin typeface="Arial" panose="020B0604020202020204" pitchFamily="34" charset="0"/>
                    <a:cs typeface="Arial" panose="020B0604020202020204" pitchFamily="34" charset="0"/>
                  </a:rPr>
                  <a:t>cách</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đều</a:t>
                </a:r>
                <a:r>
                  <a:rPr lang="en-US" sz="4000" b="1" dirty="0">
                    <a:solidFill>
                      <a:srgbClr val="00B0F0"/>
                    </a:solidFill>
                    <a:latin typeface="Arial" panose="020B0604020202020204" pitchFamily="34" charset="0"/>
                    <a:cs typeface="Arial" panose="020B0604020202020204" pitchFamily="34" charset="0"/>
                  </a:rPr>
                  <a:t> MA,MB,AB</a:t>
                </a:r>
              </a:p>
            </p:txBody>
          </p:sp>
        </mc:Choice>
        <mc:Fallback xmlns="">
          <p:sp>
            <p:nvSpPr>
              <p:cNvPr id="21" name="TextBox 20">
                <a:extLst>
                  <a:ext uri="{FF2B5EF4-FFF2-40B4-BE49-F238E27FC236}">
                    <a16:creationId xmlns:a16="http://schemas.microsoft.com/office/drawing/2014/main" id="{7108647E-C722-7B5F-9D44-9F5240166D1A}"/>
                  </a:ext>
                </a:extLst>
              </p:cNvPr>
              <p:cNvSpPr txBox="1">
                <a:spLocks noRot="1" noChangeAspect="1" noMove="1" noResize="1" noEditPoints="1" noAdjustHandles="1" noChangeArrowheads="1" noChangeShapeType="1" noTextEdit="1"/>
              </p:cNvSpPr>
              <p:nvPr/>
            </p:nvSpPr>
            <p:spPr>
              <a:xfrm>
                <a:off x="5416967" y="7306836"/>
                <a:ext cx="12272811" cy="1824923"/>
              </a:xfrm>
              <a:prstGeom prst="rect">
                <a:avLst/>
              </a:prstGeom>
              <a:blipFill>
                <a:blip r:embed="rId8"/>
                <a:stretch>
                  <a:fillRect l="-1788" b="-13712"/>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09F7596B-3BB5-57A6-1885-38175CAEE4D0}"/>
              </a:ext>
            </a:extLst>
          </p:cNvPr>
          <p:cNvGrpSpPr/>
          <p:nvPr/>
        </p:nvGrpSpPr>
        <p:grpSpPr>
          <a:xfrm>
            <a:off x="5400033" y="5277773"/>
            <a:ext cx="12272811" cy="1823704"/>
            <a:chOff x="3007594" y="3541365"/>
            <a:chExt cx="12272811" cy="1823704"/>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D267AAE-B0A1-58CC-827D-7A6C7B4CE8E6}"/>
                    </a:ext>
                  </a:extLst>
                </p:cNvPr>
                <p:cNvSpPr txBox="1"/>
                <p:nvPr/>
              </p:nvSpPr>
              <p:spPr>
                <a:xfrm>
                  <a:off x="11601262" y="4636536"/>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oMath>
                    </m:oMathPara>
                  </a14:m>
                  <a:endParaRPr lang="en-US" sz="4000" dirty="0">
                    <a:latin typeface="Bookshelf Symbol 7" panose="05010101010101010101" pitchFamily="2" charset="2"/>
                  </a:endParaRPr>
                </a:p>
              </p:txBody>
            </p:sp>
          </mc:Choice>
          <mc:Fallback xmlns="">
            <p:sp>
              <p:nvSpPr>
                <p:cNvPr id="33" name="TextBox 32">
                  <a:extLst>
                    <a:ext uri="{FF2B5EF4-FFF2-40B4-BE49-F238E27FC236}">
                      <a16:creationId xmlns:a16="http://schemas.microsoft.com/office/drawing/2014/main" id="{ED267AAE-B0A1-58CC-827D-7A6C7B4CE8E6}"/>
                    </a:ext>
                  </a:extLst>
                </p:cNvPr>
                <p:cNvSpPr txBox="1">
                  <a:spLocks noRot="1" noChangeAspect="1" noMove="1" noResize="1" noEditPoints="1" noAdjustHandles="1" noChangeArrowheads="1" noChangeShapeType="1" noTextEdit="1"/>
                </p:cNvSpPr>
                <p:nvPr/>
              </p:nvSpPr>
              <p:spPr>
                <a:xfrm>
                  <a:off x="11601262" y="4636536"/>
                  <a:ext cx="1710267" cy="728533"/>
                </a:xfrm>
                <a:prstGeom prst="rect">
                  <a:avLst/>
                </a:prstGeom>
                <a:blipFill>
                  <a:blip r:embed="rId9"/>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0E8567A-5BAA-543B-C041-9822EC52B09F}"/>
                </a:ext>
              </a:extLst>
            </p:cNvPr>
            <p:cNvSpPr txBox="1"/>
            <p:nvPr/>
          </p:nvSpPr>
          <p:spPr>
            <a:xfrm>
              <a:off x="3007594" y="3541365"/>
              <a:ext cx="12272811" cy="1823704"/>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có:AI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r>
                <a:rPr lang="en-US" sz="4000" b="1" dirty="0">
                  <a:solidFill>
                    <a:srgbClr val="00B0F0"/>
                  </a:solidFill>
                  <a:latin typeface="Arial" panose="020B0604020202020204" pitchFamily="34" charset="0"/>
                  <a:cs typeface="Arial" panose="020B0604020202020204" pitchFamily="34" charset="0"/>
                </a:rPr>
                <a:t>                       MI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          (I </a:t>
              </a:r>
              <a:r>
                <a:rPr lang="en-US" sz="4000" b="1" dirty="0">
                  <a:solidFill>
                    <a:srgbClr val="00B0F0"/>
                  </a:solidFill>
                  <a:latin typeface="Arial" panose="020B0604020202020204" pitchFamily="34" charset="0"/>
                  <a:cs typeface="Arial" panose="020B0604020202020204" pitchFamily="34" charset="0"/>
                  <a:sym typeface="Symbol" panose="05050102010706020507" pitchFamily="18" charset="2"/>
                </a:rPr>
                <a:t> MO)</a:t>
              </a:r>
              <a:r>
                <a:rPr lang="en-US" sz="4000" b="1" dirty="0">
                  <a:solidFill>
                    <a:srgbClr val="00B0F0"/>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59BB3F4-B2E0-8F6F-6E19-8C5A74EC6447}"/>
                    </a:ext>
                  </a:extLst>
                </p:cNvPr>
                <p:cNvSpPr txBox="1"/>
                <p:nvPr/>
              </p:nvSpPr>
              <p:spPr>
                <a:xfrm>
                  <a:off x="11704561" y="368376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35" name="TextBox 34">
                  <a:extLst>
                    <a:ext uri="{FF2B5EF4-FFF2-40B4-BE49-F238E27FC236}">
                      <a16:creationId xmlns:a16="http://schemas.microsoft.com/office/drawing/2014/main" id="{859BB3F4-B2E0-8F6F-6E19-8C5A74EC6447}"/>
                    </a:ext>
                  </a:extLst>
                </p:cNvPr>
                <p:cNvSpPr txBox="1">
                  <a:spLocks noRot="1" noChangeAspect="1" noMove="1" noResize="1" noEditPoints="1" noAdjustHandles="1" noChangeArrowheads="1" noChangeShapeType="1" noTextEdit="1"/>
                </p:cNvSpPr>
                <p:nvPr/>
              </p:nvSpPr>
              <p:spPr>
                <a:xfrm>
                  <a:off x="11704561" y="3683762"/>
                  <a:ext cx="1710267" cy="728533"/>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6747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3"/>
          <a:srcRect l="4328" t="3448"/>
          <a:stretch/>
        </p:blipFill>
        <p:spPr>
          <a:xfrm>
            <a:off x="491066" y="1409700"/>
            <a:ext cx="17463493" cy="8534400"/>
          </a:xfrm>
          <a:prstGeom prst="rect">
            <a:avLst/>
          </a:prstGeom>
        </p:spPr>
      </p:pic>
    </p:spTree>
    <p:extLst>
      <p:ext uri="{BB962C8B-B14F-4D97-AF65-F5344CB8AC3E}">
        <p14:creationId xmlns:p14="http://schemas.microsoft.com/office/powerpoint/2010/main" val="369983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3"/>
          <a:srcRect l="72605" t="3448" b="32759"/>
          <a:stretch/>
        </p:blipFill>
        <p:spPr>
          <a:xfrm>
            <a:off x="12954000" y="1409700"/>
            <a:ext cx="5000559" cy="5638800"/>
          </a:xfrm>
          <a:prstGeom prst="rect">
            <a:avLst/>
          </a:prstGeom>
        </p:spPr>
      </p:pic>
      <p:grpSp>
        <p:nvGrpSpPr>
          <p:cNvPr id="11" name="Group 10">
            <a:extLst>
              <a:ext uri="{FF2B5EF4-FFF2-40B4-BE49-F238E27FC236}">
                <a16:creationId xmlns:a16="http://schemas.microsoft.com/office/drawing/2014/main" id="{DB6B75DA-306B-58B3-925A-78ECD9D70627}"/>
              </a:ext>
            </a:extLst>
          </p:cNvPr>
          <p:cNvGrpSpPr/>
          <p:nvPr/>
        </p:nvGrpSpPr>
        <p:grpSpPr>
          <a:xfrm>
            <a:off x="609600" y="1211832"/>
            <a:ext cx="12725400" cy="1408494"/>
            <a:chOff x="609600" y="1211832"/>
            <a:chExt cx="12725400" cy="1408494"/>
          </a:xfrm>
        </p:grpSpPr>
        <p:sp>
          <p:nvSpPr>
            <p:cNvPr id="4" name="TextBox 3">
              <a:extLst>
                <a:ext uri="{FF2B5EF4-FFF2-40B4-BE49-F238E27FC236}">
                  <a16:creationId xmlns:a16="http://schemas.microsoft.com/office/drawing/2014/main" id="{573DA4FC-6893-4DDF-A6B5-38658CF0FE43}"/>
                </a:ext>
              </a:extLst>
            </p:cNvPr>
            <p:cNvSpPr txBox="1"/>
            <p:nvPr/>
          </p:nvSpPr>
          <p:spPr>
            <a:xfrm>
              <a:off x="609600" y="1244493"/>
              <a:ext cx="12725400"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9ED72C79-5204-1431-B153-DF5332420F99}"/>
                </a:ext>
              </a:extLst>
            </p:cNvPr>
            <p:cNvGraphicFramePr>
              <a:graphicFrameLocks noChangeAspect="1"/>
            </p:cNvGraphicFramePr>
            <p:nvPr>
              <p:extLst>
                <p:ext uri="{D42A27DB-BD31-4B8C-83A1-F6EECF244321}">
                  <p14:modId xmlns:p14="http://schemas.microsoft.com/office/powerpoint/2010/main" val="240467226"/>
                </p:ext>
              </p:extLst>
            </p:nvPr>
          </p:nvGraphicFramePr>
          <p:xfrm>
            <a:off x="2356008" y="1211832"/>
            <a:ext cx="10631859" cy="1408494"/>
          </p:xfrm>
          <a:graphic>
            <a:graphicData uri="http://schemas.openxmlformats.org/presentationml/2006/ole">
              <mc:AlternateContent xmlns:mc="http://schemas.openxmlformats.org/markup-compatibility/2006">
                <mc:Choice xmlns:v="urn:schemas-microsoft-com:vml" Requires="v">
                  <p:oleObj spid="_x0000_s10262" name="Equation" r:id="rId4" imgW="2971800" imgH="393480" progId="Equation.DSMT4">
                    <p:embed/>
                  </p:oleObj>
                </mc:Choice>
                <mc:Fallback>
                  <p:oleObj name="Equation" r:id="rId4" imgW="2971800" imgH="393480" progId="Equation.DSMT4">
                    <p:embed/>
                    <p:pic>
                      <p:nvPicPr>
                        <p:cNvPr id="0" name=""/>
                        <p:cNvPicPr/>
                        <p:nvPr/>
                      </p:nvPicPr>
                      <p:blipFill>
                        <a:blip r:embed="rId5"/>
                        <a:stretch>
                          <a:fillRect/>
                        </a:stretch>
                      </p:blipFill>
                      <p:spPr>
                        <a:xfrm>
                          <a:off x="2356008" y="1211832"/>
                          <a:ext cx="10631859" cy="1408494"/>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16AA11C6-2A25-0686-8687-6AF591541A74}"/>
              </a:ext>
            </a:extLst>
          </p:cNvPr>
          <p:cNvGraphicFramePr>
            <a:graphicFrameLocks noChangeAspect="1"/>
          </p:cNvGraphicFramePr>
          <p:nvPr>
            <p:extLst>
              <p:ext uri="{D42A27DB-BD31-4B8C-83A1-F6EECF244321}">
                <p14:modId xmlns:p14="http://schemas.microsoft.com/office/powerpoint/2010/main" val="3267819282"/>
              </p:ext>
            </p:extLst>
          </p:nvPr>
        </p:nvGraphicFramePr>
        <p:xfrm>
          <a:off x="2186781" y="3457441"/>
          <a:ext cx="4271963" cy="727075"/>
        </p:xfrm>
        <a:graphic>
          <a:graphicData uri="http://schemas.openxmlformats.org/presentationml/2006/ole">
            <mc:AlternateContent xmlns:mc="http://schemas.openxmlformats.org/markup-compatibility/2006">
              <mc:Choice xmlns:v="urn:schemas-microsoft-com:vml" Requires="v">
                <p:oleObj spid="_x0000_s10263" name="Equation" r:id="rId6" imgW="1193760" imgH="203040" progId="Equation.DSMT4">
                  <p:embed/>
                </p:oleObj>
              </mc:Choice>
              <mc:Fallback>
                <p:oleObj name="Equation" r:id="rId6" imgW="1193760" imgH="203040" progId="Equation.DSMT4">
                  <p:embed/>
                  <p:pic>
                    <p:nvPicPr>
                      <p:cNvPr id="5" name="Object 4">
                        <a:extLst>
                          <a:ext uri="{FF2B5EF4-FFF2-40B4-BE49-F238E27FC236}">
                            <a16:creationId xmlns:a16="http://schemas.microsoft.com/office/drawing/2014/main" id="{9ED72C79-5204-1431-B153-DF5332420F99}"/>
                          </a:ext>
                        </a:extLst>
                      </p:cNvPr>
                      <p:cNvPicPr/>
                      <p:nvPr/>
                    </p:nvPicPr>
                    <p:blipFill>
                      <a:blip r:embed="rId7"/>
                      <a:stretch>
                        <a:fillRect/>
                      </a:stretch>
                    </p:blipFill>
                    <p:spPr>
                      <a:xfrm>
                        <a:off x="2186781" y="3457441"/>
                        <a:ext cx="4271963" cy="7270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AAA246DA-8CAB-758C-DB1E-53FD8A81F59E}"/>
              </a:ext>
            </a:extLst>
          </p:cNvPr>
          <p:cNvSpPr txBox="1"/>
          <p:nvPr/>
        </p:nvSpPr>
        <p:spPr>
          <a:xfrm>
            <a:off x="609600" y="2406650"/>
            <a:ext cx="12725400" cy="90159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Pythagore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l-GR" sz="4000" dirty="0">
                <a:latin typeface="Arial" panose="020B0604020202020204" pitchFamily="34" charset="0"/>
                <a:cs typeface="Arial" panose="020B0604020202020204" pitchFamily="34" charset="0"/>
              </a:rPr>
              <a:t>Δ</a:t>
            </a:r>
            <a:r>
              <a:rPr lang="en-US" sz="4000" dirty="0">
                <a:latin typeface="Arial" panose="020B0604020202020204" pitchFamily="34" charset="0"/>
                <a:cs typeface="Arial" panose="020B0604020202020204" pitchFamily="34" charset="0"/>
              </a:rPr>
              <a:t>AOC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8" name="Object 7">
            <a:extLst>
              <a:ext uri="{FF2B5EF4-FFF2-40B4-BE49-F238E27FC236}">
                <a16:creationId xmlns:a16="http://schemas.microsoft.com/office/drawing/2014/main" id="{D267EF77-7CF6-7EDE-6623-1C91D0913394}"/>
              </a:ext>
            </a:extLst>
          </p:cNvPr>
          <p:cNvGraphicFramePr>
            <a:graphicFrameLocks noChangeAspect="1"/>
          </p:cNvGraphicFramePr>
          <p:nvPr>
            <p:extLst>
              <p:ext uri="{D42A27DB-BD31-4B8C-83A1-F6EECF244321}">
                <p14:modId xmlns:p14="http://schemas.microsoft.com/office/powerpoint/2010/main" val="1945547362"/>
              </p:ext>
            </p:extLst>
          </p:nvPr>
        </p:nvGraphicFramePr>
        <p:xfrm>
          <a:off x="1447800" y="4180283"/>
          <a:ext cx="6769100" cy="2547937"/>
        </p:xfrm>
        <a:graphic>
          <a:graphicData uri="http://schemas.openxmlformats.org/presentationml/2006/ole">
            <mc:AlternateContent xmlns:mc="http://schemas.openxmlformats.org/markup-compatibility/2006">
              <mc:Choice xmlns:v="urn:schemas-microsoft-com:vml" Requires="v">
                <p:oleObj spid="_x0000_s10264" name="Equation" r:id="rId8" imgW="1892160" imgH="711000" progId="Equation.DSMT4">
                  <p:embed/>
                </p:oleObj>
              </mc:Choice>
              <mc:Fallback>
                <p:oleObj name="Equation" r:id="rId8" imgW="1892160" imgH="711000" progId="Equation.DSMT4">
                  <p:embed/>
                  <p:pic>
                    <p:nvPicPr>
                      <p:cNvPr id="6" name="Object 5">
                        <a:extLst>
                          <a:ext uri="{FF2B5EF4-FFF2-40B4-BE49-F238E27FC236}">
                            <a16:creationId xmlns:a16="http://schemas.microsoft.com/office/drawing/2014/main" id="{16AA11C6-2A25-0686-8687-6AF591541A74}"/>
                          </a:ext>
                        </a:extLst>
                      </p:cNvPr>
                      <p:cNvPicPr/>
                      <p:nvPr/>
                    </p:nvPicPr>
                    <p:blipFill>
                      <a:blip r:embed="rId9"/>
                      <a:stretch>
                        <a:fillRect/>
                      </a:stretch>
                    </p:blipFill>
                    <p:spPr>
                      <a:xfrm>
                        <a:off x="1447800" y="4180283"/>
                        <a:ext cx="6769100" cy="25479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FA27C47-06B0-D7AF-AFD6-FA09BD937947}"/>
              </a:ext>
            </a:extLst>
          </p:cNvPr>
          <p:cNvGraphicFramePr>
            <a:graphicFrameLocks noChangeAspect="1"/>
          </p:cNvGraphicFramePr>
          <p:nvPr>
            <p:extLst>
              <p:ext uri="{D42A27DB-BD31-4B8C-83A1-F6EECF244321}">
                <p14:modId xmlns:p14="http://schemas.microsoft.com/office/powerpoint/2010/main" val="1816296982"/>
              </p:ext>
            </p:extLst>
          </p:nvPr>
        </p:nvGraphicFramePr>
        <p:xfrm>
          <a:off x="1790701" y="6728220"/>
          <a:ext cx="3543300" cy="909637"/>
        </p:xfrm>
        <a:graphic>
          <a:graphicData uri="http://schemas.openxmlformats.org/presentationml/2006/ole">
            <mc:AlternateContent xmlns:mc="http://schemas.openxmlformats.org/markup-compatibility/2006">
              <mc:Choice xmlns:v="urn:schemas-microsoft-com:vml" Requires="v">
                <p:oleObj spid="_x0000_s10265" name="Equation" r:id="rId10" imgW="990360" imgH="253800" progId="Equation.DSMT4">
                  <p:embed/>
                </p:oleObj>
              </mc:Choice>
              <mc:Fallback>
                <p:oleObj name="Equation" r:id="rId10" imgW="990360" imgH="253800" progId="Equation.DSMT4">
                  <p:embed/>
                  <p:pic>
                    <p:nvPicPr>
                      <p:cNvPr id="8" name="Object 7">
                        <a:extLst>
                          <a:ext uri="{FF2B5EF4-FFF2-40B4-BE49-F238E27FC236}">
                            <a16:creationId xmlns:a16="http://schemas.microsoft.com/office/drawing/2014/main" id="{D267EF77-7CF6-7EDE-6623-1C91D0913394}"/>
                          </a:ext>
                        </a:extLst>
                      </p:cNvPr>
                      <p:cNvPicPr/>
                      <p:nvPr/>
                    </p:nvPicPr>
                    <p:blipFill>
                      <a:blip r:embed="rId11"/>
                      <a:stretch>
                        <a:fillRect/>
                      </a:stretch>
                    </p:blipFill>
                    <p:spPr>
                      <a:xfrm>
                        <a:off x="1790701" y="6728220"/>
                        <a:ext cx="3543300" cy="909637"/>
                      </a:xfrm>
                      <a:prstGeom prst="rect">
                        <a:avLst/>
                      </a:prstGeom>
                    </p:spPr>
                  </p:pic>
                </p:oleObj>
              </mc:Fallback>
            </mc:AlternateContent>
          </a:graphicData>
        </a:graphic>
      </p:graphicFrame>
    </p:spTree>
    <p:extLst>
      <p:ext uri="{BB962C8B-B14F-4D97-AF65-F5344CB8AC3E}">
        <p14:creationId xmlns:p14="http://schemas.microsoft.com/office/powerpoint/2010/main" val="2104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193899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617200" y="2628900"/>
            <a:ext cx="7315200" cy="6850743"/>
          </a:xfrm>
          <a:prstGeom prst="rect">
            <a:avLst/>
          </a:prstGeom>
        </p:spPr>
      </p:pic>
      <p:grpSp>
        <p:nvGrpSpPr>
          <p:cNvPr id="2" name="Group 1">
            <a:extLst>
              <a:ext uri="{FF2B5EF4-FFF2-40B4-BE49-F238E27FC236}">
                <a16:creationId xmlns:a16="http://schemas.microsoft.com/office/drawing/2014/main" id="{09A90EAA-893F-954A-B8DE-D65D021B7313}"/>
              </a:ext>
            </a:extLst>
          </p:cNvPr>
          <p:cNvGrpSpPr/>
          <p:nvPr/>
        </p:nvGrpSpPr>
        <p:grpSpPr>
          <a:xfrm>
            <a:off x="419100" y="342900"/>
            <a:ext cx="17449800" cy="7364901"/>
            <a:chOff x="419100" y="342900"/>
            <a:chExt cx="17449800" cy="7364901"/>
          </a:xfrm>
        </p:grpSpPr>
        <p:sp>
          <p:nvSpPr>
            <p:cNvPr id="9" name="TextBox 8">
              <a:extLst>
                <a:ext uri="{FF2B5EF4-FFF2-40B4-BE49-F238E27FC236}">
                  <a16:creationId xmlns:a16="http://schemas.microsoft.com/office/drawing/2014/main" id="{BC2DA411-746D-416C-C670-B2E90D8FA44D}"/>
                </a:ext>
              </a:extLst>
            </p:cNvPr>
            <p:cNvSpPr txBox="1"/>
            <p:nvPr/>
          </p:nvSpPr>
          <p:spPr>
            <a:xfrm>
              <a:off x="419100" y="342900"/>
              <a:ext cx="17449800" cy="7364901"/>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R) đường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các đường thẳng </a:t>
              </a:r>
              <a:r>
                <a:rPr lang="en-US" sz="4000" dirty="0" err="1">
                  <a:latin typeface="Arial" panose="020B0604020202020204" pitchFamily="34" charset="0"/>
                  <a:cs typeface="Arial" panose="020B0604020202020204" pitchFamily="34" charset="0"/>
                </a:rPr>
                <a:t>m,n,p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xúc</a:t>
              </a:r>
              <a:r>
                <a:rPr lang="en-US" sz="4000" dirty="0">
                  <a:latin typeface="Arial" panose="020B0604020202020204" pitchFamily="34" charset="0"/>
                  <a:cs typeface="Arial" panose="020B0604020202020204" pitchFamily="34" charset="0"/>
                </a:rPr>
                <a:t> với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 B, 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AD + BE = DE.</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endParaRPr lang="en-US" sz="4000" dirty="0">
                <a:latin typeface="Arial" panose="020B0604020202020204" pitchFamily="34" charset="0"/>
                <a:cs typeface="Arial" panose="020B0604020202020204" pitchFamily="34" charset="0"/>
              </a:endParaRP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ODE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a:t>
              </a:r>
            </a:p>
            <a:p>
              <a:pPr>
                <a:lnSpc>
                  <a:spcPct val="150000"/>
                </a:lnSpc>
              </a:pPr>
              <a:r>
                <a:rPr lang="en-US" sz="4000" dirty="0">
                  <a:latin typeface="Arial" panose="020B0604020202020204" pitchFamily="34" charset="0"/>
                  <a:cs typeface="Arial" panose="020B0604020202020204" pitchFamily="34" charset="0"/>
                </a:rPr>
                <a:t>d) </a:t>
              </a:r>
            </a:p>
            <a:p>
              <a:pPr marL="742950" indent="-742950">
                <a:lnSpc>
                  <a:spcPct val="150000"/>
                </a:lnSpc>
                <a:buAutoNum type="alphaLcParenR"/>
              </a:pPr>
              <a:endParaRPr lang="en-US" sz="4000" dirty="0">
                <a:latin typeface="Arial" panose="020B0604020202020204" pitchFamily="34" charset="0"/>
                <a:cs typeface="Arial" panose="020B0604020202020204" pitchFamily="34" charset="0"/>
              </a:endParaRPr>
            </a:p>
            <a:p>
              <a:pPr>
                <a:lnSpc>
                  <a:spcPct val="150000"/>
                </a:lnSpc>
              </a:pPr>
              <a:endParaRPr lang="en-US" sz="4000" dirty="0">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BEAF9D48-0F2C-8FB5-BEC4-1F46B976BDAD}"/>
                </a:ext>
              </a:extLst>
            </p:cNvPr>
            <p:cNvGraphicFramePr>
              <a:graphicFrameLocks noChangeAspect="1"/>
            </p:cNvGraphicFramePr>
            <p:nvPr>
              <p:extLst>
                <p:ext uri="{D42A27DB-BD31-4B8C-83A1-F6EECF244321}">
                  <p14:modId xmlns:p14="http://schemas.microsoft.com/office/powerpoint/2010/main" val="4138684675"/>
                </p:ext>
              </p:extLst>
            </p:nvPr>
          </p:nvGraphicFramePr>
          <p:xfrm>
            <a:off x="990600" y="3009900"/>
            <a:ext cx="3276600" cy="1354328"/>
          </p:xfrm>
          <a:graphic>
            <a:graphicData uri="http://schemas.openxmlformats.org/presentationml/2006/ole">
              <mc:AlternateContent xmlns:mc="http://schemas.openxmlformats.org/markup-compatibility/2006">
                <mc:Choice xmlns:v="urn:schemas-microsoft-com:vml" Requires="v">
                  <p:oleObj spid="_x0000_s11281" name="Equation" r:id="rId4" imgW="952200" imgH="393480" progId="Equation.DSMT4">
                    <p:embed/>
                  </p:oleObj>
                </mc:Choice>
                <mc:Fallback>
                  <p:oleObj name="Equation" r:id="rId4" imgW="952200" imgH="393480" progId="Equation.DSMT4">
                    <p:embed/>
                    <p:pic>
                      <p:nvPicPr>
                        <p:cNvPr id="0" name=""/>
                        <p:cNvPicPr/>
                        <p:nvPr/>
                      </p:nvPicPr>
                      <p:blipFill>
                        <a:blip r:embed="rId5"/>
                        <a:stretch>
                          <a:fillRect/>
                        </a:stretch>
                      </p:blipFill>
                      <p:spPr>
                        <a:xfrm>
                          <a:off x="990600" y="3009900"/>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24708E9-E1EF-5E11-8260-86B90E1936DF}"/>
                </a:ext>
              </a:extLst>
            </p:cNvPr>
            <p:cNvGraphicFramePr>
              <a:graphicFrameLocks noChangeAspect="1"/>
            </p:cNvGraphicFramePr>
            <p:nvPr>
              <p:extLst>
                <p:ext uri="{D42A27DB-BD31-4B8C-83A1-F6EECF244321}">
                  <p14:modId xmlns:p14="http://schemas.microsoft.com/office/powerpoint/2010/main" val="451413510"/>
                </p:ext>
              </p:extLst>
            </p:nvPr>
          </p:nvGraphicFramePr>
          <p:xfrm>
            <a:off x="5126038" y="3009900"/>
            <a:ext cx="3233737" cy="1354138"/>
          </p:xfrm>
          <a:graphic>
            <a:graphicData uri="http://schemas.openxmlformats.org/presentationml/2006/ole">
              <mc:AlternateContent xmlns:mc="http://schemas.openxmlformats.org/markup-compatibility/2006">
                <mc:Choice xmlns:v="urn:schemas-microsoft-com:vml" Requires="v">
                  <p:oleObj spid="_x0000_s11282" name="Equation" r:id="rId6" imgW="939600" imgH="393480" progId="Equation.DSMT4">
                    <p:embed/>
                  </p:oleObj>
                </mc:Choice>
                <mc:Fallback>
                  <p:oleObj name="Equation" r:id="rId6" imgW="9396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7"/>
                        <a:stretch>
                          <a:fillRect/>
                        </a:stretch>
                      </p:blipFill>
                      <p:spPr>
                        <a:xfrm>
                          <a:off x="5126038" y="3009900"/>
                          <a:ext cx="3233737" cy="13541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4061973688"/>
                </p:ext>
              </p:extLst>
            </p:nvPr>
          </p:nvGraphicFramePr>
          <p:xfrm>
            <a:off x="1514475" y="5046663"/>
            <a:ext cx="2795588" cy="1354137"/>
          </p:xfrm>
          <a:graphic>
            <a:graphicData uri="http://schemas.openxmlformats.org/presentationml/2006/ole">
              <mc:AlternateContent xmlns:mc="http://schemas.openxmlformats.org/markup-compatibility/2006">
                <mc:Choice xmlns:v="urn:schemas-microsoft-com:vml" Requires="v">
                  <p:oleObj spid="_x0000_s11283" name="Equation" r:id="rId8" imgW="812520" imgH="393480" progId="Equation.DSMT4">
                    <p:embed/>
                  </p:oleObj>
                </mc:Choice>
                <mc:Fallback>
                  <p:oleObj name="Equation" r:id="rId8" imgW="81252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9"/>
                        <a:stretch>
                          <a:fillRect/>
                        </a:stretch>
                      </p:blipFill>
                      <p:spPr>
                        <a:xfrm>
                          <a:off x="1514475" y="5046663"/>
                          <a:ext cx="2795588" cy="1354137"/>
                        </a:xfrm>
                        <a:prstGeom prst="rect">
                          <a:avLst/>
                        </a:prstGeom>
                      </p:spPr>
                    </p:pic>
                  </p:oleObj>
                </mc:Fallback>
              </mc:AlternateContent>
            </a:graphicData>
          </a:graphic>
        </p:graphicFrame>
      </p:grpSp>
    </p:spTree>
    <p:extLst>
      <p:ext uri="{BB962C8B-B14F-4D97-AF65-F5344CB8AC3E}">
        <p14:creationId xmlns:p14="http://schemas.microsoft.com/office/powerpoint/2010/main" val="41309839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a:t>
            </a:r>
            <a:r>
              <a:rPr lang="en-US" sz="4000" dirty="0">
                <a:latin typeface="Arial" panose="020B0604020202020204" pitchFamily="34" charset="0"/>
                <a:cs typeface="Arial" panose="020B0604020202020204" pitchFamily="34" charset="0"/>
              </a:rPr>
              <a:t>  </a:t>
            </a:r>
          </a:p>
          <a:p>
            <a:pPr>
              <a:lnSpc>
                <a:spcPct val="150000"/>
              </a:lnSpc>
            </a:pPr>
            <a:r>
              <a:rPr lang="en-US" sz="4000" b="1" dirty="0">
                <a:solidFill>
                  <a:srgbClr val="00B050"/>
                </a:solidFill>
                <a:latin typeface="Arial" panose="020B0604020202020204" pitchFamily="34" charset="0"/>
                <a:cs typeface="Arial" panose="020B0604020202020204" pitchFamily="34" charset="0"/>
              </a:rPr>
              <a:t>a)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 AD + BE = DE.</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96600" y="342900"/>
            <a:ext cx="7315200" cy="6850743"/>
          </a:xfrm>
          <a:prstGeom prst="rect">
            <a:avLst/>
          </a:prstGeom>
        </p:spPr>
      </p:pic>
      <p:sp>
        <p:nvSpPr>
          <p:cNvPr id="3" name="TextBox 2">
            <a:extLst>
              <a:ext uri="{FF2B5EF4-FFF2-40B4-BE49-F238E27FC236}">
                <a16:creationId xmlns:a16="http://schemas.microsoft.com/office/drawing/2014/main" id="{D2958D74-8296-D0A6-3D6D-72E5EE003338}"/>
              </a:ext>
            </a:extLst>
          </p:cNvPr>
          <p:cNvSpPr txBox="1"/>
          <p:nvPr/>
        </p:nvSpPr>
        <p:spPr>
          <a:xfrm>
            <a:off x="614916" y="2580124"/>
            <a:ext cx="10586484" cy="4594912"/>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DC,DA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DA = DC.</a:t>
            </a:r>
          </a:p>
          <a:p>
            <a:pPr>
              <a:lnSpc>
                <a:spcPct val="150000"/>
              </a:lnSpc>
            </a:pPr>
            <a:r>
              <a:rPr lang="en-US" sz="4000" b="1" dirty="0">
                <a:solidFill>
                  <a:srgbClr val="00B0F0"/>
                </a:solidFill>
                <a:latin typeface="Arial" panose="020B0604020202020204" pitchFamily="34" charset="0"/>
                <a:cs typeface="Arial" panose="020B0604020202020204" pitchFamily="34" charset="0"/>
              </a:rPr>
              <a:t>Do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CE = BE.</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DE = DC + CE = DA + EB ( </a:t>
            </a:r>
            <a:r>
              <a:rPr lang="en-US" sz="4000" b="1" dirty="0" err="1">
                <a:solidFill>
                  <a:srgbClr val="00B0F0"/>
                </a:solidFill>
                <a:latin typeface="Arial" panose="020B0604020202020204" pitchFamily="34" charset="0"/>
                <a:cs typeface="Arial" panose="020B0604020202020204" pitchFamily="34" charset="0"/>
              </a:rPr>
              <a:t>Đpcm</a:t>
            </a:r>
            <a:r>
              <a:rPr lang="en-US" sz="4000" b="1" dirty="0">
                <a:solidFill>
                  <a:srgbClr val="00B0F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851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896600" y="342900"/>
            <a:ext cx="7315200" cy="6850743"/>
          </a:xfrm>
          <a:prstGeom prst="rect">
            <a:avLst/>
          </a:prstGeom>
        </p:spPr>
      </p:pic>
      <p:grpSp>
        <p:nvGrpSpPr>
          <p:cNvPr id="13" name="Group 12">
            <a:extLst>
              <a:ext uri="{FF2B5EF4-FFF2-40B4-BE49-F238E27FC236}">
                <a16:creationId xmlns:a16="http://schemas.microsoft.com/office/drawing/2014/main" id="{C9DA4FF6-6441-12DB-55C5-15A6704D9FEB}"/>
              </a:ext>
            </a:extLst>
          </p:cNvPr>
          <p:cNvGrpSpPr/>
          <p:nvPr/>
        </p:nvGrpSpPr>
        <p:grpSpPr>
          <a:xfrm>
            <a:off x="590550" y="2139055"/>
            <a:ext cx="17068800" cy="3258432"/>
            <a:chOff x="609600" y="2167823"/>
            <a:chExt cx="17068800" cy="3258432"/>
          </a:xfrm>
        </p:grpSpPr>
        <p:graphicFrame>
          <p:nvGraphicFramePr>
            <p:cNvPr id="2" name="Object 1">
              <a:extLst>
                <a:ext uri="{FF2B5EF4-FFF2-40B4-BE49-F238E27FC236}">
                  <a16:creationId xmlns:a16="http://schemas.microsoft.com/office/drawing/2014/main" id="{04CC389E-E99C-9A55-CEC7-176DF517C8BB}"/>
                </a:ext>
              </a:extLst>
            </p:cNvPr>
            <p:cNvGraphicFramePr>
              <a:graphicFrameLocks noChangeAspect="1"/>
            </p:cNvGraphicFramePr>
            <p:nvPr>
              <p:extLst>
                <p:ext uri="{D42A27DB-BD31-4B8C-83A1-F6EECF244321}">
                  <p14:modId xmlns:p14="http://schemas.microsoft.com/office/powerpoint/2010/main" val="1996356019"/>
                </p:ext>
              </p:extLst>
            </p:nvPr>
          </p:nvGraphicFramePr>
          <p:xfrm>
            <a:off x="1352900" y="4071927"/>
            <a:ext cx="3888232" cy="1354328"/>
          </p:xfrm>
          <a:graphic>
            <a:graphicData uri="http://schemas.openxmlformats.org/presentationml/2006/ole">
              <mc:AlternateContent xmlns:mc="http://schemas.openxmlformats.org/markup-compatibility/2006">
                <mc:Choice xmlns:v="urn:schemas-microsoft-com:vml" Requires="v">
                  <p:oleObj spid="_x0000_s12320" name="Equation" r:id="rId4" imgW="1130040" imgH="393480" progId="Equation.DSMT4">
                    <p:embed/>
                  </p:oleObj>
                </mc:Choice>
                <mc:Fallback>
                  <p:oleObj name="Equation" r:id="rId4"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5"/>
                        <a:stretch>
                          <a:fillRect/>
                        </a:stretch>
                      </p:blipFill>
                      <p:spPr>
                        <a:xfrm>
                          <a:off x="1352900" y="4071927"/>
                          <a:ext cx="3888232" cy="135432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54AF099-DB9D-313C-DE13-67C1F61FCBE0}"/>
                </a:ext>
              </a:extLst>
            </p:cNvPr>
            <p:cNvSpPr txBox="1"/>
            <p:nvPr/>
          </p:nvSpPr>
          <p:spPr>
            <a:xfrm>
              <a:off x="609600" y="2167823"/>
              <a:ext cx="17068800" cy="274825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DC,DA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OD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391DE38B-E8A0-37C6-A379-CFE074652425}"/>
                </a:ext>
              </a:extLst>
            </p:cNvPr>
            <p:cNvGraphicFramePr>
              <a:graphicFrameLocks noChangeAspect="1"/>
            </p:cNvGraphicFramePr>
            <p:nvPr>
              <p:extLst>
                <p:ext uri="{D42A27DB-BD31-4B8C-83A1-F6EECF244321}">
                  <p14:modId xmlns:p14="http://schemas.microsoft.com/office/powerpoint/2010/main" val="608814638"/>
                </p:ext>
              </p:extLst>
            </p:nvPr>
          </p:nvGraphicFramePr>
          <p:xfrm>
            <a:off x="7447988" y="3107253"/>
            <a:ext cx="1284287" cy="856191"/>
          </p:xfrm>
          <a:graphic>
            <a:graphicData uri="http://schemas.openxmlformats.org/presentationml/2006/ole">
              <mc:AlternateContent xmlns:mc="http://schemas.openxmlformats.org/markup-compatibility/2006">
                <mc:Choice xmlns:v="urn:schemas-microsoft-com:vml" Requires="v">
                  <p:oleObj spid="_x0000_s12321" name="Equation" r:id="rId6" imgW="342720" imgH="228600" progId="Equation.DSMT4">
                    <p:embed/>
                  </p:oleObj>
                </mc:Choice>
                <mc:Fallback>
                  <p:oleObj name="Equation" r:id="rId6" imgW="3427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7"/>
                        <a:stretch>
                          <a:fillRect/>
                        </a:stretch>
                      </p:blipFill>
                      <p:spPr>
                        <a:xfrm>
                          <a:off x="7447988" y="3107253"/>
                          <a:ext cx="1284287" cy="856191"/>
                        </a:xfrm>
                        <a:prstGeom prst="rect">
                          <a:avLst/>
                        </a:prstGeom>
                      </p:spPr>
                    </p:pic>
                  </p:oleObj>
                </mc:Fallback>
              </mc:AlternateContent>
            </a:graphicData>
          </a:graphic>
        </p:graphicFrame>
      </p:grpSp>
      <p:grpSp>
        <p:nvGrpSpPr>
          <p:cNvPr id="6" name="Group 5">
            <a:extLst>
              <a:ext uri="{FF2B5EF4-FFF2-40B4-BE49-F238E27FC236}">
                <a16:creationId xmlns:a16="http://schemas.microsoft.com/office/drawing/2014/main" id="{10729AA1-FBF9-1FB3-03FC-66AFCA3FDFC4}"/>
              </a:ext>
            </a:extLst>
          </p:cNvPr>
          <p:cNvGrpSpPr/>
          <p:nvPr/>
        </p:nvGrpSpPr>
        <p:grpSpPr>
          <a:xfrm>
            <a:off x="419100" y="342900"/>
            <a:ext cx="17449800" cy="2192338"/>
            <a:chOff x="419100" y="342900"/>
            <a:chExt cx="17449800" cy="2192338"/>
          </a:xfrm>
        </p:grpSpPr>
        <p:sp>
          <p:nvSpPr>
            <p:cNvPr id="7" name="TextBox 6">
              <a:extLst>
                <a:ext uri="{FF2B5EF4-FFF2-40B4-BE49-F238E27FC236}">
                  <a16:creationId xmlns:a16="http://schemas.microsoft.com/office/drawing/2014/main" id="{2E3ED053-927F-2F57-0D66-E8AA3B922B1A}"/>
                </a:ext>
              </a:extLst>
            </p:cNvPr>
            <p:cNvSpPr txBox="1"/>
            <p:nvPr/>
          </p:nvSpPr>
          <p:spPr>
            <a:xfrm>
              <a:off x="4191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b)                         </a:t>
              </a:r>
              <a:r>
                <a:rPr lang="en-US" sz="4000" b="1" dirty="0" err="1">
                  <a:solidFill>
                    <a:srgbClr val="00B050"/>
                  </a:solidFill>
                  <a:latin typeface="Arial" panose="020B0604020202020204" pitchFamily="34" charset="0"/>
                  <a:cs typeface="Arial" panose="020B0604020202020204" pitchFamily="34" charset="0"/>
                </a:rPr>
                <a:t>và</a:t>
              </a:r>
              <a:endParaRPr lang="en-US" sz="4000" b="1" dirty="0">
                <a:solidFill>
                  <a:srgbClr val="00B050"/>
                </a:solidFill>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ED7A1F86-0D08-F9B1-33E2-14078B38460D}"/>
                </a:ext>
              </a:extLst>
            </p:cNvPr>
            <p:cNvGraphicFramePr>
              <a:graphicFrameLocks noChangeAspect="1"/>
            </p:cNvGraphicFramePr>
            <p:nvPr>
              <p:extLst>
                <p:ext uri="{D42A27DB-BD31-4B8C-83A1-F6EECF244321}">
                  <p14:modId xmlns:p14="http://schemas.microsoft.com/office/powerpoint/2010/main" val="2315937164"/>
                </p:ext>
              </p:extLst>
            </p:nvPr>
          </p:nvGraphicFramePr>
          <p:xfrm>
            <a:off x="1147836" y="1118946"/>
            <a:ext cx="3276600" cy="1354328"/>
          </p:xfrm>
          <a:graphic>
            <a:graphicData uri="http://schemas.openxmlformats.org/presentationml/2006/ole">
              <mc:AlternateContent xmlns:mc="http://schemas.openxmlformats.org/markup-compatibility/2006">
                <mc:Choice xmlns:v="urn:schemas-microsoft-com:vml" Requires="v">
                  <p:oleObj spid="_x0000_s12322" name="Equation" r:id="rId8" imgW="952200" imgH="393480" progId="Equation.DSMT4">
                    <p:embed/>
                  </p:oleObj>
                </mc:Choice>
                <mc:Fallback>
                  <p:oleObj name="Equation" r:id="rId8" imgW="9522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9"/>
                        <a:stretch>
                          <a:fillRect/>
                        </a:stretch>
                      </p:blipFill>
                      <p:spPr>
                        <a:xfrm>
                          <a:off x="1147836" y="1118946"/>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A828D80-9185-DA7C-443B-5CD129E317B6}"/>
                </a:ext>
              </a:extLst>
            </p:cNvPr>
            <p:cNvGraphicFramePr>
              <a:graphicFrameLocks noChangeAspect="1"/>
            </p:cNvGraphicFramePr>
            <p:nvPr>
              <p:extLst>
                <p:ext uri="{D42A27DB-BD31-4B8C-83A1-F6EECF244321}">
                  <p14:modId xmlns:p14="http://schemas.microsoft.com/office/powerpoint/2010/main" val="1723293975"/>
                </p:ext>
              </p:extLst>
            </p:nvPr>
          </p:nvGraphicFramePr>
          <p:xfrm>
            <a:off x="5241131" y="1181100"/>
            <a:ext cx="3233737" cy="1354138"/>
          </p:xfrm>
          <a:graphic>
            <a:graphicData uri="http://schemas.openxmlformats.org/presentationml/2006/ole">
              <mc:AlternateContent xmlns:mc="http://schemas.openxmlformats.org/markup-compatibility/2006">
                <mc:Choice xmlns:v="urn:schemas-microsoft-com:vml" Requires="v">
                  <p:oleObj spid="_x0000_s12323" name="Equation" r:id="rId10" imgW="939600" imgH="393480" progId="Equation.DSMT4">
                    <p:embed/>
                  </p:oleObj>
                </mc:Choice>
                <mc:Fallback>
                  <p:oleObj name="Equation" r:id="rId10" imgW="93960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11"/>
                        <a:stretch>
                          <a:fillRect/>
                        </a:stretch>
                      </p:blipFill>
                      <p:spPr>
                        <a:xfrm>
                          <a:off x="5241131" y="1181100"/>
                          <a:ext cx="3233737" cy="1354138"/>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1EC46AE4-853A-9867-2EC9-51A788C9E6B0}"/>
              </a:ext>
            </a:extLst>
          </p:cNvPr>
          <p:cNvGrpSpPr/>
          <p:nvPr/>
        </p:nvGrpSpPr>
        <p:grpSpPr>
          <a:xfrm>
            <a:off x="419100" y="4396831"/>
            <a:ext cx="17068800" cy="3935596"/>
            <a:chOff x="609600" y="2167823"/>
            <a:chExt cx="17068800" cy="3935596"/>
          </a:xfrm>
        </p:grpSpPr>
        <p:graphicFrame>
          <p:nvGraphicFramePr>
            <p:cNvPr id="15" name="Object 14">
              <a:extLst>
                <a:ext uri="{FF2B5EF4-FFF2-40B4-BE49-F238E27FC236}">
                  <a16:creationId xmlns:a16="http://schemas.microsoft.com/office/drawing/2014/main" id="{B1DE7531-34B6-82FC-4E11-0B389E2FA4E0}"/>
                </a:ext>
              </a:extLst>
            </p:cNvPr>
            <p:cNvGraphicFramePr>
              <a:graphicFrameLocks noChangeAspect="1"/>
            </p:cNvGraphicFramePr>
            <p:nvPr>
              <p:extLst>
                <p:ext uri="{D42A27DB-BD31-4B8C-83A1-F6EECF244321}">
                  <p14:modId xmlns:p14="http://schemas.microsoft.com/office/powerpoint/2010/main" val="628387818"/>
                </p:ext>
              </p:extLst>
            </p:nvPr>
          </p:nvGraphicFramePr>
          <p:xfrm>
            <a:off x="1395430" y="4749091"/>
            <a:ext cx="3888232" cy="1354328"/>
          </p:xfrm>
          <a:graphic>
            <a:graphicData uri="http://schemas.openxmlformats.org/presentationml/2006/ole">
              <mc:AlternateContent xmlns:mc="http://schemas.openxmlformats.org/markup-compatibility/2006">
                <mc:Choice xmlns:v="urn:schemas-microsoft-com:vml" Requires="v">
                  <p:oleObj spid="_x0000_s12324" name="Equation" r:id="rId12" imgW="1130040" imgH="393480" progId="Equation.DSMT4">
                    <p:embed/>
                  </p:oleObj>
                </mc:Choice>
                <mc:Fallback>
                  <p:oleObj name="Equation" r:id="rId12"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13"/>
                        <a:stretch>
                          <a:fillRect/>
                        </a:stretch>
                      </p:blipFill>
                      <p:spPr>
                        <a:xfrm>
                          <a:off x="1395430" y="4749091"/>
                          <a:ext cx="3888232" cy="1354328"/>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5A389991-29C5-372C-B8DC-B3B33DFDD759}"/>
                </a:ext>
              </a:extLst>
            </p:cNvPr>
            <p:cNvSpPr txBox="1"/>
            <p:nvPr/>
          </p:nvSpPr>
          <p:spPr>
            <a:xfrm>
              <a:off x="609600" y="2167823"/>
              <a:ext cx="17068800" cy="2748253"/>
            </a:xfrm>
            <a:prstGeom prst="rect">
              <a:avLst/>
            </a:prstGeom>
            <a:noFill/>
          </p:spPr>
          <p:txBody>
            <a:bodyPr wrap="square">
              <a:spAutoFit/>
            </a:bodyPr>
            <a:lstStyle/>
            <a:p>
              <a:pPr>
                <a:lnSpc>
                  <a:spcPct val="150000"/>
                </a:lnSpc>
              </a:pPr>
              <a:endParaRPr lang="en-US" sz="4000" b="1" dirty="0">
                <a:solidFill>
                  <a:srgbClr val="00B0F0"/>
                </a:solidFill>
                <a:latin typeface="Arial" panose="020B0604020202020204" pitchFamily="34" charset="0"/>
                <a:cs typeface="Arial" panose="020B0604020202020204" pitchFamily="34" charset="0"/>
              </a:endParaRPr>
            </a:p>
            <a:p>
              <a:pPr>
                <a:lnSpc>
                  <a:spcPct val="150000"/>
                </a:lnSpc>
              </a:pPr>
              <a:r>
                <a:rPr lang="en-US" sz="4000" b="1" dirty="0">
                  <a:solidFill>
                    <a:srgbClr val="00B0F0"/>
                  </a:solidFill>
                  <a:latin typeface="Arial" panose="020B0604020202020204" pitchFamily="34" charset="0"/>
                  <a:cs typeface="Arial" panose="020B0604020202020204" pitchFamily="34" charset="0"/>
                </a:rPr>
                <a:t>+</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OE𝑂𝐸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p:graphicFrame>
          <p:nvGraphicFramePr>
            <p:cNvPr id="17" name="Object 16">
              <a:extLst>
                <a:ext uri="{FF2B5EF4-FFF2-40B4-BE49-F238E27FC236}">
                  <a16:creationId xmlns:a16="http://schemas.microsoft.com/office/drawing/2014/main" id="{4DC57165-5B65-BAD0-E853-BDFC36691500}"/>
                </a:ext>
              </a:extLst>
            </p:cNvPr>
            <p:cNvGraphicFramePr>
              <a:graphicFrameLocks noChangeAspect="1"/>
            </p:cNvGraphicFramePr>
            <p:nvPr>
              <p:extLst>
                <p:ext uri="{D42A27DB-BD31-4B8C-83A1-F6EECF244321}">
                  <p14:modId xmlns:p14="http://schemas.microsoft.com/office/powerpoint/2010/main" val="3063964133"/>
                </p:ext>
              </p:extLst>
            </p:nvPr>
          </p:nvGraphicFramePr>
          <p:xfrm>
            <a:off x="8111396" y="3968863"/>
            <a:ext cx="1331912" cy="857250"/>
          </p:xfrm>
          <a:graphic>
            <a:graphicData uri="http://schemas.openxmlformats.org/presentationml/2006/ole">
              <mc:AlternateContent xmlns:mc="http://schemas.openxmlformats.org/markup-compatibility/2006">
                <mc:Choice xmlns:v="urn:schemas-microsoft-com:vml" Requires="v">
                  <p:oleObj spid="_x0000_s12325" name="Equation" r:id="rId14" imgW="355320" imgH="228600" progId="Equation.DSMT4">
                    <p:embed/>
                  </p:oleObj>
                </mc:Choice>
                <mc:Fallback>
                  <p:oleObj name="Equation" r:id="rId14" imgW="3553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15"/>
                        <a:stretch>
                          <a:fillRect/>
                        </a:stretch>
                      </p:blipFill>
                      <p:spPr>
                        <a:xfrm>
                          <a:off x="8111396" y="3968863"/>
                          <a:ext cx="1331912" cy="857250"/>
                        </a:xfrm>
                        <a:prstGeom prst="rect">
                          <a:avLst/>
                        </a:prstGeom>
                      </p:spPr>
                    </p:pic>
                  </p:oleObj>
                </mc:Fallback>
              </mc:AlternateContent>
            </a:graphicData>
          </a:graphic>
        </p:graphicFrame>
      </p:grpSp>
    </p:spTree>
    <p:extLst>
      <p:ext uri="{BB962C8B-B14F-4D97-AF65-F5344CB8AC3E}">
        <p14:creationId xmlns:p14="http://schemas.microsoft.com/office/powerpoint/2010/main" val="15686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c) Tam </a:t>
            </a:r>
            <a:r>
              <a:rPr lang="en-US" sz="4000" b="1" dirty="0" err="1">
                <a:solidFill>
                  <a:srgbClr val="00B050"/>
                </a:solidFill>
                <a:latin typeface="Arial" panose="020B0604020202020204" pitchFamily="34" charset="0"/>
                <a:cs typeface="Arial" panose="020B0604020202020204" pitchFamily="34" charset="0"/>
              </a:rPr>
              <a:t>giác</a:t>
            </a:r>
            <a:r>
              <a:rPr lang="en-US" sz="4000" b="1" dirty="0">
                <a:solidFill>
                  <a:srgbClr val="00B050"/>
                </a:solidFill>
                <a:latin typeface="Arial" panose="020B0604020202020204" pitchFamily="34" charset="0"/>
                <a:cs typeface="Arial" panose="020B0604020202020204" pitchFamily="34" charset="0"/>
              </a:rPr>
              <a:t> ODE </a:t>
            </a:r>
            <a:r>
              <a:rPr lang="en-US" sz="4000" b="1" dirty="0" err="1">
                <a:solidFill>
                  <a:srgbClr val="00B050"/>
                </a:solidFill>
                <a:latin typeface="Arial" panose="020B0604020202020204" pitchFamily="34" charset="0"/>
                <a:cs typeface="Arial" panose="020B0604020202020204" pitchFamily="34" charset="0"/>
              </a:rPr>
              <a:t>vuông</a:t>
            </a:r>
            <a:r>
              <a:rPr lang="en-US" sz="4000" b="1" dirty="0">
                <a:solidFill>
                  <a:srgbClr val="00B050"/>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617200" y="2628900"/>
            <a:ext cx="7315200" cy="6850743"/>
          </a:xfrm>
          <a:prstGeom prst="rect">
            <a:avLst/>
          </a:prstGeom>
        </p:spPr>
      </p:pic>
      <p:grpSp>
        <p:nvGrpSpPr>
          <p:cNvPr id="13" name="Group 12">
            <a:extLst>
              <a:ext uri="{FF2B5EF4-FFF2-40B4-BE49-F238E27FC236}">
                <a16:creationId xmlns:a16="http://schemas.microsoft.com/office/drawing/2014/main" id="{05B59B11-268D-FB21-9F9F-7E3B57B1B451}"/>
              </a:ext>
            </a:extLst>
          </p:cNvPr>
          <p:cNvGrpSpPr/>
          <p:nvPr/>
        </p:nvGrpSpPr>
        <p:grpSpPr>
          <a:xfrm>
            <a:off x="685800" y="2384532"/>
            <a:ext cx="9931400" cy="901593"/>
            <a:chOff x="685800" y="2384532"/>
            <a:chExt cx="9931400" cy="901593"/>
          </a:xfrm>
        </p:grpSpPr>
        <p:sp>
          <p:nvSpPr>
            <p:cNvPr id="4" name="TextBox 3">
              <a:extLst>
                <a:ext uri="{FF2B5EF4-FFF2-40B4-BE49-F238E27FC236}">
                  <a16:creationId xmlns:a16="http://schemas.microsoft.com/office/drawing/2014/main" id="{3208DA98-CAD4-52EB-DB78-F547268E5C50}"/>
                </a:ext>
              </a:extLst>
            </p:cNvPr>
            <p:cNvSpPr txBox="1"/>
            <p:nvPr/>
          </p:nvSpPr>
          <p:spPr>
            <a:xfrm>
              <a:off x="685800" y="2384532"/>
              <a:ext cx="9931400" cy="90159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Ta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hai</a:t>
              </a:r>
              <a:r>
                <a:rPr lang="en-US" sz="4000" b="1" dirty="0">
                  <a:solidFill>
                    <a:srgbClr val="00B0F0"/>
                  </a:solidFill>
                  <a:latin typeface="Arial" panose="020B0604020202020204" pitchFamily="34" charset="0"/>
                  <a:cs typeface="Arial" panose="020B0604020202020204" pitchFamily="34" charset="0"/>
                </a:rPr>
                <a:t> góc </a:t>
              </a:r>
              <a:r>
                <a:rPr lang="en-US" sz="4000" b="1" dirty="0" err="1">
                  <a:solidFill>
                    <a:srgbClr val="00B0F0"/>
                  </a:solidFill>
                  <a:latin typeface="Arial" panose="020B0604020202020204" pitchFamily="34" charset="0"/>
                  <a:cs typeface="Arial" panose="020B0604020202020204" pitchFamily="34" charset="0"/>
                </a:rPr>
                <a:t>kề</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bù</a:t>
              </a:r>
              <a:r>
                <a:rPr lang="en-US" sz="4000" b="1" dirty="0">
                  <a:solidFill>
                    <a:srgbClr val="00B0F0"/>
                  </a:solidFill>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053E96CB-0389-A82E-A594-FC5C505FDD4C}"/>
                </a:ext>
              </a:extLst>
            </p:cNvPr>
            <p:cNvGraphicFramePr>
              <a:graphicFrameLocks noChangeAspect="1"/>
            </p:cNvGraphicFramePr>
            <p:nvPr>
              <p:extLst>
                <p:ext uri="{D42A27DB-BD31-4B8C-83A1-F6EECF244321}">
                  <p14:modId xmlns:p14="http://schemas.microsoft.com/office/powerpoint/2010/main" val="908120211"/>
                </p:ext>
              </p:extLst>
            </p:nvPr>
          </p:nvGraphicFramePr>
          <p:xfrm>
            <a:off x="2133600" y="2457985"/>
            <a:ext cx="4281488" cy="785813"/>
          </p:xfrm>
          <a:graphic>
            <a:graphicData uri="http://schemas.openxmlformats.org/presentationml/2006/ole">
              <mc:AlternateContent xmlns:mc="http://schemas.openxmlformats.org/markup-compatibility/2006">
                <mc:Choice xmlns:v="urn:schemas-microsoft-com:vml" Requires="v">
                  <p:oleObj spid="_x0000_s13324" name="Equation" r:id="rId4" imgW="1244520" imgH="228600" progId="Equation.DSMT4">
                    <p:embed/>
                  </p:oleObj>
                </mc:Choice>
                <mc:Fallback>
                  <p:oleObj name="Equation" r:id="rId4" imgW="1244520" imgH="228600" progId="Equation.DSMT4">
                    <p:embed/>
                    <p:pic>
                      <p:nvPicPr>
                        <p:cNvPr id="15" name="Object 14">
                          <a:extLst>
                            <a:ext uri="{FF2B5EF4-FFF2-40B4-BE49-F238E27FC236}">
                              <a16:creationId xmlns:a16="http://schemas.microsoft.com/office/drawing/2014/main" id="{B1DE7531-34B6-82FC-4E11-0B389E2FA4E0}"/>
                            </a:ext>
                          </a:extLst>
                        </p:cNvPr>
                        <p:cNvPicPr/>
                        <p:nvPr/>
                      </p:nvPicPr>
                      <p:blipFill>
                        <a:blip r:embed="rId5"/>
                        <a:stretch>
                          <a:fillRect/>
                        </a:stretch>
                      </p:blipFill>
                      <p:spPr>
                        <a:xfrm>
                          <a:off x="2133600" y="2457985"/>
                          <a:ext cx="4281488" cy="785813"/>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4E51CA91-CB5A-B09F-1C5C-E5443EE51B82}"/>
              </a:ext>
            </a:extLst>
          </p:cNvPr>
          <p:cNvGraphicFramePr>
            <a:graphicFrameLocks noChangeAspect="1"/>
          </p:cNvGraphicFramePr>
          <p:nvPr>
            <p:extLst>
              <p:ext uri="{D42A27DB-BD31-4B8C-83A1-F6EECF244321}">
                <p14:modId xmlns:p14="http://schemas.microsoft.com/office/powerpoint/2010/main" val="2741915425"/>
              </p:ext>
            </p:extLst>
          </p:nvPr>
        </p:nvGraphicFramePr>
        <p:xfrm>
          <a:off x="1389856" y="3221414"/>
          <a:ext cx="5768975" cy="4024312"/>
        </p:xfrm>
        <a:graphic>
          <a:graphicData uri="http://schemas.openxmlformats.org/presentationml/2006/ole">
            <mc:AlternateContent xmlns:mc="http://schemas.openxmlformats.org/markup-compatibility/2006">
              <mc:Choice xmlns:v="urn:schemas-microsoft-com:vml" Requires="v">
                <p:oleObj spid="_x0000_s13325" name="Equation" r:id="rId6" imgW="1676160" imgH="1168200" progId="Equation.DSMT4">
                  <p:embed/>
                </p:oleObj>
              </mc:Choice>
              <mc:Fallback>
                <p:oleObj name="Equation" r:id="rId6" imgW="1676160" imgH="1168200" progId="Equation.DSMT4">
                  <p:embed/>
                  <p:pic>
                    <p:nvPicPr>
                      <p:cNvPr id="5" name="Object 4">
                        <a:extLst>
                          <a:ext uri="{FF2B5EF4-FFF2-40B4-BE49-F238E27FC236}">
                            <a16:creationId xmlns:a16="http://schemas.microsoft.com/office/drawing/2014/main" id="{053E96CB-0389-A82E-A594-FC5C505FDD4C}"/>
                          </a:ext>
                        </a:extLst>
                      </p:cNvPr>
                      <p:cNvPicPr/>
                      <p:nvPr/>
                    </p:nvPicPr>
                    <p:blipFill>
                      <a:blip r:embed="rId7"/>
                      <a:stretch>
                        <a:fillRect/>
                      </a:stretch>
                    </p:blipFill>
                    <p:spPr>
                      <a:xfrm>
                        <a:off x="1389856" y="3221414"/>
                        <a:ext cx="5768975" cy="402431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F13DA98-1EA4-1C40-3406-EDF36DFF1C82}"/>
              </a:ext>
            </a:extLst>
          </p:cNvPr>
          <p:cNvSpPr txBox="1"/>
          <p:nvPr/>
        </p:nvSpPr>
        <p:spPr>
          <a:xfrm>
            <a:off x="664535" y="7378218"/>
            <a:ext cx="96012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tam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8580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d) </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886742" y="342900"/>
            <a:ext cx="7315200" cy="6850743"/>
          </a:xfrm>
          <a:prstGeom prst="rect">
            <a:avLst/>
          </a:prstGeom>
        </p:spPr>
      </p:pic>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2296463376"/>
              </p:ext>
            </p:extLst>
          </p:nvPr>
        </p:nvGraphicFramePr>
        <p:xfrm>
          <a:off x="1471612" y="1234724"/>
          <a:ext cx="2795588" cy="1354137"/>
        </p:xfrm>
        <a:graphic>
          <a:graphicData uri="http://schemas.openxmlformats.org/presentationml/2006/ole">
            <mc:AlternateContent xmlns:mc="http://schemas.openxmlformats.org/markup-compatibility/2006">
              <mc:Choice xmlns:v="urn:schemas-microsoft-com:vml" Requires="v">
                <p:oleObj spid="_x0000_s14353" name="Equation" r:id="rId4" imgW="812520" imgH="393480" progId="Equation.DSMT4">
                  <p:embed/>
                </p:oleObj>
              </mc:Choice>
              <mc:Fallback>
                <p:oleObj name="Equation" r:id="rId4" imgW="812520" imgH="393480" progId="Equation.DSMT4">
                  <p:embed/>
                  <p:pic>
                    <p:nvPicPr>
                      <p:cNvPr id="12" name="Object 11">
                        <a:extLst>
                          <a:ext uri="{FF2B5EF4-FFF2-40B4-BE49-F238E27FC236}">
                            <a16:creationId xmlns:a16="http://schemas.microsoft.com/office/drawing/2014/main" id="{A7592061-F76B-C945-C806-FE92C54E4650}"/>
                          </a:ext>
                        </a:extLst>
                      </p:cNvPr>
                      <p:cNvPicPr/>
                      <p:nvPr/>
                    </p:nvPicPr>
                    <p:blipFill>
                      <a:blip r:embed="rId5"/>
                      <a:stretch>
                        <a:fillRect/>
                      </a:stretch>
                    </p:blipFill>
                    <p:spPr>
                      <a:xfrm>
                        <a:off x="1471612" y="1234724"/>
                        <a:ext cx="2795588" cy="135413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30E0176-0986-4328-4DAB-7A9ED0EA6628}"/>
              </a:ext>
            </a:extLst>
          </p:cNvPr>
          <p:cNvSpPr txBox="1"/>
          <p:nvPr/>
        </p:nvSpPr>
        <p:spPr>
          <a:xfrm>
            <a:off x="514986" y="2588861"/>
            <a:ext cx="10534014"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đường </a:t>
            </a:r>
            <a:r>
              <a:rPr lang="en-US" sz="4000" b="1" dirty="0" err="1">
                <a:solidFill>
                  <a:srgbClr val="00B0F0"/>
                </a:solidFill>
                <a:latin typeface="Arial" panose="020B0604020202020204" pitchFamily="34" charset="0"/>
                <a:cs typeface="Arial" panose="020B0604020202020204" pitchFamily="34" charset="0"/>
              </a:rPr>
              <a:t>cao</a:t>
            </a:r>
            <a:r>
              <a:rPr lang="en-US" sz="4000" b="1" dirty="0">
                <a:solidFill>
                  <a:srgbClr val="00B0F0"/>
                </a:solidFill>
                <a:latin typeface="Arial" panose="020B0604020202020204" pitchFamily="34" charset="0"/>
                <a:cs typeface="Arial" panose="020B0604020202020204" pitchFamily="34" charset="0"/>
              </a:rPr>
              <a:t> OC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A1E77B63-00EF-5867-937C-742D9D4E8FAC}"/>
              </a:ext>
            </a:extLst>
          </p:cNvPr>
          <p:cNvGraphicFramePr>
            <a:graphicFrameLocks noChangeAspect="1"/>
          </p:cNvGraphicFramePr>
          <p:nvPr>
            <p:extLst>
              <p:ext uri="{D42A27DB-BD31-4B8C-83A1-F6EECF244321}">
                <p14:modId xmlns:p14="http://schemas.microsoft.com/office/powerpoint/2010/main" val="2996416738"/>
              </p:ext>
            </p:extLst>
          </p:nvPr>
        </p:nvGraphicFramePr>
        <p:xfrm>
          <a:off x="1066800" y="3648560"/>
          <a:ext cx="6863610" cy="840442"/>
        </p:xfrm>
        <a:graphic>
          <a:graphicData uri="http://schemas.openxmlformats.org/presentationml/2006/ole">
            <mc:AlternateContent xmlns:mc="http://schemas.openxmlformats.org/markup-compatibility/2006">
              <mc:Choice xmlns:v="urn:schemas-microsoft-com:vml" Requires="v">
                <p:oleObj spid="_x0000_s14354" name="Equation" r:id="rId6" imgW="1650960" imgH="228600" progId="Equation.DSMT4">
                  <p:embed/>
                </p:oleObj>
              </mc:Choice>
              <mc:Fallback>
                <p:oleObj name="Equation" r:id="rId6" imgW="1650960" imgH="228600" progId="Equation.DSMT4">
                  <p:embed/>
                  <p:pic>
                    <p:nvPicPr>
                      <p:cNvPr id="0" name=""/>
                      <p:cNvPicPr/>
                      <p:nvPr/>
                    </p:nvPicPr>
                    <p:blipFill>
                      <a:blip r:embed="rId7"/>
                      <a:stretch>
                        <a:fillRect/>
                      </a:stretch>
                    </p:blipFill>
                    <p:spPr>
                      <a:xfrm>
                        <a:off x="1066800" y="3648560"/>
                        <a:ext cx="6863610" cy="84044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509933C7-4464-D91D-C193-14D9E3473374}"/>
              </a:ext>
            </a:extLst>
          </p:cNvPr>
          <p:cNvGraphicFramePr>
            <a:graphicFrameLocks noChangeAspect="1"/>
          </p:cNvGraphicFramePr>
          <p:nvPr>
            <p:extLst>
              <p:ext uri="{D42A27DB-BD31-4B8C-83A1-F6EECF244321}">
                <p14:modId xmlns:p14="http://schemas.microsoft.com/office/powerpoint/2010/main" val="385001350"/>
              </p:ext>
            </p:extLst>
          </p:nvPr>
        </p:nvGraphicFramePr>
        <p:xfrm>
          <a:off x="1807018" y="4678811"/>
          <a:ext cx="5068887" cy="2238375"/>
        </p:xfrm>
        <a:graphic>
          <a:graphicData uri="http://schemas.openxmlformats.org/presentationml/2006/ole">
            <mc:AlternateContent xmlns:mc="http://schemas.openxmlformats.org/markup-compatibility/2006">
              <mc:Choice xmlns:v="urn:schemas-microsoft-com:vml" Requires="v">
                <p:oleObj spid="_x0000_s14355" name="Equation" r:id="rId8" imgW="1218960" imgH="609480" progId="Equation.DSMT4">
                  <p:embed/>
                </p:oleObj>
              </mc:Choice>
              <mc:Fallback>
                <p:oleObj name="Equation" r:id="rId8" imgW="1218960" imgH="609480" progId="Equation.DSMT4">
                  <p:embed/>
                  <p:pic>
                    <p:nvPicPr>
                      <p:cNvPr id="2" name="Object 1">
                        <a:extLst>
                          <a:ext uri="{FF2B5EF4-FFF2-40B4-BE49-F238E27FC236}">
                            <a16:creationId xmlns:a16="http://schemas.microsoft.com/office/drawing/2014/main" id="{A1E77B63-00EF-5867-937C-742D9D4E8FAC}"/>
                          </a:ext>
                        </a:extLst>
                      </p:cNvPr>
                      <p:cNvPicPr/>
                      <p:nvPr/>
                    </p:nvPicPr>
                    <p:blipFill>
                      <a:blip r:embed="rId9"/>
                      <a:stretch>
                        <a:fillRect/>
                      </a:stretch>
                    </p:blipFill>
                    <p:spPr>
                      <a:xfrm>
                        <a:off x="1807018" y="4678811"/>
                        <a:ext cx="5068887" cy="2238375"/>
                      </a:xfrm>
                      <a:prstGeom prst="rect">
                        <a:avLst/>
                      </a:prstGeom>
                    </p:spPr>
                  </p:pic>
                </p:oleObj>
              </mc:Fallback>
            </mc:AlternateContent>
          </a:graphicData>
        </a:graphic>
      </p:graphicFrame>
    </p:spTree>
    <p:extLst>
      <p:ext uri="{BB962C8B-B14F-4D97-AF65-F5344CB8AC3E}">
        <p14:creationId xmlns:p14="http://schemas.microsoft.com/office/powerpoint/2010/main" val="215798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sp>
        <p:nvSpPr>
          <p:cNvPr id="18" name="Google Shape;1100;p63"/>
          <p:cNvSpPr txBox="1"/>
          <p:nvPr/>
        </p:nvSpPr>
        <p:spPr>
          <a:xfrm>
            <a:off x="637525" y="2823240"/>
            <a:ext cx="17345675" cy="5863103"/>
          </a:xfrm>
          <a:prstGeom prst="rect">
            <a:avLst/>
          </a:prstGeom>
          <a:noFill/>
          <a:ln>
            <a:noFill/>
          </a:ln>
        </p:spPr>
        <p:txBody>
          <a:bodyPr spcFirstLastPara="1" wrap="square" lIns="91425" tIns="45700" rIns="91425" bIns="45700" anchor="t" anchorCtr="0">
            <a:spAutoFit/>
          </a:bodyPr>
          <a:lstStyle/>
          <a:p>
            <a:pPr lvl="0">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Ghi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nhớ</a:t>
            </a:r>
            <a:r>
              <a:rPr lang="en-US" sz="5000" dirty="0">
                <a:solidFill>
                  <a:schemeClr val="dk1"/>
                </a:solidFill>
                <a:latin typeface="Arial"/>
                <a:ea typeface="Arial"/>
                <a:cs typeface="Arial"/>
                <a:sym typeface="Arial"/>
              </a:rPr>
              <a:t> : </a:t>
            </a:r>
            <a:r>
              <a:rPr lang="en-US" sz="5000" b="1" i="1" dirty="0" err="1">
                <a:solidFill>
                  <a:schemeClr val="dk1"/>
                </a:solidFill>
                <a:latin typeface="Arial"/>
                <a:ea typeface="Arial"/>
                <a:cs typeface="Arial"/>
                <a:sym typeface="Arial"/>
              </a:rPr>
              <a:t>Dấu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hiệu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nhận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biết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và</a:t>
            </a:r>
            <a:r>
              <a:rPr lang="en-US" sz="5000"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tính</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chất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hai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cắt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nhau</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Hoàn </a:t>
            </a:r>
            <a:r>
              <a:rPr lang="en-US" sz="5000" dirty="0" err="1">
                <a:solidFill>
                  <a:schemeClr val="dk1"/>
                </a:solidFill>
                <a:latin typeface="Arial"/>
                <a:ea typeface="Arial"/>
                <a:cs typeface="Arial"/>
                <a:sym typeface="Arial"/>
              </a:rPr>
              <a:t>thành</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tập</a:t>
            </a:r>
            <a:r>
              <a:rPr lang="en-US" sz="5000" dirty="0">
                <a:solidFill>
                  <a:schemeClr val="dk1"/>
                </a:solidFill>
                <a:latin typeface="Arial"/>
                <a:ea typeface="Arial"/>
                <a:cs typeface="Arial"/>
                <a:sym typeface="Arial"/>
              </a:rPr>
              <a:t>: </a:t>
            </a:r>
            <a:r>
              <a:rPr lang="en-US" sz="5000" b="1" i="1" dirty="0" smtClean="0">
                <a:solidFill>
                  <a:schemeClr val="dk1"/>
                </a:solidFill>
                <a:latin typeface="Arial"/>
                <a:ea typeface="Arial"/>
                <a:cs typeface="Arial"/>
                <a:sym typeface="Arial"/>
              </a:rPr>
              <a:t>19; 20; 23</a:t>
            </a:r>
            <a:r>
              <a:rPr lang="en-US" sz="5000" b="1" i="1" dirty="0">
                <a:solidFill>
                  <a:schemeClr val="dk1"/>
                </a:solidFill>
                <a:latin typeface="Arial"/>
                <a:ea typeface="Arial"/>
                <a:cs typeface="Arial"/>
                <a:sym typeface="Arial"/>
              </a:rPr>
              <a:t>; </a:t>
            </a:r>
            <a:r>
              <a:rPr lang="en-US" sz="5000" b="1" i="1" dirty="0" smtClean="0">
                <a:solidFill>
                  <a:schemeClr val="dk1"/>
                </a:solidFill>
                <a:latin typeface="Arial"/>
                <a:ea typeface="Arial"/>
                <a:cs typeface="Arial"/>
                <a:sym typeface="Arial"/>
              </a:rPr>
              <a:t>24</a:t>
            </a:r>
            <a:r>
              <a:rPr lang="en-US" sz="5000" b="1" i="1" dirty="0">
                <a:solidFill>
                  <a:schemeClr val="dk1"/>
                </a:solidFill>
                <a:latin typeface="Arial"/>
                <a:ea typeface="Arial"/>
                <a:cs typeface="Arial"/>
                <a:sym typeface="Arial"/>
              </a:rPr>
              <a:t>; </a:t>
            </a:r>
            <a:r>
              <a:rPr lang="en-US" sz="5000" b="1" i="1" dirty="0" smtClean="0">
                <a:solidFill>
                  <a:schemeClr val="dk1"/>
                </a:solidFill>
                <a:latin typeface="Arial"/>
                <a:ea typeface="Arial"/>
                <a:cs typeface="Arial"/>
                <a:sym typeface="Arial"/>
              </a:rPr>
              <a:t>25; 26  SBT </a:t>
            </a:r>
            <a:r>
              <a:rPr lang="en-US" sz="5000" b="1" i="1" dirty="0" err="1">
                <a:solidFill>
                  <a:schemeClr val="dk1"/>
                </a:solidFill>
                <a:latin typeface="Arial"/>
                <a:ea typeface="Arial"/>
                <a:cs typeface="Arial"/>
                <a:sym typeface="Arial"/>
              </a:rPr>
              <a:t>trang</a:t>
            </a:r>
            <a:r>
              <a:rPr lang="en-US" sz="5000" b="1" i="1" dirty="0">
                <a:solidFill>
                  <a:schemeClr val="dk1"/>
                </a:solidFill>
                <a:latin typeface="Arial"/>
                <a:ea typeface="Arial"/>
                <a:cs typeface="Arial"/>
                <a:sym typeface="Arial"/>
              </a:rPr>
              <a:t> </a:t>
            </a:r>
            <a:r>
              <a:rPr lang="en-US" sz="5000" b="1" i="1" dirty="0" smtClean="0">
                <a:solidFill>
                  <a:schemeClr val="dk1"/>
                </a:solidFill>
                <a:latin typeface="Arial"/>
                <a:ea typeface="Arial"/>
                <a:cs typeface="Arial"/>
                <a:sym typeface="Arial"/>
              </a:rPr>
              <a:t>108; 109; 110</a:t>
            </a:r>
            <a:r>
              <a:rPr lang="en-US" sz="5000"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Chuẩn</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bị</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mới</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“Bài 4: Góc ở </a:t>
            </a:r>
            <a:r>
              <a:rPr lang="en-US" sz="5000" b="1" i="1" dirty="0" err="1">
                <a:solidFill>
                  <a:schemeClr val="dk1"/>
                </a:solidFill>
                <a:latin typeface="Arial"/>
                <a:ea typeface="Arial"/>
                <a:cs typeface="Arial"/>
                <a:sym typeface="Arial"/>
              </a:rPr>
              <a:t>tâm</a:t>
            </a:r>
            <a:r>
              <a:rPr lang="en-US" sz="5000" b="1" i="1" dirty="0">
                <a:solidFill>
                  <a:schemeClr val="dk1"/>
                </a:solidFill>
                <a:latin typeface="Arial"/>
                <a:ea typeface="Arial"/>
                <a:cs typeface="Arial"/>
                <a:sym typeface="Arial"/>
              </a:rPr>
              <a:t>. Góc </a:t>
            </a:r>
            <a:r>
              <a:rPr lang="en-US" sz="5000" b="1" i="1" dirty="0" err="1">
                <a:solidFill>
                  <a:schemeClr val="dk1"/>
                </a:solidFill>
                <a:latin typeface="Arial"/>
                <a:ea typeface="Arial"/>
                <a:cs typeface="Arial"/>
                <a:sym typeface="Arial"/>
              </a:rPr>
              <a:t>nội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 </a:t>
            </a:r>
            <a:endParaRPr sz="5000" dirty="0">
              <a:solidFill>
                <a:schemeClr val="dk1"/>
              </a:solidFill>
              <a:latin typeface="Arial"/>
              <a:ea typeface="Arial"/>
              <a:cs typeface="Arial"/>
              <a:sym typeface="Arial"/>
            </a:endParaRPr>
          </a:p>
        </p:txBody>
      </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1000"/>
                                        <p:tgtEl>
                                          <p:spTgt spid="18">
                                            <p:txEl>
                                              <p:pRg st="1" end="1"/>
                                            </p:txEl>
                                          </p:spTgt>
                                        </p:tgtEl>
                                      </p:cBhvr>
                                    </p:animEffect>
                                    <p:anim calcmode="lin" valueType="num">
                                      <p:cBhvr>
                                        <p:cTn id="1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1000"/>
                                        <p:tgtEl>
                                          <p:spTgt spid="18">
                                            <p:txEl>
                                              <p:pRg st="2" end="2"/>
                                            </p:txEl>
                                          </p:spTgt>
                                        </p:tgtEl>
                                      </p:cBhvr>
                                    </p:animEffect>
                                    <p:anim calcmode="lin" valueType="num">
                                      <p:cBhvr>
                                        <p:cTn id="22"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507250" y="8268387"/>
            <a:ext cx="17415252" cy="1839606"/>
          </a:xfrm>
          <a:prstGeom prst="rect">
            <a:avLst/>
          </a:prstGeom>
          <a:solidFill>
            <a:schemeClr val="bg1"/>
          </a:solidFill>
        </p:spPr>
        <p:txBody>
          <a:bodyPr wrap="square">
            <a:spAutoFit/>
          </a:bodyPr>
          <a:lstStyle/>
          <a:p>
            <a:pPr marL="742950" indent="-742950" algn="just">
              <a:lnSpc>
                <a:spcPct val="150000"/>
              </a:lnSpc>
              <a:buAutoNum type="alphaLcParenR"/>
            </a:pPr>
            <a:r>
              <a:rPr lang="vi-VN" sz="4000" b="1" i="0" dirty="0">
                <a:solidFill>
                  <a:srgbClr val="00B0F0"/>
                </a:solidFill>
                <a:effectLst/>
              </a:rPr>
              <a:t>Vì đường thẳng a là tiếp tuyến của đường tròn (O; R) nên khoảng cách OH từ tâm O đến đường thẳng a bằng bán kính R.</a:t>
            </a:r>
            <a:r>
              <a:rPr lang="en-US" sz="4000" b="1" i="0" dirty="0">
                <a:solidFill>
                  <a:srgbClr val="00B0F0"/>
                </a:solidFill>
                <a:effectLst/>
              </a:rPr>
              <a:t> </a:t>
            </a:r>
            <a:r>
              <a:rPr lang="vi-VN" sz="4000" b="1" i="0" dirty="0">
                <a:solidFill>
                  <a:srgbClr val="00B0F0"/>
                </a:solidFill>
                <a:effectLst/>
              </a:rPr>
              <a:t>Vậy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pic>
        <p:nvPicPr>
          <p:cNvPr id="38" name="Picture 37">
            <a:extLst>
              <a:ext uri="{FF2B5EF4-FFF2-40B4-BE49-F238E27FC236}">
                <a16:creationId xmlns:a16="http://schemas.microsoft.com/office/drawing/2014/main" id="{39A910F1-0393-3A05-5EB7-5CDA12CD1C70}"/>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6133131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6018132" y="9097895"/>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02404CED-6DEE-92D9-A1AE-137E7BFF82CA}"/>
              </a:ext>
            </a:extLst>
          </p:cNvPr>
          <p:cNvSpPr txBox="1"/>
          <p:nvPr/>
        </p:nvSpPr>
        <p:spPr>
          <a:xfrm>
            <a:off x="600994" y="8181619"/>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b) </a:t>
            </a:r>
            <a:r>
              <a:rPr lang="pt-BR" sz="4000" b="1" i="0" dirty="0">
                <a:solidFill>
                  <a:srgbClr val="00B0F0"/>
                </a:solidFill>
                <a:effectLst/>
                <a:highlight>
                  <a:srgbClr val="FFFFFF"/>
                </a:highlight>
                <a:latin typeface="Open Sans" panose="020B0606030504020204" pitchFamily="34" charset="0"/>
              </a:rPr>
              <a:t>Vì OH = R nên điểm H </a:t>
            </a:r>
            <a:r>
              <a:rPr lang="pt-BR" sz="4000" b="1" i="0" dirty="0">
                <a:solidFill>
                  <a:srgbClr val="00B0F0"/>
                </a:solidFill>
                <a:effectLst/>
                <a:highlight>
                  <a:srgbClr val="FFFFFF"/>
                </a:highlight>
                <a:latin typeface="Open Sans" panose="020B0606030504020204" pitchFamily="34" charset="0"/>
                <a:sym typeface="Symbol" panose="05050102010706020507" pitchFamily="18" charset="2"/>
              </a:rPr>
              <a:t> </a:t>
            </a:r>
            <a:r>
              <a:rPr lang="pt-BR" sz="4000" b="1" i="0" dirty="0">
                <a:solidFill>
                  <a:srgbClr val="00B0F0"/>
                </a:solidFill>
                <a:effectLst/>
                <a:highlight>
                  <a:srgbClr val="FFFFFF"/>
                </a:highlight>
                <a:latin typeface="Open Sans" panose="020B0606030504020204" pitchFamily="34" charset="0"/>
              </a:rPr>
              <a:t>(O; R).</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72B25174-AC67-202A-1EB2-BDE5C684B768}"/>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2707641253"/>
      </p:ext>
    </p:extLst>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4" name="TextBox 3">
            <a:extLst>
              <a:ext uri="{FF2B5EF4-FFF2-40B4-BE49-F238E27FC236}">
                <a16:creationId xmlns:a16="http://schemas.microsoft.com/office/drawing/2014/main" id="{4940FCD2-5773-3320-2D9D-D7C36589BEB4}"/>
              </a:ext>
            </a:extLst>
          </p:cNvPr>
          <p:cNvSpPr txBox="1"/>
          <p:nvPr/>
        </p:nvSpPr>
        <p:spPr>
          <a:xfrm>
            <a:off x="436374" y="8179246"/>
            <a:ext cx="17415252" cy="1837298"/>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c) </a:t>
            </a:r>
            <a:r>
              <a:rPr lang="vi-VN" sz="4000" b="1" i="0" dirty="0">
                <a:solidFill>
                  <a:srgbClr val="00B0F0"/>
                </a:solidFill>
                <a:effectLst/>
                <a:highlight>
                  <a:srgbClr val="FFFFFF"/>
                </a:highlight>
                <a:latin typeface="Open Sans" panose="020B0606030504020204" pitchFamily="34" charset="0"/>
              </a:rPr>
              <a:t>Điểm H là điểm chung của đường thẳng a và đường tròn (O; R) nên H là tiếp điểm của đường thẳng a và đường tròn (O; R).</a:t>
            </a:r>
            <a:endParaRPr lang="vi-VN" sz="4000" b="1" i="0" dirty="0">
              <a:solidFill>
                <a:srgbClr val="00B0F0"/>
              </a:solidFill>
              <a:effectLst/>
            </a:endParaRPr>
          </a:p>
        </p:txBody>
      </p:sp>
      <p:pic>
        <p:nvPicPr>
          <p:cNvPr id="2" name="Picture 1">
            <a:extLst>
              <a:ext uri="{FF2B5EF4-FFF2-40B4-BE49-F238E27FC236}">
                <a16:creationId xmlns:a16="http://schemas.microsoft.com/office/drawing/2014/main" id="{0AC1C3BD-26EC-2A76-CD0C-21BD9F11104F}"/>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831000060"/>
      </p:ext>
    </p:extLst>
  </p:cSld>
  <p:clrMapOvr>
    <a:masterClrMapping/>
  </p:clrMapOvr>
  <p:transition spd="med">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FED2F65F-3294-9231-B7AE-B88EFE493739}"/>
              </a:ext>
            </a:extLst>
          </p:cNvPr>
          <p:cNvSpPr txBox="1"/>
          <p:nvPr/>
        </p:nvSpPr>
        <p:spPr>
          <a:xfrm>
            <a:off x="613964" y="8352948"/>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d) </a:t>
            </a:r>
            <a:r>
              <a:rPr lang="vi-VN" sz="4000" b="1" i="0" dirty="0">
                <a:solidFill>
                  <a:srgbClr val="00B0F0"/>
                </a:solidFill>
                <a:effectLst/>
                <a:highlight>
                  <a:srgbClr val="FFFFFF"/>
                </a:highlight>
                <a:latin typeface="Open Sans" panose="020B0606030504020204" pitchFamily="34" charset="0"/>
              </a:rPr>
              <a:t>Đường thẳng a vuông góc với bán kính OH đi qua tiếp điểm H.</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52C6138F-7D6F-1584-9B13-732132C7F5CE}"/>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1283119875"/>
      </p:ext>
    </p:extLst>
  </p:cSld>
  <p:clrMapOvr>
    <a:masterClrMapping/>
  </p:clrMapOvr>
  <p:transition spd="med">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1824923"/>
            </a:xfrm>
            <a:prstGeom prst="rect">
              <a:avLst/>
            </a:prstGeom>
          </p:spPr>
          <p:txBody>
            <a:bodyPr wrap="square">
              <a:spAutoFit/>
            </a:bodyPr>
            <a:lstStyle/>
            <a:p>
              <a:pPr algn="just" eaLnBrk="1" hangingPunct="1">
                <a:lnSpc>
                  <a:spcPct val="150000"/>
                </a:lnSpc>
                <a:spcBef>
                  <a:spcPct val="50000"/>
                </a:spcBef>
                <a:buFontTx/>
                <a:buNone/>
              </a:pPr>
              <a:r>
                <a:rPr lang="en-US" altLang="en-US" sz="4000" b="1" dirty="0" err="1">
                  <a:solidFill>
                    <a:schemeClr val="bg1"/>
                  </a:solidFill>
                  <a:latin typeface="Arial" panose="020B0604020202020204" pitchFamily="34" charset="0"/>
                </a:rPr>
                <a:t>Nếu</a:t>
              </a:r>
              <a:r>
                <a:rPr lang="en-US" altLang="en-US" sz="4000" b="1" dirty="0">
                  <a:solidFill>
                    <a:schemeClr val="bg1"/>
                  </a:solidFill>
                  <a:latin typeface="Arial" panose="020B0604020202020204" pitchFamily="34" charset="0"/>
                </a:rPr>
                <a:t> một đường thẳng </a:t>
              </a:r>
              <a:r>
                <a:rPr lang="en-US" altLang="en-US" sz="4000" b="1" dirty="0" err="1">
                  <a:solidFill>
                    <a:schemeClr val="bg1"/>
                  </a:solidFill>
                  <a:latin typeface="Arial" panose="020B0604020202020204" pitchFamily="34" charset="0"/>
                </a:rPr>
                <a:t>là</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tuyến</a:t>
              </a:r>
              <a:r>
                <a:rPr lang="en-US" altLang="en-US" sz="4000" b="1" dirty="0">
                  <a:solidFill>
                    <a:schemeClr val="bg1"/>
                  </a:solidFill>
                  <a:latin typeface="Arial" panose="020B0604020202020204" pitchFamily="34" charset="0"/>
                </a:rPr>
                <a:t> của đường </a:t>
              </a:r>
              <a:r>
                <a:rPr lang="en-US" altLang="en-US" sz="4000" b="1" dirty="0" err="1">
                  <a:solidFill>
                    <a:schemeClr val="bg1"/>
                  </a:solidFill>
                  <a:latin typeface="Arial" panose="020B0604020202020204" pitchFamily="34" charset="0"/>
                </a:rPr>
                <a:t>tròn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thì</a:t>
              </a:r>
              <a:r>
                <a:rPr lang="en-US" altLang="en-US" sz="4000" b="1" dirty="0">
                  <a:solidFill>
                    <a:schemeClr val="bg1"/>
                  </a:solidFill>
                  <a:latin typeface="Arial" panose="020B0604020202020204" pitchFamily="34" charset="0"/>
                </a:rPr>
                <a:t> đường thẳng đó </a:t>
              </a:r>
              <a:r>
                <a:rPr lang="en-US" altLang="en-US" sz="4000" b="1" dirty="0" err="1">
                  <a:solidFill>
                    <a:schemeClr val="bg1"/>
                  </a:solidFill>
                  <a:latin typeface="Arial" panose="020B0604020202020204" pitchFamily="34" charset="0"/>
                </a:rPr>
                <a:t>vuông</a:t>
              </a:r>
              <a:r>
                <a:rPr lang="en-US" altLang="en-US" sz="4000" b="1" dirty="0">
                  <a:solidFill>
                    <a:schemeClr val="bg1"/>
                  </a:solidFill>
                  <a:latin typeface="Arial" panose="020B0604020202020204" pitchFamily="34" charset="0"/>
                </a:rPr>
                <a:t> góc với </a:t>
              </a:r>
              <a:r>
                <a:rPr lang="en-US" altLang="en-US" sz="4000" b="1" dirty="0" err="1">
                  <a:solidFill>
                    <a:schemeClr val="bg1"/>
                  </a:solidFill>
                  <a:latin typeface="Arial" panose="020B0604020202020204" pitchFamily="34" charset="0"/>
                </a:rPr>
                <a:t>bán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kính</a:t>
              </a:r>
              <a:r>
                <a:rPr lang="en-US" altLang="en-US" sz="4000"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đi</a:t>
              </a:r>
              <a:r>
                <a:rPr lang="en-US" altLang="en-US" sz="4000" b="1" dirty="0">
                  <a:solidFill>
                    <a:schemeClr val="bg1"/>
                  </a:solidFill>
                  <a:latin typeface="Arial" panose="020B0604020202020204" pitchFamily="34" charset="0"/>
                </a:rPr>
                <a:t> qua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điểm.</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4308</TotalTime>
  <Words>3361</Words>
  <Application>Microsoft Office PowerPoint</Application>
  <PresentationFormat>Custom</PresentationFormat>
  <Paragraphs>273</Paragraphs>
  <Slides>45</Slides>
  <Notes>0</Notes>
  <HiddenSlides>0</HiddenSlides>
  <MMClips>17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6" baseType="lpstr">
      <vt:lpstr>Arial</vt:lpstr>
      <vt:lpstr>VNI-Aptima</vt:lpstr>
      <vt:lpstr>Times New Roman</vt:lpstr>
      <vt:lpstr>Symbol</vt:lpstr>
      <vt:lpstr>Bookshelf Symbol 7</vt:lpstr>
      <vt:lpstr>Calibri</vt:lpstr>
      <vt:lpstr>Open Sans</vt:lpstr>
      <vt:lpstr>Arial </vt:lpstr>
      <vt:lpstr>Cambria Math</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Windows User</cp:lastModifiedBy>
  <cp:revision>148</cp:revision>
  <dcterms:created xsi:type="dcterms:W3CDTF">2006-08-16T00:00:00Z</dcterms:created>
  <dcterms:modified xsi:type="dcterms:W3CDTF">2025-01-16T09:52:17Z</dcterms:modified>
  <dc:identifier>DAFWAZhnXwQ</dc:identifier>
</cp:coreProperties>
</file>