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62"/>
  </p:notesMasterIdLst>
  <p:sldIdLst>
    <p:sldId id="642" r:id="rId2"/>
    <p:sldId id="643" r:id="rId3"/>
    <p:sldId id="679" r:id="rId4"/>
    <p:sldId id="680" r:id="rId5"/>
    <p:sldId id="636" r:id="rId6"/>
    <p:sldId id="370" r:id="rId7"/>
    <p:sldId id="661" r:id="rId8"/>
    <p:sldId id="668" r:id="rId9"/>
    <p:sldId id="663" r:id="rId10"/>
    <p:sldId id="664" r:id="rId11"/>
    <p:sldId id="616" r:id="rId12"/>
    <p:sldId id="618" r:id="rId13"/>
    <p:sldId id="669" r:id="rId14"/>
    <p:sldId id="670" r:id="rId15"/>
    <p:sldId id="671" r:id="rId16"/>
    <p:sldId id="673" r:id="rId17"/>
    <p:sldId id="676" r:id="rId18"/>
    <p:sldId id="620" r:id="rId19"/>
    <p:sldId id="672" r:id="rId20"/>
    <p:sldId id="675" r:id="rId21"/>
    <p:sldId id="677" r:id="rId22"/>
    <p:sldId id="366" r:id="rId23"/>
    <p:sldId id="368" r:id="rId24"/>
    <p:sldId id="597" r:id="rId25"/>
    <p:sldId id="596" r:id="rId26"/>
    <p:sldId id="598" r:id="rId27"/>
    <p:sldId id="599" r:id="rId28"/>
    <p:sldId id="573" r:id="rId29"/>
    <p:sldId id="592" r:id="rId30"/>
    <p:sldId id="594" r:id="rId31"/>
    <p:sldId id="595" r:id="rId32"/>
    <p:sldId id="601" r:id="rId33"/>
    <p:sldId id="578" r:id="rId34"/>
    <p:sldId id="584" r:id="rId35"/>
    <p:sldId id="585" r:id="rId36"/>
    <p:sldId id="602" r:id="rId37"/>
    <p:sldId id="586" r:id="rId38"/>
    <p:sldId id="603" r:id="rId39"/>
    <p:sldId id="604" r:id="rId40"/>
    <p:sldId id="579" r:id="rId41"/>
    <p:sldId id="589" r:id="rId42"/>
    <p:sldId id="381" r:id="rId43"/>
    <p:sldId id="684" r:id="rId44"/>
    <p:sldId id="606" r:id="rId45"/>
    <p:sldId id="615" r:id="rId46"/>
    <p:sldId id="609" r:id="rId47"/>
    <p:sldId id="688" r:id="rId48"/>
    <p:sldId id="611" r:id="rId49"/>
    <p:sldId id="689" r:id="rId50"/>
    <p:sldId id="617" r:id="rId51"/>
    <p:sldId id="690" r:id="rId52"/>
    <p:sldId id="691" r:id="rId53"/>
    <p:sldId id="692" r:id="rId54"/>
    <p:sldId id="693" r:id="rId55"/>
    <p:sldId id="694" r:id="rId56"/>
    <p:sldId id="695" r:id="rId57"/>
    <p:sldId id="696" r:id="rId58"/>
    <p:sldId id="697" r:id="rId59"/>
    <p:sldId id="699" r:id="rId60"/>
    <p:sldId id="701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5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F670B-AC6C-48AC-8C15-0D8315A4B23E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AA854-41F8-45D2-A75E-FF9575F08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1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4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75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65AC46-F4DB-47FE-A7AC-173C125C6E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8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1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6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23C7-4B44-47DB-8F2F-C604FF520A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6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7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6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7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6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3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7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60C54-5DB2-47D8-A2DB-35F48474FD6A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FCB13-3C0E-4922-A94B-59FEB659A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3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21.jpg"/><Relationship Id="rId4" Type="http://schemas.openxmlformats.org/officeDocument/2006/relationships/slide" Target="slide26.xml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https://upload.wikimedia.org/wikipedia/commons/7/79/Transperth-466-468-McIver-150705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3" Type="http://schemas.openxmlformats.org/officeDocument/2006/relationships/audio" Target="../media/audio1.wav"/><Relationship Id="rId17" Type="http://schemas.openxmlformats.org/officeDocument/2006/relationships/image" Target="../media/image72.png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5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7" Type="http://schemas.openxmlformats.org/officeDocument/2006/relationships/image" Target="NULL"/><Relationship Id="rId2" Type="http://schemas.openxmlformats.org/officeDocument/2006/relationships/audio" Target="../media/audio1.wav"/><Relationship Id="rId16" Type="http://schemas.openxmlformats.org/officeDocument/2006/relationships/image" Target="NULL"/><Relationship Id="rId1" Type="http://schemas.openxmlformats.org/officeDocument/2006/relationships/slideLayout" Target="../slideLayouts/slideLayout1.xml"/><Relationship Id="rId15" Type="http://schemas.openxmlformats.org/officeDocument/2006/relationships/image" Target="NULL"/><Relationship Id="rId1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3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74145" cy="11418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  <a:b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0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627306" y="7787125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474652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349545" y="1051856"/>
            <a:ext cx="1109682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1 (SGK-T 101)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/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spcAft>
                    <a:spcPts val="800"/>
                  </a:spcAft>
                  <a:defRPr/>
                </a:pPr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nl-NL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d &lt; R.</a:t>
                </a:r>
              </a:p>
              <a:p>
                <a:pPr algn="just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góc với đường thẳng a tại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a) nên </a:t>
                </a:r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Suy ra khoảng cách từ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a nhỏ hơn R.</a:t>
                </a:r>
              </a:p>
              <a:p>
                <a:pPr lvl="0">
                  <a:spcAft>
                    <a:spcPts val="800"/>
                  </a:spcAft>
                  <a:defRPr/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đường thẳng a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i="0" u="none" strike="noStrike" kern="1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1271CF-E6C7-2EDE-3CB1-F529AEA8A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81" y="3338429"/>
                <a:ext cx="8839200" cy="3875676"/>
              </a:xfrm>
              <a:prstGeom prst="rect">
                <a:avLst/>
              </a:prstGeom>
              <a:blipFill>
                <a:blip r:embed="rId2"/>
                <a:stretch>
                  <a:fillRect l="-1724" t="-2205" r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2217" y="2926320"/>
            <a:ext cx="936475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9393737" y="3712132"/>
            <a:ext cx="2436812" cy="2432050"/>
          </a:xfrm>
          <a:prstGeom prst="ellipse">
            <a:avLst/>
          </a:prstGeom>
          <a:noFill/>
          <a:ln w="31750" cap="flat">
            <a:solidFill>
              <a:srgbClr val="FDFF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>
            <a:off x="11403512" y="2926320"/>
            <a:ext cx="11112" cy="36242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10611349" y="4928157"/>
            <a:ext cx="796925" cy="1111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11244762" y="4791632"/>
            <a:ext cx="1587" cy="144463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11246349" y="4791632"/>
            <a:ext cx="163512" cy="0"/>
          </a:xfrm>
          <a:prstGeom prst="line">
            <a:avLst/>
          </a:prstGeom>
          <a:noFill/>
          <a:ln w="317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0760574" y="44852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 dirty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1509874" y="2770745"/>
            <a:ext cx="344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11489237" y="4750357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0379574" y="5013882"/>
            <a:ext cx="428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1" u="none" strike="noStrike" cap="none" normalizeH="0" baseline="0">
                <a:ln>
                  <a:noFill/>
                </a:ln>
                <a:solidFill>
                  <a:srgbClr val="F6F6F6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10570074" y="4885295"/>
            <a:ext cx="84137" cy="84138"/>
            <a:chOff x="4916" y="2728"/>
            <a:chExt cx="53" cy="53"/>
          </a:xfrm>
        </p:grpSpPr>
        <p:sp>
          <p:nvSpPr>
            <p:cNvPr id="30" name="Oval 15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4916" y="2728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11362237" y="4896407"/>
            <a:ext cx="84137" cy="84138"/>
            <a:chOff x="5415" y="2735"/>
            <a:chExt cx="53" cy="53"/>
          </a:xfrm>
        </p:grpSpPr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5415" y="2735"/>
              <a:ext cx="53" cy="53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/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0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nl-NL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FC98-AF42-4D86-8AA7-4FF8787563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8" y="1585508"/>
                <a:ext cx="11108735" cy="1477328"/>
              </a:xfrm>
              <a:prstGeom prst="rect">
                <a:avLst/>
              </a:prstGeom>
              <a:blipFill>
                <a:blip r:embed="rId3"/>
                <a:stretch>
                  <a:fillRect l="-1262" t="-5372" r="-384" b="-1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5754" y="52606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CAC2-4317-D9A7-86EB-4F53DA96E852}"/>
              </a:ext>
            </a:extLst>
          </p:cNvPr>
          <p:cNvSpPr txBox="1"/>
          <p:nvPr/>
        </p:nvSpPr>
        <p:spPr>
          <a:xfrm>
            <a:off x="241054" y="1139313"/>
            <a:ext cx="11213560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1 </a:t>
            </a: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(SGK.T102).</a:t>
            </a:r>
            <a:endParaRPr kumimoji="0" lang="nl-NL" sz="32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chỉ ra một số hiện tượng trong thực tiễn gợi nên hình ảnh của đường thẳng và đường tròn cắt nhau.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044DC-5BE5-30A2-B0D4-DF254DE0D630}"/>
              </a:ext>
            </a:extLst>
          </p:cNvPr>
          <p:cNvGrpSpPr>
            <a:grpSpLocks/>
          </p:cNvGrpSpPr>
          <p:nvPr/>
        </p:nvGrpSpPr>
        <p:grpSpPr>
          <a:xfrm>
            <a:off x="303477" y="3033165"/>
            <a:ext cx="3456940" cy="2776901"/>
            <a:chOff x="0" y="0"/>
            <a:chExt cx="8153400" cy="6248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CFAA53-78A1-7677-97B2-6646F6E2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53400" cy="62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E58BBBE-2240-65CA-4F85-AC116FFE8CA8}"/>
                </a:ext>
              </a:extLst>
            </p:cNvPr>
            <p:cNvCxnSpPr/>
            <p:nvPr/>
          </p:nvCxnSpPr>
          <p:spPr>
            <a:xfrm>
              <a:off x="3527425" y="685800"/>
              <a:ext cx="53975" cy="556260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7DE8D0-7701-1370-C26B-C3FD1E46B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914400"/>
              <a:ext cx="2133600" cy="2057400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F84A86-BD07-BFA3-65FF-AFF60D6A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7473" y="649905"/>
            <a:ext cx="1444335" cy="7830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340D2-A5B9-4209-A275-6ADCEE1B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99267" y="3223938"/>
            <a:ext cx="3434055" cy="2259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6459D-7A5C-4A1C-97A7-36D7ADA32DE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95081" y="2994145"/>
            <a:ext cx="3974273" cy="2814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D2FD31-097E-4D3C-8210-3F211FB479B1}"/>
              </a:ext>
            </a:extLst>
          </p:cNvPr>
          <p:cNvSpPr/>
          <p:nvPr/>
        </p:nvSpPr>
        <p:spPr>
          <a:xfrm>
            <a:off x="100884" y="5808225"/>
            <a:ext cx="38314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 một số cánh </a:t>
            </a: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cổng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691E9-87C7-4A21-A684-D29605446A23}"/>
              </a:ext>
            </a:extLst>
          </p:cNvPr>
          <p:cNvSpPr/>
          <p:nvPr/>
        </p:nvSpPr>
        <p:spPr>
          <a:xfrm>
            <a:off x="3745104" y="5880033"/>
            <a:ext cx="345158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Biển báo giao thông: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4E1258-82A8-4873-B4C1-5F1E8CB9C798}"/>
              </a:ext>
            </a:extLst>
          </p:cNvPr>
          <p:cNvSpPr/>
          <p:nvPr/>
        </p:nvSpPr>
        <p:spPr>
          <a:xfrm>
            <a:off x="8678133" y="5786100"/>
            <a:ext cx="204895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Sân bóng đá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4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118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311285" y="1295397"/>
            <a:ext cx="11281653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HĐ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vi-VN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22,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ray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bánh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1F997-3570-CCCE-7EB8-E99418C4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48" y="3575075"/>
            <a:ext cx="4462530" cy="3031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A34D0-2133-9872-001F-5DC5C5B1C035}"/>
              </a:ext>
            </a:extLst>
          </p:cNvPr>
          <p:cNvSpPr txBox="1"/>
          <p:nvPr/>
        </p:nvSpPr>
        <p:spPr>
          <a:xfrm>
            <a:off x="428941" y="3771344"/>
            <a:ext cx="6388592" cy="1893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vi-VN" sz="3200" b="1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1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1D83A6-BC42-43FC-B445-2CE9F3A9B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26" y="416758"/>
            <a:ext cx="1086463" cy="10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7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647ADF55-874E-417E-B98E-934AAF1B8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9D462C-E09D-489B-AC56-30D6357EA681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972702-57E4-45E6-8195-970D2182A5B0}"/>
              </a:ext>
            </a:extLst>
          </p:cNvPr>
          <p:cNvSpPr/>
          <p:nvPr/>
        </p:nvSpPr>
        <p:spPr>
          <a:xfrm>
            <a:off x="304799" y="1195649"/>
            <a:ext cx="1148858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đường thẳng và đường tròn có đúng một điểm chung, ta nói </a:t>
            </a:r>
            <a:r>
              <a:rPr lang="vi-VN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tiếp xúc nhau</a:t>
            </a:r>
            <a:r>
              <a:rPr lang="vi-VN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điểm chung đó.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79948-C860-4158-B321-7FFFC49B90AB}"/>
              </a:ext>
            </a:extLst>
          </p:cNvPr>
          <p:cNvSpPr/>
          <p:nvPr/>
        </p:nvSpPr>
        <p:spPr>
          <a:xfrm>
            <a:off x="247259" y="3058554"/>
            <a:ext cx="11603665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32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đường thẳng và đường tròn tiếp xúc nhau thì đường thẳng được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tuyến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đường tròn, điểm chung gọi là </a:t>
            </a:r>
            <a:r>
              <a:rPr lang="nl-NL" sz="32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 điểm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94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24AEDD-DFC1-400B-B86B-BD62981EC3E8}"/>
              </a:ext>
            </a:extLst>
          </p:cNvPr>
          <p:cNvGrpSpPr/>
          <p:nvPr/>
        </p:nvGrpSpPr>
        <p:grpSpPr>
          <a:xfrm>
            <a:off x="7756644" y="944157"/>
            <a:ext cx="3589337" cy="3008313"/>
            <a:chOff x="5202238" y="3644900"/>
            <a:chExt cx="3589337" cy="3008313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8AC857AA-D215-48CB-8D65-995488D654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02238" y="3644900"/>
              <a:ext cx="3589337" cy="300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F6D1BB46-5A80-4ED1-BFC9-FA31C413E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3438" y="3738563"/>
              <a:ext cx="2347912" cy="23526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D75EB59F-A548-4F4B-BBA4-1FFB83DF8E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3688" y="6108700"/>
              <a:ext cx="3322637" cy="0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7939570-D8B3-485E-9C9A-E1C6EF0B5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588" y="6118225"/>
              <a:ext cx="320675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B0D58988-286E-44D4-AABF-0BC5DF231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1988" y="6138863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5FDDC597-CED1-45E0-AAE2-845226463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5288" y="4657725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" name="Group 13">
              <a:extLst>
                <a:ext uri="{FF2B5EF4-FFF2-40B4-BE49-F238E27FC236}">
                  <a16:creationId xmlns:a16="http://schemas.microsoft.com/office/drawing/2014/main" id="{07EE06A0-956A-453B-94EB-AA2D714790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4876800"/>
              <a:ext cx="76200" cy="76200"/>
              <a:chOff x="4440" y="3072"/>
              <a:chExt cx="48" cy="48"/>
            </a:xfrm>
          </p:grpSpPr>
          <p:sp>
            <p:nvSpPr>
              <p:cNvPr id="14" name="Oval 11">
                <a:extLst>
                  <a:ext uri="{FF2B5EF4-FFF2-40B4-BE49-F238E27FC236}">
                    <a16:creationId xmlns:a16="http://schemas.microsoft.com/office/drawing/2014/main" id="{3737C954-A313-424F-BEC6-3C13EF606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2">
                <a:extLst>
                  <a:ext uri="{FF2B5EF4-FFF2-40B4-BE49-F238E27FC236}">
                    <a16:creationId xmlns:a16="http://schemas.microsoft.com/office/drawing/2014/main" id="{F845F048-D65D-4418-9F01-F5D316C7D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072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47DDBD89-CC25-4FB2-A308-5F7B99770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48500" y="6053138"/>
              <a:ext cx="76200" cy="76200"/>
              <a:chOff x="4440" y="3813"/>
              <a:chExt cx="48" cy="48"/>
            </a:xfrm>
          </p:grpSpPr>
          <p:sp>
            <p:nvSpPr>
              <p:cNvPr id="12" name="Oval 14">
                <a:extLst>
                  <a:ext uri="{FF2B5EF4-FFF2-40B4-BE49-F238E27FC236}">
                    <a16:creationId xmlns:a16="http://schemas.microsoft.com/office/drawing/2014/main" id="{B1DC4F05-6B5B-4B3B-B714-28752D1BB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FB3D2A66-7215-483B-8BD9-797E1764F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" y="381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id="{DE05F71C-A802-441E-BDA3-A3CFC46E4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3E72FC-0200-4EE9-89F5-607860CD6F39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/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61728D1-C8C7-4EC7-8D7B-4E1D191A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5" y="1250779"/>
                <a:ext cx="7340221" cy="4031873"/>
              </a:xfrm>
              <a:prstGeom prst="rect">
                <a:avLst/>
              </a:prstGeom>
              <a:blipFill>
                <a:blip r:embed="rId2"/>
                <a:stretch>
                  <a:fillRect l="-2159" t="-2115" b="-3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032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>
            <a:extLst>
              <a:ext uri="{FF2B5EF4-FFF2-40B4-BE49-F238E27FC236}">
                <a16:creationId xmlns:a16="http://schemas.microsoft.com/office/drawing/2014/main" id="{85E29A8D-5D8E-4A2B-A8BC-4C77C40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51C079-478B-48B6-901F-CEFE69EE5D2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FB6A7-111A-4BCF-AD68-26706B9C6149}"/>
              </a:ext>
            </a:extLst>
          </p:cNvPr>
          <p:cNvGrpSpPr/>
          <p:nvPr/>
        </p:nvGrpSpPr>
        <p:grpSpPr>
          <a:xfrm>
            <a:off x="8420953" y="983983"/>
            <a:ext cx="3451225" cy="3001962"/>
            <a:chOff x="4900613" y="2389188"/>
            <a:chExt cx="3451225" cy="3001962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33DD08AA-B706-40B2-BC3C-B42931B1047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00613" y="2389188"/>
              <a:ext cx="3451225" cy="300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1682D41-3B39-4B00-8C0B-9CAA653EA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9576" y="4452938"/>
              <a:ext cx="193675" cy="196850"/>
            </a:xfrm>
            <a:custGeom>
              <a:avLst/>
              <a:gdLst>
                <a:gd name="T0" fmla="*/ 0 w 122"/>
                <a:gd name="T1" fmla="*/ 0 h 124"/>
                <a:gd name="T2" fmla="*/ 122 w 122"/>
                <a:gd name="T3" fmla="*/ 2 h 124"/>
                <a:gd name="T4" fmla="*/ 121 w 122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4">
                  <a:moveTo>
                    <a:pt x="0" y="0"/>
                  </a:moveTo>
                  <a:lnTo>
                    <a:pt x="122" y="2"/>
                  </a:lnTo>
                  <a:lnTo>
                    <a:pt x="121" y="124"/>
                  </a:lnTo>
                </a:path>
              </a:pathLst>
            </a:custGeom>
            <a:noFill/>
            <a:ln w="68263" cap="flat">
              <a:solidFill>
                <a:srgbClr val="FCFCF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07C497D-4097-47A5-BDE4-5DCA42188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1826" y="2527300"/>
              <a:ext cx="2117725" cy="2120900"/>
            </a:xfrm>
            <a:prstGeom prst="ellips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0FCBE4A7-994F-4936-9A3E-0CA03D9FD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6401" y="3587750"/>
              <a:ext cx="14288" cy="106045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97D89E5B-CC5E-4015-9F80-E9D6296B8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9076" y="4629150"/>
              <a:ext cx="2914650" cy="38100"/>
            </a:xfrm>
            <a:prstGeom prst="line">
              <a:avLst/>
            </a:prstGeom>
            <a:noFill/>
            <a:ln w="28575" cap="flat">
              <a:solidFill>
                <a:srgbClr val="F2F2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E6519DA0-311E-41D4-B72D-65F8434C5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5506" y="3741221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R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BCB287-8BA6-4981-AA7F-1E4D1494D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4204" y="4611496"/>
              <a:ext cx="20518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B906E8DB-E318-44C3-B842-FAFE8DD5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1" y="4649788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93CB2D6D-4198-495C-90F5-B64A429D4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2278" y="3186570"/>
              <a:ext cx="2596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DA550B6-B551-4CB6-B963-A16996C09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1" y="3559175"/>
              <a:ext cx="53975" cy="55562"/>
              <a:chOff x="4248" y="2242"/>
              <a:chExt cx="34" cy="35"/>
            </a:xfrm>
          </p:grpSpPr>
          <p:sp>
            <p:nvSpPr>
              <p:cNvPr id="23" name="Oval 14">
                <a:extLst>
                  <a:ext uri="{FF2B5EF4-FFF2-40B4-BE49-F238E27FC236}">
                    <a16:creationId xmlns:a16="http://schemas.microsoft.com/office/drawing/2014/main" id="{BF47CC13-B49D-45E3-AD14-B82CD10AC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83CBBF9D-5B99-487C-A588-5019FD4DE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" y="2242"/>
                <a:ext cx="34" cy="35"/>
              </a:xfrm>
              <a:prstGeom prst="ellipse">
                <a:avLst/>
              </a:prstGeom>
              <a:noFill/>
              <a:ln w="1428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333C221B-03E5-41BA-A2B1-05CC9319C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02426" y="4592638"/>
              <a:ext cx="109538" cy="109537"/>
              <a:chOff x="4222" y="2893"/>
              <a:chExt cx="69" cy="69"/>
            </a:xfrm>
          </p:grpSpPr>
          <p:sp>
            <p:nvSpPr>
              <p:cNvPr id="21" name="Oval 17">
                <a:extLst>
                  <a:ext uri="{FF2B5EF4-FFF2-40B4-BE49-F238E27FC236}">
                    <a16:creationId xmlns:a16="http://schemas.microsoft.com/office/drawing/2014/main" id="{E7B15B09-4500-4416-AE17-0D8660147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8">
                <a:extLst>
                  <a:ext uri="{FF2B5EF4-FFF2-40B4-BE49-F238E27FC236}">
                    <a16:creationId xmlns:a16="http://schemas.microsoft.com/office/drawing/2014/main" id="{01B7A369-113A-4184-A871-03A6E6DFB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2893"/>
                <a:ext cx="69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22">
              <a:extLst>
                <a:ext uri="{FF2B5EF4-FFF2-40B4-BE49-F238E27FC236}">
                  <a16:creationId xmlns:a16="http://schemas.microsoft.com/office/drawing/2014/main" id="{9C151911-56FE-4A0F-BAE2-54666EF1EA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15126" y="3532188"/>
              <a:ext cx="111125" cy="109537"/>
              <a:chOff x="4230" y="2225"/>
              <a:chExt cx="70" cy="69"/>
            </a:xfrm>
          </p:grpSpPr>
          <p:sp>
            <p:nvSpPr>
              <p:cNvPr id="19" name="Oval 20">
                <a:extLst>
                  <a:ext uri="{FF2B5EF4-FFF2-40B4-BE49-F238E27FC236}">
                    <a16:creationId xmlns:a16="http://schemas.microsoft.com/office/drawing/2014/main" id="{1FC14361-6A75-425E-AACA-138ACB7BC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21">
                <a:extLst>
                  <a:ext uri="{FF2B5EF4-FFF2-40B4-BE49-F238E27FC236}">
                    <a16:creationId xmlns:a16="http://schemas.microsoft.com/office/drawing/2014/main" id="{864DE972-5E62-4A3B-A631-B6028BA69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0" y="2225"/>
                <a:ext cx="70" cy="69"/>
              </a:xfrm>
              <a:prstGeom prst="ellipse">
                <a:avLst/>
              </a:prstGeom>
              <a:noFill/>
              <a:ln w="1746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5EF155E-F7DA-4D97-A554-3D20AA73E899}"/>
              </a:ext>
            </a:extLst>
          </p:cNvPr>
          <p:cNvSpPr/>
          <p:nvPr/>
        </p:nvSpPr>
        <p:spPr>
          <a:xfrm>
            <a:off x="115948" y="3047733"/>
            <a:ext cx="9101931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một đường tròn tiếp xúc nhau: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có đúng một điểm chung.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Cách 2: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Khoảng cách từ tâm đường tròn đến đường thẳng bằng bán kính đường tròn.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/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nl-NL" sz="3200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khi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ngược lại.</a:t>
                </a:r>
                <a:endParaRPr lang="en-US" sz="32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88E3E-B639-4734-ACC9-683599A7E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6" y="1122095"/>
                <a:ext cx="8139905" cy="1791260"/>
              </a:xfrm>
              <a:prstGeom prst="rect">
                <a:avLst/>
              </a:prstGeom>
              <a:blipFill>
                <a:blip r:embed="rId3"/>
                <a:stretch>
                  <a:fillRect l="-1948" t="-3061" r="-1873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7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85" y="616655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256C9-83EF-6BEA-5651-B00DFD78178C}"/>
              </a:ext>
            </a:extLst>
          </p:cNvPr>
          <p:cNvSpPr txBox="1"/>
          <p:nvPr/>
        </p:nvSpPr>
        <p:spPr>
          <a:xfrm>
            <a:off x="741734" y="1290761"/>
            <a:ext cx="4212403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 2 (</a:t>
            </a:r>
            <a:r>
              <a:rPr lang="nl-NL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SGK.T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102):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defRPr/>
                </a:pP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alt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kumimoji="0" lang="en-US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>
                  <a:lnSpc>
                    <a:spcPct val="115000"/>
                  </a:lnSpc>
                  <a:defRPr/>
                </a:pP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17">
                <a:extLst>
                  <a:ext uri="{FF2B5EF4-FFF2-40B4-BE49-F238E27FC236}">
                    <a16:creationId xmlns:a16="http://schemas.microsoft.com/office/drawing/2014/main" id="{A49F7132-94F3-7ACD-47D7-2AB53E913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17" y="3796189"/>
                <a:ext cx="11671586" cy="2981072"/>
              </a:xfrm>
              <a:prstGeom prst="rect">
                <a:avLst/>
              </a:prstGeom>
              <a:blipFill>
                <a:blip r:embed="rId2"/>
                <a:stretch>
                  <a:fillRect l="-1358" t="-1840" r="-12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BC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alt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1D2B3B28-4E82-A290-5AD8-CEB2711C6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04492" y="6060192"/>
                <a:ext cx="11989604" cy="613245"/>
              </a:xfrm>
              <a:prstGeom prst="rect">
                <a:avLst/>
              </a:prstGeom>
              <a:blipFill>
                <a:blip r:embed="rId3"/>
                <a:stretch>
                  <a:fillRect t="-8911" b="-306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FBB8356-1471-4027-55A7-CA4B67602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3818" y="552100"/>
            <a:ext cx="1207259" cy="7944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109151" y="552100"/>
            <a:ext cx="3003550" cy="3406775"/>
            <a:chOff x="5812993" y="2805979"/>
            <a:chExt cx="3003550" cy="340677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5812993" y="2805979"/>
              <a:ext cx="3003550" cy="340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5916181" y="2898054"/>
              <a:ext cx="2732088" cy="2727325"/>
            </a:xfrm>
            <a:prstGeom prst="ellipse">
              <a:avLst/>
            </a:prstGeom>
            <a:noFill/>
            <a:ln w="28575" cap="flat">
              <a:solidFill>
                <a:srgbClr val="FDFF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 flipH="1">
              <a:off x="6222568" y="4261717"/>
              <a:ext cx="10588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6222568" y="5650779"/>
              <a:ext cx="2384425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7281431" y="4261717"/>
              <a:ext cx="1325563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7271906" y="4261717"/>
              <a:ext cx="9525" cy="138906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7273493" y="5479329"/>
              <a:ext cx="179388" cy="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7452881" y="5479329"/>
              <a:ext cx="9525" cy="171450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3"/>
            <p:cNvSpPr>
              <a:spLocks noChangeArrowheads="1"/>
            </p:cNvSpPr>
            <p:nvPr/>
          </p:nvSpPr>
          <p:spPr bwMode="auto">
            <a:xfrm>
              <a:off x="7195706" y="5699992"/>
              <a:ext cx="3841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5947931" y="5680942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8445068" y="5650779"/>
              <a:ext cx="366713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6"/>
            <p:cNvSpPr>
              <a:spLocks noChangeArrowheads="1"/>
            </p:cNvSpPr>
            <p:nvPr/>
          </p:nvSpPr>
          <p:spPr bwMode="auto">
            <a:xfrm>
              <a:off x="7214756" y="3825154"/>
              <a:ext cx="346075" cy="45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6F6F6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19"/>
            <p:cNvGrpSpPr>
              <a:grpSpLocks/>
            </p:cNvGrpSpPr>
            <p:nvPr/>
          </p:nvGrpSpPr>
          <p:grpSpPr bwMode="auto">
            <a:xfrm>
              <a:off x="7243331" y="4223617"/>
              <a:ext cx="76200" cy="76200"/>
              <a:chOff x="4266" y="2678"/>
              <a:chExt cx="48" cy="48"/>
            </a:xfrm>
          </p:grpSpPr>
          <p:sp>
            <p:nvSpPr>
              <p:cNvPr id="34" name="Oval 17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Oval 18"/>
              <p:cNvSpPr>
                <a:spLocks noChangeArrowheads="1"/>
              </p:cNvSpPr>
              <p:nvPr/>
            </p:nvSpPr>
            <p:spPr bwMode="auto">
              <a:xfrm>
                <a:off x="4266" y="2678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22"/>
            <p:cNvGrpSpPr>
              <a:grpSpLocks/>
            </p:cNvGrpSpPr>
            <p:nvPr/>
          </p:nvGrpSpPr>
          <p:grpSpPr bwMode="auto">
            <a:xfrm>
              <a:off x="6184468" y="5612679"/>
              <a:ext cx="76200" cy="76200"/>
              <a:chOff x="3599" y="3553"/>
              <a:chExt cx="48" cy="48"/>
            </a:xfrm>
          </p:grpSpPr>
          <p:sp>
            <p:nvSpPr>
              <p:cNvPr id="32" name="Oval 20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Oval 21"/>
              <p:cNvSpPr>
                <a:spLocks noChangeArrowheads="1"/>
              </p:cNvSpPr>
              <p:nvPr/>
            </p:nvSpPr>
            <p:spPr bwMode="auto">
              <a:xfrm>
                <a:off x="3599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8568893" y="5612679"/>
              <a:ext cx="76200" cy="76200"/>
              <a:chOff x="5101" y="3553"/>
              <a:chExt cx="48" cy="48"/>
            </a:xfrm>
          </p:grpSpPr>
          <p:sp>
            <p:nvSpPr>
              <p:cNvPr id="30" name="Oval 23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24"/>
              <p:cNvSpPr>
                <a:spLocks noChangeArrowheads="1"/>
              </p:cNvSpPr>
              <p:nvPr/>
            </p:nvSpPr>
            <p:spPr bwMode="auto">
              <a:xfrm>
                <a:off x="5101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7" name="Group 28"/>
            <p:cNvGrpSpPr>
              <a:grpSpLocks/>
            </p:cNvGrpSpPr>
            <p:nvPr/>
          </p:nvGrpSpPr>
          <p:grpSpPr bwMode="auto">
            <a:xfrm>
              <a:off x="7233806" y="5612679"/>
              <a:ext cx="76200" cy="76200"/>
              <a:chOff x="4260" y="3553"/>
              <a:chExt cx="48" cy="48"/>
            </a:xfrm>
          </p:grpSpPr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4260" y="3553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/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giác nhọn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đường cao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tiếp xúc với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67BF817-F2AF-4E9C-A775-A7A8CB2FF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48" y="1826186"/>
                <a:ext cx="8137321" cy="1791260"/>
              </a:xfrm>
              <a:prstGeom prst="rect">
                <a:avLst/>
              </a:prstGeom>
              <a:blipFill>
                <a:blip r:embed="rId5"/>
                <a:stretch>
                  <a:fillRect l="-1873" t="-3072" b="-7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FD57189-9BF5-4173-97BF-668B3A5D9FBF}"/>
              </a:ext>
            </a:extLst>
          </p:cNvPr>
          <p:cNvSpPr txBox="1"/>
          <p:nvPr/>
        </p:nvSpPr>
        <p:spPr>
          <a:xfrm>
            <a:off x="5138329" y="3117993"/>
            <a:ext cx="1724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EE17FF-9635-FD4D-8FF1-143D866245D6}"/>
              </a:ext>
            </a:extLst>
          </p:cNvPr>
          <p:cNvSpPr txBox="1">
            <a:spLocks/>
          </p:cNvSpPr>
          <p:nvPr/>
        </p:nvSpPr>
        <p:spPr>
          <a:xfrm>
            <a:off x="682485" y="2177937"/>
            <a:ext cx="4075045" cy="785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7" name="Straight Connector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067650-2A8D-F987-C0E4-6EE5DDD645A3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E7D41A5-FE9B-4FB5-BFAF-6E820595088D}"/>
              </a:ext>
            </a:extLst>
          </p:cNvPr>
          <p:cNvSpPr txBox="1">
            <a:spLocks/>
          </p:cNvSpPr>
          <p:nvPr/>
        </p:nvSpPr>
        <p:spPr>
          <a:xfrm>
            <a:off x="-128588" y="149375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Luyện tập 2 –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</a:t>
                </a:r>
                <a:r>
                  <a:rPr lang="vi-VN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T102</a:t>
                </a:r>
                <a:r>
                  <a:rPr lang="en-US" sz="3200" b="1" kern="1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3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3200" b="0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4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38" y="1049461"/>
                <a:ext cx="7081793" cy="3026470"/>
              </a:xfrm>
              <a:prstGeom prst="rect">
                <a:avLst/>
              </a:prstGeom>
              <a:blipFill>
                <a:blip r:embed="rId2"/>
                <a:stretch>
                  <a:fillRect l="-2238" t="-1811" r="-344" b="-4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47AB1CE-D386-67CF-920B-5140D7A1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462" y="305829"/>
            <a:ext cx="1278513" cy="11405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A16839-F21B-4FDD-BE49-5EA4372B281C}"/>
              </a:ext>
            </a:extLst>
          </p:cNvPr>
          <p:cNvGrpSpPr/>
          <p:nvPr/>
        </p:nvGrpSpPr>
        <p:grpSpPr>
          <a:xfrm>
            <a:off x="722106" y="3666292"/>
            <a:ext cx="3060700" cy="2809875"/>
            <a:chOff x="8596864" y="2310920"/>
            <a:chExt cx="3060700" cy="28098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41F7E02-A6DA-41EB-B52F-778F6B00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54E57BEF-F251-45FB-84F5-9153126FD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B4413A9B-04FC-40D6-8BEB-B4DE3D04A0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B201C4DF-6A7D-4AEC-AAEA-30444A0FD6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418B13C3-A4E7-4687-B553-16611E66D4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6CD6DBFC-85D4-4F9C-93E1-E1CB6E470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3884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A59ABE15-51F6-4423-936D-561345284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08A3565D-1E1F-4F43-A217-78A335498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E91B771B-141C-4BB3-B825-9D7FED76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598F8BD5-59E2-427F-A3B3-7A904C407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2639" y="2310920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CED33B5E-BD61-4803-8002-D1CF5D283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4027" y="3723795"/>
              <a:ext cx="2196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AA9D2220-A07C-4F7E-A1C2-39AC6ED68E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9" name="Oval 17">
                <a:extLst>
                  <a:ext uri="{FF2B5EF4-FFF2-40B4-BE49-F238E27FC236}">
                    <a16:creationId xmlns:a16="http://schemas.microsoft.com/office/drawing/2014/main" id="{2099EFD8-D87F-4EF6-94E1-C3F58C1F7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Oval 18">
                <a:extLst>
                  <a:ext uri="{FF2B5EF4-FFF2-40B4-BE49-F238E27FC236}">
                    <a16:creationId xmlns:a16="http://schemas.microsoft.com/office/drawing/2014/main" id="{E8F396C2-B64D-4500-9F9B-0312DD874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CEAB741-D507-4EE2-859F-B9C7E386F2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7" name="Oval 20">
                <a:extLst>
                  <a:ext uri="{FF2B5EF4-FFF2-40B4-BE49-F238E27FC236}">
                    <a16:creationId xmlns:a16="http://schemas.microsoft.com/office/drawing/2014/main" id="{A40D44FB-4E0F-4F25-ABD6-018C329DA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Oval 21">
                <a:extLst>
                  <a:ext uri="{FF2B5EF4-FFF2-40B4-BE49-F238E27FC236}">
                    <a16:creationId xmlns:a16="http://schemas.microsoft.com/office/drawing/2014/main" id="{29D4E4B5-5853-4578-A0BF-FD46DF0C6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5">
              <a:extLst>
                <a:ext uri="{FF2B5EF4-FFF2-40B4-BE49-F238E27FC236}">
                  <a16:creationId xmlns:a16="http://schemas.microsoft.com/office/drawing/2014/main" id="{4FF0E1BD-B0C5-4101-A72F-DBF43CA900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5" name="Oval 23">
                <a:extLst>
                  <a:ext uri="{FF2B5EF4-FFF2-40B4-BE49-F238E27FC236}">
                    <a16:creationId xmlns:a16="http://schemas.microsoft.com/office/drawing/2014/main" id="{58FD56A8-42DC-41F3-BBC7-8C51FDB23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4">
                <a:extLst>
                  <a:ext uri="{FF2B5EF4-FFF2-40B4-BE49-F238E27FC236}">
                    <a16:creationId xmlns:a16="http://schemas.microsoft.com/office/drawing/2014/main" id="{7B8BB1C4-18D9-4BB1-BB85-86A8C8F69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285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9ECA5-8CA1-484C-9ED9-87A2F4B07686}"/>
              </a:ext>
            </a:extLst>
          </p:cNvPr>
          <p:cNvCxnSpPr/>
          <p:nvPr/>
        </p:nvCxnSpPr>
        <p:spPr>
          <a:xfrm>
            <a:off x="7001301" y="1228299"/>
            <a:ext cx="0" cy="53534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1A90F6B-1610-47A6-9CD3-85DFE0BB481F}"/>
              </a:ext>
            </a:extLst>
          </p:cNvPr>
          <p:cNvSpPr txBox="1"/>
          <p:nvPr/>
        </p:nvSpPr>
        <p:spPr>
          <a:xfrm>
            <a:off x="7124131" y="1472327"/>
            <a:ext cx="47764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D69B6-D50B-4823-96BA-9357C2121D3F}"/>
              </a:ext>
            </a:extLst>
          </p:cNvPr>
          <p:cNvSpPr txBox="1"/>
          <p:nvPr/>
        </p:nvSpPr>
        <p:spPr>
          <a:xfrm>
            <a:off x="7015522" y="4833174"/>
            <a:ext cx="4885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32" descr="OPL20U25GSXzBJYl68kk8uQGfFKzs7yb1M4KJWUiLk6ZEvGF+qCIPSnY57AbBFCvTW2023.18.7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2F70CE-0129-4597-8149-03667B3A7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269" y="615553"/>
            <a:ext cx="1464931" cy="80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/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b="1" i="1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 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DE45CCC-6192-4908-9986-CA5C928CB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94" y="1749475"/>
                <a:ext cx="18854500" cy="2619948"/>
              </a:xfrm>
              <a:prstGeom prst="rect">
                <a:avLst/>
              </a:prstGeom>
              <a:blipFill>
                <a:blip r:embed="rId3"/>
                <a:stretch>
                  <a:fillRect l="-808" t="-2093" b="-6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17">
            <a:extLst>
              <a:ext uri="{FF2B5EF4-FFF2-40B4-BE49-F238E27FC236}">
                <a16:creationId xmlns:a16="http://schemas.microsoft.com/office/drawing/2014/main" id="{CADE15BF-2580-48F6-AB82-CC81605DC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5569" y="452349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CAB382-AC59-4203-9F63-BDAE2A6FAE7C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C5FFA-812B-48DF-9809-CDD2377F532B}"/>
              </a:ext>
            </a:extLst>
          </p:cNvPr>
          <p:cNvSpPr/>
          <p:nvPr/>
        </p:nvSpPr>
        <p:spPr>
          <a:xfrm>
            <a:off x="165294" y="1065594"/>
            <a:ext cx="5250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2 –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SGK.</a:t>
            </a:r>
            <a:r>
              <a:rPr lang="vi-VN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T102</a:t>
            </a:r>
            <a:r>
              <a:rPr lang="en-US" sz="36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580784-1447-4FC3-9A45-1E351C844965}"/>
              </a:ext>
            </a:extLst>
          </p:cNvPr>
          <p:cNvGrpSpPr/>
          <p:nvPr/>
        </p:nvGrpSpPr>
        <p:grpSpPr>
          <a:xfrm>
            <a:off x="8563631" y="619125"/>
            <a:ext cx="3060700" cy="2809875"/>
            <a:chOff x="8596864" y="2310920"/>
            <a:chExt cx="3060700" cy="280987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AB0E74-35D5-48DA-8043-92246CA5E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914" y="3744432"/>
              <a:ext cx="173038" cy="171450"/>
            </a:xfrm>
            <a:custGeom>
              <a:avLst/>
              <a:gdLst>
                <a:gd name="T0" fmla="*/ 0 w 109"/>
                <a:gd name="T1" fmla="*/ 0 h 108"/>
                <a:gd name="T2" fmla="*/ 109 w 109"/>
                <a:gd name="T3" fmla="*/ 0 h 108"/>
                <a:gd name="T4" fmla="*/ 109 w 109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108">
                  <a:moveTo>
                    <a:pt x="0" y="0"/>
                  </a:moveTo>
                  <a:lnTo>
                    <a:pt x="109" y="0"/>
                  </a:lnTo>
                  <a:lnTo>
                    <a:pt x="109" y="108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0A0260-7893-40D4-9D94-D10372E23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50914" y="2710970"/>
              <a:ext cx="2406650" cy="2409825"/>
            </a:xfrm>
            <a:prstGeom prst="ellipse">
              <a:avLst/>
            </a:prstGeom>
            <a:noFill/>
            <a:ln w="2857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6D1EA06E-C6F5-4B7E-85E0-31C766423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3915882"/>
              <a:ext cx="1203325" cy="0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A9FC747-A166-4112-B9C4-CB15F68BD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50914" y="2930045"/>
              <a:ext cx="0" cy="985838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0158765E-330B-400E-8D0A-7BBE496AC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50914" y="2930045"/>
              <a:ext cx="1203325" cy="985838"/>
            </a:xfrm>
            <a:prstGeom prst="line">
              <a:avLst/>
            </a:prstGeom>
            <a:noFill/>
            <a:ln w="2857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A9E9E4-2F94-430A-8A7D-16A1E062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4239" y="3831745"/>
              <a:ext cx="2051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C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A9FE27-0735-4583-A4B1-43DA9B898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5439" y="2955445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5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3E792B-82A2-4B1F-AAF7-68D3B4F3B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8739" y="3941282"/>
              <a:ext cx="676275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 dirty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4 cm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5B4563-703A-4F0B-BBC0-ADF2531F6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6864" y="3247545"/>
              <a:ext cx="676275" cy="3857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300" b="0" i="1" u="none" strike="noStrike" cap="none" normalizeH="0" baseline="0">
                  <a:ln>
                    <a:noFill/>
                  </a:ln>
                  <a:solidFill>
                    <a:srgbClr val="FCFCFC"/>
                  </a:solidFill>
                  <a:effectLst/>
                  <a:latin typeface="Times New Roman" panose="02020603050405020304" pitchFamily="18" charset="0"/>
                </a:rPr>
                <a:t>3 cm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90763F-71BB-407B-8795-F1877B01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9263" y="2310920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A2B266-4CA9-4596-B56A-91E728D5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0651" y="3723795"/>
              <a:ext cx="1875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A8CDC488-162C-4448-901F-0F1A52447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3866670"/>
              <a:ext cx="96838" cy="98425"/>
              <a:chOff x="3330" y="3304"/>
              <a:chExt cx="61" cy="62"/>
            </a:xfrm>
          </p:grpSpPr>
          <p:sp>
            <p:nvSpPr>
              <p:cNvPr id="25" name="Oval 17">
                <a:extLst>
                  <a:ext uri="{FF2B5EF4-FFF2-40B4-BE49-F238E27FC236}">
                    <a16:creationId xmlns:a16="http://schemas.microsoft.com/office/drawing/2014/main" id="{E7BA0593-C941-4FA1-99AE-BE8B08D06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8">
                <a:extLst>
                  <a:ext uri="{FF2B5EF4-FFF2-40B4-BE49-F238E27FC236}">
                    <a16:creationId xmlns:a16="http://schemas.microsoft.com/office/drawing/2014/main" id="{82F73999-BDF2-4547-A9B3-A4DB00560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3304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53F758-40AD-4CEA-A605-5F85E306D1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5027" y="3866670"/>
              <a:ext cx="98425" cy="98425"/>
              <a:chOff x="4087" y="3304"/>
              <a:chExt cx="62" cy="62"/>
            </a:xfrm>
          </p:grpSpPr>
          <p:sp>
            <p:nvSpPr>
              <p:cNvPr id="23" name="Oval 20">
                <a:extLst>
                  <a:ext uri="{FF2B5EF4-FFF2-40B4-BE49-F238E27FC236}">
                    <a16:creationId xmlns:a16="http://schemas.microsoft.com/office/drawing/2014/main" id="{2A7B0B5D-0178-47C5-8ABD-36E1B84B8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21">
                <a:extLst>
                  <a:ext uri="{FF2B5EF4-FFF2-40B4-BE49-F238E27FC236}">
                    <a16:creationId xmlns:a16="http://schemas.microsoft.com/office/drawing/2014/main" id="{B46A797D-890E-4B8A-BBAB-9A2674F8D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7" y="3304"/>
                <a:ext cx="62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25">
              <a:extLst>
                <a:ext uri="{FF2B5EF4-FFF2-40B4-BE49-F238E27FC236}">
                  <a16:creationId xmlns:a16="http://schemas.microsoft.com/office/drawing/2014/main" id="{037D6E2C-2549-4F5A-8074-B15D63D8C3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3289" y="2880832"/>
              <a:ext cx="96838" cy="98425"/>
              <a:chOff x="3330" y="2683"/>
              <a:chExt cx="61" cy="62"/>
            </a:xfrm>
          </p:grpSpPr>
          <p:sp>
            <p:nvSpPr>
              <p:cNvPr id="21" name="Oval 23">
                <a:extLst>
                  <a:ext uri="{FF2B5EF4-FFF2-40B4-BE49-F238E27FC236}">
                    <a16:creationId xmlns:a16="http://schemas.microsoft.com/office/drawing/2014/main" id="{2BE42B67-95E9-4CF7-8896-AF427394B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solidFill>
                <a:srgbClr val="FFF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50F942F1-91DE-4CE7-9E8B-617581509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0" y="2683"/>
                <a:ext cx="61" cy="62"/>
              </a:xfrm>
              <a:prstGeom prst="ellips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/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; 4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				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689F53-266B-4679-82F7-2359DE53E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47" y="4376063"/>
                <a:ext cx="10269459" cy="1569660"/>
              </a:xfrm>
              <a:prstGeom prst="rect">
                <a:avLst/>
              </a:prstGeom>
              <a:blipFill>
                <a:blip r:embed="rId4"/>
                <a:stretch>
                  <a:fillRect l="-1544" t="-5447" r="-1128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">
            <a:extLst>
              <a:ext uri="{FF2B5EF4-FFF2-40B4-BE49-F238E27FC236}">
                <a16:creationId xmlns:a16="http://schemas.microsoft.com/office/drawing/2014/main" id="{E2DD62CE-5D6C-4E36-85BF-1C9D5813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330054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/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 4 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CD1DE8-16FA-4EC3-9A81-7ED2441C5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67" y="6048981"/>
                <a:ext cx="10802772" cy="584775"/>
              </a:xfrm>
              <a:prstGeom prst="rect">
                <a:avLst/>
              </a:prstGeom>
              <a:blipFill>
                <a:blip r:embed="rId5"/>
                <a:stretch>
                  <a:fillRect l="-141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/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98D20-A69C-49D5-BA97-BDDAAF0AE8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774" y="2472041"/>
                <a:ext cx="7232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/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76EA057-3B89-7820-91D3-5179D91CC3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123" y="3202341"/>
                <a:ext cx="7232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/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5DFE263-94BE-5937-2A79-DFFB407C9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951" y="3868753"/>
                <a:ext cx="72327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/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28B7E92-297F-51B9-10BC-93926B317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039" y="5234453"/>
                <a:ext cx="72327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/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i="0" kern="10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2,0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61AAD1F-07FE-1133-A018-81085C262B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499" y="5838825"/>
                <a:ext cx="72327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30BB802F-A09F-4B1F-AC5A-2629D52D20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5481" y="3102933"/>
          <a:ext cx="29527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1" imgW="2933640" imgH="431640" progId="Equation.DSMT4">
                  <p:embed/>
                </p:oleObj>
              </mc:Choice>
              <mc:Fallback>
                <p:oleObj name="Equation" r:id="rId11" imgW="2933640" imgH="4316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30BB802F-A09F-4B1F-AC5A-2629D52D20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81" y="3102933"/>
                        <a:ext cx="2952750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6">
            <a:extLst>
              <a:ext uri="{FF2B5EF4-FFF2-40B4-BE49-F238E27FC236}">
                <a16:creationId xmlns:a16="http://schemas.microsoft.com/office/drawing/2014/main" id="{6FA0D4F0-052F-49DB-B396-CE75BC94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25B5C1D7-7ADF-4078-A97C-B1B2A1FF29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89618" y="3131873"/>
          <a:ext cx="21701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13" imgW="2158920" imgH="431640" progId="Equation.DSMT4">
                  <p:embed/>
                </p:oleObj>
              </mc:Choice>
              <mc:Fallback>
                <p:oleObj name="Equation" r:id="rId13" imgW="2158920" imgH="4316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25B5C1D7-7ADF-4078-A97C-B1B2A1FF29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618" y="3131873"/>
                        <a:ext cx="2170113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27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717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/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2: SGK. T 104.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mép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1,6 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0,9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9596FF-BE77-48E9-B778-B0CF4BB31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28" y="1067280"/>
                <a:ext cx="11095630" cy="2135969"/>
              </a:xfrm>
              <a:prstGeom prst="rect">
                <a:avLst/>
              </a:prstGeom>
              <a:blipFill>
                <a:blip r:embed="rId2"/>
                <a:stretch>
                  <a:fillRect l="-1429" t="-2571" r="-989" b="-8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7">
            <a:extLst>
              <a:ext uri="{FF2B5EF4-FFF2-40B4-BE49-F238E27FC236}">
                <a16:creationId xmlns:a16="http://schemas.microsoft.com/office/drawing/2014/main" id="{031E0CAB-112D-4819-A18D-D84E993C1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DFEA38-D722-4A35-BAC7-FFD82538E0B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10256" name="Group 10255">
            <a:extLst>
              <a:ext uri="{FF2B5EF4-FFF2-40B4-BE49-F238E27FC236}">
                <a16:creationId xmlns:a16="http://schemas.microsoft.com/office/drawing/2014/main" id="{754FEACD-331D-4D89-A3EA-4BF4D270120B}"/>
              </a:ext>
            </a:extLst>
          </p:cNvPr>
          <p:cNvGrpSpPr/>
          <p:nvPr/>
        </p:nvGrpSpPr>
        <p:grpSpPr>
          <a:xfrm>
            <a:off x="4171326" y="3517603"/>
            <a:ext cx="2559050" cy="3197225"/>
            <a:chOff x="5962650" y="2771775"/>
            <a:chExt cx="2559050" cy="319722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13C2049D-9C12-416C-BC9F-F89FC960ED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2520914-DE5E-4E20-A2E6-0143019D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2A4F5421-7480-479E-AA27-665F1EBD1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3C03E18E-F22D-4509-9181-917617FFA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35EB6A8B-404C-4EF7-92CD-A9002BDFF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" name="Line 17">
              <a:extLst>
                <a:ext uri="{FF2B5EF4-FFF2-40B4-BE49-F238E27FC236}">
                  <a16:creationId xmlns:a16="http://schemas.microsoft.com/office/drawing/2014/main" id="{C883CDEF-C76F-431E-8970-364EADC72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41A43B7-7147-4EB0-A066-642C37B12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3" name="Line 19">
              <a:extLst>
                <a:ext uri="{FF2B5EF4-FFF2-40B4-BE49-F238E27FC236}">
                  <a16:creationId xmlns:a16="http://schemas.microsoft.com/office/drawing/2014/main" id="{A0F47622-4EB0-421D-BA55-9FA72201B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4" name="Line 20">
              <a:extLst>
                <a:ext uri="{FF2B5EF4-FFF2-40B4-BE49-F238E27FC236}">
                  <a16:creationId xmlns:a16="http://schemas.microsoft.com/office/drawing/2014/main" id="{EB93CBDD-9286-4D1D-B55A-3FD393603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3645128E-6B31-42EF-BDC3-EA3487DDA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>
              <a:extLst>
                <a:ext uri="{FF2B5EF4-FFF2-40B4-BE49-F238E27FC236}">
                  <a16:creationId xmlns:a16="http://schemas.microsoft.com/office/drawing/2014/main" id="{27BFF670-8E0A-4792-9BEA-F6B1D4BAD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772F9F65-0D0C-44A0-9ECD-F36ADB94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726BE87E-20B4-426B-BEB1-4D0600043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BBE3484-1941-4AE2-9826-47AD7160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>
              <a:extLst>
                <a:ext uri="{FF2B5EF4-FFF2-40B4-BE49-F238E27FC236}">
                  <a16:creationId xmlns:a16="http://schemas.microsoft.com/office/drawing/2014/main" id="{960BFB44-7509-4E2E-B516-731E13D0B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B9472A6D-8E32-4A74-AADC-CF81079EE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0240" name="Group 30">
              <a:extLst>
                <a:ext uri="{FF2B5EF4-FFF2-40B4-BE49-F238E27FC236}">
                  <a16:creationId xmlns:a16="http://schemas.microsoft.com/office/drawing/2014/main" id="{37E7BD60-E453-4EEC-BA2C-65B355950D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10254" name="Oval 28">
                <a:extLst>
                  <a:ext uri="{FF2B5EF4-FFF2-40B4-BE49-F238E27FC236}">
                    <a16:creationId xmlns:a16="http://schemas.microsoft.com/office/drawing/2014/main" id="{E5A80247-2196-4D8F-94F5-2883F6069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5" name="Oval 29">
                <a:extLst>
                  <a:ext uri="{FF2B5EF4-FFF2-40B4-BE49-F238E27FC236}">
                    <a16:creationId xmlns:a16="http://schemas.microsoft.com/office/drawing/2014/main" id="{7409B6E3-ED6C-4F70-BA5C-2ED6373EE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1" name="Group 33">
              <a:extLst>
                <a:ext uri="{FF2B5EF4-FFF2-40B4-BE49-F238E27FC236}">
                  <a16:creationId xmlns:a16="http://schemas.microsoft.com/office/drawing/2014/main" id="{C474E22E-EFC0-4A4A-BBE7-D9317B1C4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10252" name="Oval 31">
                <a:extLst>
                  <a:ext uri="{FF2B5EF4-FFF2-40B4-BE49-F238E27FC236}">
                    <a16:creationId xmlns:a16="http://schemas.microsoft.com/office/drawing/2014/main" id="{D0C89DBB-B673-48F9-949F-743DF99E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3" name="Oval 32">
                <a:extLst>
                  <a:ext uri="{FF2B5EF4-FFF2-40B4-BE49-F238E27FC236}">
                    <a16:creationId xmlns:a16="http://schemas.microsoft.com/office/drawing/2014/main" id="{715562F3-FD56-4B61-925A-673BE9485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2" name="Group 36">
              <a:extLst>
                <a:ext uri="{FF2B5EF4-FFF2-40B4-BE49-F238E27FC236}">
                  <a16:creationId xmlns:a16="http://schemas.microsoft.com/office/drawing/2014/main" id="{B6FA4380-10EE-4105-A97F-86C07C9A4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10250" name="Oval 34">
                <a:extLst>
                  <a:ext uri="{FF2B5EF4-FFF2-40B4-BE49-F238E27FC236}">
                    <a16:creationId xmlns:a16="http://schemas.microsoft.com/office/drawing/2014/main" id="{48153A5C-54F6-467C-B97E-4B39E1A4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51" name="Oval 35">
                <a:extLst>
                  <a:ext uri="{FF2B5EF4-FFF2-40B4-BE49-F238E27FC236}">
                    <a16:creationId xmlns:a16="http://schemas.microsoft.com/office/drawing/2014/main" id="{B20DC326-3E3E-47EF-A756-E7E7F964C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3" name="Group 39">
              <a:extLst>
                <a:ext uri="{FF2B5EF4-FFF2-40B4-BE49-F238E27FC236}">
                  <a16:creationId xmlns:a16="http://schemas.microsoft.com/office/drawing/2014/main" id="{07AC42FF-0976-4037-9249-EB3EA1ED1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10247" name="Oval 37">
                <a:extLst>
                  <a:ext uri="{FF2B5EF4-FFF2-40B4-BE49-F238E27FC236}">
                    <a16:creationId xmlns:a16="http://schemas.microsoft.com/office/drawing/2014/main" id="{6C0D8481-AB44-465A-B410-23B244B21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9" name="Oval 38">
                <a:extLst>
                  <a:ext uri="{FF2B5EF4-FFF2-40B4-BE49-F238E27FC236}">
                    <a16:creationId xmlns:a16="http://schemas.microsoft.com/office/drawing/2014/main" id="{5DA84739-10B3-46F2-9CB0-BFE3226E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44" name="Group 42">
              <a:extLst>
                <a:ext uri="{FF2B5EF4-FFF2-40B4-BE49-F238E27FC236}">
                  <a16:creationId xmlns:a16="http://schemas.microsoft.com/office/drawing/2014/main" id="{DB875557-010B-479D-AFE0-7761B9E99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10245" name="Oval 40">
                <a:extLst>
                  <a:ext uri="{FF2B5EF4-FFF2-40B4-BE49-F238E27FC236}">
                    <a16:creationId xmlns:a16="http://schemas.microsoft.com/office/drawing/2014/main" id="{2123991E-1B51-41BB-A54D-E192C4F8F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46" name="Oval 41">
                <a:extLst>
                  <a:ext uri="{FF2B5EF4-FFF2-40B4-BE49-F238E27FC236}">
                    <a16:creationId xmlns:a16="http://schemas.microsoft.com/office/drawing/2014/main" id="{5511B9BB-73DC-41AF-A3B3-EADF56705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5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/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1,75</m:t>
                        </m:r>
                      </m:e>
                    </m:ra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1,32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OK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         ≈ 1,32 + 1,6 = 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HK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cửa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2,92 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E2E3C36-2075-43C5-A46D-04098F859E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38" y="1764283"/>
                <a:ext cx="7915914" cy="4135812"/>
              </a:xfrm>
              <a:prstGeom prst="rect">
                <a:avLst/>
              </a:prstGeom>
              <a:blipFill>
                <a:blip r:embed="rId3"/>
                <a:stretch>
                  <a:fillRect l="-2003" t="-2062" b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17">
            <a:extLst>
              <a:ext uri="{FF2B5EF4-FFF2-40B4-BE49-F238E27FC236}">
                <a16:creationId xmlns:a16="http://schemas.microsoft.com/office/drawing/2014/main" id="{E9AAD734-2BD0-4EF2-8F9D-A75A56B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8274" y="37903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Đường thẳng và đường tròn tiếp xúc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8EF86-7DEE-436B-98D1-40311BE90743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464B8-7F46-4700-9EC2-116B9BC32207}"/>
              </a:ext>
            </a:extLst>
          </p:cNvPr>
          <p:cNvSpPr/>
          <p:nvPr/>
        </p:nvSpPr>
        <p:spPr>
          <a:xfrm>
            <a:off x="272388" y="946351"/>
            <a:ext cx="347518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kern="100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SGK. T 104.</a:t>
            </a:r>
            <a:endParaRPr lang="en-US" sz="3200" kern="1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07C12-3347-48D6-9859-26301E17392B}"/>
              </a:ext>
            </a:extLst>
          </p:cNvPr>
          <p:cNvGrpSpPr/>
          <p:nvPr/>
        </p:nvGrpSpPr>
        <p:grpSpPr>
          <a:xfrm>
            <a:off x="8805378" y="1725671"/>
            <a:ext cx="2559050" cy="3197225"/>
            <a:chOff x="5962650" y="2771775"/>
            <a:chExt cx="2559050" cy="3197225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C122252E-7395-43C2-BBC1-CD7410C0D57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84875" y="2771775"/>
              <a:ext cx="2524125" cy="319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56738A23-7701-4570-AF4C-824CF187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5194300"/>
              <a:ext cx="134938" cy="134938"/>
            </a:xfrm>
            <a:custGeom>
              <a:avLst/>
              <a:gdLst>
                <a:gd name="T0" fmla="*/ 0 w 85"/>
                <a:gd name="T1" fmla="*/ 0 h 85"/>
                <a:gd name="T2" fmla="*/ 85 w 85"/>
                <a:gd name="T3" fmla="*/ 0 h 85"/>
                <a:gd name="T4" fmla="*/ 85 w 85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0" y="0"/>
                  </a:moveTo>
                  <a:lnTo>
                    <a:pt x="85" y="0"/>
                  </a:lnTo>
                  <a:lnTo>
                    <a:pt x="85" y="85"/>
                  </a:lnTo>
                </a:path>
              </a:pathLst>
            </a:cu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80B0065B-4975-4F46-BDB1-DD5FEAD9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650" y="3206750"/>
              <a:ext cx="2559050" cy="2124075"/>
            </a:xfrm>
            <a:custGeom>
              <a:avLst/>
              <a:gdLst>
                <a:gd name="T0" fmla="*/ 302 w 1612"/>
                <a:gd name="T1" fmla="*/ 1337 h 1338"/>
                <a:gd name="T2" fmla="*/ 278 w 1612"/>
                <a:gd name="T3" fmla="*/ 303 h 1338"/>
                <a:gd name="T4" fmla="*/ 1310 w 1612"/>
                <a:gd name="T5" fmla="*/ 279 h 1338"/>
                <a:gd name="T6" fmla="*/ 1334 w 1612"/>
                <a:gd name="T7" fmla="*/ 1313 h 1338"/>
                <a:gd name="T8" fmla="*/ 1309 w 1612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2" h="1338">
                  <a:moveTo>
                    <a:pt x="302" y="1337"/>
                  </a:moveTo>
                  <a:cubicBezTo>
                    <a:pt x="10" y="1058"/>
                    <a:pt x="0" y="595"/>
                    <a:pt x="278" y="303"/>
                  </a:cubicBezTo>
                  <a:cubicBezTo>
                    <a:pt x="556" y="11"/>
                    <a:pt x="1018" y="0"/>
                    <a:pt x="1310" y="279"/>
                  </a:cubicBezTo>
                  <a:cubicBezTo>
                    <a:pt x="1602" y="558"/>
                    <a:pt x="1612" y="1021"/>
                    <a:pt x="1334" y="1313"/>
                  </a:cubicBezTo>
                  <a:cubicBezTo>
                    <a:pt x="1326" y="1321"/>
                    <a:pt x="1318" y="1330"/>
                    <a:pt x="1309" y="1338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id="{CEAE91D7-80D9-4CF8-B6F8-C1637EFADA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2075" y="4489450"/>
              <a:ext cx="800100" cy="8397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A995BE11-93E5-417D-88FF-1AA25C6516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2075" y="5329238"/>
              <a:ext cx="1598613" cy="1588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AA8D86B2-CC8E-4EFB-BFB6-6A05FE479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3328988"/>
              <a:ext cx="0" cy="2000250"/>
            </a:xfrm>
            <a:prstGeom prst="line">
              <a:avLst/>
            </a:prstGeom>
            <a:noFill/>
            <a:ln w="47625" cap="flat">
              <a:solidFill>
                <a:srgbClr val="F7F7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4" name="Line 18">
              <a:extLst>
                <a:ext uri="{FF2B5EF4-FFF2-40B4-BE49-F238E27FC236}">
                  <a16:creationId xmlns:a16="http://schemas.microsoft.com/office/drawing/2014/main" id="{A5D77841-9E1A-4AC7-B920-47F5DC2900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175" y="4489450"/>
              <a:ext cx="798513" cy="841375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906F8E82-EAC3-4127-8B18-71865342D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05713" y="5233988"/>
              <a:ext cx="0" cy="192088"/>
            </a:xfrm>
            <a:prstGeom prst="line">
              <a:avLst/>
            </a:prstGeom>
            <a:noFill/>
            <a:ln w="4762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C4AC1A75-CDC4-4FCD-854F-F2567C2DD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32600" y="5232400"/>
              <a:ext cx="0" cy="193675"/>
            </a:xfrm>
            <a:prstGeom prst="line">
              <a:avLst/>
            </a:prstGeom>
            <a:noFill/>
            <a:ln w="4762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21">
              <a:extLst>
                <a:ext uri="{FF2B5EF4-FFF2-40B4-BE49-F238E27FC236}">
                  <a16:creationId xmlns:a16="http://schemas.microsoft.com/office/drawing/2014/main" id="{315E88F1-9D8E-4505-ABC5-ED68244D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9613" y="5492750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0,9 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B658C6BA-CFC9-4738-A65F-E075AB6F6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9833" y="54546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B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4D648AE2-D580-468E-ABE9-E2225577A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0083" y="5378450"/>
              <a:ext cx="211596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22F03F88-B96B-4867-AA47-6E1263D6A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147" y="5395913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F9B9FAD9-42CA-45E9-97C4-1B130B0D5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2613" y="4633913"/>
              <a:ext cx="5129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1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1,6 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9886D02A-E15F-4B8F-A640-73A0F0113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8547" y="4175125"/>
              <a:ext cx="250068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A75DE20C-CB79-4035-9B2D-B67B9F269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5496" y="2887663"/>
              <a:ext cx="230832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 New Roman" panose="02020603050405020304" pitchFamily="18" charset="0"/>
                </a:rPr>
                <a:t>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24" name="Group 30">
              <a:extLst>
                <a:ext uri="{FF2B5EF4-FFF2-40B4-BE49-F238E27FC236}">
                  <a16:creationId xmlns:a16="http://schemas.microsoft.com/office/drawing/2014/main" id="{F7FF387B-4580-450F-9C32-A7929A7D96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4075" y="5291138"/>
              <a:ext cx="76200" cy="76200"/>
              <a:chOff x="4538" y="3333"/>
              <a:chExt cx="48" cy="48"/>
            </a:xfrm>
          </p:grpSpPr>
          <p:sp>
            <p:nvSpPr>
              <p:cNvPr id="37" name="Oval 28">
                <a:extLst>
                  <a:ext uri="{FF2B5EF4-FFF2-40B4-BE49-F238E27FC236}">
                    <a16:creationId xmlns:a16="http://schemas.microsoft.com/office/drawing/2014/main" id="{0AB82BA6-A33F-4D97-BD27-14DC0BA8B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Oval 29">
                <a:extLst>
                  <a:ext uri="{FF2B5EF4-FFF2-40B4-BE49-F238E27FC236}">
                    <a16:creationId xmlns:a16="http://schemas.microsoft.com/office/drawing/2014/main" id="{2F5DECB9-3F9C-448C-BC5A-FDFA6AB70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" y="3333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33">
              <a:extLst>
                <a:ext uri="{FF2B5EF4-FFF2-40B4-BE49-F238E27FC236}">
                  <a16:creationId xmlns:a16="http://schemas.microsoft.com/office/drawing/2014/main" id="{D8349A48-8E55-4BFE-AD19-D1640303BF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3309938"/>
              <a:ext cx="38100" cy="38100"/>
              <a:chOff x="4550" y="2085"/>
              <a:chExt cx="24" cy="24"/>
            </a:xfrm>
          </p:grpSpPr>
          <p:sp>
            <p:nvSpPr>
              <p:cNvPr id="35" name="Oval 31">
                <a:extLst>
                  <a:ext uri="{FF2B5EF4-FFF2-40B4-BE49-F238E27FC236}">
                    <a16:creationId xmlns:a16="http://schemas.microsoft.com/office/drawing/2014/main" id="{FA9136F8-0D3F-4C51-85BC-960301AF7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2">
                <a:extLst>
                  <a:ext uri="{FF2B5EF4-FFF2-40B4-BE49-F238E27FC236}">
                    <a16:creationId xmlns:a16="http://schemas.microsoft.com/office/drawing/2014/main" id="{25AB9C94-8501-4B67-AC40-347B9AED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08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36">
              <a:extLst>
                <a:ext uri="{FF2B5EF4-FFF2-40B4-BE49-F238E27FC236}">
                  <a16:creationId xmlns:a16="http://schemas.microsoft.com/office/drawing/2014/main" id="{39CC1343-6746-4400-8920-2BF68608EF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3025" y="5310188"/>
              <a:ext cx="38100" cy="38100"/>
              <a:chOff x="4046" y="3345"/>
              <a:chExt cx="24" cy="24"/>
            </a:xfrm>
          </p:grpSpPr>
          <p:sp>
            <p:nvSpPr>
              <p:cNvPr id="33" name="Oval 34">
                <a:extLst>
                  <a:ext uri="{FF2B5EF4-FFF2-40B4-BE49-F238E27FC236}">
                    <a16:creationId xmlns:a16="http://schemas.microsoft.com/office/drawing/2014/main" id="{646CCF3C-2332-4391-9EEB-205C028A7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Oval 35">
                <a:extLst>
                  <a:ext uri="{FF2B5EF4-FFF2-40B4-BE49-F238E27FC236}">
                    <a16:creationId xmlns:a16="http://schemas.microsoft.com/office/drawing/2014/main" id="{CB473AA3-2D8E-4C66-BDF4-FB971C767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" y="3345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39">
              <a:extLst>
                <a:ext uri="{FF2B5EF4-FFF2-40B4-BE49-F238E27FC236}">
                  <a16:creationId xmlns:a16="http://schemas.microsoft.com/office/drawing/2014/main" id="{A331342E-FC3A-4C03-AFC5-E3E9917FD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125" y="4470400"/>
              <a:ext cx="38100" cy="38100"/>
              <a:chOff x="4550" y="2816"/>
              <a:chExt cx="24" cy="24"/>
            </a:xfrm>
          </p:grpSpPr>
          <p:sp>
            <p:nvSpPr>
              <p:cNvPr id="31" name="Oval 37">
                <a:extLst>
                  <a:ext uri="{FF2B5EF4-FFF2-40B4-BE49-F238E27FC236}">
                    <a16:creationId xmlns:a16="http://schemas.microsoft.com/office/drawing/2014/main" id="{FAA7CDBA-66C8-4E7D-A02D-FD625D86D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Oval 38">
                <a:extLst>
                  <a:ext uri="{FF2B5EF4-FFF2-40B4-BE49-F238E27FC236}">
                    <a16:creationId xmlns:a16="http://schemas.microsoft.com/office/drawing/2014/main" id="{CA57C525-9EAD-4C8A-8E2A-FAFF1B609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0" y="281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42">
              <a:extLst>
                <a:ext uri="{FF2B5EF4-FFF2-40B4-BE49-F238E27FC236}">
                  <a16:creationId xmlns:a16="http://schemas.microsoft.com/office/drawing/2014/main" id="{7288E8D3-41A7-43C5-B0B5-85AC0515F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1638" y="5311775"/>
              <a:ext cx="39688" cy="38100"/>
              <a:chOff x="5053" y="3346"/>
              <a:chExt cx="25" cy="24"/>
            </a:xfrm>
          </p:grpSpPr>
          <p:sp>
            <p:nvSpPr>
              <p:cNvPr id="29" name="Oval 40">
                <a:extLst>
                  <a:ext uri="{FF2B5EF4-FFF2-40B4-BE49-F238E27FC236}">
                    <a16:creationId xmlns:a16="http://schemas.microsoft.com/office/drawing/2014/main" id="{D33F6EF4-D03B-4A37-953C-DE938DDB5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4" y="3346"/>
                <a:ext cx="24" cy="24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Oval 41">
                <a:extLst>
                  <a:ext uri="{FF2B5EF4-FFF2-40B4-BE49-F238E27FC236}">
                    <a16:creationId xmlns:a16="http://schemas.microsoft.com/office/drawing/2014/main" id="{8AD77774-7EEA-4DA3-9651-0FE2F2E8F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3" y="3346"/>
                <a:ext cx="24" cy="24"/>
              </a:xfrm>
              <a:prstGeom prst="ellipse">
                <a:avLst/>
              </a:prstGeom>
              <a:noFill/>
              <a:ln w="952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81F6F5A-5177-485A-BDF2-C5D6DA1E5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045066"/>
              </p:ext>
            </p:extLst>
          </p:nvPr>
        </p:nvGraphicFramePr>
        <p:xfrm>
          <a:off x="1541463" y="2790883"/>
          <a:ext cx="29591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2958840" imgH="431640" progId="Equation.DSMT4">
                  <p:embed/>
                </p:oleObj>
              </mc:Choice>
              <mc:Fallback>
                <p:oleObj name="Equation" r:id="rId4" imgW="2958840" imgH="4316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81F6F5A-5177-485A-BDF2-C5D6DA1E56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1463" y="2790883"/>
                        <a:ext cx="29591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653D6457-BBC3-4093-8C37-37CAAFD7B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737529"/>
              </p:ext>
            </p:extLst>
          </p:nvPr>
        </p:nvGraphicFramePr>
        <p:xfrm>
          <a:off x="1541463" y="3264990"/>
          <a:ext cx="39624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3962160" imgH="495000" progId="Equation.DSMT4">
                  <p:embed/>
                </p:oleObj>
              </mc:Choice>
              <mc:Fallback>
                <p:oleObj name="Equation" r:id="rId6" imgW="3962160" imgH="49500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653D6457-BBC3-4093-8C37-37CAAFD7B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1463" y="3264990"/>
                        <a:ext cx="39624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01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EF65829C-50F2-4E8D-ADE5-22842E5B5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1065000"/>
            <a:ext cx="4000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C000"/>
                </a:solidFill>
              </a:rPr>
              <a:t>Hướng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dẫn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về</a:t>
            </a:r>
            <a:r>
              <a:rPr lang="en-US" altLang="en-US" sz="3200" b="1" dirty="0">
                <a:solidFill>
                  <a:srgbClr val="FFC000"/>
                </a:solidFill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</a:rPr>
              <a:t>nhà</a:t>
            </a:r>
            <a:endParaRPr lang="en-US" altLang="en-US" sz="3200" b="1" dirty="0">
              <a:solidFill>
                <a:srgbClr val="FFC000"/>
              </a:solidFill>
            </a:endParaRPr>
          </a:p>
        </p:txBody>
      </p:sp>
      <p:sp>
        <p:nvSpPr>
          <p:cNvPr id="22531" name="Text Box 3">
            <a:extLst>
              <a:ext uri="{FF2B5EF4-FFF2-40B4-BE49-F238E27FC236}">
                <a16:creationId xmlns:a16="http://schemas.microsoft.com/office/drawing/2014/main" id="{7FFEA020-29C4-43EA-8A83-3CC0DC3D8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192" y="1659285"/>
            <a:ext cx="965956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Ôn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lý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thuyết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.      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Đọc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trước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nội</a:t>
            </a:r>
            <a:r>
              <a:rPr lang="en-US" altLang="en-US" sz="3200" dirty="0"/>
              <a:t> dung </a:t>
            </a:r>
            <a:r>
              <a:rPr lang="en-US" altLang="en-US" sz="3200" dirty="0" err="1"/>
              <a:t>tiếp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: III- </a:t>
            </a:r>
            <a:r>
              <a:rPr lang="nl-NL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không giao nhau</a:t>
            </a:r>
            <a:r>
              <a:rPr lang="en-US" sz="3200" dirty="0"/>
              <a:t>.</a:t>
            </a:r>
          </a:p>
          <a:p>
            <a:pPr marL="457200" indent="-457200" defTabSz="6858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200" dirty="0" err="1"/>
              <a:t>Làm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bài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tập</a:t>
            </a:r>
            <a:r>
              <a:rPr lang="en-US" altLang="en-US" sz="3200" dirty="0"/>
              <a:t> 1 </a:t>
            </a:r>
            <a:r>
              <a:rPr lang="en-US" altLang="en-US" sz="3200" dirty="0" err="1"/>
              <a:t>Sách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giáo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khoa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Lấy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thêm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dụ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về</a:t>
            </a:r>
            <a:r>
              <a:rPr lang="en-US" altLang="en-US" sz="3200" dirty="0"/>
              <a:t> 2 </a:t>
            </a:r>
            <a:r>
              <a:rPr lang="en-US" altLang="en-US" sz="3200" dirty="0" err="1"/>
              <a:t>vị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trí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thẳng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và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đường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tròn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tế</a:t>
            </a:r>
            <a:r>
              <a:rPr lang="en-US" altLang="en-US" sz="3200" dirty="0"/>
              <a:t> .                                                                                                                                            </a:t>
            </a: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1EC78E9C-AD67-4D01-9B73-6BE87B2C0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2" y="649501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 sz="21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12964" y="409415"/>
            <a:ext cx="12192000" cy="563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2" y="1769004"/>
            <a:ext cx="3673040" cy="3345256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6" y="1769004"/>
            <a:ext cx="3666596" cy="3345256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520" y="1769004"/>
            <a:ext cx="3617924" cy="3345256"/>
          </a:xfrm>
          <a:prstGeom prst="rect">
            <a:avLst/>
          </a:prstGeom>
        </p:spPr>
      </p:pic>
      <p:sp>
        <p:nvSpPr>
          <p:cNvPr id="3" name="Right Arrow 2">
            <a:hlinkClick r:id="rId8" action="ppaction://hlinksldjump"/>
          </p:cNvPr>
          <p:cNvSpPr/>
          <p:nvPr/>
        </p:nvSpPr>
        <p:spPr>
          <a:xfrm>
            <a:off x="10639192" y="704448"/>
            <a:ext cx="915445" cy="563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/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Luật </a:t>
                </a:r>
                <a:r>
                  <a:rPr lang="en-US" sz="3000" b="1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chơi</a:t>
                </a:r>
                <a:r>
                  <a:rPr lang="en-US" sz="3000" b="1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hộp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tương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ứng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hỏi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suy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nghĩ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phần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quà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sẽ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gọi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HS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trả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kern="0" dirty="0" err="1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lời</a:t>
                </a:r>
                <a:r>
                  <a:rPr lang="en-US" sz="3000" kern="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A7BFE1B-E082-402F-9A40-87DA96932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4" y="5218126"/>
                <a:ext cx="12376889" cy="1477328"/>
              </a:xfrm>
              <a:prstGeom prst="rect">
                <a:avLst/>
              </a:prstGeom>
              <a:blipFill>
                <a:blip r:embed="rId9"/>
                <a:stretch>
                  <a:fillRect l="-1133" t="-5372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6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tiếp xúc nhau khi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thẳng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bao nhiêu điểm chung?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28" y="83066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784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Left Arrow 48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6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2: Cho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khoảng cách từ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Nếu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thì đường thẳng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27" y="1270597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55" t="-7784" r="-785" b="-17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03643" y="3172433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/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Cho hình vẽ sau.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pt-BR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vị trí như thế nào? 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3F27E-2B9E-506A-A052-C31AE7789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9" y="779193"/>
                <a:ext cx="11653037" cy="1015663"/>
              </a:xfrm>
              <a:prstGeom prst="rect">
                <a:avLst/>
              </a:prstGeom>
              <a:blipFill>
                <a:blip r:embed="rId2"/>
                <a:stretch>
                  <a:fillRect l="-1203" t="-7831" b="-18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811" y="1794856"/>
            <a:ext cx="5014758" cy="2835148"/>
          </a:xfrm>
          <a:prstGeom prst="rect">
            <a:avLst/>
          </a:prstGeom>
        </p:spPr>
      </p:pic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846667" y="5791200"/>
            <a:ext cx="1625600" cy="914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2852" y="4842207"/>
            <a:ext cx="2922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931332"/>
            <a:ext cx="12192001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3 SGK – 103</a:t>
            </a: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25,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 Theo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467968" y="1628940"/>
            <a:ext cx="3945467" cy="25010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467" y="21910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0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000" b="1" i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i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525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226909" y="53575"/>
            <a:ext cx="10349352" cy="244429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2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3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4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1226909" y="2621341"/>
            <a:ext cx="10349352" cy="1077218"/>
          </a:xfrm>
          <a:prstGeom prst="rect">
            <a:avLst/>
          </a:prstGeom>
          <a:solidFill>
            <a:schemeClr val="bg1"/>
          </a:solidFill>
          <a:ln w="63500" cap="sq" cmpd="dbl">
            <a:solidFill>
              <a:srgbClr val="C00000">
                <a:alpha val="94901"/>
              </a:srgbClr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2688" name="Group 112687">
            <a:extLst>
              <a:ext uri="{FF2B5EF4-FFF2-40B4-BE49-F238E27FC236}">
                <a16:creationId xmlns:a16="http://schemas.microsoft.com/office/drawing/2014/main" id="{9EDD735E-3E7A-4F35-B004-EFF5250D5331}"/>
              </a:ext>
            </a:extLst>
          </p:cNvPr>
          <p:cNvGrpSpPr/>
          <p:nvPr/>
        </p:nvGrpSpPr>
        <p:grpSpPr>
          <a:xfrm>
            <a:off x="1620837" y="3822033"/>
            <a:ext cx="11312737" cy="2839119"/>
            <a:chOff x="1620838" y="4018881"/>
            <a:chExt cx="10828337" cy="2984501"/>
          </a:xfrm>
        </p:grpSpPr>
        <p:pic>
          <p:nvPicPr>
            <p:cNvPr id="112686" name="Picture 46" descr="QUESTION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366625" y="6348413"/>
              <a:ext cx="82550" cy="8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TextBox 18"/>
            <p:cNvSpPr txBox="1">
              <a:spLocks noChangeArrowheads="1"/>
            </p:cNvSpPr>
            <p:nvPr/>
          </p:nvSpPr>
          <p:spPr bwMode="auto">
            <a:xfrm>
              <a:off x="10239376" y="6581776"/>
              <a:ext cx="3286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200">
                  <a:solidFill>
                    <a:srgbClr val="000000"/>
                  </a:solidFill>
                  <a:latin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F10D67B-CF2F-40DE-A75F-B8751F9BE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713" y="4018881"/>
              <a:ext cx="2255838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6CEBAB6C-730E-440E-BAF9-B4CE0070D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901" y="4418931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1DAACBB9-8745-41A2-8914-32E121BD6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276" y="4744369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8C54DC23-3A68-4C62-8D36-7CBEE57292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0838" y="6714456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A6EE21DE-899D-44B8-A9BF-3CE57BD6AC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7951" y="6674769"/>
              <a:ext cx="76200" cy="77788"/>
              <a:chOff x="2307" y="4133"/>
              <a:chExt cx="48" cy="49"/>
            </a:xfrm>
          </p:grpSpPr>
          <p:sp>
            <p:nvSpPr>
              <p:cNvPr id="112685" name="Oval 10">
                <a:extLst>
                  <a:ext uri="{FF2B5EF4-FFF2-40B4-BE49-F238E27FC236}">
                    <a16:creationId xmlns:a16="http://schemas.microsoft.com/office/drawing/2014/main" id="{F34BAC5F-7166-4D13-A786-74C66D4A4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7" name="Oval 11">
                <a:extLst>
                  <a:ext uri="{FF2B5EF4-FFF2-40B4-BE49-F238E27FC236}">
                    <a16:creationId xmlns:a16="http://schemas.microsoft.com/office/drawing/2014/main" id="{4A3A1A19-076F-447A-9FDB-65CD7ECB9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FDEE402-877D-404F-8120-056DBF796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8238" y="6674769"/>
              <a:ext cx="76200" cy="77788"/>
              <a:chOff x="1356" y="4133"/>
              <a:chExt cx="48" cy="49"/>
            </a:xfrm>
          </p:grpSpPr>
          <p:sp>
            <p:nvSpPr>
              <p:cNvPr id="112683" name="Oval 13">
                <a:extLst>
                  <a:ext uri="{FF2B5EF4-FFF2-40B4-BE49-F238E27FC236}">
                    <a16:creationId xmlns:a16="http://schemas.microsoft.com/office/drawing/2014/main" id="{4FCF7D20-F0B9-4A82-9743-E7CEBA10A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7" y="4134"/>
                <a:ext cx="47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4" name="Oval 14">
                <a:extLst>
                  <a:ext uri="{FF2B5EF4-FFF2-40B4-BE49-F238E27FC236}">
                    <a16:creationId xmlns:a16="http://schemas.microsoft.com/office/drawing/2014/main" id="{3F37361C-FC15-4C4C-AD88-2ABD27973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6" y="4133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18">
              <a:extLst>
                <a:ext uri="{FF2B5EF4-FFF2-40B4-BE49-F238E27FC236}">
                  <a16:creationId xmlns:a16="http://schemas.microsoft.com/office/drawing/2014/main" id="{EB6D716A-FAD4-4E8C-9760-2EB6D6D408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3888" y="5834981"/>
              <a:ext cx="76200" cy="77788"/>
              <a:chOff x="1832" y="3604"/>
              <a:chExt cx="48" cy="49"/>
            </a:xfrm>
          </p:grpSpPr>
          <p:sp>
            <p:nvSpPr>
              <p:cNvPr id="112681" name="Oval 16">
                <a:extLst>
                  <a:ext uri="{FF2B5EF4-FFF2-40B4-BE49-F238E27FC236}">
                    <a16:creationId xmlns:a16="http://schemas.microsoft.com/office/drawing/2014/main" id="{25EDB4DC-5F50-4155-9787-F6DF4EABB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2" name="Oval 17">
                <a:extLst>
                  <a:ext uri="{FF2B5EF4-FFF2-40B4-BE49-F238E27FC236}">
                    <a16:creationId xmlns:a16="http://schemas.microsoft.com/office/drawing/2014/main" id="{200BAEE7-12DC-41F1-BC2D-B997FEA408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2" y="3604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2" name="Group 21">
              <a:extLst>
                <a:ext uri="{FF2B5EF4-FFF2-40B4-BE49-F238E27FC236}">
                  <a16:creationId xmlns:a16="http://schemas.microsoft.com/office/drawing/2014/main" id="{4D14A297-AB24-4ECC-8D95-DACE7679F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57926" y="5511131"/>
              <a:ext cx="76200" cy="76200"/>
              <a:chOff x="3781" y="3400"/>
              <a:chExt cx="48" cy="48"/>
            </a:xfrm>
          </p:grpSpPr>
          <p:sp>
            <p:nvSpPr>
              <p:cNvPr id="112679" name="Oval 19">
                <a:extLst>
                  <a:ext uri="{FF2B5EF4-FFF2-40B4-BE49-F238E27FC236}">
                    <a16:creationId xmlns:a16="http://schemas.microsoft.com/office/drawing/2014/main" id="{76989E62-ED4D-4E38-8F0A-889BCC6C6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80" name="Oval 20">
                <a:extLst>
                  <a:ext uri="{FF2B5EF4-FFF2-40B4-BE49-F238E27FC236}">
                    <a16:creationId xmlns:a16="http://schemas.microsoft.com/office/drawing/2014/main" id="{39660470-89C5-4F17-B927-64C484AA7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1" y="3400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3" name="Group 24">
              <a:extLst>
                <a:ext uri="{FF2B5EF4-FFF2-40B4-BE49-F238E27FC236}">
                  <a16:creationId xmlns:a16="http://schemas.microsoft.com/office/drawing/2014/main" id="{9AF413CC-45F2-4087-BF06-F1D5C01B1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5738" y="5109494"/>
              <a:ext cx="76200" cy="77788"/>
              <a:chOff x="5556" y="3147"/>
              <a:chExt cx="48" cy="49"/>
            </a:xfrm>
          </p:grpSpPr>
          <p:sp>
            <p:nvSpPr>
              <p:cNvPr id="112677" name="Oval 22">
                <a:extLst>
                  <a:ext uri="{FF2B5EF4-FFF2-40B4-BE49-F238E27FC236}">
                    <a16:creationId xmlns:a16="http://schemas.microsoft.com/office/drawing/2014/main" id="{72500A43-FE74-4B79-A33F-79EE7610B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8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8" name="Oval 23">
                <a:extLst>
                  <a:ext uri="{FF2B5EF4-FFF2-40B4-BE49-F238E27FC236}">
                    <a16:creationId xmlns:a16="http://schemas.microsoft.com/office/drawing/2014/main" id="{98D96663-9E3C-4244-8CD2-4478075FB5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" y="3147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74" name="Group 27">
              <a:extLst>
                <a:ext uri="{FF2B5EF4-FFF2-40B4-BE49-F238E27FC236}">
                  <a16:creationId xmlns:a16="http://schemas.microsoft.com/office/drawing/2014/main" id="{1BAA43C9-DCFE-44E5-AC4A-57E8EBE34E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3488" y="6639844"/>
              <a:ext cx="76200" cy="76200"/>
              <a:chOff x="3816" y="4111"/>
              <a:chExt cx="48" cy="48"/>
            </a:xfrm>
          </p:grpSpPr>
          <p:sp>
            <p:nvSpPr>
              <p:cNvPr id="112675" name="Oval 25">
                <a:extLst>
                  <a:ext uri="{FF2B5EF4-FFF2-40B4-BE49-F238E27FC236}">
                    <a16:creationId xmlns:a16="http://schemas.microsoft.com/office/drawing/2014/main" id="{70FE7E6F-7F82-4C83-8D94-8BD9619F7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676" name="Oval 26">
                <a:extLst>
                  <a:ext uri="{FF2B5EF4-FFF2-40B4-BE49-F238E27FC236}">
                    <a16:creationId xmlns:a16="http://schemas.microsoft.com/office/drawing/2014/main" id="{DEB803D6-E72A-4DA4-B51F-09289D94B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6" y="4111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9857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HĐ4 - SGK-103: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đây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So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0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3" y="646043"/>
                <a:ext cx="10196512" cy="6163226"/>
              </a:xfrm>
              <a:prstGeom prst="rect">
                <a:avLst/>
              </a:prstGeom>
              <a:blipFill>
                <a:blip r:embed="rId2"/>
                <a:stretch>
                  <a:fillRect l="-1435" t="-1286" r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341394" y="573882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734550" y="3305176"/>
            <a:ext cx="165100" cy="163513"/>
            <a:chOff x="6132" y="208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6132" y="208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6133" y="208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726488" y="105727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7885113" y="345281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725025" y="205422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8883650" y="2054226"/>
            <a:ext cx="841375" cy="5381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8056563" y="320675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096375" y="2065338"/>
            <a:ext cx="2190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9667875" y="3429001"/>
            <a:ext cx="212725" cy="331788"/>
            <a:chOff x="6090" y="2160"/>
            <a:chExt cx="134" cy="209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6109" y="216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6109" y="216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6090" y="221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4"/>
          <p:cNvGrpSpPr>
            <a:grpSpLocks/>
          </p:cNvGrpSpPr>
          <p:nvPr/>
        </p:nvGrpSpPr>
        <p:grpSpPr bwMode="auto">
          <a:xfrm>
            <a:off x="9686925" y="1835151"/>
            <a:ext cx="241300" cy="257175"/>
            <a:chOff x="6102" y="1156"/>
            <a:chExt cx="152" cy="162"/>
          </a:xfrm>
        </p:grpSpPr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6102" y="127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6102" y="127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127" y="115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3" y="124989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dấu hiệu nhận biết một đường thẳng và một đường tròn không giao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nl-NL" sz="30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1:</a:t>
            </a: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điểm chung: Đường thẳng và đường tròn không có điểm chung.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2:</a:t>
            </a: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Khoảng cách từ tâm đường tròn đến đường thẳng lớn hơn bán kính đường tròn.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Ví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dụ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3-  SGK- 103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2800" b="1" kern="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30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0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b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0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;2 </m:t>
                        </m:r>
                        <m:r>
                          <m:rPr>
                            <m:nor/>
                          </m:rPr>
                          <a:rPr lang="en-US" sz="30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68" y="874777"/>
                <a:ext cx="6059557" cy="4661276"/>
              </a:xfrm>
              <a:prstGeom prst="rect">
                <a:avLst/>
              </a:prstGeom>
              <a:blipFill>
                <a:blip r:embed="rId2"/>
                <a:stretch>
                  <a:fillRect l="-2314" t="-916" b="-2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7405688" y="1690688"/>
            <a:ext cx="3948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9350375" y="4035426"/>
            <a:ext cx="165100" cy="163513"/>
            <a:chOff x="5890" y="2542"/>
            <a:chExt cx="104" cy="103"/>
          </a:xfrm>
        </p:grpSpPr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1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1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5890" y="2542"/>
              <a:ext cx="104" cy="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891" y="2542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1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1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8F8F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342313" y="1787526"/>
            <a:ext cx="1998662" cy="19939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7500938" y="4183063"/>
            <a:ext cx="3757612" cy="285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9340850" y="2784476"/>
            <a:ext cx="11112" cy="14128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9340850" y="2784476"/>
            <a:ext cx="854075" cy="517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9418638" y="3214688"/>
            <a:ext cx="422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3cm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7672388" y="3937001"/>
            <a:ext cx="176212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626600" y="2738438"/>
            <a:ext cx="76358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R = 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9305925" y="4000500"/>
            <a:ext cx="168276" cy="649290"/>
            <a:chOff x="5848" y="2620"/>
            <a:chExt cx="134" cy="209"/>
          </a:xfrm>
        </p:grpSpPr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5867" y="2621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5867" y="262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5848" y="2677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oup 25"/>
          <p:cNvGrpSpPr>
            <a:grpSpLocks/>
          </p:cNvGrpSpPr>
          <p:nvPr/>
        </p:nvGrpSpPr>
        <p:grpSpPr bwMode="auto">
          <a:xfrm>
            <a:off x="9302750" y="2565401"/>
            <a:ext cx="241300" cy="257175"/>
            <a:chOff x="5860" y="1616"/>
            <a:chExt cx="152" cy="162"/>
          </a:xfrm>
        </p:grpSpPr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5860" y="1730"/>
              <a:ext cx="49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5860" y="173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885" y="1616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002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624302"/>
            <a:ext cx="10164550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Phiếu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học</a:t>
                </a:r>
                <a:r>
                  <a:rPr lang="en-US" sz="2800" b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tập</a:t>
                </a:r>
                <a:endParaRPr lang="en-US" sz="2800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  <a:tabLst>
                    <a:tab pos="1501775" algn="ctr"/>
                  </a:tabLs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chỗ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</a:t>
                </a:r>
                <a:r>
                  <a:rPr lang="en-US" sz="2800" i="1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chỉnh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OA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15000"/>
                  </a:lnSpc>
                  <a:spcAft>
                    <a:spcPts val="0"/>
                  </a:spcAft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OB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……………….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OB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OC</m:t>
                        </m:r>
                      </m:e>
                    </m:d>
                  </m:oMath>
                </a14:m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………..	</a:t>
                </a:r>
                <a:r>
                  <a:rPr lang="en-US" sz="2800" kern="0" dirty="0">
                    <a:solidFill>
                      <a:schemeClr val="tx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1" y="1403860"/>
                <a:ext cx="8379143" cy="4853636"/>
              </a:xfrm>
              <a:prstGeom prst="rect">
                <a:avLst/>
              </a:prstGeom>
              <a:blipFill>
                <a:blip r:embed="rId4"/>
                <a:stretch>
                  <a:fillRect l="-1455" t="-1382" b="-2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00" y="4615260"/>
            <a:ext cx="1282700" cy="1282700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8365067" y="720973"/>
            <a:ext cx="368141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10312929" y="3319711"/>
            <a:ext cx="206375" cy="204788"/>
          </a:xfrm>
          <a:custGeom>
            <a:avLst/>
            <a:gdLst>
              <a:gd name="T0" fmla="*/ 6 w 130"/>
              <a:gd name="T1" fmla="*/ 129 h 129"/>
              <a:gd name="T2" fmla="*/ 0 w 130"/>
              <a:gd name="T3" fmla="*/ 6 h 129"/>
              <a:gd name="T4" fmla="*/ 124 w 130"/>
              <a:gd name="T5" fmla="*/ 0 h 129"/>
              <a:gd name="T6" fmla="*/ 130 w 130"/>
              <a:gd name="T7" fmla="*/ 123 h 129"/>
              <a:gd name="T8" fmla="*/ 6 w 130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9">
                <a:moveTo>
                  <a:pt x="6" y="129"/>
                </a:moveTo>
                <a:lnTo>
                  <a:pt x="0" y="6"/>
                </a:lnTo>
                <a:lnTo>
                  <a:pt x="124" y="0"/>
                </a:lnTo>
                <a:lnTo>
                  <a:pt x="130" y="123"/>
                </a:lnTo>
                <a:lnTo>
                  <a:pt x="6" y="1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10312929" y="3319711"/>
            <a:ext cx="209550" cy="207963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9"/>
          <p:cNvSpPr>
            <a:spLocks/>
          </p:cNvSpPr>
          <p:nvPr/>
        </p:nvSpPr>
        <p:spPr bwMode="auto">
          <a:xfrm>
            <a:off x="10312929" y="3319711"/>
            <a:ext cx="206375" cy="195263"/>
          </a:xfrm>
          <a:custGeom>
            <a:avLst/>
            <a:gdLst>
              <a:gd name="T0" fmla="*/ 0 w 130"/>
              <a:gd name="T1" fmla="*/ 6 h 123"/>
              <a:gd name="T2" fmla="*/ 124 w 130"/>
              <a:gd name="T3" fmla="*/ 0 h 123"/>
              <a:gd name="T4" fmla="*/ 130 w 130"/>
              <a:gd name="T5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0" h="123">
                <a:moveTo>
                  <a:pt x="0" y="6"/>
                </a:moveTo>
                <a:lnTo>
                  <a:pt x="124" y="0"/>
                </a:lnTo>
                <a:lnTo>
                  <a:pt x="130" y="123"/>
                </a:lnTo>
              </a:path>
            </a:pathLst>
          </a:custGeom>
          <a:noFill/>
          <a:ln w="34925" cap="flat">
            <a:solidFill>
              <a:srgbClr val="F8F8F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693679" y="841623"/>
            <a:ext cx="3151187" cy="314483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9154054" y="1301998"/>
            <a:ext cx="2230437" cy="2224088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538229" y="1682998"/>
            <a:ext cx="1463675" cy="1460500"/>
          </a:xfrm>
          <a:prstGeom prst="ellipse">
            <a:avLst/>
          </a:prstGeom>
          <a:noFill/>
          <a:ln w="3492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8484129" y="3448298"/>
            <a:ext cx="3444875" cy="165100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10268479" y="2413248"/>
            <a:ext cx="76200" cy="1571625"/>
          </a:xfrm>
          <a:prstGeom prst="line">
            <a:avLst/>
          </a:prstGeom>
          <a:noFill/>
          <a:ln w="3492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666692" y="3738811"/>
            <a:ext cx="30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17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10258954" y="3097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0038292" y="285139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276416" y="3478461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10062104" y="3289548"/>
            <a:ext cx="2333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0298642" y="3938836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10298642" y="3938836"/>
            <a:ext cx="92075" cy="92075"/>
          </a:xfrm>
          <a:prstGeom prst="ellipse">
            <a:avLst/>
          </a:pr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084329" y="4037261"/>
            <a:ext cx="233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0222442" y="2367211"/>
            <a:ext cx="93663" cy="92075"/>
          </a:xfrm>
          <a:prstGeom prst="ellipse">
            <a:avLst/>
          </a:prstGeom>
          <a:solidFill>
            <a:srgbClr val="FFFDF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0"/>
          <p:cNvSpPr>
            <a:spLocks/>
          </p:cNvSpPr>
          <p:nvPr/>
        </p:nvSpPr>
        <p:spPr bwMode="auto">
          <a:xfrm>
            <a:off x="10222442" y="2367211"/>
            <a:ext cx="93663" cy="92075"/>
          </a:xfrm>
          <a:custGeom>
            <a:avLst/>
            <a:gdLst>
              <a:gd name="T0" fmla="*/ 59 w 59"/>
              <a:gd name="T1" fmla="*/ 29 h 58"/>
              <a:gd name="T2" fmla="*/ 29 w 59"/>
              <a:gd name="T3" fmla="*/ 58 h 58"/>
              <a:gd name="T4" fmla="*/ 0 w 59"/>
              <a:gd name="T5" fmla="*/ 29 h 58"/>
              <a:gd name="T6" fmla="*/ 29 w 59"/>
              <a:gd name="T7" fmla="*/ 0 h 58"/>
              <a:gd name="T8" fmla="*/ 59 w 59"/>
              <a:gd name="T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59" y="29"/>
                </a:moveTo>
                <a:cubicBezTo>
                  <a:pt x="59" y="45"/>
                  <a:pt x="46" y="58"/>
                  <a:pt x="29" y="58"/>
                </a:cubicBezTo>
                <a:cubicBezTo>
                  <a:pt x="14" y="58"/>
                  <a:pt x="0" y="45"/>
                  <a:pt x="0" y="29"/>
                </a:cubicBezTo>
                <a:cubicBezTo>
                  <a:pt x="0" y="13"/>
                  <a:pt x="14" y="0"/>
                  <a:pt x="29" y="0"/>
                </a:cubicBezTo>
                <a:cubicBezTo>
                  <a:pt x="46" y="0"/>
                  <a:pt x="59" y="13"/>
                  <a:pt x="59" y="29"/>
                </a:cubicBezTo>
              </a:path>
            </a:pathLst>
          </a:custGeom>
          <a:noFill/>
          <a:ln w="14288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10165292" y="2113211"/>
            <a:ext cx="2444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>
                <a:ln>
                  <a:noFill/>
                </a:ln>
                <a:solidFill>
                  <a:srgbClr val="FDFDFD"/>
                </a:solidFill>
                <a:effectLst/>
                <a:latin typeface="Times New Roman" panose="02020603050405020304" pitchFamily="18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091817" y="7095696"/>
            <a:ext cx="1388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1975532" y="7095696"/>
            <a:ext cx="211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788721" y="7071488"/>
            <a:ext cx="2576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kern="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OA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&lt; </m:t>
                      </m:r>
                      <m:r>
                        <m:rPr>
                          <m:nor/>
                        </m:rPr>
                        <a:rPr lang="en-US" sz="2800" i="1" ker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a:rPr lang="en-US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7095696"/>
                <a:ext cx="1425390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30247 -0.5886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-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4948 -0.484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10234 -0.339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0.18346 -0.211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32" grpId="0" animBg="1"/>
      <p:bldP spid="33" grpId="0"/>
      <p:bldP spid="28" grpId="0" animBg="1"/>
      <p:bldP spid="30" grpId="0"/>
      <p:bldP spid="26" grpId="0" animBg="1"/>
      <p:bldP spid="27" grpId="0"/>
      <p:bldP spid="24" grpId="0"/>
      <p:bldP spid="38" grpId="0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11336125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SGK - 104</a:t>
            </a:r>
            <a:endParaRPr lang="vi-VN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/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2800" b="1" u="sng" dirty="0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Bài </a:t>
                </a:r>
                <a:r>
                  <a:rPr lang="en-US" sz="2800" b="1" u="sng" dirty="0" err="1">
                    <a:solidFill>
                      <a:srgbClr val="FFC000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b="1" u="sng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endParaRPr lang="nl-NL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đề bài ta có: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4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3 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nhỏ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;3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giao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kern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đường tròn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 xúc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bán kính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5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lớn hơn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nên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8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 4 </m:t>
                        </m:r>
                        <m:r>
                          <m:rPr>
                            <m:nor/>
                          </m:rPr>
                          <a:rPr lang="en-US" sz="2800" i="1" ker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kern="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nhau.</a:t>
                </a:r>
                <a:endParaRPr lang="en-US" sz="28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 descr="OPL20U25GSXzBJYl68kk8uQGfFKzs7yb1M4KJWUiLk6ZEvGF+qCIPSnY57AbBFCvTW(2023.15.83.Nguyen Hien)8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703A36-0B9A-2602-6F39-9CF03ECE6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1538019"/>
                <a:ext cx="10730758" cy="5047536"/>
              </a:xfrm>
              <a:prstGeom prst="rect">
                <a:avLst/>
              </a:prstGeom>
              <a:blipFill>
                <a:blip r:embed="rId2"/>
                <a:stretch>
                  <a:fillRect l="-1136" t="-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85171" y="643336"/>
            <a:ext cx="1223057" cy="122305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914402" y="999067"/>
              <a:ext cx="10464798" cy="52410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của 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a:rPr lang="en-US" sz="2800" b="1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2160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0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&lt;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oMath>
                          </a14:m>
                          <a:endParaRPr lang="en-US" sz="2800" b="0" i="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0" i="1" kern="0" smtClean="0">
                                    <a:effectLst/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kern="0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oMath>
                          </a14:m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&gt; </m:t>
                              </m:r>
                              <m:r>
                                <m:rPr>
                                  <m:nor/>
                                </m:rPr>
                                <a:rPr lang="en-US" sz="2800" b="0" i="1" kern="0" smtClean="0">
                                  <a:effectLst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i="1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55452448"/>
                  </p:ext>
                </p:extLst>
              </p:nvPr>
            </p:nvGraphicFramePr>
            <p:xfrm>
              <a:off x="914402" y="999067"/>
              <a:ext cx="10464798" cy="52410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716820">
                      <a:extLst>
                        <a:ext uri="{9D8B030D-6E8A-4147-A177-3AD203B41FA5}">
                          <a16:colId xmlns:a16="http://schemas.microsoft.com/office/drawing/2014/main" val="770910175"/>
                        </a:ext>
                      </a:extLst>
                    </a:gridCol>
                    <a:gridCol w="2219602">
                      <a:extLst>
                        <a:ext uri="{9D8B030D-6E8A-4147-A177-3AD203B41FA5}">
                          <a16:colId xmlns:a16="http://schemas.microsoft.com/office/drawing/2014/main" val="3899861954"/>
                        </a:ext>
                      </a:extLst>
                    </a:gridCol>
                    <a:gridCol w="2528376">
                      <a:extLst>
                        <a:ext uri="{9D8B030D-6E8A-4147-A177-3AD203B41FA5}">
                          <a16:colId xmlns:a16="http://schemas.microsoft.com/office/drawing/2014/main" val="3051695573"/>
                        </a:ext>
                      </a:extLst>
                    </a:gridCol>
                  </a:tblGrid>
                  <a:tr h="14647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 trí tương đối </a:t>
                          </a:r>
                          <a:r>
                            <a:rPr lang="nl-NL" sz="2800" kern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 </a:t>
                          </a: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 thẳng 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nl-NL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 đường tròn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415" r="-964" b="-258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206596"/>
                      </a:ext>
                    </a:extLst>
                  </a:tr>
                  <a:tr h="981456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50311" r="-115110" b="-2863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50311" r="-964" b="-2863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6561554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.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175983" r="-115110" b="-101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175983" r="-964" b="-101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856390"/>
                      </a:ext>
                    </a:extLst>
                  </a:tr>
                  <a:tr h="139742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kern="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kern="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58242" t="-274783" r="-115110" b="-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4217" t="-274783" r="-964" b="-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5833716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04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SGK - 104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Hình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29</m:t>
                    </m:r>
                  </m:oMath>
                </a14:m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14350" indent="-514350" algn="just">
                  <a:lnSpc>
                    <a:spcPct val="110000"/>
                  </a:lnSpc>
                  <a:buAutoNum type="alphaLcParenR"/>
                </a:pP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b)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c)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fr-FR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5" y="951693"/>
                <a:ext cx="11470850" cy="1988237"/>
              </a:xfrm>
              <a:prstGeom prst="rect">
                <a:avLst/>
              </a:prstGeom>
              <a:blipFill>
                <a:blip r:embed="rId4"/>
                <a:stretch>
                  <a:fillRect l="-1063" t="-2454" r="-1116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3 Minute Timer with Music" descr="OPL20U25GSXzBJYl68kk8uQGfFKzs7yb1M4KJWUiLk6ZEvGF+qCIPSnY57AbBFCvTW(2023.15.83.Nguyen Hien)83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34B2B00-EC0D-6BB0-B569-1FBAF1AB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10" t="34405" r="21287" b="34493"/>
          <a:stretch/>
        </p:blipFill>
        <p:spPr>
          <a:xfrm>
            <a:off x="9524108" y="6338914"/>
            <a:ext cx="1632611" cy="4924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3" y="2939930"/>
            <a:ext cx="8077200" cy="35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67" y="2976033"/>
            <a:ext cx="11430000" cy="389466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cắt nhau: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Đồng hồ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cam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lục và các đường thẳng màu vàng,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vàng.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66" y="-1"/>
            <a:ext cx="6963833" cy="29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607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tiếp xúc: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xanh cốm và đường thẳng màu ghi.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3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Hình ảnh đường thẳng và đường tròn không giao nhau: 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Đường tròn màu đỏ và các đường thẳng màu vàng, ghi.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84" b="91517" l="2559" r="95768">
                        <a14:foregroundMark x1="9941" y1="28535" x2="8957" y2="48329"/>
                        <a14:foregroundMark x1="20472" y1="8740" x2="25689" y2="9769"/>
                        <a14:foregroundMark x1="56496" y1="34447" x2="54823" y2="45501"/>
                        <a14:foregroundMark x1="74606" y1="57584" x2="73031" y2="68123"/>
                        <a14:foregroundMark x1="81890" y1="40617" x2="81594" y2="60411"/>
                        <a14:foregroundMark x1="81988" y1="71465" x2="77165" y2="91517"/>
                        <a14:foregroundMark x1="79232" y1="64267" x2="85630" y2="66581"/>
                        <a14:foregroundMark x1="94587" y1="53728" x2="95768" y2="53985"/>
                        <a14:foregroundMark x1="57480" y1="35219" x2="57480" y2="47558"/>
                        <a14:foregroundMark x1="85433" y1="64524" x2="89272" y2="64267"/>
                        <a14:foregroundMark x1="90748" y1="63239" x2="86811" y2="62211"/>
                        <a14:foregroundMark x1="91142" y1="64010" x2="87402" y2="64010"/>
                        <a14:foregroundMark x1="43996" y1="67866" x2="43996" y2="71465"/>
                        <a14:foregroundMark x1="47441" y1="63239" x2="50295" y2="63753"/>
                        <a14:foregroundMark x1="41634" y1="62725" x2="45669" y2="62211"/>
                        <a14:foregroundMark x1="38287" y1="62725" x2="44094" y2="63753"/>
                        <a14:foregroundMark x1="58760" y1="62725" x2="63583" y2="63239"/>
                        <a14:foregroundMark x1="23031" y1="6684" x2="26969" y2="10540"/>
                        <a14:foregroundMark x1="2559" y1="54242" x2="6791" y2="53985"/>
                        <a14:foregroundMark x1="5610" y1="62211" x2="9449" y2="61954"/>
                        <a14:foregroundMark x1="4626" y1="61954" x2="4626" y2="61954"/>
                        <a14:foregroundMark x1="48819" y1="38046" x2="55217" y2="39075"/>
                        <a14:foregroundMark x1="69390" y1="34447" x2="71949" y2="33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0"/>
            <a:ext cx="7564967" cy="32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1659732" y="122786"/>
            <a:ext cx="8769350" cy="2335212"/>
            <a:chOff x="99" y="45"/>
            <a:chExt cx="5524" cy="1471"/>
          </a:xfrm>
        </p:grpSpPr>
        <p:pic>
          <p:nvPicPr>
            <p:cNvPr id="5129" name="Picture 19"/>
            <p:cNvPicPr>
              <a:picLocks noChangeAspect="1" noChangeArrowheads="1"/>
            </p:cNvPicPr>
            <p:nvPr/>
          </p:nvPicPr>
          <p:blipFill>
            <a:blip r:embed="rId3"/>
            <a:srcRect l="27974" t="37648" r="28403" b="14793"/>
            <a:stretch>
              <a:fillRect/>
            </a:stretch>
          </p:blipFill>
          <p:spPr bwMode="auto">
            <a:xfrm>
              <a:off x="1956" y="45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99" y="45"/>
              <a:ext cx="1766" cy="1467"/>
              <a:chOff x="1197" y="72"/>
              <a:chExt cx="4415" cy="3668"/>
            </a:xfrm>
          </p:grpSpPr>
          <p:pic>
            <p:nvPicPr>
              <p:cNvPr id="5132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 l="27977" t="37697" r="29085" b="14764"/>
              <a:stretch>
                <a:fillRect/>
              </a:stretch>
            </p:blipFill>
            <p:spPr bwMode="auto">
              <a:xfrm>
                <a:off x="1197" y="72"/>
                <a:ext cx="4415" cy="3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1218" y="1250"/>
                <a:ext cx="4385" cy="1468"/>
                <a:chOff x="1218" y="1250"/>
                <a:chExt cx="4385" cy="1468"/>
              </a:xfrm>
            </p:grpSpPr>
            <p:sp>
              <p:nvSpPr>
                <p:cNvPr id="5134" name="Oval 23"/>
                <p:cNvSpPr>
                  <a:spLocks noChangeArrowheads="1"/>
                </p:cNvSpPr>
                <p:nvPr/>
              </p:nvSpPr>
              <p:spPr bwMode="auto">
                <a:xfrm>
                  <a:off x="2690" y="1250"/>
                  <a:ext cx="1468" cy="146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5" name="Line 24"/>
                <p:cNvSpPr>
                  <a:spLocks noChangeShapeType="1"/>
                </p:cNvSpPr>
                <p:nvPr/>
              </p:nvSpPr>
              <p:spPr bwMode="auto">
                <a:xfrm>
                  <a:off x="1218" y="2285"/>
                  <a:ext cx="4385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136" name="Oval 25"/>
                <p:cNvSpPr>
                  <a:spLocks noChangeArrowheads="1"/>
                </p:cNvSpPr>
                <p:nvPr/>
              </p:nvSpPr>
              <p:spPr bwMode="auto">
                <a:xfrm>
                  <a:off x="2728" y="2258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5137" name="Oval 26"/>
                <p:cNvSpPr>
                  <a:spLocks noChangeArrowheads="1"/>
                </p:cNvSpPr>
                <p:nvPr/>
              </p:nvSpPr>
              <p:spPr bwMode="auto">
                <a:xfrm>
                  <a:off x="4072" y="2235"/>
                  <a:ext cx="57" cy="57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altLang="en-US" sz="3200">
                    <a:solidFill>
                      <a:srgbClr val="000000"/>
                    </a:solidFill>
                    <a:latin typeface=".VnTime" pitchFamily="34" charset="0"/>
                  </a:endParaRPr>
                </a:p>
              </p:txBody>
            </p:sp>
          </p:grpSp>
        </p:grpSp>
        <p:pic>
          <p:nvPicPr>
            <p:cNvPr id="5131" name="Picture 27"/>
            <p:cNvPicPr>
              <a:picLocks noChangeAspect="1" noChangeArrowheads="1"/>
            </p:cNvPicPr>
            <p:nvPr/>
          </p:nvPicPr>
          <p:blipFill>
            <a:blip r:embed="rId5"/>
            <a:srcRect l="28001" t="37648" r="28333" b="14742"/>
            <a:stretch>
              <a:fillRect/>
            </a:stretch>
          </p:blipFill>
          <p:spPr bwMode="auto">
            <a:xfrm>
              <a:off x="3831" y="51"/>
              <a:ext cx="1792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7">
            <a:extLst>
              <a:ext uri="{FF2B5EF4-FFF2-40B4-BE49-F238E27FC236}">
                <a16:creationId xmlns:a16="http://schemas.microsoft.com/office/drawing/2014/main" id="{269FCCC3-9939-404B-BC63-48128A759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866" y="5517404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1" name="Text Box 17">
            <a:extLst>
              <a:ext uri="{FF2B5EF4-FFF2-40B4-BE49-F238E27FC236}">
                <a16:creationId xmlns:a16="http://schemas.microsoft.com/office/drawing/2014/main" id="{7E059688-B518-465C-A8C9-0952E135A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94" y="5513411"/>
            <a:ext cx="108717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1D232-1D7E-665A-3286-87A62699C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014" y="400716"/>
            <a:ext cx="1335668" cy="1003878"/>
          </a:xfrm>
          <a:prstGeom prst="rect">
            <a:avLst/>
          </a:prstGeom>
        </p:spPr>
      </p:pic>
      <p:pic>
        <p:nvPicPr>
          <p:cNvPr id="19" name="Picture 46" descr="QUESTION">
            <a:extLst>
              <a:ext uri="{FF2B5EF4-FFF2-40B4-BE49-F238E27FC236}">
                <a16:creationId xmlns:a16="http://schemas.microsoft.com/office/drawing/2014/main" id="{DA3D9E06-B494-4B9B-86D7-88188779BB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74118" y="3319014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76C642-67D0-46E3-942C-C9C4CFC0EBBB}"/>
              </a:ext>
            </a:extLst>
          </p:cNvPr>
          <p:cNvGrpSpPr/>
          <p:nvPr/>
        </p:nvGrpSpPr>
        <p:grpSpPr>
          <a:xfrm>
            <a:off x="1546227" y="2475140"/>
            <a:ext cx="8967786" cy="3178840"/>
            <a:chOff x="1654175" y="1739900"/>
            <a:chExt cx="8883650" cy="3378200"/>
          </a:xfrm>
        </p:grpSpPr>
        <p:sp>
          <p:nvSpPr>
            <p:cNvPr id="112689" name="AutoShape 29">
              <a:extLst>
                <a:ext uri="{FF2B5EF4-FFF2-40B4-BE49-F238E27FC236}">
                  <a16:creationId xmlns:a16="http://schemas.microsoft.com/office/drawing/2014/main" id="{95A460C8-349F-4265-9857-EAD32A70E8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4175" y="1739900"/>
              <a:ext cx="8883650" cy="337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1" name="Freeform 32">
              <a:extLst>
                <a:ext uri="{FF2B5EF4-FFF2-40B4-BE49-F238E27FC236}">
                  <a16:creationId xmlns:a16="http://schemas.microsoft.com/office/drawing/2014/main" id="{816B871B-C439-4C02-8052-F9FAA6877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0" y="1831975"/>
              <a:ext cx="2255838" cy="2259013"/>
            </a:xfrm>
            <a:custGeom>
              <a:avLst/>
              <a:gdLst>
                <a:gd name="T0" fmla="*/ 1421 w 1421"/>
                <a:gd name="T1" fmla="*/ 711 h 1423"/>
                <a:gd name="T2" fmla="*/ 710 w 1421"/>
                <a:gd name="T3" fmla="*/ 1423 h 1423"/>
                <a:gd name="T4" fmla="*/ 0 w 1421"/>
                <a:gd name="T5" fmla="*/ 711 h 1423"/>
                <a:gd name="T6" fmla="*/ 710 w 1421"/>
                <a:gd name="T7" fmla="*/ 0 h 1423"/>
                <a:gd name="T8" fmla="*/ 1421 w 1421"/>
                <a:gd name="T9" fmla="*/ 711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1" h="1423">
                  <a:moveTo>
                    <a:pt x="1421" y="711"/>
                  </a:moveTo>
                  <a:cubicBezTo>
                    <a:pt x="1421" y="1105"/>
                    <a:pt x="1103" y="1423"/>
                    <a:pt x="710" y="1423"/>
                  </a:cubicBezTo>
                  <a:cubicBezTo>
                    <a:pt x="318" y="1423"/>
                    <a:pt x="0" y="1105"/>
                    <a:pt x="0" y="711"/>
                  </a:cubicBezTo>
                  <a:cubicBezTo>
                    <a:pt x="0" y="319"/>
                    <a:pt x="318" y="0"/>
                    <a:pt x="710" y="0"/>
                  </a:cubicBezTo>
                  <a:cubicBezTo>
                    <a:pt x="1103" y="0"/>
                    <a:pt x="1421" y="319"/>
                    <a:pt x="1421" y="711"/>
                  </a:cubicBezTo>
                </a:path>
              </a:pathLst>
            </a:cu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2" name="Oval 33">
              <a:extLst>
                <a:ext uri="{FF2B5EF4-FFF2-40B4-BE49-F238E27FC236}">
                  <a16:creationId xmlns:a16="http://schemas.microsoft.com/office/drawing/2014/main" id="{BE2643F1-D316-4733-8192-762EC8B19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7488" y="2393950"/>
              <a:ext cx="2254250" cy="22606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2693" name="Oval 34">
              <a:extLst>
                <a:ext uri="{FF2B5EF4-FFF2-40B4-BE49-F238E27FC236}">
                  <a16:creationId xmlns:a16="http://schemas.microsoft.com/office/drawing/2014/main" id="{815DD8B4-2CF0-4B83-B2E9-B24FF9C5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813" y="2767013"/>
              <a:ext cx="2255838" cy="2259013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94" name="Line 35">
              <a:extLst>
                <a:ext uri="{FF2B5EF4-FFF2-40B4-BE49-F238E27FC236}">
                  <a16:creationId xmlns:a16="http://schemas.microsoft.com/office/drawing/2014/main" id="{FD6C0761-F773-4BBC-9AD4-3576E78FF2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9425" y="4687888"/>
              <a:ext cx="8588375" cy="0"/>
            </a:xfrm>
            <a:prstGeom prst="line">
              <a:avLst/>
            </a:prstGeom>
            <a:noFill/>
            <a:ln w="47625" cap="flat">
              <a:solidFill>
                <a:srgbClr val="FBFB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2695" name="Group 38">
              <a:extLst>
                <a:ext uri="{FF2B5EF4-FFF2-40B4-BE49-F238E27FC236}">
                  <a16:creationId xmlns:a16="http://schemas.microsoft.com/office/drawing/2014/main" id="{E1676A88-6464-4AFB-A24C-5C76CED82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6700" y="4649788"/>
              <a:ext cx="76200" cy="77788"/>
              <a:chOff x="2568" y="2929"/>
              <a:chExt cx="48" cy="49"/>
            </a:xfrm>
          </p:grpSpPr>
          <p:sp>
            <p:nvSpPr>
              <p:cNvPr id="54" name="Oval 36">
                <a:extLst>
                  <a:ext uri="{FF2B5EF4-FFF2-40B4-BE49-F238E27FC236}">
                    <a16:creationId xmlns:a16="http://schemas.microsoft.com/office/drawing/2014/main" id="{9240E7D0-3026-43A6-B9B9-C48E6D2D0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37">
                <a:extLst>
                  <a:ext uri="{FF2B5EF4-FFF2-40B4-BE49-F238E27FC236}">
                    <a16:creationId xmlns:a16="http://schemas.microsoft.com/office/drawing/2014/main" id="{69B43F9F-A115-4076-AD3E-503ECA0B0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6" name="Group 41">
              <a:extLst>
                <a:ext uri="{FF2B5EF4-FFF2-40B4-BE49-F238E27FC236}">
                  <a16:creationId xmlns:a16="http://schemas.microsoft.com/office/drawing/2014/main" id="{F767BB00-3315-4EED-A248-1572BEFD9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8563" y="4649788"/>
              <a:ext cx="76200" cy="77788"/>
              <a:chOff x="1555" y="2929"/>
              <a:chExt cx="48" cy="49"/>
            </a:xfrm>
          </p:grpSpPr>
          <p:sp>
            <p:nvSpPr>
              <p:cNvPr id="52" name="Oval 39">
                <a:extLst>
                  <a:ext uri="{FF2B5EF4-FFF2-40B4-BE49-F238E27FC236}">
                    <a16:creationId xmlns:a16="http://schemas.microsoft.com/office/drawing/2014/main" id="{66599679-6624-429D-92D8-8D3EE8FE2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>
                <a:extLst>
                  <a:ext uri="{FF2B5EF4-FFF2-40B4-BE49-F238E27FC236}">
                    <a16:creationId xmlns:a16="http://schemas.microsoft.com/office/drawing/2014/main" id="{8D4B79AA-0EA9-432A-BF9A-98E86CE7F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929"/>
                <a:ext cx="48" cy="49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7" name="Group 44">
              <a:extLst>
                <a:ext uri="{FF2B5EF4-FFF2-40B4-BE49-F238E27FC236}">
                  <a16:creationId xmlns:a16="http://schemas.microsoft.com/office/drawing/2014/main" id="{9E38AC77-32AF-4B8F-9F61-F67A8E5D0D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3425" y="3859213"/>
              <a:ext cx="76200" cy="76200"/>
              <a:chOff x="2062" y="2431"/>
              <a:chExt cx="48" cy="48"/>
            </a:xfrm>
          </p:grpSpPr>
          <p:sp>
            <p:nvSpPr>
              <p:cNvPr id="50" name="Oval 42">
                <a:extLst>
                  <a:ext uri="{FF2B5EF4-FFF2-40B4-BE49-F238E27FC236}">
                    <a16:creationId xmlns:a16="http://schemas.microsoft.com/office/drawing/2014/main" id="{F92EA90E-2E9F-4D15-B87C-962DCAB98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43">
                <a:extLst>
                  <a:ext uri="{FF2B5EF4-FFF2-40B4-BE49-F238E27FC236}">
                    <a16:creationId xmlns:a16="http://schemas.microsoft.com/office/drawing/2014/main" id="{E02A66AD-58CB-41B9-94D6-04F9AE1A0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" y="243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8" name="Group 47">
              <a:extLst>
                <a:ext uri="{FF2B5EF4-FFF2-40B4-BE49-F238E27FC236}">
                  <a16:creationId xmlns:a16="http://schemas.microsoft.com/office/drawing/2014/main" id="{A625F374-C488-4E02-A6CE-616EDB2B7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86513" y="3486150"/>
              <a:ext cx="76200" cy="76200"/>
              <a:chOff x="4023" y="2196"/>
              <a:chExt cx="48" cy="48"/>
            </a:xfrm>
          </p:grpSpPr>
          <p:sp>
            <p:nvSpPr>
              <p:cNvPr id="48" name="Oval 45">
                <a:extLst>
                  <a:ext uri="{FF2B5EF4-FFF2-40B4-BE49-F238E27FC236}">
                    <a16:creationId xmlns:a16="http://schemas.microsoft.com/office/drawing/2014/main" id="{7085F9BF-5C40-4366-99E6-AAF88E4DF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46">
                <a:extLst>
                  <a:ext uri="{FF2B5EF4-FFF2-40B4-BE49-F238E27FC236}">
                    <a16:creationId xmlns:a16="http://schemas.microsoft.com/office/drawing/2014/main" id="{2AEA444F-9C47-48F3-A541-30919CBC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3" y="219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699" name="Group 50">
              <a:extLst>
                <a:ext uri="{FF2B5EF4-FFF2-40B4-BE49-F238E27FC236}">
                  <a16:creationId xmlns:a16="http://schemas.microsoft.com/office/drawing/2014/main" id="{74EACE0F-047C-42C7-AC44-4D83921655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0525" y="2922588"/>
              <a:ext cx="76200" cy="77788"/>
              <a:chOff x="5846" y="1841"/>
              <a:chExt cx="48" cy="49"/>
            </a:xfrm>
          </p:grpSpPr>
          <p:sp>
            <p:nvSpPr>
              <p:cNvPr id="112703" name="Oval 48">
                <a:extLst>
                  <a:ext uri="{FF2B5EF4-FFF2-40B4-BE49-F238E27FC236}">
                    <a16:creationId xmlns:a16="http://schemas.microsoft.com/office/drawing/2014/main" id="{88DC6FB0-5A0A-4964-8CF0-363AA039F2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9"/>
              </a:xfrm>
              <a:prstGeom prst="ellipse">
                <a:avLst/>
              </a:prstGeom>
              <a:solidFill>
                <a:srgbClr val="FFFBF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9">
                <a:extLst>
                  <a:ext uri="{FF2B5EF4-FFF2-40B4-BE49-F238E27FC236}">
                    <a16:creationId xmlns:a16="http://schemas.microsoft.com/office/drawing/2014/main" id="{D95A92AF-CE86-4776-81D2-8DA54F7F5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6" y="184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2700" name="Group 53">
              <a:extLst>
                <a:ext uri="{FF2B5EF4-FFF2-40B4-BE49-F238E27FC236}">
                  <a16:creationId xmlns:a16="http://schemas.microsoft.com/office/drawing/2014/main" id="{226E5706-22BD-446F-BEBD-931F0C46C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2075" y="4614863"/>
              <a:ext cx="77788" cy="76200"/>
              <a:chOff x="4058" y="2907"/>
              <a:chExt cx="49" cy="48"/>
            </a:xfrm>
          </p:grpSpPr>
          <p:sp>
            <p:nvSpPr>
              <p:cNvPr id="112701" name="Oval 51">
                <a:extLst>
                  <a:ext uri="{FF2B5EF4-FFF2-40B4-BE49-F238E27FC236}">
                    <a16:creationId xmlns:a16="http://schemas.microsoft.com/office/drawing/2014/main" id="{25E01C89-4A03-48E9-8645-F805833E2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" y="2907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702" name="Oval 52">
                <a:extLst>
                  <a:ext uri="{FF2B5EF4-FFF2-40B4-BE49-F238E27FC236}">
                    <a16:creationId xmlns:a16="http://schemas.microsoft.com/office/drawing/2014/main" id="{BA3E3BBC-ED43-45AB-9C02-ACB91DD90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8" y="2907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4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0" y="1046186"/>
            <a:ext cx="11480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  <a:tab pos="457200" algn="l"/>
                <a:tab pos="914400" algn="l"/>
              </a:tabLst>
            </a:pP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...</a:t>
            </a:r>
            <a:endParaRPr lang="en-US" sz="3000" dirty="0"/>
          </a:p>
        </p:txBody>
      </p:sp>
      <p:pic>
        <p:nvPicPr>
          <p:cNvPr id="10" name="Picture 9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" y="3118331"/>
            <a:ext cx="3726974" cy="304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upload.wikimedia.org/wikipedia/commons/7/79/Transperth-466-468-McIver-150705.jpg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538133" y="3118331"/>
            <a:ext cx="3539067" cy="318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3118331"/>
            <a:ext cx="3826933" cy="3180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93136" y="2954496"/>
            <a:ext cx="1231476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bài tập tự luyện.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104 -105-SGK.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</a:t>
            </a:r>
            <a:b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0723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Freeform 18"/>
          <p:cNvSpPr>
            <a:spLocks/>
          </p:cNvSpPr>
          <p:nvPr/>
        </p:nvSpPr>
        <p:spPr bwMode="auto">
          <a:xfrm>
            <a:off x="1905000" y="-76200"/>
            <a:ext cx="2362200" cy="1143000"/>
          </a:xfrm>
          <a:custGeom>
            <a:avLst/>
            <a:gdLst>
              <a:gd name="T0" fmla="*/ 1968 w 2178"/>
              <a:gd name="T1" fmla="*/ 348 h 612"/>
              <a:gd name="T2" fmla="*/ 1909 w 2178"/>
              <a:gd name="T3" fmla="*/ 299 h 612"/>
              <a:gd name="T4" fmla="*/ 1733 w 2178"/>
              <a:gd name="T5" fmla="*/ 302 h 612"/>
              <a:gd name="T6" fmla="*/ 1570 w 2178"/>
              <a:gd name="T7" fmla="*/ 399 h 612"/>
              <a:gd name="T8" fmla="*/ 1506 w 2178"/>
              <a:gd name="T9" fmla="*/ 449 h 612"/>
              <a:gd name="T10" fmla="*/ 1457 w 2178"/>
              <a:gd name="T11" fmla="*/ 436 h 612"/>
              <a:gd name="T12" fmla="*/ 1407 w 2178"/>
              <a:gd name="T13" fmla="*/ 449 h 612"/>
              <a:gd name="T14" fmla="*/ 1351 w 2178"/>
              <a:gd name="T15" fmla="*/ 470 h 612"/>
              <a:gd name="T16" fmla="*/ 1297 w 2178"/>
              <a:gd name="T17" fmla="*/ 470 h 612"/>
              <a:gd name="T18" fmla="*/ 1245 w 2178"/>
              <a:gd name="T19" fmla="*/ 461 h 612"/>
              <a:gd name="T20" fmla="*/ 1191 w 2178"/>
              <a:gd name="T21" fmla="*/ 472 h 612"/>
              <a:gd name="T22" fmla="*/ 1150 w 2178"/>
              <a:gd name="T23" fmla="*/ 489 h 612"/>
              <a:gd name="T24" fmla="*/ 1096 w 2178"/>
              <a:gd name="T25" fmla="*/ 491 h 612"/>
              <a:gd name="T26" fmla="*/ 1044 w 2178"/>
              <a:gd name="T27" fmla="*/ 487 h 612"/>
              <a:gd name="T28" fmla="*/ 974 w 2178"/>
              <a:gd name="T29" fmla="*/ 500 h 612"/>
              <a:gd name="T30" fmla="*/ 924 w 2178"/>
              <a:gd name="T31" fmla="*/ 509 h 612"/>
              <a:gd name="T32" fmla="*/ 891 w 2178"/>
              <a:gd name="T33" fmla="*/ 472 h 612"/>
              <a:gd name="T34" fmla="*/ 832 w 2178"/>
              <a:gd name="T35" fmla="*/ 432 h 612"/>
              <a:gd name="T36" fmla="*/ 700 w 2178"/>
              <a:gd name="T37" fmla="*/ 417 h 612"/>
              <a:gd name="T38" fmla="*/ 514 w 2178"/>
              <a:gd name="T39" fmla="*/ 500 h 612"/>
              <a:gd name="T40" fmla="*/ 382 w 2178"/>
              <a:gd name="T41" fmla="*/ 561 h 612"/>
              <a:gd name="T42" fmla="*/ 241 w 2178"/>
              <a:gd name="T43" fmla="*/ 576 h 612"/>
              <a:gd name="T44" fmla="*/ 172 w 2178"/>
              <a:gd name="T45" fmla="*/ 599 h 612"/>
              <a:gd name="T46" fmla="*/ 43 w 2178"/>
              <a:gd name="T47" fmla="*/ 612 h 612"/>
              <a:gd name="T48" fmla="*/ 0 w 2178"/>
              <a:gd name="T49" fmla="*/ 542 h 612"/>
              <a:gd name="T50" fmla="*/ 36 w 2178"/>
              <a:gd name="T51" fmla="*/ 518 h 612"/>
              <a:gd name="T52" fmla="*/ 92 w 2178"/>
              <a:gd name="T53" fmla="*/ 513 h 612"/>
              <a:gd name="T54" fmla="*/ 104 w 2178"/>
              <a:gd name="T55" fmla="*/ 415 h 612"/>
              <a:gd name="T56" fmla="*/ 172 w 2178"/>
              <a:gd name="T57" fmla="*/ 316 h 612"/>
              <a:gd name="T58" fmla="*/ 354 w 2178"/>
              <a:gd name="T59" fmla="*/ 230 h 612"/>
              <a:gd name="T60" fmla="*/ 436 w 2178"/>
              <a:gd name="T61" fmla="*/ 105 h 612"/>
              <a:gd name="T62" fmla="*/ 512 w 2178"/>
              <a:gd name="T63" fmla="*/ 62 h 612"/>
              <a:gd name="T64" fmla="*/ 653 w 2178"/>
              <a:gd name="T65" fmla="*/ 30 h 612"/>
              <a:gd name="T66" fmla="*/ 842 w 2178"/>
              <a:gd name="T67" fmla="*/ 5 h 612"/>
              <a:gd name="T68" fmla="*/ 1059 w 2178"/>
              <a:gd name="T69" fmla="*/ 3 h 612"/>
              <a:gd name="T70" fmla="*/ 1183 w 2178"/>
              <a:gd name="T71" fmla="*/ 37 h 612"/>
              <a:gd name="T72" fmla="*/ 1294 w 2178"/>
              <a:gd name="T73" fmla="*/ 100 h 612"/>
              <a:gd name="T74" fmla="*/ 1391 w 2178"/>
              <a:gd name="T75" fmla="*/ 93 h 612"/>
              <a:gd name="T76" fmla="*/ 1506 w 2178"/>
              <a:gd name="T77" fmla="*/ 65 h 612"/>
              <a:gd name="T78" fmla="*/ 1605 w 2178"/>
              <a:gd name="T79" fmla="*/ 72 h 612"/>
              <a:gd name="T80" fmla="*/ 1683 w 2178"/>
              <a:gd name="T81" fmla="*/ 53 h 612"/>
              <a:gd name="T82" fmla="*/ 1749 w 2178"/>
              <a:gd name="T83" fmla="*/ 75 h 612"/>
              <a:gd name="T84" fmla="*/ 1803 w 2178"/>
              <a:gd name="T85" fmla="*/ 100 h 612"/>
              <a:gd name="T86" fmla="*/ 1883 w 2178"/>
              <a:gd name="T87" fmla="*/ 94 h 612"/>
              <a:gd name="T88" fmla="*/ 1954 w 2178"/>
              <a:gd name="T89" fmla="*/ 87 h 612"/>
              <a:gd name="T90" fmla="*/ 2030 w 2178"/>
              <a:gd name="T91" fmla="*/ 124 h 612"/>
              <a:gd name="T92" fmla="*/ 2041 w 2178"/>
              <a:gd name="T93" fmla="*/ 166 h 612"/>
              <a:gd name="T94" fmla="*/ 2131 w 2178"/>
              <a:gd name="T95" fmla="*/ 194 h 612"/>
              <a:gd name="T96" fmla="*/ 2136 w 2178"/>
              <a:gd name="T97" fmla="*/ 263 h 612"/>
              <a:gd name="T98" fmla="*/ 2178 w 2178"/>
              <a:gd name="T99" fmla="*/ 326 h 612"/>
              <a:gd name="T100" fmla="*/ 2060 w 2178"/>
              <a:gd name="T101" fmla="*/ 387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78" h="612">
                <a:moveTo>
                  <a:pt x="1985" y="383"/>
                </a:moveTo>
                <a:lnTo>
                  <a:pt x="1980" y="373"/>
                </a:lnTo>
                <a:lnTo>
                  <a:pt x="1975" y="361"/>
                </a:lnTo>
                <a:lnTo>
                  <a:pt x="1968" y="348"/>
                </a:lnTo>
                <a:lnTo>
                  <a:pt x="1961" y="333"/>
                </a:lnTo>
                <a:lnTo>
                  <a:pt x="1949" y="321"/>
                </a:lnTo>
                <a:lnTo>
                  <a:pt x="1933" y="309"/>
                </a:lnTo>
                <a:lnTo>
                  <a:pt x="1909" y="299"/>
                </a:lnTo>
                <a:lnTo>
                  <a:pt x="1881" y="292"/>
                </a:lnTo>
                <a:lnTo>
                  <a:pt x="1832" y="288"/>
                </a:lnTo>
                <a:lnTo>
                  <a:pt x="1782" y="292"/>
                </a:lnTo>
                <a:lnTo>
                  <a:pt x="1733" y="302"/>
                </a:lnTo>
                <a:lnTo>
                  <a:pt x="1683" y="317"/>
                </a:lnTo>
                <a:lnTo>
                  <a:pt x="1641" y="340"/>
                </a:lnTo>
                <a:lnTo>
                  <a:pt x="1601" y="367"/>
                </a:lnTo>
                <a:lnTo>
                  <a:pt x="1570" y="399"/>
                </a:lnTo>
                <a:lnTo>
                  <a:pt x="1549" y="435"/>
                </a:lnTo>
                <a:lnTo>
                  <a:pt x="1532" y="444"/>
                </a:lnTo>
                <a:lnTo>
                  <a:pt x="1518" y="449"/>
                </a:lnTo>
                <a:lnTo>
                  <a:pt x="1506" y="449"/>
                </a:lnTo>
                <a:lnTo>
                  <a:pt x="1492" y="446"/>
                </a:lnTo>
                <a:lnTo>
                  <a:pt x="1480" y="442"/>
                </a:lnTo>
                <a:lnTo>
                  <a:pt x="1469" y="439"/>
                </a:lnTo>
                <a:lnTo>
                  <a:pt x="1457" y="436"/>
                </a:lnTo>
                <a:lnTo>
                  <a:pt x="1443" y="436"/>
                </a:lnTo>
                <a:lnTo>
                  <a:pt x="1433" y="439"/>
                </a:lnTo>
                <a:lnTo>
                  <a:pt x="1422" y="444"/>
                </a:lnTo>
                <a:lnTo>
                  <a:pt x="1407" y="449"/>
                </a:lnTo>
                <a:lnTo>
                  <a:pt x="1393" y="455"/>
                </a:lnTo>
                <a:lnTo>
                  <a:pt x="1379" y="461"/>
                </a:lnTo>
                <a:lnTo>
                  <a:pt x="1365" y="466"/>
                </a:lnTo>
                <a:lnTo>
                  <a:pt x="1351" y="470"/>
                </a:lnTo>
                <a:lnTo>
                  <a:pt x="1337" y="473"/>
                </a:lnTo>
                <a:lnTo>
                  <a:pt x="1323" y="474"/>
                </a:lnTo>
                <a:lnTo>
                  <a:pt x="1308" y="473"/>
                </a:lnTo>
                <a:lnTo>
                  <a:pt x="1297" y="470"/>
                </a:lnTo>
                <a:lnTo>
                  <a:pt x="1285" y="467"/>
                </a:lnTo>
                <a:lnTo>
                  <a:pt x="1273" y="464"/>
                </a:lnTo>
                <a:lnTo>
                  <a:pt x="1259" y="462"/>
                </a:lnTo>
                <a:lnTo>
                  <a:pt x="1245" y="461"/>
                </a:lnTo>
                <a:lnTo>
                  <a:pt x="1226" y="462"/>
                </a:lnTo>
                <a:lnTo>
                  <a:pt x="1212" y="464"/>
                </a:lnTo>
                <a:lnTo>
                  <a:pt x="1200" y="468"/>
                </a:lnTo>
                <a:lnTo>
                  <a:pt x="1191" y="472"/>
                </a:lnTo>
                <a:lnTo>
                  <a:pt x="1181" y="476"/>
                </a:lnTo>
                <a:lnTo>
                  <a:pt x="1172" y="481"/>
                </a:lnTo>
                <a:lnTo>
                  <a:pt x="1162" y="485"/>
                </a:lnTo>
                <a:lnTo>
                  <a:pt x="1150" y="489"/>
                </a:lnTo>
                <a:lnTo>
                  <a:pt x="1136" y="491"/>
                </a:lnTo>
                <a:lnTo>
                  <a:pt x="1120" y="492"/>
                </a:lnTo>
                <a:lnTo>
                  <a:pt x="1108" y="492"/>
                </a:lnTo>
                <a:lnTo>
                  <a:pt x="1096" y="491"/>
                </a:lnTo>
                <a:lnTo>
                  <a:pt x="1085" y="490"/>
                </a:lnTo>
                <a:lnTo>
                  <a:pt x="1073" y="489"/>
                </a:lnTo>
                <a:lnTo>
                  <a:pt x="1061" y="487"/>
                </a:lnTo>
                <a:lnTo>
                  <a:pt x="1044" y="487"/>
                </a:lnTo>
                <a:lnTo>
                  <a:pt x="1023" y="487"/>
                </a:lnTo>
                <a:lnTo>
                  <a:pt x="1002" y="491"/>
                </a:lnTo>
                <a:lnTo>
                  <a:pt x="986" y="495"/>
                </a:lnTo>
                <a:lnTo>
                  <a:pt x="974" y="500"/>
                </a:lnTo>
                <a:lnTo>
                  <a:pt x="962" y="503"/>
                </a:lnTo>
                <a:lnTo>
                  <a:pt x="953" y="507"/>
                </a:lnTo>
                <a:lnTo>
                  <a:pt x="941" y="509"/>
                </a:lnTo>
                <a:lnTo>
                  <a:pt x="924" y="509"/>
                </a:lnTo>
                <a:lnTo>
                  <a:pt x="903" y="506"/>
                </a:lnTo>
                <a:lnTo>
                  <a:pt x="903" y="495"/>
                </a:lnTo>
                <a:lnTo>
                  <a:pt x="898" y="483"/>
                </a:lnTo>
                <a:lnTo>
                  <a:pt x="891" y="472"/>
                </a:lnTo>
                <a:lnTo>
                  <a:pt x="879" y="459"/>
                </a:lnTo>
                <a:lnTo>
                  <a:pt x="865" y="449"/>
                </a:lnTo>
                <a:lnTo>
                  <a:pt x="849" y="439"/>
                </a:lnTo>
                <a:lnTo>
                  <a:pt x="832" y="432"/>
                </a:lnTo>
                <a:lnTo>
                  <a:pt x="813" y="425"/>
                </a:lnTo>
                <a:lnTo>
                  <a:pt x="780" y="419"/>
                </a:lnTo>
                <a:lnTo>
                  <a:pt x="743" y="416"/>
                </a:lnTo>
                <a:lnTo>
                  <a:pt x="700" y="417"/>
                </a:lnTo>
                <a:lnTo>
                  <a:pt x="656" y="424"/>
                </a:lnTo>
                <a:lnTo>
                  <a:pt x="608" y="439"/>
                </a:lnTo>
                <a:lnTo>
                  <a:pt x="561" y="464"/>
                </a:lnTo>
                <a:lnTo>
                  <a:pt x="514" y="500"/>
                </a:lnTo>
                <a:lnTo>
                  <a:pt x="472" y="549"/>
                </a:lnTo>
                <a:lnTo>
                  <a:pt x="453" y="553"/>
                </a:lnTo>
                <a:lnTo>
                  <a:pt x="420" y="558"/>
                </a:lnTo>
                <a:lnTo>
                  <a:pt x="382" y="561"/>
                </a:lnTo>
                <a:lnTo>
                  <a:pt x="340" y="566"/>
                </a:lnTo>
                <a:lnTo>
                  <a:pt x="300" y="570"/>
                </a:lnTo>
                <a:lnTo>
                  <a:pt x="264" y="574"/>
                </a:lnTo>
                <a:lnTo>
                  <a:pt x="241" y="576"/>
                </a:lnTo>
                <a:lnTo>
                  <a:pt x="229" y="577"/>
                </a:lnTo>
                <a:lnTo>
                  <a:pt x="222" y="585"/>
                </a:lnTo>
                <a:lnTo>
                  <a:pt x="203" y="592"/>
                </a:lnTo>
                <a:lnTo>
                  <a:pt x="172" y="599"/>
                </a:lnTo>
                <a:lnTo>
                  <a:pt x="139" y="605"/>
                </a:lnTo>
                <a:lnTo>
                  <a:pt x="104" y="610"/>
                </a:lnTo>
                <a:lnTo>
                  <a:pt x="71" y="612"/>
                </a:lnTo>
                <a:lnTo>
                  <a:pt x="43" y="612"/>
                </a:lnTo>
                <a:lnTo>
                  <a:pt x="26" y="608"/>
                </a:lnTo>
                <a:lnTo>
                  <a:pt x="15" y="592"/>
                </a:lnTo>
                <a:lnTo>
                  <a:pt x="5" y="568"/>
                </a:lnTo>
                <a:lnTo>
                  <a:pt x="0" y="542"/>
                </a:lnTo>
                <a:lnTo>
                  <a:pt x="7" y="525"/>
                </a:lnTo>
                <a:lnTo>
                  <a:pt x="15" y="523"/>
                </a:lnTo>
                <a:lnTo>
                  <a:pt x="24" y="520"/>
                </a:lnTo>
                <a:lnTo>
                  <a:pt x="36" y="518"/>
                </a:lnTo>
                <a:lnTo>
                  <a:pt x="50" y="517"/>
                </a:lnTo>
                <a:lnTo>
                  <a:pt x="64" y="515"/>
                </a:lnTo>
                <a:lnTo>
                  <a:pt x="78" y="514"/>
                </a:lnTo>
                <a:lnTo>
                  <a:pt x="92" y="513"/>
                </a:lnTo>
                <a:lnTo>
                  <a:pt x="104" y="513"/>
                </a:lnTo>
                <a:lnTo>
                  <a:pt x="111" y="478"/>
                </a:lnTo>
                <a:lnTo>
                  <a:pt x="109" y="445"/>
                </a:lnTo>
                <a:lnTo>
                  <a:pt x="104" y="415"/>
                </a:lnTo>
                <a:lnTo>
                  <a:pt x="102" y="385"/>
                </a:lnTo>
                <a:lnTo>
                  <a:pt x="109" y="360"/>
                </a:lnTo>
                <a:lnTo>
                  <a:pt x="130" y="337"/>
                </a:lnTo>
                <a:lnTo>
                  <a:pt x="172" y="316"/>
                </a:lnTo>
                <a:lnTo>
                  <a:pt x="241" y="299"/>
                </a:lnTo>
                <a:lnTo>
                  <a:pt x="288" y="285"/>
                </a:lnTo>
                <a:lnTo>
                  <a:pt x="326" y="260"/>
                </a:lnTo>
                <a:lnTo>
                  <a:pt x="354" y="230"/>
                </a:lnTo>
                <a:lnTo>
                  <a:pt x="380" y="197"/>
                </a:lnTo>
                <a:lnTo>
                  <a:pt x="401" y="163"/>
                </a:lnTo>
                <a:lnTo>
                  <a:pt x="420" y="132"/>
                </a:lnTo>
                <a:lnTo>
                  <a:pt x="436" y="105"/>
                </a:lnTo>
                <a:lnTo>
                  <a:pt x="455" y="87"/>
                </a:lnTo>
                <a:lnTo>
                  <a:pt x="469" y="79"/>
                </a:lnTo>
                <a:lnTo>
                  <a:pt x="488" y="71"/>
                </a:lnTo>
                <a:lnTo>
                  <a:pt x="512" y="62"/>
                </a:lnTo>
                <a:lnTo>
                  <a:pt x="542" y="54"/>
                </a:lnTo>
                <a:lnTo>
                  <a:pt x="575" y="45"/>
                </a:lnTo>
                <a:lnTo>
                  <a:pt x="613" y="37"/>
                </a:lnTo>
                <a:lnTo>
                  <a:pt x="653" y="30"/>
                </a:lnTo>
                <a:lnTo>
                  <a:pt x="696" y="22"/>
                </a:lnTo>
                <a:lnTo>
                  <a:pt x="743" y="15"/>
                </a:lnTo>
                <a:lnTo>
                  <a:pt x="792" y="10"/>
                </a:lnTo>
                <a:lnTo>
                  <a:pt x="842" y="5"/>
                </a:lnTo>
                <a:lnTo>
                  <a:pt x="896" y="3"/>
                </a:lnTo>
                <a:lnTo>
                  <a:pt x="948" y="0"/>
                </a:lnTo>
                <a:lnTo>
                  <a:pt x="1002" y="0"/>
                </a:lnTo>
                <a:lnTo>
                  <a:pt x="1059" y="3"/>
                </a:lnTo>
                <a:lnTo>
                  <a:pt x="1113" y="7"/>
                </a:lnTo>
                <a:lnTo>
                  <a:pt x="1139" y="11"/>
                </a:lnTo>
                <a:lnTo>
                  <a:pt x="1162" y="22"/>
                </a:lnTo>
                <a:lnTo>
                  <a:pt x="1183" y="37"/>
                </a:lnTo>
                <a:lnTo>
                  <a:pt x="1207" y="53"/>
                </a:lnTo>
                <a:lnTo>
                  <a:pt x="1231" y="70"/>
                </a:lnTo>
                <a:lnTo>
                  <a:pt x="1259" y="87"/>
                </a:lnTo>
                <a:lnTo>
                  <a:pt x="1294" y="100"/>
                </a:lnTo>
                <a:lnTo>
                  <a:pt x="1334" y="111"/>
                </a:lnTo>
                <a:lnTo>
                  <a:pt x="1353" y="111"/>
                </a:lnTo>
                <a:lnTo>
                  <a:pt x="1372" y="104"/>
                </a:lnTo>
                <a:lnTo>
                  <a:pt x="1391" y="93"/>
                </a:lnTo>
                <a:lnTo>
                  <a:pt x="1412" y="81"/>
                </a:lnTo>
                <a:lnTo>
                  <a:pt x="1438" y="70"/>
                </a:lnTo>
                <a:lnTo>
                  <a:pt x="1469" y="64"/>
                </a:lnTo>
                <a:lnTo>
                  <a:pt x="1506" y="65"/>
                </a:lnTo>
                <a:lnTo>
                  <a:pt x="1554" y="76"/>
                </a:lnTo>
                <a:lnTo>
                  <a:pt x="1572" y="79"/>
                </a:lnTo>
                <a:lnTo>
                  <a:pt x="1589" y="77"/>
                </a:lnTo>
                <a:lnTo>
                  <a:pt x="1605" y="72"/>
                </a:lnTo>
                <a:lnTo>
                  <a:pt x="1624" y="66"/>
                </a:lnTo>
                <a:lnTo>
                  <a:pt x="1641" y="59"/>
                </a:lnTo>
                <a:lnTo>
                  <a:pt x="1662" y="54"/>
                </a:lnTo>
                <a:lnTo>
                  <a:pt x="1683" y="53"/>
                </a:lnTo>
                <a:lnTo>
                  <a:pt x="1709" y="55"/>
                </a:lnTo>
                <a:lnTo>
                  <a:pt x="1726" y="60"/>
                </a:lnTo>
                <a:lnTo>
                  <a:pt x="1737" y="67"/>
                </a:lnTo>
                <a:lnTo>
                  <a:pt x="1749" y="75"/>
                </a:lnTo>
                <a:lnTo>
                  <a:pt x="1759" y="83"/>
                </a:lnTo>
                <a:lnTo>
                  <a:pt x="1770" y="90"/>
                </a:lnTo>
                <a:lnTo>
                  <a:pt x="1784" y="96"/>
                </a:lnTo>
                <a:lnTo>
                  <a:pt x="1803" y="100"/>
                </a:lnTo>
                <a:lnTo>
                  <a:pt x="1829" y="101"/>
                </a:lnTo>
                <a:lnTo>
                  <a:pt x="1848" y="100"/>
                </a:lnTo>
                <a:lnTo>
                  <a:pt x="1865" y="98"/>
                </a:lnTo>
                <a:lnTo>
                  <a:pt x="1883" y="94"/>
                </a:lnTo>
                <a:lnTo>
                  <a:pt x="1900" y="90"/>
                </a:lnTo>
                <a:lnTo>
                  <a:pt x="1919" y="88"/>
                </a:lnTo>
                <a:lnTo>
                  <a:pt x="1935" y="85"/>
                </a:lnTo>
                <a:lnTo>
                  <a:pt x="1954" y="87"/>
                </a:lnTo>
                <a:lnTo>
                  <a:pt x="1971" y="89"/>
                </a:lnTo>
                <a:lnTo>
                  <a:pt x="2001" y="99"/>
                </a:lnTo>
                <a:lnTo>
                  <a:pt x="2018" y="111"/>
                </a:lnTo>
                <a:lnTo>
                  <a:pt x="2030" y="124"/>
                </a:lnTo>
                <a:lnTo>
                  <a:pt x="2032" y="138"/>
                </a:lnTo>
                <a:lnTo>
                  <a:pt x="2034" y="149"/>
                </a:lnTo>
                <a:lnTo>
                  <a:pt x="2037" y="160"/>
                </a:lnTo>
                <a:lnTo>
                  <a:pt x="2041" y="166"/>
                </a:lnTo>
                <a:lnTo>
                  <a:pt x="2051" y="168"/>
                </a:lnTo>
                <a:lnTo>
                  <a:pt x="2084" y="170"/>
                </a:lnTo>
                <a:lnTo>
                  <a:pt x="2112" y="180"/>
                </a:lnTo>
                <a:lnTo>
                  <a:pt x="2131" y="194"/>
                </a:lnTo>
                <a:lnTo>
                  <a:pt x="2143" y="209"/>
                </a:lnTo>
                <a:lnTo>
                  <a:pt x="2147" y="228"/>
                </a:lnTo>
                <a:lnTo>
                  <a:pt x="2147" y="246"/>
                </a:lnTo>
                <a:lnTo>
                  <a:pt x="2136" y="263"/>
                </a:lnTo>
                <a:lnTo>
                  <a:pt x="2119" y="276"/>
                </a:lnTo>
                <a:lnTo>
                  <a:pt x="2150" y="288"/>
                </a:lnTo>
                <a:lnTo>
                  <a:pt x="2169" y="305"/>
                </a:lnTo>
                <a:lnTo>
                  <a:pt x="2178" y="326"/>
                </a:lnTo>
                <a:lnTo>
                  <a:pt x="2173" y="347"/>
                </a:lnTo>
                <a:lnTo>
                  <a:pt x="2152" y="366"/>
                </a:lnTo>
                <a:lnTo>
                  <a:pt x="2114" y="379"/>
                </a:lnTo>
                <a:lnTo>
                  <a:pt x="2060" y="387"/>
                </a:lnTo>
                <a:lnTo>
                  <a:pt x="1985" y="383"/>
                </a:lnTo>
                <a:close/>
              </a:path>
            </a:pathLst>
          </a:custGeom>
          <a:gradFill rotWithShape="1">
            <a:gsLst>
              <a:gs pos="0">
                <a:srgbClr val="FF0066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3200400" y="1143000"/>
            <a:ext cx="6934200" cy="5334000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Freeform 19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AutoShape 21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AutoShape 22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7162800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12000 VND</a:t>
            </a:r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7156450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7177089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7197725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bg1"/>
              </a:gs>
              <a:gs pos="50000">
                <a:srgbClr val="FFFF00">
                  <a:alpha val="55000"/>
                </a:srgbClr>
              </a:gs>
              <a:gs pos="100000">
                <a:schemeClr val="bg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7162800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2122" name="Group 74"/>
          <p:cNvGrpSpPr>
            <a:grpSpLocks/>
          </p:cNvGrpSpPr>
          <p:nvPr/>
        </p:nvGrpSpPr>
        <p:grpSpPr bwMode="auto">
          <a:xfrm>
            <a:off x="8931275" y="5784850"/>
            <a:ext cx="304800" cy="304800"/>
            <a:chOff x="4666" y="3644"/>
            <a:chExt cx="192" cy="192"/>
          </a:xfrm>
        </p:grpSpPr>
        <p:sp>
          <p:nvSpPr>
            <p:cNvPr id="2088" name="Oval 40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2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123" name="Group 75"/>
          <p:cNvGrpSpPr>
            <a:grpSpLocks/>
          </p:cNvGrpSpPr>
          <p:nvPr/>
        </p:nvGrpSpPr>
        <p:grpSpPr bwMode="auto">
          <a:xfrm>
            <a:off x="8915400" y="5299075"/>
            <a:ext cx="304800" cy="304800"/>
            <a:chOff x="4656" y="3338"/>
            <a:chExt cx="192" cy="192"/>
          </a:xfrm>
        </p:grpSpPr>
        <p:sp>
          <p:nvSpPr>
            <p:cNvPr id="2090" name="Oval 42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3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124" name="Group 76"/>
          <p:cNvGrpSpPr>
            <a:grpSpLocks/>
          </p:cNvGrpSpPr>
          <p:nvPr/>
        </p:nvGrpSpPr>
        <p:grpSpPr bwMode="auto">
          <a:xfrm>
            <a:off x="8915400" y="4800600"/>
            <a:ext cx="304800" cy="304800"/>
            <a:chOff x="4643" y="3002"/>
            <a:chExt cx="192" cy="192"/>
          </a:xfrm>
        </p:grpSpPr>
        <p:sp>
          <p:nvSpPr>
            <p:cNvPr id="2091" name="Oval 43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125" name="Group 77"/>
          <p:cNvGrpSpPr>
            <a:grpSpLocks/>
          </p:cNvGrpSpPr>
          <p:nvPr/>
        </p:nvGrpSpPr>
        <p:grpSpPr bwMode="auto">
          <a:xfrm>
            <a:off x="8880475" y="4225925"/>
            <a:ext cx="304800" cy="304800"/>
            <a:chOff x="4634" y="2662"/>
            <a:chExt cx="192" cy="192"/>
          </a:xfrm>
        </p:grpSpPr>
        <p:sp>
          <p:nvSpPr>
            <p:cNvPr id="2092" name="Oval 4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WordArt 57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126" name="Group 78"/>
          <p:cNvGrpSpPr>
            <a:grpSpLocks/>
          </p:cNvGrpSpPr>
          <p:nvPr/>
        </p:nvGrpSpPr>
        <p:grpSpPr bwMode="auto">
          <a:xfrm>
            <a:off x="8874125" y="3657600"/>
            <a:ext cx="304800" cy="304800"/>
            <a:chOff x="4630" y="2304"/>
            <a:chExt cx="192" cy="192"/>
          </a:xfrm>
        </p:grpSpPr>
        <p:sp>
          <p:nvSpPr>
            <p:cNvPr id="2093" name="Oval 45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6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111" name="WordArt 63"/>
          <p:cNvSpPr>
            <a:spLocks noChangeArrowheads="1" noChangeShapeType="1" noTextEdit="1"/>
          </p:cNvSpPr>
          <p:nvPr/>
        </p:nvSpPr>
        <p:spPr bwMode="auto">
          <a:xfrm rot="21323361">
            <a:off x="2362200" y="95250"/>
            <a:ext cx="1676400" cy="5905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2400" b="1" kern="10" spc="-2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Duff" pitchFamily="2" charset="0"/>
              </a:rPr>
              <a:t>Trôï giuùp</a:t>
            </a:r>
          </a:p>
        </p:txBody>
      </p:sp>
      <p:sp>
        <p:nvSpPr>
          <p:cNvPr id="2132" name="WordArt 84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133" name="WordArt 85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34" name="WordArt 86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37" name="WordArt 89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là </a:t>
            </a:r>
          </a:p>
          <a:p>
            <a:pPr algn="ctr"/>
            <a:r>
              <a:rPr lang="it-IT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 phú</a:t>
            </a:r>
          </a:p>
          <a:p>
            <a:pPr algn="ctr"/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8" name="Oval 9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rgbClr val="FF0000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2139" name="Oval 9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00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140" name="Oval 9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27188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2534746" y="1472832"/>
            <a:ext cx="8341707" cy="530933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AutoShape 11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283825" y="0"/>
            <a:ext cx="381000" cy="381000"/>
          </a:xfrm>
          <a:prstGeom prst="actionButtonRetur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00888" y="2804494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20498" name="AutoShape 18"/>
          <p:cNvSpPr>
            <a:spLocks noChangeArrowheads="1"/>
          </p:cNvSpPr>
          <p:nvPr/>
        </p:nvSpPr>
        <p:spPr bwMode="auto">
          <a:xfrm>
            <a:off x="7197725" y="3455782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20499" name="AutoShape 19"/>
          <p:cNvSpPr>
            <a:spLocks noChangeArrowheads="1"/>
          </p:cNvSpPr>
          <p:nvPr/>
        </p:nvSpPr>
        <p:spPr bwMode="auto">
          <a:xfrm>
            <a:off x="7198865" y="4813188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2000 VND</a:t>
            </a:r>
          </a:p>
        </p:txBody>
      </p:sp>
      <p:sp>
        <p:nvSpPr>
          <p:cNvPr id="20500" name="AutoShape 20"/>
          <p:cNvSpPr>
            <a:spLocks noChangeArrowheads="1"/>
          </p:cNvSpPr>
          <p:nvPr/>
        </p:nvSpPr>
        <p:spPr bwMode="auto">
          <a:xfrm>
            <a:off x="7256463" y="5472183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20501" name="AutoShape 21"/>
          <p:cNvSpPr>
            <a:spLocks noChangeArrowheads="1"/>
          </p:cNvSpPr>
          <p:nvPr/>
        </p:nvSpPr>
        <p:spPr bwMode="auto">
          <a:xfrm>
            <a:off x="3581401" y="1565275"/>
            <a:ext cx="3446463" cy="44196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AutoShape 23"/>
          <p:cNvSpPr>
            <a:spLocks noChangeArrowheads="1"/>
          </p:cNvSpPr>
          <p:nvPr/>
        </p:nvSpPr>
        <p:spPr bwMode="auto">
          <a:xfrm>
            <a:off x="7177088" y="41383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20504" name="Group 24"/>
          <p:cNvGrpSpPr>
            <a:grpSpLocks/>
          </p:cNvGrpSpPr>
          <p:nvPr/>
        </p:nvGrpSpPr>
        <p:grpSpPr bwMode="auto">
          <a:xfrm>
            <a:off x="9000643" y="5498847"/>
            <a:ext cx="304800" cy="304800"/>
            <a:chOff x="4666" y="3644"/>
            <a:chExt cx="192" cy="192"/>
          </a:xfrm>
        </p:grpSpPr>
        <p:sp>
          <p:nvSpPr>
            <p:cNvPr id="2050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0507" name="Group 27"/>
          <p:cNvGrpSpPr>
            <a:grpSpLocks/>
          </p:cNvGrpSpPr>
          <p:nvPr/>
        </p:nvGrpSpPr>
        <p:grpSpPr bwMode="auto">
          <a:xfrm>
            <a:off x="8931275" y="4824412"/>
            <a:ext cx="304800" cy="304800"/>
            <a:chOff x="4656" y="3338"/>
            <a:chExt cx="192" cy="192"/>
          </a:xfrm>
        </p:grpSpPr>
        <p:sp>
          <p:nvSpPr>
            <p:cNvPr id="2050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20510" name="Group 30"/>
          <p:cNvGrpSpPr>
            <a:grpSpLocks/>
          </p:cNvGrpSpPr>
          <p:nvPr/>
        </p:nvGrpSpPr>
        <p:grpSpPr bwMode="auto">
          <a:xfrm>
            <a:off x="8883651" y="4127500"/>
            <a:ext cx="304800" cy="304800"/>
            <a:chOff x="4636" y="2600"/>
            <a:chExt cx="192" cy="192"/>
          </a:xfrm>
        </p:grpSpPr>
        <p:sp>
          <p:nvSpPr>
            <p:cNvPr id="20511" name="Oval 31"/>
            <p:cNvSpPr>
              <a:spLocks noChangeArrowheads="1"/>
            </p:cNvSpPr>
            <p:nvPr/>
          </p:nvSpPr>
          <p:spPr bwMode="auto">
            <a:xfrm>
              <a:off x="4636" y="26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4" y="2611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0513" name="Group 33"/>
          <p:cNvGrpSpPr>
            <a:grpSpLocks/>
          </p:cNvGrpSpPr>
          <p:nvPr/>
        </p:nvGrpSpPr>
        <p:grpSpPr bwMode="auto">
          <a:xfrm>
            <a:off x="8877301" y="3488325"/>
            <a:ext cx="304800" cy="304800"/>
            <a:chOff x="4634" y="2662"/>
            <a:chExt cx="192" cy="192"/>
          </a:xfrm>
        </p:grpSpPr>
        <p:sp>
          <p:nvSpPr>
            <p:cNvPr id="2051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20516" name="Group 36"/>
          <p:cNvGrpSpPr>
            <a:grpSpLocks/>
          </p:cNvGrpSpPr>
          <p:nvPr/>
        </p:nvGrpSpPr>
        <p:grpSpPr bwMode="auto">
          <a:xfrm>
            <a:off x="8853488" y="2823887"/>
            <a:ext cx="304800" cy="304800"/>
            <a:chOff x="4630" y="2304"/>
            <a:chExt cx="192" cy="192"/>
          </a:xfrm>
        </p:grpSpPr>
        <p:sp>
          <p:nvSpPr>
            <p:cNvPr id="2051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20521" name="WordArt 41"/>
          <p:cNvSpPr>
            <a:spLocks noChangeArrowheads="1" noChangeShapeType="1" noTextEdit="1"/>
          </p:cNvSpPr>
          <p:nvPr/>
        </p:nvSpPr>
        <p:spPr bwMode="auto">
          <a:xfrm>
            <a:off x="8891588" y="314166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53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053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53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0535" name="WordArt 55"/>
          <p:cNvSpPr>
            <a:spLocks noChangeArrowheads="1" noChangeShapeType="1" noTextEdit="1"/>
          </p:cNvSpPr>
          <p:nvPr/>
        </p:nvSpPr>
        <p:spPr bwMode="auto">
          <a:xfrm>
            <a:off x="3962400" y="2057400"/>
            <a:ext cx="27432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8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6" name="Oval 56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Kh¸n 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gi¶</a:t>
            </a:r>
          </a:p>
        </p:txBody>
      </p:sp>
      <p:sp>
        <p:nvSpPr>
          <p:cNvPr id="20537" name="Oval 57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50000">
                <a:schemeClr val="bg1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00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1395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repeatCount="4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0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i la trieu ph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7" grpId="0" animBg="1"/>
      <p:bldP spid="20500" grpId="0" animBg="1"/>
      <p:bldP spid="20503" grpId="0" animBg="1"/>
      <p:bldP spid="20536" grpId="0" animBg="1"/>
      <p:bldP spid="20536" grpId="1" animBg="1"/>
      <p:bldP spid="20537" grpId="0" animBg="1"/>
      <p:bldP spid="205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451113" y="1109664"/>
            <a:ext cx="8683487" cy="534091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912938" y="1565274"/>
            <a:ext cx="5707062" cy="475932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8" name="Text Box 66"/>
              <p:cNvSpPr txBox="1">
                <a:spLocks noChangeArrowheads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8" name="Text 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9806" y="4578350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 Box 67"/>
              <p:cNvSpPr txBox="1">
                <a:spLocks noChangeArrowheads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39" name="Text 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038" y="5402261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0" name="Text Box 68"/>
              <p:cNvSpPr txBox="1">
                <a:spLocks noChangeArrowheads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0" name="Text 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4562475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Text Box 69"/>
              <p:cNvSpPr txBox="1">
                <a:spLocks noChangeArrowheads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Text 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3500" y="5329237"/>
                <a:ext cx="1905000" cy="523220"/>
              </a:xfrm>
              <a:prstGeom prst="rect">
                <a:avLst/>
              </a:prstGeom>
              <a:blipFill>
                <a:blip r:embed="rId18"/>
                <a:stretch>
                  <a:fillRect l="-3750" b="-17021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x-none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;</m:t>
                        </m:r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913" y="2415753"/>
                <a:ext cx="5603875" cy="1936428"/>
              </a:xfrm>
              <a:prstGeom prst="rect">
                <a:avLst/>
              </a:prstGeom>
              <a:blipFill>
                <a:blip r:embed="rId20"/>
                <a:stretch>
                  <a:fillRect l="-2285" t="-3145" r="-21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29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9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138" grpId="0" animBg="1"/>
      <p:bldP spid="3139" grpId="0" animBg="1"/>
      <p:bldP spid="3140" grpId="0" animBg="1"/>
      <p:bldP spid="3141" grpId="0" animBg="1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Freeform 3"/>
          <p:cNvSpPr>
            <a:spLocks/>
          </p:cNvSpPr>
          <p:nvPr/>
        </p:nvSpPr>
        <p:spPr bwMode="auto">
          <a:xfrm>
            <a:off x="1094696" y="1465262"/>
            <a:ext cx="9029699" cy="5291955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694614" y="5248275"/>
            <a:ext cx="1620837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3000 VND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7715250" y="57324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680325" y="469423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5000 VND</a:t>
            </a:r>
          </a:p>
        </p:txBody>
      </p:sp>
      <p:grpSp>
        <p:nvGrpSpPr>
          <p:cNvPr id="3096" name="Group 24"/>
          <p:cNvGrpSpPr>
            <a:grpSpLocks/>
          </p:cNvGrpSpPr>
          <p:nvPr/>
        </p:nvGrpSpPr>
        <p:grpSpPr bwMode="auto">
          <a:xfrm>
            <a:off x="9448800" y="5784850"/>
            <a:ext cx="304800" cy="304800"/>
            <a:chOff x="4666" y="3644"/>
            <a:chExt cx="192" cy="192"/>
          </a:xfrm>
        </p:grpSpPr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3099" name="Group 27"/>
          <p:cNvGrpSpPr>
            <a:grpSpLocks/>
          </p:cNvGrpSpPr>
          <p:nvPr/>
        </p:nvGrpSpPr>
        <p:grpSpPr bwMode="auto">
          <a:xfrm>
            <a:off x="9432925" y="5299075"/>
            <a:ext cx="304800" cy="304800"/>
            <a:chOff x="4656" y="3338"/>
            <a:chExt cx="192" cy="192"/>
          </a:xfrm>
        </p:grpSpPr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1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9412288" y="4765675"/>
            <a:ext cx="304800" cy="304800"/>
            <a:chOff x="4643" y="3002"/>
            <a:chExt cx="192" cy="192"/>
          </a:xfrm>
        </p:grpSpPr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4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105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7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108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0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9356726" y="1547813"/>
            <a:ext cx="2286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32" name="WordArt 60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133" name="WordArt 61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1743728" y="4986665"/>
            <a:ext cx="3552172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1788145" y="5854439"/>
            <a:ext cx="3542681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5468086" y="4959120"/>
            <a:ext cx="2246314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5446713" y="5869736"/>
            <a:ext cx="2283618" cy="52322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2" name="Oval 70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3143" name="Oval 71"/>
          <p:cNvSpPr>
            <a:spLocks noChangeArrowheads="1"/>
          </p:cNvSpPr>
          <p:nvPr/>
        </p:nvSpPr>
        <p:spPr bwMode="auto">
          <a:xfrm>
            <a:off x="58674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3144" name="Oval 72"/>
          <p:cNvSpPr>
            <a:spLocks noChangeArrowheads="1"/>
          </p:cNvSpPr>
          <p:nvPr/>
        </p:nvSpPr>
        <p:spPr bwMode="auto">
          <a:xfrm>
            <a:off x="7162800" y="63738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x-none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kern="1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kern="1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680" y="2567696"/>
                <a:ext cx="5675796" cy="2366353"/>
              </a:xfrm>
              <a:prstGeom prst="rect">
                <a:avLst/>
              </a:prstGeom>
              <a:blipFill>
                <a:blip r:embed="rId16"/>
                <a:stretch>
                  <a:fillRect l="-2256" t="-2577" b="-6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56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3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 animBg="1"/>
      <p:bldP spid="3138" grpId="0" animBg="1"/>
      <p:bldP spid="3139" grpId="0" animBg="1"/>
      <p:bldP spid="3140" grpId="0" animBg="1"/>
      <p:bldP spid="3141" grpId="0" animBg="1"/>
      <p:bldP spid="4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reeform 3"/>
          <p:cNvSpPr>
            <a:spLocks/>
          </p:cNvSpPr>
          <p:nvPr/>
        </p:nvSpPr>
        <p:spPr bwMode="auto">
          <a:xfrm>
            <a:off x="1284276" y="1188722"/>
            <a:ext cx="8850324" cy="528827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0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1524000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7680325" y="3622675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7673975" y="4192589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7696200" y="57150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7715250" y="4724400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1723237" y="1409385"/>
            <a:ext cx="5791200" cy="4457464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7680325" y="5186364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9410700" y="4776788"/>
            <a:ext cx="304800" cy="304800"/>
            <a:chOff x="4666" y="3644"/>
            <a:chExt cx="192" cy="192"/>
          </a:xfrm>
        </p:grpSpPr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9434513" y="5765800"/>
            <a:ext cx="304800" cy="304800"/>
            <a:chOff x="4656" y="3338"/>
            <a:chExt cx="192" cy="192"/>
          </a:xfrm>
        </p:grpSpPr>
        <p:sp>
          <p:nvSpPr>
            <p:cNvPr id="10268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270" name="Group 30"/>
          <p:cNvGrpSpPr>
            <a:grpSpLocks/>
          </p:cNvGrpSpPr>
          <p:nvPr/>
        </p:nvGrpSpPr>
        <p:grpSpPr bwMode="auto">
          <a:xfrm>
            <a:off x="9412288" y="5257800"/>
            <a:ext cx="304800" cy="304800"/>
            <a:chOff x="4643" y="3002"/>
            <a:chExt cx="192" cy="192"/>
          </a:xfrm>
        </p:grpSpPr>
        <p:sp>
          <p:nvSpPr>
            <p:cNvPr id="10271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273" name="Group 33"/>
          <p:cNvGrpSpPr>
            <a:grpSpLocks/>
          </p:cNvGrpSpPr>
          <p:nvPr/>
        </p:nvGrpSpPr>
        <p:grpSpPr bwMode="auto">
          <a:xfrm>
            <a:off x="9398000" y="4225925"/>
            <a:ext cx="304800" cy="304800"/>
            <a:chOff x="4634" y="2662"/>
            <a:chExt cx="192" cy="192"/>
          </a:xfrm>
        </p:grpSpPr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276" name="Group 36"/>
          <p:cNvGrpSpPr>
            <a:grpSpLocks/>
          </p:cNvGrpSpPr>
          <p:nvPr/>
        </p:nvGrpSpPr>
        <p:grpSpPr bwMode="auto">
          <a:xfrm>
            <a:off x="9391650" y="3657600"/>
            <a:ext cx="304800" cy="304800"/>
            <a:chOff x="4630" y="2304"/>
            <a:chExt cx="192" cy="192"/>
          </a:xfrm>
        </p:grpSpPr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0292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293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94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7" name="Text Box 57"/>
              <p:cNvSpPr txBox="1">
                <a:spLocks noChangeArrowheads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7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8800" y="4094391"/>
                <a:ext cx="1905000" cy="523220"/>
              </a:xfrm>
              <a:prstGeom prst="rect">
                <a:avLst/>
              </a:prstGeom>
              <a:blipFill>
                <a:blip r:embed="rId14"/>
                <a:stretch>
                  <a:fillRect l="-4984" t="-7527" b="-25806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8" name="Text Box 58"/>
              <p:cNvSpPr txBox="1">
                <a:spLocks noChangeArrowheads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8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54203" y="4968945"/>
                <a:ext cx="1905000" cy="523220"/>
              </a:xfrm>
              <a:prstGeom prst="rect">
                <a:avLst/>
              </a:prstGeom>
              <a:blipFill>
                <a:blip r:embed="rId15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99" name="Text Box 59"/>
              <p:cNvSpPr txBox="1">
                <a:spLocks noChangeArrowheads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99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7430" y="4981250"/>
                <a:ext cx="1905000" cy="523220"/>
              </a:xfrm>
              <a:prstGeom prst="rect">
                <a:avLst/>
              </a:prstGeom>
              <a:blipFill>
                <a:blip r:embed="rId16"/>
                <a:stretch>
                  <a:fillRect l="-5313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00" name="Text Box 60"/>
              <p:cNvSpPr txBox="1">
                <a:spLocks noChangeArrowheads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00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301" y="4097719"/>
                <a:ext cx="1905000" cy="523220"/>
              </a:xfrm>
              <a:prstGeom prst="rect">
                <a:avLst/>
              </a:prstGeom>
              <a:blipFill>
                <a:blip r:embed="rId17"/>
                <a:stretch>
                  <a:fillRect l="-4984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1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0302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0303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8788" y="2460841"/>
            <a:ext cx="5586412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629920" algn="l"/>
              </a:tabLst>
            </a:pP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3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" grpId="0" animBg="1"/>
      <p:bldP spid="10297" grpId="0" animBg="1"/>
      <p:bldP spid="10298" grpId="0" animBg="1"/>
      <p:bldP spid="10299" grpId="0" animBg="1"/>
      <p:bldP spid="10300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713389" y="1333744"/>
            <a:ext cx="10239533" cy="5742916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81418" y="65532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522200" y="34328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515850" y="449961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538075" y="55553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538075" y="3955102"/>
            <a:ext cx="1620838" cy="369888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274642" y="1307846"/>
            <a:ext cx="7314786" cy="5162195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522200" y="5026666"/>
            <a:ext cx="1620838" cy="369887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252575" y="3993202"/>
            <a:ext cx="304800" cy="304800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276388" y="5606102"/>
            <a:ext cx="304800" cy="304800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254163" y="5098102"/>
            <a:ext cx="304800" cy="304800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239875" y="4532952"/>
            <a:ext cx="304800" cy="304800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214475" y="3421702"/>
            <a:ext cx="304800" cy="304800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3290940" y="12679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061780" y="160836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21" name="Text Box 57"/>
              <p:cNvSpPr txBox="1">
                <a:spLocks noChangeArrowheads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1" name="Text 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3153045"/>
                <a:ext cx="7187062" cy="954107"/>
              </a:xfrm>
              <a:prstGeom prst="rect">
                <a:avLst/>
              </a:prstGeom>
              <a:blipFill>
                <a:blip r:embed="rId3"/>
                <a:stretch>
                  <a:fillRect l="-1348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2" name="Text Box 58"/>
              <p:cNvSpPr txBox="1">
                <a:spLocks noChangeArrowheads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xúc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5600" y="4238006"/>
                <a:ext cx="7202937" cy="523220"/>
              </a:xfrm>
              <a:prstGeom prst="rect">
                <a:avLst/>
              </a:prstGeom>
              <a:blipFill>
                <a:blip r:embed="rId4"/>
                <a:stretch>
                  <a:fillRect l="-1345" t="-6383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3" name="Text Box 59"/>
              <p:cNvSpPr txBox="1">
                <a:spLocks noChangeArrowheads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3" name="Text 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51" y="5936005"/>
                <a:ext cx="7289352" cy="523220"/>
              </a:xfrm>
              <a:prstGeom prst="rect">
                <a:avLst/>
              </a:prstGeom>
              <a:blipFill>
                <a:blip r:embed="rId5"/>
                <a:stretch>
                  <a:fillRect l="-1329" t="-7447" r="-166" b="-24468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24" name="Text Box 60"/>
              <p:cNvSpPr txBox="1">
                <a:spLocks noChangeArrowheads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noFill/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800" dirty="0">
                    <a:solidFill>
                      <a:schemeClr val="bg1"/>
                    </a:solidFill>
                    <a:latin typeface=".VnTime" panose="020B7200000000000000" pitchFamily="34" charset="0"/>
                  </a:rPr>
                  <a:t>C. 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endPara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24" name="Text 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9078" y="4865696"/>
                <a:ext cx="7157866" cy="954107"/>
              </a:xfrm>
              <a:prstGeom prst="rect">
                <a:avLst/>
              </a:prstGeom>
              <a:blipFill>
                <a:blip r:embed="rId6"/>
                <a:stretch>
                  <a:fillRect l="-1354" t="-3636" b="-13333"/>
                </a:stretch>
              </a:blip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FF00FF">
                    <a:gamma/>
                    <a:shade val="60000"/>
                    <a:invGamma/>
                  </a:srgb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3503493" y="52398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117981" y="559298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rgbClr val="FFFF00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rgbClr val="FFFF00"/>
                </a:solidFill>
                <a:latin typeface=".VnTime" panose="020B7200000000000000" pitchFamily="34" charset="0"/>
              </a:rPr>
              <a:t>T­ vÊn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4</a:t>
                </a:r>
                <a:r>
                  <a:rPr lang="x-none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600" y="1658845"/>
                <a:ext cx="6501158" cy="1384995"/>
              </a:xfrm>
              <a:prstGeom prst="rect">
                <a:avLst/>
              </a:prstGeom>
              <a:blipFill>
                <a:blip r:embed="rId7"/>
                <a:stretch>
                  <a:fillRect l="-1874" t="-4405" b="-11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62">
            <a:extLst>
              <a:ext uri="{FF2B5EF4-FFF2-40B4-BE49-F238E27FC236}">
                <a16:creationId xmlns:a16="http://schemas.microsoft.com/office/drawing/2014/main" id="{6538B6A9-88E8-45B0-938E-D2F76D57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976" y="579311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46" name="Oval 63">
            <a:extLst>
              <a:ext uri="{FF2B5EF4-FFF2-40B4-BE49-F238E27FC236}">
                <a16:creationId xmlns:a16="http://schemas.microsoft.com/office/drawing/2014/main" id="{5DBB620E-437E-4D47-8899-5EBE84E3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05069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>
                <a:solidFill>
                  <a:schemeClr val="bg1"/>
                </a:solidFill>
                <a:latin typeface=".VnTime" panose="020B7200000000000000" pitchFamily="34" charset="0"/>
              </a:rPr>
              <a:t>T­ vÊn</a:t>
            </a:r>
          </a:p>
        </p:txBody>
      </p:sp>
    </p:spTree>
    <p:extLst>
      <p:ext uri="{BB962C8B-B14F-4D97-AF65-F5344CB8AC3E}">
        <p14:creationId xmlns:p14="http://schemas.microsoft.com/office/powerpoint/2010/main" val="40738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8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6" name="Picture 46" descr="QUES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66625" y="6348413"/>
            <a:ext cx="82550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18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1D43C9-E751-C0FC-2195-4E84132EE2A7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89D3F1-93B6-A3F5-D5DF-C0353AD981FB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82551" y="-54961"/>
            <a:ext cx="12449176" cy="18250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ĐƯỜNG THẲNG VÀ ĐƯỜNG TRÒN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E33225-3842-4866-B930-71E71588EE95}"/>
              </a:ext>
            </a:extLst>
          </p:cNvPr>
          <p:cNvSpPr/>
          <p:nvPr/>
        </p:nvSpPr>
        <p:spPr>
          <a:xfrm>
            <a:off x="858784" y="3121124"/>
            <a:ext cx="106474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Trong tiết học này HS xác định được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vị trí tương đối của đường thẳng và đường tròn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 cắt nhau và tiếp xúc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Xác định được mối quan hệ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giữa khoảng cách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từ tâm đến đường thẳng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và bán kính của </a:t>
            </a:r>
            <a:r>
              <a:rPr lang="pt-BR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đường tròn trong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vị trí đó.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13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reeform 3"/>
          <p:cNvSpPr>
            <a:spLocks/>
          </p:cNvSpPr>
          <p:nvPr/>
        </p:nvSpPr>
        <p:spPr bwMode="auto">
          <a:xfrm>
            <a:off x="1012514" y="1321052"/>
            <a:ext cx="10261530" cy="5536948"/>
          </a:xfrm>
          <a:custGeom>
            <a:avLst/>
            <a:gdLst>
              <a:gd name="T0" fmla="*/ 240 w 4608"/>
              <a:gd name="T1" fmla="*/ 96 h 3408"/>
              <a:gd name="T2" fmla="*/ 528 w 4608"/>
              <a:gd name="T3" fmla="*/ 0 h 3408"/>
              <a:gd name="T4" fmla="*/ 4032 w 4608"/>
              <a:gd name="T5" fmla="*/ 0 h 3408"/>
              <a:gd name="T6" fmla="*/ 4416 w 4608"/>
              <a:gd name="T7" fmla="*/ 96 h 3408"/>
              <a:gd name="T8" fmla="*/ 4608 w 4608"/>
              <a:gd name="T9" fmla="*/ 1728 h 3408"/>
              <a:gd name="T10" fmla="*/ 4416 w 4608"/>
              <a:gd name="T11" fmla="*/ 3264 h 3408"/>
              <a:gd name="T12" fmla="*/ 2448 w 4608"/>
              <a:gd name="T13" fmla="*/ 3408 h 3408"/>
              <a:gd name="T14" fmla="*/ 240 w 4608"/>
              <a:gd name="T15" fmla="*/ 3264 h 3408"/>
              <a:gd name="T16" fmla="*/ 0 w 4608"/>
              <a:gd name="T17" fmla="*/ 1584 h 3408"/>
              <a:gd name="T18" fmla="*/ 240 w 4608"/>
              <a:gd name="T19" fmla="*/ 96 h 3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608" h="3408">
                <a:moveTo>
                  <a:pt x="240" y="96"/>
                </a:moveTo>
                <a:lnTo>
                  <a:pt x="528" y="0"/>
                </a:lnTo>
                <a:lnTo>
                  <a:pt x="4032" y="0"/>
                </a:lnTo>
                <a:lnTo>
                  <a:pt x="4416" y="96"/>
                </a:lnTo>
                <a:lnTo>
                  <a:pt x="4608" y="1728"/>
                </a:lnTo>
                <a:lnTo>
                  <a:pt x="4416" y="3264"/>
                </a:lnTo>
                <a:lnTo>
                  <a:pt x="2448" y="3408"/>
                </a:lnTo>
                <a:lnTo>
                  <a:pt x="240" y="3264"/>
                </a:lnTo>
                <a:lnTo>
                  <a:pt x="0" y="1584"/>
                </a:lnTo>
                <a:lnTo>
                  <a:pt x="240" y="96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64000"/>
                </a:schemeClr>
              </a:gs>
              <a:gs pos="100000">
                <a:schemeClr val="tx1">
                  <a:gamma/>
                  <a:shade val="0"/>
                  <a:invGamma/>
                  <a:alpha val="59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reeform 8"/>
          <p:cNvSpPr>
            <a:spLocks/>
          </p:cNvSpPr>
          <p:nvPr/>
        </p:nvSpPr>
        <p:spPr bwMode="auto">
          <a:xfrm>
            <a:off x="2362200" y="1006475"/>
            <a:ext cx="184150" cy="63500"/>
          </a:xfrm>
          <a:custGeom>
            <a:avLst/>
            <a:gdLst>
              <a:gd name="T0" fmla="*/ 0 w 116"/>
              <a:gd name="T1" fmla="*/ 20 h 62"/>
              <a:gd name="T2" fmla="*/ 0 w 116"/>
              <a:gd name="T3" fmla="*/ 13 h 62"/>
              <a:gd name="T4" fmla="*/ 7 w 116"/>
              <a:gd name="T5" fmla="*/ 9 h 62"/>
              <a:gd name="T6" fmla="*/ 17 w 116"/>
              <a:gd name="T7" fmla="*/ 7 h 62"/>
              <a:gd name="T8" fmla="*/ 31 w 116"/>
              <a:gd name="T9" fmla="*/ 5 h 62"/>
              <a:gd name="T10" fmla="*/ 47 w 116"/>
              <a:gd name="T11" fmla="*/ 5 h 62"/>
              <a:gd name="T12" fmla="*/ 64 w 116"/>
              <a:gd name="T13" fmla="*/ 4 h 62"/>
              <a:gd name="T14" fmla="*/ 80 w 116"/>
              <a:gd name="T15" fmla="*/ 3 h 62"/>
              <a:gd name="T16" fmla="*/ 97 w 116"/>
              <a:gd name="T17" fmla="*/ 0 h 62"/>
              <a:gd name="T18" fmla="*/ 102 w 116"/>
              <a:gd name="T19" fmla="*/ 10 h 62"/>
              <a:gd name="T20" fmla="*/ 106 w 116"/>
              <a:gd name="T21" fmla="*/ 20 h 62"/>
              <a:gd name="T22" fmla="*/ 113 w 116"/>
              <a:gd name="T23" fmla="*/ 31 h 62"/>
              <a:gd name="T24" fmla="*/ 116 w 116"/>
              <a:gd name="T25" fmla="*/ 43 h 62"/>
              <a:gd name="T26" fmla="*/ 109 w 116"/>
              <a:gd name="T27" fmla="*/ 49 h 62"/>
              <a:gd name="T28" fmla="*/ 97 w 116"/>
              <a:gd name="T29" fmla="*/ 54 h 62"/>
              <a:gd name="T30" fmla="*/ 85 w 116"/>
              <a:gd name="T31" fmla="*/ 58 h 62"/>
              <a:gd name="T32" fmla="*/ 71 w 116"/>
              <a:gd name="T33" fmla="*/ 60 h 62"/>
              <a:gd name="T34" fmla="*/ 57 w 116"/>
              <a:gd name="T35" fmla="*/ 62 h 62"/>
              <a:gd name="T36" fmla="*/ 43 w 116"/>
              <a:gd name="T37" fmla="*/ 62 h 62"/>
              <a:gd name="T38" fmla="*/ 31 w 116"/>
              <a:gd name="T39" fmla="*/ 62 h 62"/>
              <a:gd name="T40" fmla="*/ 24 w 116"/>
              <a:gd name="T41" fmla="*/ 61 h 62"/>
              <a:gd name="T42" fmla="*/ 14 w 116"/>
              <a:gd name="T43" fmla="*/ 55 h 62"/>
              <a:gd name="T44" fmla="*/ 7 w 116"/>
              <a:gd name="T45" fmla="*/ 44 h 62"/>
              <a:gd name="T46" fmla="*/ 3 w 116"/>
              <a:gd name="T47" fmla="*/ 32 h 62"/>
              <a:gd name="T48" fmla="*/ 0 w 116"/>
              <a:gd name="T49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6" h="62">
                <a:moveTo>
                  <a:pt x="0" y="20"/>
                </a:moveTo>
                <a:lnTo>
                  <a:pt x="0" y="13"/>
                </a:lnTo>
                <a:lnTo>
                  <a:pt x="7" y="9"/>
                </a:lnTo>
                <a:lnTo>
                  <a:pt x="17" y="7"/>
                </a:lnTo>
                <a:lnTo>
                  <a:pt x="31" y="5"/>
                </a:lnTo>
                <a:lnTo>
                  <a:pt x="47" y="5"/>
                </a:lnTo>
                <a:lnTo>
                  <a:pt x="64" y="4"/>
                </a:lnTo>
                <a:lnTo>
                  <a:pt x="80" y="3"/>
                </a:lnTo>
                <a:lnTo>
                  <a:pt x="97" y="0"/>
                </a:lnTo>
                <a:lnTo>
                  <a:pt x="102" y="10"/>
                </a:lnTo>
                <a:lnTo>
                  <a:pt x="106" y="20"/>
                </a:lnTo>
                <a:lnTo>
                  <a:pt x="113" y="31"/>
                </a:lnTo>
                <a:lnTo>
                  <a:pt x="116" y="43"/>
                </a:lnTo>
                <a:lnTo>
                  <a:pt x="109" y="49"/>
                </a:lnTo>
                <a:lnTo>
                  <a:pt x="97" y="54"/>
                </a:lnTo>
                <a:lnTo>
                  <a:pt x="85" y="58"/>
                </a:lnTo>
                <a:lnTo>
                  <a:pt x="71" y="60"/>
                </a:lnTo>
                <a:lnTo>
                  <a:pt x="57" y="62"/>
                </a:lnTo>
                <a:lnTo>
                  <a:pt x="43" y="62"/>
                </a:lnTo>
                <a:lnTo>
                  <a:pt x="31" y="62"/>
                </a:lnTo>
                <a:lnTo>
                  <a:pt x="24" y="61"/>
                </a:lnTo>
                <a:lnTo>
                  <a:pt x="14" y="55"/>
                </a:lnTo>
                <a:lnTo>
                  <a:pt x="7" y="44"/>
                </a:lnTo>
                <a:lnTo>
                  <a:pt x="3" y="32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AutoShape 10">
            <a:hlinkClick r:id="" action="ppaction://hlinkshowjump?jump=lastslide" highlightClick="1"/>
          </p:cNvPr>
          <p:cNvSpPr>
            <a:spLocks noChangeArrowheads="1"/>
          </p:cNvSpPr>
          <p:nvPr/>
        </p:nvSpPr>
        <p:spPr bwMode="auto">
          <a:xfrm>
            <a:off x="492574" y="6438900"/>
            <a:ext cx="304800" cy="304800"/>
          </a:xfrm>
          <a:prstGeom prst="actionButtonE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8632780" y="33030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15000 VND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626430" y="436981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5000 VND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8648655" y="54254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chemeClr val="bg1"/>
                </a:solidFill>
              </a:rPr>
              <a:t>1000 VND</a:t>
            </a:r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8648655" y="3825295"/>
            <a:ext cx="1732337" cy="349253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10000 VND</a:t>
            </a:r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1410957" y="1830574"/>
            <a:ext cx="7451922" cy="5003547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chemeClr val="tx1">
                  <a:alpha val="55000"/>
                </a:schemeClr>
              </a:gs>
              <a:gs pos="50000">
                <a:srgbClr val="0000FF">
                  <a:alpha val="56000"/>
                </a:srgbClr>
              </a:gs>
              <a:gs pos="100000">
                <a:schemeClr val="tx1">
                  <a:alpha val="55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8632780" y="4896860"/>
            <a:ext cx="1732337" cy="349252"/>
          </a:xfrm>
          <a:prstGeom prst="flowChartTerminator">
            <a:avLst/>
          </a:prstGeom>
          <a:gradFill rotWithShape="1">
            <a:gsLst>
              <a:gs pos="0">
                <a:srgbClr val="660066"/>
              </a:gs>
              <a:gs pos="50000">
                <a:srgbClr val="A236FC"/>
              </a:gs>
              <a:gs pos="100000">
                <a:srgbClr val="66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3000 VND</a:t>
            </a:r>
          </a:p>
        </p:txBody>
      </p:sp>
      <p:grpSp>
        <p:nvGrpSpPr>
          <p:cNvPr id="11288" name="Group 24"/>
          <p:cNvGrpSpPr>
            <a:grpSpLocks/>
          </p:cNvGrpSpPr>
          <p:nvPr/>
        </p:nvGrpSpPr>
        <p:grpSpPr bwMode="auto">
          <a:xfrm>
            <a:off x="10453687" y="3860781"/>
            <a:ext cx="325768" cy="287796"/>
            <a:chOff x="4666" y="3644"/>
            <a:chExt cx="192" cy="192"/>
          </a:xfrm>
        </p:grpSpPr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4666" y="364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4667" y="367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0477500" y="5473681"/>
            <a:ext cx="325768" cy="287796"/>
            <a:chOff x="4656" y="3338"/>
            <a:chExt cx="192" cy="192"/>
          </a:xfrm>
        </p:grpSpPr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4656" y="333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4656" y="3360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1294" name="Group 30"/>
          <p:cNvGrpSpPr>
            <a:grpSpLocks/>
          </p:cNvGrpSpPr>
          <p:nvPr/>
        </p:nvGrpSpPr>
        <p:grpSpPr bwMode="auto">
          <a:xfrm>
            <a:off x="10455275" y="4965681"/>
            <a:ext cx="325768" cy="287796"/>
            <a:chOff x="4643" y="3002"/>
            <a:chExt cx="192" cy="192"/>
          </a:xfrm>
        </p:grpSpPr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4643" y="300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4656" y="3024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1297" name="Group 33"/>
          <p:cNvGrpSpPr>
            <a:grpSpLocks/>
          </p:cNvGrpSpPr>
          <p:nvPr/>
        </p:nvGrpSpPr>
        <p:grpSpPr bwMode="auto">
          <a:xfrm>
            <a:off x="10440987" y="4400531"/>
            <a:ext cx="325768" cy="287796"/>
            <a:chOff x="4634" y="2662"/>
            <a:chExt cx="192" cy="192"/>
          </a:xfrm>
        </p:grpSpPr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4634" y="2662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656" y="2688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1300" name="Group 36"/>
          <p:cNvGrpSpPr>
            <a:grpSpLocks/>
          </p:cNvGrpSpPr>
          <p:nvPr/>
        </p:nvGrpSpPr>
        <p:grpSpPr bwMode="auto">
          <a:xfrm>
            <a:off x="10415587" y="3289281"/>
            <a:ext cx="325768" cy="287796"/>
            <a:chOff x="4630" y="2304"/>
            <a:chExt cx="192" cy="192"/>
          </a:xfrm>
        </p:grpSpPr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4630" y="2304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4645" y="2326"/>
              <a:ext cx="14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5</a:t>
              </a:r>
            </a:p>
          </p:txBody>
        </p:sp>
      </p:grpSp>
      <p:sp>
        <p:nvSpPr>
          <p:cNvPr id="11316" name="WordArt 52"/>
          <p:cNvSpPr>
            <a:spLocks noChangeArrowheads="1" noChangeShapeType="1" noTextEdit="1"/>
          </p:cNvSpPr>
          <p:nvPr/>
        </p:nvSpPr>
        <p:spPr bwMode="auto">
          <a:xfrm>
            <a:off x="4495800" y="193675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317" name="WordArt 53"/>
          <p:cNvSpPr>
            <a:spLocks noChangeArrowheads="1" noChangeShapeType="1" noTextEdit="1"/>
          </p:cNvSpPr>
          <p:nvPr/>
        </p:nvSpPr>
        <p:spPr bwMode="auto">
          <a:xfrm>
            <a:off x="5791200" y="152400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318" name="WordArt 54"/>
          <p:cNvSpPr>
            <a:spLocks noChangeArrowheads="1" noChangeShapeType="1" noTextEdit="1"/>
          </p:cNvSpPr>
          <p:nvPr/>
        </p:nvSpPr>
        <p:spPr bwMode="auto">
          <a:xfrm>
            <a:off x="7239000" y="173038"/>
            <a:ext cx="609600" cy="266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321" name="Text Box 57"/>
          <p:cNvSpPr txBox="1">
            <a:spLocks noChangeArrowheads="1"/>
          </p:cNvSpPr>
          <p:nvPr/>
        </p:nvSpPr>
        <p:spPr bwMode="auto">
          <a:xfrm>
            <a:off x="1692202" y="5313083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1682677" y="6025825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3" name="Text Box 59"/>
          <p:cNvSpPr txBox="1">
            <a:spLocks noChangeArrowheads="1"/>
          </p:cNvSpPr>
          <p:nvPr/>
        </p:nvSpPr>
        <p:spPr bwMode="auto">
          <a:xfrm>
            <a:off x="5458239" y="6116498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</a:p>
        </p:txBody>
      </p:sp>
      <p:sp>
        <p:nvSpPr>
          <p:cNvPr id="11324" name="Text Box 60"/>
          <p:cNvSpPr txBox="1">
            <a:spLocks noChangeArrowheads="1"/>
          </p:cNvSpPr>
          <p:nvPr/>
        </p:nvSpPr>
        <p:spPr bwMode="auto">
          <a:xfrm>
            <a:off x="5474604" y="5432189"/>
            <a:ext cx="1905000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ffectLst>
            <a:prstShdw prst="shdw17" dist="17961" dir="2700000">
              <a:srgbClr val="FF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.VnTime" panose="020B7200000000000000" pitchFamily="34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altLang="en-US" sz="24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11325" name="Oval 61"/>
          <p:cNvSpPr>
            <a:spLocks noChangeArrowheads="1"/>
          </p:cNvSpPr>
          <p:nvPr/>
        </p:nvSpPr>
        <p:spPr bwMode="auto">
          <a:xfrm>
            <a:off x="46101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Kh¸n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 </a:t>
            </a:r>
          </a:p>
          <a:p>
            <a:pPr algn="ctr"/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¶</a:t>
            </a:r>
          </a:p>
        </p:txBody>
      </p:sp>
      <p:sp>
        <p:nvSpPr>
          <p:cNvPr id="11326" name="Oval 62"/>
          <p:cNvSpPr>
            <a:spLocks noChangeArrowheads="1"/>
          </p:cNvSpPr>
          <p:nvPr/>
        </p:nvSpPr>
        <p:spPr bwMode="auto">
          <a:xfrm>
            <a:off x="58674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50/50</a:t>
            </a:r>
          </a:p>
        </p:txBody>
      </p:sp>
      <p:sp>
        <p:nvSpPr>
          <p:cNvPr id="11327" name="Oval 63"/>
          <p:cNvSpPr>
            <a:spLocks noChangeArrowheads="1"/>
          </p:cNvSpPr>
          <p:nvPr/>
        </p:nvSpPr>
        <p:spPr bwMode="auto">
          <a:xfrm>
            <a:off x="7162800" y="609600"/>
            <a:ext cx="685800" cy="609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  <a:latin typeface=".VnTime" panose="020B7200000000000000" pitchFamily="34" charset="0"/>
              </a:rPr>
              <a:t>T­ </a:t>
            </a:r>
            <a:r>
              <a:rPr lang="en-US" altLang="en-US" sz="2000" dirty="0" err="1">
                <a:solidFill>
                  <a:schemeClr val="bg1"/>
                </a:solidFill>
                <a:latin typeface=".VnTime" panose="020B7200000000000000" pitchFamily="34" charset="0"/>
              </a:rPr>
              <a:t>vÊn</a:t>
            </a:r>
            <a:endParaRPr lang="en-US" altLang="en-US" sz="20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2841" y="2119060"/>
            <a:ext cx="70189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55" y="3313568"/>
            <a:ext cx="1604325" cy="143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3337420"/>
            <a:ext cx="1636641" cy="1446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12" y="3313568"/>
            <a:ext cx="1798806" cy="1464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65" y="3291321"/>
            <a:ext cx="1796083" cy="151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3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 la trieu phu - tra loi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 animBg="1"/>
      <p:bldP spid="11321" grpId="0" animBg="1"/>
      <p:bldP spid="11322" grpId="0" animBg="1"/>
      <p:bldP spid="11323" grpId="0" animBg="1"/>
      <p:bldP spid="11324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(HĐ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051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9702420"/>
                  </p:ext>
                </p:extLst>
              </p:nvPr>
            </p:nvGraphicFramePr>
            <p:xfrm>
              <a:off x="-1" y="1265833"/>
              <a:ext cx="12192000" cy="55190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245429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32857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405" r="-1511" b="-3105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371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3824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………………………………………………………….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</a:t>
                          </a:r>
                        </a:p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………………………………………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723323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4104441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532048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59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" y="563225"/>
            <a:ext cx="12056533" cy="5926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Hệ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giữa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2800" b="1" i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i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2800" b="1" i="1" baseline="0" smtClean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R</m:t>
                              </m:r>
                            </m:oMath>
                          </a14:m>
                          <a:endParaRPr lang="en-US" sz="28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&lt;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&gt; </m:t>
                                </m:r>
                                <m:r>
                                  <m:rPr>
                                    <m:nor/>
                                  </m:rPr>
                                  <a:rPr lang="en-US" sz="2800" b="1" i="1" baseline="0" smtClean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R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11191153"/>
                  </p:ext>
                </p:extLst>
              </p:nvPr>
            </p:nvGraphicFramePr>
            <p:xfrm>
              <a:off x="0" y="800291"/>
              <a:ext cx="12192000" cy="59682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294414">
                      <a:extLst>
                        <a:ext uri="{9D8B030D-6E8A-4147-A177-3AD203B41FA5}">
                          <a16:colId xmlns:a16="http://schemas.microsoft.com/office/drawing/2014/main" val="3915247649"/>
                        </a:ext>
                      </a:extLst>
                    </a:gridCol>
                    <a:gridCol w="4186646">
                      <a:extLst>
                        <a:ext uri="{9D8B030D-6E8A-4147-A177-3AD203B41FA5}">
                          <a16:colId xmlns:a16="http://schemas.microsoft.com/office/drawing/2014/main" val="3217653673"/>
                        </a:ext>
                      </a:extLst>
                    </a:gridCol>
                    <a:gridCol w="1691640">
                      <a:extLst>
                        <a:ext uri="{9D8B030D-6E8A-4147-A177-3AD203B41FA5}">
                          <a16:colId xmlns:a16="http://schemas.microsoft.com/office/drawing/2014/main" val="1895035388"/>
                        </a:ext>
                      </a:extLst>
                    </a:gridCol>
                    <a:gridCol w="2019300">
                      <a:extLst>
                        <a:ext uri="{9D8B030D-6E8A-4147-A177-3AD203B41FA5}">
                          <a16:colId xmlns:a16="http://schemas.microsoft.com/office/drawing/2014/main" val="100001228"/>
                        </a:ext>
                      </a:extLst>
                    </a:gridCol>
                  </a:tblGrid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Vị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trí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của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Hình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vẽ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8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chung</a:t>
                          </a:r>
                          <a:endParaRPr lang="en-US" sz="28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4032" r="-1511" b="-2959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2809118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cắt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103614" r="-120863" b="-1947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103614" r="-1511" b="-1947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8245172"/>
                      </a:ext>
                    </a:extLst>
                  </a:tr>
                  <a:tr h="1428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tiếp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xúc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15745" r="-120863" b="-1063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15745" r="-1511" b="-1063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1130574"/>
                      </a:ext>
                    </a:extLst>
                  </a:tr>
                  <a:tr h="1513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thẳng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và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đường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tròn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không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giao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nhau</a:t>
                          </a:r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1079" t="-299194" r="-120863" b="-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04834" t="-299194" r="-1511" b="-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374675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" b="3906"/>
          <a:stretch/>
        </p:blipFill>
        <p:spPr bwMode="auto">
          <a:xfrm>
            <a:off x="4999382" y="2405274"/>
            <a:ext cx="2584175" cy="1302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 bwMode="auto">
          <a:xfrm>
            <a:off x="5237922" y="3786393"/>
            <a:ext cx="2345635" cy="1570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" b="6368"/>
          <a:stretch/>
        </p:blipFill>
        <p:spPr bwMode="auto">
          <a:xfrm>
            <a:off x="5422623" y="5442597"/>
            <a:ext cx="1972089" cy="13259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74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3747" y="24654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 SGK </a:t>
                </a:r>
                <a:r>
                  <a:rPr lang="en-US" sz="3200" b="1" kern="1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200" b="1" kern="1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105: </a:t>
                </a:r>
                <a:endParaRPr lang="en-US" sz="3200" kern="100" dirty="0">
                  <a:solidFill>
                    <a:srgbClr val="FFC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vẽ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biệt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1" y="1098745"/>
                <a:ext cx="10196512" cy="3471976"/>
              </a:xfrm>
              <a:prstGeom prst="rect">
                <a:avLst/>
              </a:prstGeom>
              <a:blipFill>
                <a:blip r:embed="rId2"/>
                <a:stretch>
                  <a:fillRect l="-1554" t="-157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626" y="19186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3457575" y="1851025"/>
            <a:ext cx="165100" cy="165100"/>
            <a:chOff x="2178" y="1166"/>
            <a:chExt cx="104" cy="104"/>
          </a:xfrm>
        </p:grpSpPr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2179" y="1167"/>
              <a:ext cx="102" cy="1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2178" y="1166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8"/>
            <p:cNvSpPr>
              <a:spLocks/>
            </p:cNvSpPr>
            <p:nvPr/>
          </p:nvSpPr>
          <p:spPr bwMode="auto">
            <a:xfrm>
              <a:off x="2179" y="1167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Line 30"/>
          <p:cNvSpPr>
            <a:spLocks noChangeShapeType="1"/>
          </p:cNvSpPr>
          <p:nvPr/>
        </p:nvSpPr>
        <p:spPr bwMode="auto">
          <a:xfrm flipV="1">
            <a:off x="1863725" y="2009775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1"/>
          <p:cNvSpPr>
            <a:spLocks noChangeShapeType="1"/>
          </p:cNvSpPr>
          <p:nvPr/>
        </p:nvSpPr>
        <p:spPr bwMode="auto">
          <a:xfrm>
            <a:off x="3455988" y="1047749"/>
            <a:ext cx="3175" cy="95726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791075" y="171608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3389313" y="1976438"/>
            <a:ext cx="212725" cy="322263"/>
            <a:chOff x="2135" y="1245"/>
            <a:chExt cx="134" cy="203"/>
          </a:xfrm>
        </p:grpSpPr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34"/>
            <p:cNvSpPr>
              <a:spLocks noChangeArrowheads="1"/>
            </p:cNvSpPr>
            <p:nvPr/>
          </p:nvSpPr>
          <p:spPr bwMode="auto">
            <a:xfrm>
              <a:off x="2155" y="124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2135" y="1296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40"/>
          <p:cNvGrpSpPr>
            <a:grpSpLocks/>
          </p:cNvGrpSpPr>
          <p:nvPr/>
        </p:nvGrpSpPr>
        <p:grpSpPr bwMode="auto">
          <a:xfrm>
            <a:off x="3379788" y="809625"/>
            <a:ext cx="201613" cy="285750"/>
            <a:chOff x="2129" y="510"/>
            <a:chExt cx="127" cy="180"/>
          </a:xfrm>
        </p:grpSpPr>
        <p:sp>
          <p:nvSpPr>
            <p:cNvPr id="33" name="Oval 37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2153" y="64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2129" y="510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87625" y="3309730"/>
            <a:ext cx="81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244" name="Group 245"/>
          <p:cNvGrpSpPr>
            <a:grpSpLocks/>
          </p:cNvGrpSpPr>
          <p:nvPr/>
        </p:nvGrpSpPr>
        <p:grpSpPr bwMode="auto">
          <a:xfrm>
            <a:off x="6480175" y="5727010"/>
            <a:ext cx="165100" cy="165100"/>
            <a:chOff x="4074" y="3570"/>
            <a:chExt cx="104" cy="104"/>
          </a:xfrm>
        </p:grpSpPr>
        <p:sp>
          <p:nvSpPr>
            <p:cNvPr id="269" name="Rectangle 241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42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02 h 102"/>
                <a:gd name="T2" fmla="*/ 0 w 102"/>
                <a:gd name="T3" fmla="*/ 1 h 102"/>
                <a:gd name="T4" fmla="*/ 102 w 102"/>
                <a:gd name="T5" fmla="*/ 0 h 102"/>
                <a:gd name="T6" fmla="*/ 102 w 102"/>
                <a:gd name="T7" fmla="*/ 102 h 102"/>
                <a:gd name="T8" fmla="*/ 0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0" y="102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Rectangle 243"/>
            <p:cNvSpPr>
              <a:spLocks noChangeArrowheads="1"/>
            </p:cNvSpPr>
            <p:nvPr/>
          </p:nvSpPr>
          <p:spPr bwMode="auto">
            <a:xfrm>
              <a:off x="4074" y="3570"/>
              <a:ext cx="104" cy="104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44"/>
            <p:cNvSpPr>
              <a:spLocks/>
            </p:cNvSpPr>
            <p:nvPr/>
          </p:nvSpPr>
          <p:spPr bwMode="auto">
            <a:xfrm>
              <a:off x="4075" y="3571"/>
              <a:ext cx="102" cy="102"/>
            </a:xfrm>
            <a:custGeom>
              <a:avLst/>
              <a:gdLst>
                <a:gd name="T0" fmla="*/ 0 w 102"/>
                <a:gd name="T1" fmla="*/ 1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1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" name="Oval 246"/>
          <p:cNvSpPr>
            <a:spLocks noChangeArrowheads="1"/>
          </p:cNvSpPr>
          <p:nvPr/>
        </p:nvSpPr>
        <p:spPr bwMode="auto">
          <a:xfrm>
            <a:off x="5116513" y="3575948"/>
            <a:ext cx="2724150" cy="271780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Oval 247"/>
          <p:cNvSpPr>
            <a:spLocks noChangeArrowheads="1"/>
          </p:cNvSpPr>
          <p:nvPr/>
        </p:nvSpPr>
        <p:spPr bwMode="auto">
          <a:xfrm>
            <a:off x="5521325" y="3979173"/>
            <a:ext cx="1916113" cy="1911350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Oval 248"/>
          <p:cNvSpPr>
            <a:spLocks noChangeArrowheads="1"/>
          </p:cNvSpPr>
          <p:nvPr/>
        </p:nvSpPr>
        <p:spPr bwMode="auto">
          <a:xfrm>
            <a:off x="5924550" y="4382398"/>
            <a:ext cx="1108075" cy="110648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Line 249"/>
          <p:cNvSpPr>
            <a:spLocks noChangeShapeType="1"/>
          </p:cNvSpPr>
          <p:nvPr/>
        </p:nvSpPr>
        <p:spPr bwMode="auto">
          <a:xfrm flipV="1">
            <a:off x="4886325" y="5885760"/>
            <a:ext cx="3136900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Line 250"/>
          <p:cNvSpPr>
            <a:spLocks noChangeShapeType="1"/>
          </p:cNvSpPr>
          <p:nvPr/>
        </p:nvSpPr>
        <p:spPr bwMode="auto">
          <a:xfrm>
            <a:off x="6478588" y="4934848"/>
            <a:ext cx="0" cy="13589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Line 251"/>
          <p:cNvSpPr>
            <a:spLocks noChangeShapeType="1"/>
          </p:cNvSpPr>
          <p:nvPr/>
        </p:nvSpPr>
        <p:spPr bwMode="auto">
          <a:xfrm flipH="1">
            <a:off x="6469063" y="4934848"/>
            <a:ext cx="9525" cy="55245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Line 252"/>
          <p:cNvSpPr>
            <a:spLocks noChangeShapeType="1"/>
          </p:cNvSpPr>
          <p:nvPr/>
        </p:nvSpPr>
        <p:spPr bwMode="auto">
          <a:xfrm>
            <a:off x="6478588" y="4934848"/>
            <a:ext cx="0" cy="10048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Rectangle 253"/>
          <p:cNvSpPr>
            <a:spLocks noChangeArrowheads="1"/>
          </p:cNvSpPr>
          <p:nvPr/>
        </p:nvSpPr>
        <p:spPr bwMode="auto">
          <a:xfrm>
            <a:off x="7813675" y="5592073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3" name="Group 257"/>
          <p:cNvGrpSpPr>
            <a:grpSpLocks/>
          </p:cNvGrpSpPr>
          <p:nvPr/>
        </p:nvGrpSpPr>
        <p:grpSpPr bwMode="auto">
          <a:xfrm>
            <a:off x="6269038" y="5852423"/>
            <a:ext cx="250825" cy="323850"/>
            <a:chOff x="3941" y="3649"/>
            <a:chExt cx="158" cy="204"/>
          </a:xfrm>
        </p:grpSpPr>
        <p:sp>
          <p:nvSpPr>
            <p:cNvPr id="266" name="Oval 254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Oval 255"/>
            <p:cNvSpPr>
              <a:spLocks noChangeArrowheads="1"/>
            </p:cNvSpPr>
            <p:nvPr/>
          </p:nvSpPr>
          <p:spPr bwMode="auto">
            <a:xfrm>
              <a:off x="4051" y="364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256"/>
            <p:cNvSpPr>
              <a:spLocks noChangeArrowheads="1"/>
            </p:cNvSpPr>
            <p:nvPr/>
          </p:nvSpPr>
          <p:spPr bwMode="auto">
            <a:xfrm>
              <a:off x="3941" y="3701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4" name="Group 261"/>
          <p:cNvGrpSpPr>
            <a:grpSpLocks/>
          </p:cNvGrpSpPr>
          <p:nvPr/>
        </p:nvGrpSpPr>
        <p:grpSpPr bwMode="auto">
          <a:xfrm>
            <a:off x="6402388" y="4687198"/>
            <a:ext cx="201613" cy="285750"/>
            <a:chOff x="4025" y="2915"/>
            <a:chExt cx="127" cy="180"/>
          </a:xfrm>
        </p:grpSpPr>
        <p:sp>
          <p:nvSpPr>
            <p:cNvPr id="263" name="Oval 258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Oval 259"/>
            <p:cNvSpPr>
              <a:spLocks noChangeArrowheads="1"/>
            </p:cNvSpPr>
            <p:nvPr/>
          </p:nvSpPr>
          <p:spPr bwMode="auto">
            <a:xfrm>
              <a:off x="4049" y="304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Rectangle 260"/>
            <p:cNvSpPr>
              <a:spLocks noChangeArrowheads="1"/>
            </p:cNvSpPr>
            <p:nvPr/>
          </p:nvSpPr>
          <p:spPr bwMode="auto">
            <a:xfrm>
              <a:off x="4025" y="2915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5" name="Group 265"/>
          <p:cNvGrpSpPr>
            <a:grpSpLocks/>
          </p:cNvGrpSpPr>
          <p:nvPr/>
        </p:nvGrpSpPr>
        <p:grpSpPr bwMode="auto">
          <a:xfrm>
            <a:off x="6411913" y="6255648"/>
            <a:ext cx="201613" cy="328613"/>
            <a:chOff x="4031" y="3903"/>
            <a:chExt cx="127" cy="207"/>
          </a:xfrm>
        </p:grpSpPr>
        <p:sp>
          <p:nvSpPr>
            <p:cNvPr id="260" name="Oval 262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Oval 263"/>
            <p:cNvSpPr>
              <a:spLocks noChangeArrowheads="1"/>
            </p:cNvSpPr>
            <p:nvPr/>
          </p:nvSpPr>
          <p:spPr bwMode="auto">
            <a:xfrm>
              <a:off x="4049" y="390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Rectangle 264"/>
            <p:cNvSpPr>
              <a:spLocks noChangeArrowheads="1"/>
            </p:cNvSpPr>
            <p:nvPr/>
          </p:nvSpPr>
          <p:spPr bwMode="auto">
            <a:xfrm>
              <a:off x="4031" y="3958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6" name="Group 269"/>
          <p:cNvGrpSpPr>
            <a:grpSpLocks/>
          </p:cNvGrpSpPr>
          <p:nvPr/>
        </p:nvGrpSpPr>
        <p:grpSpPr bwMode="auto">
          <a:xfrm>
            <a:off x="6249988" y="5449198"/>
            <a:ext cx="257175" cy="307975"/>
            <a:chOff x="3929" y="3395"/>
            <a:chExt cx="162" cy="194"/>
          </a:xfrm>
        </p:grpSpPr>
        <p:sp>
          <p:nvSpPr>
            <p:cNvPr id="257" name="Oval 266"/>
            <p:cNvSpPr>
              <a:spLocks noChangeArrowheads="1"/>
            </p:cNvSpPr>
            <p:nvPr/>
          </p:nvSpPr>
          <p:spPr bwMode="auto">
            <a:xfrm>
              <a:off x="4043" y="3396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Oval 267"/>
            <p:cNvSpPr>
              <a:spLocks noChangeArrowheads="1"/>
            </p:cNvSpPr>
            <p:nvPr/>
          </p:nvSpPr>
          <p:spPr bwMode="auto">
            <a:xfrm>
              <a:off x="4043" y="33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Rectangle 268"/>
            <p:cNvSpPr>
              <a:spLocks noChangeArrowheads="1"/>
            </p:cNvSpPr>
            <p:nvPr/>
          </p:nvSpPr>
          <p:spPr bwMode="auto">
            <a:xfrm>
              <a:off x="3929" y="3437"/>
              <a:ext cx="14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7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 animBg="1"/>
      <p:bldP spid="30" grpId="0"/>
      <p:bldP spid="43" grpId="0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 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</a:t>
                </a:r>
                <a:r>
                  <a:rPr lang="vi-VN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-T104</a:t>
                </a:r>
                <a:r>
                  <a:rPr lang="en-US" sz="2800" b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800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chuyển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sao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Hai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giờ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gặp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hay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1" y="29977"/>
                <a:ext cx="12033940" cy="1957459"/>
              </a:xfrm>
              <a:prstGeom prst="rect">
                <a:avLst/>
              </a:prstGeom>
              <a:blipFill>
                <a:blip r:embed="rId2"/>
                <a:stretch>
                  <a:fillRect l="-1064" t="-2181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10"/>
          <p:cNvGrpSpPr>
            <a:grpSpLocks/>
          </p:cNvGrpSpPr>
          <p:nvPr/>
        </p:nvGrpSpPr>
        <p:grpSpPr bwMode="auto">
          <a:xfrm>
            <a:off x="9485313" y="5853113"/>
            <a:ext cx="168275" cy="168275"/>
            <a:chOff x="5975" y="3687"/>
            <a:chExt cx="106" cy="106"/>
          </a:xfrm>
        </p:grpSpPr>
        <p:sp>
          <p:nvSpPr>
            <p:cNvPr id="54" name="Rectangle 6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5976" y="3688"/>
              <a:ext cx="104" cy="104"/>
            </a:xfrm>
            <a:custGeom>
              <a:avLst/>
              <a:gdLst>
                <a:gd name="T0" fmla="*/ 2 w 104"/>
                <a:gd name="T1" fmla="*/ 104 h 104"/>
                <a:gd name="T2" fmla="*/ 0 w 104"/>
                <a:gd name="T3" fmla="*/ 2 h 104"/>
                <a:gd name="T4" fmla="*/ 101 w 104"/>
                <a:gd name="T5" fmla="*/ 0 h 104"/>
                <a:gd name="T6" fmla="*/ 104 w 104"/>
                <a:gd name="T7" fmla="*/ 102 h 104"/>
                <a:gd name="T8" fmla="*/ 2 w 104"/>
                <a:gd name="T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2" y="104"/>
                  </a:moveTo>
                  <a:lnTo>
                    <a:pt x="0" y="2"/>
                  </a:lnTo>
                  <a:lnTo>
                    <a:pt x="101" y="0"/>
                  </a:lnTo>
                  <a:lnTo>
                    <a:pt x="104" y="102"/>
                  </a:lnTo>
                  <a:lnTo>
                    <a:pt x="2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8"/>
            <p:cNvSpPr>
              <a:spLocks noChangeArrowheads="1"/>
            </p:cNvSpPr>
            <p:nvPr/>
          </p:nvSpPr>
          <p:spPr bwMode="auto">
            <a:xfrm>
              <a:off x="5975" y="3687"/>
              <a:ext cx="106" cy="106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5976" y="3688"/>
              <a:ext cx="104" cy="102"/>
            </a:xfrm>
            <a:custGeom>
              <a:avLst/>
              <a:gdLst>
                <a:gd name="T0" fmla="*/ 0 w 104"/>
                <a:gd name="T1" fmla="*/ 2 h 102"/>
                <a:gd name="T2" fmla="*/ 101 w 104"/>
                <a:gd name="T3" fmla="*/ 0 h 102"/>
                <a:gd name="T4" fmla="*/ 104 w 104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02">
                  <a:moveTo>
                    <a:pt x="0" y="2"/>
                  </a:moveTo>
                  <a:lnTo>
                    <a:pt x="101" y="0"/>
                  </a:lnTo>
                  <a:lnTo>
                    <a:pt x="104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Oval 11"/>
          <p:cNvSpPr>
            <a:spLocks noChangeArrowheads="1"/>
          </p:cNvSpPr>
          <p:nvPr/>
        </p:nvSpPr>
        <p:spPr bwMode="auto">
          <a:xfrm>
            <a:off x="10160001" y="5781675"/>
            <a:ext cx="230188" cy="230188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7691438" y="5972175"/>
            <a:ext cx="3984625" cy="857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H="1">
            <a:off x="8680451" y="4411663"/>
            <a:ext cx="774700" cy="6556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9444832" y="4399754"/>
            <a:ext cx="34925" cy="16081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9588501" y="4708525"/>
            <a:ext cx="6365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d=3cm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8558213" y="4403725"/>
            <a:ext cx="6683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R=2cm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7845426" y="5773738"/>
            <a:ext cx="1746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CFCFC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0" name="Group 22"/>
          <p:cNvGrpSpPr>
            <a:grpSpLocks/>
          </p:cNvGrpSpPr>
          <p:nvPr/>
        </p:nvGrpSpPr>
        <p:grpSpPr bwMode="auto">
          <a:xfrm>
            <a:off x="9445626" y="5981700"/>
            <a:ext cx="212725" cy="328613"/>
            <a:chOff x="5950" y="3768"/>
            <a:chExt cx="134" cy="207"/>
          </a:xfrm>
        </p:grpSpPr>
        <p:sp>
          <p:nvSpPr>
            <p:cNvPr id="51" name="Oval 19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5954" y="376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1"/>
            <p:cNvSpPr>
              <a:spLocks noChangeArrowheads="1"/>
            </p:cNvSpPr>
            <p:nvPr/>
          </p:nvSpPr>
          <p:spPr bwMode="auto">
            <a:xfrm>
              <a:off x="5950" y="3823"/>
              <a:ext cx="13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1" name="Group 26"/>
          <p:cNvGrpSpPr>
            <a:grpSpLocks/>
          </p:cNvGrpSpPr>
          <p:nvPr/>
        </p:nvGrpSpPr>
        <p:grpSpPr bwMode="auto">
          <a:xfrm>
            <a:off x="9417051" y="4173538"/>
            <a:ext cx="220663" cy="276225"/>
            <a:chOff x="5932" y="2629"/>
            <a:chExt cx="139" cy="174"/>
          </a:xfrm>
        </p:grpSpPr>
        <p:sp>
          <p:nvSpPr>
            <p:cNvPr id="48" name="Oval 23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5932" y="275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>
              <a:off x="5944" y="2629"/>
              <a:ext cx="1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 err="1">
                    <a:solidFill>
                      <a:srgbClr val="FF0000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endParaRPr lang="en-US" sz="2800" kern="100" dirty="0">
                  <a:solidFill>
                    <a:srgbClr val="FF000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khoảng cách từ tâm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đường 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kern="10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luôn lớn hơn bán kính của đường tròn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vi-VN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ên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 kern="1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Nói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quỹ đạo chuyển động của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vật này không thể giao nhau. Suy ra hai vật nhỏ này không bao giờ gặp nhau.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311" y="2365321"/>
                <a:ext cx="6774656" cy="4016484"/>
              </a:xfrm>
              <a:prstGeom prst="rect">
                <a:avLst/>
              </a:prstGeom>
              <a:blipFill>
                <a:blip r:embed="rId3"/>
                <a:stretch>
                  <a:fillRect l="-1800" t="-910" r="-1890" b="-3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12"/>
          <p:cNvSpPr>
            <a:spLocks noChangeArrowheads="1"/>
          </p:cNvSpPr>
          <p:nvPr/>
        </p:nvSpPr>
        <p:spPr bwMode="auto">
          <a:xfrm>
            <a:off x="8401051" y="3359944"/>
            <a:ext cx="2032000" cy="20272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72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6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/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Bài 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4 SGK</a:t>
                </a:r>
                <a:r>
                  <a:rPr lang="vi-VN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-T10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Cho bốn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cùng nằm trên một đường thẳng sao cho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;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nằm giữa hai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lần lượt là các đường thẳng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vuông góc với đường 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Xác định vị trí tương đối của mỗi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đường 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(2023.15.83.Nguyen Hien)83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76" y="971710"/>
                <a:ext cx="6794288" cy="3884140"/>
              </a:xfrm>
              <a:prstGeom prst="rect">
                <a:avLst/>
              </a:prstGeom>
              <a:blipFill>
                <a:blip r:embed="rId2"/>
                <a:stretch>
                  <a:fillRect l="-1794" t="-1254" r="-1794" b="-2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52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18459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2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18455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6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4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8451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432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8433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18447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8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4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1844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5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18440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1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2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8436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18437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8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9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410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1843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0890251" y="2976563"/>
            <a:ext cx="165100" cy="163513"/>
            <a:chOff x="6860" y="1875"/>
            <a:chExt cx="104" cy="103"/>
          </a:xfrm>
        </p:grpSpPr>
        <p:sp>
          <p:nvSpPr>
            <p:cNvPr id="4" name="Rectangle 50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51"/>
            <p:cNvSpPr>
              <a:spLocks/>
            </p:cNvSpPr>
            <p:nvPr/>
          </p:nvSpPr>
          <p:spPr bwMode="auto">
            <a:xfrm>
              <a:off x="6860" y="1875"/>
              <a:ext cx="103" cy="102"/>
            </a:xfrm>
            <a:custGeom>
              <a:avLst/>
              <a:gdLst>
                <a:gd name="T0" fmla="*/ 103 w 103"/>
                <a:gd name="T1" fmla="*/ 101 h 102"/>
                <a:gd name="T2" fmla="*/ 1 w 103"/>
                <a:gd name="T3" fmla="*/ 102 h 102"/>
                <a:gd name="T4" fmla="*/ 0 w 103"/>
                <a:gd name="T5" fmla="*/ 0 h 102"/>
                <a:gd name="T6" fmla="*/ 102 w 103"/>
                <a:gd name="T7" fmla="*/ 0 h 102"/>
                <a:gd name="T8" fmla="*/ 103 w 103"/>
                <a:gd name="T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2">
                  <a:moveTo>
                    <a:pt x="103" y="101"/>
                  </a:moveTo>
                  <a:lnTo>
                    <a:pt x="1" y="102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2"/>
            <p:cNvSpPr>
              <a:spLocks noChangeArrowheads="1"/>
            </p:cNvSpPr>
            <p:nvPr/>
          </p:nvSpPr>
          <p:spPr bwMode="auto">
            <a:xfrm>
              <a:off x="6860" y="1875"/>
              <a:ext cx="104" cy="103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3"/>
            <p:cNvSpPr>
              <a:spLocks/>
            </p:cNvSpPr>
            <p:nvPr/>
          </p:nvSpPr>
          <p:spPr bwMode="auto">
            <a:xfrm>
              <a:off x="6861" y="1875"/>
              <a:ext cx="101" cy="102"/>
            </a:xfrm>
            <a:custGeom>
              <a:avLst/>
              <a:gdLst>
                <a:gd name="T0" fmla="*/ 0 w 101"/>
                <a:gd name="T1" fmla="*/ 102 h 102"/>
                <a:gd name="T2" fmla="*/ 0 w 101"/>
                <a:gd name="T3" fmla="*/ 0 h 102"/>
                <a:gd name="T4" fmla="*/ 101 w 101"/>
                <a:gd name="T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102">
                  <a:moveTo>
                    <a:pt x="0" y="102"/>
                  </a:moveTo>
                  <a:lnTo>
                    <a:pt x="0" y="0"/>
                  </a:lnTo>
                  <a:lnTo>
                    <a:pt x="101" y="0"/>
                  </a:lnTo>
                </a:path>
              </a:pathLst>
            </a:custGeom>
            <a:noFill/>
            <a:ln w="28575" cap="flat">
              <a:solidFill>
                <a:srgbClr val="FDFDF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10028238" y="2979738"/>
            <a:ext cx="165100" cy="163513"/>
            <a:chOff x="6317" y="1877"/>
            <a:chExt cx="104" cy="103"/>
          </a:xfrm>
        </p:grpSpPr>
        <p:sp>
          <p:nvSpPr>
            <p:cNvPr id="9" name="Rectangle 55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6"/>
            <p:cNvSpPr>
              <a:spLocks/>
            </p:cNvSpPr>
            <p:nvPr/>
          </p:nvSpPr>
          <p:spPr bwMode="auto">
            <a:xfrm>
              <a:off x="6317" y="1877"/>
              <a:ext cx="103" cy="103"/>
            </a:xfrm>
            <a:custGeom>
              <a:avLst/>
              <a:gdLst>
                <a:gd name="T0" fmla="*/ 1 w 103"/>
                <a:gd name="T1" fmla="*/ 103 h 103"/>
                <a:gd name="T2" fmla="*/ 0 w 103"/>
                <a:gd name="T3" fmla="*/ 1 h 103"/>
                <a:gd name="T4" fmla="*/ 102 w 103"/>
                <a:gd name="T5" fmla="*/ 0 h 103"/>
                <a:gd name="T6" fmla="*/ 103 w 103"/>
                <a:gd name="T7" fmla="*/ 102 h 103"/>
                <a:gd name="T8" fmla="*/ 1 w 103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" y="103"/>
                  </a:moveTo>
                  <a:lnTo>
                    <a:pt x="0" y="1"/>
                  </a:lnTo>
                  <a:lnTo>
                    <a:pt x="102" y="0"/>
                  </a:lnTo>
                  <a:lnTo>
                    <a:pt x="103" y="102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57"/>
            <p:cNvSpPr>
              <a:spLocks noChangeArrowheads="1"/>
            </p:cNvSpPr>
            <p:nvPr/>
          </p:nvSpPr>
          <p:spPr bwMode="auto">
            <a:xfrm>
              <a:off x="6317" y="1877"/>
              <a:ext cx="104" cy="103"/>
            </a:xfrm>
            <a:prstGeom prst="rect">
              <a:avLst/>
            </a:prstGeom>
            <a:solidFill>
              <a:srgbClr val="FBFB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8"/>
            <p:cNvSpPr>
              <a:spLocks/>
            </p:cNvSpPr>
            <p:nvPr/>
          </p:nvSpPr>
          <p:spPr bwMode="auto">
            <a:xfrm>
              <a:off x="6317" y="1877"/>
              <a:ext cx="103" cy="102"/>
            </a:xfrm>
            <a:custGeom>
              <a:avLst/>
              <a:gdLst>
                <a:gd name="T0" fmla="*/ 0 w 103"/>
                <a:gd name="T1" fmla="*/ 1 h 102"/>
                <a:gd name="T2" fmla="*/ 102 w 103"/>
                <a:gd name="T3" fmla="*/ 0 h 102"/>
                <a:gd name="T4" fmla="*/ 103 w 103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02">
                  <a:moveTo>
                    <a:pt x="0" y="1"/>
                  </a:moveTo>
                  <a:lnTo>
                    <a:pt x="102" y="0"/>
                  </a:lnTo>
                  <a:lnTo>
                    <a:pt x="103" y="102"/>
                  </a:lnTo>
                </a:path>
              </a:pathLst>
            </a:custGeom>
            <a:noFill/>
            <a:ln w="28575" cap="flat">
              <a:solidFill>
                <a:srgbClr val="FBFBF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9545638" y="2981325"/>
            <a:ext cx="165100" cy="165100"/>
            <a:chOff x="6013" y="1878"/>
            <a:chExt cx="104" cy="104"/>
          </a:xfrm>
        </p:grpSpPr>
        <p:sp>
          <p:nvSpPr>
            <p:cNvPr id="14" name="Rectangle 60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1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1 w 102"/>
                <a:gd name="T1" fmla="*/ 102 h 102"/>
                <a:gd name="T2" fmla="*/ 0 w 102"/>
                <a:gd name="T3" fmla="*/ 0 h 102"/>
                <a:gd name="T4" fmla="*/ 102 w 102"/>
                <a:gd name="T5" fmla="*/ 0 h 102"/>
                <a:gd name="T6" fmla="*/ 102 w 102"/>
                <a:gd name="T7" fmla="*/ 102 h 102"/>
                <a:gd name="T8" fmla="*/ 1 w 10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2">
                  <a:moveTo>
                    <a:pt x="1" y="102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102"/>
                  </a:lnTo>
                  <a:lnTo>
                    <a:pt x="1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62"/>
            <p:cNvSpPr>
              <a:spLocks noChangeArrowheads="1"/>
            </p:cNvSpPr>
            <p:nvPr/>
          </p:nvSpPr>
          <p:spPr bwMode="auto">
            <a:xfrm>
              <a:off x="6013" y="1878"/>
              <a:ext cx="104" cy="104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3"/>
            <p:cNvSpPr>
              <a:spLocks/>
            </p:cNvSpPr>
            <p:nvPr/>
          </p:nvSpPr>
          <p:spPr bwMode="auto">
            <a:xfrm>
              <a:off x="6013" y="1879"/>
              <a:ext cx="102" cy="102"/>
            </a:xfrm>
            <a:custGeom>
              <a:avLst/>
              <a:gdLst>
                <a:gd name="T0" fmla="*/ 0 w 102"/>
                <a:gd name="T1" fmla="*/ 0 h 102"/>
                <a:gd name="T2" fmla="*/ 102 w 102"/>
                <a:gd name="T3" fmla="*/ 0 h 102"/>
                <a:gd name="T4" fmla="*/ 102 w 102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102">
                  <a:moveTo>
                    <a:pt x="0" y="0"/>
                  </a:moveTo>
                  <a:lnTo>
                    <a:pt x="102" y="0"/>
                  </a:lnTo>
                  <a:lnTo>
                    <a:pt x="102" y="102"/>
                  </a:lnTo>
                </a:path>
              </a:pathLst>
            </a:custGeom>
            <a:noFill/>
            <a:ln w="28575" cap="flat">
              <a:solidFill>
                <a:srgbClr val="FAFAF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65"/>
          <p:cNvSpPr>
            <a:spLocks noChangeArrowheads="1"/>
          </p:cNvSpPr>
          <p:nvPr/>
        </p:nvSpPr>
        <p:spPr bwMode="auto">
          <a:xfrm>
            <a:off x="8150226" y="2209800"/>
            <a:ext cx="1879600" cy="1874838"/>
          </a:xfrm>
          <a:prstGeom prst="ellipse">
            <a:avLst/>
          </a:prstGeom>
          <a:noFill/>
          <a:ln w="28575" cap="flat">
            <a:solidFill>
              <a:srgbClr val="FDFDF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9090026" y="3136900"/>
            <a:ext cx="1963738" cy="952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>
            <a:off x="9539288" y="1508125"/>
            <a:ext cx="14288" cy="301783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>
            <a:off x="10021888" y="1576388"/>
            <a:ext cx="14288" cy="3033713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11045826" y="1625600"/>
            <a:ext cx="14288" cy="2797175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70"/>
          <p:cNvSpPr>
            <a:spLocks noChangeShapeType="1"/>
          </p:cNvSpPr>
          <p:nvPr/>
        </p:nvSpPr>
        <p:spPr bwMode="auto">
          <a:xfrm flipV="1">
            <a:off x="9090026" y="3144838"/>
            <a:ext cx="457200" cy="1588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 flipV="1">
            <a:off x="9072564" y="3132138"/>
            <a:ext cx="942974" cy="25400"/>
          </a:xfrm>
          <a:prstGeom prst="line">
            <a:avLst/>
          </a:prstGeom>
          <a:noFill/>
          <a:ln w="28575" cap="flat">
            <a:solidFill>
              <a:srgbClr val="FAFAF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72"/>
          <p:cNvSpPr>
            <a:spLocks noChangeArrowheads="1"/>
          </p:cNvSpPr>
          <p:nvPr/>
        </p:nvSpPr>
        <p:spPr bwMode="auto">
          <a:xfrm>
            <a:off x="10863263" y="1949450"/>
            <a:ext cx="165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73"/>
          <p:cNvSpPr>
            <a:spLocks noChangeArrowheads="1"/>
          </p:cNvSpPr>
          <p:nvPr/>
        </p:nvSpPr>
        <p:spPr bwMode="auto">
          <a:xfrm>
            <a:off x="9863138" y="1939925"/>
            <a:ext cx="1873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BFBFB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74"/>
          <p:cNvSpPr>
            <a:spLocks noChangeArrowheads="1"/>
          </p:cNvSpPr>
          <p:nvPr/>
        </p:nvSpPr>
        <p:spPr bwMode="auto">
          <a:xfrm>
            <a:off x="9385301" y="1760538"/>
            <a:ext cx="1762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>
                <a:ln>
                  <a:noFill/>
                </a:ln>
                <a:solidFill>
                  <a:srgbClr val="FAFAFA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" name="Group 78"/>
          <p:cNvGrpSpPr>
            <a:grpSpLocks/>
          </p:cNvGrpSpPr>
          <p:nvPr/>
        </p:nvGrpSpPr>
        <p:grpSpPr bwMode="auto">
          <a:xfrm>
            <a:off x="9991726" y="3105150"/>
            <a:ext cx="271463" cy="282575"/>
            <a:chOff x="6294" y="1956"/>
            <a:chExt cx="171" cy="178"/>
          </a:xfrm>
        </p:grpSpPr>
        <p:sp>
          <p:nvSpPr>
            <p:cNvPr id="29" name="Oval 75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76"/>
            <p:cNvSpPr>
              <a:spLocks noChangeArrowheads="1"/>
            </p:cNvSpPr>
            <p:nvPr/>
          </p:nvSpPr>
          <p:spPr bwMode="auto">
            <a:xfrm>
              <a:off x="6294" y="195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77"/>
            <p:cNvSpPr>
              <a:spLocks noChangeArrowheads="1"/>
            </p:cNvSpPr>
            <p:nvPr/>
          </p:nvSpPr>
          <p:spPr bwMode="auto">
            <a:xfrm>
              <a:off x="6338" y="198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 dirty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82"/>
          <p:cNvGrpSpPr>
            <a:grpSpLocks/>
          </p:cNvGrpSpPr>
          <p:nvPr/>
        </p:nvGrpSpPr>
        <p:grpSpPr bwMode="auto">
          <a:xfrm>
            <a:off x="8870951" y="3052763"/>
            <a:ext cx="257175" cy="239713"/>
            <a:chOff x="5588" y="1923"/>
            <a:chExt cx="162" cy="151"/>
          </a:xfrm>
        </p:grpSpPr>
        <p:sp>
          <p:nvSpPr>
            <p:cNvPr id="33" name="Oval 79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80"/>
            <p:cNvSpPr>
              <a:spLocks noChangeArrowheads="1"/>
            </p:cNvSpPr>
            <p:nvPr/>
          </p:nvSpPr>
          <p:spPr bwMode="auto">
            <a:xfrm>
              <a:off x="5702" y="1959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81"/>
            <p:cNvSpPr>
              <a:spLocks noChangeArrowheads="1"/>
            </p:cNvSpPr>
            <p:nvPr/>
          </p:nvSpPr>
          <p:spPr bwMode="auto">
            <a:xfrm>
              <a:off x="5588" y="1923"/>
              <a:ext cx="12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6" name="Group 86"/>
          <p:cNvGrpSpPr>
            <a:grpSpLocks/>
          </p:cNvGrpSpPr>
          <p:nvPr/>
        </p:nvGrpSpPr>
        <p:grpSpPr bwMode="auto">
          <a:xfrm>
            <a:off x="11015663" y="3033713"/>
            <a:ext cx="295275" cy="239713"/>
            <a:chOff x="6939" y="1911"/>
            <a:chExt cx="186" cy="151"/>
          </a:xfrm>
        </p:grpSpPr>
        <p:sp>
          <p:nvSpPr>
            <p:cNvPr id="37" name="Oval 83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84"/>
            <p:cNvSpPr>
              <a:spLocks noChangeArrowheads="1"/>
            </p:cNvSpPr>
            <p:nvPr/>
          </p:nvSpPr>
          <p:spPr bwMode="auto">
            <a:xfrm>
              <a:off x="6939" y="1953"/>
              <a:ext cx="48" cy="47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85"/>
            <p:cNvSpPr>
              <a:spLocks noChangeArrowheads="1"/>
            </p:cNvSpPr>
            <p:nvPr/>
          </p:nvSpPr>
          <p:spPr bwMode="auto">
            <a:xfrm>
              <a:off x="7011" y="1911"/>
              <a:ext cx="114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P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oup 90"/>
          <p:cNvGrpSpPr>
            <a:grpSpLocks/>
          </p:cNvGrpSpPr>
          <p:nvPr/>
        </p:nvGrpSpPr>
        <p:grpSpPr bwMode="auto">
          <a:xfrm>
            <a:off x="9328151" y="3144838"/>
            <a:ext cx="257175" cy="328613"/>
            <a:chOff x="5876" y="1957"/>
            <a:chExt cx="162" cy="207"/>
          </a:xfrm>
        </p:grpSpPr>
        <p:sp>
          <p:nvSpPr>
            <p:cNvPr id="41" name="Oval 87"/>
            <p:cNvSpPr>
              <a:spLocks noChangeArrowheads="1"/>
            </p:cNvSpPr>
            <p:nvPr/>
          </p:nvSpPr>
          <p:spPr bwMode="auto">
            <a:xfrm>
              <a:off x="5990" y="1957"/>
              <a:ext cx="48" cy="48"/>
            </a:xfrm>
            <a:prstGeom prst="ellipse">
              <a:avLst/>
            </a:prstGeom>
            <a:solidFill>
              <a:srgbClr val="FFFD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88"/>
            <p:cNvSpPr>
              <a:spLocks noChangeArrowheads="1"/>
            </p:cNvSpPr>
            <p:nvPr/>
          </p:nvSpPr>
          <p:spPr bwMode="auto">
            <a:xfrm>
              <a:off x="5989" y="1957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89"/>
            <p:cNvSpPr>
              <a:spLocks noChangeArrowheads="1"/>
            </p:cNvSpPr>
            <p:nvPr/>
          </p:nvSpPr>
          <p:spPr bwMode="auto">
            <a:xfrm>
              <a:off x="5876" y="2013"/>
              <a:ext cx="146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1" u="none" strike="noStrike" cap="none" normalizeH="0" baseline="0">
                  <a:ln>
                    <a:noFill/>
                  </a:ln>
                  <a:solidFill>
                    <a:srgbClr val="FDFDFD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800" kern="100" dirty="0">
                    <a:solidFill>
                      <a:schemeClr val="bg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Đặt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&lt;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khoảng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cắt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tiếp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xúc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+) Vì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ON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khoảng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đến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lớn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hơn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ON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giao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nhau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" y="213874"/>
                <a:ext cx="7627712" cy="5404556"/>
              </a:xfrm>
              <a:prstGeom prst="rect">
                <a:avLst/>
              </a:prstGeom>
              <a:blipFill>
                <a:blip r:embed="rId2"/>
                <a:stretch>
                  <a:fillRect l="-1599" t="-676" b="-2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4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1470850" cy="262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1</a:t>
            </a:r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89796" l="6696" r="94614">
                        <a14:foregroundMark x1="6841" y1="32070" x2="15284" y2="32070"/>
                        <a14:foregroundMark x1="94469" y1="66472" x2="94614" y2="70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5425"/>
            <a:ext cx="3657599" cy="200464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5" y="3755995"/>
            <a:ext cx="3635693" cy="1687875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145184" y="3755995"/>
            <a:ext cx="152270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8145184" y="3755996"/>
          <a:ext cx="3497467" cy="182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Bitmap Image" r:id="rId6" imgW="2800741" imgH="1457143" progId="Paint.Picture">
                  <p:embed/>
                </p:oleObj>
              </mc:Choice>
              <mc:Fallback>
                <p:oleObj name="Bitmap Image" r:id="rId6" imgW="2800741" imgH="1457143" progId="Paint.Picture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5184" y="3755996"/>
                        <a:ext cx="3497467" cy="18240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623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/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HĐ1 – </a:t>
                </a:r>
                <a:r>
                  <a:rPr lang="en-US" sz="3200" b="1" kern="100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SGK.T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101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vi-VN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kern="1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20.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bao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C256C9-83EF-6BEA-5651-B00DFD78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00" y="1197243"/>
                <a:ext cx="7092873" cy="2562753"/>
              </a:xfrm>
              <a:prstGeom prst="rect">
                <a:avLst/>
              </a:prstGeom>
              <a:blipFill>
                <a:blip r:embed="rId2"/>
                <a:stretch>
                  <a:fillRect l="-2236" t="-2138" b="-4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7FB9ABB-4286-0E24-6BFE-544CCB83F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574" y="666107"/>
            <a:ext cx="1173698" cy="7723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59" y="985272"/>
            <a:ext cx="4873671" cy="28415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257176" y="-17833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2154" y="3871052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/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chung</a:t>
                </a:r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i="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i="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kumimoji="0" lang="en-US" sz="3200" i="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OMH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3200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OM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r>
                  <a:rPr kumimoji="0" lang="en-US" sz="3200" i="1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u="none" strike="noStrike" kern="1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</a:t>
                </a:r>
                <a:r>
                  <a:rPr kumimoji="0" lang="en-US" sz="3200" i="1" u="none" strike="noStrike" kern="1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&gt; </m:t>
                    </m:r>
                    <m:r>
                      <m:rPr>
                        <m:nor/>
                      </m:rPr>
                      <a:rPr kumimoji="0" lang="en-US" sz="3200" b="0" i="0" u="none" strike="noStrike" kern="100" cap="none" spc="0" normalizeH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</m:oMath>
                </a14:m>
                <a:endParaRPr kumimoji="0" lang="en-US" sz="320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FCC0C55-2C03-21A8-9A23-D7371C10E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48" y="4427719"/>
                <a:ext cx="11295104" cy="1077218"/>
              </a:xfrm>
              <a:prstGeom prst="rect">
                <a:avLst/>
              </a:prstGeom>
              <a:blipFill>
                <a:blip r:embed="rId5"/>
                <a:stretch>
                  <a:fillRect l="-1242" t="-7910" r="-54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1468582" y="6105815"/>
            <a:ext cx="298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nl-NL" alt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3FB6D7-2571-40F4-8484-07DD20B56A5B}"/>
              </a:ext>
            </a:extLst>
          </p:cNvPr>
          <p:cNvSpPr txBox="1"/>
          <p:nvPr/>
        </p:nvSpPr>
        <p:spPr>
          <a:xfrm>
            <a:off x="9144000" y="3779581"/>
            <a:ext cx="197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39164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258237" y="1274793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467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2794438"/>
            <a:ext cx="10975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trong SBT.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phần “Tìm tòi – Mở rộng”.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106.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5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12793" y="2014079"/>
            <a:ext cx="729645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*Định nghĩa</a:t>
            </a:r>
            <a:r>
              <a:rPr lang="nl-NL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nl-NL" sz="3200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và đường tròn có hai điểm chung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nói đường thẳng và đường tròn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 nhau</a:t>
            </a: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793" y="4605771"/>
            <a:ext cx="703375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l-NL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Mỗi điểm chung của đường thẳng và đường tròn cắt nhau gọi là một </a:t>
            </a:r>
            <a:r>
              <a:rPr lang="nl-NL" sz="32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 điểm</a:t>
            </a:r>
            <a:endParaRPr lang="en-US" sz="3200" b="1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981" y="582404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2" y="791298"/>
            <a:ext cx="4194466" cy="244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8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A89F09C-F8F6-4B20-AC52-E91A97A633B3}"/>
              </a:ext>
            </a:extLst>
          </p:cNvPr>
          <p:cNvGrpSpPr/>
          <p:nvPr/>
        </p:nvGrpSpPr>
        <p:grpSpPr>
          <a:xfrm>
            <a:off x="7249640" y="1022753"/>
            <a:ext cx="5132555" cy="2943320"/>
            <a:chOff x="4994084" y="1560441"/>
            <a:chExt cx="4221409" cy="25475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E234D4D-E3E3-45AE-AB76-B8E6ADA485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94084" y="1560441"/>
              <a:ext cx="4221409" cy="2547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38966F2F-4B36-47C3-8ADB-F5261D0B8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123" y="1577335"/>
              <a:ext cx="1851025" cy="1854200"/>
            </a:xfrm>
            <a:prstGeom prst="ellips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CFD7B1B4-F153-4889-85D9-7991AE0A80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9335" y="2990210"/>
              <a:ext cx="3190875" cy="14288"/>
            </a:xfrm>
            <a:prstGeom prst="line">
              <a:avLst/>
            </a:prstGeom>
            <a:noFill/>
            <a:ln w="47625" cap="flat">
              <a:solidFill>
                <a:srgbClr val="FDFD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C93A4595-8691-471A-B583-499254673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735" y="3060060"/>
              <a:ext cx="37941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37904730-7C33-4D05-87CD-E2575F455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685" y="3029898"/>
              <a:ext cx="439738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M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728A428-BC15-4FFD-9A7F-975CD8984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710" y="2601273"/>
              <a:ext cx="322263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0566ACF-262E-41AF-9412-47BCB95D6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8085" y="2075810"/>
              <a:ext cx="400050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AFB9262-B410-42C6-9CF2-D435547F6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9535" y="2466335"/>
              <a:ext cx="76200" cy="76200"/>
              <a:chOff x="3870" y="2121"/>
              <a:chExt cx="48" cy="48"/>
            </a:xfrm>
          </p:grpSpPr>
          <p:sp>
            <p:nvSpPr>
              <p:cNvPr id="21" name="Oval 12">
                <a:extLst>
                  <a:ext uri="{FF2B5EF4-FFF2-40B4-BE49-F238E27FC236}">
                    <a16:creationId xmlns:a16="http://schemas.microsoft.com/office/drawing/2014/main" id="{270F263D-9F46-4F09-9CA4-C81F382A1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3">
                <a:extLst>
                  <a:ext uri="{FF2B5EF4-FFF2-40B4-BE49-F238E27FC236}">
                    <a16:creationId xmlns:a16="http://schemas.microsoft.com/office/drawing/2014/main" id="{504BC81C-A963-4EA3-816A-C2C984A6C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121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7">
              <a:extLst>
                <a:ext uri="{FF2B5EF4-FFF2-40B4-BE49-F238E27FC236}">
                  <a16:creationId xmlns:a16="http://schemas.microsoft.com/office/drawing/2014/main" id="{0B838D5F-AA0A-4A9F-8EC0-B963C2B84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8485" y="2963223"/>
              <a:ext cx="76200" cy="76200"/>
              <a:chOff x="3378" y="2434"/>
              <a:chExt cx="48" cy="48"/>
            </a:xfrm>
          </p:grpSpPr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952F7C79-77F7-42E2-A144-D34CE5413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solidFill>
                <a:srgbClr val="FFFDF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6">
                <a:extLst>
                  <a:ext uri="{FF2B5EF4-FFF2-40B4-BE49-F238E27FC236}">
                    <a16:creationId xmlns:a16="http://schemas.microsoft.com/office/drawing/2014/main" id="{B1CB6FDD-7734-4162-AD24-E30B86735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8" y="2434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2006788A-E94D-4486-BB76-F5CEEF33E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75348" y="2955285"/>
              <a:ext cx="76200" cy="77788"/>
              <a:chOff x="4365" y="2429"/>
              <a:chExt cx="48" cy="49"/>
            </a:xfrm>
          </p:grpSpPr>
          <p:sp>
            <p:nvSpPr>
              <p:cNvPr id="17" name="Oval 18">
                <a:extLst>
                  <a:ext uri="{FF2B5EF4-FFF2-40B4-BE49-F238E27FC236}">
                    <a16:creationId xmlns:a16="http://schemas.microsoft.com/office/drawing/2014/main" id="{AF306299-0664-4308-81ED-96ECF6DAB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9">
                <a:extLst>
                  <a:ext uri="{FF2B5EF4-FFF2-40B4-BE49-F238E27FC236}">
                    <a16:creationId xmlns:a16="http://schemas.microsoft.com/office/drawing/2014/main" id="{FA3C71EF-0EA9-4A64-939F-7AC8721F9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5" y="2429"/>
                <a:ext cx="48" cy="48"/>
              </a:xfrm>
              <a:prstGeom prst="ellipse">
                <a:avLst/>
              </a:prstGeom>
              <a:noFill/>
              <a:ln w="11113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4" name="Text Box 17">
            <a:extLst>
              <a:ext uri="{FF2B5EF4-FFF2-40B4-BE49-F238E27FC236}">
                <a16:creationId xmlns:a16="http://schemas.microsoft.com/office/drawing/2014/main" id="{9C6AFA4B-3E05-445E-B4E6-C8D0FBEC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624" y="583998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nl-NL" sz="3200" b="1" kern="1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lang="en-US" sz="3200" kern="1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D8A69A0-E6DA-47AB-B693-13AE2D19C2AD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/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giao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3200" kern="1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39" name="TextBox 3138">
                <a:extLst>
                  <a:ext uri="{FF2B5EF4-FFF2-40B4-BE49-F238E27FC236}">
                    <a16:creationId xmlns:a16="http://schemas.microsoft.com/office/drawing/2014/main" id="{36030322-978C-4A79-888B-3FB2CB5FA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73" y="1197243"/>
                <a:ext cx="5972996" cy="2062103"/>
              </a:xfrm>
              <a:prstGeom prst="rect">
                <a:avLst/>
              </a:prstGeom>
              <a:blipFill>
                <a:blip r:embed="rId3"/>
                <a:stretch>
                  <a:fillRect l="-2653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/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i="1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</m:oMath>
                </a14:m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ngược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kern="1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41" name="Rectangle 3140">
                <a:extLst>
                  <a:ext uri="{FF2B5EF4-FFF2-40B4-BE49-F238E27FC236}">
                    <a16:creationId xmlns:a16="http://schemas.microsoft.com/office/drawing/2014/main" id="{6A630E7B-A965-4002-ACA9-5F7097C29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5" y="3398744"/>
                <a:ext cx="10764434" cy="1077218"/>
              </a:xfrm>
              <a:prstGeom prst="rect">
                <a:avLst/>
              </a:prstGeom>
              <a:blipFill>
                <a:blip r:embed="rId4"/>
                <a:stretch>
                  <a:fillRect l="-1472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42" name="Rectangle 3141">
            <a:extLst>
              <a:ext uri="{FF2B5EF4-FFF2-40B4-BE49-F238E27FC236}">
                <a16:creationId xmlns:a16="http://schemas.microsoft.com/office/drawing/2014/main" id="{640030D2-6AFC-4979-BAB7-DE68A8E39E92}"/>
              </a:ext>
            </a:extLst>
          </p:cNvPr>
          <p:cNvSpPr/>
          <p:nvPr/>
        </p:nvSpPr>
        <p:spPr>
          <a:xfrm>
            <a:off x="152400" y="4396314"/>
            <a:ext cx="11697484" cy="241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7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10239376" y="6581776"/>
            <a:ext cx="328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3F57D799-2760-4352-9D68-A6932409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766"/>
            <a:ext cx="8839200" cy="6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nl-NL" sz="32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Đường thẳng và đường tròn cắt nhau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/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 (SGK-T 101):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nl-NL" sz="3200" b="1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nằm trong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OH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vuông góc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Đường thẳng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cắt đường tròn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</m:t>
                    </m:r>
                    <m:r>
                      <m:rPr>
                        <m:nor/>
                      </m:rPr>
                      <a:rPr lang="en-US" sz="3200" b="0" i="0" kern="1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i="0" kern="1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kern="1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không? Vì sao?</a:t>
                </a:r>
                <a:endParaRPr lang="en-US" sz="32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8CCAC2-4317-D9A7-86EB-4F53DA96E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58" y="1436966"/>
                <a:ext cx="11096829" cy="2460161"/>
              </a:xfrm>
              <a:prstGeom prst="rect">
                <a:avLst/>
              </a:prstGeom>
              <a:blipFill>
                <a:blip r:embed="rId2"/>
                <a:stretch>
                  <a:fillRect l="-1429" t="-2233" r="-879" b="-5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A903EC8-D9E9-19A2-212D-1AB98DEF6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730" y="727669"/>
            <a:ext cx="874270" cy="53732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 txBox="1">
            <a:spLocks/>
          </p:cNvSpPr>
          <p:nvPr/>
        </p:nvSpPr>
        <p:spPr>
          <a:xfrm>
            <a:off x="-66981" y="-130951"/>
            <a:ext cx="12449176" cy="1019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VỊ TRÍ TƯƠNG ĐỐI CỦA ĐƯỜNG THẲNG VÀ ĐƯỜNG TRÒN</a:t>
            </a:r>
            <a:endParaRPr lang="en-US" sz="3000" dirty="0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5A4821-8A5D-45BD-94EA-224F283F7BB8}"/>
              </a:ext>
            </a:extLst>
          </p:cNvPr>
          <p:cNvGrpSpPr/>
          <p:nvPr/>
        </p:nvGrpSpPr>
        <p:grpSpPr>
          <a:xfrm>
            <a:off x="9198958" y="3824288"/>
            <a:ext cx="2232025" cy="2757488"/>
            <a:chOff x="8301039" y="3076641"/>
            <a:chExt cx="2232025" cy="2757488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7583828-8FE0-46AF-A243-DC5BA2D76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0289" y="4460941"/>
              <a:ext cx="134938" cy="138113"/>
            </a:xfrm>
            <a:custGeom>
              <a:avLst/>
              <a:gdLst>
                <a:gd name="T0" fmla="*/ 85 w 85"/>
                <a:gd name="T1" fmla="*/ 87 h 87"/>
                <a:gd name="T2" fmla="*/ 0 w 85"/>
                <a:gd name="T3" fmla="*/ 85 h 87"/>
                <a:gd name="T4" fmla="*/ 1 w 85"/>
                <a:gd name="T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7">
                  <a:moveTo>
                    <a:pt x="85" y="87"/>
                  </a:moveTo>
                  <a:lnTo>
                    <a:pt x="0" y="85"/>
                  </a:lnTo>
                  <a:lnTo>
                    <a:pt x="1" y="0"/>
                  </a:ln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99CA0129-7082-47F4-B1F1-19251335A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1039" y="3362391"/>
              <a:ext cx="2170113" cy="2174875"/>
            </a:xfrm>
            <a:prstGeom prst="ellips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93B9A8C-40A4-4F4B-BD0C-DBE2058D7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85301" y="4449828"/>
              <a:ext cx="671513" cy="14288"/>
            </a:xfrm>
            <a:prstGeom prst="line">
              <a:avLst/>
            </a:prstGeom>
            <a:noFill/>
            <a:ln w="47625" cap="flat">
              <a:solidFill>
                <a:srgbClr val="F9F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35EF78B6-2CD7-4246-920B-FC88F90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28239" y="3168716"/>
              <a:ext cx="55563" cy="2665413"/>
            </a:xfrm>
            <a:prstGeom prst="line">
              <a:avLst/>
            </a:pr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8AFE37E6-C5ED-4B7A-9CAD-9DA73003F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7389" y="3916428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d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F2DA9CA8-7770-4A8D-B729-1BAA9A440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5089" y="3076641"/>
              <a:ext cx="3079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a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F194226-D3F9-49AC-8316-7E2FDD5D2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839" y="4287903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H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466033D-FAB0-455B-89B2-62B6668C7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6839" y="4240278"/>
              <a:ext cx="384175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1" u="none" strike="noStrike" cap="none" normalizeH="0" baseline="0" dirty="0">
                  <a:ln>
                    <a:noFill/>
                  </a:ln>
                  <a:solidFill>
                    <a:srgbClr val="FAFAFA"/>
                  </a:solidFill>
                  <a:effectLst/>
                  <a:latin typeface="Times New Roman" panose="02020603050405020304" pitchFamily="18" charset="0"/>
                </a:rPr>
                <a:t>O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8" name="Group 16">
              <a:extLst>
                <a:ext uri="{FF2B5EF4-FFF2-40B4-BE49-F238E27FC236}">
                  <a16:creationId xmlns:a16="http://schemas.microsoft.com/office/drawing/2014/main" id="{0237CB96-5C8D-4215-9EB6-C5EC6CEDD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18714" y="4426016"/>
              <a:ext cx="76200" cy="76200"/>
              <a:chOff x="5769" y="2676"/>
              <a:chExt cx="48" cy="48"/>
            </a:xfrm>
          </p:grpSpPr>
          <p:sp>
            <p:nvSpPr>
              <p:cNvPr id="22" name="Oval 14">
                <a:extLst>
                  <a:ext uri="{FF2B5EF4-FFF2-40B4-BE49-F238E27FC236}">
                    <a16:creationId xmlns:a16="http://schemas.microsoft.com/office/drawing/2014/main" id="{EAC232E9-312A-45E2-B792-126E71FC2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E4C672A5-435F-4A7A-9CEA-54790115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9" y="2676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1B24474-4158-4FDD-8242-FC81DAB23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7201" y="4411728"/>
              <a:ext cx="77788" cy="76200"/>
              <a:chOff x="5346" y="2667"/>
              <a:chExt cx="49" cy="48"/>
            </a:xfrm>
          </p:grpSpPr>
          <p:sp>
            <p:nvSpPr>
              <p:cNvPr id="20" name="Oval 17">
                <a:extLst>
                  <a:ext uri="{FF2B5EF4-FFF2-40B4-BE49-F238E27FC236}">
                    <a16:creationId xmlns:a16="http://schemas.microsoft.com/office/drawing/2014/main" id="{116FF218-8D42-44B6-9A9B-1861343FF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7" y="2667"/>
                <a:ext cx="48" cy="48"/>
              </a:xfrm>
              <a:prstGeom prst="ellipse">
                <a:avLst/>
              </a:prstGeom>
              <a:solidFill>
                <a:srgbClr val="FFF9F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8">
                <a:extLst>
                  <a:ext uri="{FF2B5EF4-FFF2-40B4-BE49-F238E27FC236}">
                    <a16:creationId xmlns:a16="http://schemas.microsoft.com/office/drawing/2014/main" id="{ED07304D-2854-4526-9037-A6C214082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6" y="2667"/>
                <a:ext cx="49" cy="48"/>
              </a:xfrm>
              <a:prstGeom prst="ellips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3101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3686</Words>
  <Application>Microsoft Office PowerPoint</Application>
  <PresentationFormat>Widescreen</PresentationFormat>
  <Paragraphs>575</Paragraphs>
  <Slides>60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2" baseType="lpstr">
      <vt:lpstr>.VnTime</vt:lpstr>
      <vt:lpstr>Arial</vt:lpstr>
      <vt:lpstr>Arial Black</vt:lpstr>
      <vt:lpstr>Calibri</vt:lpstr>
      <vt:lpstr>Calibri Light</vt:lpstr>
      <vt:lpstr>Cambria Math</vt:lpstr>
      <vt:lpstr>Impact</vt:lpstr>
      <vt:lpstr>Times New Roman</vt:lpstr>
      <vt:lpstr>VNI-Duff</vt:lpstr>
      <vt:lpstr>Office Theme</vt:lpstr>
      <vt:lpstr>Equation</vt:lpstr>
      <vt:lpstr>Bitmap Image</vt:lpstr>
      <vt:lpstr>BÀI 2. VỊ TRÍ TƯƠNG ĐỐI  CỦA ĐƯỜNG THẲNG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BÀI 2. VỊ TRÍ TƯƠNG ĐỐI CỦA ĐƯỜNG THẲNG VÀ ĐƯỜNG TRÒN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  <vt:lpstr>PowerPoint Presentation</vt:lpstr>
      <vt:lpstr>VẬN DỤNG</vt:lpstr>
      <vt:lpstr>BÀI 2. VỊ TRÍ TƯƠNG ĐỐI CỦA ĐƯỜNG THẲNG VÀ ĐƯỜNG TRÒN</vt:lpstr>
      <vt:lpstr>PowerPoint Presentation</vt:lpstr>
      <vt:lpstr>BÀI 2. VỊ TRÍ TƯƠNG ĐỐI CỦA ĐƯỜNG THẲNG  VÀ ĐƯỜNG TRÒN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VỊ TRÍ TƯƠNG ĐỐI CỦA ĐƯỜNG THẲNG VÀ ĐƯỜNG TRÒN</vt:lpstr>
      <vt:lpstr>PowerPoint Presentation</vt:lpstr>
      <vt:lpstr>BÀI 2. VỊ TRÍ TƯƠNG ĐỐI CỦA ĐƯỜNG THẲNG VÀ ĐƯỜNG TRÒN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THIẾT BỊ DẠY HỌC VÀ HỌC LIỆU</dc:title>
  <dc:creator>Administrator</dc:creator>
  <cp:lastModifiedBy>Windows User</cp:lastModifiedBy>
  <cp:revision>12</cp:revision>
  <dcterms:created xsi:type="dcterms:W3CDTF">2024-07-20T14:47:19Z</dcterms:created>
  <dcterms:modified xsi:type="dcterms:W3CDTF">2025-01-16T09:51:09Z</dcterms:modified>
</cp:coreProperties>
</file>