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160" r:id="rId2"/>
    <p:sldId id="1161" r:id="rId3"/>
    <p:sldId id="1162" r:id="rId4"/>
    <p:sldId id="1163" r:id="rId5"/>
    <p:sldId id="1504" r:id="rId6"/>
    <p:sldId id="1505" r:id="rId7"/>
    <p:sldId id="574" r:id="rId8"/>
    <p:sldId id="1550" r:id="rId9"/>
    <p:sldId id="1549" r:id="rId10"/>
    <p:sldId id="1548" r:id="rId11"/>
    <p:sldId id="1552" r:id="rId12"/>
    <p:sldId id="1169" r:id="rId13"/>
    <p:sldId id="1553" r:id="rId14"/>
    <p:sldId id="1554" r:id="rId15"/>
    <p:sldId id="1556" r:id="rId16"/>
    <p:sldId id="1551" r:id="rId17"/>
    <p:sldId id="307" r:id="rId18"/>
    <p:sldId id="1187" r:id="rId19"/>
    <p:sldId id="383" r:id="rId20"/>
    <p:sldId id="384" r:id="rId21"/>
    <p:sldId id="381" r:id="rId22"/>
    <p:sldId id="382" r:id="rId23"/>
    <p:sldId id="1558" r:id="rId24"/>
    <p:sldId id="1557" r:id="rId25"/>
    <p:sldId id="300" r:id="rId26"/>
    <p:sldId id="1560" r:id="rId27"/>
    <p:sldId id="1561" r:id="rId28"/>
    <p:sldId id="330" r:id="rId29"/>
    <p:sldId id="317" r:id="rId30"/>
    <p:sldId id="6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1CF0"/>
    <a:srgbClr val="FF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17994-394F-4051-AAB5-875A20A56566}"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1A29C-DE64-4E9B-89BB-F23D5E2ACA83}" type="slidenum">
              <a:rPr lang="en-US" smtClean="0"/>
              <a:t>‹#›</a:t>
            </a:fld>
            <a:endParaRPr lang="en-US"/>
          </a:p>
        </p:txBody>
      </p:sp>
    </p:spTree>
    <p:extLst>
      <p:ext uri="{BB962C8B-B14F-4D97-AF65-F5344CB8AC3E}">
        <p14:creationId xmlns:p14="http://schemas.microsoft.com/office/powerpoint/2010/main" val="367464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1</a:t>
            </a:fld>
            <a:endParaRPr lang="en-US"/>
          </a:p>
        </p:txBody>
      </p:sp>
    </p:spTree>
    <p:extLst>
      <p:ext uri="{BB962C8B-B14F-4D97-AF65-F5344CB8AC3E}">
        <p14:creationId xmlns:p14="http://schemas.microsoft.com/office/powerpoint/2010/main" val="71361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26</a:t>
            </a:fld>
            <a:endParaRPr lang="en-US"/>
          </a:p>
        </p:txBody>
      </p:sp>
    </p:spTree>
    <p:extLst>
      <p:ext uri="{BB962C8B-B14F-4D97-AF65-F5344CB8AC3E}">
        <p14:creationId xmlns:p14="http://schemas.microsoft.com/office/powerpoint/2010/main" val="127366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27</a:t>
            </a:fld>
            <a:endParaRPr lang="en-US"/>
          </a:p>
        </p:txBody>
      </p:sp>
    </p:spTree>
    <p:extLst>
      <p:ext uri="{BB962C8B-B14F-4D97-AF65-F5344CB8AC3E}">
        <p14:creationId xmlns:p14="http://schemas.microsoft.com/office/powerpoint/2010/main" val="1359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2</a:t>
            </a:fld>
            <a:endParaRPr lang="en-US"/>
          </a:p>
        </p:txBody>
      </p:sp>
    </p:spTree>
    <p:extLst>
      <p:ext uri="{BB962C8B-B14F-4D97-AF65-F5344CB8AC3E}">
        <p14:creationId xmlns:p14="http://schemas.microsoft.com/office/powerpoint/2010/main" val="137346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3</a:t>
            </a:fld>
            <a:endParaRPr lang="en-US"/>
          </a:p>
        </p:txBody>
      </p:sp>
    </p:spTree>
    <p:extLst>
      <p:ext uri="{BB962C8B-B14F-4D97-AF65-F5344CB8AC3E}">
        <p14:creationId xmlns:p14="http://schemas.microsoft.com/office/powerpoint/2010/main" val="145132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4</a:t>
            </a:fld>
            <a:endParaRPr lang="en-US"/>
          </a:p>
        </p:txBody>
      </p:sp>
    </p:spTree>
    <p:extLst>
      <p:ext uri="{BB962C8B-B14F-4D97-AF65-F5344CB8AC3E}">
        <p14:creationId xmlns:p14="http://schemas.microsoft.com/office/powerpoint/2010/main" val="91379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4115956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2B1CF0"/>
                </a:solidFill>
                <a:effectLst/>
                <a:latin typeface="+mn-lt"/>
                <a:cs typeface="Arial" panose="020B0604020202020204" pitchFamily="34" charset="0"/>
              </a:rPr>
              <a:t>- Châu Nam Cực gồm 2 bộ phận: lục địa Nam Cực và các đảo, quần đảo ven lục địa.</a:t>
            </a:r>
          </a:p>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9</a:t>
            </a:fld>
            <a:endParaRPr lang="en-US"/>
          </a:p>
        </p:txBody>
      </p:sp>
    </p:spTree>
    <p:extLst>
      <p:ext uri="{BB962C8B-B14F-4D97-AF65-F5344CB8AC3E}">
        <p14:creationId xmlns:p14="http://schemas.microsoft.com/office/powerpoint/2010/main" val="258958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Do nằm ở vùng cực, nên mùa đông đêm địa cực kéo dài, mùa hạ tuy có ngày kéo dài, song cường độ bức xạ rất yếu và tia sáng bị mặt tuyết khuếch tán mạnh, lượng nhiệt sưởi ấm không khí không đáng kể =&gt; châu Nam Cực có khí hậu lạnh gay gắt.</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12</a:t>
            </a:fld>
            <a:endParaRPr lang="en-US"/>
          </a:p>
        </p:txBody>
      </p:sp>
    </p:spTree>
    <p:extLst>
      <p:ext uri="{BB962C8B-B14F-4D97-AF65-F5344CB8AC3E}">
        <p14:creationId xmlns:p14="http://schemas.microsoft.com/office/powerpoint/2010/main" val="3769827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Hiện nay, châu Nam Cực có một mạng lưới các trạm nghiên cứu khoa học, đang tiến hành nghiên cứu tổng hợp các điều kiện tự nhiên bằng các phương tiện kĩ thuật hiện đại.</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17</a:t>
            </a:fld>
            <a:endParaRPr lang="en-US"/>
          </a:p>
        </p:txBody>
      </p:sp>
    </p:spTree>
    <p:extLst>
      <p:ext uri="{BB962C8B-B14F-4D97-AF65-F5344CB8AC3E}">
        <p14:creationId xmlns:p14="http://schemas.microsoft.com/office/powerpoint/2010/main" val="191800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D7A003F-9243-45DD-A50F-F9BB4AF78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32CC1C-D75A-4420-8BF8-CD8FB4F9208E}" type="slidenum">
              <a:rPr lang="en-US" altLang="en-US"/>
              <a:pPr eaLnBrk="1" hangingPunct="1"/>
              <a:t>19</a:t>
            </a:fld>
            <a:endParaRPr lang="en-US" altLang="en-US"/>
          </a:p>
        </p:txBody>
      </p:sp>
      <p:sp>
        <p:nvSpPr>
          <p:cNvPr id="52227" name="Rectangle 2">
            <a:extLst>
              <a:ext uri="{FF2B5EF4-FFF2-40B4-BE49-F238E27FC236}">
                <a16:creationId xmlns:a16="http://schemas.microsoft.com/office/drawing/2014/main" id="{4CF36E6F-7F6B-45DF-A85D-8E1F9FC1A5F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1CB9699-780F-4B99-8EA7-18BD8D2CD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179980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EAAC-25E9-48B9-A742-CB2B68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1F3DAF-20D3-4F09-9615-B6C8A2B47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2B128-2713-49DF-8C6F-7E8631A13E38}"/>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B4070153-C2AB-4214-AD47-8F7562773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A3CBC-368A-4469-A25D-F79D58404AA9}"/>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02726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DD9A-9FA3-4F9B-9924-66377F74B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D7968-64A8-47A2-BD09-FDF84FE64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59F7C-B90F-490F-822E-1E9F874E6515}"/>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EAC419B2-1B34-465D-A158-46F647561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EB358-6EB4-49BB-92B4-9948EF9B692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12946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EAB07-9D23-4E70-BDCC-CA52E1AE3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C7A59-8D59-4307-B337-4AAC5BD41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5C7FA-F1AA-4682-9423-15DC81B47F74}"/>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FED435E3-1DE0-48A3-840A-ADEDCDAA8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093C-5FF1-4023-9E26-A16CB1841CB5}"/>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85653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5450-EADE-475A-8D19-D5710F17E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EEDB2-DFD8-4DC4-B720-13F1C60D1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9FC09-A7E6-451C-A894-2C7048949C2F}"/>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15986A83-D06D-4006-BF11-4B9891331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124A0-DED3-4F55-8C9A-42AA1321FF38}"/>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173351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9F0F-7E92-4B9F-9068-C25AFBA4D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6F973-1738-4611-A6FA-2DB96FEF9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1E545-1DA0-4029-9986-F9DCC99A4457}"/>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794F92EB-E02F-4FD0-941D-56A1BF671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9BA2D-BE77-4888-9B75-106E9396F042}"/>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3947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FAB8-F482-4B93-9B3F-3356B5C29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F9A69-37F3-43E8-88BB-2FFBAA5CC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80B34-3D2B-4FAA-9CD6-C0907E651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57BF5-332C-4586-B97E-84750D0C9064}"/>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6" name="Footer Placeholder 5">
            <a:extLst>
              <a:ext uri="{FF2B5EF4-FFF2-40B4-BE49-F238E27FC236}">
                <a16:creationId xmlns:a16="http://schemas.microsoft.com/office/drawing/2014/main" id="{20A30320-71D9-477A-BF17-63D1CD590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A5435-63DC-4F86-BF17-65B0D4C45D70}"/>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8263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2838-4BF7-4A28-81C3-91148AFC2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2BBF1-BE2D-47F1-B7F9-C3670E02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19754-3AC0-4CBD-BCDF-F15627F47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C2E8E-4C9E-4C05-9B58-1DCA2DA3C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A044BF-1C39-4794-80E6-172C092E22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257A0-4F4A-4570-9A27-629E768BC2F8}"/>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8" name="Footer Placeholder 7">
            <a:extLst>
              <a:ext uri="{FF2B5EF4-FFF2-40B4-BE49-F238E27FC236}">
                <a16:creationId xmlns:a16="http://schemas.microsoft.com/office/drawing/2014/main" id="{9E9139DD-F6BB-4949-B313-C46830DB2E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B933A-9E1D-429A-AF61-83B39EFC3C27}"/>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2101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1991-5620-44D5-9D30-FB7A128A8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4F2B9-26A3-4AE9-9F18-15D33D4A73F2}"/>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4" name="Footer Placeholder 3">
            <a:extLst>
              <a:ext uri="{FF2B5EF4-FFF2-40B4-BE49-F238E27FC236}">
                <a16:creationId xmlns:a16="http://schemas.microsoft.com/office/drawing/2014/main" id="{9D5FDF4D-ED8E-4C39-ACCD-109F21E0B7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C34E0-DC72-4269-B34F-E384206DF67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47397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A9079-B3ED-46E1-B04A-7E7FEC9E115B}"/>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3" name="Footer Placeholder 2">
            <a:extLst>
              <a:ext uri="{FF2B5EF4-FFF2-40B4-BE49-F238E27FC236}">
                <a16:creationId xmlns:a16="http://schemas.microsoft.com/office/drawing/2014/main" id="{0F8D88A9-077C-4641-878F-4026D769D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50604-4D1C-426B-9648-0BD902AEB53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0288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54C5-4AAE-4F0B-846A-9AA210418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39427C-0303-472B-A1CD-81861F31A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67BDCE-10C4-4ACC-A3F7-C1E5DC42A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9E640-2A3B-4241-81E3-6CAA3C9F1791}"/>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6" name="Footer Placeholder 5">
            <a:extLst>
              <a:ext uri="{FF2B5EF4-FFF2-40B4-BE49-F238E27FC236}">
                <a16:creationId xmlns:a16="http://schemas.microsoft.com/office/drawing/2014/main" id="{26093B95-8BF8-4322-91E1-8B2E9936B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53DD7-1CB3-41E4-BD78-EF24C0BDCD0F}"/>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61550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5199-B073-4368-A593-4880ADFAD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F5C05-86FD-4551-88B7-C3C9C1B90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3D20B-BDB2-4A78-A538-E97143A2A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36974-6D27-4F0C-A7F5-C041DDECECCD}"/>
              </a:ext>
            </a:extLst>
          </p:cNvPr>
          <p:cNvSpPr>
            <a:spLocks noGrp="1"/>
          </p:cNvSpPr>
          <p:nvPr>
            <p:ph type="dt" sz="half" idx="10"/>
          </p:nvPr>
        </p:nvSpPr>
        <p:spPr/>
        <p:txBody>
          <a:bodyPr/>
          <a:lstStyle/>
          <a:p>
            <a:fld id="{1A0C5321-9A31-458C-AA7B-9DB9EFC6A853}" type="datetimeFigureOut">
              <a:rPr lang="en-US" smtClean="0"/>
              <a:t>3/18/2024</a:t>
            </a:fld>
            <a:endParaRPr lang="en-US"/>
          </a:p>
        </p:txBody>
      </p:sp>
      <p:sp>
        <p:nvSpPr>
          <p:cNvPr id="6" name="Footer Placeholder 5">
            <a:extLst>
              <a:ext uri="{FF2B5EF4-FFF2-40B4-BE49-F238E27FC236}">
                <a16:creationId xmlns:a16="http://schemas.microsoft.com/office/drawing/2014/main" id="{C1476589-7967-476E-A089-5386517BF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720B8-9116-474B-BBDD-012F7FEADC1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92316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DE5F2-36F1-482A-9E3E-5417E993E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220D0-11C1-49A7-B02E-5EDA7D11B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993FC-5405-46C6-A42A-5C2C3FAF4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5321-9A31-458C-AA7B-9DB9EFC6A853}" type="datetimeFigureOut">
              <a:rPr lang="en-US" smtClean="0"/>
              <a:t>3/18/2024</a:t>
            </a:fld>
            <a:endParaRPr lang="en-US"/>
          </a:p>
        </p:txBody>
      </p:sp>
      <p:sp>
        <p:nvSpPr>
          <p:cNvPr id="5" name="Footer Placeholder 4">
            <a:extLst>
              <a:ext uri="{FF2B5EF4-FFF2-40B4-BE49-F238E27FC236}">
                <a16:creationId xmlns:a16="http://schemas.microsoft.com/office/drawing/2014/main" id="{18C3C6FB-4997-490C-B633-9643AD7E9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C89E0-E86F-48E2-9605-9851E55D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FC86B-8751-4953-B0B6-0A296089CA15}" type="slidenum">
              <a:rPr lang="en-US" smtClean="0"/>
              <a:t>‹#›</a:t>
            </a:fld>
            <a:endParaRPr lang="en-US"/>
          </a:p>
        </p:txBody>
      </p:sp>
    </p:spTree>
    <p:extLst>
      <p:ext uri="{BB962C8B-B14F-4D97-AF65-F5344CB8AC3E}">
        <p14:creationId xmlns:p14="http://schemas.microsoft.com/office/powerpoint/2010/main" val="262648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slideLayout" Target="../slideLayouts/slideLayout2.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22.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12.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21" name="image308.jpg">
            <a:extLst>
              <a:ext uri="{FF2B5EF4-FFF2-40B4-BE49-F238E27FC236}">
                <a16:creationId xmlns:a16="http://schemas.microsoft.com/office/drawing/2014/main" id="{BB35F0FC-7EBB-41FF-9580-7EC263ACECE9}"/>
              </a:ext>
            </a:extLst>
          </p:cNvPr>
          <p:cNvPicPr/>
          <p:nvPr/>
        </p:nvPicPr>
        <p:blipFill>
          <a:blip r:embed="rId5"/>
          <a:srcRect/>
          <a:stretch>
            <a:fillRect/>
          </a:stretch>
        </p:blipFill>
        <p:spPr>
          <a:xfrm>
            <a:off x="3513272" y="2729167"/>
            <a:ext cx="5876654" cy="3243333"/>
          </a:xfrm>
          <a:prstGeom prst="rect">
            <a:avLst/>
          </a:prstGeom>
          <a:ln/>
        </p:spPr>
      </p:pic>
      <p:sp>
        <p:nvSpPr>
          <p:cNvPr id="2" name="Rectangle 1">
            <a:extLst>
              <a:ext uri="{FF2B5EF4-FFF2-40B4-BE49-F238E27FC236}">
                <a16:creationId xmlns:a16="http://schemas.microsoft.com/office/drawing/2014/main" id="{6526412F-09B9-4517-9FD4-BF7F8459691F}"/>
              </a:ext>
            </a:extLst>
          </p:cNvPr>
          <p:cNvSpPr/>
          <p:nvPr/>
        </p:nvSpPr>
        <p:spPr>
          <a:xfrm>
            <a:off x="3626160" y="5456665"/>
            <a:ext cx="2701445" cy="369332"/>
          </a:xfrm>
          <a:prstGeom prst="rect">
            <a:avLst/>
          </a:prstGeom>
          <a:solidFill>
            <a:schemeClr val="bg1"/>
          </a:solidFill>
        </p:spPr>
        <p:txBody>
          <a:bodyPr wrap="none">
            <a:spAutoFit/>
          </a:bodyPr>
          <a:lstStyle/>
          <a:p>
            <a:r>
              <a:rPr lang="vi-VN" b="1">
                <a:solidFill>
                  <a:srgbClr val="7030A0"/>
                </a:solidFill>
                <a:latin typeface="Cambria" panose="02040503050406030204" pitchFamily="18" charset="0"/>
                <a:ea typeface="Cambria" panose="02040503050406030204" pitchFamily="18" charset="0"/>
                <a:cs typeface="Cambria" panose="02040503050406030204" pitchFamily="18" charset="0"/>
              </a:rPr>
              <a:t>BĂNG TAN (BĂNG TRÔI)</a:t>
            </a:r>
            <a:endParaRPr lang="en-US">
              <a:solidFill>
                <a:srgbClr val="7030A0"/>
              </a:solidFill>
            </a:endParaRPr>
          </a:p>
        </p:txBody>
      </p:sp>
    </p:spTree>
    <p:extLst>
      <p:ext uri="{BB962C8B-B14F-4D97-AF65-F5344CB8AC3E}">
        <p14:creationId xmlns:p14="http://schemas.microsoft.com/office/powerpoint/2010/main" val="31629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anim calcmode="lin" valueType="num">
                                      <p:cBhvr>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1000"/>
                                        <p:tgtEl>
                                          <p:spTgt spid="14">
                                            <p:txEl>
                                              <p:pRg st="1" end="1"/>
                                            </p:txEl>
                                          </p:spTgt>
                                        </p:tgtEl>
                                      </p:cBhvr>
                                    </p:animEffect>
                                    <p:anim calcmode="lin" valueType="num">
                                      <p:cBhvr>
                                        <p:cTn id="2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a:extLst>
              <a:ext uri="{FF2B5EF4-FFF2-40B4-BE49-F238E27FC236}">
                <a16:creationId xmlns:a16="http://schemas.microsoft.com/office/drawing/2014/main" id="{14837012-2FBE-4056-A6F0-CC3509D89592}"/>
              </a:ext>
            </a:extLst>
          </p:cNvPr>
          <p:cNvSpPr txBox="1">
            <a:spLocks noChangeArrowheads="1"/>
          </p:cNvSpPr>
          <p:nvPr/>
        </p:nvSpPr>
        <p:spPr bwMode="auto">
          <a:xfrm>
            <a:off x="481891" y="1488397"/>
            <a:ext cx="1122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1966FF"/>
                </a:solidFill>
                <a:cs typeface="Arial" panose="020B0604020202020204" pitchFamily="34" charset="0"/>
              </a:rPr>
              <a:t> </a:t>
            </a:r>
            <a:r>
              <a:rPr lang="en-US" altLang="en-US" sz="3600" i="1">
                <a:solidFill>
                  <a:srgbClr val="00B050"/>
                </a:solidFill>
                <a:cs typeface="Arial" panose="020B0604020202020204" pitchFamily="34" charset="0"/>
              </a:rPr>
              <a:t>- </a:t>
            </a:r>
            <a:r>
              <a:rPr lang="en-US" altLang="en-US" sz="3600">
                <a:solidFill>
                  <a:srgbClr val="00B050"/>
                </a:solidFill>
                <a:cs typeface="Arial" panose="020B0604020202020204" pitchFamily="34" charset="0"/>
              </a:rPr>
              <a:t>Vị trí </a:t>
            </a:r>
            <a:r>
              <a:rPr lang="en-US" altLang="en-US" sz="3600">
                <a:solidFill>
                  <a:srgbClr val="1966FF"/>
                </a:solidFill>
                <a:cs typeface="Arial" panose="020B0604020202020204" pitchFamily="34" charset="0"/>
              </a:rPr>
              <a:t>: từ vòng Cực Nam đến Cực Nam. </a:t>
            </a:r>
          </a:p>
        </p:txBody>
      </p:sp>
      <p:sp>
        <p:nvSpPr>
          <p:cNvPr id="5" name="Text Box 12">
            <a:extLst>
              <a:ext uri="{FF2B5EF4-FFF2-40B4-BE49-F238E27FC236}">
                <a16:creationId xmlns:a16="http://schemas.microsoft.com/office/drawing/2014/main" id="{19A62C3F-713F-4EF4-98CC-98401F765D25}"/>
              </a:ext>
            </a:extLst>
          </p:cNvPr>
          <p:cNvSpPr txBox="1">
            <a:spLocks noChangeArrowheads="1"/>
          </p:cNvSpPr>
          <p:nvPr/>
        </p:nvSpPr>
        <p:spPr bwMode="auto">
          <a:xfrm>
            <a:off x="412041" y="2210709"/>
            <a:ext cx="1102842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00B050"/>
                </a:solidFill>
                <a:cs typeface="Arial" panose="020B0604020202020204" pitchFamily="34" charset="0"/>
              </a:rPr>
              <a:t>  - </a:t>
            </a:r>
            <a:r>
              <a:rPr lang="en-US" altLang="en-US" sz="3600">
                <a:solidFill>
                  <a:srgbClr val="00B050"/>
                </a:solidFill>
                <a:cs typeface="Arial" panose="020B0604020202020204" pitchFamily="34" charset="0"/>
              </a:rPr>
              <a:t>Giới hạn </a:t>
            </a:r>
            <a:r>
              <a:rPr lang="en-US" altLang="en-US" sz="3600">
                <a:solidFill>
                  <a:srgbClr val="1966FF"/>
                </a:solidFill>
                <a:cs typeface="Arial" panose="020B0604020202020204" pitchFamily="34" charset="0"/>
              </a:rPr>
              <a:t>: gồm lục địa Nam Cực và các đảo, quần đảo ven lục địa.</a:t>
            </a:r>
          </a:p>
        </p:txBody>
      </p:sp>
      <p:pic>
        <p:nvPicPr>
          <p:cNvPr id="6" name="Picture 5" descr="book9">
            <a:extLst>
              <a:ext uri="{FF2B5EF4-FFF2-40B4-BE49-F238E27FC236}">
                <a16:creationId xmlns:a16="http://schemas.microsoft.com/office/drawing/2014/main" id="{71EE059D-F878-4BD6-9B36-980EC6DAE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94470" y="435399"/>
            <a:ext cx="1246692" cy="88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2">
            <a:extLst>
              <a:ext uri="{FF2B5EF4-FFF2-40B4-BE49-F238E27FC236}">
                <a16:creationId xmlns:a16="http://schemas.microsoft.com/office/drawing/2014/main" id="{C3FFF9EF-AF8F-4034-8E39-5F7E5BC57AD9}"/>
              </a:ext>
            </a:extLst>
          </p:cNvPr>
          <p:cNvSpPr txBox="1">
            <a:spLocks noChangeArrowheads="1"/>
          </p:cNvSpPr>
          <p:nvPr/>
        </p:nvSpPr>
        <p:spPr bwMode="auto">
          <a:xfrm>
            <a:off x="640641" y="3582309"/>
            <a:ext cx="863094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00B050"/>
                </a:solidFill>
                <a:cs typeface="Arial" panose="020B0604020202020204" pitchFamily="34" charset="0"/>
              </a:rPr>
              <a:t>- Diện tích </a:t>
            </a:r>
            <a:r>
              <a:rPr lang="en-US" altLang="en-US" sz="3600">
                <a:solidFill>
                  <a:srgbClr val="1966FF"/>
                </a:solidFill>
                <a:cs typeface="Arial" panose="020B0604020202020204" pitchFamily="34" charset="0"/>
              </a:rPr>
              <a:t>: 14,1 Triệu km</a:t>
            </a:r>
            <a:r>
              <a:rPr lang="en-US" altLang="en-US" sz="3600" baseline="30000">
                <a:solidFill>
                  <a:srgbClr val="1966FF"/>
                </a:solidFill>
                <a:cs typeface="Arial" panose="020B0604020202020204" pitchFamily="34" charset="0"/>
              </a:rPr>
              <a:t>2</a:t>
            </a:r>
            <a:r>
              <a:rPr lang="en-US" altLang="en-US" sz="3600">
                <a:solidFill>
                  <a:srgbClr val="1966FF"/>
                </a:solidFill>
                <a:cs typeface="Arial" panose="020B0604020202020204" pitchFamily="34" charset="0"/>
              </a:rPr>
              <a:t> . </a:t>
            </a:r>
          </a:p>
        </p:txBody>
      </p:sp>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30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53"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2"/>
          <a:stretch>
            <a:fillRect/>
          </a:stretch>
        </p:blipFill>
        <p:spPr>
          <a:xfrm>
            <a:off x="11137309" y="51986"/>
            <a:ext cx="1054691" cy="927925"/>
          </a:xfrm>
          <a:prstGeom prst="rect">
            <a:avLst/>
          </a:prstGeom>
        </p:spPr>
      </p:pic>
      <p:sp>
        <p:nvSpPr>
          <p:cNvPr id="14" name="Rectangle 13">
            <a:extLst>
              <a:ext uri="{FF2B5EF4-FFF2-40B4-BE49-F238E27FC236}">
                <a16:creationId xmlns:a16="http://schemas.microsoft.com/office/drawing/2014/main" id="{52B1E57E-0361-44B6-9463-E7CA1F6CF7D0}"/>
              </a:ext>
            </a:extLst>
          </p:cNvPr>
          <p:cNvSpPr/>
          <p:nvPr/>
        </p:nvSpPr>
        <p:spPr>
          <a:xfrm>
            <a:off x="220546" y="1659804"/>
            <a:ext cx="4696439" cy="2308324"/>
          </a:xfrm>
          <a:prstGeom prst="rect">
            <a:avLst/>
          </a:prstGeom>
          <a:ln>
            <a:solidFill>
              <a:srgbClr val="1966FF"/>
            </a:solidFill>
            <a:prstDash val="sysDash"/>
          </a:ln>
        </p:spPr>
        <p:txBody>
          <a:bodyPr wrap="square">
            <a:spAutoFit/>
          </a:bodyPr>
          <a:lstStyle/>
          <a:p>
            <a:pPr algn="just"/>
            <a:r>
              <a:rPr lang="vi-VN" sz="3600">
                <a:solidFill>
                  <a:srgbClr val="FF0000"/>
                </a:solidFill>
                <a:latin typeface="Arial" panose="020B0604020202020204" pitchFamily="34" charset="0"/>
                <a:cs typeface="Arial" panose="020B0604020202020204" pitchFamily="34" charset="0"/>
              </a:rPr>
              <a:t>Cho biết vị trí địa lí ảnh hưởng như thế nào tới khí hậu của châu Nam Cực</a:t>
            </a:r>
            <a:r>
              <a:rPr lang="en-US" sz="3600">
                <a:solidFill>
                  <a:srgbClr val="FF0000"/>
                </a:solidFill>
                <a:latin typeface="Arial" panose="020B0604020202020204" pitchFamily="34" charset="0"/>
                <a:cs typeface="Arial" panose="020B0604020202020204" pitchFamily="34" charset="0"/>
              </a:rPr>
              <a:t>?</a:t>
            </a:r>
            <a:endParaRPr lang="en-US" sz="3600"/>
          </a:p>
        </p:txBody>
      </p:sp>
      <p:sp>
        <p:nvSpPr>
          <p:cNvPr id="15" name="TextBox 14">
            <a:extLst>
              <a:ext uri="{FF2B5EF4-FFF2-40B4-BE49-F238E27FC236}">
                <a16:creationId xmlns:a16="http://schemas.microsoft.com/office/drawing/2014/main" id="{0D0E359B-2225-4726-8A6D-1949E5FEB1AB}"/>
              </a:ext>
            </a:extLst>
          </p:cNvPr>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6" name="Picture 15">
            <a:extLst>
              <a:ext uri="{FF2B5EF4-FFF2-40B4-BE49-F238E27FC236}">
                <a16:creationId xmlns:a16="http://schemas.microsoft.com/office/drawing/2014/main" id="{6C509AB8-2A04-4D23-9653-7D45208CC7C4}"/>
              </a:ext>
            </a:extLst>
          </p:cNvPr>
          <p:cNvPicPr>
            <a:picLocks noChangeAspect="1"/>
          </p:cNvPicPr>
          <p:nvPr/>
        </p:nvPicPr>
        <p:blipFill rotWithShape="1">
          <a:blip r:embed="rId3"/>
          <a:srcRect l="1900" t="1446" r="5674" b="4256"/>
          <a:stretch/>
        </p:blipFill>
        <p:spPr>
          <a:xfrm>
            <a:off x="6617464" y="-44336"/>
            <a:ext cx="5574536" cy="6466901"/>
          </a:xfrm>
          <a:prstGeom prst="rect">
            <a:avLst/>
          </a:prstGeom>
        </p:spPr>
      </p:pic>
    </p:spTree>
    <p:extLst>
      <p:ext uri="{BB962C8B-B14F-4D97-AF65-F5344CB8AC3E}">
        <p14:creationId xmlns:p14="http://schemas.microsoft.com/office/powerpoint/2010/main" val="22928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2" name="Arrow: Pentagon 11">
            <a:extLst>
              <a:ext uri="{FF2B5EF4-FFF2-40B4-BE49-F238E27FC236}">
                <a16:creationId xmlns:a16="http://schemas.microsoft.com/office/drawing/2014/main" id="{91867D5C-C154-48D8-B96A-B9EE4E98F698}"/>
              </a:ext>
            </a:extLst>
          </p:cNvPr>
          <p:cNvSpPr/>
          <p:nvPr/>
        </p:nvSpPr>
        <p:spPr>
          <a:xfrm>
            <a:off x="780626" y="105620"/>
            <a:ext cx="3503999"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Arrow: Pentagon 13">
            <a:extLst>
              <a:ext uri="{FF2B5EF4-FFF2-40B4-BE49-F238E27FC236}">
                <a16:creationId xmlns:a16="http://schemas.microsoft.com/office/drawing/2014/main" id="{316E411D-0942-4C6F-8F8F-4DFB005DF147}"/>
              </a:ext>
            </a:extLst>
          </p:cNvPr>
          <p:cNvSpPr/>
          <p:nvPr/>
        </p:nvSpPr>
        <p:spPr>
          <a:xfrm>
            <a:off x="108823" y="95501"/>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5" name="Isosceles Triangle 14">
            <a:extLst>
              <a:ext uri="{FF2B5EF4-FFF2-40B4-BE49-F238E27FC236}">
                <a16:creationId xmlns:a16="http://schemas.microsoft.com/office/drawing/2014/main" id="{F3D379D1-5EFA-4098-A4A2-B557C0CF3D55}"/>
              </a:ext>
            </a:extLst>
          </p:cNvPr>
          <p:cNvSpPr/>
          <p:nvPr/>
        </p:nvSpPr>
        <p:spPr>
          <a:xfrm rot="5400000">
            <a:off x="1091853" y="410576"/>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descr="Untitled-2">
            <a:extLst>
              <a:ext uri="{FF2B5EF4-FFF2-40B4-BE49-F238E27FC236}">
                <a16:creationId xmlns:a16="http://schemas.microsoft.com/office/drawing/2014/main" id="{E8D4120D-34D7-44C3-B43A-F87DE0889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79" y="2485093"/>
            <a:ext cx="57150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9">
            <a:extLst>
              <a:ext uri="{FF2B5EF4-FFF2-40B4-BE49-F238E27FC236}">
                <a16:creationId xmlns:a16="http://schemas.microsoft.com/office/drawing/2014/main" id="{AA1169D1-50A3-4684-B39A-C7C03DB3FDFF}"/>
              </a:ext>
            </a:extLst>
          </p:cNvPr>
          <p:cNvSpPr txBox="1">
            <a:spLocks noChangeArrowheads="1"/>
          </p:cNvSpPr>
          <p:nvPr/>
        </p:nvSpPr>
        <p:spPr bwMode="auto">
          <a:xfrm>
            <a:off x="1357752" y="5909648"/>
            <a:ext cx="10401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rgbClr val="FF0000"/>
                </a:solidFill>
                <a:cs typeface="Arial" panose="020B0604020202020204" pitchFamily="34" charset="0"/>
              </a:rPr>
              <a:t>Châu Nam cực là vùng lạnh nhất thế giới.</a:t>
            </a:r>
          </a:p>
        </p:txBody>
      </p:sp>
      <p:sp>
        <p:nvSpPr>
          <p:cNvPr id="18" name="AutoShape 6">
            <a:extLst>
              <a:ext uri="{FF2B5EF4-FFF2-40B4-BE49-F238E27FC236}">
                <a16:creationId xmlns:a16="http://schemas.microsoft.com/office/drawing/2014/main" id="{F22B32E0-6641-42EB-B389-C90CE540572A}"/>
              </a:ext>
            </a:extLst>
          </p:cNvPr>
          <p:cNvSpPr>
            <a:spLocks noChangeArrowheads="1"/>
          </p:cNvSpPr>
          <p:nvPr/>
        </p:nvSpPr>
        <p:spPr bwMode="auto">
          <a:xfrm rot="14926930">
            <a:off x="9270166" y="256531"/>
            <a:ext cx="1144588" cy="2117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C0C0C0"/>
          </a:solidFill>
          <a:ln w="9525">
            <a:solidFill>
              <a:srgbClr val="C0C0C0"/>
            </a:solidFill>
            <a:miter lim="800000"/>
            <a:headEnd/>
            <a:tailEnd/>
          </a:ln>
        </p:spPr>
        <p:txBody>
          <a:bodyPr vert="eaVert" wrap="none" anchor="ctr"/>
          <a:lstStyle/>
          <a:p>
            <a:endParaRPr lang="en-US"/>
          </a:p>
        </p:txBody>
      </p:sp>
      <p:pic>
        <p:nvPicPr>
          <p:cNvPr id="19" name="Picture 7" descr="EARTH">
            <a:extLst>
              <a:ext uri="{FF2B5EF4-FFF2-40B4-BE49-F238E27FC236}">
                <a16:creationId xmlns:a16="http://schemas.microsoft.com/office/drawing/2014/main" id="{7F63AD4D-CEA8-4AA7-A2B8-7F5BE8538B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4609" y="112251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SUN_MED_">
            <a:extLst>
              <a:ext uri="{FF2B5EF4-FFF2-40B4-BE49-F238E27FC236}">
                <a16:creationId xmlns:a16="http://schemas.microsoft.com/office/drawing/2014/main" id="{3F3A3540-A144-426A-B615-B452E7EACE7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17147" y="390675"/>
            <a:ext cx="90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CC29115-DC10-427F-AC07-EE5A8A35B3A6}"/>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Tree>
    <p:extLst>
      <p:ext uri="{BB962C8B-B14F-4D97-AF65-F5344CB8AC3E}">
        <p14:creationId xmlns:p14="http://schemas.microsoft.com/office/powerpoint/2010/main" val="39652386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22"/>
          <a:stretch>
            <a:fillRect/>
          </a:stretch>
        </p:blipFill>
        <p:spPr>
          <a:xfrm>
            <a:off x="11137309" y="51986"/>
            <a:ext cx="1054691" cy="927925"/>
          </a:xfrm>
          <a:prstGeom prst="rect">
            <a:avLst/>
          </a:prstGeom>
        </p:spPr>
      </p:pic>
      <p:sp>
        <p:nvSpPr>
          <p:cNvPr id="15" name="TextBox 14">
            <a:extLst>
              <a:ext uri="{FF2B5EF4-FFF2-40B4-BE49-F238E27FC236}">
                <a16:creationId xmlns:a16="http://schemas.microsoft.com/office/drawing/2014/main" id="{0D0E359B-2225-4726-8A6D-1949E5FEB1AB}"/>
              </a:ext>
            </a:extLst>
          </p:cNvPr>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6" name="Picture 15">
            <a:extLst>
              <a:ext uri="{FF2B5EF4-FFF2-40B4-BE49-F238E27FC236}">
                <a16:creationId xmlns:a16="http://schemas.microsoft.com/office/drawing/2014/main" id="{6C509AB8-2A04-4D23-9653-7D45208CC7C4}"/>
              </a:ext>
            </a:extLst>
          </p:cNvPr>
          <p:cNvPicPr>
            <a:picLocks noChangeAspect="1"/>
          </p:cNvPicPr>
          <p:nvPr/>
        </p:nvPicPr>
        <p:blipFill rotWithShape="1">
          <a:blip r:embed="rId23"/>
          <a:srcRect l="1900" t="1446" r="5674" b="4256"/>
          <a:stretch/>
        </p:blipFill>
        <p:spPr>
          <a:xfrm>
            <a:off x="6617464" y="-44336"/>
            <a:ext cx="5574536" cy="6466901"/>
          </a:xfrm>
          <a:prstGeom prst="rect">
            <a:avLst/>
          </a:prstGeom>
        </p:spPr>
      </p:pic>
      <p:sp>
        <p:nvSpPr>
          <p:cNvPr id="17" name="TextBox 16">
            <a:extLst>
              <a:ext uri="{FF2B5EF4-FFF2-40B4-BE49-F238E27FC236}">
                <a16:creationId xmlns:a16="http://schemas.microsoft.com/office/drawing/2014/main" id="{2E02A7A9-B1F1-43C0-A725-FBFA076EACBB}"/>
              </a:ext>
            </a:extLst>
          </p:cNvPr>
          <p:cNvSpPr txBox="1">
            <a:spLocks noChangeArrowheads="1"/>
          </p:cNvSpPr>
          <p:nvPr/>
        </p:nvSpPr>
        <p:spPr bwMode="auto">
          <a:xfrm>
            <a:off x="764381" y="2436705"/>
            <a:ext cx="4476691" cy="1754326"/>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FF0000"/>
                </a:solidFill>
                <a:cs typeface="Arial" panose="020B0604020202020204" pitchFamily="34" charset="0"/>
              </a:rPr>
              <a:t>Em hãy nêu cách xác định phương hướng ở Nam Cực?</a:t>
            </a:r>
            <a:endParaRPr lang="en-US" altLang="en-US" sz="3600" b="1">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56961CF-5A04-4A76-95FD-9AF9D53A9724}"/>
              </a:ext>
            </a:extLst>
          </p:cNvPr>
          <p:cNvPicPr>
            <a:picLocks noChangeAspect="1"/>
          </p:cNvPicPr>
          <p:nvPr/>
        </p:nvPicPr>
        <p:blipFill rotWithShape="1">
          <a:blip r:embed="rId24"/>
          <a:srcRect l="39749" t="43556" r="43417" b="27111"/>
          <a:stretch/>
        </p:blipFill>
        <p:spPr>
          <a:xfrm>
            <a:off x="275549" y="5476583"/>
            <a:ext cx="1409324" cy="1381417"/>
          </a:xfrm>
          <a:prstGeom prst="rect">
            <a:avLst/>
          </a:prstGeom>
        </p:spPr>
      </p:pic>
      <p:sp>
        <p:nvSpPr>
          <p:cNvPr id="19" name="AutoShape 11">
            <a:extLst>
              <a:ext uri="{FF2B5EF4-FFF2-40B4-BE49-F238E27FC236}">
                <a16:creationId xmlns:a16="http://schemas.microsoft.com/office/drawing/2014/main" id="{37559AE0-9C68-4390-A225-992D3E1D24CC}"/>
              </a:ext>
            </a:extLst>
          </p:cNvPr>
          <p:cNvSpPr>
            <a:spLocks noChangeArrowheads="1"/>
          </p:cNvSpPr>
          <p:nvPr/>
        </p:nvSpPr>
        <p:spPr bwMode="auto">
          <a:xfrm rot="21032489">
            <a:off x="9814411" y="2859886"/>
            <a:ext cx="1387475" cy="206375"/>
          </a:xfrm>
          <a:prstGeom prst="rightArrow">
            <a:avLst>
              <a:gd name="adj1" fmla="val 50000"/>
              <a:gd name="adj2" fmla="val 168077"/>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0" name="AutoShape 12">
            <a:extLst>
              <a:ext uri="{FF2B5EF4-FFF2-40B4-BE49-F238E27FC236}">
                <a16:creationId xmlns:a16="http://schemas.microsoft.com/office/drawing/2014/main" id="{E2F9F18B-2F65-491C-B184-C2C628A58F18}"/>
              </a:ext>
            </a:extLst>
          </p:cNvPr>
          <p:cNvSpPr>
            <a:spLocks noChangeArrowheads="1"/>
          </p:cNvSpPr>
          <p:nvPr/>
        </p:nvSpPr>
        <p:spPr bwMode="auto">
          <a:xfrm>
            <a:off x="9284714" y="1590459"/>
            <a:ext cx="230187" cy="1236663"/>
          </a:xfrm>
          <a:prstGeom prst="upArrow">
            <a:avLst>
              <a:gd name="adj1" fmla="val 50000"/>
              <a:gd name="adj2" fmla="val 13431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1" name="AutoShape 13">
            <a:extLst>
              <a:ext uri="{FF2B5EF4-FFF2-40B4-BE49-F238E27FC236}">
                <a16:creationId xmlns:a16="http://schemas.microsoft.com/office/drawing/2014/main" id="{8456E285-D750-4991-9474-BCEA2FCB5C45}"/>
              </a:ext>
            </a:extLst>
          </p:cNvPr>
          <p:cNvSpPr>
            <a:spLocks noChangeArrowheads="1"/>
          </p:cNvSpPr>
          <p:nvPr/>
        </p:nvSpPr>
        <p:spPr bwMode="auto">
          <a:xfrm>
            <a:off x="9311701" y="3647271"/>
            <a:ext cx="203200" cy="1390650"/>
          </a:xfrm>
          <a:prstGeom prst="downArrow">
            <a:avLst>
              <a:gd name="adj1" fmla="val 50000"/>
              <a:gd name="adj2" fmla="val 171094"/>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2" name="AutoShape 14">
            <a:extLst>
              <a:ext uri="{FF2B5EF4-FFF2-40B4-BE49-F238E27FC236}">
                <a16:creationId xmlns:a16="http://schemas.microsoft.com/office/drawing/2014/main" id="{401F6269-EAB1-4480-9135-BB6719EB27F9}"/>
              </a:ext>
            </a:extLst>
          </p:cNvPr>
          <p:cNvSpPr>
            <a:spLocks noChangeArrowheads="1"/>
          </p:cNvSpPr>
          <p:nvPr/>
        </p:nvSpPr>
        <p:spPr bwMode="auto">
          <a:xfrm rot="21003843">
            <a:off x="7510278" y="3250016"/>
            <a:ext cx="1465262" cy="206375"/>
          </a:xfrm>
          <a:prstGeom prst="leftArrow">
            <a:avLst>
              <a:gd name="adj1" fmla="val 50000"/>
              <a:gd name="adj2" fmla="val 17750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3" name="AutoShape 19">
            <a:extLst>
              <a:ext uri="{FF2B5EF4-FFF2-40B4-BE49-F238E27FC236}">
                <a16:creationId xmlns:a16="http://schemas.microsoft.com/office/drawing/2014/main" id="{72CD319E-01C0-4329-9754-6575BF2F2359}"/>
              </a:ext>
            </a:extLst>
          </p:cNvPr>
          <p:cNvSpPr>
            <a:spLocks noChangeArrowheads="1"/>
          </p:cNvSpPr>
          <p:nvPr/>
        </p:nvSpPr>
        <p:spPr bwMode="auto">
          <a:xfrm>
            <a:off x="9202235" y="3019424"/>
            <a:ext cx="379412" cy="409576"/>
          </a:xfrm>
          <a:prstGeom prst="star32">
            <a:avLst>
              <a:gd name="adj" fmla="val 37500"/>
            </a:avLst>
          </a:prstGeom>
          <a:solidFill>
            <a:srgbClr val="00F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4" name="Rectangle 10">
            <a:extLst>
              <a:ext uri="{FF2B5EF4-FFF2-40B4-BE49-F238E27FC236}">
                <a16:creationId xmlns:a16="http://schemas.microsoft.com/office/drawing/2014/main" id="{A1620045-D488-406C-A29E-972AF18025B2}"/>
              </a:ext>
            </a:extLst>
          </p:cNvPr>
          <p:cNvSpPr>
            <a:spLocks noChangeArrowheads="1"/>
          </p:cNvSpPr>
          <p:nvPr/>
        </p:nvSpPr>
        <p:spPr bwMode="auto">
          <a:xfrm>
            <a:off x="8614745" y="3340750"/>
            <a:ext cx="22352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vi-VN" sz="2800" b="1" dirty="0">
                <a:solidFill>
                  <a:srgbClr val="2B1CF0"/>
                </a:solidFill>
                <a:effectLst>
                  <a:outerShdw blurRad="38100" dist="38100" dir="2700000" algn="tl">
                    <a:srgbClr val="C0C0C0"/>
                  </a:outerShdw>
                </a:effectLst>
                <a:latin typeface=".VnTime" pitchFamily="34" charset="0"/>
              </a:rPr>
              <a:t>Cự</a:t>
            </a:r>
            <a:r>
              <a:rPr lang="en-US" sz="2800" b="1" dirty="0">
                <a:solidFill>
                  <a:srgbClr val="2B1CF0"/>
                </a:solidFill>
                <a:effectLst>
                  <a:outerShdw blurRad="38100" dist="38100" dir="2700000" algn="tl">
                    <a:srgbClr val="C0C0C0"/>
                  </a:outerShdw>
                </a:effectLst>
                <a:latin typeface=".VnTime" pitchFamily="34" charset="0"/>
              </a:rPr>
              <a:t>c  Nam</a:t>
            </a:r>
            <a:endParaRPr lang="en-US" sz="2800" dirty="0">
              <a:solidFill>
                <a:srgbClr val="2B1CF0"/>
              </a:solidFill>
              <a:latin typeface=".VnTime" pitchFamily="34" charset="0"/>
            </a:endParaRPr>
          </a:p>
        </p:txBody>
      </p:sp>
      <p:grpSp>
        <p:nvGrpSpPr>
          <p:cNvPr id="25" name="Group 54">
            <a:extLst>
              <a:ext uri="{FF2B5EF4-FFF2-40B4-BE49-F238E27FC236}">
                <a16:creationId xmlns:a16="http://schemas.microsoft.com/office/drawing/2014/main" id="{E4BEE979-E426-4ABC-9384-3F7BA3D530C3}"/>
              </a:ext>
            </a:extLst>
          </p:cNvPr>
          <p:cNvGrpSpPr>
            <a:grpSpLocks/>
          </p:cNvGrpSpPr>
          <p:nvPr>
            <p:custDataLst>
              <p:tags r:id="rId1"/>
            </p:custDataLst>
          </p:nvPr>
        </p:nvGrpSpPr>
        <p:grpSpPr bwMode="auto">
          <a:xfrm>
            <a:off x="9088329" y="1129087"/>
            <a:ext cx="637700" cy="483896"/>
            <a:chOff x="923" y="1237"/>
            <a:chExt cx="500" cy="419"/>
          </a:xfrm>
        </p:grpSpPr>
        <p:grpSp>
          <p:nvGrpSpPr>
            <p:cNvPr id="26" name="Group 3">
              <a:extLst>
                <a:ext uri="{FF2B5EF4-FFF2-40B4-BE49-F238E27FC236}">
                  <a16:creationId xmlns:a16="http://schemas.microsoft.com/office/drawing/2014/main" id="{77F45850-E5C0-4F09-B450-EBD99BEB1D65}"/>
                </a:ext>
              </a:extLst>
            </p:cNvPr>
            <p:cNvGrpSpPr>
              <a:grpSpLocks/>
            </p:cNvGrpSpPr>
            <p:nvPr/>
          </p:nvGrpSpPr>
          <p:grpSpPr bwMode="auto">
            <a:xfrm>
              <a:off x="930" y="1237"/>
              <a:ext cx="480" cy="419"/>
              <a:chOff x="1110" y="2656"/>
              <a:chExt cx="1549" cy="1351"/>
            </a:xfrm>
          </p:grpSpPr>
          <p:sp>
            <p:nvSpPr>
              <p:cNvPr id="28" name="AutoShape 4">
                <a:extLst>
                  <a:ext uri="{FF2B5EF4-FFF2-40B4-BE49-F238E27FC236}">
                    <a16:creationId xmlns:a16="http://schemas.microsoft.com/office/drawing/2014/main" id="{C7E95722-C1DD-4C20-AB94-A653F09AFDFE}"/>
                  </a:ext>
                </a:extLst>
              </p:cNvPr>
              <p:cNvSpPr>
                <a:spLocks noChangeArrowheads="1"/>
              </p:cNvSpPr>
              <p:nvPr>
                <p:custDataLst>
                  <p:tags r:id="rId18"/>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29" name="AutoShape 5">
                <a:extLst>
                  <a:ext uri="{FF2B5EF4-FFF2-40B4-BE49-F238E27FC236}">
                    <a16:creationId xmlns:a16="http://schemas.microsoft.com/office/drawing/2014/main" id="{5655B482-EBD8-4D6E-9001-FD2B822F9CE5}"/>
                  </a:ext>
                </a:extLst>
              </p:cNvPr>
              <p:cNvSpPr>
                <a:spLocks noChangeArrowheads="1"/>
              </p:cNvSpPr>
              <p:nvPr>
                <p:custDataLst>
                  <p:tags r:id="rId19"/>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0" name="AutoShape 6">
                <a:extLst>
                  <a:ext uri="{FF2B5EF4-FFF2-40B4-BE49-F238E27FC236}">
                    <a16:creationId xmlns:a16="http://schemas.microsoft.com/office/drawing/2014/main" id="{53CB0608-A324-4B93-A6C0-4DEECD639296}"/>
                  </a:ext>
                </a:extLst>
              </p:cNvPr>
              <p:cNvSpPr>
                <a:spLocks noChangeArrowheads="1"/>
              </p:cNvSpPr>
              <p:nvPr>
                <p:custDataLst>
                  <p:tags r:id="rId20"/>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27" name="Text Box 14">
              <a:extLst>
                <a:ext uri="{FF2B5EF4-FFF2-40B4-BE49-F238E27FC236}">
                  <a16:creationId xmlns:a16="http://schemas.microsoft.com/office/drawing/2014/main" id="{4C51C408-FFD7-4F84-800F-A8CC9433260A}"/>
                </a:ext>
              </a:extLst>
            </p:cNvPr>
            <p:cNvSpPr txBox="1">
              <a:spLocks noChangeArrowheads="1"/>
            </p:cNvSpPr>
            <p:nvPr>
              <p:custDataLst>
                <p:tags r:id="rId17"/>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1" name="Group 54">
            <a:extLst>
              <a:ext uri="{FF2B5EF4-FFF2-40B4-BE49-F238E27FC236}">
                <a16:creationId xmlns:a16="http://schemas.microsoft.com/office/drawing/2014/main" id="{F589B081-1E84-4ADE-AC0F-2F887D90A9DD}"/>
              </a:ext>
            </a:extLst>
          </p:cNvPr>
          <p:cNvGrpSpPr>
            <a:grpSpLocks/>
          </p:cNvGrpSpPr>
          <p:nvPr>
            <p:custDataLst>
              <p:tags r:id="rId2"/>
            </p:custDataLst>
          </p:nvPr>
        </p:nvGrpSpPr>
        <p:grpSpPr bwMode="auto">
          <a:xfrm>
            <a:off x="6819670" y="3225943"/>
            <a:ext cx="637700" cy="483896"/>
            <a:chOff x="923" y="1237"/>
            <a:chExt cx="500" cy="419"/>
          </a:xfrm>
        </p:grpSpPr>
        <p:grpSp>
          <p:nvGrpSpPr>
            <p:cNvPr id="32" name="Group 3">
              <a:extLst>
                <a:ext uri="{FF2B5EF4-FFF2-40B4-BE49-F238E27FC236}">
                  <a16:creationId xmlns:a16="http://schemas.microsoft.com/office/drawing/2014/main" id="{BD9DB5BE-9404-4A71-900B-BD7E2EA07AEB}"/>
                </a:ext>
              </a:extLst>
            </p:cNvPr>
            <p:cNvGrpSpPr>
              <a:grpSpLocks/>
            </p:cNvGrpSpPr>
            <p:nvPr/>
          </p:nvGrpSpPr>
          <p:grpSpPr bwMode="auto">
            <a:xfrm>
              <a:off x="930" y="1237"/>
              <a:ext cx="480" cy="419"/>
              <a:chOff x="1110" y="2656"/>
              <a:chExt cx="1549" cy="1351"/>
            </a:xfrm>
          </p:grpSpPr>
          <p:sp>
            <p:nvSpPr>
              <p:cNvPr id="34" name="AutoShape 4">
                <a:extLst>
                  <a:ext uri="{FF2B5EF4-FFF2-40B4-BE49-F238E27FC236}">
                    <a16:creationId xmlns:a16="http://schemas.microsoft.com/office/drawing/2014/main" id="{04E9B301-3ACA-45C9-B4A6-32E2B4192C16}"/>
                  </a:ext>
                </a:extLst>
              </p:cNvPr>
              <p:cNvSpPr>
                <a:spLocks noChangeArrowheads="1"/>
              </p:cNvSpPr>
              <p:nvPr>
                <p:custDataLst>
                  <p:tags r:id="rId14"/>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5" name="AutoShape 5">
                <a:extLst>
                  <a:ext uri="{FF2B5EF4-FFF2-40B4-BE49-F238E27FC236}">
                    <a16:creationId xmlns:a16="http://schemas.microsoft.com/office/drawing/2014/main" id="{B27CA224-6DE1-4AC5-BF9E-66BA471B0D6E}"/>
                  </a:ext>
                </a:extLst>
              </p:cNvPr>
              <p:cNvSpPr>
                <a:spLocks noChangeArrowheads="1"/>
              </p:cNvSpPr>
              <p:nvPr>
                <p:custDataLst>
                  <p:tags r:id="rId15"/>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6" name="AutoShape 6">
                <a:extLst>
                  <a:ext uri="{FF2B5EF4-FFF2-40B4-BE49-F238E27FC236}">
                    <a16:creationId xmlns:a16="http://schemas.microsoft.com/office/drawing/2014/main" id="{8E83E01A-DFEB-4A79-8989-C2B539301389}"/>
                  </a:ext>
                </a:extLst>
              </p:cNvPr>
              <p:cNvSpPr>
                <a:spLocks noChangeArrowheads="1"/>
              </p:cNvSpPr>
              <p:nvPr>
                <p:custDataLst>
                  <p:tags r:id="rId16"/>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3" name="Text Box 14">
              <a:extLst>
                <a:ext uri="{FF2B5EF4-FFF2-40B4-BE49-F238E27FC236}">
                  <a16:creationId xmlns:a16="http://schemas.microsoft.com/office/drawing/2014/main" id="{8CC3578C-9FF1-4E2F-979E-9D32E678356C}"/>
                </a:ext>
              </a:extLst>
            </p:cNvPr>
            <p:cNvSpPr txBox="1">
              <a:spLocks noChangeArrowheads="1"/>
            </p:cNvSpPr>
            <p:nvPr>
              <p:custDataLst>
                <p:tags r:id="rId13"/>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7" name="Group 54">
            <a:extLst>
              <a:ext uri="{FF2B5EF4-FFF2-40B4-BE49-F238E27FC236}">
                <a16:creationId xmlns:a16="http://schemas.microsoft.com/office/drawing/2014/main" id="{B4A5991B-DFA3-4874-A0CE-F19B68F96CF9}"/>
              </a:ext>
            </a:extLst>
          </p:cNvPr>
          <p:cNvGrpSpPr>
            <a:grpSpLocks/>
          </p:cNvGrpSpPr>
          <p:nvPr>
            <p:custDataLst>
              <p:tags r:id="rId3"/>
            </p:custDataLst>
          </p:nvPr>
        </p:nvGrpSpPr>
        <p:grpSpPr bwMode="auto">
          <a:xfrm>
            <a:off x="11229333" y="2479177"/>
            <a:ext cx="637700" cy="483896"/>
            <a:chOff x="923" y="1237"/>
            <a:chExt cx="500" cy="419"/>
          </a:xfrm>
        </p:grpSpPr>
        <p:grpSp>
          <p:nvGrpSpPr>
            <p:cNvPr id="38" name="Group 3">
              <a:extLst>
                <a:ext uri="{FF2B5EF4-FFF2-40B4-BE49-F238E27FC236}">
                  <a16:creationId xmlns:a16="http://schemas.microsoft.com/office/drawing/2014/main" id="{30CCF40F-A68C-438D-B000-B69BCC366A17}"/>
                </a:ext>
              </a:extLst>
            </p:cNvPr>
            <p:cNvGrpSpPr>
              <a:grpSpLocks/>
            </p:cNvGrpSpPr>
            <p:nvPr/>
          </p:nvGrpSpPr>
          <p:grpSpPr bwMode="auto">
            <a:xfrm>
              <a:off x="930" y="1237"/>
              <a:ext cx="480" cy="419"/>
              <a:chOff x="1110" y="2656"/>
              <a:chExt cx="1549" cy="1351"/>
            </a:xfrm>
          </p:grpSpPr>
          <p:sp>
            <p:nvSpPr>
              <p:cNvPr id="40" name="AutoShape 4">
                <a:extLst>
                  <a:ext uri="{FF2B5EF4-FFF2-40B4-BE49-F238E27FC236}">
                    <a16:creationId xmlns:a16="http://schemas.microsoft.com/office/drawing/2014/main" id="{504B97B1-6717-4885-AB53-280E890BBCEE}"/>
                  </a:ext>
                </a:extLst>
              </p:cNvPr>
              <p:cNvSpPr>
                <a:spLocks noChangeArrowheads="1"/>
              </p:cNvSpPr>
              <p:nvPr>
                <p:custDataLst>
                  <p:tags r:id="rId10"/>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1" name="AutoShape 5">
                <a:extLst>
                  <a:ext uri="{FF2B5EF4-FFF2-40B4-BE49-F238E27FC236}">
                    <a16:creationId xmlns:a16="http://schemas.microsoft.com/office/drawing/2014/main" id="{494F0266-9275-464D-B910-89443D0C1C92}"/>
                  </a:ext>
                </a:extLst>
              </p:cNvPr>
              <p:cNvSpPr>
                <a:spLocks noChangeArrowheads="1"/>
              </p:cNvSpPr>
              <p:nvPr>
                <p:custDataLst>
                  <p:tags r:id="rId11"/>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2" name="AutoShape 6">
                <a:extLst>
                  <a:ext uri="{FF2B5EF4-FFF2-40B4-BE49-F238E27FC236}">
                    <a16:creationId xmlns:a16="http://schemas.microsoft.com/office/drawing/2014/main" id="{E6CCBFFB-5B60-495D-BBD9-5105623116F9}"/>
                  </a:ext>
                </a:extLst>
              </p:cNvPr>
              <p:cNvSpPr>
                <a:spLocks noChangeArrowheads="1"/>
              </p:cNvSpPr>
              <p:nvPr>
                <p:custDataLst>
                  <p:tags r:id="rId12"/>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9" name="Text Box 14">
              <a:extLst>
                <a:ext uri="{FF2B5EF4-FFF2-40B4-BE49-F238E27FC236}">
                  <a16:creationId xmlns:a16="http://schemas.microsoft.com/office/drawing/2014/main" id="{29F2A782-0C2D-44FD-BDBE-29AA8143464E}"/>
                </a:ext>
              </a:extLst>
            </p:cNvPr>
            <p:cNvSpPr txBox="1">
              <a:spLocks noChangeArrowheads="1"/>
            </p:cNvSpPr>
            <p:nvPr>
              <p:custDataLst>
                <p:tags r:id="rId9"/>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43" name="Group 54">
            <a:extLst>
              <a:ext uri="{FF2B5EF4-FFF2-40B4-BE49-F238E27FC236}">
                <a16:creationId xmlns:a16="http://schemas.microsoft.com/office/drawing/2014/main" id="{85E6FA80-23C9-4DE9-B79A-5EAEB3AF0725}"/>
              </a:ext>
            </a:extLst>
          </p:cNvPr>
          <p:cNvGrpSpPr>
            <a:grpSpLocks/>
          </p:cNvGrpSpPr>
          <p:nvPr>
            <p:custDataLst>
              <p:tags r:id="rId4"/>
            </p:custDataLst>
          </p:nvPr>
        </p:nvGrpSpPr>
        <p:grpSpPr bwMode="auto">
          <a:xfrm>
            <a:off x="9073091" y="5065634"/>
            <a:ext cx="637700" cy="483896"/>
            <a:chOff x="923" y="1237"/>
            <a:chExt cx="500" cy="419"/>
          </a:xfrm>
        </p:grpSpPr>
        <p:grpSp>
          <p:nvGrpSpPr>
            <p:cNvPr id="44" name="Group 3">
              <a:extLst>
                <a:ext uri="{FF2B5EF4-FFF2-40B4-BE49-F238E27FC236}">
                  <a16:creationId xmlns:a16="http://schemas.microsoft.com/office/drawing/2014/main" id="{48674985-8EF1-49C2-BC2B-FA319CB93A32}"/>
                </a:ext>
              </a:extLst>
            </p:cNvPr>
            <p:cNvGrpSpPr>
              <a:grpSpLocks/>
            </p:cNvGrpSpPr>
            <p:nvPr/>
          </p:nvGrpSpPr>
          <p:grpSpPr bwMode="auto">
            <a:xfrm>
              <a:off x="930" y="1237"/>
              <a:ext cx="480" cy="419"/>
              <a:chOff x="1110" y="2656"/>
              <a:chExt cx="1549" cy="1351"/>
            </a:xfrm>
          </p:grpSpPr>
          <p:sp>
            <p:nvSpPr>
              <p:cNvPr id="46" name="AutoShape 4">
                <a:extLst>
                  <a:ext uri="{FF2B5EF4-FFF2-40B4-BE49-F238E27FC236}">
                    <a16:creationId xmlns:a16="http://schemas.microsoft.com/office/drawing/2014/main" id="{CD410361-6DE8-4CA8-9B41-521D6B4E6EA4}"/>
                  </a:ext>
                </a:extLst>
              </p:cNvPr>
              <p:cNvSpPr>
                <a:spLocks noChangeArrowheads="1"/>
              </p:cNvSpPr>
              <p:nvPr>
                <p:custDataLst>
                  <p:tags r:id="rId6"/>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7" name="AutoShape 5">
                <a:extLst>
                  <a:ext uri="{FF2B5EF4-FFF2-40B4-BE49-F238E27FC236}">
                    <a16:creationId xmlns:a16="http://schemas.microsoft.com/office/drawing/2014/main" id="{5D62EC5B-A60C-48D7-A167-0FE84476DCE7}"/>
                  </a:ext>
                </a:extLst>
              </p:cNvPr>
              <p:cNvSpPr>
                <a:spLocks noChangeArrowheads="1"/>
              </p:cNvSpPr>
              <p:nvPr>
                <p:custDataLst>
                  <p:tags r:id="rId7"/>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8" name="AutoShape 6">
                <a:extLst>
                  <a:ext uri="{FF2B5EF4-FFF2-40B4-BE49-F238E27FC236}">
                    <a16:creationId xmlns:a16="http://schemas.microsoft.com/office/drawing/2014/main" id="{079827B4-7E53-4F1F-A891-D9DEF06CACE5}"/>
                  </a:ext>
                </a:extLst>
              </p:cNvPr>
              <p:cNvSpPr>
                <a:spLocks noChangeArrowheads="1"/>
              </p:cNvSpPr>
              <p:nvPr>
                <p:custDataLst>
                  <p:tags r:id="rId8"/>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45" name="Text Box 14">
              <a:extLst>
                <a:ext uri="{FF2B5EF4-FFF2-40B4-BE49-F238E27FC236}">
                  <a16:creationId xmlns:a16="http://schemas.microsoft.com/office/drawing/2014/main" id="{4AA2F2C2-D379-49D6-82D2-24D0B826ABA4}"/>
                </a:ext>
              </a:extLst>
            </p:cNvPr>
            <p:cNvSpPr txBox="1">
              <a:spLocks noChangeArrowheads="1"/>
            </p:cNvSpPr>
            <p:nvPr>
              <p:custDataLst>
                <p:tags r:id="rId5"/>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spTree>
    <p:extLst>
      <p:ext uri="{BB962C8B-B14F-4D97-AF65-F5344CB8AC3E}">
        <p14:creationId xmlns:p14="http://schemas.microsoft.com/office/powerpoint/2010/main" val="5363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22" presetClass="entr" presetSubtype="1"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par>
                                <p:cTn id="54" presetID="22" presetClass="entr" presetSubtype="2"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right)">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5574537"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559173" y="125700"/>
            <a:ext cx="10229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400">
                <a:solidFill>
                  <a:srgbClr val="1966FF"/>
                </a:solidFill>
                <a:cs typeface="Arial" panose="020B0604020202020204" pitchFamily="34" charset="0"/>
              </a:rPr>
              <a:t>Lịch sử khám phá và </a:t>
            </a:r>
            <a:endParaRPr lang="en-US" altLang="en-US" sz="2400">
              <a:solidFill>
                <a:srgbClr val="1966FF"/>
              </a:solidFill>
              <a:cs typeface="Arial" panose="020B0604020202020204" pitchFamily="34" charset="0"/>
            </a:endParaRPr>
          </a:p>
          <a:p>
            <a:pPr algn="ctr">
              <a:spcBef>
                <a:spcPct val="0"/>
              </a:spcBef>
              <a:buFontTx/>
              <a:buNone/>
            </a:pPr>
            <a:r>
              <a:rPr lang="vi-VN" altLang="en-US" sz="2400">
                <a:solidFill>
                  <a:srgbClr val="1966FF"/>
                </a:solidFill>
                <a:cs typeface="Arial" panose="020B0604020202020204" pitchFamily="34" charset="0"/>
              </a:rPr>
              <a:t>nghiên cứu châu Nam Cực</a:t>
            </a:r>
            <a:endParaRPr lang="en-US" altLang="en-US" sz="24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45E3BA3-E482-41DB-8703-06A8DEE7E816}"/>
              </a:ext>
            </a:extLst>
          </p:cNvPr>
          <p:cNvGrpSpPr/>
          <p:nvPr/>
        </p:nvGrpSpPr>
        <p:grpSpPr>
          <a:xfrm>
            <a:off x="286439" y="1943100"/>
            <a:ext cx="5017081" cy="2877968"/>
            <a:chOff x="286439" y="1943100"/>
            <a:chExt cx="5017081" cy="2877968"/>
          </a:xfrm>
        </p:grpSpPr>
        <p:sp>
          <p:nvSpPr>
            <p:cNvPr id="3" name="Speech Bubble: Rectangle with Corners Rounded 2">
              <a:extLst>
                <a:ext uri="{FF2B5EF4-FFF2-40B4-BE49-F238E27FC236}">
                  <a16:creationId xmlns:a16="http://schemas.microsoft.com/office/drawing/2014/main" id="{74F73B7B-D3DE-4D5D-AEF4-CD5AA4C6D7DD}"/>
                </a:ext>
              </a:extLst>
            </p:cNvPr>
            <p:cNvSpPr/>
            <p:nvPr/>
          </p:nvSpPr>
          <p:spPr>
            <a:xfrm>
              <a:off x="286439" y="1943100"/>
              <a:ext cx="5017081" cy="2877968"/>
            </a:xfrm>
            <a:prstGeom prst="wedgeRoundRectCallout">
              <a:avLst>
                <a:gd name="adj1" fmla="val 76563"/>
                <a:gd name="adj2" fmla="val -25211"/>
                <a:gd name="adj3" fmla="val 16667"/>
              </a:avLst>
            </a:prstGeom>
            <a:solidFill>
              <a:schemeClr val="accent6">
                <a:lumMod val="20000"/>
                <a:lumOff val="8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67CE50-6E8A-47F4-9221-D60E59917523}"/>
                </a:ext>
              </a:extLst>
            </p:cNvPr>
            <p:cNvSpPr/>
            <p:nvPr/>
          </p:nvSpPr>
          <p:spPr>
            <a:xfrm>
              <a:off x="590323" y="2151727"/>
              <a:ext cx="4409312" cy="2554545"/>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Dựa vào hình 22.1, hình 22.2 em hãy kể tên một số trạm nghiên cứu của các quốc gia ở châu Nam Cực?</a:t>
              </a:r>
              <a:endParaRPr lang="en-US">
                <a:solidFill>
                  <a:srgbClr val="FF0000"/>
                </a:solidFill>
              </a:endParaRPr>
            </a:p>
          </p:txBody>
        </p:sp>
      </p:grpSp>
      <p:grpSp>
        <p:nvGrpSpPr>
          <p:cNvPr id="14" name="Group 13">
            <a:extLst>
              <a:ext uri="{FF2B5EF4-FFF2-40B4-BE49-F238E27FC236}">
                <a16:creationId xmlns:a16="http://schemas.microsoft.com/office/drawing/2014/main" id="{60261AF2-4338-4DA0-A134-163D144B0EF5}"/>
              </a:ext>
            </a:extLst>
          </p:cNvPr>
          <p:cNvGrpSpPr/>
          <p:nvPr/>
        </p:nvGrpSpPr>
        <p:grpSpPr>
          <a:xfrm>
            <a:off x="6708812" y="0"/>
            <a:ext cx="5500991" cy="6770536"/>
            <a:chOff x="6708812" y="0"/>
            <a:chExt cx="5500991" cy="6770536"/>
          </a:xfrm>
        </p:grpSpPr>
        <p:sp>
          <p:nvSpPr>
            <p:cNvPr id="8" name="TextBox 7">
              <a:extLst>
                <a:ext uri="{FF2B5EF4-FFF2-40B4-BE49-F238E27FC236}">
                  <a16:creationId xmlns:a16="http://schemas.microsoft.com/office/drawing/2014/main" id="{97C7CAF2-CA1A-4457-ADB9-02DCA53B36B5}"/>
                </a:ext>
              </a:extLst>
            </p:cNvPr>
            <p:cNvSpPr txBox="1"/>
            <p:nvPr/>
          </p:nvSpPr>
          <p:spPr>
            <a:xfrm>
              <a:off x="6708812" y="6185761"/>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026" name="Picture 2">
              <a:extLst>
                <a:ext uri="{FF2B5EF4-FFF2-40B4-BE49-F238E27FC236}">
                  <a16:creationId xmlns:a16="http://schemas.microsoft.com/office/drawing/2014/main" id="{1132A1EF-F8D2-47CE-9824-849442536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6708812" y="0"/>
              <a:ext cx="5500991" cy="62338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Connector 15">
            <a:extLst>
              <a:ext uri="{FF2B5EF4-FFF2-40B4-BE49-F238E27FC236}">
                <a16:creationId xmlns:a16="http://schemas.microsoft.com/office/drawing/2014/main" id="{3D38B6C6-6552-4185-8CD9-BA76500C311E}"/>
              </a:ext>
            </a:extLst>
          </p:cNvPr>
          <p:cNvSpPr/>
          <p:nvPr/>
        </p:nvSpPr>
        <p:spPr>
          <a:xfrm>
            <a:off x="9391720" y="3049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D1D49E8-8228-4E11-B74C-550EA4D3FD41}"/>
              </a:ext>
            </a:extLst>
          </p:cNvPr>
          <p:cNvSpPr/>
          <p:nvPr/>
        </p:nvSpPr>
        <p:spPr>
          <a:xfrm>
            <a:off x="10821377" y="2795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B7016D9-21A9-4BCE-94B6-70265CBB57C7}"/>
              </a:ext>
            </a:extLst>
          </p:cNvPr>
          <p:cNvSpPr/>
          <p:nvPr/>
        </p:nvSpPr>
        <p:spPr>
          <a:xfrm>
            <a:off x="7751605" y="206269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620E71C-75EF-4C92-A52E-E3E095366CD5}"/>
              </a:ext>
            </a:extLst>
          </p:cNvPr>
          <p:cNvSpPr/>
          <p:nvPr/>
        </p:nvSpPr>
        <p:spPr>
          <a:xfrm>
            <a:off x="9324133" y="170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9CBE2DD1-9C87-417E-B98E-9E4BA38FE9A1}"/>
              </a:ext>
            </a:extLst>
          </p:cNvPr>
          <p:cNvSpPr/>
          <p:nvPr/>
        </p:nvSpPr>
        <p:spPr>
          <a:xfrm>
            <a:off x="9770483" y="173445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BE1DB5A-E777-41AC-BF43-7F9189DD003E}"/>
              </a:ext>
            </a:extLst>
          </p:cNvPr>
          <p:cNvSpPr/>
          <p:nvPr/>
        </p:nvSpPr>
        <p:spPr>
          <a:xfrm>
            <a:off x="9635310" y="17634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93A7A688-6178-4888-9B77-A2FCC8630FF0}"/>
              </a:ext>
            </a:extLst>
          </p:cNvPr>
          <p:cNvSpPr/>
          <p:nvPr/>
        </p:nvSpPr>
        <p:spPr>
          <a:xfrm>
            <a:off x="10292997" y="197909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96EC7C67-8F4E-44C1-AC4B-A611C349344B}"/>
              </a:ext>
            </a:extLst>
          </p:cNvPr>
          <p:cNvSpPr/>
          <p:nvPr/>
        </p:nvSpPr>
        <p:spPr>
          <a:xfrm>
            <a:off x="10453664" y="200477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2A4D58D9-4516-4828-83AA-579D7FE7029C}"/>
              </a:ext>
            </a:extLst>
          </p:cNvPr>
          <p:cNvSpPr/>
          <p:nvPr/>
        </p:nvSpPr>
        <p:spPr>
          <a:xfrm>
            <a:off x="10735780"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EB715D7E-13F7-4128-B4B2-E2ED16D2CA8B}"/>
              </a:ext>
            </a:extLst>
          </p:cNvPr>
          <p:cNvSpPr/>
          <p:nvPr/>
        </p:nvSpPr>
        <p:spPr>
          <a:xfrm>
            <a:off x="10735779" y="2708253"/>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C3C938C-4D3B-4C69-B02D-A2D3401B08CD}"/>
              </a:ext>
            </a:extLst>
          </p:cNvPr>
          <p:cNvSpPr/>
          <p:nvPr/>
        </p:nvSpPr>
        <p:spPr>
          <a:xfrm>
            <a:off x="10985578" y="314522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995CE66A-ED6A-464A-8E9B-A2269DAD6AEE}"/>
              </a:ext>
            </a:extLst>
          </p:cNvPr>
          <p:cNvSpPr/>
          <p:nvPr/>
        </p:nvSpPr>
        <p:spPr>
          <a:xfrm>
            <a:off x="10600606" y="414775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9D894C7-9514-47DE-96FB-582707ABB989}"/>
              </a:ext>
            </a:extLst>
          </p:cNvPr>
          <p:cNvSpPr/>
          <p:nvPr/>
        </p:nvSpPr>
        <p:spPr>
          <a:xfrm>
            <a:off x="10917991" y="365531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719BBDE0-8C82-4D87-8F82-60E09491DD7A}"/>
              </a:ext>
            </a:extLst>
          </p:cNvPr>
          <p:cNvSpPr/>
          <p:nvPr/>
        </p:nvSpPr>
        <p:spPr>
          <a:xfrm>
            <a:off x="10149779" y="32944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41C9D093-347C-483A-88D1-9AC47186AD67}"/>
              </a:ext>
            </a:extLst>
          </p:cNvPr>
          <p:cNvSpPr/>
          <p:nvPr/>
        </p:nvSpPr>
        <p:spPr>
          <a:xfrm>
            <a:off x="9599120" y="38791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185C4953-3791-45DD-B737-71B83B9AD78A}"/>
              </a:ext>
            </a:extLst>
          </p:cNvPr>
          <p:cNvSpPr/>
          <p:nvPr/>
        </p:nvSpPr>
        <p:spPr>
          <a:xfrm>
            <a:off x="8373546" y="302561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168ECA70-1E71-4190-B705-A8F64A4E6C0D}"/>
              </a:ext>
            </a:extLst>
          </p:cNvPr>
          <p:cNvSpPr/>
          <p:nvPr/>
        </p:nvSpPr>
        <p:spPr>
          <a:xfrm>
            <a:off x="7957948" y="244606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F29ACC27-8A08-4285-AE17-915CDE3AAB79}"/>
              </a:ext>
            </a:extLst>
          </p:cNvPr>
          <p:cNvSpPr/>
          <p:nvPr/>
        </p:nvSpPr>
        <p:spPr>
          <a:xfrm>
            <a:off x="7811006" y="22717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15D6F02-7C76-4599-B9D3-B018B5BCFB0F}"/>
              </a:ext>
            </a:extLst>
          </p:cNvPr>
          <p:cNvSpPr/>
          <p:nvPr/>
        </p:nvSpPr>
        <p:spPr>
          <a:xfrm>
            <a:off x="8922791"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C1D9CB7-97A6-418C-A868-8C2666CCEB41}"/>
              </a:ext>
            </a:extLst>
          </p:cNvPr>
          <p:cNvSpPr/>
          <p:nvPr/>
        </p:nvSpPr>
        <p:spPr>
          <a:xfrm>
            <a:off x="9188960" y="185111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32DECBA1-A0A4-4646-B9DC-9534ED629D63}"/>
              </a:ext>
            </a:extLst>
          </p:cNvPr>
          <p:cNvSpPr/>
          <p:nvPr/>
        </p:nvSpPr>
        <p:spPr>
          <a:xfrm>
            <a:off x="8995780" y="222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F948960-8BAA-4F18-A9D0-3E8B43AD3667}"/>
              </a:ext>
            </a:extLst>
          </p:cNvPr>
          <p:cNvGrpSpPr/>
          <p:nvPr/>
        </p:nvGrpSpPr>
        <p:grpSpPr>
          <a:xfrm>
            <a:off x="246420" y="1164477"/>
            <a:ext cx="3773590" cy="2506829"/>
            <a:chOff x="264177" y="1371457"/>
            <a:chExt cx="3773590" cy="2506829"/>
          </a:xfrm>
        </p:grpSpPr>
        <p:pic>
          <p:nvPicPr>
            <p:cNvPr id="15" name="Picture 14">
              <a:extLst>
                <a:ext uri="{FF2B5EF4-FFF2-40B4-BE49-F238E27FC236}">
                  <a16:creationId xmlns:a16="http://schemas.microsoft.com/office/drawing/2014/main" id="{1BBBB2AC-833E-44A0-962B-8C8D3AA436D4}"/>
                </a:ext>
              </a:extLst>
            </p:cNvPr>
            <p:cNvPicPr>
              <a:picLocks noChangeAspect="1"/>
            </p:cNvPicPr>
            <p:nvPr/>
          </p:nvPicPr>
          <p:blipFill>
            <a:blip r:embed="rId3"/>
            <a:stretch>
              <a:fillRect/>
            </a:stretch>
          </p:blipFill>
          <p:spPr>
            <a:xfrm>
              <a:off x="286438" y="1371457"/>
              <a:ext cx="3751329" cy="1935186"/>
            </a:xfrm>
            <a:prstGeom prst="rect">
              <a:avLst/>
            </a:prstGeom>
          </p:spPr>
        </p:pic>
        <p:sp>
          <p:nvSpPr>
            <p:cNvPr id="39" name="TextBox 38">
              <a:extLst>
                <a:ext uri="{FF2B5EF4-FFF2-40B4-BE49-F238E27FC236}">
                  <a16:creationId xmlns:a16="http://schemas.microsoft.com/office/drawing/2014/main" id="{5D31C2D5-D84F-4ADC-871B-DF62BB2F2A73}"/>
                </a:ext>
              </a:extLst>
            </p:cNvPr>
            <p:cNvSpPr txBox="1"/>
            <p:nvPr/>
          </p:nvSpPr>
          <p:spPr>
            <a:xfrm>
              <a:off x="264177" y="3262733"/>
              <a:ext cx="3773590" cy="615553"/>
            </a:xfrm>
            <a:prstGeom prst="rect">
              <a:avLst/>
            </a:prstGeom>
            <a:solidFill>
              <a:schemeClr val="bg1"/>
            </a:solidFill>
          </p:spPr>
          <p:txBody>
            <a:bodyPr wrap="square" rtlCol="0">
              <a:spAutoFit/>
            </a:bodyPr>
            <a:lstStyle/>
            <a:p>
              <a:r>
                <a:rPr lang="en-US">
                  <a:solidFill>
                    <a:srgbClr val="2B1CF0"/>
                  </a:solidFill>
                </a:rPr>
                <a:t>a</a:t>
              </a:r>
              <a:r>
                <a:rPr lang="en-US" sz="1600">
                  <a:solidFill>
                    <a:srgbClr val="2B1CF0"/>
                  </a:solidFill>
                  <a:latin typeface="Arial" panose="020B0604020202020204" pitchFamily="34" charset="0"/>
                  <a:cs typeface="Arial" panose="020B0604020202020204" pitchFamily="34" charset="0"/>
                </a:rPr>
                <a:t>. Trạm A-mu-xen- Xcốt (Amundsen- Scott)của Hoa Kỳ(thành lập năm 1956)</a:t>
              </a:r>
            </a:p>
          </p:txBody>
        </p:sp>
      </p:grpSp>
      <p:grpSp>
        <p:nvGrpSpPr>
          <p:cNvPr id="44" name="Group 43">
            <a:extLst>
              <a:ext uri="{FF2B5EF4-FFF2-40B4-BE49-F238E27FC236}">
                <a16:creationId xmlns:a16="http://schemas.microsoft.com/office/drawing/2014/main" id="{12C324DC-662D-4B44-9850-DD0F8C3164C0}"/>
              </a:ext>
            </a:extLst>
          </p:cNvPr>
          <p:cNvGrpSpPr/>
          <p:nvPr/>
        </p:nvGrpSpPr>
        <p:grpSpPr>
          <a:xfrm>
            <a:off x="121543" y="3722577"/>
            <a:ext cx="3856326" cy="2444978"/>
            <a:chOff x="153409" y="3702379"/>
            <a:chExt cx="3856326" cy="2444978"/>
          </a:xfrm>
        </p:grpSpPr>
        <p:sp>
          <p:nvSpPr>
            <p:cNvPr id="42" name="TextBox 41">
              <a:extLst>
                <a:ext uri="{FF2B5EF4-FFF2-40B4-BE49-F238E27FC236}">
                  <a16:creationId xmlns:a16="http://schemas.microsoft.com/office/drawing/2014/main" id="{D307005E-73E3-4DD7-B663-A41DC87C9741}"/>
                </a:ext>
              </a:extLst>
            </p:cNvPr>
            <p:cNvSpPr txBox="1"/>
            <p:nvPr/>
          </p:nvSpPr>
          <p:spPr>
            <a:xfrm>
              <a:off x="153409" y="5562582"/>
              <a:ext cx="3773590" cy="584775"/>
            </a:xfrm>
            <a:prstGeom prst="rect">
              <a:avLst/>
            </a:prstGeom>
            <a:solidFill>
              <a:schemeClr val="bg1"/>
            </a:solidFill>
          </p:spPr>
          <p:txBody>
            <a:bodyPr wrap="square" rtlCol="0">
              <a:spAutoFit/>
            </a:bodyPr>
            <a:lstStyle/>
            <a:p>
              <a:pPr algn="ctr"/>
              <a:r>
                <a:rPr lang="en-US" sz="1600">
                  <a:solidFill>
                    <a:srgbClr val="2B1CF0"/>
                  </a:solidFill>
                  <a:latin typeface="Arial" panose="020B0604020202020204" pitchFamily="34" charset="0"/>
                  <a:cs typeface="Arial" panose="020B0604020202020204" pitchFamily="34" charset="0"/>
                </a:rPr>
                <a:t>b. Trạm Đa-vít(Davis) của Ô-xtr ây-li-a (thành lập năm 1957)</a:t>
              </a:r>
            </a:p>
          </p:txBody>
        </p:sp>
        <p:pic>
          <p:nvPicPr>
            <p:cNvPr id="41" name="Picture 40">
              <a:extLst>
                <a:ext uri="{FF2B5EF4-FFF2-40B4-BE49-F238E27FC236}">
                  <a16:creationId xmlns:a16="http://schemas.microsoft.com/office/drawing/2014/main" id="{05593370-A77C-4146-B7DA-B7774CA4E684}"/>
                </a:ext>
              </a:extLst>
            </p:cNvPr>
            <p:cNvPicPr>
              <a:picLocks noChangeAspect="1"/>
            </p:cNvPicPr>
            <p:nvPr/>
          </p:nvPicPr>
          <p:blipFill>
            <a:blip r:embed="rId4"/>
            <a:stretch>
              <a:fillRect/>
            </a:stretch>
          </p:blipFill>
          <p:spPr>
            <a:xfrm>
              <a:off x="256695" y="3702379"/>
              <a:ext cx="3753040" cy="1849467"/>
            </a:xfrm>
            <a:prstGeom prst="rect">
              <a:avLst/>
            </a:prstGeom>
          </p:spPr>
        </p:pic>
      </p:grpSp>
      <p:grpSp>
        <p:nvGrpSpPr>
          <p:cNvPr id="48" name="Group 47">
            <a:extLst>
              <a:ext uri="{FF2B5EF4-FFF2-40B4-BE49-F238E27FC236}">
                <a16:creationId xmlns:a16="http://schemas.microsoft.com/office/drawing/2014/main" id="{C0644E4F-C31B-4904-A6F1-A4B187036250}"/>
              </a:ext>
            </a:extLst>
          </p:cNvPr>
          <p:cNvGrpSpPr/>
          <p:nvPr/>
        </p:nvGrpSpPr>
        <p:grpSpPr>
          <a:xfrm>
            <a:off x="63546" y="1150016"/>
            <a:ext cx="4002608" cy="2861168"/>
            <a:chOff x="143041" y="1142521"/>
            <a:chExt cx="4002608" cy="2861168"/>
          </a:xfrm>
        </p:grpSpPr>
        <p:pic>
          <p:nvPicPr>
            <p:cNvPr id="45" name="Picture 44">
              <a:extLst>
                <a:ext uri="{FF2B5EF4-FFF2-40B4-BE49-F238E27FC236}">
                  <a16:creationId xmlns:a16="http://schemas.microsoft.com/office/drawing/2014/main" id="{65000F31-7D2C-4778-9D27-139E0DEF7CC9}"/>
                </a:ext>
              </a:extLst>
            </p:cNvPr>
            <p:cNvPicPr>
              <a:picLocks noChangeAspect="1"/>
            </p:cNvPicPr>
            <p:nvPr/>
          </p:nvPicPr>
          <p:blipFill>
            <a:blip r:embed="rId5"/>
            <a:stretch>
              <a:fillRect/>
            </a:stretch>
          </p:blipFill>
          <p:spPr>
            <a:xfrm>
              <a:off x="225703" y="1142521"/>
              <a:ext cx="3837284" cy="2234002"/>
            </a:xfrm>
            <a:prstGeom prst="rect">
              <a:avLst/>
            </a:prstGeom>
          </p:spPr>
        </p:pic>
        <p:sp>
          <p:nvSpPr>
            <p:cNvPr id="46" name="TextBox 45">
              <a:extLst>
                <a:ext uri="{FF2B5EF4-FFF2-40B4-BE49-F238E27FC236}">
                  <a16:creationId xmlns:a16="http://schemas.microsoft.com/office/drawing/2014/main" id="{1B71E600-73D8-4DB1-B884-CB786F3407CC}"/>
                </a:ext>
              </a:extLst>
            </p:cNvPr>
            <p:cNvSpPr txBox="1"/>
            <p:nvPr/>
          </p:nvSpPr>
          <p:spPr>
            <a:xfrm>
              <a:off x="143041" y="3357358"/>
              <a:ext cx="4002608" cy="646331"/>
            </a:xfrm>
            <a:prstGeom prst="rect">
              <a:avLst/>
            </a:prstGeom>
            <a:solidFill>
              <a:schemeClr val="bg1"/>
            </a:solidFill>
          </p:spPr>
          <p:txBody>
            <a:bodyPr wrap="square" rtlCol="0">
              <a:spAutoFit/>
            </a:bodyPr>
            <a:lstStyle/>
            <a:p>
              <a:r>
                <a:rPr lang="en-US">
                  <a:solidFill>
                    <a:srgbClr val="2B1CF0"/>
                  </a:solidFill>
                </a:rPr>
                <a:t>c. Trạm Bê-lin-hao-den (Bellingshausen)</a:t>
              </a:r>
            </a:p>
            <a:p>
              <a:r>
                <a:rPr lang="en-US">
                  <a:solidFill>
                    <a:srgbClr val="2B1CF0"/>
                  </a:solidFill>
                </a:rPr>
                <a:t>của Liên Bang Nga (thành lập năm 1968)</a:t>
              </a:r>
            </a:p>
          </p:txBody>
        </p:sp>
      </p:grpSp>
    </p:spTree>
    <p:extLst>
      <p:ext uri="{BB962C8B-B14F-4D97-AF65-F5344CB8AC3E}">
        <p14:creationId xmlns:p14="http://schemas.microsoft.com/office/powerpoint/2010/main" val="34241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1000"/>
                            </p:stCondLst>
                            <p:childTnLst>
                              <p:par>
                                <p:cTn id="50" presetID="16" presetClass="entr" presetSubtype="21"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 calcmode="lin" valueType="num">
                                      <p:cBhvr>
                                        <p:cTn id="126" dur="500" fill="hold"/>
                                        <p:tgtEl>
                                          <p:spTgt spid="26"/>
                                        </p:tgtEl>
                                        <p:attrNameLst>
                                          <p:attrName>ppt_w</p:attrName>
                                        </p:attrNameLst>
                                      </p:cBhvr>
                                      <p:tavLst>
                                        <p:tav tm="0">
                                          <p:val>
                                            <p:fltVal val="0"/>
                                          </p:val>
                                        </p:tav>
                                        <p:tav tm="100000">
                                          <p:val>
                                            <p:strVal val="#ppt_w"/>
                                          </p:val>
                                        </p:tav>
                                      </p:tavLst>
                                    </p:anim>
                                    <p:anim calcmode="lin" valueType="num">
                                      <p:cBhvr>
                                        <p:cTn id="127" dur="500" fill="hold"/>
                                        <p:tgtEl>
                                          <p:spTgt spid="26"/>
                                        </p:tgtEl>
                                        <p:attrNameLst>
                                          <p:attrName>ppt_h</p:attrName>
                                        </p:attrNameLst>
                                      </p:cBhvr>
                                      <p:tavLst>
                                        <p:tav tm="0">
                                          <p:val>
                                            <p:fltVal val="0"/>
                                          </p:val>
                                        </p:tav>
                                        <p:tav tm="100000">
                                          <p:val>
                                            <p:strVal val="#ppt_h"/>
                                          </p:val>
                                        </p:tav>
                                      </p:tavLst>
                                    </p:anim>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fltVal val="0"/>
                                          </p:val>
                                        </p:tav>
                                        <p:tav tm="100000">
                                          <p:val>
                                            <p:strVal val="#ppt_h"/>
                                          </p:val>
                                        </p:tav>
                                      </p:tavLst>
                                    </p:anim>
                                    <p:animEffect transition="in" filter="fade">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fill="hold"/>
                                        <p:tgtEl>
                                          <p:spTgt spid="30"/>
                                        </p:tgtEl>
                                        <p:attrNameLst>
                                          <p:attrName>ppt_w</p:attrName>
                                        </p:attrNameLst>
                                      </p:cBhvr>
                                      <p:tavLst>
                                        <p:tav tm="0">
                                          <p:val>
                                            <p:fltVal val="0"/>
                                          </p:val>
                                        </p:tav>
                                        <p:tav tm="100000">
                                          <p:val>
                                            <p:strVal val="#ppt_w"/>
                                          </p:val>
                                        </p:tav>
                                      </p:tavLst>
                                    </p:anim>
                                    <p:anim calcmode="lin" valueType="num">
                                      <p:cBhvr>
                                        <p:cTn id="148" dur="500" fill="hold"/>
                                        <p:tgtEl>
                                          <p:spTgt spid="30"/>
                                        </p:tgtEl>
                                        <p:attrNameLst>
                                          <p:attrName>ppt_h</p:attrName>
                                        </p:attrNameLst>
                                      </p:cBhvr>
                                      <p:tavLst>
                                        <p:tav tm="0">
                                          <p:val>
                                            <p:fltVal val="0"/>
                                          </p:val>
                                        </p:tav>
                                        <p:tav tm="100000">
                                          <p:val>
                                            <p:strVal val="#ppt_h"/>
                                          </p:val>
                                        </p:tav>
                                      </p:tavLst>
                                    </p:anim>
                                    <p:animEffect transition="in" filter="fade">
                                      <p:cBhvr>
                                        <p:cTn id="149" dur="500"/>
                                        <p:tgtEl>
                                          <p:spTgt spid="3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p:cTn id="154" dur="500" fill="hold"/>
                                        <p:tgtEl>
                                          <p:spTgt spid="31"/>
                                        </p:tgtEl>
                                        <p:attrNameLst>
                                          <p:attrName>ppt_w</p:attrName>
                                        </p:attrNameLst>
                                      </p:cBhvr>
                                      <p:tavLst>
                                        <p:tav tm="0">
                                          <p:val>
                                            <p:fltVal val="0"/>
                                          </p:val>
                                        </p:tav>
                                        <p:tav tm="100000">
                                          <p:val>
                                            <p:strVal val="#ppt_w"/>
                                          </p:val>
                                        </p:tav>
                                      </p:tavLst>
                                    </p:anim>
                                    <p:anim calcmode="lin" valueType="num">
                                      <p:cBhvr>
                                        <p:cTn id="155" dur="500" fill="hold"/>
                                        <p:tgtEl>
                                          <p:spTgt spid="31"/>
                                        </p:tgtEl>
                                        <p:attrNameLst>
                                          <p:attrName>ppt_h</p:attrName>
                                        </p:attrNameLst>
                                      </p:cBhvr>
                                      <p:tavLst>
                                        <p:tav tm="0">
                                          <p:val>
                                            <p:fltVal val="0"/>
                                          </p:val>
                                        </p:tav>
                                        <p:tav tm="100000">
                                          <p:val>
                                            <p:strVal val="#ppt_h"/>
                                          </p:val>
                                        </p:tav>
                                      </p:tavLst>
                                    </p:anim>
                                    <p:animEffect transition="in" filter="fade">
                                      <p:cBhvr>
                                        <p:cTn id="156" dur="5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500" fill="hold"/>
                                        <p:tgtEl>
                                          <p:spTgt spid="32"/>
                                        </p:tgtEl>
                                        <p:attrNameLst>
                                          <p:attrName>ppt_w</p:attrName>
                                        </p:attrNameLst>
                                      </p:cBhvr>
                                      <p:tavLst>
                                        <p:tav tm="0">
                                          <p:val>
                                            <p:fltVal val="0"/>
                                          </p:val>
                                        </p:tav>
                                        <p:tav tm="100000">
                                          <p:val>
                                            <p:strVal val="#ppt_w"/>
                                          </p:val>
                                        </p:tav>
                                      </p:tavLst>
                                    </p:anim>
                                    <p:anim calcmode="lin" valueType="num">
                                      <p:cBhvr>
                                        <p:cTn id="162" dur="500" fill="hold"/>
                                        <p:tgtEl>
                                          <p:spTgt spid="32"/>
                                        </p:tgtEl>
                                        <p:attrNameLst>
                                          <p:attrName>ppt_h</p:attrName>
                                        </p:attrNameLst>
                                      </p:cBhvr>
                                      <p:tavLst>
                                        <p:tav tm="0">
                                          <p:val>
                                            <p:fltVal val="0"/>
                                          </p:val>
                                        </p:tav>
                                        <p:tav tm="100000">
                                          <p:val>
                                            <p:strVal val="#ppt_h"/>
                                          </p:val>
                                        </p:tav>
                                      </p:tavLst>
                                    </p:anim>
                                    <p:animEffect transition="in" filter="fad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fill="hold"/>
                                        <p:tgtEl>
                                          <p:spTgt spid="33"/>
                                        </p:tgtEl>
                                        <p:attrNameLst>
                                          <p:attrName>ppt_w</p:attrName>
                                        </p:attrNameLst>
                                      </p:cBhvr>
                                      <p:tavLst>
                                        <p:tav tm="0">
                                          <p:val>
                                            <p:fltVal val="0"/>
                                          </p:val>
                                        </p:tav>
                                        <p:tav tm="100000">
                                          <p:val>
                                            <p:strVal val="#ppt_w"/>
                                          </p:val>
                                        </p:tav>
                                      </p:tavLst>
                                    </p:anim>
                                    <p:anim calcmode="lin" valueType="num">
                                      <p:cBhvr>
                                        <p:cTn id="169" dur="500" fill="hold"/>
                                        <p:tgtEl>
                                          <p:spTgt spid="33"/>
                                        </p:tgtEl>
                                        <p:attrNameLst>
                                          <p:attrName>ppt_h</p:attrName>
                                        </p:attrNameLst>
                                      </p:cBhvr>
                                      <p:tavLst>
                                        <p:tav tm="0">
                                          <p:val>
                                            <p:fltVal val="0"/>
                                          </p:val>
                                        </p:tav>
                                        <p:tav tm="100000">
                                          <p:val>
                                            <p:strVal val="#ppt_h"/>
                                          </p:val>
                                        </p:tav>
                                      </p:tavLst>
                                    </p:anim>
                                    <p:animEffect transition="in" filter="fade">
                                      <p:cBhvr>
                                        <p:cTn id="170" dur="500"/>
                                        <p:tgtEl>
                                          <p:spTgt spid="33"/>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anim calcmode="lin" valueType="num">
                                      <p:cBhvr>
                                        <p:cTn id="175" dur="500" fill="hold"/>
                                        <p:tgtEl>
                                          <p:spTgt spid="34"/>
                                        </p:tgtEl>
                                        <p:attrNameLst>
                                          <p:attrName>ppt_w</p:attrName>
                                        </p:attrNameLst>
                                      </p:cBhvr>
                                      <p:tavLst>
                                        <p:tav tm="0">
                                          <p:val>
                                            <p:fltVal val="0"/>
                                          </p:val>
                                        </p:tav>
                                        <p:tav tm="100000">
                                          <p:val>
                                            <p:strVal val="#ppt_w"/>
                                          </p:val>
                                        </p:tav>
                                      </p:tavLst>
                                    </p:anim>
                                    <p:anim calcmode="lin" valueType="num">
                                      <p:cBhvr>
                                        <p:cTn id="176" dur="500" fill="hold"/>
                                        <p:tgtEl>
                                          <p:spTgt spid="34"/>
                                        </p:tgtEl>
                                        <p:attrNameLst>
                                          <p:attrName>ppt_h</p:attrName>
                                        </p:attrNameLst>
                                      </p:cBhvr>
                                      <p:tavLst>
                                        <p:tav tm="0">
                                          <p:val>
                                            <p:fltVal val="0"/>
                                          </p:val>
                                        </p:tav>
                                        <p:tav tm="100000">
                                          <p:val>
                                            <p:strVal val="#ppt_h"/>
                                          </p:val>
                                        </p:tav>
                                      </p:tavLst>
                                    </p:anim>
                                    <p:animEffect transition="in" filter="fade">
                                      <p:cBhvr>
                                        <p:cTn id="177" dur="500"/>
                                        <p:tgtEl>
                                          <p:spTgt spid="34"/>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5"/>
                                        </p:tgtEl>
                                        <p:attrNameLst>
                                          <p:attrName>style.visibility</p:attrName>
                                        </p:attrNameLst>
                                      </p:cBhvr>
                                      <p:to>
                                        <p:strVal val="visible"/>
                                      </p:to>
                                    </p:set>
                                    <p:anim calcmode="lin" valueType="num">
                                      <p:cBhvr>
                                        <p:cTn id="182" dur="500" fill="hold"/>
                                        <p:tgtEl>
                                          <p:spTgt spid="35"/>
                                        </p:tgtEl>
                                        <p:attrNameLst>
                                          <p:attrName>ppt_w</p:attrName>
                                        </p:attrNameLst>
                                      </p:cBhvr>
                                      <p:tavLst>
                                        <p:tav tm="0">
                                          <p:val>
                                            <p:fltVal val="0"/>
                                          </p:val>
                                        </p:tav>
                                        <p:tav tm="100000">
                                          <p:val>
                                            <p:strVal val="#ppt_w"/>
                                          </p:val>
                                        </p:tav>
                                      </p:tavLst>
                                    </p:anim>
                                    <p:anim calcmode="lin" valueType="num">
                                      <p:cBhvr>
                                        <p:cTn id="183" dur="500" fill="hold"/>
                                        <p:tgtEl>
                                          <p:spTgt spid="35"/>
                                        </p:tgtEl>
                                        <p:attrNameLst>
                                          <p:attrName>ppt_h</p:attrName>
                                        </p:attrNameLst>
                                      </p:cBhvr>
                                      <p:tavLst>
                                        <p:tav tm="0">
                                          <p:val>
                                            <p:fltVal val="0"/>
                                          </p:val>
                                        </p:tav>
                                        <p:tav tm="100000">
                                          <p:val>
                                            <p:strVal val="#ppt_h"/>
                                          </p:val>
                                        </p:tav>
                                      </p:tavLst>
                                    </p:anim>
                                    <p:animEffect transition="in" filter="fade">
                                      <p:cBhvr>
                                        <p:cTn id="184" dur="500"/>
                                        <p:tgtEl>
                                          <p:spTgt spid="35"/>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 calcmode="lin" valueType="num">
                                      <p:cBhvr>
                                        <p:cTn id="189" dur="500" fill="hold"/>
                                        <p:tgtEl>
                                          <p:spTgt spid="36"/>
                                        </p:tgtEl>
                                        <p:attrNameLst>
                                          <p:attrName>ppt_w</p:attrName>
                                        </p:attrNameLst>
                                      </p:cBhvr>
                                      <p:tavLst>
                                        <p:tav tm="0">
                                          <p:val>
                                            <p:fltVal val="0"/>
                                          </p:val>
                                        </p:tav>
                                        <p:tav tm="100000">
                                          <p:val>
                                            <p:strVal val="#ppt_w"/>
                                          </p:val>
                                        </p:tav>
                                      </p:tavLst>
                                    </p:anim>
                                    <p:anim calcmode="lin" valueType="num">
                                      <p:cBhvr>
                                        <p:cTn id="190" dur="500" fill="hold"/>
                                        <p:tgtEl>
                                          <p:spTgt spid="36"/>
                                        </p:tgtEl>
                                        <p:attrNameLst>
                                          <p:attrName>ppt_h</p:attrName>
                                        </p:attrNameLst>
                                      </p:cBhvr>
                                      <p:tavLst>
                                        <p:tav tm="0">
                                          <p:val>
                                            <p:fltVal val="0"/>
                                          </p:val>
                                        </p:tav>
                                        <p:tav tm="100000">
                                          <p:val>
                                            <p:strVal val="#ppt_h"/>
                                          </p:val>
                                        </p:tav>
                                      </p:tavLst>
                                    </p:anim>
                                    <p:animEffect transition="in" filter="fade">
                                      <p:cBhvr>
                                        <p:cTn id="191" dur="500"/>
                                        <p:tgtEl>
                                          <p:spTgt spid="36"/>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37"/>
                                        </p:tgtEl>
                                        <p:attrNameLst>
                                          <p:attrName>style.visibility</p:attrName>
                                        </p:attrNameLst>
                                      </p:cBhvr>
                                      <p:to>
                                        <p:strVal val="visible"/>
                                      </p:to>
                                    </p:set>
                                    <p:anim calcmode="lin" valueType="num">
                                      <p:cBhvr>
                                        <p:cTn id="196" dur="500" fill="hold"/>
                                        <p:tgtEl>
                                          <p:spTgt spid="37"/>
                                        </p:tgtEl>
                                        <p:attrNameLst>
                                          <p:attrName>ppt_w</p:attrName>
                                        </p:attrNameLst>
                                      </p:cBhvr>
                                      <p:tavLst>
                                        <p:tav tm="0">
                                          <p:val>
                                            <p:fltVal val="0"/>
                                          </p:val>
                                        </p:tav>
                                        <p:tav tm="100000">
                                          <p:val>
                                            <p:strVal val="#ppt_w"/>
                                          </p:val>
                                        </p:tav>
                                      </p:tavLst>
                                    </p:anim>
                                    <p:anim calcmode="lin" valueType="num">
                                      <p:cBhvr>
                                        <p:cTn id="197" dur="500" fill="hold"/>
                                        <p:tgtEl>
                                          <p:spTgt spid="37"/>
                                        </p:tgtEl>
                                        <p:attrNameLst>
                                          <p:attrName>ppt_h</p:attrName>
                                        </p:attrNameLst>
                                      </p:cBhvr>
                                      <p:tavLst>
                                        <p:tav tm="0">
                                          <p:val>
                                            <p:fltVal val="0"/>
                                          </p:val>
                                        </p:tav>
                                        <p:tav tm="100000">
                                          <p:val>
                                            <p:strVal val="#ppt_h"/>
                                          </p:val>
                                        </p:tav>
                                      </p:tavLst>
                                    </p:anim>
                                    <p:animEffect transition="in" filter="fade">
                                      <p:cBhvr>
                                        <p:cTn id="1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BAA4DD-53F8-4205-92C8-29EBD7A5BC96}"/>
              </a:ext>
            </a:extLst>
          </p:cNvPr>
          <p:cNvGrpSpPr/>
          <p:nvPr/>
        </p:nvGrpSpPr>
        <p:grpSpPr>
          <a:xfrm>
            <a:off x="61861" y="1138863"/>
            <a:ext cx="3666111" cy="2863608"/>
            <a:chOff x="181694" y="1538532"/>
            <a:chExt cx="3666111" cy="2863608"/>
          </a:xfrm>
        </p:grpSpPr>
        <p:pic>
          <p:nvPicPr>
            <p:cNvPr id="4" name="Picture 3">
              <a:extLst>
                <a:ext uri="{FF2B5EF4-FFF2-40B4-BE49-F238E27FC236}">
                  <a16:creationId xmlns:a16="http://schemas.microsoft.com/office/drawing/2014/main" id="{36FBBC44-DEC9-4B42-A616-A5BF04B1B541}"/>
                </a:ext>
              </a:extLst>
            </p:cNvPr>
            <p:cNvPicPr>
              <a:picLocks noChangeAspect="1"/>
            </p:cNvPicPr>
            <p:nvPr/>
          </p:nvPicPr>
          <p:blipFill rotWithShape="1">
            <a:blip r:embed="rId2"/>
            <a:srcRect l="3363" r="9102" b="71725"/>
            <a:stretch/>
          </p:blipFill>
          <p:spPr>
            <a:xfrm>
              <a:off x="181694" y="1538532"/>
              <a:ext cx="3666111" cy="2215299"/>
            </a:xfrm>
            <a:prstGeom prst="rect">
              <a:avLst/>
            </a:prstGeom>
          </p:spPr>
        </p:pic>
        <p:sp>
          <p:nvSpPr>
            <p:cNvPr id="7" name="TextBox 6">
              <a:extLst>
                <a:ext uri="{FF2B5EF4-FFF2-40B4-BE49-F238E27FC236}">
                  <a16:creationId xmlns:a16="http://schemas.microsoft.com/office/drawing/2014/main" id="{1218D3AB-50BE-4899-8639-6FD8D2A53AAF}"/>
                </a:ext>
              </a:extLst>
            </p:cNvPr>
            <p:cNvSpPr txBox="1"/>
            <p:nvPr/>
          </p:nvSpPr>
          <p:spPr>
            <a:xfrm>
              <a:off x="181694" y="3755809"/>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A-tu-Brat (Arturo Prat) của Chi-lê (thành lập năm 1947)</a:t>
              </a:r>
            </a:p>
          </p:txBody>
        </p:sp>
      </p:grpSp>
      <p:grpSp>
        <p:nvGrpSpPr>
          <p:cNvPr id="11" name="Group 10">
            <a:extLst>
              <a:ext uri="{FF2B5EF4-FFF2-40B4-BE49-F238E27FC236}">
                <a16:creationId xmlns:a16="http://schemas.microsoft.com/office/drawing/2014/main" id="{B4C42283-86C7-4764-BA5D-EC4420B4F9EE}"/>
              </a:ext>
            </a:extLst>
          </p:cNvPr>
          <p:cNvGrpSpPr/>
          <p:nvPr/>
        </p:nvGrpSpPr>
        <p:grpSpPr>
          <a:xfrm>
            <a:off x="8000543" y="1138863"/>
            <a:ext cx="4129596" cy="3071667"/>
            <a:chOff x="4193750" y="1694468"/>
            <a:chExt cx="3487918" cy="2527764"/>
          </a:xfrm>
        </p:grpSpPr>
        <p:pic>
          <p:nvPicPr>
            <p:cNvPr id="6" name="Picture 5">
              <a:extLst>
                <a:ext uri="{FF2B5EF4-FFF2-40B4-BE49-F238E27FC236}">
                  <a16:creationId xmlns:a16="http://schemas.microsoft.com/office/drawing/2014/main" id="{19B5544C-76B9-4F77-AF58-5796AFBE66BB}"/>
                </a:ext>
              </a:extLst>
            </p:cNvPr>
            <p:cNvPicPr>
              <a:picLocks noChangeAspect="1"/>
            </p:cNvPicPr>
            <p:nvPr/>
          </p:nvPicPr>
          <p:blipFill rotWithShape="1">
            <a:blip r:embed="rId2"/>
            <a:srcRect l="2430" t="34872" r="8023" b="37374"/>
            <a:stretch/>
          </p:blipFill>
          <p:spPr>
            <a:xfrm>
              <a:off x="4296266" y="1694468"/>
              <a:ext cx="3282886" cy="1903429"/>
            </a:xfrm>
            <a:prstGeom prst="rect">
              <a:avLst/>
            </a:prstGeom>
          </p:spPr>
        </p:pic>
        <p:sp>
          <p:nvSpPr>
            <p:cNvPr id="8" name="TextBox 7">
              <a:extLst>
                <a:ext uri="{FF2B5EF4-FFF2-40B4-BE49-F238E27FC236}">
                  <a16:creationId xmlns:a16="http://schemas.microsoft.com/office/drawing/2014/main" id="{75D63E88-4EB9-468D-98D1-D9A59CE43E22}"/>
                </a:ext>
              </a:extLst>
            </p:cNvPr>
            <p:cNvSpPr txBox="1"/>
            <p:nvPr/>
          </p:nvSpPr>
          <p:spPr>
            <a:xfrm>
              <a:off x="4193750" y="3575901"/>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 Trạm Vô-xtốc (Vostok) của Liên bang Nga (thành lập năm 1957)</a:t>
              </a:r>
            </a:p>
          </p:txBody>
        </p:sp>
      </p:grpSp>
      <p:grpSp>
        <p:nvGrpSpPr>
          <p:cNvPr id="12" name="Group 11">
            <a:extLst>
              <a:ext uri="{FF2B5EF4-FFF2-40B4-BE49-F238E27FC236}">
                <a16:creationId xmlns:a16="http://schemas.microsoft.com/office/drawing/2014/main" id="{ECDE7813-86AC-4955-AC5A-39472C1A7365}"/>
              </a:ext>
            </a:extLst>
          </p:cNvPr>
          <p:cNvGrpSpPr/>
          <p:nvPr/>
        </p:nvGrpSpPr>
        <p:grpSpPr>
          <a:xfrm>
            <a:off x="3494725" y="3849495"/>
            <a:ext cx="4560872" cy="3112202"/>
            <a:chOff x="7904310" y="1612174"/>
            <a:chExt cx="3666111" cy="2486219"/>
          </a:xfrm>
        </p:grpSpPr>
        <p:pic>
          <p:nvPicPr>
            <p:cNvPr id="5" name="Picture 4">
              <a:extLst>
                <a:ext uri="{FF2B5EF4-FFF2-40B4-BE49-F238E27FC236}">
                  <a16:creationId xmlns:a16="http://schemas.microsoft.com/office/drawing/2014/main" id="{18FB6837-9808-4D8A-B07E-28F7A34B7CB1}"/>
                </a:ext>
              </a:extLst>
            </p:cNvPr>
            <p:cNvPicPr>
              <a:picLocks noChangeAspect="1"/>
            </p:cNvPicPr>
            <p:nvPr/>
          </p:nvPicPr>
          <p:blipFill rotWithShape="1">
            <a:blip r:embed="rId2"/>
            <a:srcRect t="68843" b="3402"/>
            <a:stretch/>
          </p:blipFill>
          <p:spPr>
            <a:xfrm>
              <a:off x="7904310" y="1612174"/>
              <a:ext cx="3666111" cy="1903430"/>
            </a:xfrm>
            <a:prstGeom prst="rect">
              <a:avLst/>
            </a:prstGeom>
          </p:spPr>
        </p:pic>
        <p:sp>
          <p:nvSpPr>
            <p:cNvPr id="9" name="TextBox 8">
              <a:extLst>
                <a:ext uri="{FF2B5EF4-FFF2-40B4-BE49-F238E27FC236}">
                  <a16:creationId xmlns:a16="http://schemas.microsoft.com/office/drawing/2014/main" id="{E48E0E02-9EA2-4644-B05A-3B011F00FEE8}"/>
                </a:ext>
              </a:extLst>
            </p:cNvPr>
            <p:cNvSpPr txBox="1"/>
            <p:nvPr/>
          </p:nvSpPr>
          <p:spPr>
            <a:xfrm>
              <a:off x="8038249" y="3452062"/>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Niu-mai-</a:t>
              </a:r>
              <a:r>
                <a:rPr lang="vi-VN">
                  <a:solidFill>
                    <a:srgbClr val="2B1CF0"/>
                  </a:solidFill>
                  <a:latin typeface="Arial" panose="020B0604020202020204" pitchFamily="34" charset="0"/>
                  <a:cs typeface="Arial" panose="020B0604020202020204" pitchFamily="34" charset="0"/>
                </a:rPr>
                <a:t>ơ</a:t>
              </a:r>
              <a:r>
                <a:rPr lang="en-US">
                  <a:solidFill>
                    <a:srgbClr val="2B1CF0"/>
                  </a:solidFill>
                  <a:latin typeface="Arial" panose="020B0604020202020204" pitchFamily="34" charset="0"/>
                  <a:cs typeface="Arial" panose="020B0604020202020204" pitchFamily="34" charset="0"/>
                </a:rPr>
                <a:t> (Neumayer)</a:t>
              </a:r>
            </a:p>
            <a:p>
              <a:pPr algn="ctr"/>
              <a:r>
                <a:rPr lang="en-US">
                  <a:solidFill>
                    <a:srgbClr val="2B1CF0"/>
                  </a:solidFill>
                  <a:latin typeface="Arial" panose="020B0604020202020204" pitchFamily="34" charset="0"/>
                  <a:cs typeface="Arial" panose="020B0604020202020204" pitchFamily="34" charset="0"/>
                </a:rPr>
                <a:t> của Đức (thành lập năm 2009)</a:t>
              </a:r>
            </a:p>
          </p:txBody>
        </p:sp>
      </p:grpSp>
    </p:spTree>
    <p:extLst>
      <p:ext uri="{BB962C8B-B14F-4D97-AF65-F5344CB8AC3E}">
        <p14:creationId xmlns:p14="http://schemas.microsoft.com/office/powerpoint/2010/main" val="19824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DD7488-2A3F-409B-BB5A-D44E48B87CC1}"/>
              </a:ext>
            </a:extLst>
          </p:cNvPr>
          <p:cNvSpPr/>
          <p:nvPr/>
        </p:nvSpPr>
        <p:spPr>
          <a:xfrm>
            <a:off x="618949" y="3010954"/>
            <a:ext cx="11211689" cy="1200329"/>
          </a:xfrm>
          <a:prstGeom prst="rect">
            <a:avLst/>
          </a:prstGeom>
          <a:ln>
            <a:solidFill>
              <a:srgbClr val="1966FF"/>
            </a:solidFill>
            <a:prstDash val="sysDash"/>
          </a:ln>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Đọc thông tin trong mục 2, trình bày lịch sử khám phá và nghiên cứu châu Nam Cực.</a:t>
            </a:r>
            <a:endParaRPr lang="en-US" sz="3600">
              <a:solidFill>
                <a:srgbClr val="FF0000"/>
              </a:solidFill>
            </a:endParaRPr>
          </a:p>
        </p:txBody>
      </p:sp>
      <p:sp>
        <p:nvSpPr>
          <p:cNvPr id="9" name="TextBox 8">
            <a:extLst>
              <a:ext uri="{FF2B5EF4-FFF2-40B4-BE49-F238E27FC236}">
                <a16:creationId xmlns:a16="http://schemas.microsoft.com/office/drawing/2014/main" id="{5BE922DF-48E3-4427-9169-72EBD7038027}"/>
              </a:ext>
            </a:extLst>
          </p:cNvPr>
          <p:cNvSpPr txBox="1"/>
          <p:nvPr/>
        </p:nvSpPr>
        <p:spPr>
          <a:xfrm>
            <a:off x="3356768" y="1458974"/>
            <a:ext cx="5963601"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AI NHANH HƠN</a:t>
            </a:r>
          </a:p>
        </p:txBody>
      </p:sp>
      <p:sp>
        <p:nvSpPr>
          <p:cNvPr id="10" name="Rectangle 9">
            <a:extLst>
              <a:ext uri="{FF2B5EF4-FFF2-40B4-BE49-F238E27FC236}">
                <a16:creationId xmlns:a16="http://schemas.microsoft.com/office/drawing/2014/main" id="{51806585-B472-4072-9D39-CD12B8E8D90A}"/>
              </a:ext>
            </a:extLst>
          </p:cNvPr>
          <p:cNvSpPr/>
          <p:nvPr/>
        </p:nvSpPr>
        <p:spPr>
          <a:xfrm>
            <a:off x="827571" y="2417185"/>
            <a:ext cx="4120231" cy="523220"/>
          </a:xfrm>
          <a:prstGeom prst="rect">
            <a:avLst/>
          </a:prstGeom>
        </p:spPr>
        <p:txBody>
          <a:bodyPr wrap="square">
            <a:spAutoFit/>
          </a:bodyPr>
          <a:lstStyle/>
          <a:p>
            <a:pPr algn="just"/>
            <a:r>
              <a:rPr lang="en-US" sz="2800" b="1" dirty="0">
                <a:solidFill>
                  <a:srgbClr val="1966FF"/>
                </a:solidFill>
                <a:latin typeface="#9Slide03 SFU Futura_12" panose="00000400000000000000" pitchFamily="2" charset="0"/>
                <a:cs typeface="Arial" panose="020B0604020202020204" pitchFamily="34" charset="0"/>
              </a:rPr>
              <a:t>HĐ</a:t>
            </a:r>
            <a:r>
              <a:rPr lang="en-US" sz="2800" b="1">
                <a:solidFill>
                  <a:srgbClr val="1966FF"/>
                </a:solidFill>
                <a:latin typeface="#9Slide03 SFU Futura_12" panose="00000400000000000000" pitchFamily="2" charset="0"/>
                <a:cs typeface="Arial" panose="020B0604020202020204" pitchFamily="34" charset="0"/>
              </a:rPr>
              <a:t>: Cặp đôi</a:t>
            </a:r>
            <a:endParaRPr lang="en-US" sz="2800" b="1" dirty="0">
              <a:solidFill>
                <a:srgbClr val="1966FF"/>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F816CA34-D75A-4DAE-A397-B029CC3B856A}"/>
              </a:ext>
            </a:extLst>
          </p:cNvPr>
          <p:cNvSpPr/>
          <p:nvPr/>
        </p:nvSpPr>
        <p:spPr>
          <a:xfrm>
            <a:off x="8855131" y="2232519"/>
            <a:ext cx="3417946" cy="707886"/>
          </a:xfrm>
          <a:prstGeom prst="rect">
            <a:avLst/>
          </a:prstGeom>
        </p:spPr>
        <p:txBody>
          <a:bodyPr wrap="square">
            <a:spAutoFit/>
          </a:bodyPr>
          <a:lstStyle/>
          <a:p>
            <a:pPr algn="just"/>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1966FF"/>
                </a:solidFill>
                <a:latin typeface="#9Slide03 SFU Futura_12" panose="00000400000000000000" pitchFamily="2" charset="0"/>
                <a:cs typeface="Arial" panose="020B0604020202020204" pitchFamily="34" charset="0"/>
              </a:rPr>
              <a:t>(</a:t>
            </a:r>
            <a:r>
              <a:rPr lang="vi-VN" sz="2800" b="1">
                <a:solidFill>
                  <a:srgbClr val="1966FF"/>
                </a:solidFill>
                <a:latin typeface="#9Slide03 SFU Futura_12" panose="00000400000000000000" pitchFamily="2" charset="0"/>
                <a:cs typeface="Arial" panose="020B0604020202020204" pitchFamily="34" charset="0"/>
              </a:rPr>
              <a:t>3</a:t>
            </a:r>
            <a:r>
              <a:rPr lang="en-US" sz="4000" b="1">
                <a:solidFill>
                  <a:srgbClr val="1966FF"/>
                </a:solidFill>
                <a:latin typeface="#9Slide03 SFU Futura_12" panose="00000400000000000000" pitchFamily="2" charset="0"/>
                <a:cs typeface="Arial" panose="020B0604020202020204" pitchFamily="34" charset="0"/>
              </a:rPr>
              <a:t> </a:t>
            </a:r>
            <a:r>
              <a:rPr lang="en-US" sz="2800" b="1">
                <a:solidFill>
                  <a:srgbClr val="1966FF"/>
                </a:solidFill>
                <a:latin typeface="#9Slide03 SFU Futura_12" panose="00000400000000000000" pitchFamily="2" charset="0"/>
                <a:cs typeface="Arial" panose="020B0604020202020204" pitchFamily="34" charset="0"/>
              </a:rPr>
              <a:t>phút)</a:t>
            </a:r>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1966FF"/>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AD29926E-1226-4D88-8A7B-F05CBAD69D4A}"/>
              </a:ext>
            </a:extLst>
          </p:cNvPr>
          <p:cNvGrpSpPr/>
          <p:nvPr/>
        </p:nvGrpSpPr>
        <p:grpSpPr>
          <a:xfrm>
            <a:off x="479463" y="1281092"/>
            <a:ext cx="1239063" cy="1049749"/>
            <a:chOff x="3634055" y="3302115"/>
            <a:chExt cx="848449" cy="796469"/>
          </a:xfrm>
        </p:grpSpPr>
        <p:pic>
          <p:nvPicPr>
            <p:cNvPr id="13" name="Picture 12">
              <a:extLst>
                <a:ext uri="{FF2B5EF4-FFF2-40B4-BE49-F238E27FC236}">
                  <a16:creationId xmlns:a16="http://schemas.microsoft.com/office/drawing/2014/main" id="{8C1492A9-AB5B-4654-B202-E57A3069C42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4" name="Picture 13">
              <a:extLst>
                <a:ext uri="{FF2B5EF4-FFF2-40B4-BE49-F238E27FC236}">
                  <a16:creationId xmlns:a16="http://schemas.microsoft.com/office/drawing/2014/main" id="{18556344-3568-4538-9136-3618D382B70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5" name="3 Minute Timer (Nho)">
            <a:hlinkClick r:id="" action="ppaction://media"/>
            <a:extLst>
              <a:ext uri="{FF2B5EF4-FFF2-40B4-BE49-F238E27FC236}">
                <a16:creationId xmlns:a16="http://schemas.microsoft.com/office/drawing/2014/main" id="{F2DDD323-FBF9-4B5B-AD41-76D3F02EE98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12373" y="1456035"/>
            <a:ext cx="1459751" cy="905136"/>
          </a:xfrm>
          <a:prstGeom prst="rect">
            <a:avLst/>
          </a:prstGeom>
        </p:spPr>
      </p:pic>
      <p:grpSp>
        <p:nvGrpSpPr>
          <p:cNvPr id="16" name="Group 15">
            <a:extLst>
              <a:ext uri="{FF2B5EF4-FFF2-40B4-BE49-F238E27FC236}">
                <a16:creationId xmlns:a16="http://schemas.microsoft.com/office/drawing/2014/main" id="{666D7FC6-A28B-47E3-9D18-373E48E5E0CE}"/>
              </a:ext>
            </a:extLst>
          </p:cNvPr>
          <p:cNvGrpSpPr/>
          <p:nvPr/>
        </p:nvGrpSpPr>
        <p:grpSpPr>
          <a:xfrm>
            <a:off x="2241650" y="4502200"/>
            <a:ext cx="1205511" cy="1031663"/>
            <a:chOff x="763886" y="4529799"/>
            <a:chExt cx="1205511" cy="1031663"/>
          </a:xfrm>
        </p:grpSpPr>
        <p:sp>
          <p:nvSpPr>
            <p:cNvPr id="17" name="Oval 16">
              <a:extLst>
                <a:ext uri="{FF2B5EF4-FFF2-40B4-BE49-F238E27FC236}">
                  <a16:creationId xmlns:a16="http://schemas.microsoft.com/office/drawing/2014/main" id="{2487BD62-30AB-45C5-82B4-D6DA151923BC}"/>
                </a:ext>
              </a:extLst>
            </p:cNvPr>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16F99BB6-0A65-43E2-9F88-C4E2625B05F6}"/>
                </a:ext>
              </a:extLst>
            </p:cNvPr>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9" name="Group 18">
            <a:extLst>
              <a:ext uri="{FF2B5EF4-FFF2-40B4-BE49-F238E27FC236}">
                <a16:creationId xmlns:a16="http://schemas.microsoft.com/office/drawing/2014/main" id="{209D4E97-FE2D-44DD-B5EB-28B309DB5765}"/>
              </a:ext>
            </a:extLst>
          </p:cNvPr>
          <p:cNvGrpSpPr/>
          <p:nvPr/>
        </p:nvGrpSpPr>
        <p:grpSpPr>
          <a:xfrm>
            <a:off x="4277102" y="4454087"/>
            <a:ext cx="1169589" cy="1031663"/>
            <a:chOff x="3227930" y="4524085"/>
            <a:chExt cx="1169589" cy="1031663"/>
          </a:xfrm>
        </p:grpSpPr>
        <p:sp>
          <p:nvSpPr>
            <p:cNvPr id="20" name="Oval 19">
              <a:extLst>
                <a:ext uri="{FF2B5EF4-FFF2-40B4-BE49-F238E27FC236}">
                  <a16:creationId xmlns:a16="http://schemas.microsoft.com/office/drawing/2014/main" id="{9A09117A-B0A1-40B4-842A-7A6945258EBF}"/>
                </a:ext>
              </a:extLst>
            </p:cNvPr>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568C2CDF-E5E1-4C77-8CDE-EA60DF2CC080}"/>
                </a:ext>
              </a:extLst>
            </p:cNvPr>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2" name="Group 21">
            <a:extLst>
              <a:ext uri="{FF2B5EF4-FFF2-40B4-BE49-F238E27FC236}">
                <a16:creationId xmlns:a16="http://schemas.microsoft.com/office/drawing/2014/main" id="{FAAE77C1-DAB9-4DBC-AD49-10A3A03F7AC6}"/>
              </a:ext>
            </a:extLst>
          </p:cNvPr>
          <p:cNvGrpSpPr/>
          <p:nvPr/>
        </p:nvGrpSpPr>
        <p:grpSpPr>
          <a:xfrm>
            <a:off x="6276632" y="4446048"/>
            <a:ext cx="1242475" cy="1031663"/>
            <a:chOff x="2927922" y="5762081"/>
            <a:chExt cx="1242475" cy="1031663"/>
          </a:xfrm>
        </p:grpSpPr>
        <p:sp>
          <p:nvSpPr>
            <p:cNvPr id="23" name="Oval 22">
              <a:extLst>
                <a:ext uri="{FF2B5EF4-FFF2-40B4-BE49-F238E27FC236}">
                  <a16:creationId xmlns:a16="http://schemas.microsoft.com/office/drawing/2014/main" id="{6033CB08-2C77-4B80-9527-0FB9EACF2B14}"/>
                </a:ext>
              </a:extLst>
            </p:cNvPr>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5D2616B5-B7E4-414C-AB5F-564933B13F59}"/>
                </a:ext>
              </a:extLst>
            </p:cNvPr>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5" name="Group 24">
            <a:extLst>
              <a:ext uri="{FF2B5EF4-FFF2-40B4-BE49-F238E27FC236}">
                <a16:creationId xmlns:a16="http://schemas.microsoft.com/office/drawing/2014/main" id="{3A487D9B-DF78-4F98-8002-4933B28FE43A}"/>
              </a:ext>
            </a:extLst>
          </p:cNvPr>
          <p:cNvGrpSpPr/>
          <p:nvPr/>
        </p:nvGrpSpPr>
        <p:grpSpPr>
          <a:xfrm>
            <a:off x="8349048" y="4367363"/>
            <a:ext cx="1215954" cy="1031663"/>
            <a:chOff x="2575355" y="7090404"/>
            <a:chExt cx="1215954" cy="1031663"/>
          </a:xfrm>
        </p:grpSpPr>
        <p:sp>
          <p:nvSpPr>
            <p:cNvPr id="26" name="Oval 25">
              <a:extLst>
                <a:ext uri="{FF2B5EF4-FFF2-40B4-BE49-F238E27FC236}">
                  <a16:creationId xmlns:a16="http://schemas.microsoft.com/office/drawing/2014/main" id="{37051A6E-BB74-4E26-B611-B6BCB5380442}"/>
                </a:ext>
              </a:extLst>
            </p:cNvPr>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CAFAF32D-C609-465C-A6BF-8F26843EBAF2}"/>
                </a:ext>
              </a:extLst>
            </p:cNvPr>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sp>
        <p:nvSpPr>
          <p:cNvPr id="28" name="Rectangle: Rounded Corners 27">
            <a:extLst>
              <a:ext uri="{FF2B5EF4-FFF2-40B4-BE49-F238E27FC236}">
                <a16:creationId xmlns:a16="http://schemas.microsoft.com/office/drawing/2014/main" id="{DEC840E7-569E-4D19-8055-77D26DE7DC3D}"/>
              </a:ext>
            </a:extLst>
          </p:cNvPr>
          <p:cNvSpPr/>
          <p:nvPr/>
        </p:nvSpPr>
        <p:spPr>
          <a:xfrm>
            <a:off x="3380330" y="1655565"/>
            <a:ext cx="4858697" cy="843472"/>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0A312DC9-A749-4BAD-98E0-A4E082AB1E6F}"/>
              </a:ext>
            </a:extLst>
          </p:cNvPr>
          <p:cNvSpPr txBox="1"/>
          <p:nvPr/>
        </p:nvSpPr>
        <p:spPr>
          <a:xfrm>
            <a:off x="3603461" y="1697625"/>
            <a:ext cx="5963601" cy="769441"/>
          </a:xfrm>
          <a:prstGeom prst="rect">
            <a:avLst/>
          </a:prstGeom>
          <a:noFill/>
        </p:spPr>
        <p:txBody>
          <a:bodyPr wrap="square" rtlCol="0">
            <a:spAutoFit/>
          </a:bodyPr>
          <a:lstStyle/>
          <a:p>
            <a:r>
              <a:rPr lang="en-US" sz="4400" b="1">
                <a:solidFill>
                  <a:srgbClr val="FFFF00"/>
                </a:solidFill>
                <a:latin typeface="Arial" panose="020B0604020202020204" pitchFamily="34" charset="0"/>
                <a:cs typeface="Arial" panose="020B0604020202020204" pitchFamily="34" charset="0"/>
              </a:rPr>
              <a:t>AI NHANH HƠN</a:t>
            </a:r>
          </a:p>
        </p:txBody>
      </p:sp>
      <p:pic>
        <p:nvPicPr>
          <p:cNvPr id="30" name="Picture 29">
            <a:extLst>
              <a:ext uri="{FF2B5EF4-FFF2-40B4-BE49-F238E27FC236}">
                <a16:creationId xmlns:a16="http://schemas.microsoft.com/office/drawing/2014/main" id="{14D31E40-7CD6-46C9-A565-1189C223A7E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1543" y="4787198"/>
            <a:ext cx="1540241" cy="1913924"/>
          </a:xfrm>
          <a:prstGeom prst="rect">
            <a:avLst/>
          </a:prstGeom>
        </p:spPr>
      </p:pic>
    </p:spTree>
    <p:extLst>
      <p:ext uri="{BB962C8B-B14F-4D97-AF65-F5344CB8AC3E}">
        <p14:creationId xmlns:p14="http://schemas.microsoft.com/office/powerpoint/2010/main" val="19551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8" fill="hold" display="0">
                  <p:stCondLst>
                    <p:cond delay="indefinite"/>
                  </p:stCondLst>
                </p:cTn>
                <p:tgtEl>
                  <p:spTgt spid="15"/>
                </p:tgtEl>
              </p:cMediaNode>
            </p:video>
          </p:childTnLst>
        </p:cTn>
      </p:par>
    </p:tnLst>
    <p:bldLst>
      <p:bldP spid="8"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ck Arc 10">
            <a:extLst>
              <a:ext uri="{FF2B5EF4-FFF2-40B4-BE49-F238E27FC236}">
                <a16:creationId xmlns:a16="http://schemas.microsoft.com/office/drawing/2014/main" id="{BDB68154-59F5-496A-9352-F5AD6E30268D}"/>
              </a:ext>
            </a:extLst>
          </p:cNvPr>
          <p:cNvSpPr/>
          <p:nvPr/>
        </p:nvSpPr>
        <p:spPr>
          <a:xfrm>
            <a:off x="-3755113" y="-1273949"/>
            <a:ext cx="5538778" cy="8884692"/>
          </a:xfrm>
          <a:prstGeom prst="blockArc">
            <a:avLst>
              <a:gd name="adj1" fmla="val 18900000"/>
              <a:gd name="adj2" fmla="val 2700000"/>
              <a:gd name="adj3" fmla="val 38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5D85F29B-2314-46A6-BF6B-EF1EBB4F068B}"/>
              </a:ext>
            </a:extLst>
          </p:cNvPr>
          <p:cNvSpPr/>
          <p:nvPr/>
        </p:nvSpPr>
        <p:spPr>
          <a:xfrm>
            <a:off x="1525305" y="999404"/>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rgbClr val="FFB989">
              <a:alpha val="59000"/>
            </a:srgb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Hai nhà hàng hải người Nga là Bê-linh-hao-den và    La-da-rép đã phát hiện ra lục địa Nam Cực. </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a:extLst>
              <a:ext uri="{FF2B5EF4-FFF2-40B4-BE49-F238E27FC236}">
                <a16:creationId xmlns:a16="http://schemas.microsoft.com/office/drawing/2014/main" id="{19E6792B-980A-4D1A-B6CF-BF24E6F8EFCE}"/>
              </a:ext>
            </a:extLst>
          </p:cNvPr>
          <p:cNvSpPr/>
          <p:nvPr/>
        </p:nvSpPr>
        <p:spPr>
          <a:xfrm>
            <a:off x="1009473" y="896237"/>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DA4B6861-5801-4022-9763-6EB62BC9AC1B}"/>
              </a:ext>
            </a:extLst>
          </p:cNvPr>
          <p:cNvSpPr/>
          <p:nvPr/>
        </p:nvSpPr>
        <p:spPr>
          <a:xfrm>
            <a:off x="1825312" y="2343067"/>
            <a:ext cx="8942772" cy="825330"/>
          </a:xfrm>
          <a:custGeom>
            <a:avLst/>
            <a:gdLst>
              <a:gd name="connsiteX0" fmla="*/ 0 w 6326644"/>
              <a:gd name="connsiteY0" fmla="*/ 0 h 825330"/>
              <a:gd name="connsiteX1" fmla="*/ 6326644 w 6326644"/>
              <a:gd name="connsiteY1" fmla="*/ 0 h 825330"/>
              <a:gd name="connsiteX2" fmla="*/ 6326644 w 6326644"/>
              <a:gd name="connsiteY2" fmla="*/ 825330 h 825330"/>
              <a:gd name="connsiteX3" fmla="*/ 0 w 6326644"/>
              <a:gd name="connsiteY3" fmla="*/ 825330 h 825330"/>
              <a:gd name="connsiteX4" fmla="*/ 0 w 6326644"/>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644" h="825330">
                <a:moveTo>
                  <a:pt x="0" y="0"/>
                </a:moveTo>
                <a:lnTo>
                  <a:pt x="6326644" y="0"/>
                </a:lnTo>
                <a:lnTo>
                  <a:pt x="6326644" y="825330"/>
                </a:lnTo>
                <a:lnTo>
                  <a:pt x="0" y="825330"/>
                </a:lnTo>
                <a:lnTo>
                  <a:pt x="0" y="0"/>
                </a:lnTo>
                <a:close/>
              </a:path>
            </a:pathLst>
          </a:custGeom>
          <a:solidFill>
            <a:srgbClr val="FFFF9B"/>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Nhà thám hiểm người Na Uy là Boóc-rơ-grê-vim đã đặt chân tới lục địa Nam Cực.</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a:extLst>
              <a:ext uri="{FF2B5EF4-FFF2-40B4-BE49-F238E27FC236}">
                <a16:creationId xmlns:a16="http://schemas.microsoft.com/office/drawing/2014/main" id="{38EB3EA1-3BC3-4649-B4F1-F8FC33951028}"/>
              </a:ext>
            </a:extLst>
          </p:cNvPr>
          <p:cNvSpPr/>
          <p:nvPr/>
        </p:nvSpPr>
        <p:spPr>
          <a:xfrm>
            <a:off x="1309481" y="2239900"/>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B3E65E11-0218-479A-B5FB-B685FA5AC64F}"/>
              </a:ext>
            </a:extLst>
          </p:cNvPr>
          <p:cNvSpPr/>
          <p:nvPr/>
        </p:nvSpPr>
        <p:spPr>
          <a:xfrm>
            <a:off x="1525305" y="3581063"/>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5">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Nhà thám hiểm A-mun-sen người Na Uy là người đầu tiên tới được điểm cực Nam của Trái Đất</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a:extLst>
              <a:ext uri="{FF2B5EF4-FFF2-40B4-BE49-F238E27FC236}">
                <a16:creationId xmlns:a16="http://schemas.microsoft.com/office/drawing/2014/main" id="{312085ED-9BA7-4FF6-B886-C9E7306508F0}"/>
              </a:ext>
            </a:extLst>
          </p:cNvPr>
          <p:cNvSpPr/>
          <p:nvPr/>
        </p:nvSpPr>
        <p:spPr>
          <a:xfrm>
            <a:off x="1009473" y="3477896"/>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E013722C-FB11-4427-B029-B55C78429A3E}"/>
              </a:ext>
            </a:extLst>
          </p:cNvPr>
          <p:cNvSpPr/>
          <p:nvPr/>
        </p:nvSpPr>
        <p:spPr>
          <a:xfrm>
            <a:off x="1172738" y="4909386"/>
            <a:ext cx="9595346"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4">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endParaRPr lang="vi-VN" sz="2800">
              <a:solidFill>
                <a:srgbClr val="1966FF"/>
              </a:solidFill>
            </a:endParaRPr>
          </a:p>
          <a:p>
            <a:pPr lvl="0" defTabSz="1066800">
              <a:lnSpc>
                <a:spcPct val="90000"/>
              </a:lnSpc>
              <a:spcBef>
                <a:spcPct val="0"/>
              </a:spcBef>
            </a:pPr>
            <a:endParaRPr lang="vi-VN" sz="2800">
              <a:solidFill>
                <a:srgbClr val="1966FF"/>
              </a:solidFill>
            </a:endParaRPr>
          </a:p>
          <a:p>
            <a:pPr lvl="0" defTabSz="1066800">
              <a:lnSpc>
                <a:spcPct val="90000"/>
              </a:lnSpc>
              <a:spcBef>
                <a:spcPct val="0"/>
              </a:spcBef>
            </a:pPr>
            <a:r>
              <a:rPr lang="vi-VN" sz="2800">
                <a:solidFill>
                  <a:srgbClr val="1966FF"/>
                </a:solidFill>
              </a:rPr>
              <a:t>  Việc nghiên cứu châu Nam Cực mới được xúc tiến mạnh mẽ và toàn diện. </a:t>
            </a:r>
            <a:br>
              <a:rPr lang="vi-VN" sz="2800">
                <a:solidFill>
                  <a:srgbClr val="1966FF"/>
                </a:solidFill>
              </a:rPr>
            </a:br>
            <a:br>
              <a:rPr lang="vi-VN" sz="2800">
                <a:solidFill>
                  <a:srgbClr val="1966FF"/>
                </a:solidFill>
              </a:rPr>
            </a:b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extLst>
              <a:ext uri="{FF2B5EF4-FFF2-40B4-BE49-F238E27FC236}">
                <a16:creationId xmlns:a16="http://schemas.microsoft.com/office/drawing/2014/main" id="{130779CD-E64D-4D30-806F-12E9C0A40815}"/>
              </a:ext>
            </a:extLst>
          </p:cNvPr>
          <p:cNvSpPr/>
          <p:nvPr/>
        </p:nvSpPr>
        <p:spPr>
          <a:xfrm>
            <a:off x="656906" y="4806219"/>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ame 14">
            <a:extLst>
              <a:ext uri="{FF2B5EF4-FFF2-40B4-BE49-F238E27FC236}">
                <a16:creationId xmlns:a16="http://schemas.microsoft.com/office/drawing/2014/main" id="{03B7961A-EFB1-4F08-BEDD-F42A2FC0F00F}"/>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1E3E6724-2491-48F8-84C8-C3260B527BFE}"/>
              </a:ext>
            </a:extLst>
          </p:cNvPr>
          <p:cNvSpPr txBox="1"/>
          <p:nvPr/>
        </p:nvSpPr>
        <p:spPr>
          <a:xfrm>
            <a:off x="1077642" y="1157348"/>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sp>
        <p:nvSpPr>
          <p:cNvPr id="25" name="TextBox 24">
            <a:extLst>
              <a:ext uri="{FF2B5EF4-FFF2-40B4-BE49-F238E27FC236}">
                <a16:creationId xmlns:a16="http://schemas.microsoft.com/office/drawing/2014/main" id="{1CEF464A-C591-454B-B3AB-D9124FD8C9D5}"/>
              </a:ext>
            </a:extLst>
          </p:cNvPr>
          <p:cNvSpPr txBox="1"/>
          <p:nvPr/>
        </p:nvSpPr>
        <p:spPr>
          <a:xfrm>
            <a:off x="1352311" y="2540247"/>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sp>
        <p:nvSpPr>
          <p:cNvPr id="26" name="TextBox 25">
            <a:extLst>
              <a:ext uri="{FF2B5EF4-FFF2-40B4-BE49-F238E27FC236}">
                <a16:creationId xmlns:a16="http://schemas.microsoft.com/office/drawing/2014/main" id="{03BD5514-6E0A-486A-A21F-D0CAE6306F83}"/>
              </a:ext>
            </a:extLst>
          </p:cNvPr>
          <p:cNvSpPr txBox="1"/>
          <p:nvPr/>
        </p:nvSpPr>
        <p:spPr>
          <a:xfrm>
            <a:off x="1125189" y="3730130"/>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sp>
        <p:nvSpPr>
          <p:cNvPr id="27" name="TextBox 26">
            <a:extLst>
              <a:ext uri="{FF2B5EF4-FFF2-40B4-BE49-F238E27FC236}">
                <a16:creationId xmlns:a16="http://schemas.microsoft.com/office/drawing/2014/main" id="{7ED85B11-D317-4086-A831-E470A67F5C82}"/>
              </a:ext>
            </a:extLst>
          </p:cNvPr>
          <p:cNvSpPr txBox="1"/>
          <p:nvPr/>
        </p:nvSpPr>
        <p:spPr>
          <a:xfrm>
            <a:off x="746101" y="5093802"/>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spTree>
    <p:extLst>
      <p:ext uri="{BB962C8B-B14F-4D97-AF65-F5344CB8AC3E}">
        <p14:creationId xmlns:p14="http://schemas.microsoft.com/office/powerpoint/2010/main" val="1174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7">
            <a:extLst>
              <a:ext uri="{FF2B5EF4-FFF2-40B4-BE49-F238E27FC236}">
                <a16:creationId xmlns:a16="http://schemas.microsoft.com/office/drawing/2014/main" id="{230408F1-9CC0-4CEF-B657-58499C1E72FA}"/>
              </a:ext>
            </a:extLst>
          </p:cNvPr>
          <p:cNvGraphicFramePr>
            <a:graphicFrameLocks noChangeAspect="1"/>
          </p:cNvGraphicFramePr>
          <p:nvPr/>
        </p:nvGraphicFramePr>
        <p:xfrm>
          <a:off x="1600200" y="0"/>
          <a:ext cx="9144000" cy="6126163"/>
        </p:xfrm>
        <a:graphic>
          <a:graphicData uri="http://schemas.openxmlformats.org/presentationml/2006/ole">
            <mc:AlternateContent xmlns:mc="http://schemas.openxmlformats.org/markup-compatibility/2006">
              <mc:Choice xmlns:v="urn:schemas-microsoft-com:vml" Requires="v">
                <p:oleObj name="Clip" r:id="rId2" imgW="3047619" imgH="2285714" progId="MS_ClipArt_Gallery.2">
                  <p:embed/>
                </p:oleObj>
              </mc:Choice>
              <mc:Fallback>
                <p:oleObj name="Clip" r:id="rId2" imgW="3047619" imgH="2285714" progId="MS_ClipArt_Gallery.2">
                  <p:embed/>
                  <p:pic>
                    <p:nvPicPr>
                      <p:cNvPr id="2" name="Object 47">
                        <a:extLst>
                          <a:ext uri="{FF2B5EF4-FFF2-40B4-BE49-F238E27FC236}">
                            <a16:creationId xmlns:a16="http://schemas.microsoft.com/office/drawing/2014/main" id="{230408F1-9CC0-4CEF-B657-58499C1E7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9144000" cy="6126163"/>
                      </a:xfrm>
                      <a:prstGeom prst="rect">
                        <a:avLst/>
                      </a:prstGeom>
                      <a:noFill/>
                      <a:ln w="19050">
                        <a:solidFill>
                          <a:schemeClr val="accent1"/>
                        </a:solidFill>
                        <a:miter lim="800000"/>
                        <a:headEnd/>
                        <a:tailEnd/>
                      </a:ln>
                      <a:effectLst/>
                    </p:spPr>
                  </p:pic>
                </p:oleObj>
              </mc:Fallback>
            </mc:AlternateContent>
          </a:graphicData>
        </a:graphic>
      </p:graphicFrame>
      <p:sp>
        <p:nvSpPr>
          <p:cNvPr id="3" name="Text Box 49">
            <a:extLst>
              <a:ext uri="{FF2B5EF4-FFF2-40B4-BE49-F238E27FC236}">
                <a16:creationId xmlns:a16="http://schemas.microsoft.com/office/drawing/2014/main" id="{C9A06C9A-D854-416A-85BB-C58FA5760632}"/>
              </a:ext>
            </a:extLst>
          </p:cNvPr>
          <p:cNvSpPr txBox="1">
            <a:spLocks noChangeArrowheads="1"/>
          </p:cNvSpPr>
          <p:nvPr/>
        </p:nvSpPr>
        <p:spPr bwMode="auto">
          <a:xfrm>
            <a:off x="1447800" y="6027003"/>
            <a:ext cx="9557982"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a:solidFill>
                  <a:srgbClr val="1966FF"/>
                </a:solidFill>
                <a:cs typeface="Arial" panose="020B0604020202020204" pitchFamily="34" charset="0"/>
              </a:rPr>
              <a:t>Ngày 14/12/1911 ROALD AMUNDSEN  và đoàn thám hiểm </a:t>
            </a:r>
          </a:p>
          <a:p>
            <a:pPr algn="ctr" eaLnBrk="1" hangingPunct="1"/>
            <a:r>
              <a:rPr lang="en-US" altLang="en-US" sz="2400" i="1">
                <a:solidFill>
                  <a:srgbClr val="1966FF"/>
                </a:solidFill>
                <a:cs typeface="Arial" panose="020B0604020202020204" pitchFamily="34" charset="0"/>
              </a:rPr>
              <a:t>NA-UY là những người đầu tiên </a:t>
            </a:r>
            <a:r>
              <a:rPr lang="vi-VN" sz="2400">
                <a:solidFill>
                  <a:srgbClr val="1966FF"/>
                </a:solidFill>
              </a:rPr>
              <a:t>tới được điểm cực Nam của Trái Đất</a:t>
            </a:r>
            <a:endParaRPr lang="en-US" altLang="en-US" sz="2400" i="1">
              <a:solidFill>
                <a:srgbClr val="1966FF"/>
              </a:solidFill>
              <a:cs typeface="Arial" panose="020B0604020202020204" pitchFamily="34" charset="0"/>
            </a:endParaRPr>
          </a:p>
        </p:txBody>
      </p:sp>
      <p:pic>
        <p:nvPicPr>
          <p:cNvPr id="4" name="Picture 48" descr="roaldamundsen">
            <a:extLst>
              <a:ext uri="{FF2B5EF4-FFF2-40B4-BE49-F238E27FC236}">
                <a16:creationId xmlns:a16="http://schemas.microsoft.com/office/drawing/2014/main" id="{10D678F0-EF45-4DAB-8EFA-70BA252CF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0"/>
            <a:ext cx="327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5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Cloud2">
            <a:extLst>
              <a:ext uri="{FF2B5EF4-FFF2-40B4-BE49-F238E27FC236}">
                <a16:creationId xmlns:a16="http://schemas.microsoft.com/office/drawing/2014/main" id="{C3D1EBE4-C397-4FE8-9842-67EDCC9B1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TS">
            <a:extLst>
              <a:ext uri="{FF2B5EF4-FFF2-40B4-BE49-F238E27FC236}">
                <a16:creationId xmlns:a16="http://schemas.microsoft.com/office/drawing/2014/main" id="{F7BBA7AF-8BF4-453E-9228-CCD542C97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164" y="0"/>
            <a:ext cx="492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nam cuc vietnam">
            <a:extLst>
              <a:ext uri="{FF2B5EF4-FFF2-40B4-BE49-F238E27FC236}">
                <a16:creationId xmlns:a16="http://schemas.microsoft.com/office/drawing/2014/main" id="{738B25AA-39D1-44D0-8748-508F1554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276600"/>
            <a:ext cx="4206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AutoShape 6">
            <a:extLst>
              <a:ext uri="{FF2B5EF4-FFF2-40B4-BE49-F238E27FC236}">
                <a16:creationId xmlns:a16="http://schemas.microsoft.com/office/drawing/2014/main" id="{9F1D9B94-A856-43B5-88F0-60F6EFF98FE1}"/>
              </a:ext>
            </a:extLst>
          </p:cNvPr>
          <p:cNvSpPr>
            <a:spLocks noChangeArrowheads="1"/>
          </p:cNvSpPr>
          <p:nvPr/>
        </p:nvSpPr>
        <p:spPr bwMode="auto">
          <a:xfrm>
            <a:off x="1524000" y="1"/>
            <a:ext cx="5181600" cy="3186113"/>
          </a:xfrm>
          <a:prstGeom prst="cloudCallout">
            <a:avLst>
              <a:gd name="adj1" fmla="val 53847"/>
              <a:gd name="adj2" fmla="val 52343"/>
            </a:avLst>
          </a:prstGeom>
          <a:solidFill>
            <a:srgbClr val="FFFFD7"/>
          </a:solidFill>
          <a:ln w="9525">
            <a:solidFill>
              <a:schemeClr val="bg1">
                <a:lumMod val="95000"/>
              </a:schemeClr>
            </a:solidFill>
            <a:round/>
            <a:headEnd/>
            <a:tailEnd/>
          </a:ln>
        </p:spPr>
        <p:txBody>
          <a:bodyPr/>
          <a:lstStyle/>
          <a:p>
            <a:pPr algn="ctr">
              <a:defRPr/>
            </a:pPr>
            <a:endParaRPr lang="en-US" dirty="0">
              <a:solidFill>
                <a:srgbClr val="FFFF00"/>
              </a:solidFill>
              <a:latin typeface="Times New Roman" pitchFamily="18" charset="0"/>
              <a:cs typeface="Times New Roman" pitchFamily="18" charset="0"/>
            </a:endParaRPr>
          </a:p>
        </p:txBody>
      </p:sp>
      <p:sp>
        <p:nvSpPr>
          <p:cNvPr id="162820" name="Text Box 4">
            <a:extLst>
              <a:ext uri="{FF2B5EF4-FFF2-40B4-BE49-F238E27FC236}">
                <a16:creationId xmlns:a16="http://schemas.microsoft.com/office/drawing/2014/main" id="{9D1FF4B0-FB9F-415F-BD6D-661DAA2B1D23}"/>
              </a:ext>
            </a:extLst>
          </p:cNvPr>
          <p:cNvSpPr txBox="1">
            <a:spLocks noChangeArrowheads="1"/>
          </p:cNvSpPr>
          <p:nvPr/>
        </p:nvSpPr>
        <p:spPr bwMode="auto">
          <a:xfrm>
            <a:off x="1600200" y="531228"/>
            <a:ext cx="502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cs typeface="Arial" panose="020B0604020202020204" pitchFamily="34" charset="0"/>
              </a:rPr>
              <a:t>TS Nguyễn Trọng Hiền-</a:t>
            </a:r>
          </a:p>
          <a:p>
            <a:pPr algn="ctr" eaLnBrk="1" hangingPunct="1">
              <a:spcBef>
                <a:spcPct val="50000"/>
              </a:spcBef>
            </a:pPr>
            <a:r>
              <a:rPr lang="en-US" altLang="en-US" sz="2400" b="1">
                <a:solidFill>
                  <a:srgbClr val="FF00FF"/>
                </a:solidFill>
                <a:cs typeface="Arial" panose="020B0604020202020204" pitchFamily="34" charset="0"/>
              </a:rPr>
              <a:t>Người Việt Nam đầu tiên</a:t>
            </a:r>
          </a:p>
          <a:p>
            <a:pPr algn="ctr" eaLnBrk="1" hangingPunct="1">
              <a:spcBef>
                <a:spcPct val="50000"/>
              </a:spcBef>
            </a:pPr>
            <a:r>
              <a:rPr lang="en-US" altLang="en-US" sz="2400" b="1">
                <a:solidFill>
                  <a:srgbClr val="FF00FF"/>
                </a:solidFill>
                <a:cs typeface="Arial" panose="020B0604020202020204" pitchFamily="34" charset="0"/>
              </a:rPr>
              <a:t>cắm cờ ở Nam Cực, vào </a:t>
            </a:r>
          </a:p>
          <a:p>
            <a:pPr algn="ctr" eaLnBrk="1" hangingPunct="1">
              <a:spcBef>
                <a:spcPct val="50000"/>
              </a:spcBef>
            </a:pPr>
            <a:r>
              <a:rPr lang="en-US" altLang="en-US" sz="2400" b="1">
                <a:solidFill>
                  <a:srgbClr val="FF00FF"/>
                </a:solidFill>
                <a:cs typeface="Arial" panose="020B0604020202020204" pitchFamily="34" charset="0"/>
              </a:rPr>
              <a:t>tháng 9 năm 1992.</a:t>
            </a:r>
          </a:p>
        </p:txBody>
      </p:sp>
    </p:spTree>
    <p:extLst>
      <p:ext uri="{BB962C8B-B14F-4D97-AF65-F5344CB8AC3E}">
        <p14:creationId xmlns:p14="http://schemas.microsoft.com/office/powerpoint/2010/main" val="411576682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edge">
                                      <p:cBhvr>
                                        <p:cTn id="7" dur="20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62822"/>
                                        </p:tgtEl>
                                        <p:attrNameLst>
                                          <p:attrName>style.visibility</p:attrName>
                                        </p:attrNameLst>
                                      </p:cBhvr>
                                      <p:to>
                                        <p:strVal val="visible"/>
                                      </p:to>
                                    </p:set>
                                    <p:animEffect transition="in" filter="fade">
                                      <p:cBhvr>
                                        <p:cTn id="12" dur="1000"/>
                                        <p:tgtEl>
                                          <p:spTgt spid="162822"/>
                                        </p:tgtEl>
                                      </p:cBhvr>
                                    </p:animEffect>
                                    <p:anim calcmode="lin" valueType="num">
                                      <p:cBhvr>
                                        <p:cTn id="13" dur="1000" fill="hold"/>
                                        <p:tgtEl>
                                          <p:spTgt spid="162822"/>
                                        </p:tgtEl>
                                        <p:attrNameLst>
                                          <p:attrName>ppt_x</p:attrName>
                                        </p:attrNameLst>
                                      </p:cBhvr>
                                      <p:tavLst>
                                        <p:tav tm="0">
                                          <p:val>
                                            <p:strVal val="#ppt_x-.1"/>
                                          </p:val>
                                        </p:tav>
                                        <p:tav tm="100000">
                                          <p:val>
                                            <p:strVal val="#ppt_x"/>
                                          </p:val>
                                        </p:tav>
                                      </p:tavLst>
                                    </p:anim>
                                    <p:anim calcmode="lin" valueType="num">
                                      <p:cBhvr>
                                        <p:cTn id="14" dur="1000" fill="hold"/>
                                        <p:tgtEl>
                                          <p:spTgt spid="162822"/>
                                        </p:tgtEl>
                                        <p:attrNameLst>
                                          <p:attrName>ppt_y</p:attrName>
                                        </p:attrNameLst>
                                      </p:cBhvr>
                                      <p:tavLst>
                                        <p:tav tm="0">
                                          <p:val>
                                            <p:strVal val="#ppt_y"/>
                                          </p:val>
                                        </p:tav>
                                        <p:tav tm="100000">
                                          <p:val>
                                            <p:strVal val="#ppt_y"/>
                                          </p:val>
                                        </p:tav>
                                      </p:tavLst>
                                    </p:anim>
                                  </p:childTnLst>
                                </p:cTn>
                              </p:par>
                              <p:par>
                                <p:cTn id="15" presetID="29" presetClass="entr" presetSubtype="0" fill="hold" grpId="0" nodeType="withEffect">
                                  <p:stCondLst>
                                    <p:cond delay="0"/>
                                  </p:stCondLst>
                                  <p:childTnLst>
                                    <p:set>
                                      <p:cBhvr>
                                        <p:cTn id="16" dur="1" fill="hold">
                                          <p:stCondLst>
                                            <p:cond delay="0"/>
                                          </p:stCondLst>
                                        </p:cTn>
                                        <p:tgtEl>
                                          <p:spTgt spid="162820"/>
                                        </p:tgtEl>
                                        <p:attrNameLst>
                                          <p:attrName>style.visibility</p:attrName>
                                        </p:attrNameLst>
                                      </p:cBhvr>
                                      <p:to>
                                        <p:strVal val="visible"/>
                                      </p:to>
                                    </p:set>
                                    <p:anim calcmode="lin" valueType="num">
                                      <p:cBhvr>
                                        <p:cTn id="17" dur="1000" fill="hold"/>
                                        <p:tgtEl>
                                          <p:spTgt spid="162820"/>
                                        </p:tgtEl>
                                        <p:attrNameLst>
                                          <p:attrName>ppt_x</p:attrName>
                                        </p:attrNameLst>
                                      </p:cBhvr>
                                      <p:tavLst>
                                        <p:tav tm="0">
                                          <p:val>
                                            <p:strVal val="#ppt_x-.2"/>
                                          </p:val>
                                        </p:tav>
                                        <p:tav tm="100000">
                                          <p:val>
                                            <p:strVal val="#ppt_x"/>
                                          </p:val>
                                        </p:tav>
                                      </p:tavLst>
                                    </p:anim>
                                    <p:anim calcmode="lin" valueType="num">
                                      <p:cBhvr>
                                        <p:cTn id="18" dur="1000" fill="hold"/>
                                        <p:tgtEl>
                                          <p:spTgt spid="16282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nimBg="1"/>
      <p:bldP spid="1628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11" name="image64.jpg">
            <a:extLst>
              <a:ext uri="{FF2B5EF4-FFF2-40B4-BE49-F238E27FC236}">
                <a16:creationId xmlns:a16="http://schemas.microsoft.com/office/drawing/2014/main" id="{7D093700-0DD1-403E-91E9-D7E2CEE37B68}"/>
              </a:ext>
            </a:extLst>
          </p:cNvPr>
          <p:cNvPicPr/>
          <p:nvPr/>
        </p:nvPicPr>
        <p:blipFill>
          <a:blip r:embed="rId5"/>
          <a:srcRect/>
          <a:stretch>
            <a:fillRect/>
          </a:stretch>
        </p:blipFill>
        <p:spPr>
          <a:xfrm>
            <a:off x="2984346" y="2648668"/>
            <a:ext cx="6704745" cy="3683893"/>
          </a:xfrm>
          <a:prstGeom prst="rect">
            <a:avLst/>
          </a:prstGeom>
          <a:ln/>
        </p:spPr>
      </p:pic>
      <p:sp>
        <p:nvSpPr>
          <p:cNvPr id="12" name="Rectangle 11">
            <a:extLst>
              <a:ext uri="{FF2B5EF4-FFF2-40B4-BE49-F238E27FC236}">
                <a16:creationId xmlns:a16="http://schemas.microsoft.com/office/drawing/2014/main" id="{17E22C0E-0DF7-47A9-8539-47D39F46A517}"/>
              </a:ext>
            </a:extLst>
          </p:cNvPr>
          <p:cNvSpPr/>
          <p:nvPr/>
        </p:nvSpPr>
        <p:spPr>
          <a:xfrm>
            <a:off x="6603885" y="2717910"/>
            <a:ext cx="3007555"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Chim cánh cụt</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4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ng16_2">
            <a:extLst>
              <a:ext uri="{FF2B5EF4-FFF2-40B4-BE49-F238E27FC236}">
                <a16:creationId xmlns:a16="http://schemas.microsoft.com/office/drawing/2014/main" id="{2DEE842C-878D-41FF-9961-2F742736A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7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F60208C-85F9-4A26-81B3-99AA3ABCC7B5}"/>
              </a:ext>
            </a:extLst>
          </p:cNvPr>
          <p:cNvSpPr/>
          <p:nvPr/>
        </p:nvSpPr>
        <p:spPr>
          <a:xfrm>
            <a:off x="7060442" y="1177457"/>
            <a:ext cx="4253552" cy="4462760"/>
          </a:xfrm>
          <a:prstGeom prst="rect">
            <a:avLst/>
          </a:prstGeom>
          <a:ln>
            <a:solidFill>
              <a:schemeClr val="accent5">
                <a:lumMod val="75000"/>
              </a:schemeClr>
            </a:solidFill>
            <a:prstDash val="dash"/>
          </a:ln>
        </p:spPr>
        <p:txBody>
          <a:bodyPr wrap="square">
            <a:spAutoFit/>
          </a:bodyPr>
          <a:lstStyle/>
          <a:p>
            <a:pPr algn="just">
              <a:defRPr/>
            </a:pPr>
            <a:r>
              <a:rPr lang="en-US" altLang="en-US" sz="2800" i="1">
                <a:solidFill>
                  <a:srgbClr val="1966FF"/>
                </a:solidFill>
                <a:latin typeface="Arial" panose="020B0604020202020204" pitchFamily="34" charset="0"/>
                <a:cs typeface="Arial" panose="020B0604020202020204" pitchFamily="34" charset="0"/>
              </a:rPr>
              <a:t>Hoàng Thị Minh Hồng</a:t>
            </a:r>
          </a:p>
          <a:p>
            <a:pPr algn="just">
              <a:defRPr/>
            </a:pPr>
            <a:r>
              <a:rPr lang="en-US" altLang="en-US" sz="3200">
                <a:solidFill>
                  <a:srgbClr val="1966FF"/>
                </a:solidFill>
                <a:latin typeface="Arial" panose="020B0604020202020204" pitchFamily="34" charset="0"/>
                <a:cs typeface="Arial" panose="020B0604020202020204" pitchFamily="34" charset="0"/>
              </a:rPr>
              <a:t>là đại diện nữ duy nhất của Việt Nam tự hào giương lá cờ tổ quốc tại Nam Cực trong chuyến thám hiểm Nam Cực mang tên “Thách thức Nam Cực” năm 2007</a:t>
            </a:r>
          </a:p>
        </p:txBody>
      </p:sp>
    </p:spTree>
    <p:extLst>
      <p:ext uri="{BB962C8B-B14F-4D97-AF65-F5344CB8AC3E}">
        <p14:creationId xmlns:p14="http://schemas.microsoft.com/office/powerpoint/2010/main" val="1061354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lam viec o tram casey2">
            <a:extLst>
              <a:ext uri="{FF2B5EF4-FFF2-40B4-BE49-F238E27FC236}">
                <a16:creationId xmlns:a16="http://schemas.microsoft.com/office/drawing/2014/main" id="{2FE0273F-64B7-4FFA-81BF-9D2586641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25475"/>
            <a:ext cx="45259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2" descr="SeaTruck">
            <a:extLst>
              <a:ext uri="{FF2B5EF4-FFF2-40B4-BE49-F238E27FC236}">
                <a16:creationId xmlns:a16="http://schemas.microsoft.com/office/drawing/2014/main" id="{99AB1FD8-8D80-448D-AC30-B93C24E3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97276"/>
            <a:ext cx="452596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descr="thamdodiachat">
            <a:extLst>
              <a:ext uri="{FF2B5EF4-FFF2-40B4-BE49-F238E27FC236}">
                <a16:creationId xmlns:a16="http://schemas.microsoft.com/office/drawing/2014/main" id="{0FB85618-29F7-4D54-8C91-670373B2B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6" y="625475"/>
            <a:ext cx="4632325" cy="2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descr="tham do">
            <a:extLst>
              <a:ext uri="{FF2B5EF4-FFF2-40B4-BE49-F238E27FC236}">
                <a16:creationId xmlns:a16="http://schemas.microsoft.com/office/drawing/2014/main" id="{C3C7DEB4-677D-4FD2-B0A8-B3DD0BB01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964" y="3581400"/>
            <a:ext cx="46180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a:extLst>
              <a:ext uri="{FF2B5EF4-FFF2-40B4-BE49-F238E27FC236}">
                <a16:creationId xmlns:a16="http://schemas.microsoft.com/office/drawing/2014/main" id="{09447A18-554B-4A7A-BF5C-2B365E50792A}"/>
              </a:ext>
            </a:extLst>
          </p:cNvPr>
          <p:cNvSpPr>
            <a:spLocks noGrp="1" noChangeArrowheads="1"/>
          </p:cNvSpPr>
          <p:nvPr>
            <p:ph type="title"/>
          </p:nvPr>
        </p:nvSpPr>
        <p:spPr>
          <a:xfrm>
            <a:off x="1524000" y="1"/>
            <a:ext cx="8638095" cy="625475"/>
          </a:xfrm>
          <a:noFill/>
        </p:spPr>
        <p:txBody>
          <a:bodyPr>
            <a:normAutofit/>
          </a:bodyPr>
          <a:lstStyle/>
          <a:p>
            <a:pPr>
              <a:buFont typeface="Wingdings" panose="05000000000000000000" pitchFamily="2" charset="2"/>
              <a:buNone/>
            </a:pPr>
            <a:r>
              <a:rPr lang="en-US" altLang="en-US" sz="2800">
                <a:solidFill>
                  <a:srgbClr val="00B050"/>
                </a:solidFill>
                <a:latin typeface="Arial" panose="020B0604020202020204" pitchFamily="34" charset="0"/>
                <a:cs typeface="Arial" panose="020B0604020202020204" pitchFamily="34" charset="0"/>
              </a:rPr>
              <a:t>Một số hoạt động, nghiên cứu tại châu Nam Cực</a:t>
            </a:r>
          </a:p>
        </p:txBody>
      </p:sp>
      <p:sp>
        <p:nvSpPr>
          <p:cNvPr id="39943" name="Text Box 6">
            <a:extLst>
              <a:ext uri="{FF2B5EF4-FFF2-40B4-BE49-F238E27FC236}">
                <a16:creationId xmlns:a16="http://schemas.microsoft.com/office/drawing/2014/main" id="{4BDF62B8-0F5C-4DE7-946A-ED0BE1F21475}"/>
              </a:ext>
            </a:extLst>
          </p:cNvPr>
          <p:cNvSpPr txBox="1">
            <a:spLocks noChangeArrowheads="1"/>
          </p:cNvSpPr>
          <p:nvPr/>
        </p:nvSpPr>
        <p:spPr bwMode="auto">
          <a:xfrm>
            <a:off x="4766482" y="3153053"/>
            <a:ext cx="3654187"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Khoan thăm dò địa hình</a:t>
            </a:r>
          </a:p>
        </p:txBody>
      </p:sp>
      <p:sp>
        <p:nvSpPr>
          <p:cNvPr id="39944" name="Text Box 6">
            <a:extLst>
              <a:ext uri="{FF2B5EF4-FFF2-40B4-BE49-F238E27FC236}">
                <a16:creationId xmlns:a16="http://schemas.microsoft.com/office/drawing/2014/main" id="{C311D88F-7A06-4F2C-91BD-1BA70C4CAA96}"/>
              </a:ext>
            </a:extLst>
          </p:cNvPr>
          <p:cNvSpPr txBox="1">
            <a:spLocks noChangeArrowheads="1"/>
          </p:cNvSpPr>
          <p:nvPr/>
        </p:nvSpPr>
        <p:spPr bwMode="auto">
          <a:xfrm>
            <a:off x="4766482" y="6412210"/>
            <a:ext cx="3313491"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Nghiên cứu trên biển</a:t>
            </a:r>
          </a:p>
        </p:txBody>
      </p:sp>
    </p:spTree>
    <p:extLst>
      <p:ext uri="{BB962C8B-B14F-4D97-AF65-F5344CB8AC3E}">
        <p14:creationId xmlns:p14="http://schemas.microsoft.com/office/powerpoint/2010/main" val="255002531"/>
      </p:ext>
    </p:extLst>
  </p:cSld>
  <p:clrMapOvr>
    <a:masterClrMapping/>
  </p:clrMapOvr>
  <p:transition advClick="0" advTm="4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OUTHPOLE-PAN">
            <a:extLst>
              <a:ext uri="{FF2B5EF4-FFF2-40B4-BE49-F238E27FC236}">
                <a16:creationId xmlns:a16="http://schemas.microsoft.com/office/drawing/2014/main" id="{D2A65316-EB16-41D1-9573-AFF2FB50E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253"/>
          <a:stretch>
            <a:fillRect/>
          </a:stretch>
        </p:blipFill>
        <p:spPr bwMode="auto">
          <a:xfrm>
            <a:off x="1524000" y="83343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6">
            <a:extLst>
              <a:ext uri="{FF2B5EF4-FFF2-40B4-BE49-F238E27FC236}">
                <a16:creationId xmlns:a16="http://schemas.microsoft.com/office/drawing/2014/main" id="{624715EF-6A2D-439E-BA45-F708FFD5E3F4}"/>
              </a:ext>
            </a:extLst>
          </p:cNvPr>
          <p:cNvSpPr>
            <a:spLocks noChangeArrowheads="1"/>
          </p:cNvSpPr>
          <p:nvPr/>
        </p:nvSpPr>
        <p:spPr bwMode="auto">
          <a:xfrm>
            <a:off x="0" y="5856288"/>
            <a:ext cx="12096521" cy="1042987"/>
          </a:xfrm>
          <a:prstGeom prst="rect">
            <a:avLst/>
          </a:prstGeom>
          <a:solidFill>
            <a:schemeClr val="bg1"/>
          </a:solidFill>
          <a:ln>
            <a:noFill/>
          </a:ln>
          <a:effectLst/>
        </p:spPr>
        <p:txBody>
          <a:bodyPr anchor="ctr"/>
          <a:lstStyle/>
          <a:p>
            <a:pPr algn="ctr">
              <a:defRPr/>
            </a:pPr>
            <a:r>
              <a:rPr lang="en-US" sz="2400" dirty="0" err="1">
                <a:solidFill>
                  <a:srgbClr val="00B050"/>
                </a:solidFill>
                <a:latin typeface="Arial" panose="020B0604020202020204" pitchFamily="34" charset="0"/>
                <a:cs typeface="Arial" panose="020B0604020202020204" pitchFamily="34" charset="0"/>
              </a:rPr>
              <a:t>Ngày</a:t>
            </a:r>
            <a:r>
              <a:rPr lang="en-US" sz="2400" dirty="0">
                <a:solidFill>
                  <a:srgbClr val="00B050"/>
                </a:solidFill>
                <a:latin typeface="Arial" panose="020B0604020202020204" pitchFamily="34" charset="0"/>
                <a:cs typeface="Arial" panose="020B0604020202020204" pitchFamily="34" charset="0"/>
              </a:rPr>
              <a:t> </a:t>
            </a:r>
            <a:r>
              <a:rPr lang="en-US" sz="2400" dirty="0">
                <a:solidFill>
                  <a:srgbClr val="FF00FF"/>
                </a:solidFill>
                <a:latin typeface="Arial" panose="020B0604020202020204" pitchFamily="34" charset="0"/>
                <a:cs typeface="Arial" panose="020B0604020202020204" pitchFamily="34" charset="0"/>
              </a:rPr>
              <a:t>1/12/1959, 12 </a:t>
            </a:r>
            <a:r>
              <a:rPr lang="en-US" sz="2400" dirty="0" err="1">
                <a:solidFill>
                  <a:srgbClr val="FF00FF"/>
                </a:solidFill>
                <a:latin typeface="Arial" panose="020B0604020202020204" pitchFamily="34" charset="0"/>
                <a:cs typeface="Arial" panose="020B0604020202020204" pitchFamily="34" charset="0"/>
              </a:rPr>
              <a:t>nước</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đã</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kí</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Hiệp</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ước</a:t>
            </a:r>
            <a:r>
              <a:rPr lang="en-US" sz="2400" dirty="0">
                <a:solidFill>
                  <a:srgbClr val="00B050"/>
                </a:solidFill>
                <a:latin typeface="Arial" panose="020B0604020202020204" pitchFamily="34" charset="0"/>
                <a:cs typeface="Arial" panose="020B0604020202020204" pitchFamily="34" charset="0"/>
              </a:rPr>
              <a:t> Nam </a:t>
            </a:r>
            <a:r>
              <a:rPr lang="en-US" sz="2400" dirty="0" err="1">
                <a:solidFill>
                  <a:srgbClr val="00B050"/>
                </a:solidFill>
                <a:latin typeface="Arial" panose="020B0604020202020204" pitchFamily="34" charset="0"/>
                <a:cs typeface="Arial" panose="020B0604020202020204" pitchFamily="34" charset="0"/>
              </a:rPr>
              <a:t>Cực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mục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đích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vì</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hòa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bình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và</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không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nhận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những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đòi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hỏi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phân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chia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lãnh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thổ</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tài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nguyên</a:t>
            </a:r>
            <a:endParaRPr lang="en-US" sz="2400" dirty="0">
              <a:solidFill>
                <a:srgbClr val="FF00FF"/>
              </a:solidFill>
              <a:latin typeface="Arial" panose="020B0604020202020204" pitchFamily="34" charset="0"/>
              <a:cs typeface="Arial" panose="020B0604020202020204" pitchFamily="34" charset="0"/>
            </a:endParaRPr>
          </a:p>
        </p:txBody>
      </p:sp>
      <p:sp>
        <p:nvSpPr>
          <p:cNvPr id="91144" name="Text Box 8">
            <a:extLst>
              <a:ext uri="{FF2B5EF4-FFF2-40B4-BE49-F238E27FC236}">
                <a16:creationId xmlns:a16="http://schemas.microsoft.com/office/drawing/2014/main" id="{FCCE1958-4CAC-4922-A100-EFDAB3746171}"/>
              </a:ext>
            </a:extLst>
          </p:cNvPr>
          <p:cNvSpPr txBox="1">
            <a:spLocks noChangeArrowheads="1"/>
          </p:cNvSpPr>
          <p:nvPr/>
        </p:nvSpPr>
        <p:spPr bwMode="auto">
          <a:xfrm>
            <a:off x="2439989" y="38623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ĐỨC </a:t>
            </a:r>
          </a:p>
        </p:txBody>
      </p:sp>
      <p:sp>
        <p:nvSpPr>
          <p:cNvPr id="91146" name="Text Box 10">
            <a:extLst>
              <a:ext uri="{FF2B5EF4-FFF2-40B4-BE49-F238E27FC236}">
                <a16:creationId xmlns:a16="http://schemas.microsoft.com/office/drawing/2014/main" id="{1860CF10-CA3A-4A3C-B8CE-47DFC72E2AE6}"/>
              </a:ext>
            </a:extLst>
          </p:cNvPr>
          <p:cNvSpPr txBox="1">
            <a:spLocks noChangeArrowheads="1"/>
          </p:cNvSpPr>
          <p:nvPr/>
        </p:nvSpPr>
        <p:spPr bwMode="auto">
          <a:xfrm>
            <a:off x="2962275" y="3876675"/>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HÀ LAN</a:t>
            </a:r>
          </a:p>
        </p:txBody>
      </p:sp>
      <p:sp>
        <p:nvSpPr>
          <p:cNvPr id="91147" name="Text Box 11">
            <a:extLst>
              <a:ext uri="{FF2B5EF4-FFF2-40B4-BE49-F238E27FC236}">
                <a16:creationId xmlns:a16="http://schemas.microsoft.com/office/drawing/2014/main" id="{80CD40EA-0F26-46E6-A7B4-508A73FD3AD7}"/>
              </a:ext>
            </a:extLst>
          </p:cNvPr>
          <p:cNvSpPr txBox="1">
            <a:spLocks noChangeArrowheads="1"/>
          </p:cNvSpPr>
          <p:nvPr/>
        </p:nvSpPr>
        <p:spPr bwMode="auto">
          <a:xfrm>
            <a:off x="3467100" y="4140200"/>
            <a:ext cx="118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NIU DI LÂN</a:t>
            </a:r>
          </a:p>
        </p:txBody>
      </p:sp>
      <p:sp>
        <p:nvSpPr>
          <p:cNvPr id="91148" name="Text Box 12">
            <a:extLst>
              <a:ext uri="{FF2B5EF4-FFF2-40B4-BE49-F238E27FC236}">
                <a16:creationId xmlns:a16="http://schemas.microsoft.com/office/drawing/2014/main" id="{5C127DEB-E9EB-4268-A90B-26A05B42C1D9}"/>
              </a:ext>
            </a:extLst>
          </p:cNvPr>
          <p:cNvSpPr txBox="1">
            <a:spLocks noChangeArrowheads="1"/>
          </p:cNvSpPr>
          <p:nvPr/>
        </p:nvSpPr>
        <p:spPr bwMode="auto">
          <a:xfrm>
            <a:off x="4249738" y="3875088"/>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CHI LÊ</a:t>
            </a:r>
          </a:p>
        </p:txBody>
      </p:sp>
      <p:sp>
        <p:nvSpPr>
          <p:cNvPr id="91149" name="Text Box 13">
            <a:extLst>
              <a:ext uri="{FF2B5EF4-FFF2-40B4-BE49-F238E27FC236}">
                <a16:creationId xmlns:a16="http://schemas.microsoft.com/office/drawing/2014/main" id="{12702277-1171-49F3-B045-E5B0763640A8}"/>
              </a:ext>
            </a:extLst>
          </p:cNvPr>
          <p:cNvSpPr txBox="1">
            <a:spLocks noChangeArrowheads="1"/>
          </p:cNvSpPr>
          <p:nvPr/>
        </p:nvSpPr>
        <p:spPr bwMode="auto">
          <a:xfrm>
            <a:off x="4949826" y="3879850"/>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ANH</a:t>
            </a:r>
          </a:p>
        </p:txBody>
      </p:sp>
      <p:sp>
        <p:nvSpPr>
          <p:cNvPr id="91150" name="Text Box 14">
            <a:extLst>
              <a:ext uri="{FF2B5EF4-FFF2-40B4-BE49-F238E27FC236}">
                <a16:creationId xmlns:a16="http://schemas.microsoft.com/office/drawing/2014/main" id="{0446F839-CC82-4D50-B9A6-C69E39F370E8}"/>
              </a:ext>
            </a:extLst>
          </p:cNvPr>
          <p:cNvSpPr txBox="1">
            <a:spLocks noChangeArrowheads="1"/>
          </p:cNvSpPr>
          <p:nvPr/>
        </p:nvSpPr>
        <p:spPr bwMode="auto">
          <a:xfrm>
            <a:off x="5354638" y="4178300"/>
            <a:ext cx="925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HOA KÌ</a:t>
            </a:r>
          </a:p>
        </p:txBody>
      </p:sp>
      <p:sp>
        <p:nvSpPr>
          <p:cNvPr id="91151" name="Text Box 15">
            <a:extLst>
              <a:ext uri="{FF2B5EF4-FFF2-40B4-BE49-F238E27FC236}">
                <a16:creationId xmlns:a16="http://schemas.microsoft.com/office/drawing/2014/main" id="{E644FC43-9CB7-47D6-8DAD-B754D92FE1F3}"/>
              </a:ext>
            </a:extLst>
          </p:cNvPr>
          <p:cNvSpPr txBox="1">
            <a:spLocks noChangeArrowheads="1"/>
          </p:cNvSpPr>
          <p:nvPr/>
        </p:nvSpPr>
        <p:spPr bwMode="auto">
          <a:xfrm>
            <a:off x="6049963" y="3933825"/>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THỤY SĨ</a:t>
            </a:r>
          </a:p>
        </p:txBody>
      </p:sp>
      <p:sp>
        <p:nvSpPr>
          <p:cNvPr id="91152" name="Text Box 16">
            <a:extLst>
              <a:ext uri="{FF2B5EF4-FFF2-40B4-BE49-F238E27FC236}">
                <a16:creationId xmlns:a16="http://schemas.microsoft.com/office/drawing/2014/main" id="{0AEFE1C5-65C8-4667-9686-B8632E6BBCF1}"/>
              </a:ext>
            </a:extLst>
          </p:cNvPr>
          <p:cNvSpPr txBox="1">
            <a:spLocks noChangeArrowheads="1"/>
          </p:cNvSpPr>
          <p:nvPr/>
        </p:nvSpPr>
        <p:spPr bwMode="auto">
          <a:xfrm>
            <a:off x="6391276" y="4176714"/>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ÔXTRÂYLIA</a:t>
            </a:r>
          </a:p>
        </p:txBody>
      </p:sp>
      <p:sp>
        <p:nvSpPr>
          <p:cNvPr id="91153" name="Text Box 17">
            <a:extLst>
              <a:ext uri="{FF2B5EF4-FFF2-40B4-BE49-F238E27FC236}">
                <a16:creationId xmlns:a16="http://schemas.microsoft.com/office/drawing/2014/main" id="{758C042A-1604-4E48-9DB6-5C3A6CD1990D}"/>
              </a:ext>
            </a:extLst>
          </p:cNvPr>
          <p:cNvSpPr txBox="1">
            <a:spLocks noChangeArrowheads="1"/>
          </p:cNvSpPr>
          <p:nvPr/>
        </p:nvSpPr>
        <p:spPr bwMode="auto">
          <a:xfrm>
            <a:off x="7378701" y="3992563"/>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NA UY</a:t>
            </a:r>
          </a:p>
        </p:txBody>
      </p:sp>
      <p:sp>
        <p:nvSpPr>
          <p:cNvPr id="91154" name="Text Box 18">
            <a:extLst>
              <a:ext uri="{FF2B5EF4-FFF2-40B4-BE49-F238E27FC236}">
                <a16:creationId xmlns:a16="http://schemas.microsoft.com/office/drawing/2014/main" id="{7C31AC81-3D02-440E-8AB0-64D46D155E87}"/>
              </a:ext>
            </a:extLst>
          </p:cNvPr>
          <p:cNvSpPr txBox="1">
            <a:spLocks noChangeArrowheads="1"/>
          </p:cNvSpPr>
          <p:nvPr/>
        </p:nvSpPr>
        <p:spPr bwMode="auto">
          <a:xfrm>
            <a:off x="7807325" y="4208463"/>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PHÁP</a:t>
            </a:r>
          </a:p>
        </p:txBody>
      </p:sp>
      <p:sp>
        <p:nvSpPr>
          <p:cNvPr id="91155" name="Text Box 19">
            <a:extLst>
              <a:ext uri="{FF2B5EF4-FFF2-40B4-BE49-F238E27FC236}">
                <a16:creationId xmlns:a16="http://schemas.microsoft.com/office/drawing/2014/main" id="{ED68026E-622A-4DDD-8F6E-6C5074650AB8}"/>
              </a:ext>
            </a:extLst>
          </p:cNvPr>
          <p:cNvSpPr txBox="1">
            <a:spLocks noChangeArrowheads="1"/>
          </p:cNvSpPr>
          <p:nvPr/>
        </p:nvSpPr>
        <p:spPr bwMode="auto">
          <a:xfrm>
            <a:off x="8170864" y="3995738"/>
            <a:ext cx="1157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NHẬT BẢN</a:t>
            </a:r>
          </a:p>
        </p:txBody>
      </p:sp>
      <p:sp>
        <p:nvSpPr>
          <p:cNvPr id="91156" name="Text Box 20">
            <a:extLst>
              <a:ext uri="{FF2B5EF4-FFF2-40B4-BE49-F238E27FC236}">
                <a16:creationId xmlns:a16="http://schemas.microsoft.com/office/drawing/2014/main" id="{0E67496C-641B-41D0-AFB1-BF9F08DDCD9E}"/>
              </a:ext>
            </a:extLst>
          </p:cNvPr>
          <p:cNvSpPr txBox="1">
            <a:spLocks noChangeArrowheads="1"/>
          </p:cNvSpPr>
          <p:nvPr/>
        </p:nvSpPr>
        <p:spPr bwMode="auto">
          <a:xfrm>
            <a:off x="8785225" y="4341813"/>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AC HEN TI NA</a:t>
            </a:r>
          </a:p>
        </p:txBody>
      </p:sp>
      <p:sp>
        <p:nvSpPr>
          <p:cNvPr id="42000" name="TextBox 17">
            <a:extLst>
              <a:ext uri="{FF2B5EF4-FFF2-40B4-BE49-F238E27FC236}">
                <a16:creationId xmlns:a16="http://schemas.microsoft.com/office/drawing/2014/main" id="{0DD973A5-F2CC-426B-835F-6F4ABBBE1466}"/>
              </a:ext>
            </a:extLst>
          </p:cNvPr>
          <p:cNvSpPr txBox="1">
            <a:spLocks noChangeArrowheads="1"/>
          </p:cNvSpPr>
          <p:nvPr/>
        </p:nvSpPr>
        <p:spPr bwMode="auto">
          <a:xfrm>
            <a:off x="8513" y="-23303"/>
            <a:ext cx="12096521" cy="954107"/>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a:t>
            </a:r>
            <a:r>
              <a:rPr lang="en-US" altLang="en-US" sz="2800" b="1">
                <a:solidFill>
                  <a:srgbClr val="FF0000"/>
                </a:solidFill>
                <a:cs typeface="Arial" panose="020B0604020202020204" pitchFamily="34" charset="0"/>
              </a:rPr>
              <a:t>Hiệp ước Nam Cực” </a:t>
            </a:r>
            <a:r>
              <a:rPr lang="en-US" altLang="en-US" sz="2800">
                <a:solidFill>
                  <a:srgbClr val="FF0000"/>
                </a:solidFill>
                <a:cs typeface="Arial" panose="020B0604020202020204" pitchFamily="34" charset="0"/>
              </a:rPr>
              <a:t>được kí vào thời gian nào, gồm bao nhiêu nước, nhằm mục đích gì?</a:t>
            </a:r>
            <a:endParaRPr lang="en-US" altLang="en-US" sz="3600">
              <a:solidFill>
                <a:srgbClr val="FF0000"/>
              </a:solidFill>
            </a:endParaRPr>
          </a:p>
        </p:txBody>
      </p:sp>
    </p:spTree>
    <p:extLst>
      <p:ext uri="{BB962C8B-B14F-4D97-AF65-F5344CB8AC3E}">
        <p14:creationId xmlns:p14="http://schemas.microsoft.com/office/powerpoint/2010/main" val="3703238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strips(downRight)">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500" fill="hold"/>
                                        <p:tgtEl>
                                          <p:spTgt spid="91144"/>
                                        </p:tgtEl>
                                        <p:attrNameLst>
                                          <p:attrName>ppt_w</p:attrName>
                                        </p:attrNameLst>
                                      </p:cBhvr>
                                      <p:tavLst>
                                        <p:tav tm="0">
                                          <p:val>
                                            <p:fltVal val="0"/>
                                          </p:val>
                                        </p:tav>
                                        <p:tav tm="100000">
                                          <p:val>
                                            <p:strVal val="#ppt_w"/>
                                          </p:val>
                                        </p:tav>
                                      </p:tavLst>
                                    </p:anim>
                                    <p:anim calcmode="lin" valueType="num">
                                      <p:cBhvr>
                                        <p:cTn id="13" dur="500" fill="hold"/>
                                        <p:tgtEl>
                                          <p:spTgt spid="91144"/>
                                        </p:tgtEl>
                                        <p:attrNameLst>
                                          <p:attrName>ppt_h</p:attrName>
                                        </p:attrNameLst>
                                      </p:cBhvr>
                                      <p:tavLst>
                                        <p:tav tm="0">
                                          <p:val>
                                            <p:fltVal val="0"/>
                                          </p:val>
                                        </p:tav>
                                        <p:tav tm="100000">
                                          <p:val>
                                            <p:strVal val="#ppt_h"/>
                                          </p:val>
                                        </p:tav>
                                      </p:tavLst>
                                    </p:anim>
                                    <p:animEffect transition="in" filter="fade">
                                      <p:cBhvr>
                                        <p:cTn id="14" dur="500"/>
                                        <p:tgtEl>
                                          <p:spTgt spid="91144"/>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1146"/>
                                        </p:tgtEl>
                                        <p:attrNameLst>
                                          <p:attrName>style.visibility</p:attrName>
                                        </p:attrNameLst>
                                      </p:cBhvr>
                                      <p:to>
                                        <p:strVal val="visible"/>
                                      </p:to>
                                    </p:set>
                                    <p:anim calcmode="lin" valueType="num">
                                      <p:cBhvr>
                                        <p:cTn id="18" dur="500" fill="hold"/>
                                        <p:tgtEl>
                                          <p:spTgt spid="91146"/>
                                        </p:tgtEl>
                                        <p:attrNameLst>
                                          <p:attrName>ppt_w</p:attrName>
                                        </p:attrNameLst>
                                      </p:cBhvr>
                                      <p:tavLst>
                                        <p:tav tm="0">
                                          <p:val>
                                            <p:fltVal val="0"/>
                                          </p:val>
                                        </p:tav>
                                        <p:tav tm="100000">
                                          <p:val>
                                            <p:strVal val="#ppt_w"/>
                                          </p:val>
                                        </p:tav>
                                      </p:tavLst>
                                    </p:anim>
                                    <p:anim calcmode="lin" valueType="num">
                                      <p:cBhvr>
                                        <p:cTn id="19" dur="500" fill="hold"/>
                                        <p:tgtEl>
                                          <p:spTgt spid="91146"/>
                                        </p:tgtEl>
                                        <p:attrNameLst>
                                          <p:attrName>ppt_h</p:attrName>
                                        </p:attrNameLst>
                                      </p:cBhvr>
                                      <p:tavLst>
                                        <p:tav tm="0">
                                          <p:val>
                                            <p:fltVal val="0"/>
                                          </p:val>
                                        </p:tav>
                                        <p:tav tm="100000">
                                          <p:val>
                                            <p:strVal val="#ppt_h"/>
                                          </p:val>
                                        </p:tav>
                                      </p:tavLst>
                                    </p:anim>
                                    <p:animEffect transition="in" filter="fade">
                                      <p:cBhvr>
                                        <p:cTn id="20" dur="500"/>
                                        <p:tgtEl>
                                          <p:spTgt spid="91146"/>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91147"/>
                                        </p:tgtEl>
                                        <p:attrNameLst>
                                          <p:attrName>style.visibility</p:attrName>
                                        </p:attrNameLst>
                                      </p:cBhvr>
                                      <p:to>
                                        <p:strVal val="visible"/>
                                      </p:to>
                                    </p:set>
                                    <p:anim calcmode="lin" valueType="num">
                                      <p:cBhvr>
                                        <p:cTn id="24" dur="500" fill="hold"/>
                                        <p:tgtEl>
                                          <p:spTgt spid="91147"/>
                                        </p:tgtEl>
                                        <p:attrNameLst>
                                          <p:attrName>ppt_w</p:attrName>
                                        </p:attrNameLst>
                                      </p:cBhvr>
                                      <p:tavLst>
                                        <p:tav tm="0">
                                          <p:val>
                                            <p:fltVal val="0"/>
                                          </p:val>
                                        </p:tav>
                                        <p:tav tm="100000">
                                          <p:val>
                                            <p:strVal val="#ppt_w"/>
                                          </p:val>
                                        </p:tav>
                                      </p:tavLst>
                                    </p:anim>
                                    <p:anim calcmode="lin" valueType="num">
                                      <p:cBhvr>
                                        <p:cTn id="25" dur="500" fill="hold"/>
                                        <p:tgtEl>
                                          <p:spTgt spid="91147"/>
                                        </p:tgtEl>
                                        <p:attrNameLst>
                                          <p:attrName>ppt_h</p:attrName>
                                        </p:attrNameLst>
                                      </p:cBhvr>
                                      <p:tavLst>
                                        <p:tav tm="0">
                                          <p:val>
                                            <p:fltVal val="0"/>
                                          </p:val>
                                        </p:tav>
                                        <p:tav tm="100000">
                                          <p:val>
                                            <p:strVal val="#ppt_h"/>
                                          </p:val>
                                        </p:tav>
                                      </p:tavLst>
                                    </p:anim>
                                    <p:animEffect transition="in" filter="fade">
                                      <p:cBhvr>
                                        <p:cTn id="26" dur="500"/>
                                        <p:tgtEl>
                                          <p:spTgt spid="91147"/>
                                        </p:tgtEl>
                                      </p:cBhvr>
                                    </p:animEffect>
                                  </p:childTnLst>
                                </p:cTn>
                              </p:par>
                            </p:childTnLst>
                          </p:cTn>
                        </p:par>
                        <p:par>
                          <p:cTn id="27" fill="hold" nodeType="afterGroup">
                            <p:stCondLst>
                              <p:cond delay="1500"/>
                            </p:stCondLst>
                            <p:childTnLst>
                              <p:par>
                                <p:cTn id="28" presetID="53" presetClass="entr" presetSubtype="0" fill="hold" grpId="0" nodeType="afterEffect">
                                  <p:stCondLst>
                                    <p:cond delay="0"/>
                                  </p:stCondLst>
                                  <p:childTnLst>
                                    <p:set>
                                      <p:cBhvr>
                                        <p:cTn id="29" dur="1" fill="hold">
                                          <p:stCondLst>
                                            <p:cond delay="0"/>
                                          </p:stCondLst>
                                        </p:cTn>
                                        <p:tgtEl>
                                          <p:spTgt spid="91148"/>
                                        </p:tgtEl>
                                        <p:attrNameLst>
                                          <p:attrName>style.visibility</p:attrName>
                                        </p:attrNameLst>
                                      </p:cBhvr>
                                      <p:to>
                                        <p:strVal val="visible"/>
                                      </p:to>
                                    </p:set>
                                    <p:anim calcmode="lin" valueType="num">
                                      <p:cBhvr>
                                        <p:cTn id="30" dur="500" fill="hold"/>
                                        <p:tgtEl>
                                          <p:spTgt spid="91148"/>
                                        </p:tgtEl>
                                        <p:attrNameLst>
                                          <p:attrName>ppt_w</p:attrName>
                                        </p:attrNameLst>
                                      </p:cBhvr>
                                      <p:tavLst>
                                        <p:tav tm="0">
                                          <p:val>
                                            <p:fltVal val="0"/>
                                          </p:val>
                                        </p:tav>
                                        <p:tav tm="100000">
                                          <p:val>
                                            <p:strVal val="#ppt_w"/>
                                          </p:val>
                                        </p:tav>
                                      </p:tavLst>
                                    </p:anim>
                                    <p:anim calcmode="lin" valueType="num">
                                      <p:cBhvr>
                                        <p:cTn id="31" dur="500" fill="hold"/>
                                        <p:tgtEl>
                                          <p:spTgt spid="91148"/>
                                        </p:tgtEl>
                                        <p:attrNameLst>
                                          <p:attrName>ppt_h</p:attrName>
                                        </p:attrNameLst>
                                      </p:cBhvr>
                                      <p:tavLst>
                                        <p:tav tm="0">
                                          <p:val>
                                            <p:fltVal val="0"/>
                                          </p:val>
                                        </p:tav>
                                        <p:tav tm="100000">
                                          <p:val>
                                            <p:strVal val="#ppt_h"/>
                                          </p:val>
                                        </p:tav>
                                      </p:tavLst>
                                    </p:anim>
                                    <p:animEffect transition="in" filter="fade">
                                      <p:cBhvr>
                                        <p:cTn id="32" dur="500"/>
                                        <p:tgtEl>
                                          <p:spTgt spid="91148"/>
                                        </p:tgtEl>
                                      </p:cBhvr>
                                    </p:animEffect>
                                  </p:childTnLst>
                                </p:cTn>
                              </p:par>
                            </p:childTnLst>
                          </p:cTn>
                        </p:par>
                        <p:par>
                          <p:cTn id="33" fill="hold" nodeType="afterGroup">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91149"/>
                                        </p:tgtEl>
                                        <p:attrNameLst>
                                          <p:attrName>style.visibility</p:attrName>
                                        </p:attrNameLst>
                                      </p:cBhvr>
                                      <p:to>
                                        <p:strVal val="visible"/>
                                      </p:to>
                                    </p:set>
                                    <p:anim calcmode="lin" valueType="num">
                                      <p:cBhvr>
                                        <p:cTn id="36" dur="500" fill="hold"/>
                                        <p:tgtEl>
                                          <p:spTgt spid="91149"/>
                                        </p:tgtEl>
                                        <p:attrNameLst>
                                          <p:attrName>ppt_w</p:attrName>
                                        </p:attrNameLst>
                                      </p:cBhvr>
                                      <p:tavLst>
                                        <p:tav tm="0">
                                          <p:val>
                                            <p:fltVal val="0"/>
                                          </p:val>
                                        </p:tav>
                                        <p:tav tm="100000">
                                          <p:val>
                                            <p:strVal val="#ppt_w"/>
                                          </p:val>
                                        </p:tav>
                                      </p:tavLst>
                                    </p:anim>
                                    <p:anim calcmode="lin" valueType="num">
                                      <p:cBhvr>
                                        <p:cTn id="37" dur="500" fill="hold"/>
                                        <p:tgtEl>
                                          <p:spTgt spid="91149"/>
                                        </p:tgtEl>
                                        <p:attrNameLst>
                                          <p:attrName>ppt_h</p:attrName>
                                        </p:attrNameLst>
                                      </p:cBhvr>
                                      <p:tavLst>
                                        <p:tav tm="0">
                                          <p:val>
                                            <p:fltVal val="0"/>
                                          </p:val>
                                        </p:tav>
                                        <p:tav tm="100000">
                                          <p:val>
                                            <p:strVal val="#ppt_h"/>
                                          </p:val>
                                        </p:tav>
                                      </p:tavLst>
                                    </p:anim>
                                    <p:animEffect transition="in" filter="fade">
                                      <p:cBhvr>
                                        <p:cTn id="38" dur="500"/>
                                        <p:tgtEl>
                                          <p:spTgt spid="91149"/>
                                        </p:tgtEl>
                                      </p:cBhvr>
                                    </p:animEffect>
                                  </p:childTnLst>
                                </p:cTn>
                              </p:par>
                            </p:childTnLst>
                          </p:cTn>
                        </p:par>
                        <p:par>
                          <p:cTn id="39" fill="hold" nodeType="afterGroup">
                            <p:stCondLst>
                              <p:cond delay="2500"/>
                            </p:stCondLst>
                            <p:childTnLst>
                              <p:par>
                                <p:cTn id="40" presetID="53" presetClass="entr" presetSubtype="0" fill="hold" grpId="0" nodeType="afterEffect">
                                  <p:stCondLst>
                                    <p:cond delay="0"/>
                                  </p:stCondLst>
                                  <p:childTnLst>
                                    <p:set>
                                      <p:cBhvr>
                                        <p:cTn id="41" dur="1" fill="hold">
                                          <p:stCondLst>
                                            <p:cond delay="0"/>
                                          </p:stCondLst>
                                        </p:cTn>
                                        <p:tgtEl>
                                          <p:spTgt spid="91150"/>
                                        </p:tgtEl>
                                        <p:attrNameLst>
                                          <p:attrName>style.visibility</p:attrName>
                                        </p:attrNameLst>
                                      </p:cBhvr>
                                      <p:to>
                                        <p:strVal val="visible"/>
                                      </p:to>
                                    </p:set>
                                    <p:anim calcmode="lin" valueType="num">
                                      <p:cBhvr>
                                        <p:cTn id="42" dur="500" fill="hold"/>
                                        <p:tgtEl>
                                          <p:spTgt spid="91150"/>
                                        </p:tgtEl>
                                        <p:attrNameLst>
                                          <p:attrName>ppt_w</p:attrName>
                                        </p:attrNameLst>
                                      </p:cBhvr>
                                      <p:tavLst>
                                        <p:tav tm="0">
                                          <p:val>
                                            <p:fltVal val="0"/>
                                          </p:val>
                                        </p:tav>
                                        <p:tav tm="100000">
                                          <p:val>
                                            <p:strVal val="#ppt_w"/>
                                          </p:val>
                                        </p:tav>
                                      </p:tavLst>
                                    </p:anim>
                                    <p:anim calcmode="lin" valueType="num">
                                      <p:cBhvr>
                                        <p:cTn id="43" dur="500" fill="hold"/>
                                        <p:tgtEl>
                                          <p:spTgt spid="91150"/>
                                        </p:tgtEl>
                                        <p:attrNameLst>
                                          <p:attrName>ppt_h</p:attrName>
                                        </p:attrNameLst>
                                      </p:cBhvr>
                                      <p:tavLst>
                                        <p:tav tm="0">
                                          <p:val>
                                            <p:fltVal val="0"/>
                                          </p:val>
                                        </p:tav>
                                        <p:tav tm="100000">
                                          <p:val>
                                            <p:strVal val="#ppt_h"/>
                                          </p:val>
                                        </p:tav>
                                      </p:tavLst>
                                    </p:anim>
                                    <p:animEffect transition="in" filter="fade">
                                      <p:cBhvr>
                                        <p:cTn id="44" dur="500"/>
                                        <p:tgtEl>
                                          <p:spTgt spid="91150"/>
                                        </p:tgtEl>
                                      </p:cBhvr>
                                    </p:animEffect>
                                  </p:childTnLst>
                                </p:cTn>
                              </p:par>
                            </p:childTnLst>
                          </p:cTn>
                        </p:par>
                        <p:par>
                          <p:cTn id="45" fill="hold" nodeType="afterGroup">
                            <p:stCondLst>
                              <p:cond delay="3000"/>
                            </p:stCondLst>
                            <p:childTnLst>
                              <p:par>
                                <p:cTn id="46" presetID="53" presetClass="entr" presetSubtype="0" fill="hold" grpId="0" nodeType="afterEffect">
                                  <p:stCondLst>
                                    <p:cond delay="0"/>
                                  </p:stCondLst>
                                  <p:childTnLst>
                                    <p:set>
                                      <p:cBhvr>
                                        <p:cTn id="47" dur="1" fill="hold">
                                          <p:stCondLst>
                                            <p:cond delay="0"/>
                                          </p:stCondLst>
                                        </p:cTn>
                                        <p:tgtEl>
                                          <p:spTgt spid="91151"/>
                                        </p:tgtEl>
                                        <p:attrNameLst>
                                          <p:attrName>style.visibility</p:attrName>
                                        </p:attrNameLst>
                                      </p:cBhvr>
                                      <p:to>
                                        <p:strVal val="visible"/>
                                      </p:to>
                                    </p:set>
                                    <p:anim calcmode="lin" valueType="num">
                                      <p:cBhvr>
                                        <p:cTn id="48" dur="500" fill="hold"/>
                                        <p:tgtEl>
                                          <p:spTgt spid="91151"/>
                                        </p:tgtEl>
                                        <p:attrNameLst>
                                          <p:attrName>ppt_w</p:attrName>
                                        </p:attrNameLst>
                                      </p:cBhvr>
                                      <p:tavLst>
                                        <p:tav tm="0">
                                          <p:val>
                                            <p:fltVal val="0"/>
                                          </p:val>
                                        </p:tav>
                                        <p:tav tm="100000">
                                          <p:val>
                                            <p:strVal val="#ppt_w"/>
                                          </p:val>
                                        </p:tav>
                                      </p:tavLst>
                                    </p:anim>
                                    <p:anim calcmode="lin" valueType="num">
                                      <p:cBhvr>
                                        <p:cTn id="49" dur="500" fill="hold"/>
                                        <p:tgtEl>
                                          <p:spTgt spid="91151"/>
                                        </p:tgtEl>
                                        <p:attrNameLst>
                                          <p:attrName>ppt_h</p:attrName>
                                        </p:attrNameLst>
                                      </p:cBhvr>
                                      <p:tavLst>
                                        <p:tav tm="0">
                                          <p:val>
                                            <p:fltVal val="0"/>
                                          </p:val>
                                        </p:tav>
                                        <p:tav tm="100000">
                                          <p:val>
                                            <p:strVal val="#ppt_h"/>
                                          </p:val>
                                        </p:tav>
                                      </p:tavLst>
                                    </p:anim>
                                    <p:animEffect transition="in" filter="fade">
                                      <p:cBhvr>
                                        <p:cTn id="50" dur="500"/>
                                        <p:tgtEl>
                                          <p:spTgt spid="91151"/>
                                        </p:tgtEl>
                                      </p:cBhvr>
                                    </p:animEffect>
                                  </p:childTnLst>
                                </p:cTn>
                              </p:par>
                            </p:childTnLst>
                          </p:cTn>
                        </p:par>
                        <p:par>
                          <p:cTn id="51" fill="hold" nodeType="afterGroup">
                            <p:stCondLst>
                              <p:cond delay="3500"/>
                            </p:stCondLst>
                            <p:childTnLst>
                              <p:par>
                                <p:cTn id="52" presetID="53" presetClass="entr" presetSubtype="0" fill="hold" grpId="0" nodeType="afterEffect">
                                  <p:stCondLst>
                                    <p:cond delay="0"/>
                                  </p:stCondLst>
                                  <p:childTnLst>
                                    <p:set>
                                      <p:cBhvr>
                                        <p:cTn id="53" dur="1" fill="hold">
                                          <p:stCondLst>
                                            <p:cond delay="0"/>
                                          </p:stCondLst>
                                        </p:cTn>
                                        <p:tgtEl>
                                          <p:spTgt spid="91152"/>
                                        </p:tgtEl>
                                        <p:attrNameLst>
                                          <p:attrName>style.visibility</p:attrName>
                                        </p:attrNameLst>
                                      </p:cBhvr>
                                      <p:to>
                                        <p:strVal val="visible"/>
                                      </p:to>
                                    </p:set>
                                    <p:anim calcmode="lin" valueType="num">
                                      <p:cBhvr>
                                        <p:cTn id="54" dur="500" fill="hold"/>
                                        <p:tgtEl>
                                          <p:spTgt spid="91152"/>
                                        </p:tgtEl>
                                        <p:attrNameLst>
                                          <p:attrName>ppt_w</p:attrName>
                                        </p:attrNameLst>
                                      </p:cBhvr>
                                      <p:tavLst>
                                        <p:tav tm="0">
                                          <p:val>
                                            <p:fltVal val="0"/>
                                          </p:val>
                                        </p:tav>
                                        <p:tav tm="100000">
                                          <p:val>
                                            <p:strVal val="#ppt_w"/>
                                          </p:val>
                                        </p:tav>
                                      </p:tavLst>
                                    </p:anim>
                                    <p:anim calcmode="lin" valueType="num">
                                      <p:cBhvr>
                                        <p:cTn id="55" dur="500" fill="hold"/>
                                        <p:tgtEl>
                                          <p:spTgt spid="91152"/>
                                        </p:tgtEl>
                                        <p:attrNameLst>
                                          <p:attrName>ppt_h</p:attrName>
                                        </p:attrNameLst>
                                      </p:cBhvr>
                                      <p:tavLst>
                                        <p:tav tm="0">
                                          <p:val>
                                            <p:fltVal val="0"/>
                                          </p:val>
                                        </p:tav>
                                        <p:tav tm="100000">
                                          <p:val>
                                            <p:strVal val="#ppt_h"/>
                                          </p:val>
                                        </p:tav>
                                      </p:tavLst>
                                    </p:anim>
                                    <p:animEffect transition="in" filter="fade">
                                      <p:cBhvr>
                                        <p:cTn id="56" dur="500"/>
                                        <p:tgtEl>
                                          <p:spTgt spid="91152"/>
                                        </p:tgtEl>
                                      </p:cBhvr>
                                    </p:animEffect>
                                  </p:childTnLst>
                                </p:cTn>
                              </p:par>
                            </p:childTnLst>
                          </p:cTn>
                        </p:par>
                        <p:par>
                          <p:cTn id="57" fill="hold" nodeType="afterGroup">
                            <p:stCondLst>
                              <p:cond delay="4000"/>
                            </p:stCondLst>
                            <p:childTnLst>
                              <p:par>
                                <p:cTn id="58" presetID="53" presetClass="entr" presetSubtype="0" fill="hold" grpId="0" nodeType="afterEffect">
                                  <p:stCondLst>
                                    <p:cond delay="0"/>
                                  </p:stCondLst>
                                  <p:childTnLst>
                                    <p:set>
                                      <p:cBhvr>
                                        <p:cTn id="59" dur="1" fill="hold">
                                          <p:stCondLst>
                                            <p:cond delay="0"/>
                                          </p:stCondLst>
                                        </p:cTn>
                                        <p:tgtEl>
                                          <p:spTgt spid="91153"/>
                                        </p:tgtEl>
                                        <p:attrNameLst>
                                          <p:attrName>style.visibility</p:attrName>
                                        </p:attrNameLst>
                                      </p:cBhvr>
                                      <p:to>
                                        <p:strVal val="visible"/>
                                      </p:to>
                                    </p:set>
                                    <p:anim calcmode="lin" valueType="num">
                                      <p:cBhvr>
                                        <p:cTn id="60" dur="500" fill="hold"/>
                                        <p:tgtEl>
                                          <p:spTgt spid="91153"/>
                                        </p:tgtEl>
                                        <p:attrNameLst>
                                          <p:attrName>ppt_w</p:attrName>
                                        </p:attrNameLst>
                                      </p:cBhvr>
                                      <p:tavLst>
                                        <p:tav tm="0">
                                          <p:val>
                                            <p:fltVal val="0"/>
                                          </p:val>
                                        </p:tav>
                                        <p:tav tm="100000">
                                          <p:val>
                                            <p:strVal val="#ppt_w"/>
                                          </p:val>
                                        </p:tav>
                                      </p:tavLst>
                                    </p:anim>
                                    <p:anim calcmode="lin" valueType="num">
                                      <p:cBhvr>
                                        <p:cTn id="61" dur="500" fill="hold"/>
                                        <p:tgtEl>
                                          <p:spTgt spid="91153"/>
                                        </p:tgtEl>
                                        <p:attrNameLst>
                                          <p:attrName>ppt_h</p:attrName>
                                        </p:attrNameLst>
                                      </p:cBhvr>
                                      <p:tavLst>
                                        <p:tav tm="0">
                                          <p:val>
                                            <p:fltVal val="0"/>
                                          </p:val>
                                        </p:tav>
                                        <p:tav tm="100000">
                                          <p:val>
                                            <p:strVal val="#ppt_h"/>
                                          </p:val>
                                        </p:tav>
                                      </p:tavLst>
                                    </p:anim>
                                    <p:animEffect transition="in" filter="fade">
                                      <p:cBhvr>
                                        <p:cTn id="62" dur="500"/>
                                        <p:tgtEl>
                                          <p:spTgt spid="91153"/>
                                        </p:tgtEl>
                                      </p:cBhvr>
                                    </p:animEffect>
                                  </p:childTnLst>
                                </p:cTn>
                              </p:par>
                            </p:childTnLst>
                          </p:cTn>
                        </p:par>
                        <p:par>
                          <p:cTn id="63" fill="hold" nodeType="afterGroup">
                            <p:stCondLst>
                              <p:cond delay="4500"/>
                            </p:stCondLst>
                            <p:childTnLst>
                              <p:par>
                                <p:cTn id="64" presetID="53" presetClass="entr" presetSubtype="0" fill="hold" grpId="0" nodeType="afterEffect">
                                  <p:stCondLst>
                                    <p:cond delay="0"/>
                                  </p:stCondLst>
                                  <p:childTnLst>
                                    <p:set>
                                      <p:cBhvr>
                                        <p:cTn id="65" dur="1" fill="hold">
                                          <p:stCondLst>
                                            <p:cond delay="0"/>
                                          </p:stCondLst>
                                        </p:cTn>
                                        <p:tgtEl>
                                          <p:spTgt spid="91154"/>
                                        </p:tgtEl>
                                        <p:attrNameLst>
                                          <p:attrName>style.visibility</p:attrName>
                                        </p:attrNameLst>
                                      </p:cBhvr>
                                      <p:to>
                                        <p:strVal val="visible"/>
                                      </p:to>
                                    </p:set>
                                    <p:anim calcmode="lin" valueType="num">
                                      <p:cBhvr>
                                        <p:cTn id="66" dur="500" fill="hold"/>
                                        <p:tgtEl>
                                          <p:spTgt spid="91154"/>
                                        </p:tgtEl>
                                        <p:attrNameLst>
                                          <p:attrName>ppt_w</p:attrName>
                                        </p:attrNameLst>
                                      </p:cBhvr>
                                      <p:tavLst>
                                        <p:tav tm="0">
                                          <p:val>
                                            <p:fltVal val="0"/>
                                          </p:val>
                                        </p:tav>
                                        <p:tav tm="100000">
                                          <p:val>
                                            <p:strVal val="#ppt_w"/>
                                          </p:val>
                                        </p:tav>
                                      </p:tavLst>
                                    </p:anim>
                                    <p:anim calcmode="lin" valueType="num">
                                      <p:cBhvr>
                                        <p:cTn id="67" dur="500" fill="hold"/>
                                        <p:tgtEl>
                                          <p:spTgt spid="91154"/>
                                        </p:tgtEl>
                                        <p:attrNameLst>
                                          <p:attrName>ppt_h</p:attrName>
                                        </p:attrNameLst>
                                      </p:cBhvr>
                                      <p:tavLst>
                                        <p:tav tm="0">
                                          <p:val>
                                            <p:fltVal val="0"/>
                                          </p:val>
                                        </p:tav>
                                        <p:tav tm="100000">
                                          <p:val>
                                            <p:strVal val="#ppt_h"/>
                                          </p:val>
                                        </p:tav>
                                      </p:tavLst>
                                    </p:anim>
                                    <p:animEffect transition="in" filter="fade">
                                      <p:cBhvr>
                                        <p:cTn id="68" dur="500"/>
                                        <p:tgtEl>
                                          <p:spTgt spid="91154"/>
                                        </p:tgtEl>
                                      </p:cBhvr>
                                    </p:animEffect>
                                  </p:childTnLst>
                                </p:cTn>
                              </p:par>
                            </p:childTnLst>
                          </p:cTn>
                        </p:par>
                        <p:par>
                          <p:cTn id="69" fill="hold" nodeType="afterGroup">
                            <p:stCondLst>
                              <p:cond delay="5000"/>
                            </p:stCondLst>
                            <p:childTnLst>
                              <p:par>
                                <p:cTn id="70" presetID="53" presetClass="entr" presetSubtype="0" fill="hold" grpId="0" nodeType="afterEffect">
                                  <p:stCondLst>
                                    <p:cond delay="0"/>
                                  </p:stCondLst>
                                  <p:childTnLst>
                                    <p:set>
                                      <p:cBhvr>
                                        <p:cTn id="71" dur="1" fill="hold">
                                          <p:stCondLst>
                                            <p:cond delay="0"/>
                                          </p:stCondLst>
                                        </p:cTn>
                                        <p:tgtEl>
                                          <p:spTgt spid="91155"/>
                                        </p:tgtEl>
                                        <p:attrNameLst>
                                          <p:attrName>style.visibility</p:attrName>
                                        </p:attrNameLst>
                                      </p:cBhvr>
                                      <p:to>
                                        <p:strVal val="visible"/>
                                      </p:to>
                                    </p:set>
                                    <p:anim calcmode="lin" valueType="num">
                                      <p:cBhvr>
                                        <p:cTn id="72" dur="500" fill="hold"/>
                                        <p:tgtEl>
                                          <p:spTgt spid="91155"/>
                                        </p:tgtEl>
                                        <p:attrNameLst>
                                          <p:attrName>ppt_w</p:attrName>
                                        </p:attrNameLst>
                                      </p:cBhvr>
                                      <p:tavLst>
                                        <p:tav tm="0">
                                          <p:val>
                                            <p:fltVal val="0"/>
                                          </p:val>
                                        </p:tav>
                                        <p:tav tm="100000">
                                          <p:val>
                                            <p:strVal val="#ppt_w"/>
                                          </p:val>
                                        </p:tav>
                                      </p:tavLst>
                                    </p:anim>
                                    <p:anim calcmode="lin" valueType="num">
                                      <p:cBhvr>
                                        <p:cTn id="73" dur="500" fill="hold"/>
                                        <p:tgtEl>
                                          <p:spTgt spid="91155"/>
                                        </p:tgtEl>
                                        <p:attrNameLst>
                                          <p:attrName>ppt_h</p:attrName>
                                        </p:attrNameLst>
                                      </p:cBhvr>
                                      <p:tavLst>
                                        <p:tav tm="0">
                                          <p:val>
                                            <p:fltVal val="0"/>
                                          </p:val>
                                        </p:tav>
                                        <p:tav tm="100000">
                                          <p:val>
                                            <p:strVal val="#ppt_h"/>
                                          </p:val>
                                        </p:tav>
                                      </p:tavLst>
                                    </p:anim>
                                    <p:animEffect transition="in" filter="fade">
                                      <p:cBhvr>
                                        <p:cTn id="74" dur="500"/>
                                        <p:tgtEl>
                                          <p:spTgt spid="91155"/>
                                        </p:tgtEl>
                                      </p:cBhvr>
                                    </p:animEffect>
                                  </p:childTnLst>
                                </p:cTn>
                              </p:par>
                            </p:childTnLst>
                          </p:cTn>
                        </p:par>
                        <p:par>
                          <p:cTn id="75" fill="hold" nodeType="afterGroup">
                            <p:stCondLst>
                              <p:cond delay="5500"/>
                            </p:stCondLst>
                            <p:childTnLst>
                              <p:par>
                                <p:cTn id="76" presetID="53" presetClass="entr" presetSubtype="0" fill="hold" grpId="0" nodeType="afterEffect">
                                  <p:stCondLst>
                                    <p:cond delay="0"/>
                                  </p:stCondLst>
                                  <p:childTnLst>
                                    <p:set>
                                      <p:cBhvr>
                                        <p:cTn id="77" dur="1" fill="hold">
                                          <p:stCondLst>
                                            <p:cond delay="0"/>
                                          </p:stCondLst>
                                        </p:cTn>
                                        <p:tgtEl>
                                          <p:spTgt spid="91156"/>
                                        </p:tgtEl>
                                        <p:attrNameLst>
                                          <p:attrName>style.visibility</p:attrName>
                                        </p:attrNameLst>
                                      </p:cBhvr>
                                      <p:to>
                                        <p:strVal val="visible"/>
                                      </p:to>
                                    </p:set>
                                    <p:anim calcmode="lin" valueType="num">
                                      <p:cBhvr>
                                        <p:cTn id="78" dur="500" fill="hold"/>
                                        <p:tgtEl>
                                          <p:spTgt spid="91156"/>
                                        </p:tgtEl>
                                        <p:attrNameLst>
                                          <p:attrName>ppt_w</p:attrName>
                                        </p:attrNameLst>
                                      </p:cBhvr>
                                      <p:tavLst>
                                        <p:tav tm="0">
                                          <p:val>
                                            <p:fltVal val="0"/>
                                          </p:val>
                                        </p:tav>
                                        <p:tav tm="100000">
                                          <p:val>
                                            <p:strVal val="#ppt_w"/>
                                          </p:val>
                                        </p:tav>
                                      </p:tavLst>
                                    </p:anim>
                                    <p:anim calcmode="lin" valueType="num">
                                      <p:cBhvr>
                                        <p:cTn id="79" dur="500" fill="hold"/>
                                        <p:tgtEl>
                                          <p:spTgt spid="91156"/>
                                        </p:tgtEl>
                                        <p:attrNameLst>
                                          <p:attrName>ppt_h</p:attrName>
                                        </p:attrNameLst>
                                      </p:cBhvr>
                                      <p:tavLst>
                                        <p:tav tm="0">
                                          <p:val>
                                            <p:fltVal val="0"/>
                                          </p:val>
                                        </p:tav>
                                        <p:tav tm="100000">
                                          <p:val>
                                            <p:strVal val="#ppt_h"/>
                                          </p:val>
                                        </p:tav>
                                      </p:tavLst>
                                    </p:anim>
                                    <p:animEffect transition="in" filter="fade">
                                      <p:cBhvr>
                                        <p:cTn id="80" dur="500"/>
                                        <p:tgtEl>
                                          <p:spTgt spid="9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P spid="91144" grpId="0"/>
      <p:bldP spid="91146" grpId="0"/>
      <p:bldP spid="91147" grpId="0"/>
      <p:bldP spid="91148" grpId="0"/>
      <p:bldP spid="91149" grpId="0"/>
      <p:bldP spid="91150" grpId="0"/>
      <p:bldP spid="91151" grpId="0"/>
      <p:bldP spid="91152" grpId="0"/>
      <p:bldP spid="91153" grpId="0"/>
      <p:bldP spid="91154" grpId="0"/>
      <p:bldP spid="91155" grpId="0"/>
      <p:bldP spid="911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01DFDD-64B2-4B8D-B32F-1DD023CC021F}"/>
              </a:ext>
            </a:extLst>
          </p:cNvPr>
          <p:cNvSpPr/>
          <p:nvPr/>
        </p:nvSpPr>
        <p:spPr>
          <a:xfrm>
            <a:off x="218388" y="319027"/>
            <a:ext cx="11755224" cy="6513921"/>
          </a:xfrm>
          <a:prstGeom prst="roundRect">
            <a:avLst/>
          </a:prstGeom>
          <a:solidFill>
            <a:srgbClr val="FFFFCC">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A88255-32F5-44C8-B28A-5B3856703366}"/>
              </a:ext>
            </a:extLst>
          </p:cNvPr>
          <p:cNvSpPr txBox="1"/>
          <p:nvPr/>
        </p:nvSpPr>
        <p:spPr>
          <a:xfrm>
            <a:off x="622170" y="1039881"/>
            <a:ext cx="11351442" cy="5693866"/>
          </a:xfrm>
          <a:prstGeom prst="rect">
            <a:avLst/>
          </a:prstGeom>
          <a:noFill/>
        </p:spPr>
        <p:txBody>
          <a:bodyPr wrap="square" rtlCol="0">
            <a:spAutoFit/>
          </a:bodyPr>
          <a:lstStyle/>
          <a:p>
            <a:pPr algn="just"/>
            <a:r>
              <a:rPr lang="en-US" sz="2800">
                <a:solidFill>
                  <a:srgbClr val="2B1CF0"/>
                </a:solidFill>
                <a:latin typeface="Times New Roman" panose="02020603050405020304" pitchFamily="18" charset="0"/>
                <a:cs typeface="Times New Roman" panose="02020603050405020304" pitchFamily="18" charset="0"/>
              </a:rPr>
              <a:t>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đ</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ợc kí kết năm 1959 và có hiệu lực kể từ năm 1961.Hiệp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bao gồm 14 điều với các nội dung chính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sau:</a:t>
            </a:r>
          </a:p>
          <a:p>
            <a:pPr algn="just"/>
            <a:r>
              <a:rPr lang="en-US" sz="2800">
                <a:solidFill>
                  <a:srgbClr val="2B1CF0"/>
                </a:solidFill>
                <a:latin typeface="Times New Roman" panose="02020603050405020304" pitchFamily="18" charset="0"/>
                <a:cs typeface="Times New Roman" panose="02020603050405020304" pitchFamily="18" charset="0"/>
              </a:rPr>
              <a:t>-Thừa nhận trách nhiệm chung trong sử dụng và quản lí châu Nam cực.</a:t>
            </a:r>
          </a:p>
          <a:p>
            <a:pPr algn="just"/>
            <a:r>
              <a:rPr lang="en-US" sz="2800">
                <a:solidFill>
                  <a:srgbClr val="2B1CF0"/>
                </a:solidFill>
                <a:latin typeface="Times New Roman" panose="02020603050405020304" pitchFamily="18" charset="0"/>
                <a:cs typeface="Times New Roman" panose="02020603050405020304" pitchFamily="18" charset="0"/>
              </a:rPr>
              <a:t>-Duy trì tình trạng phi quân sự hóa ở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Thúc đẩy hợp tác nghiên cứu khoa học.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Dừng lại các yêu sách về lãnh thổ của các quốc gia thành viên trong giai đoạn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có hiệu lực.</a:t>
            </a:r>
          </a:p>
          <a:p>
            <a:pPr algn="just"/>
            <a:r>
              <a:rPr lang="en-US" sz="2800">
                <a:solidFill>
                  <a:srgbClr val="2B1CF0"/>
                </a:solidFill>
                <a:latin typeface="Times New Roman" panose="02020603050405020304" pitchFamily="18" charset="0"/>
                <a:cs typeface="Times New Roman" panose="02020603050405020304" pitchFamily="18" charset="0"/>
              </a:rPr>
              <a:t>	Bên cạnh đó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các quốc gia thành viên còn tham gia kí kết thỏa thuận liên quan nhằm hỗ trợ cho việc thực hiện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hiệu quả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Công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về bảo tồn các loài sinh vật biển sống ở Nam Cực năm 1980,Nghị định th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về 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gắn liền với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năm 1991,…</a:t>
            </a:r>
          </a:p>
        </p:txBody>
      </p:sp>
      <p:sp>
        <p:nvSpPr>
          <p:cNvPr id="5" name="Rectangle: Rounded Corners 4">
            <a:extLst>
              <a:ext uri="{FF2B5EF4-FFF2-40B4-BE49-F238E27FC236}">
                <a16:creationId xmlns:a16="http://schemas.microsoft.com/office/drawing/2014/main" id="{4AC46357-D2F4-4A37-8FDE-FC2425F86E63}"/>
              </a:ext>
            </a:extLst>
          </p:cNvPr>
          <p:cNvSpPr/>
          <p:nvPr/>
        </p:nvSpPr>
        <p:spPr>
          <a:xfrm>
            <a:off x="1651026" y="124253"/>
            <a:ext cx="2379945" cy="739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pic>
        <p:nvPicPr>
          <p:cNvPr id="6" name="Picture 5">
            <a:extLst>
              <a:ext uri="{FF2B5EF4-FFF2-40B4-BE49-F238E27FC236}">
                <a16:creationId xmlns:a16="http://schemas.microsoft.com/office/drawing/2014/main" id="{6BC85C90-7935-4997-A37B-395FB3142931}"/>
              </a:ext>
            </a:extLst>
          </p:cNvPr>
          <p:cNvPicPr>
            <a:picLocks noChangeAspect="1"/>
          </p:cNvPicPr>
          <p:nvPr/>
        </p:nvPicPr>
        <p:blipFill>
          <a:blip r:embed="rId2"/>
          <a:stretch>
            <a:fillRect/>
          </a:stretch>
        </p:blipFill>
        <p:spPr>
          <a:xfrm>
            <a:off x="676170" y="5256"/>
            <a:ext cx="974855" cy="955331"/>
          </a:xfrm>
          <a:prstGeom prst="rect">
            <a:avLst/>
          </a:prstGeom>
        </p:spPr>
      </p:pic>
    </p:spTree>
    <p:extLst>
      <p:ext uri="{BB962C8B-B14F-4D97-AF65-F5344CB8AC3E}">
        <p14:creationId xmlns:p14="http://schemas.microsoft.com/office/powerpoint/2010/main" val="2286713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7EA45F-1F87-4DD7-B866-488A4F22B5B4}"/>
              </a:ext>
            </a:extLst>
          </p:cNvPr>
          <p:cNvSpPr txBox="1">
            <a:spLocks noChangeArrowheads="1"/>
          </p:cNvSpPr>
          <p:nvPr/>
        </p:nvSpPr>
        <p:spPr bwMode="auto">
          <a:xfrm>
            <a:off x="759799" y="2074340"/>
            <a:ext cx="8519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Phát hiện vào cuối thế kỉ XIX</a:t>
            </a:r>
          </a:p>
        </p:txBody>
      </p:sp>
      <p:sp>
        <p:nvSpPr>
          <p:cNvPr id="9" name="TextBox 9">
            <a:extLst>
              <a:ext uri="{FF2B5EF4-FFF2-40B4-BE49-F238E27FC236}">
                <a16:creationId xmlns:a16="http://schemas.microsoft.com/office/drawing/2014/main" id="{FF2D1814-BF90-49E6-A7FF-01A83D041199}"/>
              </a:ext>
            </a:extLst>
          </p:cNvPr>
          <p:cNvSpPr txBox="1">
            <a:spLocks noChangeArrowheads="1"/>
          </p:cNvSpPr>
          <p:nvPr/>
        </p:nvSpPr>
        <p:spPr bwMode="auto">
          <a:xfrm>
            <a:off x="780626" y="2881636"/>
            <a:ext cx="10128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Từ 1957 tiến hành nghiên cứu Nam cực</a:t>
            </a:r>
          </a:p>
        </p:txBody>
      </p:sp>
      <p:sp>
        <p:nvSpPr>
          <p:cNvPr id="10" name="TextBox 9">
            <a:extLst>
              <a:ext uri="{FF2B5EF4-FFF2-40B4-BE49-F238E27FC236}">
                <a16:creationId xmlns:a16="http://schemas.microsoft.com/office/drawing/2014/main" id="{04DE7666-2AD4-4E4E-857E-4B62BA34BF61}"/>
              </a:ext>
            </a:extLst>
          </p:cNvPr>
          <p:cNvSpPr txBox="1">
            <a:spLocks noChangeArrowheads="1"/>
          </p:cNvSpPr>
          <p:nvPr/>
        </p:nvSpPr>
        <p:spPr bwMode="auto">
          <a:xfrm>
            <a:off x="780625" y="3699597"/>
            <a:ext cx="10868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- 1/12/1959 ký hiệp ước Nam cực, gồm 12 nước</a:t>
            </a:r>
          </a:p>
        </p:txBody>
      </p:sp>
      <p:sp>
        <p:nvSpPr>
          <p:cNvPr id="11" name="TextBox 10">
            <a:extLst>
              <a:ext uri="{FF2B5EF4-FFF2-40B4-BE49-F238E27FC236}">
                <a16:creationId xmlns:a16="http://schemas.microsoft.com/office/drawing/2014/main" id="{5811133B-1AFB-4F17-BE4D-BA1CBB53EBA1}"/>
              </a:ext>
            </a:extLst>
          </p:cNvPr>
          <p:cNvSpPr txBox="1">
            <a:spLocks noChangeArrowheads="1"/>
          </p:cNvSpPr>
          <p:nvPr/>
        </p:nvSpPr>
        <p:spPr bwMode="auto">
          <a:xfrm>
            <a:off x="682150" y="4402117"/>
            <a:ext cx="1143951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Không có dân cư sinh sống thường xuyên</a:t>
            </a:r>
            <a:r>
              <a:rPr lang="vi-VN" altLang="en-US" sz="3200">
                <a:solidFill>
                  <a:srgbClr val="2B1CF0"/>
                </a:solidFill>
                <a:cs typeface="Arial" panose="020B0604020202020204" pitchFamily="34" charset="0"/>
              </a:rPr>
              <a:t>,h</a:t>
            </a:r>
            <a:r>
              <a:rPr lang="vi-VN" sz="3200">
                <a:solidFill>
                  <a:srgbClr val="2B1CF0"/>
                </a:solidFill>
              </a:rPr>
              <a:t> ằng năm, có khoảng 1 000 – 5 000 người thuộc nhiều quốc gia luân phiên tới sinh sống và làm việc tại các trạm nghiên cứu</a:t>
            </a:r>
            <a:br>
              <a:rPr lang="vi-VN" sz="3200">
                <a:solidFill>
                  <a:srgbClr val="2B1CF0"/>
                </a:solidFill>
              </a:rPr>
            </a:br>
            <a:br>
              <a:rPr lang="vi-VN" sz="3200">
                <a:solidFill>
                  <a:srgbClr val="2B1CF0"/>
                </a:solidFill>
              </a:rPr>
            </a:br>
            <a:endParaRPr lang="en-US" altLang="en-US" sz="3200">
              <a:solidFill>
                <a:srgbClr val="2B1CF0"/>
              </a:solidFill>
              <a:cs typeface="Arial" panose="020B0604020202020204" pitchFamily="34" charset="0"/>
            </a:endParaRPr>
          </a:p>
        </p:txBody>
      </p:sp>
      <p:pic>
        <p:nvPicPr>
          <p:cNvPr id="12" name="Picture 11" descr="book9">
            <a:extLst>
              <a:ext uri="{FF2B5EF4-FFF2-40B4-BE49-F238E27FC236}">
                <a16:creationId xmlns:a16="http://schemas.microsoft.com/office/drawing/2014/main" id="{41668D7C-0230-47B8-9958-8C40CFAE95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657" y="1116810"/>
            <a:ext cx="1302881" cy="8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3B00F-2190-40EC-AB64-2A62C30FA62D}"/>
              </a:ext>
            </a:extLst>
          </p:cNvPr>
          <p:cNvSpPr/>
          <p:nvPr/>
        </p:nvSpPr>
        <p:spPr>
          <a:xfrm>
            <a:off x="308975" y="999322"/>
            <a:ext cx="10663824" cy="646331"/>
          </a:xfrm>
          <a:prstGeom prst="rect">
            <a:avLst/>
          </a:prstGeom>
          <a:ln>
            <a:solidFill>
              <a:srgbClr val="00B0F0"/>
            </a:solidFill>
            <a:prstDash val="dash"/>
          </a:ln>
        </p:spPr>
        <p:txBody>
          <a:bodyPr wrap="square">
            <a:spAutoFit/>
          </a:bodyPr>
          <a:lstStyle/>
          <a:p>
            <a:r>
              <a:rPr lang="en-US" sz="3600">
                <a:solidFill>
                  <a:srgbClr val="FF3399"/>
                </a:solidFill>
                <a:latin typeface="Arial" panose="020B0604020202020204" pitchFamily="34" charset="0"/>
                <a:cs typeface="Arial" panose="020B0604020202020204" pitchFamily="34" charset="0"/>
              </a:rPr>
              <a:t>Chứng minh châu Nam Cực có vị trí địa lí đặc biệt.</a:t>
            </a:r>
          </a:p>
        </p:txBody>
      </p:sp>
      <p:sp>
        <p:nvSpPr>
          <p:cNvPr id="5" name="Rectangle: Rounded Corners 4">
            <a:extLst>
              <a:ext uri="{FF2B5EF4-FFF2-40B4-BE49-F238E27FC236}">
                <a16:creationId xmlns:a16="http://schemas.microsoft.com/office/drawing/2014/main" id="{B5ABA72D-8876-4997-B974-1C5E280FDCC7}"/>
              </a:ext>
            </a:extLst>
          </p:cNvPr>
          <p:cNvSpPr/>
          <p:nvPr/>
        </p:nvSpPr>
        <p:spPr>
          <a:xfrm>
            <a:off x="4096011" y="112734"/>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grpSp>
        <p:nvGrpSpPr>
          <p:cNvPr id="6" name="Group 5">
            <a:extLst>
              <a:ext uri="{FF2B5EF4-FFF2-40B4-BE49-F238E27FC236}">
                <a16:creationId xmlns:a16="http://schemas.microsoft.com/office/drawing/2014/main" id="{DE8DE194-D31A-4CA6-9713-6589496F4340}"/>
              </a:ext>
            </a:extLst>
          </p:cNvPr>
          <p:cNvGrpSpPr/>
          <p:nvPr/>
        </p:nvGrpSpPr>
        <p:grpSpPr>
          <a:xfrm>
            <a:off x="6951945" y="1768154"/>
            <a:ext cx="5240055" cy="5103161"/>
            <a:chOff x="5699475" y="307704"/>
            <a:chExt cx="6492525" cy="6594108"/>
          </a:xfrm>
        </p:grpSpPr>
        <p:grpSp>
          <p:nvGrpSpPr>
            <p:cNvPr id="7" name="Group 6">
              <a:extLst>
                <a:ext uri="{FF2B5EF4-FFF2-40B4-BE49-F238E27FC236}">
                  <a16:creationId xmlns:a16="http://schemas.microsoft.com/office/drawing/2014/main" id="{25B2CC64-F48A-48D1-B4CF-ED1BCECD4917}"/>
                </a:ext>
              </a:extLst>
            </p:cNvPr>
            <p:cNvGrpSpPr/>
            <p:nvPr/>
          </p:nvGrpSpPr>
          <p:grpSpPr>
            <a:xfrm>
              <a:off x="5699475" y="307704"/>
              <a:ext cx="6492525" cy="6285586"/>
              <a:chOff x="5699475" y="307704"/>
              <a:chExt cx="6492525" cy="6285586"/>
            </a:xfrm>
          </p:grpSpPr>
          <p:pic>
            <p:nvPicPr>
              <p:cNvPr id="9" name="Picture 8">
                <a:extLst>
                  <a:ext uri="{FF2B5EF4-FFF2-40B4-BE49-F238E27FC236}">
                    <a16:creationId xmlns:a16="http://schemas.microsoft.com/office/drawing/2014/main" id="{9ACA9C4C-1549-4CCD-9AE2-9BDA53E3E7FF}"/>
                  </a:ext>
                </a:extLst>
              </p:cNvPr>
              <p:cNvPicPr>
                <a:picLocks noChangeAspect="1"/>
              </p:cNvPicPr>
              <p:nvPr/>
            </p:nvPicPr>
            <p:blipFill rotWithShape="1">
              <a:blip r:embed="rId3"/>
              <a:srcRect l="7425" b="4582"/>
              <a:stretch/>
            </p:blipFill>
            <p:spPr>
              <a:xfrm>
                <a:off x="5699475" y="307704"/>
                <a:ext cx="6492525" cy="5997562"/>
              </a:xfrm>
              <a:prstGeom prst="rect">
                <a:avLst/>
              </a:prstGeom>
            </p:spPr>
          </p:pic>
          <p:sp>
            <p:nvSpPr>
              <p:cNvPr id="10" name="Rectangle 9">
                <a:extLst>
                  <a:ext uri="{FF2B5EF4-FFF2-40B4-BE49-F238E27FC236}">
                    <a16:creationId xmlns:a16="http://schemas.microsoft.com/office/drawing/2014/main" id="{B1423F43-7E7B-44D9-9D0F-BD79C7DCA39C}"/>
                  </a:ext>
                </a:extLst>
              </p:cNvPr>
              <p:cNvSpPr/>
              <p:nvPr/>
            </p:nvSpPr>
            <p:spPr>
              <a:xfrm>
                <a:off x="10031104" y="5486400"/>
                <a:ext cx="1705971" cy="110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6D2DC7C-E93E-41D3-99FD-620B6FDB0A9D}"/>
                </a:ext>
              </a:extLst>
            </p:cNvPr>
            <p:cNvSpPr txBox="1"/>
            <p:nvPr/>
          </p:nvSpPr>
          <p:spPr>
            <a:xfrm>
              <a:off x="6096001" y="6305266"/>
              <a:ext cx="4995081" cy="596546"/>
            </a:xfrm>
            <a:prstGeom prst="rect">
              <a:avLst/>
            </a:prstGeom>
            <a:noFill/>
          </p:spPr>
          <p:txBody>
            <a:bodyPr wrap="square" rtlCol="0">
              <a:spAutoFit/>
            </a:bodyPr>
            <a:lstStyle/>
            <a:p>
              <a:r>
                <a:rPr lang="en-US" sz="2400">
                  <a:solidFill>
                    <a:srgbClr val="1966FF"/>
                  </a:solidFill>
                  <a:latin typeface="Arial" panose="020B0604020202020204" pitchFamily="34" charset="0"/>
                  <a:cs typeface="Arial" panose="020B0604020202020204" pitchFamily="34" charset="0"/>
                </a:rPr>
                <a:t>Bản đồ Châu Nam Cực</a:t>
              </a:r>
            </a:p>
          </p:txBody>
        </p:sp>
      </p:grpSp>
      <p:sp>
        <p:nvSpPr>
          <p:cNvPr id="11" name="Rectangle 10">
            <a:extLst>
              <a:ext uri="{FF2B5EF4-FFF2-40B4-BE49-F238E27FC236}">
                <a16:creationId xmlns:a16="http://schemas.microsoft.com/office/drawing/2014/main" id="{D9B3582F-37A7-4E1A-AD8E-111E1A264BDD}"/>
              </a:ext>
            </a:extLst>
          </p:cNvPr>
          <p:cNvSpPr/>
          <p:nvPr/>
        </p:nvSpPr>
        <p:spPr>
          <a:xfrm>
            <a:off x="189646" y="181963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hoàn toàn ở bán cầu Nam, đại bộ phận lãnh thổ nằm trong phạm vi của vòng cực Nam.</a:t>
            </a:r>
            <a:endParaRPr lang="en-US"/>
          </a:p>
        </p:txBody>
      </p:sp>
      <p:sp>
        <p:nvSpPr>
          <p:cNvPr id="12" name="Rectangle 11">
            <a:extLst>
              <a:ext uri="{FF2B5EF4-FFF2-40B4-BE49-F238E27FC236}">
                <a16:creationId xmlns:a16="http://schemas.microsoft.com/office/drawing/2014/main" id="{DA7BD3AD-FA0E-4EFF-A8A3-06EB84463B59}"/>
              </a:ext>
            </a:extLst>
          </p:cNvPr>
          <p:cNvSpPr/>
          <p:nvPr/>
        </p:nvSpPr>
        <p:spPr>
          <a:xfrm>
            <a:off x="189646" y="326022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tách biệt với các châu lục khác, bao bọc xung quanh bởi các biển và đại dương.</a:t>
            </a:r>
            <a:endParaRPr lang="en-US"/>
          </a:p>
        </p:txBody>
      </p:sp>
      <p:sp>
        <p:nvSpPr>
          <p:cNvPr id="13" name="Rectangle 12">
            <a:extLst>
              <a:ext uri="{FF2B5EF4-FFF2-40B4-BE49-F238E27FC236}">
                <a16:creationId xmlns:a16="http://schemas.microsoft.com/office/drawing/2014/main" id="{C4D829D1-B3DA-4005-8EF5-082CAC6C410F}"/>
              </a:ext>
            </a:extLst>
          </p:cNvPr>
          <p:cNvSpPr/>
          <p:nvPr/>
        </p:nvSpPr>
        <p:spPr>
          <a:xfrm>
            <a:off x="189646" y="4655324"/>
            <a:ext cx="6096000" cy="2215991"/>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=&gt; Châu lục được biết đến muộn nhất và đây cũng là nơi duy nhất trên thế giới không có quốc gia.</a:t>
            </a:r>
          </a:p>
          <a:p>
            <a:br>
              <a:rPr lang="vi-VN">
                <a:solidFill>
                  <a:srgbClr val="000000"/>
                </a:solidFill>
                <a:latin typeface="OpenSans"/>
              </a:rPr>
            </a:br>
            <a:br>
              <a:rPr lang="vi-VN">
                <a:solidFill>
                  <a:srgbClr val="000000"/>
                </a:solidFill>
                <a:latin typeface="OpenSans"/>
              </a:rPr>
            </a:br>
            <a:endParaRPr lang="en-US"/>
          </a:p>
        </p:txBody>
      </p:sp>
    </p:spTree>
    <p:extLst>
      <p:ext uri="{BB962C8B-B14F-4D97-AF65-F5344CB8AC3E}">
        <p14:creationId xmlns:p14="http://schemas.microsoft.com/office/powerpoint/2010/main" val="13676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3B00F-2190-40EC-AB64-2A62C30FA62D}"/>
              </a:ext>
            </a:extLst>
          </p:cNvPr>
          <p:cNvSpPr/>
          <p:nvPr/>
        </p:nvSpPr>
        <p:spPr>
          <a:xfrm>
            <a:off x="484340" y="1049426"/>
            <a:ext cx="11315178" cy="1200329"/>
          </a:xfrm>
          <a:prstGeom prst="rect">
            <a:avLst/>
          </a:prstGeom>
          <a:ln>
            <a:solidFill>
              <a:srgbClr val="00B0F0"/>
            </a:solidFill>
            <a:prstDash val="dash"/>
          </a:ln>
        </p:spPr>
        <p:txBody>
          <a:bodyPr wrap="square">
            <a:spAutoFit/>
          </a:bodyPr>
          <a:lstStyle/>
          <a:p>
            <a:pPr algn="ctr"/>
            <a:r>
              <a:rPr lang="en-US" sz="3600">
                <a:solidFill>
                  <a:srgbClr val="FF3399"/>
                </a:solidFill>
                <a:latin typeface="Arial" panose="020B0604020202020204" pitchFamily="34" charset="0"/>
                <a:cs typeface="Arial" panose="020B0604020202020204" pitchFamily="34" charset="0"/>
              </a:rPr>
              <a:t>Liệt kê các mốc thời gian chính trong lịch sử khám phá và nghiên cứu châu Nam Cực.</a:t>
            </a:r>
          </a:p>
        </p:txBody>
      </p:sp>
      <p:sp>
        <p:nvSpPr>
          <p:cNvPr id="5" name="Rectangle: Rounded Corners 4">
            <a:extLst>
              <a:ext uri="{FF2B5EF4-FFF2-40B4-BE49-F238E27FC236}">
                <a16:creationId xmlns:a16="http://schemas.microsoft.com/office/drawing/2014/main" id="{B5ABA72D-8876-4997-B974-1C5E280FDCC7}"/>
              </a:ext>
            </a:extLst>
          </p:cNvPr>
          <p:cNvSpPr/>
          <p:nvPr/>
        </p:nvSpPr>
        <p:spPr>
          <a:xfrm>
            <a:off x="4452467" y="107706"/>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grpSp>
        <p:nvGrpSpPr>
          <p:cNvPr id="14" name="Group 13">
            <a:extLst>
              <a:ext uri="{FF2B5EF4-FFF2-40B4-BE49-F238E27FC236}">
                <a16:creationId xmlns:a16="http://schemas.microsoft.com/office/drawing/2014/main" id="{B72B6B32-8D78-4242-8A64-5A9F1A8A647D}"/>
              </a:ext>
            </a:extLst>
          </p:cNvPr>
          <p:cNvGrpSpPr/>
          <p:nvPr/>
        </p:nvGrpSpPr>
        <p:grpSpPr>
          <a:xfrm>
            <a:off x="2417015" y="2557197"/>
            <a:ext cx="1205511" cy="1031663"/>
            <a:chOff x="763886" y="4529799"/>
            <a:chExt cx="1205511" cy="1031663"/>
          </a:xfrm>
        </p:grpSpPr>
        <p:sp>
          <p:nvSpPr>
            <p:cNvPr id="15" name="Oval 14">
              <a:extLst>
                <a:ext uri="{FF2B5EF4-FFF2-40B4-BE49-F238E27FC236}">
                  <a16:creationId xmlns:a16="http://schemas.microsoft.com/office/drawing/2014/main" id="{F800E874-A4B5-4A52-9974-8B77C735A18B}"/>
                </a:ext>
              </a:extLst>
            </p:cNvPr>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190EF62E-C2AD-471C-83BF-50A79BE9FBF8}"/>
                </a:ext>
              </a:extLst>
            </p:cNvPr>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7" name="Group 16">
            <a:extLst>
              <a:ext uri="{FF2B5EF4-FFF2-40B4-BE49-F238E27FC236}">
                <a16:creationId xmlns:a16="http://schemas.microsoft.com/office/drawing/2014/main" id="{8A0F6B5C-4FA7-4E04-9758-C5FAC6CED9B9}"/>
              </a:ext>
            </a:extLst>
          </p:cNvPr>
          <p:cNvGrpSpPr/>
          <p:nvPr/>
        </p:nvGrpSpPr>
        <p:grpSpPr>
          <a:xfrm>
            <a:off x="4452467" y="2509084"/>
            <a:ext cx="1169589" cy="1031663"/>
            <a:chOff x="3227930" y="4524085"/>
            <a:chExt cx="1169589" cy="1031663"/>
          </a:xfrm>
        </p:grpSpPr>
        <p:sp>
          <p:nvSpPr>
            <p:cNvPr id="18" name="Oval 17">
              <a:extLst>
                <a:ext uri="{FF2B5EF4-FFF2-40B4-BE49-F238E27FC236}">
                  <a16:creationId xmlns:a16="http://schemas.microsoft.com/office/drawing/2014/main" id="{4CA0CCAE-1714-4512-97C4-83A38078ACC4}"/>
                </a:ext>
              </a:extLst>
            </p:cNvPr>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D1777086-0C38-4A88-A479-A8DA2F06B941}"/>
                </a:ext>
              </a:extLst>
            </p:cNvPr>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0" name="Group 19">
            <a:extLst>
              <a:ext uri="{FF2B5EF4-FFF2-40B4-BE49-F238E27FC236}">
                <a16:creationId xmlns:a16="http://schemas.microsoft.com/office/drawing/2014/main" id="{958742D7-B6DB-4B34-8376-C90BD1472EA5}"/>
              </a:ext>
            </a:extLst>
          </p:cNvPr>
          <p:cNvGrpSpPr/>
          <p:nvPr/>
        </p:nvGrpSpPr>
        <p:grpSpPr>
          <a:xfrm>
            <a:off x="6451997" y="2501045"/>
            <a:ext cx="1242475" cy="1031663"/>
            <a:chOff x="2927922" y="5762081"/>
            <a:chExt cx="1242475" cy="1031663"/>
          </a:xfrm>
        </p:grpSpPr>
        <p:sp>
          <p:nvSpPr>
            <p:cNvPr id="21" name="Oval 20">
              <a:extLst>
                <a:ext uri="{FF2B5EF4-FFF2-40B4-BE49-F238E27FC236}">
                  <a16:creationId xmlns:a16="http://schemas.microsoft.com/office/drawing/2014/main" id="{95EEBC6B-95F6-4D1A-840D-E8DBC1975E86}"/>
                </a:ext>
              </a:extLst>
            </p:cNvPr>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6D79B572-41C0-4236-894F-94B341E57E83}"/>
                </a:ext>
              </a:extLst>
            </p:cNvPr>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3" name="Group 22">
            <a:extLst>
              <a:ext uri="{FF2B5EF4-FFF2-40B4-BE49-F238E27FC236}">
                <a16:creationId xmlns:a16="http://schemas.microsoft.com/office/drawing/2014/main" id="{AC654D81-6DC3-4047-9BFA-35616662F35F}"/>
              </a:ext>
            </a:extLst>
          </p:cNvPr>
          <p:cNvGrpSpPr/>
          <p:nvPr/>
        </p:nvGrpSpPr>
        <p:grpSpPr>
          <a:xfrm>
            <a:off x="8524413" y="2422360"/>
            <a:ext cx="1215954" cy="1031663"/>
            <a:chOff x="2575355" y="7090404"/>
            <a:chExt cx="1215954" cy="1031663"/>
          </a:xfrm>
        </p:grpSpPr>
        <p:sp>
          <p:nvSpPr>
            <p:cNvPr id="24" name="Oval 23">
              <a:extLst>
                <a:ext uri="{FF2B5EF4-FFF2-40B4-BE49-F238E27FC236}">
                  <a16:creationId xmlns:a16="http://schemas.microsoft.com/office/drawing/2014/main" id="{151A91EF-A9E3-4821-B753-0909E7C338FB}"/>
                </a:ext>
              </a:extLst>
            </p:cNvPr>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B5D1DF9F-A7DF-4E8A-ACFA-62CDF7CFA336}"/>
                </a:ext>
              </a:extLst>
            </p:cNvPr>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spTree>
    <p:extLst>
      <p:ext uri="{BB962C8B-B14F-4D97-AF65-F5344CB8AC3E}">
        <p14:creationId xmlns:p14="http://schemas.microsoft.com/office/powerpoint/2010/main" val="33121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79" y="4142776"/>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Tìm kiếm thông tin trên sách, báo và Internet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72563" y="1030324"/>
            <a:ext cx="11592604" cy="1754326"/>
          </a:xfrm>
          <a:prstGeom prst="rect">
            <a:avLst/>
          </a:prstGeom>
          <a:ln>
            <a:solidFill>
              <a:srgbClr val="00B0F0"/>
            </a:solidFill>
            <a:prstDash val="sysDash"/>
          </a:ln>
        </p:spPr>
        <p:txBody>
          <a:bodyPr wrap="square">
            <a:spAutoFit/>
          </a:bodyPr>
          <a:lstStyle/>
          <a:p>
            <a:pPr algn="ctr"/>
            <a:r>
              <a:rPr lang="vi-VN" sz="3600">
                <a:solidFill>
                  <a:srgbClr val="FF3399"/>
                </a:solidFill>
                <a:cs typeface="Arial" panose="020B0604020202020204" pitchFamily="34" charset="0"/>
              </a:rPr>
              <a:t>Em hãy tìm hiểu về Hiệp ước Nam Cực (1959) và viết một đoạn văn (khoảng 150 chữ) với thông điệp:</a:t>
            </a:r>
            <a:endParaRPr lang="en-US" sz="3600">
              <a:solidFill>
                <a:srgbClr val="FF3399"/>
              </a:solidFill>
              <a:latin typeface="Arial" panose="020B0604020202020204" pitchFamily="34" charset="0"/>
              <a:cs typeface="Arial" panose="020B0604020202020204" pitchFamily="34" charset="0"/>
            </a:endParaRPr>
          </a:p>
          <a:p>
            <a:pPr algn="ctr"/>
            <a:r>
              <a:rPr lang="vi-VN" sz="3600">
                <a:solidFill>
                  <a:srgbClr val="FF3399"/>
                </a:solidFill>
                <a:cs typeface="Arial" panose="020B0604020202020204" pitchFamily="34" charset="0"/>
              </a:rPr>
              <a:t> Nam Cực vì hòa bình thế giới.</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2926482" y="4870459"/>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2B1CF0"/>
                </a:solidFill>
                <a:latin typeface="Arial" panose="020B0604020202020204" pitchFamily="34" charset="0"/>
                <a:cs typeface="Arial" panose="020B0604020202020204" pitchFamily="34" charset="0"/>
              </a:rPr>
              <a:t>Thời gian 1 tuần</a:t>
            </a:r>
            <a:r>
              <a:rPr lang="en-US" sz="2800">
                <a:solidFill>
                  <a:srgbClr val="2B1CF0"/>
                </a:solidFill>
                <a:latin typeface="Arial" panose="020B0604020202020204" pitchFamily="34" charset="0"/>
                <a:cs typeface="Arial" panose="020B0604020202020204" pitchFamily="34" charset="0"/>
              </a:rPr>
              <a: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DFE988-ECF1-41EC-82D7-B6A18C8D64F3}"/>
              </a:ext>
            </a:extLst>
          </p:cNvPr>
          <p:cNvSpPr txBox="1"/>
          <p:nvPr/>
        </p:nvSpPr>
        <p:spPr>
          <a:xfrm>
            <a:off x="8599448" y="5847548"/>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 </a:t>
            </a:r>
            <a:r>
              <a:rPr lang="en-US" sz="2800" i="1">
                <a:solidFill>
                  <a:srgbClr val="2B1CF0"/>
                </a:solidFill>
                <a:latin typeface="Arial" panose="020B0604020202020204" pitchFamily="34" charset="0"/>
                <a:cs typeface="Arial" panose="020B0604020202020204" pitchFamily="34" charset="0"/>
              </a:rPr>
              <a:t>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96CCA4A9-D76D-4F4C-8DEE-50E8593F5F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7828081" y="5593138"/>
            <a:ext cx="83072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a:solidFill>
                  <a:srgbClr val="0070C0"/>
                </a:solidFill>
                <a:latin typeface="Arial" panose="020B0604020202020204" pitchFamily="34" charset="0"/>
                <a:cs typeface="Arial" panose="020B0604020202020204" pitchFamily="34" charset="0"/>
              </a:rPr>
              <a:t>Chuẩn bị…</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70.jpg">
            <a:extLst>
              <a:ext uri="{FF2B5EF4-FFF2-40B4-BE49-F238E27FC236}">
                <a16:creationId xmlns:a16="http://schemas.microsoft.com/office/drawing/2014/main" id="{D874D8AC-64E7-4765-8C78-92F24F95A8AF}"/>
              </a:ext>
            </a:extLst>
          </p:cNvPr>
          <p:cNvPicPr/>
          <p:nvPr/>
        </p:nvPicPr>
        <p:blipFill>
          <a:blip r:embed="rId5"/>
          <a:srcRect/>
          <a:stretch>
            <a:fillRect/>
          </a:stretch>
        </p:blipFill>
        <p:spPr>
          <a:xfrm>
            <a:off x="3279228" y="2726539"/>
            <a:ext cx="5739660" cy="3481363"/>
          </a:xfrm>
          <a:prstGeom prst="rect">
            <a:avLst/>
          </a:prstGeom>
          <a:ln/>
        </p:spPr>
      </p:pic>
      <p:sp>
        <p:nvSpPr>
          <p:cNvPr id="10" name="Rectangle 9">
            <a:extLst>
              <a:ext uri="{FF2B5EF4-FFF2-40B4-BE49-F238E27FC236}">
                <a16:creationId xmlns:a16="http://schemas.microsoft.com/office/drawing/2014/main" id="{D82492F8-42B7-491E-A54E-FB2F2C4C8C60}"/>
              </a:ext>
            </a:extLst>
          </p:cNvPr>
          <p:cNvSpPr/>
          <p:nvPr/>
        </p:nvSpPr>
        <p:spPr>
          <a:xfrm>
            <a:off x="6845376" y="5533609"/>
            <a:ext cx="1936749"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Núi băng</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69.jpg">
            <a:extLst>
              <a:ext uri="{FF2B5EF4-FFF2-40B4-BE49-F238E27FC236}">
                <a16:creationId xmlns:a16="http://schemas.microsoft.com/office/drawing/2014/main" id="{DA1D4628-FE97-4F18-97C7-9088E23949BE}"/>
              </a:ext>
            </a:extLst>
          </p:cNvPr>
          <p:cNvPicPr/>
          <p:nvPr/>
        </p:nvPicPr>
        <p:blipFill>
          <a:blip r:embed="rId5"/>
          <a:srcRect/>
          <a:stretch>
            <a:fillRect/>
          </a:stretch>
        </p:blipFill>
        <p:spPr>
          <a:xfrm>
            <a:off x="3490133" y="2726539"/>
            <a:ext cx="5330870" cy="3420037"/>
          </a:xfrm>
          <a:prstGeom prst="rect">
            <a:avLst/>
          </a:prstGeom>
          <a:ln/>
        </p:spPr>
      </p:pic>
      <p:sp>
        <p:nvSpPr>
          <p:cNvPr id="10" name="Rectangle 9">
            <a:extLst>
              <a:ext uri="{FF2B5EF4-FFF2-40B4-BE49-F238E27FC236}">
                <a16:creationId xmlns:a16="http://schemas.microsoft.com/office/drawing/2014/main" id="{98F5704C-4205-4BE1-813A-522577B53751}"/>
              </a:ext>
            </a:extLst>
          </p:cNvPr>
          <p:cNvSpPr/>
          <p:nvPr/>
        </p:nvSpPr>
        <p:spPr>
          <a:xfrm>
            <a:off x="3571505" y="5506313"/>
            <a:ext cx="3962944"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Dựng lều trên tuyết</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2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679CD-B4BE-4670-B697-85285325EC35}"/>
              </a:ext>
            </a:extLst>
          </p:cNvPr>
          <p:cNvPicPr>
            <a:picLocks noChangeAspect="1"/>
          </p:cNvPicPr>
          <p:nvPr/>
        </p:nvPicPr>
        <p:blipFill>
          <a:blip r:embed="rId2"/>
          <a:stretch>
            <a:fillRect/>
          </a:stretch>
        </p:blipFill>
        <p:spPr>
          <a:xfrm>
            <a:off x="161160" y="77118"/>
            <a:ext cx="11869679" cy="2511846"/>
          </a:xfrm>
          <a:prstGeom prst="rect">
            <a:avLst/>
          </a:prstGeom>
        </p:spPr>
      </p:pic>
      <p:sp>
        <p:nvSpPr>
          <p:cNvPr id="5" name="Rectangle 4">
            <a:extLst>
              <a:ext uri="{FF2B5EF4-FFF2-40B4-BE49-F238E27FC236}">
                <a16:creationId xmlns:a16="http://schemas.microsoft.com/office/drawing/2014/main" id="{CB82370A-9217-446D-A96A-EBAA2DF4A697}"/>
              </a:ext>
            </a:extLst>
          </p:cNvPr>
          <p:cNvSpPr/>
          <p:nvPr/>
        </p:nvSpPr>
        <p:spPr>
          <a:xfrm>
            <a:off x="249382" y="2647557"/>
            <a:ext cx="11697195" cy="4164588"/>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4324B-0BAB-4EF8-86F3-D6F395EDF086}"/>
              </a:ext>
            </a:extLst>
          </p:cNvPr>
          <p:cNvSpPr txBox="1"/>
          <p:nvPr/>
        </p:nvSpPr>
        <p:spPr>
          <a:xfrm>
            <a:off x="247401" y="2810009"/>
            <a:ext cx="11697195"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TRONG CHƯ</a:t>
            </a:r>
            <a:r>
              <a:rPr lang="vi-VN" sz="3600" b="1">
                <a:solidFill>
                  <a:srgbClr val="FF0000"/>
                </a:solidFill>
                <a:latin typeface="Arial" panose="020B0604020202020204" pitchFamily="34" charset="0"/>
                <a:cs typeface="Arial" panose="020B0604020202020204" pitchFamily="34" charset="0"/>
              </a:rPr>
              <a:t>Ơ</a:t>
            </a:r>
            <a:r>
              <a:rPr lang="en-US" sz="3600" b="1">
                <a:solidFill>
                  <a:srgbClr val="FF000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id="{05D9612B-1E97-4E87-8820-4C608ACE0551}"/>
              </a:ext>
            </a:extLst>
          </p:cNvPr>
          <p:cNvSpPr txBox="1"/>
          <p:nvPr/>
        </p:nvSpPr>
        <p:spPr>
          <a:xfrm>
            <a:off x="1670044" y="3618792"/>
            <a:ext cx="9943667"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Vị trí địa lí, lịch sử khám phá và nghiên cứu châu Nam Cực.</a:t>
            </a:r>
            <a:endParaRPr lang="vi-VN" sz="3200" b="1">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Thiên nhiên châu Nam Cực</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72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C58385-6AEE-476F-A8D3-32365F556608}"/>
              </a:ext>
            </a:extLst>
          </p:cNvPr>
          <p:cNvSpPr/>
          <p:nvPr/>
        </p:nvSpPr>
        <p:spPr>
          <a:xfrm>
            <a:off x="321628" y="4571216"/>
            <a:ext cx="11870372"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BÀI 22. VỊ TRÍ ĐỊA LÍ, LỊCH SỬ KHÁM PHÁ VÀ </a:t>
            </a:r>
          </a:p>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NGHIÊN CỨU CHÂU NAM CỰC</a:t>
            </a:r>
            <a:endParaRPr lang="en-US" sz="3300" kern="1200">
              <a:solidFill>
                <a:srgbClr val="00B050"/>
              </a:solidFill>
              <a:latin typeface="Arial" panose="020B0604020202020204" pitchFamily="34" charset="0"/>
              <a:ea typeface="+mj-ea"/>
              <a:cs typeface="Arial" panose="020B0604020202020204" pitchFamily="34" charset="0"/>
            </a:endParaRPr>
          </a:p>
        </p:txBody>
      </p:sp>
      <p:pic>
        <p:nvPicPr>
          <p:cNvPr id="1026" name="Picture 2" descr="Châu Nam Cực – Wikivoyage">
            <a:extLst>
              <a:ext uri="{FF2B5EF4-FFF2-40B4-BE49-F238E27FC236}">
                <a16:creationId xmlns:a16="http://schemas.microsoft.com/office/drawing/2014/main" id="{6900D33D-0709-4CF0-85E4-6B58B2D2C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 r="17869" b="-2"/>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cái “nhất” của Nam Cực mà không phải ai cũng biết! - Migola Travel">
            <a:extLst>
              <a:ext uri="{FF2B5EF4-FFF2-40B4-BE49-F238E27FC236}">
                <a16:creationId xmlns:a16="http://schemas.microsoft.com/office/drawing/2014/main" id="{F9E61894-3573-4128-B2E5-670AA286C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4" r="17866"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Châu Nam Cực Là Một Hoang Mạc Lạnh?">
            <a:extLst>
              <a:ext uri="{FF2B5EF4-FFF2-40B4-BE49-F238E27FC236}">
                <a16:creationId xmlns:a16="http://schemas.microsoft.com/office/drawing/2014/main" id="{1334C763-BCAE-409B-B3A5-0B9C77282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15" r="2470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177E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19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BD23550-8F80-4058-BBAD-2B02B2F17955}"/>
              </a:ext>
            </a:extLst>
          </p:cNvPr>
          <p:cNvSpPr txBox="1"/>
          <p:nvPr/>
        </p:nvSpPr>
        <p:spPr>
          <a:xfrm>
            <a:off x="3184635" y="331012"/>
            <a:ext cx="4983875" cy="1050075"/>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68580" tIns="34290" rIns="68580" bIns="34290"/>
          <a:lstStyle/>
          <a:p>
            <a:pPr>
              <a:defRPr/>
            </a:pPr>
            <a:endParaRPr lang="en-US" sz="2400" dirty="0"/>
          </a:p>
        </p:txBody>
      </p:sp>
      <p:sp>
        <p:nvSpPr>
          <p:cNvPr id="12" name="Arrow: Pentagon 11">
            <a:extLst>
              <a:ext uri="{FF2B5EF4-FFF2-40B4-BE49-F238E27FC236}">
                <a16:creationId xmlns:a16="http://schemas.microsoft.com/office/drawing/2014/main" id="{DBEB52A3-3FB7-429E-9934-1028F6762A23}"/>
              </a:ext>
            </a:extLst>
          </p:cNvPr>
          <p:cNvSpPr/>
          <p:nvPr/>
        </p:nvSpPr>
        <p:spPr>
          <a:xfrm>
            <a:off x="1737498" y="3635985"/>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Arrow: Pentagon 54">
            <a:extLst>
              <a:ext uri="{FF2B5EF4-FFF2-40B4-BE49-F238E27FC236}">
                <a16:creationId xmlns:a16="http://schemas.microsoft.com/office/drawing/2014/main" id="{C8A3A63E-D670-4991-B96F-4D42643EBEEA}"/>
              </a:ext>
            </a:extLst>
          </p:cNvPr>
          <p:cNvSpPr/>
          <p:nvPr/>
        </p:nvSpPr>
        <p:spPr>
          <a:xfrm>
            <a:off x="3788210" y="2293327"/>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TextBox 58">
            <a:extLst>
              <a:ext uri="{FF2B5EF4-FFF2-40B4-BE49-F238E27FC236}">
                <a16:creationId xmlns:a16="http://schemas.microsoft.com/office/drawing/2014/main" id="{1161CE8C-54DA-4E55-BD61-00BD415DEF25}"/>
              </a:ext>
            </a:extLst>
          </p:cNvPr>
          <p:cNvSpPr txBox="1">
            <a:spLocks noChangeArrowheads="1"/>
          </p:cNvSpPr>
          <p:nvPr/>
        </p:nvSpPr>
        <p:spPr bwMode="auto">
          <a:xfrm>
            <a:off x="2384865" y="3860012"/>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3" name="TextBox 62">
            <a:extLst>
              <a:ext uri="{FF2B5EF4-FFF2-40B4-BE49-F238E27FC236}">
                <a16:creationId xmlns:a16="http://schemas.microsoft.com/office/drawing/2014/main" id="{79B069C6-DFE3-47C2-B02C-2166A8FE57CD}"/>
              </a:ext>
            </a:extLst>
          </p:cNvPr>
          <p:cNvSpPr txBox="1">
            <a:spLocks noChangeArrowheads="1"/>
          </p:cNvSpPr>
          <p:nvPr/>
        </p:nvSpPr>
        <p:spPr bwMode="auto">
          <a:xfrm>
            <a:off x="4688460" y="2425201"/>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pic>
        <p:nvPicPr>
          <p:cNvPr id="21" name="Hình ảnh 9">
            <a:extLst>
              <a:ext uri="{FF2B5EF4-FFF2-40B4-BE49-F238E27FC236}">
                <a16:creationId xmlns:a16="http://schemas.microsoft.com/office/drawing/2014/main" id="{95B2B252-1547-440B-BA1A-F47BF0D1B5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5341" y1="35326" x2="45341" y2="35326"/>
                      </a14:backgroundRemoval>
                    </a14:imgEffect>
                  </a14:imgLayer>
                </a14:imgProps>
              </a:ext>
            </a:extLst>
          </a:blip>
          <a:stretch>
            <a:fillRect/>
          </a:stretch>
        </p:blipFill>
        <p:spPr>
          <a:xfrm>
            <a:off x="1476617" y="-10542"/>
            <a:ext cx="1639789" cy="1714325"/>
          </a:xfrm>
          <a:prstGeom prst="rect">
            <a:avLst/>
          </a:prstGeom>
        </p:spPr>
      </p:pic>
      <p:sp>
        <p:nvSpPr>
          <p:cNvPr id="23" name="Arrow: Pentagon 22">
            <a:extLst>
              <a:ext uri="{FF2B5EF4-FFF2-40B4-BE49-F238E27FC236}">
                <a16:creationId xmlns:a16="http://schemas.microsoft.com/office/drawing/2014/main" id="{AE4E19AD-2BFA-4C92-8EDB-FB9AD6C9EDC0}"/>
              </a:ext>
            </a:extLst>
          </p:cNvPr>
          <p:cNvSpPr/>
          <p:nvPr/>
        </p:nvSpPr>
        <p:spPr>
          <a:xfrm>
            <a:off x="1035943" y="3635985"/>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4" name="Isosceles Triangle 23">
            <a:extLst>
              <a:ext uri="{FF2B5EF4-FFF2-40B4-BE49-F238E27FC236}">
                <a16:creationId xmlns:a16="http://schemas.microsoft.com/office/drawing/2014/main" id="{6A34D125-17F2-4D34-925E-811DF491BB7C}"/>
              </a:ext>
            </a:extLst>
          </p:cNvPr>
          <p:cNvSpPr/>
          <p:nvPr/>
        </p:nvSpPr>
        <p:spPr>
          <a:xfrm rot="5400000">
            <a:off x="2018973" y="3951060"/>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2DA02099-7200-402B-8747-1936F51FEC61}"/>
              </a:ext>
            </a:extLst>
          </p:cNvPr>
          <p:cNvSpPr/>
          <p:nvPr/>
        </p:nvSpPr>
        <p:spPr>
          <a:xfrm>
            <a:off x="3116406" y="2283208"/>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E071C2C4-7FA5-4B8D-9526-383B3FCBDA99}"/>
              </a:ext>
            </a:extLst>
          </p:cNvPr>
          <p:cNvSpPr/>
          <p:nvPr/>
        </p:nvSpPr>
        <p:spPr>
          <a:xfrm rot="5400000">
            <a:off x="4099436" y="259828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animBg="1"/>
      <p:bldP spid="55" grpId="0" animBg="1"/>
      <p:bldP spid="59" grpId="0"/>
      <p:bldP spid="63" grpId="0"/>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77261"/>
            <a:chOff x="6617464" y="-22034"/>
            <a:chExt cx="5574536" cy="6977261"/>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4"/>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14E30E-59F2-4191-9751-42471C7F4665}"/>
              </a:ext>
            </a:extLst>
          </p:cNvPr>
          <p:cNvSpPr/>
          <p:nvPr/>
        </p:nvSpPr>
        <p:spPr>
          <a:xfrm>
            <a:off x="268435" y="2163748"/>
            <a:ext cx="6096000" cy="2677656"/>
          </a:xfrm>
          <a:prstGeom prst="rect">
            <a:avLst/>
          </a:prstGeom>
          <a:ln>
            <a:solidFill>
              <a:schemeClr val="accent5"/>
            </a:solidFill>
            <a:prstDash val="sysDash"/>
          </a:ln>
        </p:spPr>
        <p:txBody>
          <a:bodyPr>
            <a:spAutoFit/>
          </a:bodyPr>
          <a:lstStyle/>
          <a:p>
            <a:pPr algn="just"/>
            <a:r>
              <a:rPr lang="vi-VN" sz="2400" b="0" i="0">
                <a:solidFill>
                  <a:srgbClr val="FF3399"/>
                </a:solidFill>
                <a:effectLst/>
                <a:latin typeface="Arial" panose="020B0604020202020204" pitchFamily="34" charset="0"/>
                <a:cs typeface="Arial" panose="020B0604020202020204" pitchFamily="34" charset="0"/>
              </a:rPr>
              <a:t>Dựa vào hình 22.1 và thông tin trong bài, em hãy:</a:t>
            </a:r>
          </a:p>
          <a:p>
            <a:pPr algn="just"/>
            <a:r>
              <a:rPr lang="vi-VN" sz="2400" b="0" i="0">
                <a:solidFill>
                  <a:srgbClr val="FF3399"/>
                </a:solidFill>
                <a:effectLst/>
                <a:latin typeface="Arial" panose="020B0604020202020204" pitchFamily="34" charset="0"/>
                <a:cs typeface="Arial" panose="020B0604020202020204" pitchFamily="34" charset="0"/>
              </a:rPr>
              <a:t>- Xác định vị trí địa lí của châu Nam Cực.</a:t>
            </a:r>
          </a:p>
          <a:p>
            <a:pPr algn="just"/>
            <a:r>
              <a:rPr lang="vi-VN" sz="2400" b="0" i="0">
                <a:solidFill>
                  <a:srgbClr val="FF3399"/>
                </a:solidFill>
                <a:effectLst/>
                <a:latin typeface="Arial" panose="020B0604020202020204" pitchFamily="34" charset="0"/>
                <a:cs typeface="Arial" panose="020B0604020202020204" pitchFamily="34" charset="0"/>
              </a:rPr>
              <a:t>- Cho biết châu Nam Cực gồm những bộ phận nào.</a:t>
            </a:r>
            <a:r>
              <a:rPr lang="en-US" sz="2400">
                <a:solidFill>
                  <a:srgbClr val="FF3399"/>
                </a:solidFill>
                <a:latin typeface="Arial" panose="020B0604020202020204" pitchFamily="34" charset="0"/>
                <a:cs typeface="Arial" panose="020B0604020202020204" pitchFamily="34" charset="0"/>
              </a:rPr>
              <a:t>Diện tích là bao nhiêu?</a:t>
            </a:r>
            <a:endParaRPr lang="vi-VN" sz="2400" b="0" i="0">
              <a:solidFill>
                <a:srgbClr val="FF3399"/>
              </a:solidFill>
              <a:effectLst/>
              <a:latin typeface="Arial" panose="020B0604020202020204" pitchFamily="34" charset="0"/>
              <a:cs typeface="Arial" panose="020B0604020202020204" pitchFamily="34" charset="0"/>
            </a:endParaRPr>
          </a:p>
          <a:p>
            <a:pPr algn="just"/>
            <a:r>
              <a:rPr lang="vi-VN" sz="2400" b="0" i="0">
                <a:solidFill>
                  <a:srgbClr val="FF3399"/>
                </a:solidFill>
                <a:effectLst/>
                <a:latin typeface="Arial" panose="020B0604020202020204" pitchFamily="34" charset="0"/>
                <a:cs typeface="Arial" panose="020B0604020202020204" pitchFamily="34" charset="0"/>
              </a:rPr>
              <a:t>- Kể tên các biển và đại dương bao quanh châu Nam Cực.</a:t>
            </a:r>
            <a:endParaRPr lang="en-US" sz="2400">
              <a:solidFill>
                <a:srgbClr val="FF3399"/>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94BB4FE-052A-4175-BFC3-797908E3FBD0}"/>
              </a:ext>
            </a:extLst>
          </p:cNvPr>
          <p:cNvGrpSpPr/>
          <p:nvPr/>
        </p:nvGrpSpPr>
        <p:grpSpPr>
          <a:xfrm>
            <a:off x="1626327" y="1203622"/>
            <a:ext cx="3810866" cy="827835"/>
            <a:chOff x="3199789" y="1093088"/>
            <a:chExt cx="3514971" cy="682233"/>
          </a:xfrm>
        </p:grpSpPr>
        <p:sp>
          <p:nvSpPr>
            <p:cNvPr id="14" name="Rectangle: Rounded Corners 13">
              <a:extLst>
                <a:ext uri="{FF2B5EF4-FFF2-40B4-BE49-F238E27FC236}">
                  <a16:creationId xmlns:a16="http://schemas.microsoft.com/office/drawing/2014/main" id="{428BA70D-56CA-4587-BFEB-0032AED4D776}"/>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7F3C1C8E-8A66-4F7A-8B35-761CD02A475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7" name="Group 16">
            <a:extLst>
              <a:ext uri="{FF2B5EF4-FFF2-40B4-BE49-F238E27FC236}">
                <a16:creationId xmlns:a16="http://schemas.microsoft.com/office/drawing/2014/main" id="{C136AF06-F52B-4412-B8A0-80E7741A4018}"/>
              </a:ext>
            </a:extLst>
          </p:cNvPr>
          <p:cNvGrpSpPr/>
          <p:nvPr/>
        </p:nvGrpSpPr>
        <p:grpSpPr>
          <a:xfrm>
            <a:off x="520011" y="4913710"/>
            <a:ext cx="1268591" cy="796469"/>
            <a:chOff x="3634055" y="3302115"/>
            <a:chExt cx="848449" cy="796469"/>
          </a:xfrm>
        </p:grpSpPr>
        <p:pic>
          <p:nvPicPr>
            <p:cNvPr id="18" name="Picture 17">
              <a:extLst>
                <a:ext uri="{FF2B5EF4-FFF2-40B4-BE49-F238E27FC236}">
                  <a16:creationId xmlns:a16="http://schemas.microsoft.com/office/drawing/2014/main" id="{1E8EA32A-26DA-41C4-9A16-F2186905180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54259DF5-0DBC-420B-9873-04BDCB073B1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0" name="3 Minute Timer (Nho)">
            <a:hlinkClick r:id="" action="ppaction://media"/>
            <a:extLst>
              <a:ext uri="{FF2B5EF4-FFF2-40B4-BE49-F238E27FC236}">
                <a16:creationId xmlns:a16="http://schemas.microsoft.com/office/drawing/2014/main" id="{D3106512-7727-480B-AFEE-4D040D562C4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67263" y="5514313"/>
            <a:ext cx="1688558" cy="1126546"/>
          </a:xfrm>
          <a:prstGeom prst="rect">
            <a:avLst/>
          </a:prstGeom>
        </p:spPr>
      </p:pic>
      <p:sp>
        <p:nvSpPr>
          <p:cNvPr id="21" name="Rectangle 20">
            <a:extLst>
              <a:ext uri="{FF2B5EF4-FFF2-40B4-BE49-F238E27FC236}">
                <a16:creationId xmlns:a16="http://schemas.microsoft.com/office/drawing/2014/main" id="{386FC0C6-636E-4DD9-8D23-500AA54D8F70}"/>
              </a:ext>
            </a:extLst>
          </p:cNvPr>
          <p:cNvSpPr/>
          <p:nvPr/>
        </p:nvSpPr>
        <p:spPr>
          <a:xfrm>
            <a:off x="1901802" y="524886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97759E2E-EC27-46ED-8EC1-73111345E58D}"/>
              </a:ext>
            </a:extLst>
          </p:cNvPr>
          <p:cNvSpPr/>
          <p:nvPr/>
        </p:nvSpPr>
        <p:spPr>
          <a:xfrm>
            <a:off x="396991" y="611763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66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0"/>
                </p:tgtEl>
              </p:cMediaNode>
            </p:video>
          </p:childTnLst>
        </p:cTn>
      </p:par>
    </p:tnLst>
    <p:bldLst>
      <p:bldP spid="7" grpId="0" animBg="1"/>
      <p:bldP spid="8" grpId="0"/>
      <p:bldP spid="9" grpId="0" animBg="1"/>
      <p:bldP spid="10" grpId="0" animBg="1"/>
      <p:bldP spid="11" grpId="0" animBg="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15706"/>
            <a:chOff x="6617464" y="-22034"/>
            <a:chExt cx="5574536" cy="6915706"/>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5"/>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23220"/>
            </a:xfrm>
            <a:prstGeom prst="rect">
              <a:avLst/>
            </a:prstGeom>
            <a:noFill/>
          </p:spPr>
          <p:txBody>
            <a:bodyPr wrap="square" rtlCol="0">
              <a:spAutoFit/>
            </a:bodyPr>
            <a:lstStyle/>
            <a:p>
              <a:pPr algn="ctr"/>
              <a:r>
                <a:rPr lang="en-US" sz="14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94AB42-926B-4C40-A86E-4BEFB396D962}"/>
              </a:ext>
            </a:extLst>
          </p:cNvPr>
          <p:cNvPicPr>
            <a:picLocks noChangeAspect="1"/>
          </p:cNvPicPr>
          <p:nvPr/>
        </p:nvPicPr>
        <p:blipFill rotWithShape="1">
          <a:blip r:embed="rId6"/>
          <a:srcRect l="3751" t="-1" r="74856" b="82326"/>
          <a:stretch/>
        </p:blipFill>
        <p:spPr>
          <a:xfrm>
            <a:off x="4679829" y="188776"/>
            <a:ext cx="1291438" cy="600164"/>
          </a:xfrm>
          <a:prstGeom prst="rect">
            <a:avLst/>
          </a:prstGeom>
        </p:spPr>
      </p:pic>
      <p:sp>
        <p:nvSpPr>
          <p:cNvPr id="24" name="Flowchart: Connector 23">
            <a:extLst>
              <a:ext uri="{FF2B5EF4-FFF2-40B4-BE49-F238E27FC236}">
                <a16:creationId xmlns:a16="http://schemas.microsoft.com/office/drawing/2014/main" id="{920C1053-4391-437E-8677-23BBAF2FEEC2}"/>
              </a:ext>
            </a:extLst>
          </p:cNvPr>
          <p:cNvSpPr/>
          <p:nvPr/>
        </p:nvSpPr>
        <p:spPr>
          <a:xfrm>
            <a:off x="9378574" y="3187235"/>
            <a:ext cx="122664" cy="10036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8BF98CB-3363-4E7E-AD2B-088ED850F440}"/>
              </a:ext>
            </a:extLst>
          </p:cNvPr>
          <p:cNvSpPr/>
          <p:nvPr/>
        </p:nvSpPr>
        <p:spPr>
          <a:xfrm>
            <a:off x="63315" y="1659467"/>
            <a:ext cx="6295152" cy="954107"/>
          </a:xfrm>
          <a:prstGeom prst="rect">
            <a:avLst/>
          </a:prstGeom>
        </p:spPr>
        <p:txBody>
          <a:bodyPr wrap="square">
            <a:spAutoFit/>
          </a:bodyPr>
          <a:lstStyle/>
          <a:p>
            <a:r>
              <a:rPr lang="en-US" sz="2800" b="0" i="0">
                <a:solidFill>
                  <a:srgbClr val="2B1CF0"/>
                </a:solidFill>
                <a:effectLst/>
                <a:latin typeface="Arial" panose="020B0604020202020204" pitchFamily="34" charset="0"/>
                <a:cs typeface="Arial" panose="020B0604020202020204" pitchFamily="34" charset="0"/>
              </a:rPr>
              <a:t>- Đại bộ phận lãnh thổ nằm trong phạm vi của vòng cực Nam (</a:t>
            </a:r>
            <a:r>
              <a:rPr lang="vi-VN" sz="2800">
                <a:solidFill>
                  <a:srgbClr val="2B1CF0"/>
                </a:solidFill>
                <a:cs typeface="Arial" panose="020B0604020202020204" pitchFamily="34" charset="0"/>
              </a:rPr>
              <a:t>66⸰33’N) </a:t>
            </a:r>
            <a:endParaRPr lang="en-US" sz="2800">
              <a:solidFill>
                <a:srgbClr val="2B1CF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3464E95-B778-4968-ACFC-DB7163F5CA3D}"/>
              </a:ext>
            </a:extLst>
          </p:cNvPr>
          <p:cNvSpPr txBox="1"/>
          <p:nvPr/>
        </p:nvSpPr>
        <p:spPr>
          <a:xfrm>
            <a:off x="198365" y="1159933"/>
            <a:ext cx="1664301" cy="523220"/>
          </a:xfrm>
          <a:prstGeom prst="rect">
            <a:avLst/>
          </a:prstGeom>
          <a:noFill/>
        </p:spPr>
        <p:txBody>
          <a:bodyPr wrap="square" rtlCol="0">
            <a:spAutoFit/>
          </a:bodyPr>
          <a:lstStyle/>
          <a:p>
            <a:r>
              <a:rPr lang="en-US" sz="2800" b="1">
                <a:solidFill>
                  <a:srgbClr val="2B1CF0"/>
                </a:solidFill>
                <a:latin typeface="Arial" panose="020B0604020202020204" pitchFamily="34" charset="0"/>
                <a:cs typeface="Arial" panose="020B0604020202020204" pitchFamily="34" charset="0"/>
              </a:rPr>
              <a:t>* Vị trí:</a:t>
            </a:r>
          </a:p>
        </p:txBody>
      </p:sp>
      <p:sp>
        <p:nvSpPr>
          <p:cNvPr id="32" name="Rectangle 31">
            <a:extLst>
              <a:ext uri="{FF2B5EF4-FFF2-40B4-BE49-F238E27FC236}">
                <a16:creationId xmlns:a16="http://schemas.microsoft.com/office/drawing/2014/main" id="{300A8161-8BBE-4D2B-8048-783FE5E41317}"/>
              </a:ext>
            </a:extLst>
          </p:cNvPr>
          <p:cNvSpPr/>
          <p:nvPr/>
        </p:nvSpPr>
        <p:spPr>
          <a:xfrm>
            <a:off x="76816" y="2715470"/>
            <a:ext cx="6096000" cy="1384995"/>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Châu Nam Cực gồm lục địa Nam Cực và các đảo, quần đảo ven lục địa.</a:t>
            </a:r>
            <a:r>
              <a:rPr lang="en-US" sz="2800">
                <a:solidFill>
                  <a:srgbClr val="1F497D"/>
                </a:solidFill>
                <a:latin typeface="Arial" panose="020B0604020202020204" pitchFamily="34" charset="0"/>
                <a:cs typeface="Arial" panose="020B0604020202020204" pitchFamily="34" charset="0"/>
              </a:rPr>
              <a:t> </a:t>
            </a:r>
            <a:r>
              <a:rPr lang="en-US" sz="2800">
                <a:solidFill>
                  <a:srgbClr val="2B1CF0"/>
                </a:solidFill>
                <a:latin typeface="Arial" panose="020B0604020202020204" pitchFamily="34" charset="0"/>
                <a:cs typeface="Arial" panose="020B0604020202020204" pitchFamily="34" charset="0"/>
              </a:rPr>
              <a:t>Diện tích 14,1 triệu km</a:t>
            </a:r>
            <a:r>
              <a:rPr lang="en-US" sz="2800" baseline="30000">
                <a:solidFill>
                  <a:srgbClr val="2B1CF0"/>
                </a:solidFill>
                <a:latin typeface="Arial" panose="020B0604020202020204" pitchFamily="34" charset="0"/>
                <a:cs typeface="Arial" panose="020B0604020202020204" pitchFamily="34" charset="0"/>
              </a:rPr>
              <a:t>2</a:t>
            </a:r>
            <a:endParaRPr lang="vi-VN" sz="2800" b="0" i="0">
              <a:solidFill>
                <a:srgbClr val="2B1CF0"/>
              </a:solidFill>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A6261AA-A3E6-4F5E-BA7B-861D0BCC2991}"/>
              </a:ext>
            </a:extLst>
          </p:cNvPr>
          <p:cNvSpPr/>
          <p:nvPr/>
        </p:nvSpPr>
        <p:spPr>
          <a:xfrm>
            <a:off x="41214" y="4100465"/>
            <a:ext cx="6096000" cy="954107"/>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a:t>
            </a:r>
            <a:r>
              <a:rPr lang="en-US" sz="2800" b="0" i="0">
                <a:solidFill>
                  <a:srgbClr val="2B1CF0"/>
                </a:solidFill>
                <a:effectLst/>
                <a:latin typeface="Arial" panose="020B0604020202020204" pitchFamily="34" charset="0"/>
                <a:cs typeface="Arial" panose="020B0604020202020204" pitchFamily="34" charset="0"/>
              </a:rPr>
              <a:t>Bao </a:t>
            </a:r>
            <a:r>
              <a:rPr lang="vi-VN" sz="2800" b="0" i="0">
                <a:solidFill>
                  <a:srgbClr val="2B1CF0"/>
                </a:solidFill>
                <a:effectLst/>
                <a:latin typeface="Arial" panose="020B0604020202020204" pitchFamily="34" charset="0"/>
                <a:cs typeface="Arial" panose="020B0604020202020204" pitchFamily="34" charset="0"/>
              </a:rPr>
              <a:t>quanh châu Nam Cực</a:t>
            </a:r>
            <a:r>
              <a:rPr lang="en-US" sz="2800" b="0" i="0">
                <a:solidFill>
                  <a:srgbClr val="2B1CF0"/>
                </a:solidFill>
                <a:effectLst/>
                <a:latin typeface="Arial" panose="020B0604020202020204" pitchFamily="34" charset="0"/>
                <a:cs typeface="Arial" panose="020B0604020202020204" pitchFamily="34" charset="0"/>
              </a:rPr>
              <a:t> là các biển và đại dương</a:t>
            </a:r>
            <a:endParaRPr lang="en-US"/>
          </a:p>
        </p:txBody>
      </p:sp>
      <p:sp>
        <p:nvSpPr>
          <p:cNvPr id="41" name="Flowchart: Connector 40">
            <a:extLst>
              <a:ext uri="{FF2B5EF4-FFF2-40B4-BE49-F238E27FC236}">
                <a16:creationId xmlns:a16="http://schemas.microsoft.com/office/drawing/2014/main" id="{C308BFF2-F9E8-4B2A-BD5A-2AC4F8AF6478}"/>
              </a:ext>
            </a:extLst>
          </p:cNvPr>
          <p:cNvSpPr/>
          <p:nvPr/>
        </p:nvSpPr>
        <p:spPr>
          <a:xfrm>
            <a:off x="7713133" y="1509551"/>
            <a:ext cx="3403599" cy="3426516"/>
          </a:xfrm>
          <a:prstGeom prst="flowChartConnector">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F717449-FB4D-4915-AB0E-0BE47989C0F0}"/>
              </a:ext>
            </a:extLst>
          </p:cNvPr>
          <p:cNvSpPr/>
          <p:nvPr/>
        </p:nvSpPr>
        <p:spPr>
          <a:xfrm>
            <a:off x="7779836" y="1614741"/>
            <a:ext cx="3498991" cy="3098800"/>
          </a:xfrm>
          <a:custGeom>
            <a:avLst/>
            <a:gdLst>
              <a:gd name="connsiteX0" fmla="*/ 2258 w 3498991"/>
              <a:gd name="connsiteY0" fmla="*/ 660400 h 3098800"/>
              <a:gd name="connsiteX1" fmla="*/ 10724 w 3498991"/>
              <a:gd name="connsiteY1" fmla="*/ 711200 h 3098800"/>
              <a:gd name="connsiteX2" fmla="*/ 44591 w 3498991"/>
              <a:gd name="connsiteY2" fmla="*/ 795866 h 3098800"/>
              <a:gd name="connsiteX3" fmla="*/ 61524 w 3498991"/>
              <a:gd name="connsiteY3" fmla="*/ 812800 h 3098800"/>
              <a:gd name="connsiteX4" fmla="*/ 69991 w 3498991"/>
              <a:gd name="connsiteY4" fmla="*/ 838200 h 3098800"/>
              <a:gd name="connsiteX5" fmla="*/ 86924 w 3498991"/>
              <a:gd name="connsiteY5" fmla="*/ 872066 h 3098800"/>
              <a:gd name="connsiteX6" fmla="*/ 95391 w 3498991"/>
              <a:gd name="connsiteY6" fmla="*/ 1016000 h 3098800"/>
              <a:gd name="connsiteX7" fmla="*/ 103858 w 3498991"/>
              <a:gd name="connsiteY7" fmla="*/ 1041400 h 3098800"/>
              <a:gd name="connsiteX8" fmla="*/ 112324 w 3498991"/>
              <a:gd name="connsiteY8" fmla="*/ 1075266 h 3098800"/>
              <a:gd name="connsiteX9" fmla="*/ 129258 w 3498991"/>
              <a:gd name="connsiteY9" fmla="*/ 1100666 h 3098800"/>
              <a:gd name="connsiteX10" fmla="*/ 137724 w 3498991"/>
              <a:gd name="connsiteY10" fmla="*/ 1143000 h 3098800"/>
              <a:gd name="connsiteX11" fmla="*/ 146191 w 3498991"/>
              <a:gd name="connsiteY11" fmla="*/ 1168400 h 3098800"/>
              <a:gd name="connsiteX12" fmla="*/ 154658 w 3498991"/>
              <a:gd name="connsiteY12" fmla="*/ 1202266 h 3098800"/>
              <a:gd name="connsiteX13" fmla="*/ 154658 w 3498991"/>
              <a:gd name="connsiteY13" fmla="*/ 1473200 h 3098800"/>
              <a:gd name="connsiteX14" fmla="*/ 146191 w 3498991"/>
              <a:gd name="connsiteY14" fmla="*/ 1574800 h 3098800"/>
              <a:gd name="connsiteX15" fmla="*/ 154658 w 3498991"/>
              <a:gd name="connsiteY15" fmla="*/ 1659466 h 3098800"/>
              <a:gd name="connsiteX16" fmla="*/ 171591 w 3498991"/>
              <a:gd name="connsiteY16" fmla="*/ 1693333 h 3098800"/>
              <a:gd name="connsiteX17" fmla="*/ 188524 w 3498991"/>
              <a:gd name="connsiteY17" fmla="*/ 1744133 h 3098800"/>
              <a:gd name="connsiteX18" fmla="*/ 196991 w 3498991"/>
              <a:gd name="connsiteY18" fmla="*/ 1778000 h 3098800"/>
              <a:gd name="connsiteX19" fmla="*/ 247791 w 3498991"/>
              <a:gd name="connsiteY19" fmla="*/ 1862666 h 3098800"/>
              <a:gd name="connsiteX20" fmla="*/ 290124 w 3498991"/>
              <a:gd name="connsiteY20" fmla="*/ 1905000 h 3098800"/>
              <a:gd name="connsiteX21" fmla="*/ 307058 w 3498991"/>
              <a:gd name="connsiteY21" fmla="*/ 1921933 h 3098800"/>
              <a:gd name="connsiteX22" fmla="*/ 349391 w 3498991"/>
              <a:gd name="connsiteY22" fmla="*/ 1964266 h 3098800"/>
              <a:gd name="connsiteX23" fmla="*/ 357858 w 3498991"/>
              <a:gd name="connsiteY23" fmla="*/ 1998133 h 3098800"/>
              <a:gd name="connsiteX24" fmla="*/ 400191 w 3498991"/>
              <a:gd name="connsiteY24" fmla="*/ 2133600 h 3098800"/>
              <a:gd name="connsiteX25" fmla="*/ 425591 w 3498991"/>
              <a:gd name="connsiteY25" fmla="*/ 2142066 h 3098800"/>
              <a:gd name="connsiteX26" fmla="*/ 476391 w 3498991"/>
              <a:gd name="connsiteY26" fmla="*/ 2175933 h 3098800"/>
              <a:gd name="connsiteX27" fmla="*/ 501791 w 3498991"/>
              <a:gd name="connsiteY27" fmla="*/ 2192866 h 3098800"/>
              <a:gd name="connsiteX28" fmla="*/ 552591 w 3498991"/>
              <a:gd name="connsiteY28" fmla="*/ 2209800 h 3098800"/>
              <a:gd name="connsiteX29" fmla="*/ 561058 w 3498991"/>
              <a:gd name="connsiteY29" fmla="*/ 2319866 h 3098800"/>
              <a:gd name="connsiteX30" fmla="*/ 586458 w 3498991"/>
              <a:gd name="connsiteY30" fmla="*/ 2336800 h 3098800"/>
              <a:gd name="connsiteX31" fmla="*/ 637258 w 3498991"/>
              <a:gd name="connsiteY31" fmla="*/ 2379133 h 3098800"/>
              <a:gd name="connsiteX32" fmla="*/ 671124 w 3498991"/>
              <a:gd name="connsiteY32" fmla="*/ 2387600 h 3098800"/>
              <a:gd name="connsiteX33" fmla="*/ 713458 w 3498991"/>
              <a:gd name="connsiteY33" fmla="*/ 2421466 h 3098800"/>
              <a:gd name="connsiteX34" fmla="*/ 747324 w 3498991"/>
              <a:gd name="connsiteY34" fmla="*/ 2429933 h 3098800"/>
              <a:gd name="connsiteX35" fmla="*/ 772724 w 3498991"/>
              <a:gd name="connsiteY35" fmla="*/ 2438400 h 3098800"/>
              <a:gd name="connsiteX36" fmla="*/ 865858 w 3498991"/>
              <a:gd name="connsiteY36" fmla="*/ 2472266 h 3098800"/>
              <a:gd name="connsiteX37" fmla="*/ 899724 w 3498991"/>
              <a:gd name="connsiteY37" fmla="*/ 2480733 h 3098800"/>
              <a:gd name="connsiteX38" fmla="*/ 950524 w 3498991"/>
              <a:gd name="connsiteY38" fmla="*/ 2497666 h 3098800"/>
              <a:gd name="connsiteX39" fmla="*/ 975924 w 3498991"/>
              <a:gd name="connsiteY39" fmla="*/ 2506133 h 3098800"/>
              <a:gd name="connsiteX40" fmla="*/ 1009791 w 3498991"/>
              <a:gd name="connsiteY40" fmla="*/ 2514600 h 3098800"/>
              <a:gd name="connsiteX41" fmla="*/ 1035191 w 3498991"/>
              <a:gd name="connsiteY41" fmla="*/ 2540000 h 3098800"/>
              <a:gd name="connsiteX42" fmla="*/ 1119858 w 3498991"/>
              <a:gd name="connsiteY42" fmla="*/ 2556933 h 3098800"/>
              <a:gd name="connsiteX43" fmla="*/ 1145258 w 3498991"/>
              <a:gd name="connsiteY43" fmla="*/ 2573866 h 3098800"/>
              <a:gd name="connsiteX44" fmla="*/ 1196058 w 3498991"/>
              <a:gd name="connsiteY44" fmla="*/ 2590800 h 3098800"/>
              <a:gd name="connsiteX45" fmla="*/ 1221458 w 3498991"/>
              <a:gd name="connsiteY45" fmla="*/ 2607733 h 3098800"/>
              <a:gd name="connsiteX46" fmla="*/ 1314591 w 3498991"/>
              <a:gd name="connsiteY46" fmla="*/ 2633133 h 3098800"/>
              <a:gd name="connsiteX47" fmla="*/ 1390791 w 3498991"/>
              <a:gd name="connsiteY47" fmla="*/ 2658533 h 3098800"/>
              <a:gd name="connsiteX48" fmla="*/ 1416191 w 3498991"/>
              <a:gd name="connsiteY48" fmla="*/ 2667000 h 3098800"/>
              <a:gd name="connsiteX49" fmla="*/ 1441591 w 3498991"/>
              <a:gd name="connsiteY49" fmla="*/ 2692400 h 3098800"/>
              <a:gd name="connsiteX50" fmla="*/ 1466991 w 3498991"/>
              <a:gd name="connsiteY50" fmla="*/ 2709333 h 3098800"/>
              <a:gd name="connsiteX51" fmla="*/ 1483924 w 3498991"/>
              <a:gd name="connsiteY51" fmla="*/ 2734733 h 3098800"/>
              <a:gd name="connsiteX52" fmla="*/ 1534724 w 3498991"/>
              <a:gd name="connsiteY52" fmla="*/ 2760133 h 3098800"/>
              <a:gd name="connsiteX53" fmla="*/ 1577058 w 3498991"/>
              <a:gd name="connsiteY53" fmla="*/ 2794000 h 3098800"/>
              <a:gd name="connsiteX54" fmla="*/ 1602458 w 3498991"/>
              <a:gd name="connsiteY54" fmla="*/ 2802466 h 3098800"/>
              <a:gd name="connsiteX55" fmla="*/ 1670191 w 3498991"/>
              <a:gd name="connsiteY55" fmla="*/ 2861733 h 3098800"/>
              <a:gd name="connsiteX56" fmla="*/ 1720991 w 3498991"/>
              <a:gd name="connsiteY56" fmla="*/ 2878666 h 3098800"/>
              <a:gd name="connsiteX57" fmla="*/ 1746391 w 3498991"/>
              <a:gd name="connsiteY57" fmla="*/ 2887133 h 3098800"/>
              <a:gd name="connsiteX58" fmla="*/ 1763324 w 3498991"/>
              <a:gd name="connsiteY58" fmla="*/ 2912533 h 3098800"/>
              <a:gd name="connsiteX59" fmla="*/ 1788724 w 3498991"/>
              <a:gd name="connsiteY59" fmla="*/ 2921000 h 3098800"/>
              <a:gd name="connsiteX60" fmla="*/ 1831058 w 3498991"/>
              <a:gd name="connsiteY60" fmla="*/ 2980266 h 3098800"/>
              <a:gd name="connsiteX61" fmla="*/ 1864924 w 3498991"/>
              <a:gd name="connsiteY61" fmla="*/ 2988733 h 3098800"/>
              <a:gd name="connsiteX62" fmla="*/ 1907258 w 3498991"/>
              <a:gd name="connsiteY62" fmla="*/ 3022600 h 3098800"/>
              <a:gd name="connsiteX63" fmla="*/ 2025791 w 3498991"/>
              <a:gd name="connsiteY63" fmla="*/ 3039533 h 3098800"/>
              <a:gd name="connsiteX64" fmla="*/ 2161258 w 3498991"/>
              <a:gd name="connsiteY64" fmla="*/ 3064933 h 3098800"/>
              <a:gd name="connsiteX65" fmla="*/ 2279791 w 3498991"/>
              <a:gd name="connsiteY65" fmla="*/ 3073400 h 3098800"/>
              <a:gd name="connsiteX66" fmla="*/ 2305191 w 3498991"/>
              <a:gd name="connsiteY66" fmla="*/ 3098800 h 3098800"/>
              <a:gd name="connsiteX67" fmla="*/ 2474524 w 3498991"/>
              <a:gd name="connsiteY67" fmla="*/ 3073400 h 3098800"/>
              <a:gd name="connsiteX68" fmla="*/ 2525324 w 3498991"/>
              <a:gd name="connsiteY68" fmla="*/ 3056466 h 3098800"/>
              <a:gd name="connsiteX69" fmla="*/ 2550724 w 3498991"/>
              <a:gd name="connsiteY69" fmla="*/ 3048000 h 3098800"/>
              <a:gd name="connsiteX70" fmla="*/ 2703124 w 3498991"/>
              <a:gd name="connsiteY70" fmla="*/ 3039533 h 3098800"/>
              <a:gd name="connsiteX71" fmla="*/ 2753924 w 3498991"/>
              <a:gd name="connsiteY71" fmla="*/ 3005666 h 3098800"/>
              <a:gd name="connsiteX72" fmla="*/ 2804724 w 3498991"/>
              <a:gd name="connsiteY72" fmla="*/ 2971800 h 3098800"/>
              <a:gd name="connsiteX73" fmla="*/ 2821658 w 3498991"/>
              <a:gd name="connsiteY73" fmla="*/ 2954866 h 3098800"/>
              <a:gd name="connsiteX74" fmla="*/ 2838591 w 3498991"/>
              <a:gd name="connsiteY74" fmla="*/ 2929466 h 3098800"/>
              <a:gd name="connsiteX75" fmla="*/ 2889391 w 3498991"/>
              <a:gd name="connsiteY75" fmla="*/ 2921000 h 3098800"/>
              <a:gd name="connsiteX76" fmla="*/ 2914791 w 3498991"/>
              <a:gd name="connsiteY76" fmla="*/ 2912533 h 3098800"/>
              <a:gd name="connsiteX77" fmla="*/ 2957124 w 3498991"/>
              <a:gd name="connsiteY77" fmla="*/ 2853266 h 3098800"/>
              <a:gd name="connsiteX78" fmla="*/ 2974058 w 3498991"/>
              <a:gd name="connsiteY78" fmla="*/ 2836333 h 3098800"/>
              <a:gd name="connsiteX79" fmla="*/ 2990991 w 3498991"/>
              <a:gd name="connsiteY79" fmla="*/ 2810933 h 3098800"/>
              <a:gd name="connsiteX80" fmla="*/ 3016391 w 3498991"/>
              <a:gd name="connsiteY80" fmla="*/ 2785533 h 3098800"/>
              <a:gd name="connsiteX81" fmla="*/ 3050258 w 3498991"/>
              <a:gd name="connsiteY81" fmla="*/ 2734733 h 3098800"/>
              <a:gd name="connsiteX82" fmla="*/ 3067191 w 3498991"/>
              <a:gd name="connsiteY82" fmla="*/ 2700866 h 3098800"/>
              <a:gd name="connsiteX83" fmla="*/ 3117991 w 3498991"/>
              <a:gd name="connsiteY83" fmla="*/ 2650066 h 3098800"/>
              <a:gd name="connsiteX84" fmla="*/ 3151858 w 3498991"/>
              <a:gd name="connsiteY84" fmla="*/ 2616200 h 3098800"/>
              <a:gd name="connsiteX85" fmla="*/ 3185724 w 3498991"/>
              <a:gd name="connsiteY85" fmla="*/ 2565400 h 3098800"/>
              <a:gd name="connsiteX86" fmla="*/ 3202658 w 3498991"/>
              <a:gd name="connsiteY86" fmla="*/ 2540000 h 3098800"/>
              <a:gd name="connsiteX87" fmla="*/ 3211124 w 3498991"/>
              <a:gd name="connsiteY87" fmla="*/ 2514600 h 3098800"/>
              <a:gd name="connsiteX88" fmla="*/ 3244991 w 3498991"/>
              <a:gd name="connsiteY88" fmla="*/ 2455333 h 3098800"/>
              <a:gd name="connsiteX89" fmla="*/ 3278858 w 3498991"/>
              <a:gd name="connsiteY89" fmla="*/ 2387600 h 3098800"/>
              <a:gd name="connsiteX90" fmla="*/ 3295791 w 3498991"/>
              <a:gd name="connsiteY90" fmla="*/ 2319866 h 3098800"/>
              <a:gd name="connsiteX91" fmla="*/ 3321191 w 3498991"/>
              <a:gd name="connsiteY91" fmla="*/ 2302933 h 3098800"/>
              <a:gd name="connsiteX92" fmla="*/ 3338124 w 3498991"/>
              <a:gd name="connsiteY92" fmla="*/ 2252133 h 3098800"/>
              <a:gd name="connsiteX93" fmla="*/ 3380458 w 3498991"/>
              <a:gd name="connsiteY93" fmla="*/ 2201333 h 3098800"/>
              <a:gd name="connsiteX94" fmla="*/ 3388924 w 3498991"/>
              <a:gd name="connsiteY94" fmla="*/ 2175933 h 3098800"/>
              <a:gd name="connsiteX95" fmla="*/ 3422791 w 3498991"/>
              <a:gd name="connsiteY95" fmla="*/ 2116666 h 3098800"/>
              <a:gd name="connsiteX96" fmla="*/ 3431258 w 3498991"/>
              <a:gd name="connsiteY96" fmla="*/ 2082800 h 3098800"/>
              <a:gd name="connsiteX97" fmla="*/ 3439724 w 3498991"/>
              <a:gd name="connsiteY97" fmla="*/ 2023533 h 3098800"/>
              <a:gd name="connsiteX98" fmla="*/ 3465124 w 3498991"/>
              <a:gd name="connsiteY98" fmla="*/ 2006600 h 3098800"/>
              <a:gd name="connsiteX99" fmla="*/ 3473591 w 3498991"/>
              <a:gd name="connsiteY99" fmla="*/ 1972733 h 3098800"/>
              <a:gd name="connsiteX100" fmla="*/ 3490524 w 3498991"/>
              <a:gd name="connsiteY100" fmla="*/ 1828800 h 3098800"/>
              <a:gd name="connsiteX101" fmla="*/ 3498991 w 3498991"/>
              <a:gd name="connsiteY101" fmla="*/ 1744133 h 3098800"/>
              <a:gd name="connsiteX102" fmla="*/ 3482058 w 3498991"/>
              <a:gd name="connsiteY102" fmla="*/ 1608666 h 3098800"/>
              <a:gd name="connsiteX103" fmla="*/ 3456658 w 3498991"/>
              <a:gd name="connsiteY103" fmla="*/ 1557866 h 3098800"/>
              <a:gd name="connsiteX104" fmla="*/ 3439724 w 3498991"/>
              <a:gd name="connsiteY104" fmla="*/ 1498600 h 3098800"/>
              <a:gd name="connsiteX105" fmla="*/ 3431258 w 3498991"/>
              <a:gd name="connsiteY105" fmla="*/ 1430866 h 3098800"/>
              <a:gd name="connsiteX106" fmla="*/ 3422791 w 3498991"/>
              <a:gd name="connsiteY106" fmla="*/ 1397000 h 3098800"/>
              <a:gd name="connsiteX107" fmla="*/ 3414324 w 3498991"/>
              <a:gd name="connsiteY107" fmla="*/ 1278466 h 3098800"/>
              <a:gd name="connsiteX108" fmla="*/ 3397391 w 3498991"/>
              <a:gd name="connsiteY108" fmla="*/ 1227666 h 3098800"/>
              <a:gd name="connsiteX109" fmla="*/ 3380458 w 3498991"/>
              <a:gd name="connsiteY109" fmla="*/ 1176866 h 3098800"/>
              <a:gd name="connsiteX110" fmla="*/ 3371991 w 3498991"/>
              <a:gd name="connsiteY110" fmla="*/ 1151466 h 3098800"/>
              <a:gd name="connsiteX111" fmla="*/ 3338124 w 3498991"/>
              <a:gd name="connsiteY111" fmla="*/ 1109133 h 3098800"/>
              <a:gd name="connsiteX112" fmla="*/ 3329658 w 3498991"/>
              <a:gd name="connsiteY112" fmla="*/ 1083733 h 3098800"/>
              <a:gd name="connsiteX113" fmla="*/ 3295791 w 3498991"/>
              <a:gd name="connsiteY113" fmla="*/ 1032933 h 3098800"/>
              <a:gd name="connsiteX114" fmla="*/ 3261924 w 3498991"/>
              <a:gd name="connsiteY114" fmla="*/ 965200 h 3098800"/>
              <a:gd name="connsiteX115" fmla="*/ 3253458 w 3498991"/>
              <a:gd name="connsiteY115" fmla="*/ 905933 h 3098800"/>
              <a:gd name="connsiteX116" fmla="*/ 3219591 w 3498991"/>
              <a:gd name="connsiteY116" fmla="*/ 872066 h 3098800"/>
              <a:gd name="connsiteX117" fmla="*/ 3211124 w 3498991"/>
              <a:gd name="connsiteY117" fmla="*/ 838200 h 3098800"/>
              <a:gd name="connsiteX118" fmla="*/ 3194191 w 3498991"/>
              <a:gd name="connsiteY118" fmla="*/ 821266 h 3098800"/>
              <a:gd name="connsiteX119" fmla="*/ 3177258 w 3498991"/>
              <a:gd name="connsiteY119" fmla="*/ 736600 h 3098800"/>
              <a:gd name="connsiteX120" fmla="*/ 3160324 w 3498991"/>
              <a:gd name="connsiteY120" fmla="*/ 702733 h 3098800"/>
              <a:gd name="connsiteX121" fmla="*/ 3143391 w 3498991"/>
              <a:gd name="connsiteY121" fmla="*/ 651933 h 3098800"/>
              <a:gd name="connsiteX122" fmla="*/ 3126458 w 3498991"/>
              <a:gd name="connsiteY122" fmla="*/ 626533 h 3098800"/>
              <a:gd name="connsiteX123" fmla="*/ 3109524 w 3498991"/>
              <a:gd name="connsiteY123" fmla="*/ 575733 h 3098800"/>
              <a:gd name="connsiteX124" fmla="*/ 3101058 w 3498991"/>
              <a:gd name="connsiteY124" fmla="*/ 550333 h 3098800"/>
              <a:gd name="connsiteX125" fmla="*/ 3084124 w 3498991"/>
              <a:gd name="connsiteY125" fmla="*/ 533400 h 3098800"/>
              <a:gd name="connsiteX126" fmla="*/ 3058724 w 3498991"/>
              <a:gd name="connsiteY126" fmla="*/ 516466 h 3098800"/>
              <a:gd name="connsiteX127" fmla="*/ 3041791 w 3498991"/>
              <a:gd name="connsiteY127" fmla="*/ 491066 h 3098800"/>
              <a:gd name="connsiteX128" fmla="*/ 3016391 w 3498991"/>
              <a:gd name="connsiteY128" fmla="*/ 465666 h 3098800"/>
              <a:gd name="connsiteX129" fmla="*/ 2990991 w 3498991"/>
              <a:gd name="connsiteY129" fmla="*/ 423333 h 3098800"/>
              <a:gd name="connsiteX130" fmla="*/ 2965591 w 3498991"/>
              <a:gd name="connsiteY130" fmla="*/ 406400 h 3098800"/>
              <a:gd name="connsiteX131" fmla="*/ 2923258 w 3498991"/>
              <a:gd name="connsiteY131" fmla="*/ 381000 h 3098800"/>
              <a:gd name="connsiteX132" fmla="*/ 2897858 w 3498991"/>
              <a:gd name="connsiteY132" fmla="*/ 347133 h 3098800"/>
              <a:gd name="connsiteX133" fmla="*/ 2830124 w 3498991"/>
              <a:gd name="connsiteY133" fmla="*/ 330200 h 3098800"/>
              <a:gd name="connsiteX134" fmla="*/ 2728524 w 3498991"/>
              <a:gd name="connsiteY134" fmla="*/ 296333 h 3098800"/>
              <a:gd name="connsiteX135" fmla="*/ 2686191 w 3498991"/>
              <a:gd name="connsiteY135" fmla="*/ 287866 h 3098800"/>
              <a:gd name="connsiteX136" fmla="*/ 2652324 w 3498991"/>
              <a:gd name="connsiteY136" fmla="*/ 270933 h 3098800"/>
              <a:gd name="connsiteX137" fmla="*/ 2584591 w 3498991"/>
              <a:gd name="connsiteY137" fmla="*/ 262466 h 3098800"/>
              <a:gd name="connsiteX138" fmla="*/ 2542258 w 3498991"/>
              <a:gd name="connsiteY138" fmla="*/ 254000 h 3098800"/>
              <a:gd name="connsiteX139" fmla="*/ 2508391 w 3498991"/>
              <a:gd name="connsiteY139" fmla="*/ 237066 h 3098800"/>
              <a:gd name="connsiteX140" fmla="*/ 2457591 w 3498991"/>
              <a:gd name="connsiteY140" fmla="*/ 220133 h 3098800"/>
              <a:gd name="connsiteX141" fmla="*/ 2432191 w 3498991"/>
              <a:gd name="connsiteY141" fmla="*/ 211666 h 3098800"/>
              <a:gd name="connsiteX142" fmla="*/ 2389858 w 3498991"/>
              <a:gd name="connsiteY142" fmla="*/ 194733 h 3098800"/>
              <a:gd name="connsiteX143" fmla="*/ 2288258 w 3498991"/>
              <a:gd name="connsiteY143" fmla="*/ 186266 h 3098800"/>
              <a:gd name="connsiteX144" fmla="*/ 2152791 w 3498991"/>
              <a:gd name="connsiteY144" fmla="*/ 169333 h 3098800"/>
              <a:gd name="connsiteX145" fmla="*/ 2101991 w 3498991"/>
              <a:gd name="connsiteY145" fmla="*/ 143933 h 3098800"/>
              <a:gd name="connsiteX146" fmla="*/ 2051191 w 3498991"/>
              <a:gd name="connsiteY146" fmla="*/ 101600 h 3098800"/>
              <a:gd name="connsiteX147" fmla="*/ 2025791 w 3498991"/>
              <a:gd name="connsiteY147" fmla="*/ 93133 h 3098800"/>
              <a:gd name="connsiteX148" fmla="*/ 2000391 w 3498991"/>
              <a:gd name="connsiteY148" fmla="*/ 76200 h 3098800"/>
              <a:gd name="connsiteX149" fmla="*/ 1941124 w 3498991"/>
              <a:gd name="connsiteY149" fmla="*/ 59266 h 3098800"/>
              <a:gd name="connsiteX150" fmla="*/ 1915724 w 3498991"/>
              <a:gd name="connsiteY150" fmla="*/ 42333 h 3098800"/>
              <a:gd name="connsiteX151" fmla="*/ 1890324 w 3498991"/>
              <a:gd name="connsiteY151" fmla="*/ 33866 h 3098800"/>
              <a:gd name="connsiteX152" fmla="*/ 1856458 w 3498991"/>
              <a:gd name="connsiteY152" fmla="*/ 16933 h 3098800"/>
              <a:gd name="connsiteX153" fmla="*/ 1805658 w 3498991"/>
              <a:gd name="connsiteY153" fmla="*/ 8466 h 3098800"/>
              <a:gd name="connsiteX154" fmla="*/ 1771791 w 3498991"/>
              <a:gd name="connsiteY154" fmla="*/ 0 h 3098800"/>
              <a:gd name="connsiteX155" fmla="*/ 1450058 w 3498991"/>
              <a:gd name="connsiteY155" fmla="*/ 8466 h 3098800"/>
              <a:gd name="connsiteX156" fmla="*/ 1390791 w 3498991"/>
              <a:gd name="connsiteY156" fmla="*/ 33866 h 3098800"/>
              <a:gd name="connsiteX157" fmla="*/ 1373858 w 3498991"/>
              <a:gd name="connsiteY157" fmla="*/ 50800 h 3098800"/>
              <a:gd name="connsiteX158" fmla="*/ 1323058 w 3498991"/>
              <a:gd name="connsiteY158" fmla="*/ 67733 h 3098800"/>
              <a:gd name="connsiteX159" fmla="*/ 1280724 w 3498991"/>
              <a:gd name="connsiteY159" fmla="*/ 101600 h 3098800"/>
              <a:gd name="connsiteX160" fmla="*/ 1229924 w 3498991"/>
              <a:gd name="connsiteY160" fmla="*/ 152400 h 3098800"/>
              <a:gd name="connsiteX161" fmla="*/ 1170658 w 3498991"/>
              <a:gd name="connsiteY161" fmla="*/ 177800 h 3098800"/>
              <a:gd name="connsiteX162" fmla="*/ 1119858 w 3498991"/>
              <a:gd name="connsiteY162" fmla="*/ 211666 h 3098800"/>
              <a:gd name="connsiteX163" fmla="*/ 1094458 w 3498991"/>
              <a:gd name="connsiteY163" fmla="*/ 228600 h 3098800"/>
              <a:gd name="connsiteX164" fmla="*/ 1043658 w 3498991"/>
              <a:gd name="connsiteY164" fmla="*/ 245533 h 3098800"/>
              <a:gd name="connsiteX165" fmla="*/ 1026724 w 3498991"/>
              <a:gd name="connsiteY165" fmla="*/ 262466 h 3098800"/>
              <a:gd name="connsiteX166" fmla="*/ 857391 w 3498991"/>
              <a:gd name="connsiteY166" fmla="*/ 245533 h 3098800"/>
              <a:gd name="connsiteX167" fmla="*/ 831991 w 3498991"/>
              <a:gd name="connsiteY167" fmla="*/ 228600 h 3098800"/>
              <a:gd name="connsiteX168" fmla="*/ 730391 w 3498991"/>
              <a:gd name="connsiteY168" fmla="*/ 237066 h 3098800"/>
              <a:gd name="connsiteX169" fmla="*/ 704991 w 3498991"/>
              <a:gd name="connsiteY169" fmla="*/ 245533 h 3098800"/>
              <a:gd name="connsiteX170" fmla="*/ 679591 w 3498991"/>
              <a:gd name="connsiteY170" fmla="*/ 270933 h 3098800"/>
              <a:gd name="connsiteX171" fmla="*/ 654191 w 3498991"/>
              <a:gd name="connsiteY171" fmla="*/ 279400 h 3098800"/>
              <a:gd name="connsiteX172" fmla="*/ 577991 w 3498991"/>
              <a:gd name="connsiteY172" fmla="*/ 313266 h 3098800"/>
              <a:gd name="connsiteX173" fmla="*/ 561058 w 3498991"/>
              <a:gd name="connsiteY173" fmla="*/ 338666 h 3098800"/>
              <a:gd name="connsiteX174" fmla="*/ 510258 w 3498991"/>
              <a:gd name="connsiteY174" fmla="*/ 364066 h 3098800"/>
              <a:gd name="connsiteX175" fmla="*/ 493324 w 3498991"/>
              <a:gd name="connsiteY175" fmla="*/ 381000 h 3098800"/>
              <a:gd name="connsiteX176" fmla="*/ 442524 w 3498991"/>
              <a:gd name="connsiteY176" fmla="*/ 406400 h 3098800"/>
              <a:gd name="connsiteX177" fmla="*/ 417124 w 3498991"/>
              <a:gd name="connsiteY177" fmla="*/ 431800 h 3098800"/>
              <a:gd name="connsiteX178" fmla="*/ 332458 w 3498991"/>
              <a:gd name="connsiteY178" fmla="*/ 482600 h 3098800"/>
              <a:gd name="connsiteX179" fmla="*/ 290124 w 3498991"/>
              <a:gd name="connsiteY179" fmla="*/ 516466 h 3098800"/>
              <a:gd name="connsiteX180" fmla="*/ 273191 w 3498991"/>
              <a:gd name="connsiteY180" fmla="*/ 533400 h 3098800"/>
              <a:gd name="connsiteX181" fmla="*/ 239324 w 3498991"/>
              <a:gd name="connsiteY181" fmla="*/ 541866 h 3098800"/>
              <a:gd name="connsiteX182" fmla="*/ 213924 w 3498991"/>
              <a:gd name="connsiteY182" fmla="*/ 550333 h 3098800"/>
              <a:gd name="connsiteX183" fmla="*/ 154658 w 3498991"/>
              <a:gd name="connsiteY183" fmla="*/ 575733 h 3098800"/>
              <a:gd name="connsiteX184" fmla="*/ 112324 w 3498991"/>
              <a:gd name="connsiteY184" fmla="*/ 601133 h 3098800"/>
              <a:gd name="connsiteX185" fmla="*/ 86924 w 3498991"/>
              <a:gd name="connsiteY185" fmla="*/ 626533 h 3098800"/>
              <a:gd name="connsiteX186" fmla="*/ 53058 w 3498991"/>
              <a:gd name="connsiteY186" fmla="*/ 643466 h 3098800"/>
              <a:gd name="connsiteX187" fmla="*/ 2258 w 3498991"/>
              <a:gd name="connsiteY187" fmla="*/ 660400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8991" h="3098800">
                <a:moveTo>
                  <a:pt x="2258" y="660400"/>
                </a:moveTo>
                <a:cubicBezTo>
                  <a:pt x="-4798" y="671689"/>
                  <a:pt x="6560" y="694546"/>
                  <a:pt x="10724" y="711200"/>
                </a:cubicBezTo>
                <a:cubicBezTo>
                  <a:pt x="16231" y="733228"/>
                  <a:pt x="30578" y="774845"/>
                  <a:pt x="44591" y="795866"/>
                </a:cubicBezTo>
                <a:cubicBezTo>
                  <a:pt x="49019" y="802508"/>
                  <a:pt x="55880" y="807155"/>
                  <a:pt x="61524" y="812800"/>
                </a:cubicBezTo>
                <a:cubicBezTo>
                  <a:pt x="64346" y="821267"/>
                  <a:pt x="66475" y="829997"/>
                  <a:pt x="69991" y="838200"/>
                </a:cubicBezTo>
                <a:cubicBezTo>
                  <a:pt x="74963" y="849801"/>
                  <a:pt x="85139" y="859572"/>
                  <a:pt x="86924" y="872066"/>
                </a:cubicBezTo>
                <a:cubicBezTo>
                  <a:pt x="93721" y="919644"/>
                  <a:pt x="90609" y="968178"/>
                  <a:pt x="95391" y="1016000"/>
                </a:cubicBezTo>
                <a:cubicBezTo>
                  <a:pt x="96279" y="1024880"/>
                  <a:pt x="101406" y="1032819"/>
                  <a:pt x="103858" y="1041400"/>
                </a:cubicBezTo>
                <a:cubicBezTo>
                  <a:pt x="107055" y="1052588"/>
                  <a:pt x="107740" y="1064571"/>
                  <a:pt x="112324" y="1075266"/>
                </a:cubicBezTo>
                <a:cubicBezTo>
                  <a:pt x="116332" y="1084619"/>
                  <a:pt x="123613" y="1092199"/>
                  <a:pt x="129258" y="1100666"/>
                </a:cubicBezTo>
                <a:cubicBezTo>
                  <a:pt x="132080" y="1114777"/>
                  <a:pt x="134234" y="1129039"/>
                  <a:pt x="137724" y="1143000"/>
                </a:cubicBezTo>
                <a:cubicBezTo>
                  <a:pt x="139888" y="1151658"/>
                  <a:pt x="143739" y="1159819"/>
                  <a:pt x="146191" y="1168400"/>
                </a:cubicBezTo>
                <a:cubicBezTo>
                  <a:pt x="149388" y="1179588"/>
                  <a:pt x="151836" y="1190977"/>
                  <a:pt x="154658" y="1202266"/>
                </a:cubicBezTo>
                <a:cubicBezTo>
                  <a:pt x="135592" y="1411990"/>
                  <a:pt x="154658" y="1154818"/>
                  <a:pt x="154658" y="1473200"/>
                </a:cubicBezTo>
                <a:cubicBezTo>
                  <a:pt x="154658" y="1507184"/>
                  <a:pt x="149013" y="1540933"/>
                  <a:pt x="146191" y="1574800"/>
                </a:cubicBezTo>
                <a:cubicBezTo>
                  <a:pt x="149013" y="1603022"/>
                  <a:pt x="148715" y="1631733"/>
                  <a:pt x="154658" y="1659466"/>
                </a:cubicBezTo>
                <a:cubicBezTo>
                  <a:pt x="157303" y="1671807"/>
                  <a:pt x="166904" y="1681614"/>
                  <a:pt x="171591" y="1693333"/>
                </a:cubicBezTo>
                <a:cubicBezTo>
                  <a:pt x="178220" y="1709906"/>
                  <a:pt x="184195" y="1726817"/>
                  <a:pt x="188524" y="1744133"/>
                </a:cubicBezTo>
                <a:cubicBezTo>
                  <a:pt x="191346" y="1755422"/>
                  <a:pt x="192905" y="1767104"/>
                  <a:pt x="196991" y="1778000"/>
                </a:cubicBezTo>
                <a:cubicBezTo>
                  <a:pt x="205009" y="1799380"/>
                  <a:pt x="235975" y="1850850"/>
                  <a:pt x="247791" y="1862666"/>
                </a:cubicBezTo>
                <a:lnTo>
                  <a:pt x="290124" y="1905000"/>
                </a:lnTo>
                <a:cubicBezTo>
                  <a:pt x="295769" y="1910645"/>
                  <a:pt x="302630" y="1915291"/>
                  <a:pt x="307058" y="1921933"/>
                </a:cubicBezTo>
                <a:cubicBezTo>
                  <a:pt x="329635" y="1955800"/>
                  <a:pt x="315524" y="1941689"/>
                  <a:pt x="349391" y="1964266"/>
                </a:cubicBezTo>
                <a:cubicBezTo>
                  <a:pt x="352213" y="1975555"/>
                  <a:pt x="355836" y="1986674"/>
                  <a:pt x="357858" y="1998133"/>
                </a:cubicBezTo>
                <a:cubicBezTo>
                  <a:pt x="369063" y="2061627"/>
                  <a:pt x="350978" y="2100792"/>
                  <a:pt x="400191" y="2133600"/>
                </a:cubicBezTo>
                <a:cubicBezTo>
                  <a:pt x="407617" y="2138550"/>
                  <a:pt x="417124" y="2139244"/>
                  <a:pt x="425591" y="2142066"/>
                </a:cubicBezTo>
                <a:lnTo>
                  <a:pt x="476391" y="2175933"/>
                </a:lnTo>
                <a:cubicBezTo>
                  <a:pt x="484858" y="2181577"/>
                  <a:pt x="492138" y="2189648"/>
                  <a:pt x="501791" y="2192866"/>
                </a:cubicBezTo>
                <a:lnTo>
                  <a:pt x="552591" y="2209800"/>
                </a:lnTo>
                <a:cubicBezTo>
                  <a:pt x="555413" y="2246489"/>
                  <a:pt x="551577" y="2284311"/>
                  <a:pt x="561058" y="2319866"/>
                </a:cubicBezTo>
                <a:cubicBezTo>
                  <a:pt x="563680" y="2329698"/>
                  <a:pt x="578641" y="2330286"/>
                  <a:pt x="586458" y="2336800"/>
                </a:cubicBezTo>
                <a:cubicBezTo>
                  <a:pt x="607998" y="2354751"/>
                  <a:pt x="611290" y="2368004"/>
                  <a:pt x="637258" y="2379133"/>
                </a:cubicBezTo>
                <a:cubicBezTo>
                  <a:pt x="647953" y="2383717"/>
                  <a:pt x="659835" y="2384778"/>
                  <a:pt x="671124" y="2387600"/>
                </a:cubicBezTo>
                <a:cubicBezTo>
                  <a:pt x="684780" y="2401255"/>
                  <a:pt x="694767" y="2413456"/>
                  <a:pt x="713458" y="2421466"/>
                </a:cubicBezTo>
                <a:cubicBezTo>
                  <a:pt x="724153" y="2426050"/>
                  <a:pt x="736136" y="2426736"/>
                  <a:pt x="747324" y="2429933"/>
                </a:cubicBezTo>
                <a:cubicBezTo>
                  <a:pt x="755905" y="2432385"/>
                  <a:pt x="764368" y="2435266"/>
                  <a:pt x="772724" y="2438400"/>
                </a:cubicBezTo>
                <a:cubicBezTo>
                  <a:pt x="806391" y="2451025"/>
                  <a:pt x="830281" y="2463371"/>
                  <a:pt x="865858" y="2472266"/>
                </a:cubicBezTo>
                <a:cubicBezTo>
                  <a:pt x="877147" y="2475088"/>
                  <a:pt x="888579" y="2477389"/>
                  <a:pt x="899724" y="2480733"/>
                </a:cubicBezTo>
                <a:cubicBezTo>
                  <a:pt x="916820" y="2485862"/>
                  <a:pt x="933591" y="2492022"/>
                  <a:pt x="950524" y="2497666"/>
                </a:cubicBezTo>
                <a:cubicBezTo>
                  <a:pt x="958991" y="2500488"/>
                  <a:pt x="967266" y="2503968"/>
                  <a:pt x="975924" y="2506133"/>
                </a:cubicBezTo>
                <a:lnTo>
                  <a:pt x="1009791" y="2514600"/>
                </a:lnTo>
                <a:cubicBezTo>
                  <a:pt x="1018258" y="2523067"/>
                  <a:pt x="1025228" y="2533358"/>
                  <a:pt x="1035191" y="2540000"/>
                </a:cubicBezTo>
                <a:cubicBezTo>
                  <a:pt x="1051310" y="2550746"/>
                  <a:pt x="1114844" y="2556217"/>
                  <a:pt x="1119858" y="2556933"/>
                </a:cubicBezTo>
                <a:cubicBezTo>
                  <a:pt x="1128325" y="2562577"/>
                  <a:pt x="1135959" y="2569733"/>
                  <a:pt x="1145258" y="2573866"/>
                </a:cubicBezTo>
                <a:cubicBezTo>
                  <a:pt x="1161569" y="2581115"/>
                  <a:pt x="1181206" y="2580899"/>
                  <a:pt x="1196058" y="2590800"/>
                </a:cubicBezTo>
                <a:cubicBezTo>
                  <a:pt x="1204525" y="2596444"/>
                  <a:pt x="1212159" y="2603600"/>
                  <a:pt x="1221458" y="2607733"/>
                </a:cubicBezTo>
                <a:cubicBezTo>
                  <a:pt x="1275636" y="2631811"/>
                  <a:pt x="1263039" y="2619073"/>
                  <a:pt x="1314591" y="2633133"/>
                </a:cubicBezTo>
                <a:cubicBezTo>
                  <a:pt x="1314610" y="2633138"/>
                  <a:pt x="1378082" y="2654296"/>
                  <a:pt x="1390791" y="2658533"/>
                </a:cubicBezTo>
                <a:lnTo>
                  <a:pt x="1416191" y="2667000"/>
                </a:lnTo>
                <a:cubicBezTo>
                  <a:pt x="1424658" y="2675467"/>
                  <a:pt x="1432393" y="2684735"/>
                  <a:pt x="1441591" y="2692400"/>
                </a:cubicBezTo>
                <a:cubicBezTo>
                  <a:pt x="1449408" y="2698914"/>
                  <a:pt x="1459796" y="2702138"/>
                  <a:pt x="1466991" y="2709333"/>
                </a:cubicBezTo>
                <a:cubicBezTo>
                  <a:pt x="1474186" y="2716528"/>
                  <a:pt x="1476729" y="2727538"/>
                  <a:pt x="1483924" y="2734733"/>
                </a:cubicBezTo>
                <a:cubicBezTo>
                  <a:pt x="1500336" y="2751145"/>
                  <a:pt x="1514067" y="2753247"/>
                  <a:pt x="1534724" y="2760133"/>
                </a:cubicBezTo>
                <a:cubicBezTo>
                  <a:pt x="1550473" y="2775881"/>
                  <a:pt x="1555700" y="2783321"/>
                  <a:pt x="1577058" y="2794000"/>
                </a:cubicBezTo>
                <a:cubicBezTo>
                  <a:pt x="1585040" y="2797991"/>
                  <a:pt x="1593991" y="2799644"/>
                  <a:pt x="1602458" y="2802466"/>
                </a:cubicBezTo>
                <a:cubicBezTo>
                  <a:pt x="1619037" y="2819046"/>
                  <a:pt x="1644987" y="2850531"/>
                  <a:pt x="1670191" y="2861733"/>
                </a:cubicBezTo>
                <a:cubicBezTo>
                  <a:pt x="1686502" y="2868982"/>
                  <a:pt x="1704058" y="2873022"/>
                  <a:pt x="1720991" y="2878666"/>
                </a:cubicBezTo>
                <a:lnTo>
                  <a:pt x="1746391" y="2887133"/>
                </a:lnTo>
                <a:cubicBezTo>
                  <a:pt x="1752035" y="2895600"/>
                  <a:pt x="1755378" y="2906176"/>
                  <a:pt x="1763324" y="2912533"/>
                </a:cubicBezTo>
                <a:cubicBezTo>
                  <a:pt x="1770293" y="2918108"/>
                  <a:pt x="1783537" y="2913738"/>
                  <a:pt x="1788724" y="2921000"/>
                </a:cubicBezTo>
                <a:cubicBezTo>
                  <a:pt x="1833230" y="2983308"/>
                  <a:pt x="1776350" y="2964635"/>
                  <a:pt x="1831058" y="2980266"/>
                </a:cubicBezTo>
                <a:cubicBezTo>
                  <a:pt x="1842246" y="2983463"/>
                  <a:pt x="1853635" y="2985911"/>
                  <a:pt x="1864924" y="2988733"/>
                </a:cubicBezTo>
                <a:cubicBezTo>
                  <a:pt x="1877322" y="3001130"/>
                  <a:pt x="1890172" y="3016193"/>
                  <a:pt x="1907258" y="3022600"/>
                </a:cubicBezTo>
                <a:cubicBezTo>
                  <a:pt x="1929954" y="3031111"/>
                  <a:pt x="2014667" y="3038297"/>
                  <a:pt x="2025791" y="3039533"/>
                </a:cubicBezTo>
                <a:cubicBezTo>
                  <a:pt x="2089412" y="3071343"/>
                  <a:pt x="2048810" y="3056283"/>
                  <a:pt x="2161258" y="3064933"/>
                </a:cubicBezTo>
                <a:lnTo>
                  <a:pt x="2279791" y="3073400"/>
                </a:lnTo>
                <a:cubicBezTo>
                  <a:pt x="2288258" y="3081867"/>
                  <a:pt x="2293217" y="3098800"/>
                  <a:pt x="2305191" y="3098800"/>
                </a:cubicBezTo>
                <a:cubicBezTo>
                  <a:pt x="2362267" y="3098800"/>
                  <a:pt x="2418475" y="3084179"/>
                  <a:pt x="2474524" y="3073400"/>
                </a:cubicBezTo>
                <a:cubicBezTo>
                  <a:pt x="2492052" y="3070029"/>
                  <a:pt x="2508391" y="3062110"/>
                  <a:pt x="2525324" y="3056466"/>
                </a:cubicBezTo>
                <a:cubicBezTo>
                  <a:pt x="2533791" y="3053644"/>
                  <a:pt x="2541813" y="3048495"/>
                  <a:pt x="2550724" y="3048000"/>
                </a:cubicBezTo>
                <a:lnTo>
                  <a:pt x="2703124" y="3039533"/>
                </a:lnTo>
                <a:cubicBezTo>
                  <a:pt x="2751702" y="3023340"/>
                  <a:pt x="2706357" y="3042662"/>
                  <a:pt x="2753924" y="3005666"/>
                </a:cubicBezTo>
                <a:cubicBezTo>
                  <a:pt x="2769988" y="2993172"/>
                  <a:pt x="2790334" y="2986190"/>
                  <a:pt x="2804724" y="2971800"/>
                </a:cubicBezTo>
                <a:cubicBezTo>
                  <a:pt x="2810369" y="2966155"/>
                  <a:pt x="2816671" y="2961100"/>
                  <a:pt x="2821658" y="2954866"/>
                </a:cubicBezTo>
                <a:cubicBezTo>
                  <a:pt x="2828015" y="2946920"/>
                  <a:pt x="2829490" y="2934017"/>
                  <a:pt x="2838591" y="2929466"/>
                </a:cubicBezTo>
                <a:cubicBezTo>
                  <a:pt x="2853946" y="2921789"/>
                  <a:pt x="2872458" y="2923822"/>
                  <a:pt x="2889391" y="2921000"/>
                </a:cubicBezTo>
                <a:cubicBezTo>
                  <a:pt x="2897858" y="2918178"/>
                  <a:pt x="2907365" y="2917484"/>
                  <a:pt x="2914791" y="2912533"/>
                </a:cubicBezTo>
                <a:cubicBezTo>
                  <a:pt x="2948074" y="2890344"/>
                  <a:pt x="2935934" y="2885051"/>
                  <a:pt x="2957124" y="2853266"/>
                </a:cubicBezTo>
                <a:cubicBezTo>
                  <a:pt x="2961552" y="2846624"/>
                  <a:pt x="2969071" y="2842566"/>
                  <a:pt x="2974058" y="2836333"/>
                </a:cubicBezTo>
                <a:cubicBezTo>
                  <a:pt x="2980415" y="2828387"/>
                  <a:pt x="2984477" y="2818750"/>
                  <a:pt x="2990991" y="2810933"/>
                </a:cubicBezTo>
                <a:cubicBezTo>
                  <a:pt x="2998656" y="2801735"/>
                  <a:pt x="3009040" y="2794984"/>
                  <a:pt x="3016391" y="2785533"/>
                </a:cubicBezTo>
                <a:cubicBezTo>
                  <a:pt x="3028886" y="2769469"/>
                  <a:pt x="3041157" y="2752936"/>
                  <a:pt x="3050258" y="2734733"/>
                </a:cubicBezTo>
                <a:cubicBezTo>
                  <a:pt x="3055902" y="2723444"/>
                  <a:pt x="3059307" y="2710722"/>
                  <a:pt x="3067191" y="2700866"/>
                </a:cubicBezTo>
                <a:cubicBezTo>
                  <a:pt x="3082151" y="2682166"/>
                  <a:pt x="3101058" y="2666999"/>
                  <a:pt x="3117991" y="2650066"/>
                </a:cubicBezTo>
                <a:cubicBezTo>
                  <a:pt x="3129280" y="2638777"/>
                  <a:pt x="3143002" y="2629484"/>
                  <a:pt x="3151858" y="2616200"/>
                </a:cubicBezTo>
                <a:lnTo>
                  <a:pt x="3185724" y="2565400"/>
                </a:lnTo>
                <a:lnTo>
                  <a:pt x="3202658" y="2540000"/>
                </a:lnTo>
                <a:cubicBezTo>
                  <a:pt x="3205480" y="2531533"/>
                  <a:pt x="3207133" y="2522582"/>
                  <a:pt x="3211124" y="2514600"/>
                </a:cubicBezTo>
                <a:cubicBezTo>
                  <a:pt x="3241676" y="2453496"/>
                  <a:pt x="3215301" y="2529561"/>
                  <a:pt x="3244991" y="2455333"/>
                </a:cubicBezTo>
                <a:cubicBezTo>
                  <a:pt x="3270933" y="2390475"/>
                  <a:pt x="3246402" y="2420054"/>
                  <a:pt x="3278858" y="2387600"/>
                </a:cubicBezTo>
                <a:cubicBezTo>
                  <a:pt x="3279280" y="2385489"/>
                  <a:pt x="3288847" y="2328546"/>
                  <a:pt x="3295791" y="2319866"/>
                </a:cubicBezTo>
                <a:cubicBezTo>
                  <a:pt x="3302148" y="2311920"/>
                  <a:pt x="3312724" y="2308577"/>
                  <a:pt x="3321191" y="2302933"/>
                </a:cubicBezTo>
                <a:cubicBezTo>
                  <a:pt x="3326835" y="2286000"/>
                  <a:pt x="3325503" y="2264754"/>
                  <a:pt x="3338124" y="2252133"/>
                </a:cubicBezTo>
                <a:cubicBezTo>
                  <a:pt x="3370719" y="2219538"/>
                  <a:pt x="3356882" y="2236696"/>
                  <a:pt x="3380458" y="2201333"/>
                </a:cubicBezTo>
                <a:cubicBezTo>
                  <a:pt x="3383280" y="2192866"/>
                  <a:pt x="3384933" y="2183915"/>
                  <a:pt x="3388924" y="2175933"/>
                </a:cubicBezTo>
                <a:cubicBezTo>
                  <a:pt x="3413494" y="2126793"/>
                  <a:pt x="3400520" y="2176055"/>
                  <a:pt x="3422791" y="2116666"/>
                </a:cubicBezTo>
                <a:cubicBezTo>
                  <a:pt x="3426877" y="2105771"/>
                  <a:pt x="3429176" y="2094248"/>
                  <a:pt x="3431258" y="2082800"/>
                </a:cubicBezTo>
                <a:cubicBezTo>
                  <a:pt x="3434828" y="2063166"/>
                  <a:pt x="3431619" y="2041769"/>
                  <a:pt x="3439724" y="2023533"/>
                </a:cubicBezTo>
                <a:cubicBezTo>
                  <a:pt x="3443857" y="2014234"/>
                  <a:pt x="3456657" y="2012244"/>
                  <a:pt x="3465124" y="2006600"/>
                </a:cubicBezTo>
                <a:cubicBezTo>
                  <a:pt x="3467946" y="1995311"/>
                  <a:pt x="3472231" y="1984290"/>
                  <a:pt x="3473591" y="1972733"/>
                </a:cubicBezTo>
                <a:cubicBezTo>
                  <a:pt x="3492311" y="1813621"/>
                  <a:pt x="3470174" y="1910205"/>
                  <a:pt x="3490524" y="1828800"/>
                </a:cubicBezTo>
                <a:cubicBezTo>
                  <a:pt x="3493346" y="1800578"/>
                  <a:pt x="3498991" y="1772496"/>
                  <a:pt x="3498991" y="1744133"/>
                </a:cubicBezTo>
                <a:cubicBezTo>
                  <a:pt x="3498991" y="1732401"/>
                  <a:pt x="3485805" y="1627403"/>
                  <a:pt x="3482058" y="1608666"/>
                </a:cubicBezTo>
                <a:cubicBezTo>
                  <a:pt x="3474965" y="1573201"/>
                  <a:pt x="3473306" y="1591162"/>
                  <a:pt x="3456658" y="1557866"/>
                </a:cubicBezTo>
                <a:cubicBezTo>
                  <a:pt x="3450585" y="1545719"/>
                  <a:pt x="3442437" y="1509452"/>
                  <a:pt x="3439724" y="1498600"/>
                </a:cubicBezTo>
                <a:cubicBezTo>
                  <a:pt x="3436902" y="1476022"/>
                  <a:pt x="3434999" y="1453310"/>
                  <a:pt x="3431258" y="1430866"/>
                </a:cubicBezTo>
                <a:cubicBezTo>
                  <a:pt x="3429345" y="1419388"/>
                  <a:pt x="3424076" y="1408565"/>
                  <a:pt x="3422791" y="1397000"/>
                </a:cubicBezTo>
                <a:cubicBezTo>
                  <a:pt x="3418416" y="1357630"/>
                  <a:pt x="3420200" y="1317640"/>
                  <a:pt x="3414324" y="1278466"/>
                </a:cubicBezTo>
                <a:cubicBezTo>
                  <a:pt x="3411676" y="1260814"/>
                  <a:pt x="3403035" y="1244599"/>
                  <a:pt x="3397391" y="1227666"/>
                </a:cubicBezTo>
                <a:lnTo>
                  <a:pt x="3380458" y="1176866"/>
                </a:lnTo>
                <a:cubicBezTo>
                  <a:pt x="3377636" y="1168399"/>
                  <a:pt x="3376941" y="1158892"/>
                  <a:pt x="3371991" y="1151466"/>
                </a:cubicBezTo>
                <a:cubicBezTo>
                  <a:pt x="3350630" y="1119424"/>
                  <a:pt x="3362253" y="1133261"/>
                  <a:pt x="3338124" y="1109133"/>
                </a:cubicBezTo>
                <a:cubicBezTo>
                  <a:pt x="3335302" y="1100666"/>
                  <a:pt x="3333992" y="1091535"/>
                  <a:pt x="3329658" y="1083733"/>
                </a:cubicBezTo>
                <a:cubicBezTo>
                  <a:pt x="3319775" y="1065943"/>
                  <a:pt x="3302227" y="1052240"/>
                  <a:pt x="3295791" y="1032933"/>
                </a:cubicBezTo>
                <a:cubicBezTo>
                  <a:pt x="3276334" y="974560"/>
                  <a:pt x="3291480" y="994754"/>
                  <a:pt x="3261924" y="965200"/>
                </a:cubicBezTo>
                <a:cubicBezTo>
                  <a:pt x="3259102" y="945444"/>
                  <a:pt x="3261716" y="924101"/>
                  <a:pt x="3253458" y="905933"/>
                </a:cubicBezTo>
                <a:cubicBezTo>
                  <a:pt x="3246852" y="891399"/>
                  <a:pt x="3219591" y="872066"/>
                  <a:pt x="3219591" y="872066"/>
                </a:cubicBezTo>
                <a:cubicBezTo>
                  <a:pt x="3216769" y="860777"/>
                  <a:pt x="3216328" y="848608"/>
                  <a:pt x="3211124" y="838200"/>
                </a:cubicBezTo>
                <a:cubicBezTo>
                  <a:pt x="3207554" y="831060"/>
                  <a:pt x="3197761" y="828406"/>
                  <a:pt x="3194191" y="821266"/>
                </a:cubicBezTo>
                <a:cubicBezTo>
                  <a:pt x="3186432" y="805747"/>
                  <a:pt x="3180450" y="747240"/>
                  <a:pt x="3177258" y="736600"/>
                </a:cubicBezTo>
                <a:cubicBezTo>
                  <a:pt x="3173631" y="724511"/>
                  <a:pt x="3165012" y="714452"/>
                  <a:pt x="3160324" y="702733"/>
                </a:cubicBezTo>
                <a:cubicBezTo>
                  <a:pt x="3153695" y="686160"/>
                  <a:pt x="3153292" y="666785"/>
                  <a:pt x="3143391" y="651933"/>
                </a:cubicBezTo>
                <a:cubicBezTo>
                  <a:pt x="3137747" y="643466"/>
                  <a:pt x="3130591" y="635832"/>
                  <a:pt x="3126458" y="626533"/>
                </a:cubicBezTo>
                <a:cubicBezTo>
                  <a:pt x="3119209" y="610222"/>
                  <a:pt x="3115168" y="592666"/>
                  <a:pt x="3109524" y="575733"/>
                </a:cubicBezTo>
                <a:cubicBezTo>
                  <a:pt x="3106702" y="567266"/>
                  <a:pt x="3107369" y="556643"/>
                  <a:pt x="3101058" y="550333"/>
                </a:cubicBezTo>
                <a:cubicBezTo>
                  <a:pt x="3095413" y="544689"/>
                  <a:pt x="3090357" y="538387"/>
                  <a:pt x="3084124" y="533400"/>
                </a:cubicBezTo>
                <a:cubicBezTo>
                  <a:pt x="3076178" y="527043"/>
                  <a:pt x="3067191" y="522111"/>
                  <a:pt x="3058724" y="516466"/>
                </a:cubicBezTo>
                <a:cubicBezTo>
                  <a:pt x="3053080" y="507999"/>
                  <a:pt x="3048305" y="498883"/>
                  <a:pt x="3041791" y="491066"/>
                </a:cubicBezTo>
                <a:cubicBezTo>
                  <a:pt x="3034126" y="481868"/>
                  <a:pt x="3023575" y="475245"/>
                  <a:pt x="3016391" y="465666"/>
                </a:cubicBezTo>
                <a:cubicBezTo>
                  <a:pt x="3006517" y="452501"/>
                  <a:pt x="3001701" y="435827"/>
                  <a:pt x="2990991" y="423333"/>
                </a:cubicBezTo>
                <a:cubicBezTo>
                  <a:pt x="2984369" y="415607"/>
                  <a:pt x="2973537" y="412757"/>
                  <a:pt x="2965591" y="406400"/>
                </a:cubicBezTo>
                <a:cubicBezTo>
                  <a:pt x="2932385" y="379834"/>
                  <a:pt x="2967370" y="395703"/>
                  <a:pt x="2923258" y="381000"/>
                </a:cubicBezTo>
                <a:cubicBezTo>
                  <a:pt x="2914791" y="369711"/>
                  <a:pt x="2910246" y="353890"/>
                  <a:pt x="2897858" y="347133"/>
                </a:cubicBezTo>
                <a:cubicBezTo>
                  <a:pt x="2877427" y="335989"/>
                  <a:pt x="2830124" y="330200"/>
                  <a:pt x="2830124" y="330200"/>
                </a:cubicBezTo>
                <a:cubicBezTo>
                  <a:pt x="2792840" y="292914"/>
                  <a:pt x="2821019" y="314832"/>
                  <a:pt x="2728524" y="296333"/>
                </a:cubicBezTo>
                <a:lnTo>
                  <a:pt x="2686191" y="287866"/>
                </a:lnTo>
                <a:cubicBezTo>
                  <a:pt x="2674902" y="282222"/>
                  <a:pt x="2664569" y="273994"/>
                  <a:pt x="2652324" y="270933"/>
                </a:cubicBezTo>
                <a:cubicBezTo>
                  <a:pt x="2630250" y="265414"/>
                  <a:pt x="2607080" y="265926"/>
                  <a:pt x="2584591" y="262466"/>
                </a:cubicBezTo>
                <a:cubicBezTo>
                  <a:pt x="2570368" y="260278"/>
                  <a:pt x="2556369" y="256822"/>
                  <a:pt x="2542258" y="254000"/>
                </a:cubicBezTo>
                <a:cubicBezTo>
                  <a:pt x="2530969" y="248355"/>
                  <a:pt x="2520110" y="241754"/>
                  <a:pt x="2508391" y="237066"/>
                </a:cubicBezTo>
                <a:cubicBezTo>
                  <a:pt x="2491818" y="230437"/>
                  <a:pt x="2474524" y="225777"/>
                  <a:pt x="2457591" y="220133"/>
                </a:cubicBezTo>
                <a:cubicBezTo>
                  <a:pt x="2449124" y="217311"/>
                  <a:pt x="2440477" y="214981"/>
                  <a:pt x="2432191" y="211666"/>
                </a:cubicBezTo>
                <a:cubicBezTo>
                  <a:pt x="2418080" y="206022"/>
                  <a:pt x="2404825" y="197374"/>
                  <a:pt x="2389858" y="194733"/>
                </a:cubicBezTo>
                <a:cubicBezTo>
                  <a:pt x="2356391" y="188827"/>
                  <a:pt x="2322089" y="189488"/>
                  <a:pt x="2288258" y="186266"/>
                </a:cubicBezTo>
                <a:cubicBezTo>
                  <a:pt x="2224217" y="180167"/>
                  <a:pt x="2212375" y="177845"/>
                  <a:pt x="2152791" y="169333"/>
                </a:cubicBezTo>
                <a:cubicBezTo>
                  <a:pt x="2127335" y="160847"/>
                  <a:pt x="2123874" y="162169"/>
                  <a:pt x="2101991" y="143933"/>
                </a:cubicBezTo>
                <a:cubicBezTo>
                  <a:pt x="2073902" y="120525"/>
                  <a:pt x="2082724" y="117367"/>
                  <a:pt x="2051191" y="101600"/>
                </a:cubicBezTo>
                <a:cubicBezTo>
                  <a:pt x="2043209" y="97609"/>
                  <a:pt x="2033773" y="97124"/>
                  <a:pt x="2025791" y="93133"/>
                </a:cubicBezTo>
                <a:cubicBezTo>
                  <a:pt x="2016690" y="88582"/>
                  <a:pt x="2009744" y="80208"/>
                  <a:pt x="2000391" y="76200"/>
                </a:cubicBezTo>
                <a:cubicBezTo>
                  <a:pt x="1962410" y="59922"/>
                  <a:pt x="1974078" y="75743"/>
                  <a:pt x="1941124" y="59266"/>
                </a:cubicBezTo>
                <a:cubicBezTo>
                  <a:pt x="1932023" y="54715"/>
                  <a:pt x="1924825" y="46884"/>
                  <a:pt x="1915724" y="42333"/>
                </a:cubicBezTo>
                <a:cubicBezTo>
                  <a:pt x="1907742" y="38342"/>
                  <a:pt x="1898527" y="37382"/>
                  <a:pt x="1890324" y="33866"/>
                </a:cubicBezTo>
                <a:cubicBezTo>
                  <a:pt x="1878723" y="28894"/>
                  <a:pt x="1868547" y="20560"/>
                  <a:pt x="1856458" y="16933"/>
                </a:cubicBezTo>
                <a:cubicBezTo>
                  <a:pt x="1840015" y="12000"/>
                  <a:pt x="1822492" y="11833"/>
                  <a:pt x="1805658" y="8466"/>
                </a:cubicBezTo>
                <a:cubicBezTo>
                  <a:pt x="1794248" y="6184"/>
                  <a:pt x="1783080" y="2822"/>
                  <a:pt x="1771791" y="0"/>
                </a:cubicBezTo>
                <a:cubicBezTo>
                  <a:pt x="1664547" y="2822"/>
                  <a:pt x="1557218" y="3363"/>
                  <a:pt x="1450058" y="8466"/>
                </a:cubicBezTo>
                <a:cubicBezTo>
                  <a:pt x="1425196" y="9650"/>
                  <a:pt x="1409367" y="19005"/>
                  <a:pt x="1390791" y="33866"/>
                </a:cubicBezTo>
                <a:cubicBezTo>
                  <a:pt x="1384558" y="38853"/>
                  <a:pt x="1380998" y="47230"/>
                  <a:pt x="1373858" y="50800"/>
                </a:cubicBezTo>
                <a:cubicBezTo>
                  <a:pt x="1357893" y="58783"/>
                  <a:pt x="1323058" y="67733"/>
                  <a:pt x="1323058" y="67733"/>
                </a:cubicBezTo>
                <a:cubicBezTo>
                  <a:pt x="1248631" y="142156"/>
                  <a:pt x="1376883" y="16124"/>
                  <a:pt x="1280724" y="101600"/>
                </a:cubicBezTo>
                <a:cubicBezTo>
                  <a:pt x="1262826" y="117510"/>
                  <a:pt x="1252643" y="144828"/>
                  <a:pt x="1229924" y="152400"/>
                </a:cubicBezTo>
                <a:cubicBezTo>
                  <a:pt x="1209193" y="159310"/>
                  <a:pt x="1188971" y="164719"/>
                  <a:pt x="1170658" y="177800"/>
                </a:cubicBezTo>
                <a:cubicBezTo>
                  <a:pt x="1115169" y="217436"/>
                  <a:pt x="1174341" y="193507"/>
                  <a:pt x="1119858" y="211666"/>
                </a:cubicBezTo>
                <a:cubicBezTo>
                  <a:pt x="1111391" y="217311"/>
                  <a:pt x="1103757" y="224467"/>
                  <a:pt x="1094458" y="228600"/>
                </a:cubicBezTo>
                <a:cubicBezTo>
                  <a:pt x="1078147" y="235849"/>
                  <a:pt x="1043658" y="245533"/>
                  <a:pt x="1043658" y="245533"/>
                </a:cubicBezTo>
                <a:cubicBezTo>
                  <a:pt x="1038013" y="251177"/>
                  <a:pt x="1034695" y="262046"/>
                  <a:pt x="1026724" y="262466"/>
                </a:cubicBezTo>
                <a:cubicBezTo>
                  <a:pt x="1019997" y="262820"/>
                  <a:pt x="901252" y="267463"/>
                  <a:pt x="857391" y="245533"/>
                </a:cubicBezTo>
                <a:cubicBezTo>
                  <a:pt x="848290" y="240982"/>
                  <a:pt x="840458" y="234244"/>
                  <a:pt x="831991" y="228600"/>
                </a:cubicBezTo>
                <a:cubicBezTo>
                  <a:pt x="798124" y="231422"/>
                  <a:pt x="764077" y="232575"/>
                  <a:pt x="730391" y="237066"/>
                </a:cubicBezTo>
                <a:cubicBezTo>
                  <a:pt x="721545" y="238245"/>
                  <a:pt x="712417" y="240582"/>
                  <a:pt x="704991" y="245533"/>
                </a:cubicBezTo>
                <a:cubicBezTo>
                  <a:pt x="695028" y="252175"/>
                  <a:pt x="689554" y="264291"/>
                  <a:pt x="679591" y="270933"/>
                </a:cubicBezTo>
                <a:cubicBezTo>
                  <a:pt x="672165" y="275884"/>
                  <a:pt x="662173" y="275409"/>
                  <a:pt x="654191" y="279400"/>
                </a:cubicBezTo>
                <a:cubicBezTo>
                  <a:pt x="573693" y="319649"/>
                  <a:pt x="709042" y="269583"/>
                  <a:pt x="577991" y="313266"/>
                </a:cubicBezTo>
                <a:cubicBezTo>
                  <a:pt x="572347" y="321733"/>
                  <a:pt x="568253" y="331471"/>
                  <a:pt x="561058" y="338666"/>
                </a:cubicBezTo>
                <a:cubicBezTo>
                  <a:pt x="544644" y="355081"/>
                  <a:pt x="530918" y="357180"/>
                  <a:pt x="510258" y="364066"/>
                </a:cubicBezTo>
                <a:cubicBezTo>
                  <a:pt x="504613" y="369711"/>
                  <a:pt x="500169" y="376893"/>
                  <a:pt x="493324" y="381000"/>
                </a:cubicBezTo>
                <a:cubicBezTo>
                  <a:pt x="438771" y="413732"/>
                  <a:pt x="497583" y="360517"/>
                  <a:pt x="442524" y="406400"/>
                </a:cubicBezTo>
                <a:cubicBezTo>
                  <a:pt x="433326" y="414065"/>
                  <a:pt x="426575" y="424449"/>
                  <a:pt x="417124" y="431800"/>
                </a:cubicBezTo>
                <a:cubicBezTo>
                  <a:pt x="380347" y="460404"/>
                  <a:pt x="369317" y="464170"/>
                  <a:pt x="332458" y="482600"/>
                </a:cubicBezTo>
                <a:cubicBezTo>
                  <a:pt x="298729" y="533192"/>
                  <a:pt x="335566" y="489201"/>
                  <a:pt x="290124" y="516466"/>
                </a:cubicBezTo>
                <a:cubicBezTo>
                  <a:pt x="283279" y="520573"/>
                  <a:pt x="280331" y="529830"/>
                  <a:pt x="273191" y="533400"/>
                </a:cubicBezTo>
                <a:cubicBezTo>
                  <a:pt x="262783" y="538604"/>
                  <a:pt x="250513" y="538669"/>
                  <a:pt x="239324" y="541866"/>
                </a:cubicBezTo>
                <a:cubicBezTo>
                  <a:pt x="230743" y="544318"/>
                  <a:pt x="222127" y="546817"/>
                  <a:pt x="213924" y="550333"/>
                </a:cubicBezTo>
                <a:cubicBezTo>
                  <a:pt x="140689" y="581720"/>
                  <a:pt x="214226" y="555876"/>
                  <a:pt x="154658" y="575733"/>
                </a:cubicBezTo>
                <a:cubicBezTo>
                  <a:pt x="101916" y="628472"/>
                  <a:pt x="178276" y="557165"/>
                  <a:pt x="112324" y="601133"/>
                </a:cubicBezTo>
                <a:cubicBezTo>
                  <a:pt x="102361" y="607775"/>
                  <a:pt x="96667" y="619573"/>
                  <a:pt x="86924" y="626533"/>
                </a:cubicBezTo>
                <a:cubicBezTo>
                  <a:pt x="76654" y="633869"/>
                  <a:pt x="64659" y="638494"/>
                  <a:pt x="53058" y="643466"/>
                </a:cubicBezTo>
                <a:cubicBezTo>
                  <a:pt x="44855" y="646982"/>
                  <a:pt x="9314" y="649111"/>
                  <a:pt x="2258" y="660400"/>
                </a:cubicBezTo>
                <a:close/>
              </a:path>
            </a:pathLst>
          </a:custGeom>
          <a:solidFill>
            <a:srgbClr val="FF3399">
              <a:alpha val="23000"/>
            </a:srgbClr>
          </a:solidFill>
          <a:ln w="31750">
            <a:solidFill>
              <a:srgbClr val="2B1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3D8E0C8-D89B-4E36-96DD-D2542695357B}"/>
              </a:ext>
            </a:extLst>
          </p:cNvPr>
          <p:cNvSpPr txBox="1"/>
          <p:nvPr/>
        </p:nvSpPr>
        <p:spPr>
          <a:xfrm>
            <a:off x="8430307" y="1142999"/>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4" name="TextBox 43">
            <a:extLst>
              <a:ext uri="{FF2B5EF4-FFF2-40B4-BE49-F238E27FC236}">
                <a16:creationId xmlns:a16="http://schemas.microsoft.com/office/drawing/2014/main" id="{40EA8766-EBCE-466F-A9A8-CF9B59B93730}"/>
              </a:ext>
            </a:extLst>
          </p:cNvPr>
          <p:cNvSpPr txBox="1"/>
          <p:nvPr/>
        </p:nvSpPr>
        <p:spPr>
          <a:xfrm>
            <a:off x="8581064" y="4985594"/>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5" name="TextBox 44">
            <a:extLst>
              <a:ext uri="{FF2B5EF4-FFF2-40B4-BE49-F238E27FC236}">
                <a16:creationId xmlns:a16="http://schemas.microsoft.com/office/drawing/2014/main" id="{623D2210-D3D1-4B02-95BE-9FBCB1AE3E8A}"/>
              </a:ext>
            </a:extLst>
          </p:cNvPr>
          <p:cNvSpPr txBox="1"/>
          <p:nvPr/>
        </p:nvSpPr>
        <p:spPr>
          <a:xfrm rot="774907">
            <a:off x="8404620" y="4366559"/>
            <a:ext cx="973953" cy="338554"/>
          </a:xfrm>
          <a:prstGeom prst="rect">
            <a:avLst/>
          </a:prstGeom>
          <a:noFill/>
        </p:spPr>
        <p:txBody>
          <a:bodyPr wrap="square" rtlCol="0">
            <a:spAutoFit/>
          </a:bodyPr>
          <a:lstStyle/>
          <a:p>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 Rốt</a:t>
            </a:r>
          </a:p>
        </p:txBody>
      </p:sp>
      <p:sp>
        <p:nvSpPr>
          <p:cNvPr id="46" name="TextBox 45">
            <a:extLst>
              <a:ext uri="{FF2B5EF4-FFF2-40B4-BE49-F238E27FC236}">
                <a16:creationId xmlns:a16="http://schemas.microsoft.com/office/drawing/2014/main" id="{0FC23B42-DDD2-475E-AD70-9ABA3CAFCC94}"/>
              </a:ext>
            </a:extLst>
          </p:cNvPr>
          <p:cNvSpPr txBox="1"/>
          <p:nvPr/>
        </p:nvSpPr>
        <p:spPr>
          <a:xfrm rot="21235862">
            <a:off x="7019626" y="3620152"/>
            <a:ext cx="1110618"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A-mu-xen</a:t>
            </a:r>
          </a:p>
        </p:txBody>
      </p:sp>
      <p:sp>
        <p:nvSpPr>
          <p:cNvPr id="47" name="TextBox 46">
            <a:extLst>
              <a:ext uri="{FF2B5EF4-FFF2-40B4-BE49-F238E27FC236}">
                <a16:creationId xmlns:a16="http://schemas.microsoft.com/office/drawing/2014/main" id="{50025707-013B-4BAC-9C2A-EF457CCD6263}"/>
              </a:ext>
            </a:extLst>
          </p:cNvPr>
          <p:cNvSpPr txBox="1"/>
          <p:nvPr/>
        </p:nvSpPr>
        <p:spPr>
          <a:xfrm>
            <a:off x="6547282" y="2736569"/>
            <a:ext cx="1394649" cy="523220"/>
          </a:xfrm>
          <a:prstGeom prst="rect">
            <a:avLst/>
          </a:prstGeom>
          <a:noFill/>
        </p:spPr>
        <p:txBody>
          <a:bodyPr wrap="square" rtlCol="0">
            <a:spAutoFit/>
          </a:bodyPr>
          <a:lstStyle/>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Bê-lin-hao-đen</a:t>
            </a:r>
          </a:p>
        </p:txBody>
      </p:sp>
      <p:sp>
        <p:nvSpPr>
          <p:cNvPr id="48" name="TextBox 47">
            <a:extLst>
              <a:ext uri="{FF2B5EF4-FFF2-40B4-BE49-F238E27FC236}">
                <a16:creationId xmlns:a16="http://schemas.microsoft.com/office/drawing/2014/main" id="{5B49253F-9EC1-40F3-9EA2-952C517B63D3}"/>
              </a:ext>
            </a:extLst>
          </p:cNvPr>
          <p:cNvSpPr txBox="1"/>
          <p:nvPr/>
        </p:nvSpPr>
        <p:spPr>
          <a:xfrm>
            <a:off x="11328832" y="2753506"/>
            <a:ext cx="786352"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Đa-vit</a:t>
            </a:r>
          </a:p>
        </p:txBody>
      </p:sp>
      <p:cxnSp>
        <p:nvCxnSpPr>
          <p:cNvPr id="50" name="Straight Connector 49">
            <a:extLst>
              <a:ext uri="{FF2B5EF4-FFF2-40B4-BE49-F238E27FC236}">
                <a16:creationId xmlns:a16="http://schemas.microsoft.com/office/drawing/2014/main" id="{BDD0B379-D8A1-4D72-A5DB-82EBE9A31EDE}"/>
              </a:ext>
            </a:extLst>
          </p:cNvPr>
          <p:cNvCxnSpPr>
            <a:stCxn id="4" idx="0"/>
          </p:cNvCxnSpPr>
          <p:nvPr/>
        </p:nvCxnSpPr>
        <p:spPr>
          <a:xfrm flipH="1">
            <a:off x="9404089" y="-22034"/>
            <a:ext cx="643" cy="6466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ounded Rectangular Callout 194">
            <a:extLst>
              <a:ext uri="{FF2B5EF4-FFF2-40B4-BE49-F238E27FC236}">
                <a16:creationId xmlns:a16="http://schemas.microsoft.com/office/drawing/2014/main" id="{3D21ADFB-EF1C-48E8-804E-DC4ECDCC25C3}"/>
              </a:ext>
            </a:extLst>
          </p:cNvPr>
          <p:cNvSpPr/>
          <p:nvPr>
            <p:custDataLst>
              <p:tags r:id="rId1"/>
            </p:custDataLst>
          </p:nvPr>
        </p:nvSpPr>
        <p:spPr>
          <a:xfrm>
            <a:off x="6866985" y="589666"/>
            <a:ext cx="1784759" cy="457200"/>
          </a:xfrm>
          <a:prstGeom prst="wedgeRoundRectCallout">
            <a:avLst>
              <a:gd name="adj1" fmla="val 33665"/>
              <a:gd name="adj2" fmla="val 216591"/>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Tây</a:t>
            </a:r>
          </a:p>
        </p:txBody>
      </p:sp>
      <p:sp>
        <p:nvSpPr>
          <p:cNvPr id="52" name="Rounded Rectangular Callout 195">
            <a:extLst>
              <a:ext uri="{FF2B5EF4-FFF2-40B4-BE49-F238E27FC236}">
                <a16:creationId xmlns:a16="http://schemas.microsoft.com/office/drawing/2014/main" id="{2FD59BE2-2063-45CB-9DFF-B4352B4BCE64}"/>
              </a:ext>
            </a:extLst>
          </p:cNvPr>
          <p:cNvSpPr/>
          <p:nvPr>
            <p:custDataLst>
              <p:tags r:id="rId2"/>
            </p:custDataLst>
          </p:nvPr>
        </p:nvSpPr>
        <p:spPr>
          <a:xfrm>
            <a:off x="10321668" y="5405489"/>
            <a:ext cx="1784759" cy="457200"/>
          </a:xfrm>
          <a:prstGeom prst="wedgeRoundRectCallout">
            <a:avLst>
              <a:gd name="adj1" fmla="val -30512"/>
              <a:gd name="adj2" fmla="val -156930"/>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Đông</a:t>
            </a:r>
          </a:p>
        </p:txBody>
      </p:sp>
    </p:spTree>
    <p:extLst>
      <p:ext uri="{BB962C8B-B14F-4D97-AF65-F5344CB8AC3E}">
        <p14:creationId xmlns:p14="http://schemas.microsoft.com/office/powerpoint/2010/main" val="7969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heel(1)">
                                      <p:cBhvr>
                                        <p:cTn id="14" dur="2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250" fill="hold"/>
                                        <p:tgtEl>
                                          <p:spTgt spid="46"/>
                                        </p:tgtEl>
                                        <p:attrNameLst>
                                          <p:attrName>ppt_w</p:attrName>
                                        </p:attrNameLst>
                                      </p:cBhvr>
                                      <p:tavLst>
                                        <p:tav tm="0">
                                          <p:val>
                                            <p:fltVal val="0"/>
                                          </p:val>
                                        </p:tav>
                                        <p:tav tm="100000">
                                          <p:val>
                                            <p:strVal val="#ppt_w"/>
                                          </p:val>
                                        </p:tav>
                                      </p:tavLst>
                                    </p:anim>
                                    <p:anim calcmode="lin" valueType="num">
                                      <p:cBhvr>
                                        <p:cTn id="60" dur="1250" fill="hold"/>
                                        <p:tgtEl>
                                          <p:spTgt spid="46"/>
                                        </p:tgtEl>
                                        <p:attrNameLst>
                                          <p:attrName>ppt_h</p:attrName>
                                        </p:attrNameLst>
                                      </p:cBhvr>
                                      <p:tavLst>
                                        <p:tav tm="0">
                                          <p:val>
                                            <p:fltVal val="0"/>
                                          </p:val>
                                        </p:tav>
                                        <p:tav tm="100000">
                                          <p:val>
                                            <p:strVal val="#ppt_h"/>
                                          </p:val>
                                        </p:tav>
                                      </p:tavLst>
                                    </p:anim>
                                    <p:animEffect transition="in" filter="fade">
                                      <p:cBhvr>
                                        <p:cTn id="61" dur="1250"/>
                                        <p:tgtEl>
                                          <p:spTgt spid="4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000" fill="hold"/>
                                        <p:tgtEl>
                                          <p:spTgt spid="47"/>
                                        </p:tgtEl>
                                        <p:attrNameLst>
                                          <p:attrName>ppt_w</p:attrName>
                                        </p:attrNameLst>
                                      </p:cBhvr>
                                      <p:tavLst>
                                        <p:tav tm="0">
                                          <p:val>
                                            <p:fltVal val="0"/>
                                          </p:val>
                                        </p:tav>
                                        <p:tav tm="100000">
                                          <p:val>
                                            <p:strVal val="#ppt_w"/>
                                          </p:val>
                                        </p:tav>
                                      </p:tavLst>
                                    </p:anim>
                                    <p:anim calcmode="lin" valueType="num">
                                      <p:cBhvr>
                                        <p:cTn id="65" dur="2000" fill="hold"/>
                                        <p:tgtEl>
                                          <p:spTgt spid="47"/>
                                        </p:tgtEl>
                                        <p:attrNameLst>
                                          <p:attrName>ppt_h</p:attrName>
                                        </p:attrNameLst>
                                      </p:cBhvr>
                                      <p:tavLst>
                                        <p:tav tm="0">
                                          <p:val>
                                            <p:fltVal val="0"/>
                                          </p:val>
                                        </p:tav>
                                        <p:tav tm="100000">
                                          <p:val>
                                            <p:strVal val="#ppt_h"/>
                                          </p:val>
                                        </p:tav>
                                      </p:tavLst>
                                    </p:anim>
                                    <p:animEffect transition="in" filter="fade">
                                      <p:cBhvr>
                                        <p:cTn id="66" dur="2000"/>
                                        <p:tgtEl>
                                          <p:spTgt spid="47"/>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500" fill="hold"/>
                                        <p:tgtEl>
                                          <p:spTgt spid="48"/>
                                        </p:tgtEl>
                                        <p:attrNameLst>
                                          <p:attrName>ppt_w</p:attrName>
                                        </p:attrNameLst>
                                      </p:cBhvr>
                                      <p:tavLst>
                                        <p:tav tm="0">
                                          <p:val>
                                            <p:fltVal val="0"/>
                                          </p:val>
                                        </p:tav>
                                        <p:tav tm="100000">
                                          <p:val>
                                            <p:strVal val="#ppt_w"/>
                                          </p:val>
                                        </p:tav>
                                      </p:tavLst>
                                    </p:anim>
                                    <p:anim calcmode="lin" valueType="num">
                                      <p:cBhvr>
                                        <p:cTn id="71" dur="500" fill="hold"/>
                                        <p:tgtEl>
                                          <p:spTgt spid="48"/>
                                        </p:tgtEl>
                                        <p:attrNameLst>
                                          <p:attrName>ppt_h</p:attrName>
                                        </p:attrNameLst>
                                      </p:cBhvr>
                                      <p:tavLst>
                                        <p:tav tm="0">
                                          <p:val>
                                            <p:fltVal val="0"/>
                                          </p:val>
                                        </p:tav>
                                        <p:tav tm="100000">
                                          <p:val>
                                            <p:strVal val="#ppt_h"/>
                                          </p:val>
                                        </p:tav>
                                      </p:tavLst>
                                    </p:anim>
                                    <p:animEffect transition="in" filter="fad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31" grpId="0"/>
      <p:bldP spid="32" grpId="0"/>
      <p:bldP spid="33" grpId="0"/>
      <p:bldP spid="41" grpId="0" animBg="1"/>
      <p:bldP spid="42" grpId="0" animBg="1"/>
      <p:bldP spid="43" grpId="0" animBg="1"/>
      <p:bldP spid="44" grpId="0" animBg="1"/>
      <p:bldP spid="45" grpId="0"/>
      <p:bldP spid="46" grpId="0"/>
      <p:bldP spid="47" grpId="0"/>
      <p:bldP spid="48" grpId="0"/>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2.3|2.8"/>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62538DE-3E08-4977-87E3-8477E93580CC}_11.png&quot;/&gt;&lt;left val=&quot;305&quot;/&gt;&lt;top val=&quot;77&quot;/&gt;&lt;width val=&quot;199&quot;/&gt;&lt;height val=&quot;100&quot;/&gt;&lt;hasText val=&quot;1&quot;/&gt;&lt;/Image&gt;&lt;/ThreeDShapeInfo&gt;"/>
  <p:tag name="PRESENTER_SHAPETEXTINFO" val="&lt;ShapeTextInfo&gt;&lt;TableIndex row=&quot;-1&quot; col=&quot;-1&quot;&gt;&lt;linesCount val=&quot;1&quot;/&gt;&lt;lineCharCount val=&quot;8&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B4502185-EACD-4319-BA0D-BEFC31CE0D4C}_11.png&quot;/&gt;&lt;left val=&quot;271&quot;/&gt;&lt;top val=&quot;423&quot;/&gt;&lt;width val=&quot;193&quot;/&gt;&lt;height val=&quot;70&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C60E8BBF-4AA8-4570-AAD9-0A480CDA2B48}_11.png&quot;/&gt;&lt;left val=&quot;436&quot;/&gt;&lt;top val=&quot;165&quot;/&gt;&lt;width val=&quot;68&quot;/&gt;&lt;height val=&quot;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0E3F7A4-4F94-4071-81EA-0F54EEB70C66}_11.png&quot;/&gt;&lt;left val=&quot;377&quot;/&gt;&lt;top val=&quot;313&quot;/&gt;&lt;width val=&quot;68&quot;/&gt;&lt;height val=&quot;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1670</Words>
  <Application>Microsoft Office PowerPoint</Application>
  <PresentationFormat>Widescreen</PresentationFormat>
  <Paragraphs>196</Paragraphs>
  <Slides>30</Slides>
  <Notes>13</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#9Slide03 SFU Futura_12</vt:lpstr>
      <vt:lpstr>.VnTime</vt:lpstr>
      <vt:lpstr>Arial</vt:lpstr>
      <vt:lpstr>Calibri</vt:lpstr>
      <vt:lpstr>Calibri Light</vt:lpstr>
      <vt:lpstr>Cambria</vt:lpstr>
      <vt:lpstr>OpenSans</vt:lpstr>
      <vt:lpstr>Tahoma</vt:lpstr>
      <vt:lpstr>Times New Roman</vt:lpstr>
      <vt:lpstr>Wingdings</vt:lpstr>
      <vt:lpstr>Office Theme</vt:lpstr>
      <vt:lpstr>Clip</vt:lpstr>
      <vt:lpstr>THỬ TÀI ĐẶT TÊN</vt:lpstr>
      <vt:lpstr>THỬ TÀI ĐẶT TÊN</vt:lpstr>
      <vt:lpstr>THỬ TÀI ĐẶT TÊN</vt:lpstr>
      <vt:lpstr>THỬ TÀI ĐẶT TÊN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hoạt động, nghiên cứu tại châu Nam Cực</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27</cp:revision>
  <dcterms:created xsi:type="dcterms:W3CDTF">2022-07-02T09:04:10Z</dcterms:created>
  <dcterms:modified xsi:type="dcterms:W3CDTF">2024-03-18T13:25:04Z</dcterms:modified>
</cp:coreProperties>
</file>