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5" r:id="rId2"/>
    <p:sldId id="256" r:id="rId3"/>
    <p:sldId id="257" r:id="rId4"/>
    <p:sldId id="283" r:id="rId5"/>
    <p:sldId id="266" r:id="rId6"/>
    <p:sldId id="294" r:id="rId7"/>
    <p:sldId id="267" r:id="rId8"/>
    <p:sldId id="273" r:id="rId9"/>
    <p:sldId id="268" r:id="rId10"/>
    <p:sldId id="271" r:id="rId11"/>
    <p:sldId id="269" r:id="rId12"/>
    <p:sldId id="274" r:id="rId13"/>
    <p:sldId id="286" r:id="rId14"/>
    <p:sldId id="276" r:id="rId15"/>
    <p:sldId id="272" r:id="rId16"/>
    <p:sldId id="279" r:id="rId17"/>
    <p:sldId id="278" r:id="rId18"/>
    <p:sldId id="259" r:id="rId19"/>
    <p:sldId id="287" r:id="rId20"/>
    <p:sldId id="288" r:id="rId21"/>
    <p:sldId id="289" r:id="rId22"/>
    <p:sldId id="284" r:id="rId23"/>
    <p:sldId id="282" r:id="rId24"/>
    <p:sldId id="291" r:id="rId25"/>
    <p:sldId id="292" r:id="rId26"/>
    <p:sldId id="285" r:id="rId27"/>
    <p:sldId id="293" r:id="rId28"/>
    <p:sldId id="280" r:id="rId29"/>
    <p:sldId id="277" r:id="rId30"/>
    <p:sldId id="262"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8D2C9A-AA46-4804-8796-B69A4509584B}">
          <p14:sldIdLst>
            <p14:sldId id="265"/>
            <p14:sldId id="256"/>
            <p14:sldId id="257"/>
            <p14:sldId id="283"/>
            <p14:sldId id="266"/>
            <p14:sldId id="294"/>
          </p14:sldIdLst>
        </p14:section>
        <p14:section name="Untitled Section" id="{65055FC2-9816-4F75-8F06-A7D9172BD682}">
          <p14:sldIdLst>
            <p14:sldId id="267"/>
            <p14:sldId id="273"/>
            <p14:sldId id="268"/>
            <p14:sldId id="271"/>
            <p14:sldId id="269"/>
            <p14:sldId id="274"/>
            <p14:sldId id="286"/>
            <p14:sldId id="276"/>
            <p14:sldId id="272"/>
            <p14:sldId id="279"/>
            <p14:sldId id="278"/>
            <p14:sldId id="259"/>
            <p14:sldId id="287"/>
            <p14:sldId id="288"/>
            <p14:sldId id="289"/>
            <p14:sldId id="284"/>
            <p14:sldId id="282"/>
            <p14:sldId id="291"/>
            <p14:sldId id="292"/>
            <p14:sldId id="285"/>
            <p14:sldId id="293"/>
            <p14:sldId id="280"/>
            <p14:sldId id="277"/>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94A497-6166-43BA-AC5A-6FCA19A869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FB89B322-540E-4557-919E-EC5DA46C953C}">
      <dgm:prSet custT="1">
        <dgm:style>
          <a:lnRef idx="3">
            <a:schemeClr val="lt1"/>
          </a:lnRef>
          <a:fillRef idx="1">
            <a:schemeClr val="accent6"/>
          </a:fillRef>
          <a:effectRef idx="1">
            <a:schemeClr val="accent6"/>
          </a:effectRef>
          <a:fontRef idx="minor">
            <a:schemeClr val="lt1"/>
          </a:fontRef>
        </dgm:style>
      </dgm:prSet>
      <dgm:spPr/>
      <dgm:t>
        <a:bodyPr/>
        <a:lstStyle/>
        <a:p>
          <a:pPr rtl="0"/>
          <a:r>
            <a:rPr lang="en-US" sz="1900" b="1"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dirty="0">
            <a:latin typeface="Times New Roman" panose="02020603050405020304" pitchFamily="18" charset="0"/>
            <a:cs typeface="Times New Roman" panose="02020603050405020304" pitchFamily="18" charset="0"/>
          </a:endParaRPr>
        </a:p>
      </dgm:t>
    </dgm:pt>
    <dgm:pt modelId="{804751FC-CF4A-4E49-975C-0BFE05B441E4}" type="parTrans" cxnId="{47E80B96-7B0D-4868-8873-FA28FBEC008B}">
      <dgm:prSet/>
      <dgm:spPr/>
      <dgm:t>
        <a:bodyPr/>
        <a:lstStyle/>
        <a:p>
          <a:endParaRPr lang="vi-VN"/>
        </a:p>
      </dgm:t>
    </dgm:pt>
    <dgm:pt modelId="{941BBE23-EC93-4779-B4B8-121C212B74A6}" type="sibTrans" cxnId="{47E80B96-7B0D-4868-8873-FA28FBEC008B}">
      <dgm:prSet/>
      <dgm:spPr/>
      <dgm:t>
        <a:bodyPr/>
        <a:lstStyle/>
        <a:p>
          <a:endParaRPr lang="vi-VN"/>
        </a:p>
      </dgm:t>
    </dgm:pt>
    <dgm:pt modelId="{D0503E37-BFB9-47CF-8716-E06BD2EFB4DF}" type="pres">
      <dgm:prSet presAssocID="{E094A497-6166-43BA-AC5A-6FCA19A8697C}" presName="linear" presStyleCnt="0">
        <dgm:presLayoutVars>
          <dgm:animLvl val="lvl"/>
          <dgm:resizeHandles val="exact"/>
        </dgm:presLayoutVars>
      </dgm:prSet>
      <dgm:spPr/>
      <dgm:t>
        <a:bodyPr/>
        <a:lstStyle/>
        <a:p>
          <a:endParaRPr lang="en-US"/>
        </a:p>
      </dgm:t>
    </dgm:pt>
    <dgm:pt modelId="{BFF6D0EE-B740-4345-BAAB-7EB385D1A76B}" type="pres">
      <dgm:prSet presAssocID="{FB89B322-540E-4557-919E-EC5DA46C953C}" presName="parentText" presStyleLbl="node1" presStyleIdx="0" presStyleCnt="1" custLinFactNeighborY="-5912">
        <dgm:presLayoutVars>
          <dgm:chMax val="0"/>
          <dgm:bulletEnabled val="1"/>
        </dgm:presLayoutVars>
      </dgm:prSet>
      <dgm:spPr/>
      <dgm:t>
        <a:bodyPr/>
        <a:lstStyle/>
        <a:p>
          <a:endParaRPr lang="en-US"/>
        </a:p>
      </dgm:t>
    </dgm:pt>
  </dgm:ptLst>
  <dgm:cxnLst>
    <dgm:cxn modelId="{47E80B96-7B0D-4868-8873-FA28FBEC008B}" srcId="{E094A497-6166-43BA-AC5A-6FCA19A8697C}" destId="{FB89B322-540E-4557-919E-EC5DA46C953C}" srcOrd="0" destOrd="0" parTransId="{804751FC-CF4A-4E49-975C-0BFE05B441E4}" sibTransId="{941BBE23-EC93-4779-B4B8-121C212B74A6}"/>
    <dgm:cxn modelId="{D8D5840F-93C6-4088-B337-A7D0A0C9DBCE}" type="presOf" srcId="{FB89B322-540E-4557-919E-EC5DA46C953C}" destId="{BFF6D0EE-B740-4345-BAAB-7EB385D1A76B}" srcOrd="0" destOrd="0" presId="urn:microsoft.com/office/officeart/2005/8/layout/vList2"/>
    <dgm:cxn modelId="{C363E1EB-BEE9-472B-9DFA-DB97325E2F33}" type="presOf" srcId="{E094A497-6166-43BA-AC5A-6FCA19A8697C}" destId="{D0503E37-BFB9-47CF-8716-E06BD2EFB4DF}" srcOrd="0" destOrd="0" presId="urn:microsoft.com/office/officeart/2005/8/layout/vList2"/>
    <dgm:cxn modelId="{679B2F1E-84FD-4B92-9C7C-6D7AE1065D46}" type="presParOf" srcId="{D0503E37-BFB9-47CF-8716-E06BD2EFB4DF}" destId="{BFF6D0EE-B740-4345-BAAB-7EB385D1A76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6D0EE-B740-4345-BAAB-7EB385D1A76B}">
      <dsp:nvSpPr>
        <dsp:cNvPr id="0" name=""/>
        <dsp:cNvSpPr/>
      </dsp:nvSpPr>
      <dsp:spPr>
        <a:xfrm>
          <a:off x="0" y="0"/>
          <a:ext cx="12192000" cy="804960"/>
        </a:xfrm>
        <a:prstGeom prst="roundRect">
          <a:avLst/>
        </a:prstGeom>
        <a:solidFill>
          <a:schemeClr val="accent6"/>
        </a:solidFill>
        <a:ln w="25400" cap="rnd"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BÀI 21: PHƯƠNG THỨC CON NGƯỜI KHAI THÁC, SỬ DỤNG VÀ BẢO VỆ THIÊN NHIÊN Ở Ô-XTRÂY-LI-A</a:t>
          </a:r>
          <a:endParaRPr lang="vi-VN" sz="1900" kern="1200" dirty="0">
            <a:latin typeface="Times New Roman" panose="02020603050405020304" pitchFamily="18" charset="0"/>
            <a:cs typeface="Times New Roman" panose="02020603050405020304" pitchFamily="18" charset="0"/>
          </a:endParaRPr>
        </a:p>
      </dsp:txBody>
      <dsp:txXfrm>
        <a:off x="39295" y="39295"/>
        <a:ext cx="12113410" cy="7263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3016F-9B80-4CEF-BDDC-F9D4EAE8A62E}" type="datetimeFigureOut">
              <a:rPr lang="vi-VN" smtClean="0"/>
              <a:t>29/07/2022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87A9C-A1AF-4905-9D61-A82221EB86EB}" type="slidenum">
              <a:rPr lang="vi-VN" smtClean="0"/>
              <a:t>‹#›</a:t>
            </a:fld>
            <a:endParaRPr lang="vi-VN"/>
          </a:p>
        </p:txBody>
      </p:sp>
    </p:spTree>
    <p:extLst>
      <p:ext uri="{BB962C8B-B14F-4D97-AF65-F5344CB8AC3E}">
        <p14:creationId xmlns:p14="http://schemas.microsoft.com/office/powerpoint/2010/main" val="2416131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337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16</a:t>
            </a:fld>
            <a:endParaRPr lang="en-US" altLang="en-US"/>
          </a:p>
        </p:txBody>
      </p:sp>
    </p:spTree>
    <p:extLst>
      <p:ext uri="{BB962C8B-B14F-4D97-AF65-F5344CB8AC3E}">
        <p14:creationId xmlns:p14="http://schemas.microsoft.com/office/powerpoint/2010/main" val="82541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17</a:t>
            </a:fld>
            <a:endParaRPr lang="en-US" altLang="en-US"/>
          </a:p>
        </p:txBody>
      </p:sp>
    </p:spTree>
    <p:extLst>
      <p:ext uri="{BB962C8B-B14F-4D97-AF65-F5344CB8AC3E}">
        <p14:creationId xmlns:p14="http://schemas.microsoft.com/office/powerpoint/2010/main" val="101054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23</a:t>
            </a:fld>
            <a:endParaRPr lang="en-US" altLang="en-US"/>
          </a:p>
        </p:txBody>
      </p:sp>
    </p:spTree>
    <p:extLst>
      <p:ext uri="{BB962C8B-B14F-4D97-AF65-F5344CB8AC3E}">
        <p14:creationId xmlns:p14="http://schemas.microsoft.com/office/powerpoint/2010/main" val="964597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24</a:t>
            </a:fld>
            <a:endParaRPr lang="en-US" altLang="en-US"/>
          </a:p>
        </p:txBody>
      </p:sp>
    </p:spTree>
    <p:extLst>
      <p:ext uri="{BB962C8B-B14F-4D97-AF65-F5344CB8AC3E}">
        <p14:creationId xmlns:p14="http://schemas.microsoft.com/office/powerpoint/2010/main" val="3013313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26</a:t>
            </a:fld>
            <a:endParaRPr lang="en-US" altLang="en-US"/>
          </a:p>
        </p:txBody>
      </p:sp>
    </p:spTree>
    <p:extLst>
      <p:ext uri="{BB962C8B-B14F-4D97-AF65-F5344CB8AC3E}">
        <p14:creationId xmlns:p14="http://schemas.microsoft.com/office/powerpoint/2010/main" val="345870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6</a:t>
            </a:fld>
            <a:endParaRPr lang="en-US" altLang="en-US"/>
          </a:p>
        </p:txBody>
      </p:sp>
    </p:spTree>
    <p:extLst>
      <p:ext uri="{BB962C8B-B14F-4D97-AF65-F5344CB8AC3E}">
        <p14:creationId xmlns:p14="http://schemas.microsoft.com/office/powerpoint/2010/main" val="214757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7</a:t>
            </a:fld>
            <a:endParaRPr lang="en-US" altLang="en-US"/>
          </a:p>
        </p:txBody>
      </p:sp>
    </p:spTree>
    <p:extLst>
      <p:ext uri="{BB962C8B-B14F-4D97-AF65-F5344CB8AC3E}">
        <p14:creationId xmlns:p14="http://schemas.microsoft.com/office/powerpoint/2010/main" val="103646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8</a:t>
            </a:fld>
            <a:endParaRPr lang="en-US" altLang="en-US"/>
          </a:p>
        </p:txBody>
      </p:sp>
    </p:spTree>
    <p:extLst>
      <p:ext uri="{BB962C8B-B14F-4D97-AF65-F5344CB8AC3E}">
        <p14:creationId xmlns:p14="http://schemas.microsoft.com/office/powerpoint/2010/main" val="314183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9</a:t>
            </a:fld>
            <a:endParaRPr lang="en-US" altLang="en-US"/>
          </a:p>
        </p:txBody>
      </p:sp>
    </p:spTree>
    <p:extLst>
      <p:ext uri="{BB962C8B-B14F-4D97-AF65-F5344CB8AC3E}">
        <p14:creationId xmlns:p14="http://schemas.microsoft.com/office/powerpoint/2010/main" val="369708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57048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12</a:t>
            </a:fld>
            <a:endParaRPr lang="en-US" altLang="en-US"/>
          </a:p>
        </p:txBody>
      </p:sp>
    </p:spTree>
    <p:extLst>
      <p:ext uri="{BB962C8B-B14F-4D97-AF65-F5344CB8AC3E}">
        <p14:creationId xmlns:p14="http://schemas.microsoft.com/office/powerpoint/2010/main" val="425503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14</a:t>
            </a:fld>
            <a:endParaRPr lang="en-US" altLang="en-US"/>
          </a:p>
        </p:txBody>
      </p:sp>
    </p:spTree>
    <p:extLst>
      <p:ext uri="{BB962C8B-B14F-4D97-AF65-F5344CB8AC3E}">
        <p14:creationId xmlns:p14="http://schemas.microsoft.com/office/powerpoint/2010/main" val="298410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3576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4364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413257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0555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04208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34235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58642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1486329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60224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366386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54712C-C237-4C99-B447-C84920243BFC}" type="datetimeFigureOut">
              <a:rPr lang="vi-VN" smtClean="0"/>
              <a:t>29/07/2022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40970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54712C-C237-4C99-B447-C84920243BFC}" type="datetimeFigureOut">
              <a:rPr lang="vi-VN" smtClean="0"/>
              <a:t>29/07/2022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314971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54712C-C237-4C99-B447-C84920243BFC}" type="datetimeFigureOut">
              <a:rPr lang="vi-VN" smtClean="0"/>
              <a:t>29/07/2022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353897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54712C-C237-4C99-B447-C84920243BFC}" type="datetimeFigureOut">
              <a:rPr lang="vi-VN" smtClean="0"/>
              <a:t>29/07/2022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78959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4712C-C237-4C99-B447-C84920243BFC}" type="datetimeFigureOut">
              <a:rPr lang="vi-VN" smtClean="0"/>
              <a:t>29/07/2022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12557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54712C-C237-4C99-B447-C84920243BFC}" type="datetimeFigureOut">
              <a:rPr lang="vi-VN" smtClean="0"/>
              <a:t>29/07/2022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05117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054712C-C237-4C99-B447-C84920243BFC}" type="datetimeFigureOut">
              <a:rPr lang="vi-VN" smtClean="0"/>
              <a:t>29/07/2022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434D1F-534B-4827-AE84-2B96BE815398}" type="slidenum">
              <a:rPr lang="vi-VN" smtClean="0"/>
              <a:t>‹#›</a:t>
            </a:fld>
            <a:endParaRPr lang="vi-VN"/>
          </a:p>
        </p:txBody>
      </p:sp>
    </p:spTree>
    <p:extLst>
      <p:ext uri="{BB962C8B-B14F-4D97-AF65-F5344CB8AC3E}">
        <p14:creationId xmlns:p14="http://schemas.microsoft.com/office/powerpoint/2010/main" val="246554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54712C-C237-4C99-B447-C84920243BFC}" type="datetimeFigureOut">
              <a:rPr lang="vi-VN" smtClean="0"/>
              <a:t>29/07/2022</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9434D1F-534B-4827-AE84-2B96BE815398}" type="slidenum">
              <a:rPr lang="vi-VN" smtClean="0"/>
              <a:t>‹#›</a:t>
            </a:fld>
            <a:endParaRPr lang="vi-VN"/>
          </a:p>
        </p:txBody>
      </p:sp>
    </p:spTree>
    <p:extLst>
      <p:ext uri="{BB962C8B-B14F-4D97-AF65-F5344CB8AC3E}">
        <p14:creationId xmlns:p14="http://schemas.microsoft.com/office/powerpoint/2010/main" val="2450773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eg"/><Relationship Id="rId7"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9.png"/><Relationship Id="rId4" Type="http://schemas.openxmlformats.org/officeDocument/2006/relationships/diagramLayout" Target="../diagrams/layout5.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39.png"/><Relationship Id="rId4" Type="http://schemas.openxmlformats.org/officeDocument/2006/relationships/diagramLayout" Target="../diagrams/layout7.xml"/><Relationship Id="rId9"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8.emf"/></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50.emf"/><Relationship Id="rId4" Type="http://schemas.openxmlformats.org/officeDocument/2006/relationships/diagramLayout" Target="../diagrams/layout10.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4.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52.png"/><Relationship Id="rId5" Type="http://schemas.openxmlformats.org/officeDocument/2006/relationships/diagramQuickStyle" Target="../diagrams/quickStyle11.xm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diagramLayout" Target="../diagrams/layout11.xml"/><Relationship Id="rId9" Type="http://schemas.openxmlformats.org/officeDocument/2006/relationships/image" Target="../media/image50.emf"/><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0.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3" name="Group 2">
            <a:extLst>
              <a:ext uri="{FF2B5EF4-FFF2-40B4-BE49-F238E27FC236}">
                <a16:creationId xmlns:a16="http://schemas.microsoft.com/office/drawing/2014/main" id="{6D4D3AE7-51F7-48F7-8D2D-B5BDC0696E6B}"/>
              </a:ext>
            </a:extLst>
          </p:cNvPr>
          <p:cNvGrpSpPr/>
          <p:nvPr/>
        </p:nvGrpSpPr>
        <p:grpSpPr>
          <a:xfrm>
            <a:off x="-789056" y="-3310309"/>
            <a:ext cx="14014579" cy="11858625"/>
            <a:chOff x="-789056" y="-3310309"/>
            <a:chExt cx="14014579" cy="11858625"/>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056" y="-3310309"/>
              <a:ext cx="14014579" cy="11858625"/>
            </a:xfrm>
            <a:prstGeom prst="rect">
              <a:avLst/>
            </a:prstGeom>
          </p:spPr>
        </p:pic>
        <p:sp>
          <p:nvSpPr>
            <p:cNvPr id="18" name="TextBox 17"/>
            <p:cNvSpPr txBox="1"/>
            <p:nvPr/>
          </p:nvSpPr>
          <p:spPr>
            <a:xfrm>
              <a:off x="441400" y="889581"/>
              <a:ext cx="11220251" cy="3354765"/>
            </a:xfrm>
            <a:prstGeom prst="rect">
              <a:avLst/>
            </a:prstGeom>
            <a:noFill/>
          </p:spPr>
          <p:txBody>
            <a:bodyPr wrap="none" rtlCol="0">
              <a:spAutoFit/>
            </a:bodyPr>
            <a:lstStyle/>
            <a:p>
              <a:pPr algn="ctr"/>
              <a:r>
                <a:rPr lang="en-US" sz="4000" b="1" dirty="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4000" b="1" dirty="0">
                  <a:ln>
                    <a:solidFill>
                      <a:schemeClr val="bg1"/>
                    </a:solidFill>
                  </a:ln>
                  <a:solidFill>
                    <a:srgbClr val="FF0000"/>
                  </a:solidFill>
                  <a:latin typeface="Times New Roman" panose="02020603050405020304" pitchFamily="18" charset="0"/>
                  <a:cs typeface="Times New Roman" panose="02020603050405020304" pitchFamily="18" charset="0"/>
                </a:rPr>
                <a:t>CÁC EM ĐẾN VỚI LỚP HỌC </a:t>
              </a:r>
              <a:r>
                <a:rPr lang="en-US" sz="4000" b="1" dirty="0" smtClean="0">
                  <a:ln>
                    <a:solidFill>
                      <a:schemeClr val="bg1"/>
                    </a:solidFill>
                  </a:ln>
                  <a:solidFill>
                    <a:srgbClr val="FF0000"/>
                  </a:solidFill>
                  <a:latin typeface="Times New Roman" panose="02020603050405020304" pitchFamily="18" charset="0"/>
                  <a:cs typeface="Times New Roman" panose="02020603050405020304" pitchFamily="18" charset="0"/>
                </a:rPr>
                <a:t>NGÀY HÔM NAY</a:t>
              </a:r>
              <a:endParaRPr lang="en-US" sz="4000" b="1" dirty="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endParaRPr lang="en-US" sz="2800" b="1" dirty="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r>
                <a:rPr lang="en-US" sz="4800" b="1" dirty="0">
                  <a:ln>
                    <a:solidFill>
                      <a:schemeClr val="bg1"/>
                    </a:solidFill>
                  </a:ln>
                  <a:solidFill>
                    <a:srgbClr val="FFFF00"/>
                  </a:solidFill>
                  <a:latin typeface="Times New Roman" panose="02020603050405020304" pitchFamily="18" charset="0"/>
                  <a:cs typeface="Times New Roman" panose="02020603050405020304" pitchFamily="18" charset="0"/>
                </a:rPr>
                <a:t>MÔN LỊCH SỬ VÀ ĐỊA LÍ </a:t>
              </a:r>
              <a:r>
                <a:rPr lang="en-US" sz="4800" b="1" dirty="0" smtClean="0">
                  <a:ln>
                    <a:solidFill>
                      <a:schemeClr val="bg1"/>
                    </a:solidFill>
                  </a:ln>
                  <a:solidFill>
                    <a:srgbClr val="FFFF00"/>
                  </a:solidFill>
                  <a:latin typeface="Times New Roman" panose="02020603050405020304" pitchFamily="18" charset="0"/>
                  <a:cs typeface="Times New Roman" panose="02020603050405020304" pitchFamily="18" charset="0"/>
                </a:rPr>
                <a:t>7</a:t>
              </a:r>
              <a:endParaRPr lang="en-US" sz="4800" b="1" dirty="0">
                <a:ln>
                  <a:solidFill>
                    <a:schemeClr val="bg1"/>
                  </a:solidFill>
                </a:ln>
                <a:solidFill>
                  <a:srgbClr val="FFFF00"/>
                </a:solidFill>
                <a:latin typeface="Times New Roman" panose="02020603050405020304" pitchFamily="18" charset="0"/>
                <a:cs typeface="Times New Roman" panose="02020603050405020304" pitchFamily="18" charset="0"/>
              </a:endParaRPr>
            </a:p>
            <a:p>
              <a:pPr algn="ctr"/>
              <a:endParaRPr lang="en-US" sz="2800" b="1" dirty="0">
                <a:ln>
                  <a:solidFill>
                    <a:schemeClr val="bg1"/>
                  </a:solidFill>
                </a:ln>
                <a:solidFill>
                  <a:srgbClr val="FFFF00"/>
                </a:solidFill>
                <a:latin typeface="Times New Roman" panose="02020603050405020304" pitchFamily="18" charset="0"/>
                <a:cs typeface="Times New Roman" panose="02020603050405020304" pitchFamily="18" charset="0"/>
              </a:endParaRPr>
            </a:p>
            <a:p>
              <a:pPr algn="ctr"/>
              <a:endParaRPr lang="en-US" sz="28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gr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99451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par>
                                <p:cTn id="17" presetID="1" presetClass="mediacall" presetSubtype="0" fill="hold" nodeType="withEffect">
                                  <p:stCondLst>
                                    <p:cond delay="1000"/>
                                  </p:stCondLst>
                                  <p:childTnLst>
                                    <p:cmd type="call" cmd="playFrom(0.0)">
                                      <p:cBhvr>
                                        <p:cTn id="18"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19" repeatCount="indefinite" fill="hold" display="0">
                  <p:stCondLst>
                    <p:cond delay="indefinite"/>
                  </p:stCondLst>
                  <p:endCondLst>
                    <p:cond evt="onStopAudio" delay="0">
                      <p:tgtEl>
                        <p:sldTgt/>
                      </p:tgtEl>
                    </p:cond>
                  </p:endCondLst>
                </p:cTn>
                <p:tgtEl>
                  <p:spTgt spid="25"/>
                </p:tgtEl>
              </p:cMediaNode>
            </p:audio>
            <p:audio>
              <p:cMediaNode vol="100000">
                <p:cTn id="20"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Quặng Boxit là gì? Quặng Boxit có tác dụng gì? Công thắc của quặng Bo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328" y="717149"/>
            <a:ext cx="2857500" cy="2395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ương Tây cực kỳ cần đầu tư vào khai thác Uran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697" y="698863"/>
            <a:ext cx="2747554" cy="2414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2501" y="3080113"/>
            <a:ext cx="1397725" cy="369332"/>
          </a:xfrm>
          <a:prstGeom prst="rect">
            <a:avLst/>
          </a:prstGeom>
          <a:noFill/>
        </p:spPr>
        <p:txBody>
          <a:bodyPr wrap="square" rtlCol="0">
            <a:spAutoFit/>
          </a:bodyPr>
          <a:lstStyle/>
          <a:p>
            <a:r>
              <a:rPr lang="en-US" dirty="0" smtClean="0"/>
              <a:t>Bô xít</a:t>
            </a:r>
            <a:endParaRPr lang="vi-VN" dirty="0"/>
          </a:p>
        </p:txBody>
      </p:sp>
      <p:sp>
        <p:nvSpPr>
          <p:cNvPr id="14" name="TextBox 13"/>
          <p:cNvSpPr txBox="1"/>
          <p:nvPr/>
        </p:nvSpPr>
        <p:spPr>
          <a:xfrm>
            <a:off x="7415349" y="3080113"/>
            <a:ext cx="1397725" cy="369332"/>
          </a:xfrm>
          <a:prstGeom prst="rect">
            <a:avLst/>
          </a:prstGeom>
          <a:noFill/>
        </p:spPr>
        <p:txBody>
          <a:bodyPr wrap="square" rtlCol="0">
            <a:spAutoFit/>
          </a:bodyPr>
          <a:lstStyle/>
          <a:p>
            <a:r>
              <a:rPr lang="en-US" dirty="0" smtClean="0"/>
              <a:t>U-ra-ni-um</a:t>
            </a:r>
            <a:endParaRPr lang="vi-VN" dirty="0"/>
          </a:p>
        </p:txBody>
      </p:sp>
      <p:sp>
        <p:nvSpPr>
          <p:cNvPr id="15" name="TextBox 14"/>
          <p:cNvSpPr txBox="1"/>
          <p:nvPr/>
        </p:nvSpPr>
        <p:spPr>
          <a:xfrm>
            <a:off x="2177144" y="6488668"/>
            <a:ext cx="1397725" cy="369332"/>
          </a:xfrm>
          <a:prstGeom prst="rect">
            <a:avLst/>
          </a:prstGeom>
          <a:noFill/>
        </p:spPr>
        <p:txBody>
          <a:bodyPr wrap="square" rtlCol="0">
            <a:spAutoFit/>
          </a:bodyPr>
          <a:lstStyle/>
          <a:p>
            <a:r>
              <a:rPr lang="en-US" dirty="0" smtClean="0"/>
              <a:t>Vàng</a:t>
            </a:r>
            <a:endParaRPr lang="vi-VN" dirty="0"/>
          </a:p>
        </p:txBody>
      </p:sp>
      <p:pic>
        <p:nvPicPr>
          <p:cNvPr id="1040" name="Picture 16" descr="Kim cương &quot;khoáng sản bị đánh cắ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290" y="3726487"/>
            <a:ext cx="4708070" cy="27621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71847" y="3080111"/>
            <a:ext cx="1397725" cy="369332"/>
          </a:xfrm>
          <a:prstGeom prst="rect">
            <a:avLst/>
          </a:prstGeom>
          <a:noFill/>
        </p:spPr>
        <p:txBody>
          <a:bodyPr wrap="square" rtlCol="0">
            <a:spAutoFit/>
          </a:bodyPr>
          <a:lstStyle/>
          <a:p>
            <a:r>
              <a:rPr lang="en-US" dirty="0" smtClean="0"/>
              <a:t>Than</a:t>
            </a:r>
            <a:endParaRPr lang="vi-VN" dirty="0"/>
          </a:p>
        </p:txBody>
      </p:sp>
      <p:sp>
        <p:nvSpPr>
          <p:cNvPr id="17" name="TextBox 16"/>
          <p:cNvSpPr txBox="1"/>
          <p:nvPr/>
        </p:nvSpPr>
        <p:spPr>
          <a:xfrm>
            <a:off x="6542313" y="6488668"/>
            <a:ext cx="1397725" cy="369332"/>
          </a:xfrm>
          <a:prstGeom prst="rect">
            <a:avLst/>
          </a:prstGeom>
          <a:noFill/>
        </p:spPr>
        <p:txBody>
          <a:bodyPr wrap="square" rtlCol="0">
            <a:spAutoFit/>
          </a:bodyPr>
          <a:lstStyle/>
          <a:p>
            <a:r>
              <a:rPr lang="en-US" dirty="0" smtClean="0"/>
              <a:t>Kim cương</a:t>
            </a:r>
            <a:endParaRPr lang="vi-VN" dirty="0"/>
          </a:p>
        </p:txBody>
      </p:sp>
      <p:pic>
        <p:nvPicPr>
          <p:cNvPr id="1028" name="Picture 4" descr="Tìm hiểu về Niken (Nickel) - vai trò của Niken trong thép không gỉ -  SACOV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101" y="3726487"/>
            <a:ext cx="3008269" cy="27621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414364" y="6455840"/>
            <a:ext cx="1397725" cy="369332"/>
          </a:xfrm>
          <a:prstGeom prst="rect">
            <a:avLst/>
          </a:prstGeom>
          <a:noFill/>
        </p:spPr>
        <p:txBody>
          <a:bodyPr wrap="square" rtlCol="0">
            <a:spAutoFit/>
          </a:bodyPr>
          <a:lstStyle/>
          <a:p>
            <a:r>
              <a:rPr lang="en-US" dirty="0" smtClean="0"/>
              <a:t>Ni-ken</a:t>
            </a:r>
            <a:endParaRPr lang="vi-VN" dirty="0"/>
          </a:p>
        </p:txBody>
      </p:sp>
      <p:sp>
        <p:nvSpPr>
          <p:cNvPr id="2" name="TextBox 1"/>
          <p:cNvSpPr txBox="1"/>
          <p:nvPr/>
        </p:nvSpPr>
        <p:spPr>
          <a:xfrm>
            <a:off x="862149" y="103601"/>
            <a:ext cx="9940834" cy="584775"/>
          </a:xfrm>
          <a:prstGeom prst="rect">
            <a:avLst/>
          </a:prstGeom>
          <a:noFill/>
        </p:spPr>
        <p:txBody>
          <a:bodyPr wrap="square" rtlCol="0">
            <a:spAutoFit/>
          </a:bodyPr>
          <a:lstStyle/>
          <a:p>
            <a:r>
              <a:rPr lang="en-US" sz="3200" b="1" dirty="0" smtClean="0">
                <a:solidFill>
                  <a:srgbClr val="FF0000"/>
                </a:solidFill>
              </a:rPr>
              <a:t>MỘT SỐ TÀI NGUYÊN KHOÁNG SẢN Ở Ô-XTRÂY –LI-A</a:t>
            </a:r>
            <a:endParaRPr lang="vi-VN" sz="3200" b="1" dirty="0">
              <a:solidFill>
                <a:srgbClr val="FF0000"/>
              </a:solidFill>
            </a:endParaRPr>
          </a:p>
        </p:txBody>
      </p:sp>
      <p:pic>
        <p:nvPicPr>
          <p:cNvPr id="4" name="Picture 3"/>
          <p:cNvPicPr>
            <a:picLocks noChangeAspect="1"/>
          </p:cNvPicPr>
          <p:nvPr/>
        </p:nvPicPr>
        <p:blipFill>
          <a:blip r:embed="rId6"/>
          <a:stretch>
            <a:fillRect/>
          </a:stretch>
        </p:blipFill>
        <p:spPr>
          <a:xfrm>
            <a:off x="9142463" y="688376"/>
            <a:ext cx="3049537" cy="2565812"/>
          </a:xfrm>
          <a:prstGeom prst="rect">
            <a:avLst/>
          </a:prstGeom>
        </p:spPr>
      </p:pic>
      <p:pic>
        <p:nvPicPr>
          <p:cNvPr id="5" name="Picture 4"/>
          <p:cNvPicPr>
            <a:picLocks noChangeAspect="1"/>
          </p:cNvPicPr>
          <p:nvPr/>
        </p:nvPicPr>
        <p:blipFill>
          <a:blip r:embed="rId7"/>
          <a:stretch>
            <a:fillRect/>
          </a:stretch>
        </p:blipFill>
        <p:spPr>
          <a:xfrm>
            <a:off x="103325" y="816189"/>
            <a:ext cx="3196134" cy="2231093"/>
          </a:xfrm>
          <a:prstGeom prst="rect">
            <a:avLst/>
          </a:prstGeom>
        </p:spPr>
      </p:pic>
      <p:pic>
        <p:nvPicPr>
          <p:cNvPr id="6" name="Picture 5"/>
          <p:cNvPicPr>
            <a:picLocks noChangeAspect="1"/>
          </p:cNvPicPr>
          <p:nvPr/>
        </p:nvPicPr>
        <p:blipFill>
          <a:blip r:embed="rId8"/>
          <a:stretch>
            <a:fillRect/>
          </a:stretch>
        </p:blipFill>
        <p:spPr>
          <a:xfrm>
            <a:off x="103326" y="3726486"/>
            <a:ext cx="3959223" cy="2729353"/>
          </a:xfrm>
          <a:prstGeom prst="rect">
            <a:avLst/>
          </a:prstGeom>
        </p:spPr>
      </p:pic>
    </p:spTree>
    <p:extLst>
      <p:ext uri="{BB962C8B-B14F-4D97-AF65-F5344CB8AC3E}">
        <p14:creationId xmlns:p14="http://schemas.microsoft.com/office/powerpoint/2010/main" val="534581951"/>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75356"/>
            <a:ext cx="6897188" cy="507831"/>
          </a:xfrm>
          <a:prstGeom prst="rect">
            <a:avLst/>
          </a:prstGeom>
          <a:noFill/>
        </p:spPr>
        <p:txBody>
          <a:bodyPr wrap="square">
            <a:spAutoFit/>
          </a:bodyPr>
          <a:lstStyle/>
          <a:p>
            <a:pPr>
              <a:lnSpc>
                <a:spcPct val="150000"/>
              </a:lnSpc>
              <a:defRPr/>
            </a:pPr>
            <a:r>
              <a:rPr lang="vi-VN" b="1" dirty="0"/>
              <a:t>1. Phương thức khai thác và sử dụng tài nguyên khoáng </a:t>
            </a:r>
            <a:r>
              <a:rPr lang="vi-VN" b="1" dirty="0" smtClean="0"/>
              <a:t>sản</a:t>
            </a:r>
            <a:endParaRPr lang="vi-VN" dirty="0"/>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7119257" y="693965"/>
            <a:ext cx="5072743" cy="6164036"/>
          </a:xfrm>
          <a:prstGeom prst="rect">
            <a:avLst/>
          </a:prstGeom>
        </p:spPr>
      </p:pic>
      <p:sp>
        <p:nvSpPr>
          <p:cNvPr id="8" name="Rectangle 7"/>
          <p:cNvSpPr/>
          <p:nvPr/>
        </p:nvSpPr>
        <p:spPr>
          <a:xfrm>
            <a:off x="-1" y="978879"/>
            <a:ext cx="6988629" cy="861774"/>
          </a:xfrm>
          <a:prstGeom prst="rect">
            <a:avLst/>
          </a:prstGeom>
        </p:spPr>
        <p:txBody>
          <a:bodyPr wrap="square">
            <a:spAutoFit/>
          </a:bodyPr>
          <a:lstStyle/>
          <a:p>
            <a:pPr algn="just" fontAlgn="base">
              <a:lnSpc>
                <a:spcPts val="2000"/>
              </a:lnSpc>
              <a:spcAft>
                <a:spcPts val="0"/>
              </a:spcAft>
            </a:pPr>
            <a:r>
              <a:rPr lang="vi-VN"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 Các khoáng sản chính được khai thác ở Ô-xtrây-li-a: than đá, u-ra-ni-um, ni-ken, chì, bô-xit, đồng, vàng, quặng sắt và kim cương, dầu mỏ, khí tự nhiên,...</a:t>
            </a:r>
            <a:endParaRPr lang="vi-VN" sz="1600" dirty="0">
              <a:ea typeface="Arial" panose="020B0604020202020204" pitchFamily="34" charset="0"/>
              <a:cs typeface="Times New Roman" panose="02020603050405020304" pitchFamily="18" charset="0"/>
            </a:endParaRPr>
          </a:p>
        </p:txBody>
      </p:sp>
      <p:sp>
        <p:nvSpPr>
          <p:cNvPr id="9" name="Rectangle 8"/>
          <p:cNvSpPr/>
          <p:nvPr/>
        </p:nvSpPr>
        <p:spPr>
          <a:xfrm>
            <a:off x="-1" y="1762966"/>
            <a:ext cx="5952270" cy="410882"/>
          </a:xfrm>
          <a:prstGeom prst="rect">
            <a:avLst/>
          </a:prstGeom>
        </p:spPr>
        <p:txBody>
          <a:bodyPr wrap="none">
            <a:spAutoFit/>
          </a:bodyPr>
          <a:lstStyle/>
          <a:p>
            <a:pPr algn="just">
              <a:lnSpc>
                <a:spcPct val="115000"/>
              </a:lnSpc>
              <a:spcAft>
                <a:spcPts val="1000"/>
              </a:spcAft>
            </a:pPr>
            <a:r>
              <a:rPr lang="vi-VN"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Cách sử dụng nguồn tài nguyên khoáng sản của Ô-xtrây-li-a:</a:t>
            </a:r>
            <a:endParaRPr lang="vi-VN" sz="1600" dirty="0">
              <a:ea typeface="Arial" panose="020B0604020202020204" pitchFamily="34" charset="0"/>
              <a:cs typeface="Times New Roman" panose="02020603050405020304" pitchFamily="18" charset="0"/>
            </a:endParaRPr>
          </a:p>
        </p:txBody>
      </p:sp>
      <p:sp>
        <p:nvSpPr>
          <p:cNvPr id="10" name="Rectangle 9"/>
          <p:cNvSpPr/>
          <p:nvPr/>
        </p:nvSpPr>
        <p:spPr>
          <a:xfrm>
            <a:off x="-1" y="2125568"/>
            <a:ext cx="7282563" cy="1047979"/>
          </a:xfrm>
          <a:prstGeom prst="rect">
            <a:avLst/>
          </a:prstGeom>
        </p:spPr>
        <p:txBody>
          <a:bodyPr wrap="square">
            <a:spAutoFit/>
          </a:bodyPr>
          <a:lstStyle/>
          <a:p>
            <a:pPr algn="just">
              <a:lnSpc>
                <a:spcPct val="115000"/>
              </a:lnSpc>
              <a:spcAft>
                <a:spcPts val="1000"/>
              </a:spcAft>
            </a:pPr>
            <a:r>
              <a:rPr lang="vi-VN"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Ô-xtrây-li-a đã và đang tiến hành khai thác khoáng sản một cách hiệu quả nhờ áp dụng các phương pháp khai thác tiên tiến theo tiêu chuẩn quốc tế (sử dụng rô bốt để khai thác, dùng tàu và xe tự hành cỡ lớn để vận chuyển,...).</a:t>
            </a:r>
            <a:endParaRPr lang="vi-VN" sz="1600" dirty="0">
              <a:ea typeface="Arial" panose="020B0604020202020204" pitchFamily="34" charset="0"/>
              <a:cs typeface="Times New Roman" panose="02020603050405020304" pitchFamily="18" charset="0"/>
            </a:endParaRPr>
          </a:p>
        </p:txBody>
      </p:sp>
      <p:grpSp>
        <p:nvGrpSpPr>
          <p:cNvPr id="13" name="Group 12"/>
          <p:cNvGrpSpPr/>
          <p:nvPr/>
        </p:nvGrpSpPr>
        <p:grpSpPr>
          <a:xfrm>
            <a:off x="0" y="3272256"/>
            <a:ext cx="7883890" cy="3492081"/>
            <a:chOff x="0" y="3272256"/>
            <a:chExt cx="7883890" cy="3492081"/>
          </a:xfrm>
        </p:grpSpPr>
        <p:pic>
          <p:nvPicPr>
            <p:cNvPr id="5" name="Picture 4"/>
            <p:cNvPicPr>
              <a:picLocks noChangeAspect="1"/>
            </p:cNvPicPr>
            <p:nvPr/>
          </p:nvPicPr>
          <p:blipFill>
            <a:blip r:embed="rId9"/>
            <a:stretch>
              <a:fillRect/>
            </a:stretch>
          </p:blipFill>
          <p:spPr>
            <a:xfrm>
              <a:off x="0" y="3272256"/>
              <a:ext cx="3601949" cy="3089355"/>
            </a:xfrm>
            <a:prstGeom prst="rect">
              <a:avLst/>
            </a:prstGeom>
          </p:spPr>
        </p:pic>
        <p:pic>
          <p:nvPicPr>
            <p:cNvPr id="6" name="Picture 5"/>
            <p:cNvPicPr>
              <a:picLocks noChangeAspect="1"/>
            </p:cNvPicPr>
            <p:nvPr/>
          </p:nvPicPr>
          <p:blipFill>
            <a:blip r:embed="rId10"/>
            <a:stretch>
              <a:fillRect/>
            </a:stretch>
          </p:blipFill>
          <p:spPr>
            <a:xfrm>
              <a:off x="3670665" y="3272257"/>
              <a:ext cx="3288438" cy="3089354"/>
            </a:xfrm>
            <a:prstGeom prst="rect">
              <a:avLst/>
            </a:prstGeom>
          </p:spPr>
        </p:pic>
        <p:sp>
          <p:nvSpPr>
            <p:cNvPr id="12" name="Rectangle 11"/>
            <p:cNvSpPr/>
            <p:nvPr/>
          </p:nvSpPr>
          <p:spPr>
            <a:xfrm>
              <a:off x="0" y="6395005"/>
              <a:ext cx="7883890" cy="369332"/>
            </a:xfrm>
            <a:prstGeom prst="rect">
              <a:avLst/>
            </a:prstGeom>
          </p:spPr>
          <p:txBody>
            <a:bodyPr wrap="none">
              <a:spAutoFit/>
            </a:bodyPr>
            <a:lstStyle/>
            <a:p>
              <a:r>
                <a:rPr lang="vi-VN" i="1" dirty="0" smtClean="0">
                  <a:solidFill>
                    <a:srgbClr val="0000FF"/>
                  </a:solidFill>
                  <a:latin typeface="arial" panose="020B0604020202020204" pitchFamily="34" charset="0"/>
                </a:rPr>
                <a:t>Sử dụn Rô-bốt và áp </a:t>
              </a:r>
              <a:r>
                <a:rPr lang="vi-VN" i="1" dirty="0">
                  <a:solidFill>
                    <a:srgbClr val="0000FF"/>
                  </a:solidFill>
                  <a:latin typeface="arial" panose="020B0604020202020204" pitchFamily="34" charset="0"/>
                </a:rPr>
                <a:t>dụng công nghệ hiện </a:t>
              </a:r>
              <a:r>
                <a:rPr lang="vi-VN" i="1" dirty="0" smtClean="0">
                  <a:solidFill>
                    <a:srgbClr val="0000FF"/>
                  </a:solidFill>
                  <a:latin typeface="arial" panose="020B0604020202020204" pitchFamily="34" charset="0"/>
                </a:rPr>
                <a:t>đại trong khai thác dầu khí, than</a:t>
              </a:r>
              <a:endParaRPr lang="vi-VN" dirty="0">
                <a:solidFill>
                  <a:srgbClr val="0000FF"/>
                </a:solidFill>
              </a:endParaRPr>
            </a:p>
          </p:txBody>
        </p:sp>
      </p:grpSp>
    </p:spTree>
    <p:extLst>
      <p:ext uri="{BB962C8B-B14F-4D97-AF65-F5344CB8AC3E}">
        <p14:creationId xmlns:p14="http://schemas.microsoft.com/office/powerpoint/2010/main" val="13551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75356"/>
            <a:ext cx="6897188" cy="507831"/>
          </a:xfrm>
          <a:prstGeom prst="rect">
            <a:avLst/>
          </a:prstGeom>
          <a:noFill/>
        </p:spPr>
        <p:txBody>
          <a:bodyPr wrap="square">
            <a:spAutoFit/>
          </a:bodyPr>
          <a:lstStyle/>
          <a:p>
            <a:pPr>
              <a:lnSpc>
                <a:spcPct val="150000"/>
              </a:lnSpc>
              <a:defRPr/>
            </a:pPr>
            <a:r>
              <a:rPr lang="vi-VN" b="1" dirty="0"/>
              <a:t>1. Phương thức khai thác và sử dụng tài nguyên khoáng </a:t>
            </a:r>
            <a:r>
              <a:rPr lang="vi-VN" b="1" dirty="0" smtClean="0"/>
              <a:t>sản</a:t>
            </a:r>
            <a:endParaRPr lang="vi-VN" dirty="0"/>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 y="1083383"/>
            <a:ext cx="6988629" cy="861774"/>
          </a:xfrm>
          <a:prstGeom prst="rect">
            <a:avLst/>
          </a:prstGeom>
        </p:spPr>
        <p:txBody>
          <a:bodyPr wrap="square">
            <a:spAutoFit/>
          </a:bodyPr>
          <a:lstStyle/>
          <a:p>
            <a:pPr algn="just" fontAlgn="base">
              <a:lnSpc>
                <a:spcPts val="2000"/>
              </a:lnSpc>
              <a:spcAft>
                <a:spcPts val="0"/>
              </a:spcAft>
            </a:pPr>
            <a:r>
              <a:rPr lang="vi-VN"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 Các khoáng sản chính được khai thác ở Ô-xtrây-li-a: than đá, u-ra-ni-um, ni-ken, chì, bô-xit, đồng, vàng, quặng sắt và kim cương, dầu mỏ, khí tự nhiên,...</a:t>
            </a:r>
            <a:endParaRPr lang="vi-VN" sz="1600" dirty="0">
              <a:ea typeface="Arial" panose="020B0604020202020204" pitchFamily="34" charset="0"/>
              <a:cs typeface="Times New Roman" panose="02020603050405020304" pitchFamily="18" charset="0"/>
            </a:endParaRPr>
          </a:p>
        </p:txBody>
      </p:sp>
      <p:sp>
        <p:nvSpPr>
          <p:cNvPr id="9" name="Rectangle 8"/>
          <p:cNvSpPr/>
          <p:nvPr/>
        </p:nvSpPr>
        <p:spPr>
          <a:xfrm>
            <a:off x="-1" y="1867470"/>
            <a:ext cx="5952270" cy="410882"/>
          </a:xfrm>
          <a:prstGeom prst="rect">
            <a:avLst/>
          </a:prstGeom>
        </p:spPr>
        <p:txBody>
          <a:bodyPr wrap="none">
            <a:spAutoFit/>
          </a:bodyPr>
          <a:lstStyle/>
          <a:p>
            <a:pPr algn="just">
              <a:lnSpc>
                <a:spcPct val="115000"/>
              </a:lnSpc>
              <a:spcAft>
                <a:spcPts val="1000"/>
              </a:spcAft>
            </a:pPr>
            <a:r>
              <a:rPr lang="vi-VN"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Cách sử dụng nguồn tài nguyên khoáng sản của Ô-xtrây-li-a:</a:t>
            </a:r>
            <a:endParaRPr lang="vi-VN" sz="1600" dirty="0">
              <a:ea typeface="Arial" panose="020B0604020202020204" pitchFamily="34" charset="0"/>
              <a:cs typeface="Times New Roman" panose="02020603050405020304" pitchFamily="18" charset="0"/>
            </a:endParaRPr>
          </a:p>
        </p:txBody>
      </p:sp>
      <p:sp>
        <p:nvSpPr>
          <p:cNvPr id="10" name="Rectangle 9"/>
          <p:cNvSpPr/>
          <p:nvPr/>
        </p:nvSpPr>
        <p:spPr>
          <a:xfrm>
            <a:off x="-1" y="2230072"/>
            <a:ext cx="7282563" cy="1047979"/>
          </a:xfrm>
          <a:prstGeom prst="rect">
            <a:avLst/>
          </a:prstGeom>
        </p:spPr>
        <p:txBody>
          <a:bodyPr wrap="square">
            <a:spAutoFit/>
          </a:bodyPr>
          <a:lstStyle/>
          <a:p>
            <a:pPr algn="just">
              <a:lnSpc>
                <a:spcPct val="115000"/>
              </a:lnSpc>
              <a:spcAft>
                <a:spcPts val="1000"/>
              </a:spcAft>
            </a:pPr>
            <a:r>
              <a:rPr lang="vi-VN"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Ô-xtrây-li-a đã và đang tiến hành khai thác khoáng sản một cách hiệu quả nhờ áp dụng các phương pháp khai thác tiên tiến theo tiêu chuẩn quốc tế (sử dụng rô bốt để khai thác, dùng tàu và xe tự hành cỡ lớn để vận chuyển,...).</a:t>
            </a:r>
            <a:endParaRPr lang="vi-VN" sz="1600" dirty="0">
              <a:ea typeface="Arial" panose="020B0604020202020204" pitchFamily="34" charset="0"/>
              <a:cs typeface="Times New Roman" panose="02020603050405020304" pitchFamily="18" charset="0"/>
            </a:endParaRPr>
          </a:p>
        </p:txBody>
      </p:sp>
      <p:sp>
        <p:nvSpPr>
          <p:cNvPr id="11" name="Rectangle 10"/>
          <p:cNvSpPr/>
          <p:nvPr/>
        </p:nvSpPr>
        <p:spPr>
          <a:xfrm>
            <a:off x="-1" y="3228732"/>
            <a:ext cx="7119257" cy="646331"/>
          </a:xfrm>
          <a:prstGeom prst="rect">
            <a:avLst/>
          </a:prstGeom>
        </p:spPr>
        <p:txBody>
          <a:bodyPr wrap="square">
            <a:spAutoFit/>
          </a:bodyPr>
          <a:lstStyle/>
          <a:p>
            <a:r>
              <a:rPr lang="vi-VN" dirty="0">
                <a:solidFill>
                  <a:srgbClr val="333333"/>
                </a:solidFill>
                <a:latin typeface="Times New Roman" panose="02020603050405020304" pitchFamily="18" charset="0"/>
                <a:ea typeface="Times New Roman" panose="02020603050405020304" pitchFamily="18" charset="0"/>
              </a:rPr>
              <a:t>+ Đặc biệt, Ô-xtrây-li-a đã thành công trong việc kết hợp hài hoà các vấn đề bảo vệ môi trường, trách nhiệm xã hội và hiệu quả thương mại.</a:t>
            </a:r>
            <a:endParaRPr lang="vi-VN" dirty="0"/>
          </a:p>
        </p:txBody>
      </p:sp>
      <p:pic>
        <p:nvPicPr>
          <p:cNvPr id="5" name="Picture 4"/>
          <p:cNvPicPr>
            <a:picLocks noChangeAspect="1"/>
          </p:cNvPicPr>
          <p:nvPr/>
        </p:nvPicPr>
        <p:blipFill>
          <a:blip r:embed="rId8"/>
          <a:stretch>
            <a:fillRect/>
          </a:stretch>
        </p:blipFill>
        <p:spPr>
          <a:xfrm>
            <a:off x="7282563" y="693964"/>
            <a:ext cx="4909438" cy="6046470"/>
          </a:xfrm>
          <a:prstGeom prst="rect">
            <a:avLst/>
          </a:prstGeom>
        </p:spPr>
      </p:pic>
    </p:spTree>
    <p:extLst>
      <p:ext uri="{BB962C8B-B14F-4D97-AF65-F5344CB8AC3E}">
        <p14:creationId xmlns:p14="http://schemas.microsoft.com/office/powerpoint/2010/main" val="12742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95406" y="561703"/>
            <a:ext cx="6496594" cy="6296297"/>
          </a:xfrm>
          <a:prstGeom prst="rect">
            <a:avLst/>
          </a:prstGeom>
        </p:spPr>
      </p:pic>
      <p:sp>
        <p:nvSpPr>
          <p:cNvPr id="7" name="Rectangle 6"/>
          <p:cNvSpPr/>
          <p:nvPr/>
        </p:nvSpPr>
        <p:spPr>
          <a:xfrm>
            <a:off x="384800" y="38483"/>
            <a:ext cx="9209059" cy="523220"/>
          </a:xfrm>
          <a:prstGeom prst="rect">
            <a:avLst/>
          </a:prstGeom>
        </p:spPr>
        <p:txBody>
          <a:bodyPr wrap="none">
            <a:spAutoFit/>
          </a:bodyPr>
          <a:lstStyle/>
          <a:p>
            <a:pPr fontAlgn="base"/>
            <a:r>
              <a:rPr lang="vi-VN" sz="2800" b="1" dirty="0">
                <a:solidFill>
                  <a:srgbClr val="0000FF"/>
                </a:solidFill>
                <a:latin typeface="Noto Serif"/>
              </a:rPr>
              <a:t>Cảnh khai thác vàng ở mỏ lộ thiên lớn nhất Australia</a:t>
            </a:r>
            <a:endParaRPr lang="vi-VN" sz="2800" b="1" i="0" dirty="0">
              <a:solidFill>
                <a:srgbClr val="0000FF"/>
              </a:solidFill>
              <a:effectLst/>
              <a:latin typeface="Noto Serif"/>
            </a:endParaRPr>
          </a:p>
        </p:txBody>
      </p:sp>
      <p:pic>
        <p:nvPicPr>
          <p:cNvPr id="8" name="Picture 7"/>
          <p:cNvPicPr>
            <a:picLocks noChangeAspect="1"/>
          </p:cNvPicPr>
          <p:nvPr/>
        </p:nvPicPr>
        <p:blipFill>
          <a:blip r:embed="rId3"/>
          <a:stretch>
            <a:fillRect/>
          </a:stretch>
        </p:blipFill>
        <p:spPr>
          <a:xfrm>
            <a:off x="5695406" y="561701"/>
            <a:ext cx="6496594" cy="6296299"/>
          </a:xfrm>
          <a:prstGeom prst="rect">
            <a:avLst/>
          </a:prstGeom>
        </p:spPr>
      </p:pic>
      <p:pic>
        <p:nvPicPr>
          <p:cNvPr id="9" name="Picture 8"/>
          <p:cNvPicPr>
            <a:picLocks noChangeAspect="1"/>
          </p:cNvPicPr>
          <p:nvPr/>
        </p:nvPicPr>
        <p:blipFill>
          <a:blip r:embed="rId4"/>
          <a:stretch>
            <a:fillRect/>
          </a:stretch>
        </p:blipFill>
        <p:spPr>
          <a:xfrm>
            <a:off x="5695406" y="561701"/>
            <a:ext cx="6496594" cy="6296298"/>
          </a:xfrm>
          <a:prstGeom prst="rect">
            <a:avLst/>
          </a:prstGeom>
        </p:spPr>
      </p:pic>
      <p:sp>
        <p:nvSpPr>
          <p:cNvPr id="10" name="Rectangle 9"/>
          <p:cNvSpPr/>
          <p:nvPr/>
        </p:nvSpPr>
        <p:spPr>
          <a:xfrm>
            <a:off x="0" y="561701"/>
            <a:ext cx="5695406" cy="5355312"/>
          </a:xfrm>
          <a:prstGeom prst="rect">
            <a:avLst/>
          </a:prstGeom>
        </p:spPr>
        <p:txBody>
          <a:bodyPr wrap="square">
            <a:spAutoFit/>
          </a:bodyPr>
          <a:lstStyle/>
          <a:p>
            <a:r>
              <a:rPr lang="vi-VN" b="1" i="1" dirty="0">
                <a:solidFill>
                  <a:srgbClr val="FF0000"/>
                </a:solidFill>
                <a:latin typeface="Times New Roman" panose="02020603050405020304" pitchFamily="18" charset="0"/>
                <a:cs typeface="Times New Roman" panose="02020603050405020304" pitchFamily="18" charset="0"/>
              </a:rPr>
              <a:t>Công nhân tại Super Pit, mỏ vàng lộ thiên lớn nhất Australia, dùng thuốc nổ phá đá rồi tách vàng khỏi lớp đá và tạp chất, đóng góp hàng triệu USD mỗi ngày cho xứ sở chuột túi</a:t>
            </a:r>
            <a:r>
              <a:rPr lang="vi-VN" b="1" i="1" dirty="0" smtClean="0">
                <a:solidFill>
                  <a:srgbClr val="FF0000"/>
                </a:solidFill>
                <a:latin typeface="Times New Roman" panose="02020603050405020304" pitchFamily="18" charset="0"/>
                <a:cs typeface="Times New Roman" panose="02020603050405020304" pitchFamily="18" charset="0"/>
              </a:rPr>
              <a:t>.</a:t>
            </a:r>
          </a:p>
          <a:p>
            <a:r>
              <a:rPr lang="vi-VN" dirty="0">
                <a:latin typeface="Times New Roman" panose="02020603050405020304" pitchFamily="18" charset="0"/>
                <a:cs typeface="Times New Roman" panose="02020603050405020304" pitchFamily="18" charset="0"/>
              </a:rPr>
              <a:t>Công nhân cho nổ đá vào thời điểm đổi ca hoặc giờ ăn trưa. Họ sơ tán toàn bộ người trong mỏ và tiến hành đặt thuốc nổ. Sau vụ nổ, mọi người sẽ trở về làm việc như bình thường</a:t>
            </a:r>
            <a:r>
              <a:rPr lang="vi-VN" dirty="0" smtClean="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Máy xúc đào đất và đá để các xe ben chở chúng tới khu vực chứa trong khi một xe tải phun nước xuống đường</a:t>
            </a:r>
            <a:r>
              <a:rPr lang="vi-VN" dirty="0" smtClean="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Toàn bộ số đá chứa vàng được đưa đến hệ thống xử lý để tách vàng khỏi đá. Khối trụ tròn ở giữa hê thống giúp nghiền nát đá</a:t>
            </a:r>
            <a:r>
              <a:rPr lang="vi-VN" dirty="0" smtClean="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Lớp đá rắn không dễ bị nghiền nát vì vậy những người điều khiển phải sử dụng các quả cầu thép để đập đá. Họ đưa hàng trăm quả cầu thép vào máy nghiền cùng với hàng tấn đá. Khi tất cả quay, những quả cầu sẽ đập vào đá khiến chúng vỡ vụn</a:t>
            </a:r>
            <a:r>
              <a:rPr lang="vi-VN" dirty="0" smtClean="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Cuối cùng, những vệt vàng nhỏ lẫn pyrit rơi xuống dưới băng chuyền. Lớp vàng thật sẽ được tách khỏi các tạp chất. Người ta sẽ chuyển chúng đến khu vực chuyên sản xuất vàng thỏi</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28" name="Rectangle 13"/>
          <p:cNvSpPr>
            <a:spLocks noChangeArrowheads="1"/>
          </p:cNvSpPr>
          <p:nvPr/>
        </p:nvSpPr>
        <p:spPr bwMode="auto">
          <a:xfrm rot="10800000" flipV="1">
            <a:off x="5695406" y="6274184"/>
            <a:ext cx="64965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200" b="0" i="0" u="none" strike="noStrike" cap="none" normalizeH="0" baseline="0" dirty="0" smtClean="0">
                <a:ln>
                  <a:noFill/>
                </a:ln>
                <a:solidFill>
                  <a:srgbClr val="0070C0"/>
                </a:solidFill>
                <a:effectLst/>
                <a:cs typeface="Arial" panose="020B0604020202020204" pitchFamily="34" charset="0"/>
              </a:rPr>
              <a:t>Xe khai thác mỏ khổng lồ loại Caterpillar 793C với 2.300 mã lực được sử dụng nhiều tại mỏ Super Pit. Với chiều cao 6 m và chiều dài gần 13 m, một xe Caterpillar 793C (có giá khoảng </a:t>
            </a:r>
            <a:r>
              <a:rPr kumimoji="0" lang="vi-VN" altLang="vi-VN" sz="1200" b="0" i="0" u="none" strike="noStrike" cap="none" normalizeH="0" baseline="0" dirty="0" smtClean="0">
                <a:ln>
                  <a:noFill/>
                </a:ln>
                <a:solidFill>
                  <a:srgbClr val="0070C0"/>
                </a:solidFill>
                <a:effectLst/>
              </a:rPr>
              <a:t>3 triệu USD</a:t>
            </a:r>
            <a:r>
              <a:rPr kumimoji="0" lang="vi-VN" altLang="vi-VN" sz="1200" b="0" i="0" u="none" strike="noStrike" cap="none" normalizeH="0" baseline="0" dirty="0" smtClean="0">
                <a:ln>
                  <a:noFill/>
                </a:ln>
                <a:solidFill>
                  <a:srgbClr val="0070C0"/>
                </a:solidFill>
                <a:effectLst/>
                <a:cs typeface="Arial" panose="020B0604020202020204" pitchFamily="34" charset="0"/>
              </a:rPr>
              <a:t>) sẽ giúp công ty khai thác thu về </a:t>
            </a:r>
            <a:r>
              <a:rPr kumimoji="0" lang="vi-VN" altLang="vi-VN" sz="1200" b="0" i="0" u="none" strike="noStrike" cap="none" normalizeH="0" baseline="0" dirty="0" smtClean="0">
                <a:ln>
                  <a:noFill/>
                </a:ln>
                <a:solidFill>
                  <a:srgbClr val="0070C0"/>
                </a:solidFill>
                <a:effectLst/>
              </a:rPr>
              <a:t>2 triệu USD</a:t>
            </a:r>
            <a:r>
              <a:rPr kumimoji="0" lang="vi-VN" altLang="vi-VN" sz="1200" b="0" i="0" u="none" strike="noStrike" cap="none" normalizeH="0" baseline="0" dirty="0" smtClean="0">
                <a:ln>
                  <a:noFill/>
                </a:ln>
                <a:solidFill>
                  <a:srgbClr val="0070C0"/>
                </a:solidFill>
                <a:effectLst/>
                <a:cs typeface="Arial" panose="020B0604020202020204" pitchFamily="34" charset="0"/>
              </a:rPr>
              <a:t> mỗi ngày.</a:t>
            </a:r>
            <a:r>
              <a:rPr kumimoji="0" lang="vi-VN" altLang="vi-VN" sz="1200" b="0" i="0" u="none" strike="noStrike" cap="none" normalizeH="0" baseline="0" dirty="0" smtClean="0">
                <a:ln>
                  <a:noFill/>
                </a:ln>
                <a:solidFill>
                  <a:srgbClr val="0070C0"/>
                </a:solidFill>
                <a:effectLst/>
              </a:rPr>
              <a:t> </a:t>
            </a:r>
          </a:p>
        </p:txBody>
      </p:sp>
    </p:spTree>
    <p:extLst>
      <p:ext uri="{BB962C8B-B14F-4D97-AF65-F5344CB8AC3E}">
        <p14:creationId xmlns:p14="http://schemas.microsoft.com/office/powerpoint/2010/main" val="21309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0" cy="6857999"/>
          </a:xfrm>
          <a:prstGeom prst="rect">
            <a:avLst/>
          </a:prstGeom>
        </p:spPr>
      </p:pic>
      <p:pic>
        <p:nvPicPr>
          <p:cNvPr id="12" name="Picture 11"/>
          <p:cNvPicPr>
            <a:picLocks noChangeAspect="1"/>
          </p:cNvPicPr>
          <p:nvPr/>
        </p:nvPicPr>
        <p:blipFill>
          <a:blip r:embed="rId4"/>
          <a:stretch>
            <a:fillRect/>
          </a:stretch>
        </p:blipFill>
        <p:spPr>
          <a:xfrm>
            <a:off x="0" y="1240971"/>
            <a:ext cx="12192001" cy="5617027"/>
          </a:xfrm>
          <a:prstGeom prst="rect">
            <a:avLst/>
          </a:prstGeom>
        </p:spPr>
      </p:pic>
      <p:pic>
        <p:nvPicPr>
          <p:cNvPr id="13" name="Picture 12"/>
          <p:cNvPicPr>
            <a:picLocks noChangeAspect="1"/>
          </p:cNvPicPr>
          <p:nvPr/>
        </p:nvPicPr>
        <p:blipFill>
          <a:blip r:embed="rId5"/>
          <a:stretch>
            <a:fillRect/>
          </a:stretch>
        </p:blipFill>
        <p:spPr>
          <a:xfrm>
            <a:off x="0" y="1240970"/>
            <a:ext cx="12191999" cy="5617030"/>
          </a:xfrm>
          <a:prstGeom prst="rect">
            <a:avLst/>
          </a:prstGeom>
        </p:spPr>
      </p:pic>
    </p:spTree>
    <p:extLst>
      <p:ext uri="{BB962C8B-B14F-4D97-AF65-F5344CB8AC3E}">
        <p14:creationId xmlns:p14="http://schemas.microsoft.com/office/powerpoint/2010/main" val="18368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964"/>
            <a:ext cx="6897188" cy="458074"/>
          </a:xfrm>
          <a:prstGeom prst="rect">
            <a:avLst/>
          </a:prstGeom>
          <a:noFill/>
        </p:spPr>
        <p:txBody>
          <a:bodyPr wrap="square">
            <a:spAutoFit/>
          </a:bodyPr>
          <a:lstStyle/>
          <a:p>
            <a:pPr>
              <a:lnSpc>
                <a:spcPct val="150000"/>
              </a:lnSpc>
              <a:defRPr/>
            </a:pPr>
            <a:r>
              <a:rPr lang="vi-VN" b="1" dirty="0">
                <a:latin typeface="Times New Roman" panose="02020603050405020304" pitchFamily="18" charset="0"/>
                <a:cs typeface="Times New Roman" panose="02020603050405020304" pitchFamily="18" charset="0"/>
              </a:rPr>
              <a:t>1. Phương thức khai thác và sử dụng tài nguyên khoáng </a:t>
            </a:r>
            <a:r>
              <a:rPr lang="vi-VN" b="1" dirty="0" smtClean="0">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1201795"/>
            <a:ext cx="5995852" cy="605294"/>
          </a:xfrm>
          <a:prstGeom prst="rect">
            <a:avLst/>
          </a:prstGeom>
        </p:spPr>
        <p:txBody>
          <a:bodyPr wrap="square">
            <a:spAutoFit/>
          </a:bodyPr>
          <a:lstStyle/>
          <a:p>
            <a:pPr>
              <a:lnSpc>
                <a:spcPts val="2000"/>
              </a:lnSpc>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2. </a:t>
            </a:r>
            <a:r>
              <a:rPr lang="vi-VN" b="1" dirty="0">
                <a:latin typeface="Times New Roman" panose="02020603050405020304" pitchFamily="18" charset="0"/>
                <a:ea typeface="Arial" panose="020B0604020202020204" pitchFamily="34" charset="0"/>
                <a:cs typeface="Times New Roman" panose="02020603050405020304" pitchFamily="18" charset="0"/>
              </a:rPr>
              <a:t>Tìm hiểu phương thức khai thác, sử dụng và bảo vệ tài nguyên sinh vật.</a:t>
            </a:r>
            <a:endParaRPr lang="vi-VN" sz="1400" dirty="0">
              <a:ea typeface="Arial" panose="020B0604020202020204" pitchFamily="34" charset="0"/>
              <a:cs typeface="Times New Roman" panose="02020603050405020304" pitchFamily="18" charset="0"/>
            </a:endParaRPr>
          </a:p>
        </p:txBody>
      </p:sp>
      <p:grpSp>
        <p:nvGrpSpPr>
          <p:cNvPr id="9" name="Group 8"/>
          <p:cNvGrpSpPr/>
          <p:nvPr/>
        </p:nvGrpSpPr>
        <p:grpSpPr>
          <a:xfrm>
            <a:off x="-669160" y="1755185"/>
            <a:ext cx="7305091" cy="5102815"/>
            <a:chOff x="-669160" y="1755185"/>
            <a:chExt cx="7370406" cy="5102815"/>
          </a:xfrm>
        </p:grpSpPr>
        <p:pic>
          <p:nvPicPr>
            <p:cNvPr id="21" name="Picture 20"/>
            <p:cNvPicPr>
              <a:picLocks noChangeAspect="1"/>
            </p:cNvPicPr>
            <p:nvPr/>
          </p:nvPicPr>
          <p:blipFill>
            <a:blip r:embed="rId8"/>
            <a:stretch>
              <a:fillRect/>
            </a:stretch>
          </p:blipFill>
          <p:spPr>
            <a:xfrm>
              <a:off x="-669160" y="1970178"/>
              <a:ext cx="7370406" cy="4887822"/>
            </a:xfrm>
            <a:prstGeom prst="rect">
              <a:avLst/>
            </a:prstGeom>
          </p:spPr>
        </p:pic>
        <p:pic>
          <p:nvPicPr>
            <p:cNvPr id="8" name="Picture 7"/>
            <p:cNvPicPr>
              <a:picLocks noChangeAspect="1"/>
            </p:cNvPicPr>
            <p:nvPr/>
          </p:nvPicPr>
          <p:blipFill>
            <a:blip r:embed="rId9"/>
            <a:stretch>
              <a:fillRect/>
            </a:stretch>
          </p:blipFill>
          <p:spPr>
            <a:xfrm>
              <a:off x="262991" y="1755185"/>
              <a:ext cx="5732861" cy="4041594"/>
            </a:xfrm>
            <a:prstGeom prst="rect">
              <a:avLst/>
            </a:prstGeom>
          </p:spPr>
        </p:pic>
      </p:grpSp>
      <p:pic>
        <p:nvPicPr>
          <p:cNvPr id="10" name="Picture 9"/>
          <p:cNvPicPr>
            <a:picLocks noChangeAspect="1"/>
          </p:cNvPicPr>
          <p:nvPr/>
        </p:nvPicPr>
        <p:blipFill>
          <a:blip r:embed="rId10"/>
          <a:stretch>
            <a:fillRect/>
          </a:stretch>
        </p:blipFill>
        <p:spPr>
          <a:xfrm>
            <a:off x="5995852" y="693964"/>
            <a:ext cx="6163590" cy="6261135"/>
          </a:xfrm>
          <a:prstGeom prst="rect">
            <a:avLst/>
          </a:prstGeom>
        </p:spPr>
      </p:pic>
    </p:spTree>
    <p:extLst>
      <p:ext uri="{BB962C8B-B14F-4D97-AF65-F5344CB8AC3E}">
        <p14:creationId xmlns:p14="http://schemas.microsoft.com/office/powerpoint/2010/main" val="22604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964"/>
            <a:ext cx="6897188" cy="458074"/>
          </a:xfrm>
          <a:prstGeom prst="rect">
            <a:avLst/>
          </a:prstGeom>
          <a:noFill/>
        </p:spPr>
        <p:txBody>
          <a:bodyPr wrap="square">
            <a:spAutoFit/>
          </a:bodyPr>
          <a:lstStyle/>
          <a:p>
            <a:pPr>
              <a:lnSpc>
                <a:spcPct val="150000"/>
              </a:lnSpc>
              <a:defRPr/>
            </a:pPr>
            <a:r>
              <a:rPr lang="vi-VN" b="1" dirty="0">
                <a:latin typeface="Times New Roman" panose="02020603050405020304" pitchFamily="18" charset="0"/>
                <a:cs typeface="Times New Roman" panose="02020603050405020304" pitchFamily="18" charset="0"/>
              </a:rPr>
              <a:t>1. Phương thức khai thác và sử dụng tài nguyên khoáng </a:t>
            </a:r>
            <a:r>
              <a:rPr lang="vi-VN" b="1" dirty="0" smtClean="0">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1201795"/>
            <a:ext cx="5995852" cy="605294"/>
          </a:xfrm>
          <a:prstGeom prst="rect">
            <a:avLst/>
          </a:prstGeom>
        </p:spPr>
        <p:txBody>
          <a:bodyPr wrap="square">
            <a:spAutoFit/>
          </a:bodyPr>
          <a:lstStyle/>
          <a:p>
            <a:pPr>
              <a:lnSpc>
                <a:spcPts val="2000"/>
              </a:lnSpc>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2. </a:t>
            </a:r>
            <a:r>
              <a:rPr lang="vi-VN" b="1" dirty="0">
                <a:latin typeface="Times New Roman" panose="02020603050405020304" pitchFamily="18" charset="0"/>
                <a:ea typeface="Arial" panose="020B0604020202020204" pitchFamily="34" charset="0"/>
                <a:cs typeface="Times New Roman" panose="02020603050405020304" pitchFamily="18" charset="0"/>
              </a:rPr>
              <a:t>Tìm hiểu phương thức khai thác, sử dụng và bảo vệ tài nguyên sinh vật.</a:t>
            </a:r>
            <a:endParaRPr lang="vi-VN" sz="1400" dirty="0">
              <a:ea typeface="Arial" panose="020B0604020202020204" pitchFamily="34" charset="0"/>
              <a:cs typeface="Times New Roman" panose="02020603050405020304" pitchFamily="18" charset="0"/>
            </a:endParaRPr>
          </a:p>
        </p:txBody>
      </p:sp>
      <p:grpSp>
        <p:nvGrpSpPr>
          <p:cNvPr id="10" name="Group 9"/>
          <p:cNvGrpSpPr/>
          <p:nvPr/>
        </p:nvGrpSpPr>
        <p:grpSpPr>
          <a:xfrm>
            <a:off x="-687277" y="1663745"/>
            <a:ext cx="7370406" cy="5194254"/>
            <a:chOff x="-687277" y="1663745"/>
            <a:chExt cx="7370406" cy="5194254"/>
          </a:xfrm>
        </p:grpSpPr>
        <p:pic>
          <p:nvPicPr>
            <p:cNvPr id="21" name="Picture 20"/>
            <p:cNvPicPr>
              <a:picLocks noChangeAspect="1"/>
            </p:cNvPicPr>
            <p:nvPr/>
          </p:nvPicPr>
          <p:blipFill>
            <a:blip r:embed="rId8"/>
            <a:stretch>
              <a:fillRect/>
            </a:stretch>
          </p:blipFill>
          <p:spPr>
            <a:xfrm>
              <a:off x="-687277" y="1853716"/>
              <a:ext cx="7370406" cy="5004283"/>
            </a:xfrm>
            <a:prstGeom prst="rect">
              <a:avLst/>
            </a:prstGeom>
          </p:spPr>
        </p:pic>
        <p:pic>
          <p:nvPicPr>
            <p:cNvPr id="8" name="Picture 7"/>
            <p:cNvPicPr>
              <a:picLocks noChangeAspect="1"/>
            </p:cNvPicPr>
            <p:nvPr/>
          </p:nvPicPr>
          <p:blipFill>
            <a:blip r:embed="rId9"/>
            <a:stretch>
              <a:fillRect/>
            </a:stretch>
          </p:blipFill>
          <p:spPr>
            <a:xfrm>
              <a:off x="150996" y="1663745"/>
              <a:ext cx="5732861" cy="4239875"/>
            </a:xfrm>
            <a:prstGeom prst="rect">
              <a:avLst/>
            </a:prstGeom>
          </p:spPr>
        </p:pic>
      </p:grpSp>
      <p:sp>
        <p:nvSpPr>
          <p:cNvPr id="13" name="Rounded Rectangle 12"/>
          <p:cNvSpPr/>
          <p:nvPr/>
        </p:nvSpPr>
        <p:spPr>
          <a:xfrm>
            <a:off x="6074041" y="740591"/>
            <a:ext cx="6117959" cy="611740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vi-VN"/>
          </a:p>
        </p:txBody>
      </p:sp>
      <p:sp>
        <p:nvSpPr>
          <p:cNvPr id="15" name="Rectangle 14"/>
          <p:cNvSpPr/>
          <p:nvPr/>
        </p:nvSpPr>
        <p:spPr>
          <a:xfrm>
            <a:off x="6146848" y="1098057"/>
            <a:ext cx="5891349" cy="2862322"/>
          </a:xfrm>
          <a:prstGeom prst="rect">
            <a:avLst/>
          </a:prstGeom>
        </p:spPr>
        <p:txBody>
          <a:bodyPr wrap="square">
            <a:spAutoFit/>
          </a:bodyPr>
          <a:lstStyle/>
          <a:p>
            <a:pPr algn="just"/>
            <a:r>
              <a:rPr lang="vi-VN" dirty="0">
                <a:solidFill>
                  <a:srgbClr val="0000FF"/>
                </a:solidFill>
                <a:latin typeface="Times New Roman" panose="02020603050405020304" pitchFamily="18" charset="0"/>
                <a:cs typeface="Times New Roman" panose="02020603050405020304" pitchFamily="18" charset="0"/>
              </a:rPr>
              <a:t>- Sự biến động diện tích rừng của Ô-xtrây-li-a trong giai đoạn 1990 – 2020:</a:t>
            </a:r>
          </a:p>
          <a:p>
            <a:pPr algn="just"/>
            <a:r>
              <a:rPr lang="vi-VN" dirty="0">
                <a:solidFill>
                  <a:srgbClr val="0000FF"/>
                </a:solidFill>
                <a:latin typeface="Times New Roman" panose="02020603050405020304" pitchFamily="18" charset="0"/>
                <a:cs typeface="Times New Roman" panose="02020603050405020304" pitchFamily="18" charset="0"/>
              </a:rPr>
              <a:t>+ Diện tích rừng của Ô-xtrây-li-a trong giai đoạn 1990 – 2010 có xu hướng giảm, từ 133,8 triệu ha năm 1990 xuống 129,5 triệu ha năm 2010 (giảm 4,3 triệu ha).</a:t>
            </a:r>
          </a:p>
          <a:p>
            <a:pPr algn="just"/>
            <a:r>
              <a:rPr lang="vi-VN" dirty="0">
                <a:solidFill>
                  <a:srgbClr val="0000FF"/>
                </a:solidFill>
                <a:latin typeface="Times New Roman" panose="02020603050405020304" pitchFamily="18" charset="0"/>
                <a:cs typeface="Times New Roman" panose="02020603050405020304" pitchFamily="18" charset="0"/>
              </a:rPr>
              <a:t>+ Từ năm 2010 đến năm 2020, rừng được phục hồi, diện tích rừng từ 129,5 triệu ha năm 2010 tăng lên 134 triệu ha năm </a:t>
            </a:r>
            <a:r>
              <a:rPr lang="vi-VN" dirty="0" smtClean="0">
                <a:solidFill>
                  <a:srgbClr val="0000FF"/>
                </a:solidFill>
                <a:latin typeface="Times New Roman" panose="02020603050405020304" pitchFamily="18" charset="0"/>
                <a:cs typeface="Times New Roman" panose="02020603050405020304" pitchFamily="18" charset="0"/>
              </a:rPr>
              <a:t>2020 (tăng 4,5 triệu ha), chỉ trong vòng 10 năm số diện tích rừng được phục hồi lớn hơn diện tích rừng bị suy giảm trong 20 năm trước đó</a:t>
            </a:r>
            <a:r>
              <a:rPr lang="vi-VN" dirty="0" smtClean="0">
                <a:solidFill>
                  <a:srgbClr val="333333"/>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6079613" y="4007006"/>
            <a:ext cx="6096000" cy="2031325"/>
          </a:xfrm>
          <a:prstGeom prst="rect">
            <a:avLst/>
          </a:prstGeom>
        </p:spPr>
        <p:txBody>
          <a:bodyPr>
            <a:spAutoFit/>
          </a:bodyPr>
          <a:lstStyle/>
          <a:p>
            <a:pPr algn="just"/>
            <a:r>
              <a:rPr lang="vi-VN" dirty="0">
                <a:solidFill>
                  <a:srgbClr val="333333"/>
                </a:solidFill>
                <a:latin typeface="Times New Roman" panose="02020603050405020304" pitchFamily="18" charset="0"/>
                <a:cs typeface="Times New Roman" panose="02020603050405020304" pitchFamily="18" charset="0"/>
              </a:rPr>
              <a:t>- Ô-xtrây-li-a đã thực hiện những biện pháp để bảo vệ tài nguyên sinh vật:</a:t>
            </a:r>
          </a:p>
          <a:p>
            <a:pPr algn="just"/>
            <a:r>
              <a:rPr lang="vi-VN" dirty="0">
                <a:solidFill>
                  <a:srgbClr val="333333"/>
                </a:solidFill>
                <a:latin typeface="Times New Roman" panose="02020603050405020304" pitchFamily="18" charset="0"/>
                <a:cs typeface="Times New Roman" panose="02020603050405020304" pitchFamily="18" charset="0"/>
              </a:rPr>
              <a:t>+ Phát triển các khu bảo tồn thiên nhiên, công viên biển, vườn quốc gia,...</a:t>
            </a:r>
          </a:p>
          <a:p>
            <a:pPr algn="just"/>
            <a:r>
              <a:rPr lang="vi-VN" dirty="0">
                <a:solidFill>
                  <a:srgbClr val="333333"/>
                </a:solidFill>
                <a:latin typeface="Times New Roman" panose="02020603050405020304" pitchFamily="18" charset="0"/>
                <a:cs typeface="Times New Roman" panose="02020603050405020304" pitchFamily="18" charset="0"/>
              </a:rPr>
              <a:t>+ Đề ra những chiến lược bảo tồn các quần thể sinh vật và cảnh quan bản địa, góp phần quan trọng duy trì tính đa dạng của tài nguyên sinh vật quốc gia.</a:t>
            </a:r>
            <a:endParaRPr lang="vi-VN"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91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964"/>
            <a:ext cx="6897188" cy="458074"/>
          </a:xfrm>
          <a:prstGeom prst="rect">
            <a:avLst/>
          </a:prstGeom>
          <a:noFill/>
        </p:spPr>
        <p:txBody>
          <a:bodyPr wrap="square">
            <a:spAutoFit/>
          </a:bodyPr>
          <a:lstStyle/>
          <a:p>
            <a:pPr>
              <a:lnSpc>
                <a:spcPct val="150000"/>
              </a:lnSpc>
              <a:defRPr/>
            </a:pPr>
            <a:r>
              <a:rPr lang="vi-VN" b="1" dirty="0">
                <a:latin typeface="Times New Roman" panose="02020603050405020304" pitchFamily="18" charset="0"/>
                <a:cs typeface="Times New Roman" panose="02020603050405020304" pitchFamily="18" charset="0"/>
              </a:rPr>
              <a:t>1. Phương thức khai thác và sử dụng tài nguyên khoáng </a:t>
            </a:r>
            <a:r>
              <a:rPr lang="vi-VN" b="1" dirty="0" smtClean="0">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1201795"/>
            <a:ext cx="5995852" cy="605294"/>
          </a:xfrm>
          <a:prstGeom prst="rect">
            <a:avLst/>
          </a:prstGeom>
        </p:spPr>
        <p:txBody>
          <a:bodyPr wrap="square">
            <a:spAutoFit/>
          </a:bodyPr>
          <a:lstStyle/>
          <a:p>
            <a:pPr>
              <a:lnSpc>
                <a:spcPts val="2000"/>
              </a:lnSpc>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2. </a:t>
            </a:r>
            <a:r>
              <a:rPr lang="vi-VN" b="1" dirty="0">
                <a:latin typeface="Times New Roman" panose="02020603050405020304" pitchFamily="18" charset="0"/>
                <a:ea typeface="Arial" panose="020B0604020202020204" pitchFamily="34" charset="0"/>
                <a:cs typeface="Times New Roman" panose="02020603050405020304" pitchFamily="18" charset="0"/>
              </a:rPr>
              <a:t>Tìm hiểu phương thức khai thác, sử dụng và bảo vệ tài nguyên sinh vật.</a:t>
            </a:r>
            <a:endParaRPr lang="vi-VN" sz="1400" dirty="0">
              <a:ea typeface="Arial" panose="020B0604020202020204" pitchFamily="34" charset="0"/>
              <a:cs typeface="Times New Roman" panose="02020603050405020304" pitchFamily="18" charset="0"/>
            </a:endParaRPr>
          </a:p>
        </p:txBody>
      </p:sp>
      <p:sp>
        <p:nvSpPr>
          <p:cNvPr id="2" name="Rectangle 1"/>
          <p:cNvSpPr/>
          <p:nvPr/>
        </p:nvSpPr>
        <p:spPr>
          <a:xfrm>
            <a:off x="0" y="1880659"/>
            <a:ext cx="5995852" cy="3744615"/>
          </a:xfrm>
          <a:prstGeom prst="rect">
            <a:avLst/>
          </a:prstGeom>
        </p:spPr>
        <p:txBody>
          <a:bodyPr wrap="square">
            <a:spAutoFit/>
          </a:bodyPr>
          <a:lstStyle/>
          <a:p>
            <a:pPr algn="just">
              <a:lnSpc>
                <a:spcPts val="2000"/>
              </a:lnSpc>
              <a:spcAft>
                <a:spcPts val="0"/>
              </a:spcAft>
            </a:pPr>
            <a:r>
              <a:rPr lang="vi-VN" dirty="0">
                <a:latin typeface="Times New Roman" panose="02020603050405020304" pitchFamily="18" charset="0"/>
                <a:ea typeface="Arial" panose="020B0604020202020204" pitchFamily="34" charset="0"/>
                <a:cs typeface="Times New Roman" panose="02020603050405020304" pitchFamily="18" charset="0"/>
              </a:rPr>
              <a:t>- Ô- xtrây-li-a có tài nguyên sinh vật phong phú.</a:t>
            </a:r>
            <a:endParaRPr lang="vi-VN" sz="1400" dirty="0">
              <a:ea typeface="Arial" panose="020B0604020202020204" pitchFamily="34" charset="0"/>
              <a:cs typeface="Times New Roman" panose="02020603050405020304" pitchFamily="18" charset="0"/>
            </a:endParaRPr>
          </a:p>
          <a:p>
            <a:pPr algn="just">
              <a:lnSpc>
                <a:spcPts val="2000"/>
              </a:lnSpc>
              <a:spcAft>
                <a:spcPts val="0"/>
              </a:spcAft>
            </a:pPr>
            <a:endParaRPr lang="vi-VN"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dirty="0" smtClean="0">
                <a:latin typeface="Times New Roman" panose="02020603050405020304" pitchFamily="18" charset="0"/>
                <a:ea typeface="Arial" panose="020B0604020202020204" pitchFamily="34" charset="0"/>
                <a:cs typeface="Times New Roman" panose="02020603050405020304" pitchFamily="18" charset="0"/>
              </a:rPr>
              <a:t>* </a:t>
            </a:r>
            <a:r>
              <a:rPr lang="vi-VN" dirty="0">
                <a:latin typeface="Times New Roman" panose="02020603050405020304" pitchFamily="18" charset="0"/>
                <a:ea typeface="Arial" panose="020B0604020202020204" pitchFamily="34" charset="0"/>
                <a:cs typeface="Times New Roman" panose="02020603050405020304" pitchFamily="18" charset="0"/>
              </a:rPr>
              <a:t>Thực trạng: Số lượng các loài động thực vật hoang dã, nhất là các loài đặc hữu đang suy giảm đáng kể.</a:t>
            </a:r>
            <a:endParaRPr lang="vi-VN" sz="1400" dirty="0">
              <a:ea typeface="Arial" panose="020B0604020202020204" pitchFamily="34" charset="0"/>
              <a:cs typeface="Times New Roman" panose="02020603050405020304" pitchFamily="18" charset="0"/>
            </a:endParaRPr>
          </a:p>
          <a:p>
            <a:pPr algn="just">
              <a:lnSpc>
                <a:spcPts val="2000"/>
              </a:lnSpc>
              <a:spcAft>
                <a:spcPts val="0"/>
              </a:spcAft>
            </a:pPr>
            <a:endParaRPr lang="vi-VN"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dirty="0" smtClean="0">
                <a:latin typeface="Times New Roman" panose="02020603050405020304" pitchFamily="18" charset="0"/>
                <a:ea typeface="Arial" panose="020B0604020202020204" pitchFamily="34" charset="0"/>
                <a:cs typeface="Times New Roman" panose="02020603050405020304" pitchFamily="18" charset="0"/>
              </a:rPr>
              <a:t>* </a:t>
            </a:r>
            <a:r>
              <a:rPr lang="vi-VN" dirty="0">
                <a:latin typeface="Times New Roman" panose="02020603050405020304" pitchFamily="18" charset="0"/>
                <a:ea typeface="Arial" panose="020B0604020202020204" pitchFamily="34" charset="0"/>
                <a:cs typeface="Times New Roman" panose="02020603050405020304" pitchFamily="18" charset="0"/>
              </a:rPr>
              <a:t>Nguyên nhân: +Khí hậu khô hạn.</a:t>
            </a:r>
            <a:endParaRPr lang="vi-VN" sz="1400" dirty="0">
              <a:ea typeface="Arial" panose="020B0604020202020204" pitchFamily="34" charset="0"/>
              <a:cs typeface="Times New Roman" panose="02020603050405020304" pitchFamily="18" charset="0"/>
            </a:endParaRPr>
          </a:p>
          <a:p>
            <a:pPr algn="just">
              <a:lnSpc>
                <a:spcPts val="2000"/>
              </a:lnSpc>
              <a:spcAft>
                <a:spcPts val="0"/>
              </a:spcAft>
            </a:pPr>
            <a:r>
              <a:rPr lang="vi-VN" dirty="0">
                <a:latin typeface="Times New Roman" panose="02020603050405020304" pitchFamily="18" charset="0"/>
                <a:ea typeface="Arial" panose="020B0604020202020204" pitchFamily="34" charset="0"/>
                <a:cs typeface="Times New Roman" panose="02020603050405020304" pitchFamily="18" charset="0"/>
              </a:rPr>
              <a:t>+ Biến đổi khí hậu làm cho cháy rừng gia tăng.</a:t>
            </a:r>
            <a:endParaRPr lang="vi-VN" sz="1400" dirty="0">
              <a:ea typeface="Arial" panose="020B0604020202020204" pitchFamily="34" charset="0"/>
              <a:cs typeface="Times New Roman" panose="02020603050405020304" pitchFamily="18" charset="0"/>
            </a:endParaRPr>
          </a:p>
          <a:p>
            <a:pPr algn="just">
              <a:lnSpc>
                <a:spcPts val="2000"/>
              </a:lnSpc>
              <a:spcAft>
                <a:spcPts val="0"/>
              </a:spcAft>
            </a:pPr>
            <a:endParaRPr lang="vi-VN" dirty="0"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ts val="2000"/>
              </a:lnSpc>
              <a:spcAft>
                <a:spcPts val="0"/>
              </a:spcAft>
            </a:pPr>
            <a:r>
              <a:rPr lang="vi-VN" dirty="0" smtClean="0">
                <a:latin typeface="Times New Roman" panose="02020603050405020304" pitchFamily="18" charset="0"/>
                <a:ea typeface="Arial" panose="020B0604020202020204" pitchFamily="34" charset="0"/>
                <a:cs typeface="Times New Roman" panose="02020603050405020304" pitchFamily="18" charset="0"/>
              </a:rPr>
              <a:t>*</a:t>
            </a:r>
            <a:r>
              <a:rPr lang="vi-VN" dirty="0">
                <a:latin typeface="Times New Roman" panose="02020603050405020304" pitchFamily="18" charset="0"/>
                <a:ea typeface="Arial" panose="020B0604020202020204" pitchFamily="34" charset="0"/>
                <a:cs typeface="Times New Roman" panose="02020603050405020304" pitchFamily="18" charset="0"/>
              </a:rPr>
              <a:t>Biện pháp: </a:t>
            </a:r>
            <a:endParaRPr lang="vi-VN" sz="1400" dirty="0">
              <a:ea typeface="Arial" panose="020B0604020202020204" pitchFamily="34" charset="0"/>
              <a:cs typeface="Times New Roman" panose="02020603050405020304" pitchFamily="18" charset="0"/>
            </a:endParaRPr>
          </a:p>
          <a:p>
            <a:pPr algn="just">
              <a:lnSpc>
                <a:spcPts val="2000"/>
              </a:lnSpc>
              <a:spcAft>
                <a:spcPts val="0"/>
              </a:spcAft>
            </a:pPr>
            <a:r>
              <a:rPr lang="vi-VN" dirty="0">
                <a:latin typeface="Times New Roman" panose="02020603050405020304" pitchFamily="18" charset="0"/>
                <a:ea typeface="Arial" panose="020B0604020202020204" pitchFamily="34" charset="0"/>
                <a:cs typeface="Times New Roman" panose="02020603050405020304" pitchFamily="18" charset="0"/>
              </a:rPr>
              <a:t>+ Phát triển các khu bảo tồn thiên nhiên, công viên biển, vườn quốc gia…</a:t>
            </a:r>
            <a:endParaRPr lang="vi-VN" sz="1400" dirty="0">
              <a:ea typeface="Arial" panose="020B0604020202020204" pitchFamily="34" charset="0"/>
              <a:cs typeface="Times New Roman" panose="02020603050405020304" pitchFamily="18" charset="0"/>
            </a:endParaRPr>
          </a:p>
          <a:p>
            <a:r>
              <a:rPr lang="vi-VN" dirty="0">
                <a:latin typeface="Times New Roman" panose="02020603050405020304" pitchFamily="18" charset="0"/>
                <a:ea typeface="Arial" panose="020B0604020202020204" pitchFamily="34" charset="0"/>
              </a:rPr>
              <a:t>+ Đưa ra các chiến lược bảo tồn các quần thể sinh vật và cảnh quan bản địa, góp phần quan trọng duy trì tính đa dạng của tài nguyên sinh vật quốc gia.</a:t>
            </a:r>
            <a:endParaRPr lang="vi-VN" dirty="0"/>
          </a:p>
        </p:txBody>
      </p:sp>
      <p:pic>
        <p:nvPicPr>
          <p:cNvPr id="6" name="Picture 5"/>
          <p:cNvPicPr>
            <a:picLocks noChangeAspect="1"/>
          </p:cNvPicPr>
          <p:nvPr/>
        </p:nvPicPr>
        <p:blipFill>
          <a:blip r:embed="rId8"/>
          <a:stretch>
            <a:fillRect/>
          </a:stretch>
        </p:blipFill>
        <p:spPr>
          <a:xfrm>
            <a:off x="6095149" y="693964"/>
            <a:ext cx="6096851" cy="6164036"/>
          </a:xfrm>
          <a:prstGeom prst="rect">
            <a:avLst/>
          </a:prstGeom>
        </p:spPr>
      </p:pic>
    </p:spTree>
    <p:extLst>
      <p:ext uri="{BB962C8B-B14F-4D97-AF65-F5344CB8AC3E}">
        <p14:creationId xmlns:p14="http://schemas.microsoft.com/office/powerpoint/2010/main" val="333498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circle(in)">
                                      <p:cBhvr>
                                        <p:cTn id="29" dur="2000"/>
                                        <p:tgtEl>
                                          <p:spTgt spid="2">
                                            <p:txEl>
                                              <p:pRg st="7" end="7"/>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circle(in)">
                                      <p:cBhvr>
                                        <p:cTn id="32" dur="2000"/>
                                        <p:tgtEl>
                                          <p:spTgt spid="2">
                                            <p:txEl>
                                              <p:pRg st="8" end="8"/>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circle(in)">
                                      <p:cBhvr>
                                        <p:cTn id="35"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1365"/>
            <a:ext cx="12192000" cy="5404485"/>
          </a:xfrm>
          <a:prstGeom prst="rect">
            <a:avLst/>
          </a:prstGeom>
        </p:spPr>
      </p:pic>
      <p:sp>
        <p:nvSpPr>
          <p:cNvPr id="3" name="Rectangle 2"/>
          <p:cNvSpPr/>
          <p:nvPr/>
        </p:nvSpPr>
        <p:spPr>
          <a:xfrm>
            <a:off x="1" y="6117550"/>
            <a:ext cx="12191999" cy="646331"/>
          </a:xfrm>
          <a:prstGeom prst="rect">
            <a:avLst/>
          </a:prstGeom>
        </p:spPr>
        <p:txBody>
          <a:bodyPr wrap="square">
            <a:spAutoFit/>
          </a:bodyPr>
          <a:lstStyle/>
          <a:p>
            <a:pPr algn="ctr"/>
            <a:r>
              <a:rPr lang="vi-VN" i="1" dirty="0">
                <a:solidFill>
                  <a:srgbClr val="0000FF"/>
                </a:solidFill>
                <a:latin typeface="Calibri" panose="020F0502020204030204" pitchFamily="34" charset="0"/>
              </a:rPr>
              <a:t>Với Australia, </a:t>
            </a:r>
            <a:r>
              <a:rPr lang="vi-VN" i="1" dirty="0" smtClean="0">
                <a:solidFill>
                  <a:srgbClr val="0000FF"/>
                </a:solidFill>
                <a:latin typeface="Calibri" panose="020F0502020204030204" pitchFamily="34" charset="0"/>
              </a:rPr>
              <a:t>năm 2021 nước </a:t>
            </a:r>
            <a:r>
              <a:rPr lang="vi-VN" i="1" dirty="0">
                <a:solidFill>
                  <a:srgbClr val="0000FF"/>
                </a:solidFill>
                <a:latin typeface="Calibri" panose="020F0502020204030204" pitchFamily="34" charset="0"/>
              </a:rPr>
              <a:t>này </a:t>
            </a:r>
            <a:r>
              <a:rPr lang="vi-VN" i="1" dirty="0" smtClean="0">
                <a:solidFill>
                  <a:srgbClr val="0000FF"/>
                </a:solidFill>
                <a:latin typeface="Calibri" panose="020F0502020204030204" pitchFamily="34" charset="0"/>
              </a:rPr>
              <a:t> phải </a:t>
            </a:r>
            <a:r>
              <a:rPr lang="vi-VN" i="1" dirty="0">
                <a:solidFill>
                  <a:srgbClr val="0000FF"/>
                </a:solidFill>
                <a:latin typeface="Calibri" panose="020F0502020204030204" pitchFamily="34" charset="0"/>
              </a:rPr>
              <a:t>hứng chịu sự tàn phá khủng khiếp của đợt cháy rừng lớn khiến ít nhất nửa tỷ động vật hoang dã và gia súc của nông dân chết cháy.</a:t>
            </a:r>
            <a:endParaRPr lang="vi-VN" dirty="0">
              <a:solidFill>
                <a:srgbClr val="0000FF"/>
              </a:solidFill>
            </a:endParaRPr>
          </a:p>
        </p:txBody>
      </p:sp>
      <p:sp>
        <p:nvSpPr>
          <p:cNvPr id="18" name="Rectangle 17"/>
          <p:cNvSpPr/>
          <p:nvPr/>
        </p:nvSpPr>
        <p:spPr>
          <a:xfrm>
            <a:off x="1826620" y="107334"/>
            <a:ext cx="8538760" cy="523220"/>
          </a:xfrm>
          <a:prstGeom prst="rect">
            <a:avLst/>
          </a:prstGeom>
        </p:spPr>
        <p:txBody>
          <a:bodyPr wrap="square">
            <a:spAutoFit/>
          </a:bodyPr>
          <a:lstStyle/>
          <a:p>
            <a:r>
              <a:rPr lang="vi-VN" sz="2800" i="1" dirty="0" smtClean="0">
                <a:solidFill>
                  <a:srgbClr val="0000FF"/>
                </a:solidFill>
                <a:latin typeface="Calibri" panose="020F0502020204030204" pitchFamily="34" charset="0"/>
              </a:rPr>
              <a:t>CHÁY RỪNG Ở  Ô- XTRÂY –LI-A – NĂM 2021.</a:t>
            </a:r>
            <a:endParaRPr lang="vi-VN" sz="2800" dirty="0">
              <a:solidFill>
                <a:srgbClr val="0000FF"/>
              </a:solidFill>
            </a:endParaRPr>
          </a:p>
        </p:txBody>
      </p:sp>
    </p:spTree>
    <p:extLst>
      <p:ext uri="{BB962C8B-B14F-4D97-AF65-F5344CB8AC3E}">
        <p14:creationId xmlns:p14="http://schemas.microsoft.com/office/powerpoint/2010/main" val="12958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552800"/>
            <a:ext cx="12192000" cy="6690107"/>
          </a:xfrm>
          <a:prstGeom prst="rect">
            <a:avLst/>
          </a:prstGeom>
        </p:spPr>
      </p:pic>
      <p:sp>
        <p:nvSpPr>
          <p:cNvPr id="10" name="Rectangle 9"/>
          <p:cNvSpPr/>
          <p:nvPr/>
        </p:nvSpPr>
        <p:spPr>
          <a:xfrm>
            <a:off x="822960" y="6211669"/>
            <a:ext cx="1081604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714916" y="6211668"/>
            <a:ext cx="10924090" cy="646331"/>
          </a:xfrm>
          <a:prstGeom prst="rect">
            <a:avLst/>
          </a:prstGeom>
        </p:spPr>
        <p:txBody>
          <a:bodyPr wrap="square">
            <a:spAutoFit/>
          </a:bodyPr>
          <a:lstStyle/>
          <a:p>
            <a:r>
              <a:rPr lang="vi-VN" i="1" dirty="0">
                <a:solidFill>
                  <a:srgbClr val="000000"/>
                </a:solidFill>
                <a:latin typeface="Calibri" panose="020F0502020204030204" pitchFamily="34" charset="0"/>
              </a:rPr>
              <a:t>Theo đài </a:t>
            </a:r>
            <a:r>
              <a:rPr lang="vi-VN" i="1" dirty="0" smtClean="0">
                <a:solidFill>
                  <a:srgbClr val="000000"/>
                </a:solidFill>
                <a:latin typeface="Calibri" panose="020F0502020204030204" pitchFamily="34" charset="0"/>
              </a:rPr>
              <a:t>CNBC,đợt </a:t>
            </a:r>
            <a:r>
              <a:rPr lang="vi-VN" i="1" dirty="0">
                <a:solidFill>
                  <a:srgbClr val="000000"/>
                </a:solidFill>
                <a:latin typeface="Calibri" panose="020F0502020204030204" pitchFamily="34" charset="0"/>
              </a:rPr>
              <a:t>cháy rừng năm nay đã biến một khu vực rộng lớn ở miền Nam Australia trở thành vùng đất chết, quét sạch nửa tỷ động vật bao gồm các loài có vú, bò sát và chim.</a:t>
            </a:r>
            <a:endParaRPr lang="vi-VN" dirty="0"/>
          </a:p>
        </p:txBody>
      </p:sp>
      <p:sp>
        <p:nvSpPr>
          <p:cNvPr id="18" name="Rectangle 17"/>
          <p:cNvSpPr/>
          <p:nvPr/>
        </p:nvSpPr>
        <p:spPr>
          <a:xfrm>
            <a:off x="1001480" y="29580"/>
            <a:ext cx="8538760" cy="523220"/>
          </a:xfrm>
          <a:prstGeom prst="rect">
            <a:avLst/>
          </a:prstGeom>
        </p:spPr>
        <p:txBody>
          <a:bodyPr wrap="square">
            <a:spAutoFit/>
          </a:bodyPr>
          <a:lstStyle/>
          <a:p>
            <a:r>
              <a:rPr lang="vi-VN" sz="2800" i="1" dirty="0" smtClean="0">
                <a:solidFill>
                  <a:srgbClr val="0000FF"/>
                </a:solidFill>
                <a:latin typeface="Calibri" panose="020F0502020204030204" pitchFamily="34" charset="0"/>
              </a:rPr>
              <a:t>CHÁY RỪNG Ở  Ô- XTRÂY –LI-A – NĂM 2021.</a:t>
            </a:r>
            <a:endParaRPr lang="vi-VN" sz="2800" dirty="0">
              <a:solidFill>
                <a:srgbClr val="0000FF"/>
              </a:solidFill>
            </a:endParaRPr>
          </a:p>
        </p:txBody>
      </p:sp>
    </p:spTree>
    <p:extLst>
      <p:ext uri="{BB962C8B-B14F-4D97-AF65-F5344CB8AC3E}">
        <p14:creationId xmlns:p14="http://schemas.microsoft.com/office/powerpoint/2010/main" val="915633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Quặng Boxit là gì? Quặng Boxit có tác dụng gì? Công thắc của quặng Bo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328" y="717149"/>
            <a:ext cx="2857500" cy="2395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ương Tây cực kỳ cần đầu tư vào khai thác Uran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697" y="698863"/>
            <a:ext cx="2747554" cy="24140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li: Một trong những nước nhiều vàng nhất thế giới nhưng dân vẫn nghèo khổ"/>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25" y="3726487"/>
            <a:ext cx="3985350" cy="27293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2501" y="3080113"/>
            <a:ext cx="1397725" cy="369332"/>
          </a:xfrm>
          <a:prstGeom prst="rect">
            <a:avLst/>
          </a:prstGeom>
          <a:noFill/>
        </p:spPr>
        <p:txBody>
          <a:bodyPr wrap="square" rtlCol="0">
            <a:spAutoFit/>
          </a:bodyPr>
          <a:lstStyle/>
          <a:p>
            <a:r>
              <a:rPr lang="en-US" dirty="0" smtClean="0"/>
              <a:t>Bô xít</a:t>
            </a:r>
            <a:endParaRPr lang="vi-VN" dirty="0"/>
          </a:p>
        </p:txBody>
      </p:sp>
      <p:sp>
        <p:nvSpPr>
          <p:cNvPr id="14" name="TextBox 13"/>
          <p:cNvSpPr txBox="1"/>
          <p:nvPr/>
        </p:nvSpPr>
        <p:spPr>
          <a:xfrm>
            <a:off x="7415349" y="3080113"/>
            <a:ext cx="1397725" cy="369332"/>
          </a:xfrm>
          <a:prstGeom prst="rect">
            <a:avLst/>
          </a:prstGeom>
          <a:noFill/>
        </p:spPr>
        <p:txBody>
          <a:bodyPr wrap="square" rtlCol="0">
            <a:spAutoFit/>
          </a:bodyPr>
          <a:lstStyle/>
          <a:p>
            <a:r>
              <a:rPr lang="en-US" dirty="0" smtClean="0"/>
              <a:t>U-ra-ni-um</a:t>
            </a:r>
            <a:endParaRPr lang="vi-VN" dirty="0"/>
          </a:p>
        </p:txBody>
      </p:sp>
      <p:sp>
        <p:nvSpPr>
          <p:cNvPr id="15" name="TextBox 14"/>
          <p:cNvSpPr txBox="1"/>
          <p:nvPr/>
        </p:nvSpPr>
        <p:spPr>
          <a:xfrm>
            <a:off x="2177144" y="6488668"/>
            <a:ext cx="1397725" cy="369332"/>
          </a:xfrm>
          <a:prstGeom prst="rect">
            <a:avLst/>
          </a:prstGeom>
          <a:noFill/>
        </p:spPr>
        <p:txBody>
          <a:bodyPr wrap="square" rtlCol="0">
            <a:spAutoFit/>
          </a:bodyPr>
          <a:lstStyle/>
          <a:p>
            <a:r>
              <a:rPr lang="en-US" dirty="0" smtClean="0"/>
              <a:t>Vàng</a:t>
            </a:r>
            <a:endParaRPr lang="vi-VN" dirty="0"/>
          </a:p>
        </p:txBody>
      </p:sp>
      <p:pic>
        <p:nvPicPr>
          <p:cNvPr id="9" name="Picture 8"/>
          <p:cNvPicPr>
            <a:picLocks noChangeAspect="1"/>
          </p:cNvPicPr>
          <p:nvPr/>
        </p:nvPicPr>
        <p:blipFill>
          <a:blip r:embed="rId5"/>
          <a:stretch>
            <a:fillRect/>
          </a:stretch>
        </p:blipFill>
        <p:spPr>
          <a:xfrm>
            <a:off x="4193177" y="3726488"/>
            <a:ext cx="2821578" cy="2762180"/>
          </a:xfrm>
          <a:prstGeom prst="rect">
            <a:avLst/>
          </a:prstGeom>
        </p:spPr>
      </p:pic>
      <p:pic>
        <p:nvPicPr>
          <p:cNvPr id="1040" name="Picture 16" descr="Kim cương &quot;khoáng sản bị đánh cắp&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726487"/>
            <a:ext cx="2612571" cy="27621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103326" y="717148"/>
            <a:ext cx="3196134" cy="2362963"/>
          </a:xfrm>
          <a:prstGeom prst="rect">
            <a:avLst/>
          </a:prstGeom>
        </p:spPr>
      </p:pic>
      <p:sp>
        <p:nvSpPr>
          <p:cNvPr id="16" name="TextBox 15"/>
          <p:cNvSpPr txBox="1"/>
          <p:nvPr/>
        </p:nvSpPr>
        <p:spPr>
          <a:xfrm>
            <a:off x="1171847" y="3080111"/>
            <a:ext cx="1397725" cy="369332"/>
          </a:xfrm>
          <a:prstGeom prst="rect">
            <a:avLst/>
          </a:prstGeom>
          <a:noFill/>
        </p:spPr>
        <p:txBody>
          <a:bodyPr wrap="square" rtlCol="0">
            <a:spAutoFit/>
          </a:bodyPr>
          <a:lstStyle/>
          <a:p>
            <a:r>
              <a:rPr lang="en-US" dirty="0" smtClean="0"/>
              <a:t>Than</a:t>
            </a:r>
            <a:endParaRPr lang="vi-VN" dirty="0"/>
          </a:p>
        </p:txBody>
      </p:sp>
      <p:sp>
        <p:nvSpPr>
          <p:cNvPr id="17" name="TextBox 16"/>
          <p:cNvSpPr txBox="1"/>
          <p:nvPr/>
        </p:nvSpPr>
        <p:spPr>
          <a:xfrm>
            <a:off x="6542313" y="6488668"/>
            <a:ext cx="1397725" cy="369332"/>
          </a:xfrm>
          <a:prstGeom prst="rect">
            <a:avLst/>
          </a:prstGeom>
          <a:noFill/>
        </p:spPr>
        <p:txBody>
          <a:bodyPr wrap="square" rtlCol="0">
            <a:spAutoFit/>
          </a:bodyPr>
          <a:lstStyle/>
          <a:p>
            <a:r>
              <a:rPr lang="en-US" dirty="0" smtClean="0"/>
              <a:t>Kim cương</a:t>
            </a:r>
            <a:endParaRPr lang="vi-VN" dirty="0"/>
          </a:p>
        </p:txBody>
      </p:sp>
      <p:pic>
        <p:nvPicPr>
          <p:cNvPr id="1028" name="Picture 4" descr="Tìm hiểu về Niken (Nickel) - vai trò của Niken trong thép không gỉ -  SACOVI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3780" y="3726487"/>
            <a:ext cx="2520590" cy="27621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0414364" y="6455840"/>
            <a:ext cx="1397725" cy="369332"/>
          </a:xfrm>
          <a:prstGeom prst="rect">
            <a:avLst/>
          </a:prstGeom>
          <a:noFill/>
        </p:spPr>
        <p:txBody>
          <a:bodyPr wrap="square" rtlCol="0">
            <a:spAutoFit/>
          </a:bodyPr>
          <a:lstStyle/>
          <a:p>
            <a:r>
              <a:rPr lang="en-US" dirty="0" smtClean="0"/>
              <a:t>Ni-ken</a:t>
            </a:r>
            <a:endParaRPr lang="vi-VN" dirty="0"/>
          </a:p>
        </p:txBody>
      </p:sp>
      <p:sp>
        <p:nvSpPr>
          <p:cNvPr id="2" name="TextBox 1"/>
          <p:cNvSpPr txBox="1"/>
          <p:nvPr/>
        </p:nvSpPr>
        <p:spPr>
          <a:xfrm>
            <a:off x="1761566" y="103601"/>
            <a:ext cx="7849160" cy="584775"/>
          </a:xfrm>
          <a:prstGeom prst="rect">
            <a:avLst/>
          </a:prstGeom>
          <a:noFill/>
        </p:spPr>
        <p:txBody>
          <a:bodyPr wrap="square" rtlCol="0">
            <a:spAutoFit/>
          </a:bodyPr>
          <a:lstStyle/>
          <a:p>
            <a:r>
              <a:rPr lang="en-US" sz="3200" b="1" dirty="0" smtClean="0">
                <a:solidFill>
                  <a:srgbClr val="FF0000"/>
                </a:solidFill>
              </a:rPr>
              <a:t>MỘT SỐ TÀI NGUYÊN Ở Ô-XTRÂY –LI-A</a:t>
            </a:r>
            <a:endParaRPr lang="vi-VN" sz="3200" b="1" dirty="0">
              <a:solidFill>
                <a:srgbClr val="FF0000"/>
              </a:solidFill>
            </a:endParaRPr>
          </a:p>
        </p:txBody>
      </p:sp>
      <p:pic>
        <p:nvPicPr>
          <p:cNvPr id="4" name="Picture 3"/>
          <p:cNvPicPr>
            <a:picLocks noChangeAspect="1"/>
          </p:cNvPicPr>
          <p:nvPr/>
        </p:nvPicPr>
        <p:blipFill>
          <a:blip r:embed="rId9"/>
          <a:stretch>
            <a:fillRect/>
          </a:stretch>
        </p:blipFill>
        <p:spPr>
          <a:xfrm>
            <a:off x="9142463" y="688376"/>
            <a:ext cx="3049537" cy="2565812"/>
          </a:xfrm>
          <a:prstGeom prst="rect">
            <a:avLst/>
          </a:prstGeom>
        </p:spPr>
      </p:pic>
    </p:spTree>
    <p:extLst>
      <p:ext uri="{BB962C8B-B14F-4D97-AF65-F5344CB8AC3E}">
        <p14:creationId xmlns:p14="http://schemas.microsoft.com/office/powerpoint/2010/main" val="187958293"/>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796771"/>
            <a:ext cx="12192000" cy="6061229"/>
            <a:chOff x="0" y="1854925"/>
            <a:chExt cx="12192000" cy="5003073"/>
          </a:xfrm>
        </p:grpSpPr>
        <p:pic>
          <p:nvPicPr>
            <p:cNvPr id="2050" name="Picture 2" descr="https://cdn.baogiaothong.vn/upload/images/2020-1/article_img/2020-01-06/chay-rung-o-autralia-13-1578293114-width960height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4925"/>
              <a:ext cx="12191998" cy="50030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1442" y="6438201"/>
              <a:ext cx="12100558" cy="369332"/>
            </a:xfrm>
            <a:prstGeom prst="rect">
              <a:avLst/>
            </a:prstGeom>
          </p:spPr>
          <p:txBody>
            <a:bodyPr wrap="square">
              <a:spAutoFit/>
            </a:bodyPr>
            <a:lstStyle/>
            <a:p>
              <a:r>
                <a:rPr lang="vi-VN" b="1" i="1" dirty="0">
                  <a:solidFill>
                    <a:srgbClr val="FFFF00"/>
                  </a:solidFill>
                  <a:latin typeface="Calibri" panose="020F0502020204030204" pitchFamily="34" charset="0"/>
                </a:rPr>
                <a:t>Một bầy cừu nuôi chết sạch chỉ còn lại vài con thưa thớt nhưng bị bỏng nặng đang cố gắng sinh tồn.</a:t>
              </a:r>
              <a:endParaRPr lang="vi-VN" b="1" dirty="0">
                <a:solidFill>
                  <a:srgbClr val="FFFF00"/>
                </a:solidFill>
              </a:endParaRPr>
            </a:p>
          </p:txBody>
        </p:sp>
      </p:grpSp>
      <p:sp>
        <p:nvSpPr>
          <p:cNvPr id="18" name="Rectangle 17"/>
          <p:cNvSpPr/>
          <p:nvPr/>
        </p:nvSpPr>
        <p:spPr>
          <a:xfrm>
            <a:off x="1001480" y="29580"/>
            <a:ext cx="8538760" cy="523220"/>
          </a:xfrm>
          <a:prstGeom prst="rect">
            <a:avLst/>
          </a:prstGeom>
        </p:spPr>
        <p:txBody>
          <a:bodyPr wrap="square">
            <a:spAutoFit/>
          </a:bodyPr>
          <a:lstStyle/>
          <a:p>
            <a:r>
              <a:rPr lang="vi-VN" sz="2800" i="1" dirty="0" smtClean="0">
                <a:solidFill>
                  <a:srgbClr val="0000FF"/>
                </a:solidFill>
                <a:latin typeface="Calibri" panose="020F0502020204030204" pitchFamily="34" charset="0"/>
              </a:rPr>
              <a:t>CHÁY RỪNG Ở  Ô- XTRÂY –LI-A – NĂM 2021.</a:t>
            </a:r>
            <a:endParaRPr lang="vi-VN" sz="2800" dirty="0">
              <a:solidFill>
                <a:srgbClr val="0000FF"/>
              </a:solidFill>
            </a:endParaRPr>
          </a:p>
        </p:txBody>
      </p:sp>
    </p:spTree>
    <p:extLst>
      <p:ext uri="{BB962C8B-B14F-4D97-AF65-F5344CB8AC3E}">
        <p14:creationId xmlns:p14="http://schemas.microsoft.com/office/powerpoint/2010/main" val="526404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91365"/>
            <a:ext cx="12192000" cy="6172516"/>
            <a:chOff x="0" y="591365"/>
            <a:chExt cx="12192000" cy="6172516"/>
          </a:xfrm>
        </p:grpSpPr>
        <p:pic>
          <p:nvPicPr>
            <p:cNvPr id="2" name="Picture 1"/>
            <p:cNvPicPr>
              <a:picLocks noChangeAspect="1"/>
            </p:cNvPicPr>
            <p:nvPr/>
          </p:nvPicPr>
          <p:blipFill>
            <a:blip r:embed="rId2"/>
            <a:stretch>
              <a:fillRect/>
            </a:stretch>
          </p:blipFill>
          <p:spPr>
            <a:xfrm>
              <a:off x="0" y="591365"/>
              <a:ext cx="12192000" cy="5404485"/>
            </a:xfrm>
            <a:prstGeom prst="rect">
              <a:avLst/>
            </a:prstGeom>
          </p:spPr>
        </p:pic>
        <p:sp>
          <p:nvSpPr>
            <p:cNvPr id="3" name="Rectangle 2"/>
            <p:cNvSpPr/>
            <p:nvPr/>
          </p:nvSpPr>
          <p:spPr>
            <a:xfrm>
              <a:off x="1" y="6117550"/>
              <a:ext cx="12191999" cy="646331"/>
            </a:xfrm>
            <a:prstGeom prst="rect">
              <a:avLst/>
            </a:prstGeom>
          </p:spPr>
          <p:txBody>
            <a:bodyPr wrap="square">
              <a:spAutoFit/>
            </a:bodyPr>
            <a:lstStyle/>
            <a:p>
              <a:pPr algn="ctr"/>
              <a:r>
                <a:rPr lang="vi-VN" i="1" dirty="0">
                  <a:solidFill>
                    <a:srgbClr val="0000FF"/>
                  </a:solidFill>
                  <a:latin typeface="Calibri" panose="020F0502020204030204" pitchFamily="34" charset="0"/>
                </a:rPr>
                <a:t>Với Australia, nước này còn đang phải hứng chịu sự tàn phá khủng khiếp của đợt cháy rừng lớn khiến ít nhất nửa tỷ động vật hoang dã và gia súc của nông dân chết cháy.</a:t>
              </a:r>
              <a:endParaRPr lang="vi-VN" dirty="0">
                <a:solidFill>
                  <a:srgbClr val="0000FF"/>
                </a:solidFill>
              </a:endParaRPr>
            </a:p>
          </p:txBody>
        </p:sp>
      </p:grpSp>
      <p:pic>
        <p:nvPicPr>
          <p:cNvPr id="7" name="Picture 6"/>
          <p:cNvPicPr>
            <a:picLocks noChangeAspect="1"/>
          </p:cNvPicPr>
          <p:nvPr/>
        </p:nvPicPr>
        <p:blipFill>
          <a:blip r:embed="rId3"/>
          <a:stretch>
            <a:fillRect/>
          </a:stretch>
        </p:blipFill>
        <p:spPr>
          <a:xfrm>
            <a:off x="16604" y="1612816"/>
            <a:ext cx="12192000" cy="5630091"/>
          </a:xfrm>
          <a:prstGeom prst="rect">
            <a:avLst/>
          </a:prstGeom>
        </p:spPr>
      </p:pic>
      <p:grpSp>
        <p:nvGrpSpPr>
          <p:cNvPr id="12" name="Group 11"/>
          <p:cNvGrpSpPr/>
          <p:nvPr/>
        </p:nvGrpSpPr>
        <p:grpSpPr>
          <a:xfrm>
            <a:off x="822960" y="6211669"/>
            <a:ext cx="10816046" cy="646331"/>
            <a:chOff x="548640" y="1071154"/>
            <a:chExt cx="10816046" cy="646331"/>
          </a:xfrm>
        </p:grpSpPr>
        <p:sp>
          <p:nvSpPr>
            <p:cNvPr id="10" name="Rectangle 9"/>
            <p:cNvSpPr/>
            <p:nvPr/>
          </p:nvSpPr>
          <p:spPr>
            <a:xfrm>
              <a:off x="548640" y="1071154"/>
              <a:ext cx="1081604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907867" y="1071154"/>
              <a:ext cx="10352315" cy="646331"/>
            </a:xfrm>
            <a:prstGeom prst="rect">
              <a:avLst/>
            </a:prstGeom>
          </p:spPr>
          <p:txBody>
            <a:bodyPr wrap="square">
              <a:spAutoFit/>
            </a:bodyPr>
            <a:lstStyle/>
            <a:p>
              <a:r>
                <a:rPr lang="vi-VN" i="1" dirty="0">
                  <a:solidFill>
                    <a:srgbClr val="000000"/>
                  </a:solidFill>
                  <a:latin typeface="Calibri" panose="020F0502020204030204" pitchFamily="34" charset="0"/>
                </a:rPr>
                <a:t>Theo đài CNBC, đợt cháy rừng năm nay đã biến một khu vực rộng lớn ở miền Nam Australia trở thành vùng đất chết, quét sạch nửa tỷ động vật bao gồm các loài có vú, bò sát và chim.</a:t>
              </a:r>
              <a:endParaRPr lang="vi-VN" dirty="0"/>
            </a:p>
          </p:txBody>
        </p:sp>
      </p:grpSp>
      <p:grpSp>
        <p:nvGrpSpPr>
          <p:cNvPr id="14" name="Group 13"/>
          <p:cNvGrpSpPr/>
          <p:nvPr/>
        </p:nvGrpSpPr>
        <p:grpSpPr>
          <a:xfrm>
            <a:off x="-16604" y="1531761"/>
            <a:ext cx="12192000" cy="5003073"/>
            <a:chOff x="0" y="1854925"/>
            <a:chExt cx="12192000" cy="5003073"/>
          </a:xfrm>
        </p:grpSpPr>
        <p:pic>
          <p:nvPicPr>
            <p:cNvPr id="2050" name="Picture 2" descr="https://cdn.baogiaothong.vn/upload/images/2020-1/article_img/2020-01-06/chay-rung-o-autralia-13-1578293114-width960height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4925"/>
              <a:ext cx="12191998" cy="50030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1442" y="6438201"/>
              <a:ext cx="12100558" cy="369332"/>
            </a:xfrm>
            <a:prstGeom prst="rect">
              <a:avLst/>
            </a:prstGeom>
          </p:spPr>
          <p:txBody>
            <a:bodyPr wrap="square">
              <a:spAutoFit/>
            </a:bodyPr>
            <a:lstStyle/>
            <a:p>
              <a:r>
                <a:rPr lang="vi-VN" b="1" i="1" dirty="0">
                  <a:solidFill>
                    <a:srgbClr val="FFFF00"/>
                  </a:solidFill>
                  <a:latin typeface="Calibri" panose="020F0502020204030204" pitchFamily="34" charset="0"/>
                </a:rPr>
                <a:t>Một bầy cừu nuôi chết sạch chỉ còn lại vài con thưa thớt nhưng bị bỏng nặng đang cố gắng sinh tồn.</a:t>
              </a:r>
              <a:endParaRPr lang="vi-VN" b="1" dirty="0">
                <a:solidFill>
                  <a:srgbClr val="FFFF00"/>
                </a:solidFill>
              </a:endParaRPr>
            </a:p>
          </p:txBody>
        </p:sp>
      </p:grpSp>
      <p:pic>
        <p:nvPicPr>
          <p:cNvPr id="2052" name="Picture 4" descr="https://cdn.baogiaothong.vn/upload/images/2020-1/article_img/2020-01-06/chay-rung-o-autralia-38-1578293115-width933height5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04" y="591366"/>
            <a:ext cx="12208601" cy="66515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567536" y="6821324"/>
            <a:ext cx="8538760" cy="369332"/>
          </a:xfrm>
          <a:prstGeom prst="rect">
            <a:avLst/>
          </a:prstGeom>
        </p:spPr>
        <p:txBody>
          <a:bodyPr wrap="square">
            <a:spAutoFit/>
          </a:bodyPr>
          <a:lstStyle/>
          <a:p>
            <a:r>
              <a:rPr lang="vi-VN" i="1" dirty="0">
                <a:solidFill>
                  <a:srgbClr val="FFFF00"/>
                </a:solidFill>
                <a:latin typeface="Calibri" panose="020F0502020204030204" pitchFamily="34" charset="0"/>
              </a:rPr>
              <a:t>Một bãi biển đã trở thành nơi trú ẩn tạm thời để tránh lửa cho cả người và động vật.</a:t>
            </a:r>
            <a:endParaRPr lang="vi-VN" dirty="0">
              <a:solidFill>
                <a:srgbClr val="FFFF00"/>
              </a:solidFill>
            </a:endParaRPr>
          </a:p>
        </p:txBody>
      </p:sp>
      <p:sp>
        <p:nvSpPr>
          <p:cNvPr id="18" name="Rectangle 17"/>
          <p:cNvSpPr/>
          <p:nvPr/>
        </p:nvSpPr>
        <p:spPr>
          <a:xfrm>
            <a:off x="1001480" y="29580"/>
            <a:ext cx="8538760" cy="523220"/>
          </a:xfrm>
          <a:prstGeom prst="rect">
            <a:avLst/>
          </a:prstGeom>
        </p:spPr>
        <p:txBody>
          <a:bodyPr wrap="square">
            <a:spAutoFit/>
          </a:bodyPr>
          <a:lstStyle/>
          <a:p>
            <a:r>
              <a:rPr lang="vi-VN" sz="2800" i="1" dirty="0" smtClean="0">
                <a:solidFill>
                  <a:srgbClr val="0000FF"/>
                </a:solidFill>
                <a:latin typeface="Calibri" panose="020F0502020204030204" pitchFamily="34" charset="0"/>
              </a:rPr>
              <a:t>CHÁY RỪNG Ở  Ô- XTRÂY –LI-A – NĂM 2021.</a:t>
            </a:r>
            <a:endParaRPr lang="vi-VN" sz="2800" dirty="0">
              <a:solidFill>
                <a:srgbClr val="0000FF"/>
              </a:solidFill>
            </a:endParaRPr>
          </a:p>
        </p:txBody>
      </p:sp>
    </p:spTree>
    <p:extLst>
      <p:ext uri="{BB962C8B-B14F-4D97-AF65-F5344CB8AC3E}">
        <p14:creationId xmlns:p14="http://schemas.microsoft.com/office/powerpoint/2010/main" val="4274908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699302"/>
            <a:ext cx="7193280" cy="6105366"/>
            <a:chOff x="0" y="699302"/>
            <a:chExt cx="7193280" cy="6105366"/>
          </a:xfrm>
        </p:grpSpPr>
        <p:pic>
          <p:nvPicPr>
            <p:cNvPr id="10" name="Picture 9"/>
            <p:cNvPicPr>
              <a:picLocks noChangeAspect="1"/>
            </p:cNvPicPr>
            <p:nvPr/>
          </p:nvPicPr>
          <p:blipFill>
            <a:blip r:embed="rId2"/>
            <a:stretch>
              <a:fillRect/>
            </a:stretch>
          </p:blipFill>
          <p:spPr>
            <a:xfrm>
              <a:off x="0" y="699302"/>
              <a:ext cx="6191794" cy="5766812"/>
            </a:xfrm>
            <a:prstGeom prst="rect">
              <a:avLst/>
            </a:prstGeom>
          </p:spPr>
        </p:pic>
        <p:sp>
          <p:nvSpPr>
            <p:cNvPr id="12" name="Rectangle 11"/>
            <p:cNvSpPr/>
            <p:nvPr/>
          </p:nvSpPr>
          <p:spPr>
            <a:xfrm>
              <a:off x="0" y="6466114"/>
              <a:ext cx="7193280" cy="338554"/>
            </a:xfrm>
            <a:prstGeom prst="rect">
              <a:avLst/>
            </a:prstGeom>
          </p:spPr>
          <p:txBody>
            <a:bodyPr wrap="square">
              <a:spAutoFit/>
            </a:bodyPr>
            <a:lstStyle/>
            <a:p>
              <a:r>
                <a:rPr lang="vi-VN" sz="1600" b="1" dirty="0">
                  <a:solidFill>
                    <a:srgbClr val="0000FF"/>
                  </a:solidFill>
                  <a:latin typeface="Roboto"/>
                </a:rPr>
                <a:t>Vách đá Sea Cliffs, Công viên quốc gia Tasman, Tasmania</a:t>
              </a:r>
              <a:endParaRPr lang="vi-VN" sz="1600" dirty="0">
                <a:solidFill>
                  <a:srgbClr val="0000FF"/>
                </a:solidFill>
              </a:endParaRPr>
            </a:p>
          </p:txBody>
        </p:sp>
      </p:grpSp>
      <p:grpSp>
        <p:nvGrpSpPr>
          <p:cNvPr id="18" name="Group 17"/>
          <p:cNvGrpSpPr/>
          <p:nvPr/>
        </p:nvGrpSpPr>
        <p:grpSpPr>
          <a:xfrm>
            <a:off x="6453051" y="699301"/>
            <a:ext cx="5738949" cy="6105367"/>
            <a:chOff x="6453051" y="699301"/>
            <a:chExt cx="5738949" cy="6105367"/>
          </a:xfrm>
        </p:grpSpPr>
        <p:pic>
          <p:nvPicPr>
            <p:cNvPr id="13" name="Picture 12"/>
            <p:cNvPicPr>
              <a:picLocks noChangeAspect="1"/>
            </p:cNvPicPr>
            <p:nvPr/>
          </p:nvPicPr>
          <p:blipFill>
            <a:blip r:embed="rId3"/>
            <a:stretch>
              <a:fillRect/>
            </a:stretch>
          </p:blipFill>
          <p:spPr>
            <a:xfrm>
              <a:off x="6453051" y="699301"/>
              <a:ext cx="5721532" cy="5766812"/>
            </a:xfrm>
            <a:prstGeom prst="rect">
              <a:avLst/>
            </a:prstGeom>
          </p:spPr>
        </p:pic>
        <p:sp>
          <p:nvSpPr>
            <p:cNvPr id="14" name="Rectangle 13"/>
            <p:cNvSpPr/>
            <p:nvPr/>
          </p:nvSpPr>
          <p:spPr>
            <a:xfrm>
              <a:off x="6560265" y="6435336"/>
              <a:ext cx="5631735" cy="369332"/>
            </a:xfrm>
            <a:prstGeom prst="rect">
              <a:avLst/>
            </a:prstGeom>
          </p:spPr>
          <p:txBody>
            <a:bodyPr wrap="none">
              <a:spAutoFit/>
            </a:bodyPr>
            <a:lstStyle/>
            <a:p>
              <a:r>
                <a:rPr lang="vi-VN" b="1" dirty="0">
                  <a:latin typeface="Roboto"/>
                </a:rPr>
                <a:t>Vườn Umpherston Sinkhole, Mt Gambier, Nam Úc</a:t>
              </a:r>
              <a:endParaRPr lang="vi-VN" dirty="0"/>
            </a:p>
          </p:txBody>
        </p:sp>
      </p:grpSp>
      <p:sp>
        <p:nvSpPr>
          <p:cNvPr id="23" name="Rectangle 22"/>
          <p:cNvSpPr/>
          <p:nvPr/>
        </p:nvSpPr>
        <p:spPr>
          <a:xfrm>
            <a:off x="757646" y="172369"/>
            <a:ext cx="9366068" cy="461665"/>
          </a:xfrm>
          <a:prstGeom prst="rect">
            <a:avLst/>
          </a:prstGeom>
        </p:spPr>
        <p:txBody>
          <a:bodyPr wrap="square">
            <a:spAutoFit/>
          </a:bodyPr>
          <a:lstStyle/>
          <a:p>
            <a:r>
              <a:rPr lang="vi-VN" sz="2400" b="1"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Xây dựng các </a:t>
            </a:r>
            <a:r>
              <a:rPr lang="vi-VN" sz="24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khu bảo tồn thiên nhiên, công viên biển, vườn quốc </a:t>
            </a:r>
            <a:r>
              <a:rPr lang="vi-VN" sz="2400" b="1"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gia</a:t>
            </a:r>
            <a:endParaRPr lang="vi-VN" sz="2400" b="1" dirty="0">
              <a:solidFill>
                <a:srgbClr val="0000FF"/>
              </a:solidFill>
            </a:endParaRPr>
          </a:p>
        </p:txBody>
      </p:sp>
      <p:grpSp>
        <p:nvGrpSpPr>
          <p:cNvPr id="28" name="Group 27"/>
          <p:cNvGrpSpPr/>
          <p:nvPr/>
        </p:nvGrpSpPr>
        <p:grpSpPr>
          <a:xfrm>
            <a:off x="0" y="699300"/>
            <a:ext cx="12174583" cy="6158699"/>
            <a:chOff x="3302408" y="867705"/>
            <a:chExt cx="6194073" cy="5702740"/>
          </a:xfrm>
        </p:grpSpPr>
        <p:pic>
          <p:nvPicPr>
            <p:cNvPr id="27" name="Picture 26"/>
            <p:cNvPicPr>
              <a:picLocks noChangeAspect="1"/>
            </p:cNvPicPr>
            <p:nvPr/>
          </p:nvPicPr>
          <p:blipFill>
            <a:blip r:embed="rId4"/>
            <a:stretch>
              <a:fillRect/>
            </a:stretch>
          </p:blipFill>
          <p:spPr>
            <a:xfrm>
              <a:off x="3302408" y="867705"/>
              <a:ext cx="6194073" cy="5663675"/>
            </a:xfrm>
            <a:prstGeom prst="rect">
              <a:avLst/>
            </a:prstGeom>
          </p:spPr>
        </p:pic>
        <p:sp>
          <p:nvSpPr>
            <p:cNvPr id="31" name="Rectangle 30"/>
            <p:cNvSpPr/>
            <p:nvPr/>
          </p:nvSpPr>
          <p:spPr>
            <a:xfrm>
              <a:off x="3791389" y="6231246"/>
              <a:ext cx="4553491" cy="339199"/>
            </a:xfrm>
            <a:prstGeom prst="rect">
              <a:avLst/>
            </a:prstGeom>
          </p:spPr>
          <p:txBody>
            <a:bodyPr wrap="none">
              <a:spAutoFit/>
            </a:bodyPr>
            <a:lstStyle/>
            <a:p>
              <a:r>
                <a:rPr lang="vi-VN" b="1" dirty="0">
                  <a:solidFill>
                    <a:srgbClr val="FFFF00"/>
                  </a:solidFill>
                  <a:latin typeface="Roboto"/>
                </a:rPr>
                <a:t>Công viên quốc gia Grampians, Victoria</a:t>
              </a:r>
              <a:endParaRPr lang="vi-VN" dirty="0">
                <a:solidFill>
                  <a:srgbClr val="FFFF00"/>
                </a:solidFill>
              </a:endParaRPr>
            </a:p>
          </p:txBody>
        </p:sp>
      </p:grpSp>
      <p:pic>
        <p:nvPicPr>
          <p:cNvPr id="30" name="Picture 29"/>
          <p:cNvPicPr>
            <a:picLocks noChangeAspect="1"/>
          </p:cNvPicPr>
          <p:nvPr/>
        </p:nvPicPr>
        <p:blipFill>
          <a:blip r:embed="rId5"/>
          <a:stretch>
            <a:fillRect/>
          </a:stretch>
        </p:blipFill>
        <p:spPr>
          <a:xfrm>
            <a:off x="0" y="688156"/>
            <a:ext cx="12174583" cy="6398443"/>
          </a:xfrm>
          <a:prstGeom prst="rect">
            <a:avLst/>
          </a:prstGeom>
        </p:spPr>
      </p:pic>
      <p:pic>
        <p:nvPicPr>
          <p:cNvPr id="32" name="Picture 31"/>
          <p:cNvPicPr>
            <a:picLocks noChangeAspect="1"/>
          </p:cNvPicPr>
          <p:nvPr/>
        </p:nvPicPr>
        <p:blipFill>
          <a:blip r:embed="rId6"/>
          <a:stretch>
            <a:fillRect/>
          </a:stretch>
        </p:blipFill>
        <p:spPr>
          <a:xfrm>
            <a:off x="-53788" y="699299"/>
            <a:ext cx="12245788" cy="6212822"/>
          </a:xfrm>
          <a:prstGeom prst="rect">
            <a:avLst/>
          </a:prstGeom>
        </p:spPr>
      </p:pic>
    </p:spTree>
    <p:extLst>
      <p:ext uri="{BB962C8B-B14F-4D97-AF65-F5344CB8AC3E}">
        <p14:creationId xmlns:p14="http://schemas.microsoft.com/office/powerpoint/2010/main" val="255516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ircle(in)">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80">
                                          <p:stCondLst>
                                            <p:cond delay="0"/>
                                          </p:stCondLst>
                                        </p:cTn>
                                        <p:tgtEl>
                                          <p:spTgt spid="32"/>
                                        </p:tgtEl>
                                      </p:cBhvr>
                                    </p:animEffect>
                                    <p:anim calcmode="lin" valueType="num">
                                      <p:cBhvr>
                                        <p:cTn id="3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5" dur="26">
                                          <p:stCondLst>
                                            <p:cond delay="650"/>
                                          </p:stCondLst>
                                        </p:cTn>
                                        <p:tgtEl>
                                          <p:spTgt spid="32"/>
                                        </p:tgtEl>
                                      </p:cBhvr>
                                      <p:to x="100000" y="60000"/>
                                    </p:animScale>
                                    <p:animScale>
                                      <p:cBhvr>
                                        <p:cTn id="36" dur="166" decel="50000">
                                          <p:stCondLst>
                                            <p:cond delay="676"/>
                                          </p:stCondLst>
                                        </p:cTn>
                                        <p:tgtEl>
                                          <p:spTgt spid="32"/>
                                        </p:tgtEl>
                                      </p:cBhvr>
                                      <p:to x="100000" y="100000"/>
                                    </p:animScale>
                                    <p:animScale>
                                      <p:cBhvr>
                                        <p:cTn id="37" dur="26">
                                          <p:stCondLst>
                                            <p:cond delay="1312"/>
                                          </p:stCondLst>
                                        </p:cTn>
                                        <p:tgtEl>
                                          <p:spTgt spid="32"/>
                                        </p:tgtEl>
                                      </p:cBhvr>
                                      <p:to x="100000" y="80000"/>
                                    </p:animScale>
                                    <p:animScale>
                                      <p:cBhvr>
                                        <p:cTn id="38" dur="166" decel="50000">
                                          <p:stCondLst>
                                            <p:cond delay="1338"/>
                                          </p:stCondLst>
                                        </p:cTn>
                                        <p:tgtEl>
                                          <p:spTgt spid="32"/>
                                        </p:tgtEl>
                                      </p:cBhvr>
                                      <p:to x="100000" y="100000"/>
                                    </p:animScale>
                                    <p:animScale>
                                      <p:cBhvr>
                                        <p:cTn id="39" dur="26">
                                          <p:stCondLst>
                                            <p:cond delay="1642"/>
                                          </p:stCondLst>
                                        </p:cTn>
                                        <p:tgtEl>
                                          <p:spTgt spid="32"/>
                                        </p:tgtEl>
                                      </p:cBhvr>
                                      <p:to x="100000" y="90000"/>
                                    </p:animScale>
                                    <p:animScale>
                                      <p:cBhvr>
                                        <p:cTn id="40" dur="166" decel="50000">
                                          <p:stCondLst>
                                            <p:cond delay="1668"/>
                                          </p:stCondLst>
                                        </p:cTn>
                                        <p:tgtEl>
                                          <p:spTgt spid="32"/>
                                        </p:tgtEl>
                                      </p:cBhvr>
                                      <p:to x="100000" y="100000"/>
                                    </p:animScale>
                                    <p:animScale>
                                      <p:cBhvr>
                                        <p:cTn id="41" dur="26">
                                          <p:stCondLst>
                                            <p:cond delay="1808"/>
                                          </p:stCondLst>
                                        </p:cTn>
                                        <p:tgtEl>
                                          <p:spTgt spid="32"/>
                                        </p:tgtEl>
                                      </p:cBhvr>
                                      <p:to x="100000" y="95000"/>
                                    </p:animScale>
                                    <p:animScale>
                                      <p:cBhvr>
                                        <p:cTn id="4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964"/>
            <a:ext cx="6897188" cy="458074"/>
          </a:xfrm>
          <a:prstGeom prst="rect">
            <a:avLst/>
          </a:prstGeom>
          <a:noFill/>
        </p:spPr>
        <p:txBody>
          <a:bodyPr wrap="square">
            <a:spAutoFit/>
          </a:bodyPr>
          <a:lstStyle/>
          <a:p>
            <a:pPr>
              <a:lnSpc>
                <a:spcPct val="150000"/>
              </a:lnSpc>
              <a:defRPr/>
            </a:pPr>
            <a:r>
              <a:rPr lang="vi-VN" b="1" dirty="0">
                <a:latin typeface="Times New Roman" panose="02020603050405020304" pitchFamily="18" charset="0"/>
                <a:cs typeface="Times New Roman" panose="02020603050405020304" pitchFamily="18" charset="0"/>
              </a:rPr>
              <a:t>1. Phương thức khai thác và sử dụng tài nguyên khoáng </a:t>
            </a:r>
            <a:r>
              <a:rPr lang="vi-VN" b="1" dirty="0" smtClean="0">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1201795"/>
            <a:ext cx="5995852" cy="605294"/>
          </a:xfrm>
          <a:prstGeom prst="rect">
            <a:avLst/>
          </a:prstGeom>
        </p:spPr>
        <p:txBody>
          <a:bodyPr wrap="square">
            <a:spAutoFit/>
          </a:bodyPr>
          <a:lstStyle/>
          <a:p>
            <a:pPr>
              <a:lnSpc>
                <a:spcPts val="2000"/>
              </a:lnSpc>
              <a:spcAft>
                <a:spcPts val="0"/>
              </a:spcAft>
            </a:pPr>
            <a:r>
              <a:rPr lang="en-US" b="1" dirty="0" smtClean="0">
                <a:latin typeface="Times New Roman" panose="02020603050405020304" pitchFamily="18" charset="0"/>
                <a:ea typeface="Arial" panose="020B0604020202020204" pitchFamily="34" charset="0"/>
                <a:cs typeface="Times New Roman" panose="02020603050405020304" pitchFamily="18" charset="0"/>
              </a:rPr>
              <a:t>2. </a:t>
            </a:r>
            <a:r>
              <a:rPr lang="vi-VN" b="1" dirty="0" smtClean="0">
                <a:latin typeface="Times New Roman" panose="02020603050405020304" pitchFamily="18" charset="0"/>
                <a:ea typeface="Arial" panose="020B0604020202020204" pitchFamily="34" charset="0"/>
                <a:cs typeface="Times New Roman" panose="02020603050405020304" pitchFamily="18" charset="0"/>
              </a:rPr>
              <a:t>Tìm hiểu phương thức khai thác, sử dụng và bảo vệ tài nguyên sinh vật.</a:t>
            </a:r>
            <a:endParaRPr lang="vi-VN" sz="1400" dirty="0">
              <a:ea typeface="Arial" panose="020B0604020202020204" pitchFamily="34" charset="0"/>
              <a:cs typeface="Times New Roman" panose="02020603050405020304" pitchFamily="18" charset="0"/>
            </a:endParaRPr>
          </a:p>
        </p:txBody>
      </p:sp>
      <p:pic>
        <p:nvPicPr>
          <p:cNvPr id="21" name="Picture 20"/>
          <p:cNvPicPr>
            <a:picLocks noChangeAspect="1"/>
          </p:cNvPicPr>
          <p:nvPr/>
        </p:nvPicPr>
        <p:blipFill>
          <a:blip r:embed="rId8"/>
          <a:stretch>
            <a:fillRect/>
          </a:stretch>
        </p:blipFill>
        <p:spPr>
          <a:xfrm>
            <a:off x="-654620" y="2201456"/>
            <a:ext cx="7305091" cy="4879871"/>
          </a:xfrm>
          <a:prstGeom prst="rect">
            <a:avLst/>
          </a:prstGeom>
        </p:spPr>
      </p:pic>
      <p:pic>
        <p:nvPicPr>
          <p:cNvPr id="10" name="Picture 9"/>
          <p:cNvPicPr>
            <a:picLocks noChangeAspect="1"/>
          </p:cNvPicPr>
          <p:nvPr/>
        </p:nvPicPr>
        <p:blipFill>
          <a:blip r:embed="rId9"/>
          <a:stretch>
            <a:fillRect/>
          </a:stretch>
        </p:blipFill>
        <p:spPr>
          <a:xfrm>
            <a:off x="5995852" y="693964"/>
            <a:ext cx="6163590" cy="6261135"/>
          </a:xfrm>
          <a:prstGeom prst="rect">
            <a:avLst/>
          </a:prstGeom>
        </p:spPr>
      </p:pic>
      <p:sp>
        <p:nvSpPr>
          <p:cNvPr id="2" name="Rectangle 1"/>
          <p:cNvSpPr/>
          <p:nvPr/>
        </p:nvSpPr>
        <p:spPr>
          <a:xfrm>
            <a:off x="0" y="1866654"/>
            <a:ext cx="6022803" cy="348813"/>
          </a:xfrm>
          <a:prstGeom prst="rect">
            <a:avLst/>
          </a:prstGeom>
        </p:spPr>
        <p:txBody>
          <a:bodyPr wrap="none">
            <a:spAutoFit/>
          </a:bodyPr>
          <a:lstStyle/>
          <a:p>
            <a:pPr algn="just">
              <a:lnSpc>
                <a:spcPts val="2000"/>
              </a:lnSpc>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3. P</a:t>
            </a:r>
            <a:r>
              <a:rPr lang="vi-VN" b="1"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đất</a:t>
            </a:r>
            <a:endParaRPr lang="vi-VN" sz="1400" dirty="0">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131494" y="2930083"/>
            <a:ext cx="5891309" cy="3598988"/>
          </a:xfrm>
          <a:prstGeom prst="rect">
            <a:avLst/>
          </a:prstGeom>
        </p:spPr>
      </p:pic>
      <p:sp>
        <p:nvSpPr>
          <p:cNvPr id="12" name="TextBox 13"/>
          <p:cNvSpPr txBox="1"/>
          <p:nvPr/>
        </p:nvSpPr>
        <p:spPr>
          <a:xfrm>
            <a:off x="1358536" y="2321650"/>
            <a:ext cx="3997236" cy="400110"/>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spcAft>
                <a:spcPts val="0"/>
              </a:spcAft>
            </a:pPr>
            <a:r>
              <a:rPr lang="en-US" sz="2000" b="1" kern="1200" dirty="0">
                <a:solidFill>
                  <a:srgbClr val="FF0000"/>
                </a:solidFill>
                <a:effectLst/>
                <a:latin typeface="Times New Roman" panose="02020603050405020304" pitchFamily="18" charset="0"/>
                <a:ea typeface="Times New Roman" panose="02020603050405020304" pitchFamily="18" charset="0"/>
              </a:rPr>
              <a:t>PHIẾU HỌC TẬP SỐ 3 ( 4 phút )</a:t>
            </a:r>
            <a:endParaRPr lang="vi-V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70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964"/>
            <a:ext cx="6897188" cy="458074"/>
          </a:xfrm>
          <a:prstGeom prst="rect">
            <a:avLst/>
          </a:prstGeom>
          <a:noFill/>
        </p:spPr>
        <p:txBody>
          <a:bodyPr wrap="square">
            <a:spAutoFit/>
          </a:bodyPr>
          <a:lstStyle/>
          <a:p>
            <a:pPr>
              <a:lnSpc>
                <a:spcPct val="150000"/>
              </a:lnSpc>
              <a:defRPr/>
            </a:pPr>
            <a:r>
              <a:rPr lang="vi-VN" b="1" dirty="0">
                <a:latin typeface="Times New Roman" panose="02020603050405020304" pitchFamily="18" charset="0"/>
                <a:cs typeface="Times New Roman" panose="02020603050405020304" pitchFamily="18" charset="0"/>
              </a:rPr>
              <a:t>1. Phương thức khai thác và sử dụng tài nguyên khoáng </a:t>
            </a:r>
            <a:r>
              <a:rPr lang="vi-VN" b="1" dirty="0" smtClean="0">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1201795"/>
            <a:ext cx="5995852" cy="605294"/>
          </a:xfrm>
          <a:prstGeom prst="rect">
            <a:avLst/>
          </a:prstGeom>
        </p:spPr>
        <p:txBody>
          <a:bodyPr wrap="square">
            <a:spAutoFit/>
          </a:bodyPr>
          <a:lstStyle/>
          <a:p>
            <a:pPr>
              <a:lnSpc>
                <a:spcPts val="2000"/>
              </a:lnSpc>
              <a:spcAft>
                <a:spcPts val="0"/>
              </a:spcAft>
            </a:pPr>
            <a:r>
              <a:rPr lang="en-US" b="1" dirty="0" smtClean="0">
                <a:latin typeface="Times New Roman" panose="02020603050405020304" pitchFamily="18" charset="0"/>
                <a:ea typeface="Arial" panose="020B0604020202020204" pitchFamily="34" charset="0"/>
                <a:cs typeface="Times New Roman" panose="02020603050405020304" pitchFamily="18" charset="0"/>
              </a:rPr>
              <a:t>2. </a:t>
            </a:r>
            <a:r>
              <a:rPr lang="vi-VN" b="1" dirty="0" smtClean="0">
                <a:latin typeface="Times New Roman" panose="02020603050405020304" pitchFamily="18" charset="0"/>
                <a:ea typeface="Arial" panose="020B0604020202020204" pitchFamily="34" charset="0"/>
                <a:cs typeface="Times New Roman" panose="02020603050405020304" pitchFamily="18" charset="0"/>
              </a:rPr>
              <a:t>Tìm hiểu phương thức khai thác, sử dụng và bảo vệ tài nguyên sinh vật.</a:t>
            </a:r>
            <a:endParaRPr lang="vi-VN" sz="1400" dirty="0">
              <a:ea typeface="Arial" panose="020B0604020202020204" pitchFamily="34" charset="0"/>
              <a:cs typeface="Times New Roman" panose="02020603050405020304" pitchFamily="18" charset="0"/>
            </a:endParaRPr>
          </a:p>
        </p:txBody>
      </p:sp>
      <p:pic>
        <p:nvPicPr>
          <p:cNvPr id="21" name="Picture 20"/>
          <p:cNvPicPr>
            <a:picLocks noChangeAspect="1"/>
          </p:cNvPicPr>
          <p:nvPr/>
        </p:nvPicPr>
        <p:blipFill>
          <a:blip r:embed="rId8"/>
          <a:stretch>
            <a:fillRect/>
          </a:stretch>
        </p:blipFill>
        <p:spPr>
          <a:xfrm>
            <a:off x="-654620" y="2201456"/>
            <a:ext cx="7305091" cy="4879871"/>
          </a:xfrm>
          <a:prstGeom prst="rect">
            <a:avLst/>
          </a:prstGeom>
        </p:spPr>
      </p:pic>
      <p:sp>
        <p:nvSpPr>
          <p:cNvPr id="2" name="Rectangle 1"/>
          <p:cNvSpPr/>
          <p:nvPr/>
        </p:nvSpPr>
        <p:spPr>
          <a:xfrm>
            <a:off x="0" y="1866654"/>
            <a:ext cx="6022803" cy="348813"/>
          </a:xfrm>
          <a:prstGeom prst="rect">
            <a:avLst/>
          </a:prstGeom>
        </p:spPr>
        <p:txBody>
          <a:bodyPr wrap="none">
            <a:spAutoFit/>
          </a:bodyPr>
          <a:lstStyle/>
          <a:p>
            <a:pPr algn="just">
              <a:lnSpc>
                <a:spcPts val="2000"/>
              </a:lnSpc>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3. P</a:t>
            </a:r>
            <a:r>
              <a:rPr lang="vi-VN" b="1"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đất</a:t>
            </a:r>
            <a:endParaRPr lang="vi-VN" sz="1400" dirty="0">
              <a:ea typeface="Arial" panose="020B0604020202020204" pitchFamily="34" charset="0"/>
              <a:cs typeface="Times New Roman" panose="02020603050405020304" pitchFamily="18" charset="0"/>
            </a:endParaRPr>
          </a:p>
        </p:txBody>
      </p:sp>
      <p:sp>
        <p:nvSpPr>
          <p:cNvPr id="12" name="TextBox 13"/>
          <p:cNvSpPr txBox="1"/>
          <p:nvPr/>
        </p:nvSpPr>
        <p:spPr>
          <a:xfrm>
            <a:off x="1358536" y="2321650"/>
            <a:ext cx="3997236" cy="400110"/>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spcAft>
                <a:spcPts val="0"/>
              </a:spcAft>
            </a:pPr>
            <a:r>
              <a:rPr lang="en-US" sz="2000" b="1" kern="1200" dirty="0">
                <a:solidFill>
                  <a:srgbClr val="FF0000"/>
                </a:solidFill>
                <a:effectLst/>
                <a:latin typeface="Times New Roman" panose="02020603050405020304" pitchFamily="18" charset="0"/>
                <a:ea typeface="Times New Roman" panose="02020603050405020304" pitchFamily="18" charset="0"/>
              </a:rPr>
              <a:t>PHIẾU HỌC TẬP SỐ 3 ( 4 phút )</a:t>
            </a:r>
            <a:endParaRPr lang="vi-VN"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73197" y="4478130"/>
            <a:ext cx="6096000" cy="1200329"/>
          </a:xfrm>
          <a:prstGeom prst="rect">
            <a:avLst/>
          </a:prstGeom>
        </p:spPr>
        <p:txBody>
          <a:bodyPr>
            <a:spAutoFit/>
          </a:bodyPr>
          <a:lstStyle/>
          <a:p>
            <a:r>
              <a:rPr lang="vi-VN" dirty="0">
                <a:solidFill>
                  <a:srgbClr val="333333"/>
                </a:solidFill>
                <a:latin typeface="Times New Roman" panose="02020603050405020304" pitchFamily="18" charset="0"/>
                <a:cs typeface="Times New Roman" panose="02020603050405020304" pitchFamily="18" charset="0"/>
              </a:rPr>
              <a:t>- Do nguồn nước hạn chế, phần lớn diện tích đất thường bị khô hạn, kém màu mỡ, Ô-xtrây-li-a chú trọng phát triển ngành chăn nuôi gia súc (đặc biệt là cừu). Các loại cây chịu hạn được trồng theo hình thức quảng canh.</a:t>
            </a:r>
            <a:endParaRPr lang="vi-VN"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9"/>
          <a:stretch>
            <a:fillRect/>
          </a:stretch>
        </p:blipFill>
        <p:spPr>
          <a:xfrm>
            <a:off x="131494" y="2721761"/>
            <a:ext cx="5891309" cy="1850240"/>
          </a:xfrm>
          <a:prstGeom prst="rect">
            <a:avLst/>
          </a:prstGeom>
        </p:spPr>
      </p:pic>
      <p:sp>
        <p:nvSpPr>
          <p:cNvPr id="8" name="Rectangle 7"/>
          <p:cNvSpPr/>
          <p:nvPr/>
        </p:nvSpPr>
        <p:spPr>
          <a:xfrm>
            <a:off x="29148" y="5710182"/>
            <a:ext cx="6096000" cy="1200329"/>
          </a:xfrm>
          <a:prstGeom prst="rect">
            <a:avLst/>
          </a:prstGeom>
        </p:spPr>
        <p:txBody>
          <a:bodyPr>
            <a:spAutoFit/>
          </a:bodyPr>
          <a:lstStyle/>
          <a:p>
            <a:r>
              <a:rPr lang="vi-VN" dirty="0">
                <a:solidFill>
                  <a:srgbClr val="333333"/>
                </a:solidFill>
                <a:latin typeface="Times New Roman" panose="02020603050405020304" pitchFamily="18" charset="0"/>
                <a:cs typeface="Times New Roman" panose="02020603050405020304" pitchFamily="18" charset="0"/>
              </a:rPr>
              <a:t>- Vì đất dễ bị suy thoái do phải sử dụng nhiều phân bón vô cơ để thay thế, từ năm 1989,Ô-xtrây-li-a triển khai Chương trình quốc gia về chăm sóc đất để thúc đẩy các phương pháp canh tác mới, phủ xanh đất trống, phổ biến các giải pháp kĩ thuật,...</a:t>
            </a:r>
            <a:endParaRPr lang="vi-VN" dirty="0">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6557786" y="693964"/>
            <a:ext cx="5634214" cy="6164035"/>
            <a:chOff x="6557786" y="693964"/>
            <a:chExt cx="5634214" cy="6164035"/>
          </a:xfrm>
        </p:grpSpPr>
        <p:pic>
          <p:nvPicPr>
            <p:cNvPr id="18" name="Picture 17"/>
            <p:cNvPicPr>
              <a:picLocks noChangeAspect="1"/>
            </p:cNvPicPr>
            <p:nvPr/>
          </p:nvPicPr>
          <p:blipFill>
            <a:blip r:embed="rId10"/>
            <a:stretch>
              <a:fillRect/>
            </a:stretch>
          </p:blipFill>
          <p:spPr>
            <a:xfrm>
              <a:off x="6582814" y="693964"/>
              <a:ext cx="5609186" cy="2706613"/>
            </a:xfrm>
            <a:prstGeom prst="rect">
              <a:avLst/>
            </a:prstGeom>
          </p:spPr>
        </p:pic>
        <p:pic>
          <p:nvPicPr>
            <p:cNvPr id="19" name="Picture 18"/>
            <p:cNvPicPr>
              <a:picLocks noChangeAspect="1"/>
            </p:cNvPicPr>
            <p:nvPr/>
          </p:nvPicPr>
          <p:blipFill>
            <a:blip r:embed="rId11"/>
            <a:stretch>
              <a:fillRect/>
            </a:stretch>
          </p:blipFill>
          <p:spPr>
            <a:xfrm>
              <a:off x="6557786" y="3841528"/>
              <a:ext cx="5634213" cy="3016471"/>
            </a:xfrm>
            <a:prstGeom prst="rect">
              <a:avLst/>
            </a:prstGeom>
          </p:spPr>
        </p:pic>
        <p:sp>
          <p:nvSpPr>
            <p:cNvPr id="22" name="Rectangle 21"/>
            <p:cNvSpPr/>
            <p:nvPr/>
          </p:nvSpPr>
          <p:spPr>
            <a:xfrm>
              <a:off x="6557786" y="3383454"/>
              <a:ext cx="2767849" cy="41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Đất đai khô cằn</a:t>
              </a:r>
              <a:endParaRPr lang="vi-VN" dirty="0"/>
            </a:p>
          </p:txBody>
        </p:sp>
      </p:grpSp>
      <p:grpSp>
        <p:nvGrpSpPr>
          <p:cNvPr id="28" name="Group 27"/>
          <p:cNvGrpSpPr/>
          <p:nvPr/>
        </p:nvGrpSpPr>
        <p:grpSpPr>
          <a:xfrm>
            <a:off x="6549740" y="693964"/>
            <a:ext cx="5667287" cy="6210619"/>
            <a:chOff x="6549740" y="693964"/>
            <a:chExt cx="5667287" cy="6210619"/>
          </a:xfrm>
        </p:grpSpPr>
        <p:pic>
          <p:nvPicPr>
            <p:cNvPr id="24" name="Picture 23"/>
            <p:cNvPicPr>
              <a:picLocks noChangeAspect="1"/>
            </p:cNvPicPr>
            <p:nvPr/>
          </p:nvPicPr>
          <p:blipFill>
            <a:blip r:embed="rId12"/>
            <a:stretch>
              <a:fillRect/>
            </a:stretch>
          </p:blipFill>
          <p:spPr>
            <a:xfrm>
              <a:off x="6549888" y="693964"/>
              <a:ext cx="5642112" cy="2248539"/>
            </a:xfrm>
            <a:prstGeom prst="rect">
              <a:avLst/>
            </a:prstGeom>
          </p:spPr>
        </p:pic>
        <p:pic>
          <p:nvPicPr>
            <p:cNvPr id="25" name="Picture 24"/>
            <p:cNvPicPr>
              <a:picLocks noChangeAspect="1"/>
            </p:cNvPicPr>
            <p:nvPr/>
          </p:nvPicPr>
          <p:blipFill>
            <a:blip r:embed="rId13"/>
            <a:stretch>
              <a:fillRect/>
            </a:stretch>
          </p:blipFill>
          <p:spPr>
            <a:xfrm>
              <a:off x="6549740" y="2956421"/>
              <a:ext cx="5667287" cy="2425476"/>
            </a:xfrm>
            <a:prstGeom prst="rect">
              <a:avLst/>
            </a:prstGeom>
          </p:spPr>
        </p:pic>
        <p:pic>
          <p:nvPicPr>
            <p:cNvPr id="27" name="Picture 26"/>
            <p:cNvPicPr>
              <a:picLocks noChangeAspect="1"/>
            </p:cNvPicPr>
            <p:nvPr/>
          </p:nvPicPr>
          <p:blipFill>
            <a:blip r:embed="rId14"/>
            <a:stretch>
              <a:fillRect/>
            </a:stretch>
          </p:blipFill>
          <p:spPr>
            <a:xfrm>
              <a:off x="6557786" y="5440185"/>
              <a:ext cx="5634213" cy="1464398"/>
            </a:xfrm>
            <a:prstGeom prst="rect">
              <a:avLst/>
            </a:prstGeom>
          </p:spPr>
        </p:pic>
      </p:grpSp>
      <p:grpSp>
        <p:nvGrpSpPr>
          <p:cNvPr id="31" name="Group 30"/>
          <p:cNvGrpSpPr/>
          <p:nvPr/>
        </p:nvGrpSpPr>
        <p:grpSpPr>
          <a:xfrm>
            <a:off x="6521280" y="693964"/>
            <a:ext cx="5678765" cy="6298991"/>
            <a:chOff x="6521280" y="693964"/>
            <a:chExt cx="5678765" cy="6298991"/>
          </a:xfrm>
        </p:grpSpPr>
        <p:pic>
          <p:nvPicPr>
            <p:cNvPr id="29" name="Picture 28"/>
            <p:cNvPicPr>
              <a:picLocks noChangeAspect="1"/>
            </p:cNvPicPr>
            <p:nvPr/>
          </p:nvPicPr>
          <p:blipFill>
            <a:blip r:embed="rId15"/>
            <a:stretch>
              <a:fillRect/>
            </a:stretch>
          </p:blipFill>
          <p:spPr>
            <a:xfrm>
              <a:off x="6557786" y="693964"/>
              <a:ext cx="5642259" cy="6210619"/>
            </a:xfrm>
            <a:prstGeom prst="rect">
              <a:avLst/>
            </a:prstGeom>
          </p:spPr>
        </p:pic>
        <p:sp>
          <p:nvSpPr>
            <p:cNvPr id="30" name="TextBox 29"/>
            <p:cNvSpPr txBox="1"/>
            <p:nvPr/>
          </p:nvSpPr>
          <p:spPr>
            <a:xfrm>
              <a:off x="6521280" y="6623623"/>
              <a:ext cx="1933303" cy="369332"/>
            </a:xfrm>
            <a:prstGeom prst="rect">
              <a:avLst/>
            </a:prstGeom>
            <a:noFill/>
          </p:spPr>
          <p:txBody>
            <a:bodyPr wrap="square" rtlCol="0">
              <a:spAutoFit/>
            </a:bodyPr>
            <a:lstStyle/>
            <a:p>
              <a:r>
                <a:rPr lang="vi-VN" b="1" dirty="0" smtClean="0">
                  <a:solidFill>
                    <a:srgbClr val="FFFF00"/>
                  </a:solidFill>
                </a:rPr>
                <a:t>Chăm sóc đất</a:t>
              </a:r>
              <a:endParaRPr lang="vi-VN" b="1" dirty="0">
                <a:solidFill>
                  <a:srgbClr val="FFFF00"/>
                </a:solidFill>
              </a:endParaRPr>
            </a:p>
          </p:txBody>
        </p:sp>
      </p:grpSp>
    </p:spTree>
    <p:extLst>
      <p:ext uri="{BB962C8B-B14F-4D97-AF65-F5344CB8AC3E}">
        <p14:creationId xmlns:p14="http://schemas.microsoft.com/office/powerpoint/2010/main" val="122869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665922" y="0"/>
            <a:ext cx="7863840" cy="442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SẢN XUẤT NÔNG NGHIỆP Ở Ô-X TRÂY-LI-A</a:t>
            </a:r>
            <a:endParaRPr lang="vi-VN" sz="2800" dirty="0"/>
          </a:p>
        </p:txBody>
      </p:sp>
      <p:grpSp>
        <p:nvGrpSpPr>
          <p:cNvPr id="12" name="Group 11"/>
          <p:cNvGrpSpPr/>
          <p:nvPr/>
        </p:nvGrpSpPr>
        <p:grpSpPr>
          <a:xfrm>
            <a:off x="104502" y="630484"/>
            <a:ext cx="12087497" cy="6227516"/>
            <a:chOff x="104502" y="630484"/>
            <a:chExt cx="12087497" cy="6227516"/>
          </a:xfrm>
        </p:grpSpPr>
        <p:pic>
          <p:nvPicPr>
            <p:cNvPr id="2" name="Picture 1"/>
            <p:cNvPicPr>
              <a:picLocks noChangeAspect="1"/>
            </p:cNvPicPr>
            <p:nvPr/>
          </p:nvPicPr>
          <p:blipFill>
            <a:blip r:embed="rId2"/>
            <a:stretch>
              <a:fillRect/>
            </a:stretch>
          </p:blipFill>
          <p:spPr>
            <a:xfrm>
              <a:off x="104503" y="630486"/>
              <a:ext cx="4036422" cy="1988344"/>
            </a:xfrm>
            <a:prstGeom prst="rect">
              <a:avLst/>
            </a:prstGeom>
          </p:spPr>
        </p:pic>
        <p:pic>
          <p:nvPicPr>
            <p:cNvPr id="3" name="Picture 2"/>
            <p:cNvPicPr>
              <a:picLocks noChangeAspect="1"/>
            </p:cNvPicPr>
            <p:nvPr/>
          </p:nvPicPr>
          <p:blipFill>
            <a:blip r:embed="rId3"/>
            <a:stretch>
              <a:fillRect/>
            </a:stretch>
          </p:blipFill>
          <p:spPr>
            <a:xfrm>
              <a:off x="104502" y="2761705"/>
              <a:ext cx="4036423" cy="1999212"/>
            </a:xfrm>
            <a:prstGeom prst="rect">
              <a:avLst/>
            </a:prstGeom>
          </p:spPr>
        </p:pic>
        <p:pic>
          <p:nvPicPr>
            <p:cNvPr id="4" name="Picture 3"/>
            <p:cNvPicPr>
              <a:picLocks noChangeAspect="1"/>
            </p:cNvPicPr>
            <p:nvPr/>
          </p:nvPicPr>
          <p:blipFill>
            <a:blip r:embed="rId4"/>
            <a:stretch>
              <a:fillRect/>
            </a:stretch>
          </p:blipFill>
          <p:spPr>
            <a:xfrm>
              <a:off x="4326254" y="2806948"/>
              <a:ext cx="3619092" cy="1953969"/>
            </a:xfrm>
            <a:prstGeom prst="rect">
              <a:avLst/>
            </a:prstGeom>
          </p:spPr>
        </p:pic>
        <p:pic>
          <p:nvPicPr>
            <p:cNvPr id="5" name="Picture 4"/>
            <p:cNvPicPr>
              <a:picLocks noChangeAspect="1"/>
            </p:cNvPicPr>
            <p:nvPr/>
          </p:nvPicPr>
          <p:blipFill>
            <a:blip r:embed="rId5"/>
            <a:stretch>
              <a:fillRect/>
            </a:stretch>
          </p:blipFill>
          <p:spPr>
            <a:xfrm>
              <a:off x="104503" y="4903792"/>
              <a:ext cx="4036422" cy="1954208"/>
            </a:xfrm>
            <a:prstGeom prst="rect">
              <a:avLst/>
            </a:prstGeom>
          </p:spPr>
        </p:pic>
        <p:pic>
          <p:nvPicPr>
            <p:cNvPr id="6" name="Picture 5"/>
            <p:cNvPicPr>
              <a:picLocks noChangeAspect="1"/>
            </p:cNvPicPr>
            <p:nvPr/>
          </p:nvPicPr>
          <p:blipFill>
            <a:blip r:embed="rId6"/>
            <a:stretch>
              <a:fillRect/>
            </a:stretch>
          </p:blipFill>
          <p:spPr>
            <a:xfrm>
              <a:off x="8130675" y="4598126"/>
              <a:ext cx="4061324" cy="2259874"/>
            </a:xfrm>
            <a:prstGeom prst="rect">
              <a:avLst/>
            </a:prstGeom>
          </p:spPr>
        </p:pic>
        <p:pic>
          <p:nvPicPr>
            <p:cNvPr id="7" name="Picture 6"/>
            <p:cNvPicPr>
              <a:picLocks noChangeAspect="1"/>
            </p:cNvPicPr>
            <p:nvPr/>
          </p:nvPicPr>
          <p:blipFill>
            <a:blip r:embed="rId7"/>
            <a:stretch>
              <a:fillRect/>
            </a:stretch>
          </p:blipFill>
          <p:spPr>
            <a:xfrm>
              <a:off x="4326254" y="630486"/>
              <a:ext cx="3619092" cy="1988344"/>
            </a:xfrm>
            <a:prstGeom prst="rect">
              <a:avLst/>
            </a:prstGeom>
          </p:spPr>
        </p:pic>
        <p:pic>
          <p:nvPicPr>
            <p:cNvPr id="9" name="Picture 8"/>
            <p:cNvPicPr>
              <a:picLocks noChangeAspect="1"/>
            </p:cNvPicPr>
            <p:nvPr/>
          </p:nvPicPr>
          <p:blipFill>
            <a:blip r:embed="rId8"/>
            <a:stretch>
              <a:fillRect/>
            </a:stretch>
          </p:blipFill>
          <p:spPr>
            <a:xfrm>
              <a:off x="4326254" y="4949034"/>
              <a:ext cx="3619092" cy="1908965"/>
            </a:xfrm>
            <a:prstGeom prst="rect">
              <a:avLst/>
            </a:prstGeom>
          </p:spPr>
        </p:pic>
        <p:pic>
          <p:nvPicPr>
            <p:cNvPr id="11" name="Picture 10"/>
            <p:cNvPicPr>
              <a:picLocks noChangeAspect="1"/>
            </p:cNvPicPr>
            <p:nvPr/>
          </p:nvPicPr>
          <p:blipFill>
            <a:blip r:embed="rId9"/>
            <a:stretch>
              <a:fillRect/>
            </a:stretch>
          </p:blipFill>
          <p:spPr>
            <a:xfrm>
              <a:off x="8130675" y="630484"/>
              <a:ext cx="4061324" cy="3967641"/>
            </a:xfrm>
            <a:prstGeom prst="rect">
              <a:avLst/>
            </a:prstGeom>
          </p:spPr>
        </p:pic>
      </p:grpSp>
    </p:spTree>
    <p:extLst>
      <p:ext uri="{BB962C8B-B14F-4D97-AF65-F5344CB8AC3E}">
        <p14:creationId xmlns:p14="http://schemas.microsoft.com/office/powerpoint/2010/main" val="6321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964"/>
            <a:ext cx="6897188" cy="458074"/>
          </a:xfrm>
          <a:prstGeom prst="rect">
            <a:avLst/>
          </a:prstGeom>
          <a:noFill/>
        </p:spPr>
        <p:txBody>
          <a:bodyPr wrap="square">
            <a:spAutoFit/>
          </a:bodyPr>
          <a:lstStyle/>
          <a:p>
            <a:pPr>
              <a:lnSpc>
                <a:spcPct val="150000"/>
              </a:lnSpc>
              <a:defRPr/>
            </a:pPr>
            <a:r>
              <a:rPr lang="vi-VN" b="1" dirty="0">
                <a:latin typeface="Times New Roman" panose="02020603050405020304" pitchFamily="18" charset="0"/>
                <a:cs typeface="Times New Roman" panose="02020603050405020304" pitchFamily="18" charset="0"/>
              </a:rPr>
              <a:t>1. Phương thức khai thác và sử dụng tài nguyên khoáng </a:t>
            </a:r>
            <a:r>
              <a:rPr lang="vi-VN" b="1" dirty="0" smtClean="0">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1201795"/>
            <a:ext cx="5995852" cy="605294"/>
          </a:xfrm>
          <a:prstGeom prst="rect">
            <a:avLst/>
          </a:prstGeom>
        </p:spPr>
        <p:txBody>
          <a:bodyPr wrap="square">
            <a:spAutoFit/>
          </a:bodyPr>
          <a:lstStyle/>
          <a:p>
            <a:pPr>
              <a:lnSpc>
                <a:spcPts val="2000"/>
              </a:lnSpc>
              <a:spcAft>
                <a:spcPts val="0"/>
              </a:spcAft>
            </a:pPr>
            <a:r>
              <a:rPr lang="en-US" b="1" dirty="0" smtClean="0">
                <a:latin typeface="Times New Roman" panose="02020603050405020304" pitchFamily="18" charset="0"/>
                <a:ea typeface="Arial" panose="020B0604020202020204" pitchFamily="34" charset="0"/>
                <a:cs typeface="Times New Roman" panose="02020603050405020304" pitchFamily="18" charset="0"/>
              </a:rPr>
              <a:t>2. </a:t>
            </a:r>
            <a:r>
              <a:rPr lang="vi-VN" b="1" dirty="0" smtClean="0">
                <a:latin typeface="Times New Roman" panose="02020603050405020304" pitchFamily="18" charset="0"/>
                <a:ea typeface="Arial" panose="020B0604020202020204" pitchFamily="34" charset="0"/>
                <a:cs typeface="Times New Roman" panose="02020603050405020304" pitchFamily="18" charset="0"/>
              </a:rPr>
              <a:t>Tìm hiểu phương thức khai thác, sử dụng và bảo vệ tài nguyên sinh vật.</a:t>
            </a:r>
            <a:endParaRPr lang="vi-VN" sz="1400" dirty="0">
              <a:ea typeface="Arial" panose="020B0604020202020204" pitchFamily="34"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a:off x="5995852" y="693964"/>
            <a:ext cx="6163590" cy="6261135"/>
          </a:xfrm>
          <a:prstGeom prst="rect">
            <a:avLst/>
          </a:prstGeom>
        </p:spPr>
      </p:pic>
      <p:sp>
        <p:nvSpPr>
          <p:cNvPr id="2" name="Rectangle 1"/>
          <p:cNvSpPr/>
          <p:nvPr/>
        </p:nvSpPr>
        <p:spPr>
          <a:xfrm>
            <a:off x="0" y="1866654"/>
            <a:ext cx="6022803" cy="348813"/>
          </a:xfrm>
          <a:prstGeom prst="rect">
            <a:avLst/>
          </a:prstGeom>
        </p:spPr>
        <p:txBody>
          <a:bodyPr wrap="none">
            <a:spAutoFit/>
          </a:bodyPr>
          <a:lstStyle/>
          <a:p>
            <a:pPr algn="just">
              <a:lnSpc>
                <a:spcPts val="2000"/>
              </a:lnSpc>
              <a:spcAft>
                <a:spcPts val="0"/>
              </a:spcAft>
            </a:pPr>
            <a:r>
              <a:rPr lang="en-US" b="1" dirty="0">
                <a:latin typeface="Times New Roman" panose="02020603050405020304" pitchFamily="18" charset="0"/>
                <a:ea typeface="Arial" panose="020B0604020202020204" pitchFamily="34" charset="0"/>
                <a:cs typeface="Times New Roman" panose="02020603050405020304" pitchFamily="18" charset="0"/>
              </a:rPr>
              <a:t>3. P</a:t>
            </a:r>
            <a:r>
              <a:rPr lang="vi-VN" b="1" dirty="0">
                <a:latin typeface="Times New Roman" panose="02020603050405020304" pitchFamily="18" charset="0"/>
                <a:ea typeface="Arial" panose="020B0604020202020204" pitchFamily="34" charset="0"/>
                <a:cs typeface="Times New Roman" panose="02020603050405020304" pitchFamily="18" charset="0"/>
              </a:rPr>
              <a:t>hương thức khai thác, sử dụng và bảo vệ tài nguyên đất</a:t>
            </a:r>
            <a:endParaRPr lang="vi-VN" sz="1400" dirty="0">
              <a:ea typeface="Arial" panose="020B0604020202020204" pitchFamily="34" charset="0"/>
              <a:cs typeface="Times New Roman" panose="02020603050405020304" pitchFamily="18" charset="0"/>
            </a:endParaRPr>
          </a:p>
        </p:txBody>
      </p:sp>
      <p:sp>
        <p:nvSpPr>
          <p:cNvPr id="6" name="Rectangle 5"/>
          <p:cNvSpPr/>
          <p:nvPr/>
        </p:nvSpPr>
        <p:spPr>
          <a:xfrm>
            <a:off x="80554" y="2215467"/>
            <a:ext cx="5834743" cy="1138773"/>
          </a:xfrm>
          <a:prstGeom prst="rect">
            <a:avLst/>
          </a:prstGeom>
        </p:spPr>
        <p:txBody>
          <a:bodyPr wrap="square">
            <a:spAutoFit/>
          </a:bodyPr>
          <a:lstStyle/>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Thực trạng:</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Phần lớn diện tích đất của </a:t>
            </a:r>
            <a:r>
              <a:rPr lang="vi-VN" dirty="0">
                <a:latin typeface="Times New Roman" panose="02020603050405020304" pitchFamily="18" charset="0"/>
                <a:ea typeface="Arial" panose="020B0604020202020204" pitchFamily="34" charset="0"/>
                <a:cs typeface="Times New Roman" panose="02020603050405020304" pitchFamily="18" charset="0"/>
              </a:rPr>
              <a:t>Ô xtrây –li-a</a:t>
            </a:r>
            <a:r>
              <a:rPr lang="en-US" dirty="0">
                <a:latin typeface="Times New Roman" panose="02020603050405020304" pitchFamily="18" charset="0"/>
                <a:ea typeface="Arial" panose="020B0604020202020204" pitchFamily="34" charset="0"/>
                <a:cs typeface="Times New Roman" panose="02020603050405020304" pitchFamily="18" charset="0"/>
              </a:rPr>
              <a:t> thường bị khô hạn, kém màu mỡ.</a:t>
            </a:r>
            <a:endParaRPr lang="vi-VN" sz="1400" dirty="0">
              <a:ea typeface="Arial" panose="020B0604020202020204" pitchFamily="34" charset="0"/>
              <a:cs typeface="Times New Roman" panose="02020603050405020304" pitchFamily="18" charset="0"/>
            </a:endParaRPr>
          </a:p>
          <a:p>
            <a:r>
              <a:rPr lang="en-US" dirty="0">
                <a:latin typeface="Times New Roman" panose="02020603050405020304" pitchFamily="18" charset="0"/>
                <a:ea typeface="Arial" panose="020B0604020202020204" pitchFamily="34" charset="0"/>
              </a:rPr>
              <a:t>- Đất ngày bị suy thoái </a:t>
            </a:r>
            <a:endParaRPr lang="vi-VN" dirty="0"/>
          </a:p>
        </p:txBody>
      </p:sp>
      <p:sp>
        <p:nvSpPr>
          <p:cNvPr id="8" name="Rectangle 7"/>
          <p:cNvSpPr/>
          <p:nvPr/>
        </p:nvSpPr>
        <p:spPr>
          <a:xfrm>
            <a:off x="80554" y="3292622"/>
            <a:ext cx="5442857" cy="861774"/>
          </a:xfrm>
          <a:prstGeom prst="rect">
            <a:avLst/>
          </a:prstGeom>
        </p:spPr>
        <p:txBody>
          <a:bodyPr wrap="square">
            <a:spAutoFit/>
          </a:bodyPr>
          <a:lstStyle/>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Nguyên nhân:</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Do nguồn nước bị hạn chế</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Việc sử dụng  nhiều phân bón vô cơ để thay thế.</a:t>
            </a:r>
            <a:endParaRPr lang="vi-VN" sz="1400" dirty="0">
              <a:ea typeface="Arial" panose="020B0604020202020204" pitchFamily="34" charset="0"/>
              <a:cs typeface="Times New Roman" panose="02020603050405020304" pitchFamily="18" charset="0"/>
            </a:endParaRPr>
          </a:p>
        </p:txBody>
      </p:sp>
      <p:sp>
        <p:nvSpPr>
          <p:cNvPr id="9" name="Rectangle 8"/>
          <p:cNvSpPr/>
          <p:nvPr/>
        </p:nvSpPr>
        <p:spPr>
          <a:xfrm>
            <a:off x="80554" y="4136114"/>
            <a:ext cx="5942249" cy="2400657"/>
          </a:xfrm>
          <a:prstGeom prst="rect">
            <a:avLst/>
          </a:prstGeom>
        </p:spPr>
        <p:txBody>
          <a:bodyPr wrap="square">
            <a:spAutoFit/>
          </a:bodyPr>
          <a:lstStyle/>
          <a:p>
            <a:pPr algn="just" fontAlgn="base">
              <a:lnSpc>
                <a:spcPts val="2000"/>
              </a:lnSpc>
              <a:spcAft>
                <a:spcPts val="0"/>
              </a:spcAft>
            </a:pPr>
            <a:r>
              <a:rPr lang="en-US">
                <a:latin typeface="Times New Roman" panose="02020603050405020304" pitchFamily="18" charset="0"/>
                <a:ea typeface="Arial" panose="020B0604020202020204" pitchFamily="34" charset="0"/>
                <a:cs typeface="Times New Roman" panose="02020603050405020304" pitchFamily="18" charset="0"/>
              </a:rPr>
              <a:t>* Giải pháp:</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Ngành chăn nuôi gia súc ( đặc biệt là cừu) được chú trọng phát triển.</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Các loại cây chịu hạn được trồng theo hình thức quảng canh</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Từ năm 1989, </a:t>
            </a:r>
            <a:r>
              <a:rPr lang="vi-VN" dirty="0">
                <a:latin typeface="Times New Roman" panose="02020603050405020304" pitchFamily="18" charset="0"/>
                <a:ea typeface="Arial" panose="020B0604020202020204" pitchFamily="34" charset="0"/>
                <a:cs typeface="Times New Roman" panose="02020603050405020304" pitchFamily="18" charset="0"/>
              </a:rPr>
              <a:t>Ô </a:t>
            </a:r>
            <a:r>
              <a:rPr lang="en-US" dirty="0">
                <a:latin typeface="Times New Roman" panose="02020603050405020304" pitchFamily="18" charset="0"/>
                <a:ea typeface="Arial" panose="020B0604020202020204" pitchFamily="34" charset="0"/>
                <a:cs typeface="Times New Roman" panose="02020603050405020304" pitchFamily="18" charset="0"/>
              </a:rPr>
              <a:t>-</a:t>
            </a:r>
            <a:r>
              <a:rPr lang="vi-VN" dirty="0">
                <a:latin typeface="Times New Roman" panose="02020603050405020304" pitchFamily="18" charset="0"/>
                <a:ea typeface="Arial" panose="020B0604020202020204" pitchFamily="34" charset="0"/>
                <a:cs typeface="Times New Roman" panose="02020603050405020304" pitchFamily="18" charset="0"/>
              </a:rPr>
              <a:t>xtrây –li-a</a:t>
            </a:r>
            <a:r>
              <a:rPr lang="en-US" dirty="0">
                <a:latin typeface="Times New Roman" panose="02020603050405020304" pitchFamily="18" charset="0"/>
                <a:ea typeface="Arial" panose="020B0604020202020204" pitchFamily="34" charset="0"/>
                <a:cs typeface="Times New Roman" panose="02020603050405020304" pitchFamily="18" charset="0"/>
              </a:rPr>
              <a:t> triển khai chương trình quốc gia về chăm sóc đất để thúc đẩy các phương pháp canh tác mới, phủ xanh đất trống, phổ biến các giải pháp kĩ thuật,…</a:t>
            </a:r>
            <a:endParaRPr lang="vi-VN" sz="1400" dirty="0">
              <a:ea typeface="Arial" panose="020B0604020202020204" pitchFamily="34" charset="0"/>
              <a:cs typeface="Times New Roman" panose="02020603050405020304" pitchFamily="18" charset="0"/>
            </a:endParaRPr>
          </a:p>
          <a:p>
            <a:pPr algn="just" fontAlgn="base">
              <a:lnSpc>
                <a:spcPts val="2000"/>
              </a:lnSpc>
              <a:spcAft>
                <a:spcPts val="0"/>
              </a:spcAft>
            </a:pPr>
            <a:r>
              <a:rPr lang="en-US" dirty="0">
                <a:latin typeface="Times New Roman" panose="02020603050405020304" pitchFamily="18" charset="0"/>
                <a:ea typeface="Arial" panose="020B0604020202020204" pitchFamily="34" charset="0"/>
                <a:cs typeface="Times New Roman" panose="02020603050405020304" pitchFamily="18" charset="0"/>
              </a:rPr>
              <a:t>- Phát triển ngành nông nghiệp theo hướng mới với nhiều triển vọng.</a:t>
            </a:r>
            <a:endParaRPr lang="vi-VN" sz="14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63106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ễn đàn Nông nghiệp Việt Nam – Úc lần thứ 3: Thúc đẩy tiếp cận thị trường  đối với tr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0" y="1"/>
            <a:ext cx="12192000" cy="6857999"/>
          </a:xfrm>
          <a:prstGeom prst="rect">
            <a:avLst/>
          </a:prstGeom>
        </p:spPr>
      </p:pic>
      <p:pic>
        <p:nvPicPr>
          <p:cNvPr id="5" name="Picture 4"/>
          <p:cNvPicPr>
            <a:picLocks noChangeAspect="1"/>
          </p:cNvPicPr>
          <p:nvPr/>
        </p:nvPicPr>
        <p:blipFill>
          <a:blip r:embed="rId4"/>
          <a:stretch>
            <a:fillRect/>
          </a:stretch>
        </p:blipFill>
        <p:spPr>
          <a:xfrm>
            <a:off x="0" y="1"/>
            <a:ext cx="12191999" cy="6858000"/>
          </a:xfrm>
          <a:prstGeom prst="rect">
            <a:avLst/>
          </a:prstGeom>
        </p:spPr>
      </p:pic>
    </p:spTree>
    <p:extLst>
      <p:ext uri="{BB962C8B-B14F-4D97-AF65-F5344CB8AC3E}">
        <p14:creationId xmlns:p14="http://schemas.microsoft.com/office/powerpoint/2010/main" val="425830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a:extLst>
              <a:ext uri="{FF2B5EF4-FFF2-40B4-BE49-F238E27FC236}">
                <a16:creationId xmlns:a16="http://schemas.microsoft.com/office/drawing/2014/main" id="{0F73623F-2A29-4286-B6F2-6D92A68F4BFF}"/>
              </a:ext>
            </a:extLst>
          </p:cNvPr>
          <p:cNvSpPr/>
          <p:nvPr/>
        </p:nvSpPr>
        <p:spPr>
          <a:xfrm>
            <a:off x="3976450" y="0"/>
            <a:ext cx="2633355" cy="105896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LUYỆN TẬP</a:t>
            </a:r>
          </a:p>
        </p:txBody>
      </p:sp>
      <p:sp>
        <p:nvSpPr>
          <p:cNvPr id="7" name="Rounded Rectangle 6"/>
          <p:cNvSpPr/>
          <p:nvPr/>
        </p:nvSpPr>
        <p:spPr>
          <a:xfrm>
            <a:off x="326571" y="1172704"/>
            <a:ext cx="11260181" cy="1136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Vẽ sơ đồ thể hiện các phương thức con người khai thác, sử dụng và bảo vệ thiên nhiên ở</a:t>
            </a:r>
            <a:r>
              <a:rPr lang="vi-VN"/>
              <a:t> Ô </a:t>
            </a:r>
            <a:r>
              <a:rPr lang="en-US"/>
              <a:t>-</a:t>
            </a:r>
            <a:r>
              <a:rPr lang="vi-VN"/>
              <a:t>xtrây –li-a</a:t>
            </a:r>
            <a:r>
              <a:rPr lang="en-US"/>
              <a:t>.</a:t>
            </a:r>
            <a:endParaRPr lang="vi-VN"/>
          </a:p>
        </p:txBody>
      </p:sp>
      <p:pic>
        <p:nvPicPr>
          <p:cNvPr id="10" name="Picture 9"/>
          <p:cNvPicPr>
            <a:picLocks noChangeAspect="1"/>
          </p:cNvPicPr>
          <p:nvPr/>
        </p:nvPicPr>
        <p:blipFill>
          <a:blip r:embed="rId2"/>
          <a:stretch>
            <a:fillRect/>
          </a:stretch>
        </p:blipFill>
        <p:spPr>
          <a:xfrm>
            <a:off x="0" y="2422911"/>
            <a:ext cx="11821885" cy="4480560"/>
          </a:xfrm>
          <a:prstGeom prst="rect">
            <a:avLst/>
          </a:prstGeom>
        </p:spPr>
      </p:pic>
    </p:spTree>
    <p:extLst>
      <p:ext uri="{BB962C8B-B14F-4D97-AF65-F5344CB8AC3E}">
        <p14:creationId xmlns:p14="http://schemas.microsoft.com/office/powerpoint/2010/main" val="39238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198" y="847165"/>
            <a:ext cx="3252651" cy="2635622"/>
          </a:xfrm>
          <a:prstGeom prst="rect">
            <a:avLst/>
          </a:prstGeom>
        </p:spPr>
      </p:pic>
      <p:sp>
        <p:nvSpPr>
          <p:cNvPr id="9" name="TextBox 8"/>
          <p:cNvSpPr txBox="1"/>
          <p:nvPr/>
        </p:nvSpPr>
        <p:spPr>
          <a:xfrm>
            <a:off x="1188719" y="114526"/>
            <a:ext cx="7862354" cy="584775"/>
          </a:xfrm>
          <a:prstGeom prst="rect">
            <a:avLst/>
          </a:prstGeom>
          <a:noFill/>
        </p:spPr>
        <p:txBody>
          <a:bodyPr wrap="square" rtlCol="0">
            <a:spAutoFit/>
          </a:bodyPr>
          <a:lstStyle/>
          <a:p>
            <a:r>
              <a:rPr lang="en-US" sz="3200" b="1" dirty="0" smtClean="0">
                <a:solidFill>
                  <a:srgbClr val="FF0000"/>
                </a:solidFill>
              </a:rPr>
              <a:t>TÀI NGUYÊN SINH VẬT Ở Ô-XTRÂY –LI-A</a:t>
            </a:r>
            <a:endParaRPr lang="vi-VN" sz="3200" b="1" dirty="0">
              <a:solidFill>
                <a:srgbClr val="FF0000"/>
              </a:solidFill>
            </a:endParaRPr>
          </a:p>
        </p:txBody>
      </p:sp>
      <p:pic>
        <p:nvPicPr>
          <p:cNvPr id="5" name="Picture 4"/>
          <p:cNvPicPr>
            <a:picLocks noChangeAspect="1"/>
          </p:cNvPicPr>
          <p:nvPr/>
        </p:nvPicPr>
        <p:blipFill>
          <a:blip r:embed="rId3"/>
          <a:stretch>
            <a:fillRect/>
          </a:stretch>
        </p:blipFill>
        <p:spPr>
          <a:xfrm>
            <a:off x="3329849" y="867280"/>
            <a:ext cx="3864890" cy="2595390"/>
          </a:xfrm>
          <a:prstGeom prst="rect">
            <a:avLst/>
          </a:prstGeom>
        </p:spPr>
      </p:pic>
      <p:pic>
        <p:nvPicPr>
          <p:cNvPr id="11" name="Picture 10"/>
          <p:cNvPicPr>
            <a:picLocks noChangeAspect="1"/>
          </p:cNvPicPr>
          <p:nvPr/>
        </p:nvPicPr>
        <p:blipFill>
          <a:blip r:embed="rId4"/>
          <a:stretch>
            <a:fillRect/>
          </a:stretch>
        </p:blipFill>
        <p:spPr>
          <a:xfrm>
            <a:off x="7301193" y="847165"/>
            <a:ext cx="4890807" cy="2635622"/>
          </a:xfrm>
          <a:prstGeom prst="rect">
            <a:avLst/>
          </a:prstGeom>
        </p:spPr>
      </p:pic>
      <p:pic>
        <p:nvPicPr>
          <p:cNvPr id="4" name="Picture 3"/>
          <p:cNvPicPr>
            <a:picLocks noChangeAspect="1"/>
          </p:cNvPicPr>
          <p:nvPr/>
        </p:nvPicPr>
        <p:blipFill>
          <a:blip r:embed="rId5"/>
          <a:stretch>
            <a:fillRect/>
          </a:stretch>
        </p:blipFill>
        <p:spPr>
          <a:xfrm>
            <a:off x="39125" y="3462669"/>
            <a:ext cx="4534794" cy="3375215"/>
          </a:xfrm>
          <a:prstGeom prst="rect">
            <a:avLst/>
          </a:prstGeom>
        </p:spPr>
      </p:pic>
      <p:sp>
        <p:nvSpPr>
          <p:cNvPr id="6" name="Rectangle 5"/>
          <p:cNvSpPr/>
          <p:nvPr/>
        </p:nvSpPr>
        <p:spPr>
          <a:xfrm>
            <a:off x="205116" y="6468552"/>
            <a:ext cx="1967205" cy="369332"/>
          </a:xfrm>
          <a:prstGeom prst="rect">
            <a:avLst/>
          </a:prstGeom>
        </p:spPr>
        <p:txBody>
          <a:bodyPr wrap="none">
            <a:spAutoFit/>
          </a:bodyPr>
          <a:lstStyle/>
          <a:p>
            <a:r>
              <a:rPr lang="vi-VN" i="1" dirty="0" smtClean="0">
                <a:solidFill>
                  <a:srgbClr val="FFFF00"/>
                </a:solidFill>
                <a:latin typeface="normal -apple-system"/>
              </a:rPr>
              <a:t>Chuột túi Quokka</a:t>
            </a:r>
            <a:endParaRPr lang="vi-VN" dirty="0">
              <a:solidFill>
                <a:srgbClr val="FFFF00"/>
              </a:solidFill>
            </a:endParaRPr>
          </a:p>
        </p:txBody>
      </p:sp>
      <p:pic>
        <p:nvPicPr>
          <p:cNvPr id="7" name="Picture 6"/>
          <p:cNvPicPr>
            <a:picLocks noChangeAspect="1"/>
          </p:cNvPicPr>
          <p:nvPr/>
        </p:nvPicPr>
        <p:blipFill>
          <a:blip r:embed="rId6"/>
          <a:stretch>
            <a:fillRect/>
          </a:stretch>
        </p:blipFill>
        <p:spPr>
          <a:xfrm>
            <a:off x="8373291" y="3482784"/>
            <a:ext cx="3818709" cy="3375216"/>
          </a:xfrm>
          <a:prstGeom prst="rect">
            <a:avLst/>
          </a:prstGeom>
        </p:spPr>
      </p:pic>
      <p:sp>
        <p:nvSpPr>
          <p:cNvPr id="10" name="Rectangle 9"/>
          <p:cNvSpPr/>
          <p:nvPr/>
        </p:nvSpPr>
        <p:spPr>
          <a:xfrm>
            <a:off x="8266002" y="6508781"/>
            <a:ext cx="1851789" cy="369332"/>
          </a:xfrm>
          <a:prstGeom prst="rect">
            <a:avLst/>
          </a:prstGeom>
        </p:spPr>
        <p:txBody>
          <a:bodyPr wrap="none">
            <a:spAutoFit/>
          </a:bodyPr>
          <a:lstStyle/>
          <a:p>
            <a:r>
              <a:rPr lang="vi-VN" i="1" dirty="0">
                <a:solidFill>
                  <a:srgbClr val="333333"/>
                </a:solidFill>
                <a:latin typeface="normal -apple-system"/>
              </a:rPr>
              <a:t>Gấu túi Wombat</a:t>
            </a:r>
            <a:endParaRPr lang="vi-VN" dirty="0"/>
          </a:p>
        </p:txBody>
      </p:sp>
      <p:pic>
        <p:nvPicPr>
          <p:cNvPr id="1026" name="Picture 2" descr="Những loài động vật siêu đáng yêu chỉ có thể tìm thấy ở Úc - Hình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3919" y="3462670"/>
            <a:ext cx="3599839" cy="33752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796541" y="6508781"/>
            <a:ext cx="1261884" cy="369332"/>
          </a:xfrm>
          <a:prstGeom prst="rect">
            <a:avLst/>
          </a:prstGeom>
        </p:spPr>
        <p:txBody>
          <a:bodyPr wrap="none">
            <a:spAutoFit/>
          </a:bodyPr>
          <a:lstStyle/>
          <a:p>
            <a:r>
              <a:rPr lang="vi-VN" i="1" dirty="0">
                <a:solidFill>
                  <a:srgbClr val="FF0000"/>
                </a:solidFill>
                <a:latin typeface="normal -apple-system"/>
              </a:rPr>
              <a:t>Thú mỏ vịt</a:t>
            </a:r>
            <a:endParaRPr lang="vi-VN" dirty="0">
              <a:solidFill>
                <a:srgbClr val="FF0000"/>
              </a:solidFill>
            </a:endParaRPr>
          </a:p>
        </p:txBody>
      </p:sp>
    </p:spTree>
    <p:extLst>
      <p:ext uri="{BB962C8B-B14F-4D97-AF65-F5344CB8AC3E}">
        <p14:creationId xmlns:p14="http://schemas.microsoft.com/office/powerpoint/2010/main" val="1163028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198" y="847165"/>
            <a:ext cx="3252651" cy="2635622"/>
          </a:xfrm>
          <a:prstGeom prst="rect">
            <a:avLst/>
          </a:prstGeom>
        </p:spPr>
      </p:pic>
      <p:pic>
        <p:nvPicPr>
          <p:cNvPr id="2054" name="Picture 6" descr="Đất trên thế giới đang chịu “áp lực rất lớ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65" y="3738282"/>
            <a:ext cx="5280211" cy="28776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88719" y="114526"/>
            <a:ext cx="7862354" cy="584775"/>
          </a:xfrm>
          <a:prstGeom prst="rect">
            <a:avLst/>
          </a:prstGeom>
          <a:noFill/>
        </p:spPr>
        <p:txBody>
          <a:bodyPr wrap="square" rtlCol="0">
            <a:spAutoFit/>
          </a:bodyPr>
          <a:lstStyle/>
          <a:p>
            <a:r>
              <a:rPr lang="en-US" sz="3200" b="1" dirty="0" smtClean="0">
                <a:solidFill>
                  <a:srgbClr val="FF0000"/>
                </a:solidFill>
              </a:rPr>
              <a:t>TÀI NGUYÊN SINH VẬT Ở Ô-XTRÂY –LI-A</a:t>
            </a:r>
            <a:endParaRPr lang="vi-VN" sz="3200" b="1" dirty="0">
              <a:solidFill>
                <a:srgbClr val="FF0000"/>
              </a:solidFill>
            </a:endParaRPr>
          </a:p>
        </p:txBody>
      </p:sp>
      <p:pic>
        <p:nvPicPr>
          <p:cNvPr id="5" name="Picture 4"/>
          <p:cNvPicPr>
            <a:picLocks noChangeAspect="1"/>
          </p:cNvPicPr>
          <p:nvPr/>
        </p:nvPicPr>
        <p:blipFill>
          <a:blip r:embed="rId4"/>
          <a:stretch>
            <a:fillRect/>
          </a:stretch>
        </p:blipFill>
        <p:spPr>
          <a:xfrm>
            <a:off x="3383076" y="847165"/>
            <a:ext cx="3864890" cy="2595390"/>
          </a:xfrm>
          <a:prstGeom prst="rect">
            <a:avLst/>
          </a:prstGeom>
        </p:spPr>
      </p:pic>
      <p:pic>
        <p:nvPicPr>
          <p:cNvPr id="8" name="Picture 7"/>
          <p:cNvPicPr>
            <a:picLocks noChangeAspect="1"/>
          </p:cNvPicPr>
          <p:nvPr/>
        </p:nvPicPr>
        <p:blipFill>
          <a:blip r:embed="rId5"/>
          <a:stretch>
            <a:fillRect/>
          </a:stretch>
        </p:blipFill>
        <p:spPr>
          <a:xfrm>
            <a:off x="376518" y="3738282"/>
            <a:ext cx="5930153" cy="2877670"/>
          </a:xfrm>
          <a:prstGeom prst="rect">
            <a:avLst/>
          </a:prstGeom>
        </p:spPr>
      </p:pic>
      <p:pic>
        <p:nvPicPr>
          <p:cNvPr id="11" name="Picture 10"/>
          <p:cNvPicPr>
            <a:picLocks noChangeAspect="1"/>
          </p:cNvPicPr>
          <p:nvPr/>
        </p:nvPicPr>
        <p:blipFill>
          <a:blip r:embed="rId6"/>
          <a:stretch>
            <a:fillRect/>
          </a:stretch>
        </p:blipFill>
        <p:spPr>
          <a:xfrm>
            <a:off x="7301193" y="847165"/>
            <a:ext cx="4890807" cy="2635622"/>
          </a:xfrm>
          <a:prstGeom prst="rect">
            <a:avLst/>
          </a:prstGeom>
        </p:spPr>
      </p:pic>
    </p:spTree>
    <p:extLst>
      <p:ext uri="{BB962C8B-B14F-4D97-AF65-F5344CB8AC3E}">
        <p14:creationId xmlns:p14="http://schemas.microsoft.com/office/powerpoint/2010/main" val="4132814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Wave 10"/>
          <p:cNvSpPr/>
          <p:nvPr/>
        </p:nvSpPr>
        <p:spPr>
          <a:xfrm>
            <a:off x="3657600" y="159947"/>
            <a:ext cx="3383280" cy="799303"/>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effectLst>
                  <a:glow rad="228600">
                    <a:schemeClr val="accent5">
                      <a:satMod val="175000"/>
                      <a:alpha val="40000"/>
                    </a:schemeClr>
                  </a:glow>
                </a:effectLst>
                <a:latin typeface="Times New Roman" panose="02020603050405020304" pitchFamily="18" charset="0"/>
                <a:cs typeface="Times New Roman" panose="02020603050405020304" pitchFamily="18" charset="0"/>
              </a:rPr>
              <a:t>VẬN DỤNG</a:t>
            </a:r>
            <a:endParaRPr lang="vi-VN" sz="2800" dirty="0">
              <a:effectLst>
                <a:glow rad="228600">
                  <a:schemeClr val="accent5">
                    <a:satMod val="175000"/>
                    <a:alpha val="40000"/>
                  </a:schemeClr>
                </a:glo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640081" y="151819"/>
            <a:ext cx="8925318" cy="6706181"/>
          </a:xfrm>
          <a:prstGeom prst="rect">
            <a:avLst/>
          </a:prstGeom>
        </p:spPr>
      </p:pic>
      <p:sp>
        <p:nvSpPr>
          <p:cNvPr id="14" name="Rectangle 13"/>
          <p:cNvSpPr/>
          <p:nvPr/>
        </p:nvSpPr>
        <p:spPr>
          <a:xfrm>
            <a:off x="1528000" y="2899615"/>
            <a:ext cx="7728857" cy="605294"/>
          </a:xfrm>
          <a:prstGeom prst="rect">
            <a:avLst/>
          </a:prstGeom>
        </p:spPr>
        <p:txBody>
          <a:bodyPr wrap="square">
            <a:spAutoFit/>
          </a:bodyPr>
          <a:lstStyle/>
          <a:p>
            <a:pPr algn="just">
              <a:lnSpc>
                <a:spcPts val="2000"/>
              </a:lnSpc>
              <a:spcAft>
                <a:spcPts val="0"/>
              </a:spcAft>
            </a:pPr>
            <a:r>
              <a:rPr lang="en-US" sz="20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Em hãy tìm các thông tin về khai thác, sử dụng và bảo vệ một loại tài nguyên thiên nhiên khác ở </a:t>
            </a:r>
            <a:r>
              <a:rPr lang="vi-VN" sz="20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Ô </a:t>
            </a:r>
            <a:r>
              <a:rPr lang="en-US" sz="20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r>
              <a:rPr lang="vi-VN" sz="20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xtrây –li-a</a:t>
            </a:r>
            <a:r>
              <a:rPr lang="en-US" sz="20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a:t>
            </a:r>
            <a:endParaRPr lang="vi-VN" sz="2000" b="1" dirty="0">
              <a:solidFill>
                <a:srgbClr val="0000FF"/>
              </a:solidFill>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607424" y="3053066"/>
            <a:ext cx="1841152" cy="3651821"/>
          </a:xfrm>
          <a:prstGeom prst="rect">
            <a:avLst/>
          </a:prstGeom>
        </p:spPr>
      </p:pic>
    </p:spTree>
    <p:extLst>
      <p:ext uri="{BB962C8B-B14F-4D97-AF65-F5344CB8AC3E}">
        <p14:creationId xmlns:p14="http://schemas.microsoft.com/office/powerpoint/2010/main" val="945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126274" y="2834309"/>
            <a:ext cx="12318274" cy="1189381"/>
          </a:xfrm>
          <a:prstGeom prst="rect">
            <a:avLst/>
          </a:prstGeom>
          <a:noFill/>
        </p:spPr>
        <p:txBody>
          <a:bodyPr wrap="square" lIns="80598" tIns="40299" rIns="80598" bIns="40299">
            <a:spAutoFit/>
          </a:bodyPr>
          <a:lstStyle/>
          <a:p>
            <a:pPr algn="ctr">
              <a:defRPr/>
            </a:pP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 21: PHƯƠNG THỨC CON NGƯỜI KHAI THÁC, SỬ DỤNG VÀ BẢO VỆ THIÊN NHIÊN Ở Ô –XTRÂY- LI-A </a:t>
            </a:r>
            <a:endPar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20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269002" y="3516450"/>
            <a:ext cx="6150907"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073274" y="3538952"/>
            <a:ext cx="4832382" cy="1446550"/>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vi-VN" b="1" dirty="0" smtClean="0"/>
              <a:t>Tìm </a:t>
            </a:r>
            <a:r>
              <a:rPr lang="vi-VN" b="1" dirty="0"/>
              <a:t>hiểu phương thức khai thác, sử dụng và bảo vệ tài nguyên sinh vật.</a:t>
            </a:r>
            <a:endParaRPr lang="vi-VN" dirty="0"/>
          </a:p>
          <a:p>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826985" y="2323504"/>
            <a:ext cx="553253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1503691" y="2539409"/>
            <a:ext cx="4123189" cy="646331"/>
          </a:xfrm>
          <a:prstGeom prst="rect">
            <a:avLst/>
          </a:prstGeom>
          <a:noFill/>
        </p:spPr>
        <p:txBody>
          <a:bodyPr wrap="square" rtlCol="0">
            <a:spAutoFit/>
          </a:bodyPr>
          <a:lstStyle/>
          <a:p>
            <a:r>
              <a:rPr lang="vi-VN" b="1" dirty="0" smtClean="0"/>
              <a:t>Phương </a:t>
            </a:r>
            <a:r>
              <a:rPr lang="vi-VN" b="1" dirty="0"/>
              <a:t>thức khai thác và sử dụng tài nguyên khoáng sản</a:t>
            </a:r>
            <a:endParaRPr lang="vi-VN" dirty="0"/>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a:solidFill>
                  <a:schemeClr val="bg1">
                    <a:lumMod val="50000"/>
                  </a:schemeClr>
                </a:solidFill>
              </a:rPr>
              <a:t>1</a:t>
            </a:r>
            <a:endParaRPr lang="en-GB" sz="4000" b="1" dirty="0">
              <a:solidFill>
                <a:schemeClr val="bg1">
                  <a:lumMod val="50000"/>
                </a:schemeClr>
              </a:solidFill>
            </a:endParaRPr>
          </a:p>
        </p:txBody>
      </p:sp>
      <p:grpSp>
        <p:nvGrpSpPr>
          <p:cNvPr id="20" name="Google Shape;104;p2"/>
          <p:cNvGrpSpPr/>
          <p:nvPr/>
        </p:nvGrpSpPr>
        <p:grpSpPr>
          <a:xfrm flipH="1">
            <a:off x="666453" y="4439748"/>
            <a:ext cx="5640560" cy="1566769"/>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059136" y="4456451"/>
            <a:ext cx="4284231" cy="923330"/>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US" b="1" dirty="0"/>
              <a:t>P</a:t>
            </a:r>
            <a:r>
              <a:rPr lang="vi-VN" b="1" dirty="0"/>
              <a:t>hương thức khai thác, sử dụng và bảo vệ tài nguyên đất</a:t>
            </a:r>
            <a:endParaRPr lang="en-GB" sz="3600" b="1"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20573" y="465689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3</a:t>
            </a:r>
            <a:endParaRPr lang="en-GB" sz="4000" b="1" dirty="0">
              <a:solidFill>
                <a:schemeClr val="bg1">
                  <a:lumMod val="50000"/>
                </a:schemeClr>
              </a:solidFill>
            </a:endParaRPr>
          </a:p>
        </p:txBody>
      </p:sp>
      <p:sp>
        <p:nvSpPr>
          <p:cNvPr id="28" name="Rounded Rectangle 27"/>
          <p:cNvSpPr/>
          <p:nvPr/>
        </p:nvSpPr>
        <p:spPr>
          <a:xfrm>
            <a:off x="6439026" y="3730474"/>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2</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1769957117"/>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oup 23"/>
          <p:cNvGrpSpPr/>
          <p:nvPr/>
        </p:nvGrpSpPr>
        <p:grpSpPr>
          <a:xfrm>
            <a:off x="0" y="1684274"/>
            <a:ext cx="12191999" cy="5238265"/>
            <a:chOff x="0" y="1684274"/>
            <a:chExt cx="12191999" cy="5238265"/>
          </a:xfrm>
        </p:grpSpPr>
        <p:sp>
          <p:nvSpPr>
            <p:cNvPr id="8" name="Rectangle 7"/>
            <p:cNvSpPr/>
            <p:nvPr/>
          </p:nvSpPr>
          <p:spPr>
            <a:xfrm>
              <a:off x="0" y="1684274"/>
              <a:ext cx="12191999" cy="517372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solidFill>
                  <a:srgbClr val="FF0000"/>
                </a:solidFill>
              </a:endParaRPr>
            </a:p>
          </p:txBody>
        </p:sp>
        <p:sp>
          <p:nvSpPr>
            <p:cNvPr id="9" name="TextBox 8"/>
            <p:cNvSpPr txBox="1"/>
            <p:nvPr/>
          </p:nvSpPr>
          <p:spPr>
            <a:xfrm>
              <a:off x="78376" y="5629877"/>
              <a:ext cx="12022182" cy="1292662"/>
            </a:xfrm>
            <a:prstGeom prst="rect">
              <a:avLst/>
            </a:prstGeom>
            <a:noFill/>
          </p:spPr>
          <p:txBody>
            <a:bodyPr wrap="square" rtlCol="0">
              <a:spAutoFit/>
            </a:bodyPr>
            <a:lstStyle/>
            <a:p>
              <a:r>
                <a:rPr lang="vi-VN" sz="2400" b="1" i="1" dirty="0" smtClean="0">
                  <a:solidFill>
                    <a:srgbClr val="FF0000"/>
                  </a:solidFill>
                  <a:latin typeface="Times New Roman" panose="02020603050405020304" pitchFamily="18" charset="0"/>
                  <a:cs typeface="Times New Roman" panose="02020603050405020304" pitchFamily="18" charset="0"/>
                </a:rPr>
                <a:t>Nhóm 4,6: Hoàn thành phiếu học tập số 3</a:t>
              </a:r>
            </a:p>
            <a:p>
              <a:pPr lvl="0" eaLnBrk="0" fontAlgn="base" hangingPunct="0">
                <a:spcBef>
                  <a:spcPct val="0"/>
                </a:spcBef>
                <a:spcAft>
                  <a:spcPct val="0"/>
                </a:spcAft>
              </a:pPr>
              <a:r>
                <a:rPr lang="vi-VN" altLang="vi-VN" dirty="0">
                  <a:latin typeface="Times New Roman" panose="02020603050405020304" pitchFamily="18" charset="0"/>
                  <a:ea typeface="Arial" panose="020B0604020202020204" pitchFamily="34" charset="0"/>
                  <a:cs typeface="Times New Roman" panose="02020603050405020304" pitchFamily="18" charset="0"/>
                </a:rPr>
                <a:t>Quan sát dựa vào hình 21, thông tin trong SGK, hãy:</a:t>
              </a:r>
              <a:endParaRPr lang="vi-VN" altLang="vi-VN" sz="1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vi-VN" dirty="0">
                  <a:latin typeface="Times New Roman" panose="02020603050405020304" pitchFamily="18" charset="0"/>
                  <a:ea typeface="Arial" panose="020B0604020202020204" pitchFamily="34" charset="0"/>
                  <a:cs typeface="Times New Roman" panose="02020603050405020304" pitchFamily="18" charset="0"/>
                </a:rPr>
                <a:t>+ Kể tên và xác định các loại khoáng sản chính được khai thác ở Ô xtrây –li-a</a:t>
              </a:r>
              <a:r>
                <a:rPr lang="vi-VN" altLang="vi-VN" dirty="0" smtClean="0">
                  <a:latin typeface="Times New Roman" panose="02020603050405020304" pitchFamily="18" charset="0"/>
                  <a:ea typeface="Arial" panose="020B0604020202020204" pitchFamily="34" charset="0"/>
                  <a:cs typeface="Times New Roman" panose="02020603050405020304" pitchFamily="18" charset="0"/>
                </a:rPr>
                <a:t>.</a:t>
              </a:r>
            </a:p>
            <a:p>
              <a:pPr eaLnBrk="0" fontAlgn="base" hangingPunct="0">
                <a:spcBef>
                  <a:spcPct val="0"/>
                </a:spcBef>
                <a:spcAft>
                  <a:spcPct val="0"/>
                </a:spcAft>
              </a:pPr>
              <a:r>
                <a:rPr lang="vi-VN" altLang="vi-VN" dirty="0">
                  <a:latin typeface="Times New Roman" panose="02020603050405020304" pitchFamily="18" charset="0"/>
                  <a:ea typeface="Arial" panose="020B0604020202020204" pitchFamily="34" charset="0"/>
                  <a:cs typeface="Times New Roman" panose="02020603050405020304" pitchFamily="18" charset="0"/>
                </a:rPr>
                <a:t>+ Cho biết Ô xtrây –li-a đã </a:t>
              </a:r>
              <a:r>
                <a:rPr lang="en-US" altLang="vi-VN" dirty="0">
                  <a:latin typeface="Times New Roman" panose="02020603050405020304" pitchFamily="18" charset="0"/>
                  <a:ea typeface="Arial" panose="020B0604020202020204" pitchFamily="34" charset="0"/>
                  <a:cs typeface="Times New Roman" panose="02020603050405020304" pitchFamily="18" charset="0"/>
                </a:rPr>
                <a:t>khai thác,</a:t>
              </a:r>
              <a:r>
                <a:rPr lang="vi-VN" altLang="vi-VN" dirty="0">
                  <a:latin typeface="Times New Roman" panose="02020603050405020304" pitchFamily="18" charset="0"/>
                  <a:ea typeface="Arial" panose="020B0604020202020204" pitchFamily="34" charset="0"/>
                  <a:cs typeface="Times New Roman" panose="02020603050405020304" pitchFamily="18" charset="0"/>
                </a:rPr>
                <a:t>sử dụng các loại tài nguyên khoáng sản như thế </a:t>
              </a:r>
              <a:r>
                <a:rPr lang="vi-VN" altLang="vi-VN" dirty="0" smtClean="0">
                  <a:latin typeface="Times New Roman" panose="02020603050405020304" pitchFamily="18" charset="0"/>
                  <a:ea typeface="Arial" panose="020B0604020202020204" pitchFamily="34" charset="0"/>
                  <a:cs typeface="Times New Roman" panose="02020603050405020304" pitchFamily="18" charset="0"/>
                </a:rPr>
                <a:t>nào?</a:t>
              </a:r>
              <a:endParaRPr lang="vi-VN" altLang="vi-VN" sz="1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8376" y="3211391"/>
              <a:ext cx="12035245" cy="2462213"/>
            </a:xfrm>
            <a:prstGeom prst="rect">
              <a:avLst/>
            </a:prstGeom>
            <a:noFill/>
          </p:spPr>
          <p:txBody>
            <a:bodyPr wrap="square" rtlCol="0">
              <a:spAutoFit/>
            </a:bodyPr>
            <a:lstStyle/>
            <a:p>
              <a:r>
                <a:rPr lang="vi-VN" sz="2400" b="1" i="1" dirty="0">
                  <a:solidFill>
                    <a:srgbClr val="FF0000"/>
                  </a:solidFill>
                  <a:latin typeface="Times New Roman" panose="02020603050405020304" pitchFamily="18" charset="0"/>
                  <a:cs typeface="Times New Roman" panose="02020603050405020304" pitchFamily="18" charset="0"/>
                </a:rPr>
                <a:t>Nhóm </a:t>
              </a:r>
              <a:r>
                <a:rPr lang="vi-VN" sz="2400" b="1" i="1" dirty="0" smtClean="0">
                  <a:solidFill>
                    <a:srgbClr val="FF0000"/>
                  </a:solidFill>
                  <a:latin typeface="Times New Roman" panose="02020603050405020304" pitchFamily="18" charset="0"/>
                  <a:cs typeface="Times New Roman" panose="02020603050405020304" pitchFamily="18" charset="0"/>
                </a:rPr>
                <a:t>2,5: </a:t>
              </a:r>
              <a:r>
                <a:rPr lang="vi-VN" sz="2400" b="1" i="1" dirty="0">
                  <a:solidFill>
                    <a:srgbClr val="FF0000"/>
                  </a:solidFill>
                  <a:latin typeface="Times New Roman" panose="02020603050405020304" pitchFamily="18" charset="0"/>
                  <a:cs typeface="Times New Roman" panose="02020603050405020304" pitchFamily="18" charset="0"/>
                </a:rPr>
                <a:t>Hoàn thành phiếu học tập số </a:t>
              </a:r>
              <a:r>
                <a:rPr lang="vi-VN" sz="2400" b="1" i="1" dirty="0" smtClean="0">
                  <a:solidFill>
                    <a:srgbClr val="FF0000"/>
                  </a:solidFill>
                  <a:latin typeface="Times New Roman" panose="02020603050405020304" pitchFamily="18" charset="0"/>
                  <a:cs typeface="Times New Roman" panose="02020603050405020304" pitchFamily="18" charset="0"/>
                </a:rPr>
                <a:t>2</a:t>
              </a:r>
            </a:p>
            <a:p>
              <a:r>
                <a:rPr lang="vi-VN" dirty="0">
                  <a:latin typeface="Times New Roman" panose="02020603050405020304" pitchFamily="18" charset="0"/>
                  <a:cs typeface="Times New Roman" panose="02020603050405020304" pitchFamily="18" charset="0"/>
                </a:rPr>
                <a:t>Dựa vào bảng số liệu và thông tin trong bài, em hãy:</a:t>
              </a:r>
            </a:p>
            <a:p>
              <a:r>
                <a:rPr lang="vi-VN" dirty="0">
                  <a:latin typeface="Times New Roman" panose="02020603050405020304" pitchFamily="18" charset="0"/>
                  <a:cs typeface="Times New Roman" panose="02020603050405020304" pitchFamily="18" charset="0"/>
                </a:rPr>
                <a:t>+ Nhận xét sự biến động diện tích rừng của Ô –xtrây-li-a trong giai đoạn 1990-2020</a:t>
              </a:r>
              <a:r>
                <a:rPr lang="vi-VN" dirty="0" smtClean="0">
                  <a:latin typeface="Times New Roman" panose="02020603050405020304" pitchFamily="18" charset="0"/>
                  <a:cs typeface="Times New Roman" panose="02020603050405020304" pitchFamily="18" charset="0"/>
                </a:rPr>
                <a:t>.</a:t>
              </a:r>
            </a:p>
            <a:p>
              <a:endParaRPr lang="vi-VN" dirty="0">
                <a:latin typeface="Times New Roman" panose="02020603050405020304" pitchFamily="18" charset="0"/>
                <a:cs typeface="Times New Roman" panose="02020603050405020304" pitchFamily="18" charset="0"/>
              </a:endParaRPr>
            </a:p>
            <a:p>
              <a:endParaRPr lang="vi-VN" dirty="0" smtClean="0">
                <a:latin typeface="Times New Roman" panose="02020603050405020304" pitchFamily="18" charset="0"/>
                <a:cs typeface="Times New Roman" panose="02020603050405020304" pitchFamily="18" charset="0"/>
              </a:endParaRPr>
            </a:p>
            <a:p>
              <a:endParaRPr lang="vi-VN" dirty="0" smtClean="0">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Cho biết Ô –xtrây-li-a thực hiện những biện pháp nào để bảo vệ tài nguyên sinh vật? </a:t>
              </a:r>
            </a:p>
          </p:txBody>
        </p:sp>
        <p:pic>
          <p:nvPicPr>
            <p:cNvPr id="19" name="Picture 18"/>
            <p:cNvPicPr>
              <a:picLocks noChangeAspect="1"/>
            </p:cNvPicPr>
            <p:nvPr/>
          </p:nvPicPr>
          <p:blipFill>
            <a:blip r:embed="rId8"/>
            <a:stretch>
              <a:fillRect/>
            </a:stretch>
          </p:blipFill>
          <p:spPr>
            <a:xfrm>
              <a:off x="1201783" y="4238496"/>
              <a:ext cx="8948057" cy="896190"/>
            </a:xfrm>
            <a:prstGeom prst="rect">
              <a:avLst/>
            </a:prstGeom>
          </p:spPr>
        </p:pic>
        <p:sp>
          <p:nvSpPr>
            <p:cNvPr id="21" name="TextBox 20"/>
            <p:cNvSpPr txBox="1"/>
            <p:nvPr/>
          </p:nvSpPr>
          <p:spPr>
            <a:xfrm>
              <a:off x="169817" y="1902250"/>
              <a:ext cx="12022182" cy="1292662"/>
            </a:xfrm>
            <a:prstGeom prst="rect">
              <a:avLst/>
            </a:prstGeom>
            <a:noFill/>
          </p:spPr>
          <p:txBody>
            <a:bodyPr wrap="square" rtlCol="0">
              <a:spAutoFit/>
            </a:bodyPr>
            <a:lstStyle/>
            <a:p>
              <a:r>
                <a:rPr lang="vi-VN" sz="2400" b="1" i="1" dirty="0" smtClean="0">
                  <a:solidFill>
                    <a:srgbClr val="FF0000"/>
                  </a:solidFill>
                  <a:latin typeface="Times New Roman" panose="02020603050405020304" pitchFamily="18" charset="0"/>
                  <a:cs typeface="Times New Roman" panose="02020603050405020304" pitchFamily="18" charset="0"/>
                </a:rPr>
                <a:t>Nhóm 1,3: Hoàn thành phiếu học tập số 1</a:t>
              </a:r>
            </a:p>
            <a:p>
              <a:pPr lvl="0" eaLnBrk="0" fontAlgn="base" hangingPunct="0">
                <a:spcBef>
                  <a:spcPct val="0"/>
                </a:spcBef>
                <a:spcAft>
                  <a:spcPct val="0"/>
                </a:spcAft>
              </a:pPr>
              <a:r>
                <a:rPr lang="vi-VN" altLang="vi-VN" dirty="0">
                  <a:latin typeface="Times New Roman" panose="02020603050405020304" pitchFamily="18" charset="0"/>
                  <a:ea typeface="Arial" panose="020B0604020202020204" pitchFamily="34" charset="0"/>
                  <a:cs typeface="Times New Roman" panose="02020603050405020304" pitchFamily="18" charset="0"/>
                </a:rPr>
                <a:t>Quan sát dựa vào hình 21, thông tin trong SGK, hãy:</a:t>
              </a:r>
              <a:endParaRPr lang="vi-VN" altLang="vi-VN"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vi-VN" dirty="0">
                  <a:latin typeface="Times New Roman" panose="02020603050405020304" pitchFamily="18" charset="0"/>
                  <a:ea typeface="Arial" panose="020B0604020202020204" pitchFamily="34" charset="0"/>
                  <a:cs typeface="Times New Roman" panose="02020603050405020304" pitchFamily="18" charset="0"/>
                </a:rPr>
                <a:t>+ Kể tên và xác định các loại khoáng sản chính được khai thác ở Ô xtrây –li-a</a:t>
              </a:r>
              <a:r>
                <a:rPr lang="vi-VN" altLang="vi-VN" dirty="0" smtClean="0">
                  <a:latin typeface="Times New Roman" panose="02020603050405020304" pitchFamily="18" charset="0"/>
                  <a:ea typeface="Arial" panose="020B0604020202020204" pitchFamily="34" charset="0"/>
                  <a:cs typeface="Times New Roman" panose="02020603050405020304" pitchFamily="18" charset="0"/>
                </a:rPr>
                <a:t>.</a:t>
              </a:r>
            </a:p>
            <a:p>
              <a:pPr eaLnBrk="0" fontAlgn="base" hangingPunct="0">
                <a:spcBef>
                  <a:spcPct val="0"/>
                </a:spcBef>
                <a:spcAft>
                  <a:spcPct val="0"/>
                </a:spcAft>
              </a:pPr>
              <a:r>
                <a:rPr lang="vi-VN" altLang="vi-VN" dirty="0">
                  <a:latin typeface="Times New Roman" panose="02020603050405020304" pitchFamily="18" charset="0"/>
                  <a:ea typeface="Arial" panose="020B0604020202020204" pitchFamily="34" charset="0"/>
                  <a:cs typeface="Times New Roman" panose="02020603050405020304" pitchFamily="18" charset="0"/>
                </a:rPr>
                <a:t>+ Cho biết Ô xtrây –li-a đã </a:t>
              </a:r>
              <a:r>
                <a:rPr lang="en-US" altLang="vi-VN" dirty="0">
                  <a:latin typeface="Times New Roman" panose="02020603050405020304" pitchFamily="18" charset="0"/>
                  <a:ea typeface="Arial" panose="020B0604020202020204" pitchFamily="34" charset="0"/>
                  <a:cs typeface="Times New Roman" panose="02020603050405020304" pitchFamily="18" charset="0"/>
                </a:rPr>
                <a:t>khai thác,</a:t>
              </a:r>
              <a:r>
                <a:rPr lang="vi-VN" altLang="vi-VN" dirty="0">
                  <a:latin typeface="Times New Roman" panose="02020603050405020304" pitchFamily="18" charset="0"/>
                  <a:ea typeface="Arial" panose="020B0604020202020204" pitchFamily="34" charset="0"/>
                  <a:cs typeface="Times New Roman" panose="02020603050405020304" pitchFamily="18" charset="0"/>
                </a:rPr>
                <a:t>sử dụng các loại tài nguyên khoáng sản như thế </a:t>
              </a:r>
              <a:r>
                <a:rPr lang="vi-VN" altLang="vi-VN" dirty="0" smtClean="0">
                  <a:latin typeface="Times New Roman" panose="02020603050405020304" pitchFamily="18" charset="0"/>
                  <a:ea typeface="Arial" panose="020B0604020202020204" pitchFamily="34" charset="0"/>
                  <a:cs typeface="Times New Roman" panose="02020603050405020304" pitchFamily="18" charset="0"/>
                </a:rPr>
                <a:t>nào?</a:t>
              </a:r>
              <a:endParaRPr lang="vi-VN" altLang="vi-VN"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2899955" y="693964"/>
            <a:ext cx="5551714" cy="990310"/>
            <a:chOff x="2899955" y="693964"/>
            <a:chExt cx="5551714" cy="990310"/>
          </a:xfrm>
        </p:grpSpPr>
        <p:sp>
          <p:nvSpPr>
            <p:cNvPr id="2" name="Flowchart: Punched Tape 1"/>
            <p:cNvSpPr/>
            <p:nvPr/>
          </p:nvSpPr>
          <p:spPr>
            <a:xfrm>
              <a:off x="3213463" y="693964"/>
              <a:ext cx="5068387" cy="990310"/>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00FF"/>
                </a:solidFill>
              </a:endParaRPr>
            </a:p>
          </p:txBody>
        </p:sp>
        <p:sp>
          <p:nvSpPr>
            <p:cNvPr id="20" name="Rectangle 19"/>
            <p:cNvSpPr/>
            <p:nvPr/>
          </p:nvSpPr>
          <p:spPr>
            <a:xfrm>
              <a:off x="2899955" y="898807"/>
              <a:ext cx="5551714" cy="523220"/>
            </a:xfrm>
            <a:prstGeom prst="rect">
              <a:avLst/>
            </a:prstGeom>
            <a:noFill/>
          </p:spPr>
          <p:txBody>
            <a:bodyPr wrap="square" lIns="91440" tIns="45720" rIns="91440" bIns="45720">
              <a:spAutoFit/>
            </a:bodyPr>
            <a:lstStyle/>
            <a:p>
              <a:pPr algn="ctr"/>
              <a:r>
                <a:rPr lang="en-US" sz="2800" b="1" dirty="0" smtClean="0">
                  <a:ln w="22225">
                    <a:solidFill>
                      <a:schemeClr val="accent2"/>
                    </a:solidFill>
                    <a:prstDash val="solid"/>
                  </a:ln>
                  <a:solidFill>
                    <a:schemeClr val="accent2">
                      <a:lumMod val="40000"/>
                      <a:lumOff val="60000"/>
                    </a:schemeClr>
                  </a:solidFill>
                </a:rPr>
                <a:t>Thảo luận nhóm (4 phút)</a:t>
              </a:r>
              <a:endParaRPr lang="en-US" sz="2800" b="1" dirty="0">
                <a:ln w="22225">
                  <a:solidFill>
                    <a:schemeClr val="accent2"/>
                  </a:solidFill>
                  <a:prstDash val="solid"/>
                </a:ln>
                <a:solidFill>
                  <a:schemeClr val="accent2">
                    <a:lumMod val="40000"/>
                    <a:lumOff val="60000"/>
                  </a:schemeClr>
                </a:solidFill>
              </a:endParaRPr>
            </a:p>
          </p:txBody>
        </p:sp>
      </p:grpSp>
    </p:spTree>
    <p:extLst>
      <p:ext uri="{BB962C8B-B14F-4D97-AF65-F5344CB8AC3E}">
        <p14:creationId xmlns:p14="http://schemas.microsoft.com/office/powerpoint/2010/main" val="26497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5356"/>
            <a:ext cx="6898341" cy="1061829"/>
          </a:xfrm>
          <a:prstGeom prst="rect">
            <a:avLst/>
          </a:prstGeom>
          <a:noFill/>
        </p:spPr>
        <p:txBody>
          <a:bodyPr wrap="square">
            <a:spAutoFit/>
          </a:bodyPr>
          <a:lstStyle/>
          <a:p>
            <a:pPr>
              <a:lnSpc>
                <a:spcPct val="150000"/>
              </a:lnSpc>
              <a:defRPr/>
            </a:pPr>
            <a:r>
              <a:rPr lang="vi-VN" b="1" dirty="0"/>
              <a:t>1. Phương thức khai thác và sử dụng tài nguyên khoáng sản</a:t>
            </a:r>
            <a:endParaRPr lang="vi-VN" dirty="0"/>
          </a:p>
          <a:p>
            <a:pPr>
              <a:lnSpc>
                <a:spcPct val="150000"/>
              </a:lnSpc>
              <a:defRPr/>
            </a:pPr>
            <a:endParaRPr lang="en-US" sz="2400" b="1" dirty="0">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509565843"/>
              </p:ext>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Vertical Scroll 11"/>
          <p:cNvSpPr/>
          <p:nvPr/>
        </p:nvSpPr>
        <p:spPr>
          <a:xfrm>
            <a:off x="-428192" y="1221687"/>
            <a:ext cx="7326534" cy="547007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a:solidFill>
                <a:schemeClr val="accent4">
                  <a:lumMod val="20000"/>
                  <a:lumOff val="80000"/>
                </a:schemeClr>
              </a:solidFill>
            </a:endParaRPr>
          </a:p>
        </p:txBody>
      </p:sp>
      <p:sp>
        <p:nvSpPr>
          <p:cNvPr id="14" name="TextBox 13"/>
          <p:cNvSpPr txBox="1"/>
          <p:nvPr/>
        </p:nvSpPr>
        <p:spPr>
          <a:xfrm>
            <a:off x="1227909" y="1436791"/>
            <a:ext cx="4820193" cy="461665"/>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a:solidFill>
                  <a:srgbClr val="FF0000"/>
                </a:solidFill>
                <a:latin typeface="Times New Roman" pitchFamily="18" charset="0"/>
                <a:cs typeface="Times New Roman" pitchFamily="18" charset="0"/>
              </a:rPr>
              <a:t>PHIẾU HỌC TẬP </a:t>
            </a:r>
            <a:r>
              <a:rPr lang="en-US" sz="2400" b="1" dirty="0" smtClean="0">
                <a:solidFill>
                  <a:srgbClr val="FF0000"/>
                </a:solidFill>
                <a:latin typeface="Times New Roman" pitchFamily="18" charset="0"/>
                <a:cs typeface="Times New Roman" pitchFamily="18" charset="0"/>
              </a:rPr>
              <a:t>SỐ 1( </a:t>
            </a:r>
            <a:r>
              <a:rPr lang="en-US" sz="2400" b="1" dirty="0" smtClean="0">
                <a:solidFill>
                  <a:srgbClr val="FF0000"/>
                </a:solidFill>
                <a:latin typeface="Times New Roman" pitchFamily="18" charset="0"/>
                <a:cs typeface="Times New Roman" pitchFamily="18" charset="0"/>
              </a:rPr>
              <a:t>4 </a:t>
            </a:r>
            <a:r>
              <a:rPr lang="en-US" sz="2400" b="1" dirty="0">
                <a:solidFill>
                  <a:srgbClr val="FF0000"/>
                </a:solidFill>
                <a:latin typeface="Times New Roman" pitchFamily="18" charset="0"/>
                <a:cs typeface="Times New Roman" pitchFamily="18" charset="0"/>
              </a:rPr>
              <a:t>phút )</a:t>
            </a:r>
          </a:p>
        </p:txBody>
      </p:sp>
      <p:sp>
        <p:nvSpPr>
          <p:cNvPr id="5" name="Rectangle 1"/>
          <p:cNvSpPr>
            <a:spLocks noChangeArrowheads="1"/>
          </p:cNvSpPr>
          <p:nvPr/>
        </p:nvSpPr>
        <p:spPr bwMode="auto">
          <a:xfrm>
            <a:off x="348037" y="1931773"/>
            <a:ext cx="610487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 s</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 dựa v</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à</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 h</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ì</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 21, thông tin trong SGK, hãy:</a:t>
            </a:r>
            <a:endParaRPr kumimoji="0" lang="vi-VN" altLang="vi-VN"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Kể tên v</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à</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x</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 định c</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 loại kho</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 sản ch</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í</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 được khai th</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 ở Ô xtrây </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li-a.</a:t>
            </a:r>
            <a:endParaRPr kumimoji="0" lang="vi-VN" altLang="vi-VN"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vi-VN" altLang="vi-VN" sz="1400" dirty="0">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Cho biết Ô xtrây </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li-a đã </a:t>
            </a:r>
            <a:r>
              <a:rPr kumimoji="0" lang="en-US"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khai th</a:t>
            </a:r>
            <a:r>
              <a:rPr kumimoji="0" lang="en-US"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en-US"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sử dụng c</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 loại t</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à</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i nguyên kho</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 sản như thế n</a:t>
            </a:r>
            <a:r>
              <a:rPr kumimoji="0" lang="vi-VN" altLang="vi-VN" sz="14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à</a:t>
            </a:r>
            <a:r>
              <a:rPr kumimoji="0" lang="vi-VN"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a:t>
            </a:r>
            <a:endParaRPr kumimoji="0" lang="en-US"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1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vi-VN" altLang="vi-VN" sz="1100" b="0" i="0" u="none" strike="noStrike" cap="none" normalizeH="0" baseline="0" dirty="0" smtClean="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lang="vi-VN" altLang="vi-VN" sz="1100" dirty="0" smtClean="0">
                <a:latin typeface="Arial" panose="020B0604020202020204" pitchFamily="34" charset="0"/>
              </a:rPr>
              <a:t>.......................................................................................................................................................</a:t>
            </a:r>
            <a:endParaRPr kumimoji="0" lang="vi-VN" altLang="vi-VN"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02691018"/>
              </p:ext>
            </p:extLst>
          </p:nvPr>
        </p:nvGraphicFramePr>
        <p:xfrm>
          <a:off x="458442" y="2944067"/>
          <a:ext cx="5589661" cy="1975230"/>
        </p:xfrm>
        <a:graphic>
          <a:graphicData uri="http://schemas.openxmlformats.org/drawingml/2006/table">
            <a:tbl>
              <a:tblPr firstRow="1" firstCol="1" bandRow="1">
                <a:tableStyleId>{5C22544A-7EE6-4342-B048-85BDC9FD1C3A}</a:tableStyleId>
              </a:tblPr>
              <a:tblGrid>
                <a:gridCol w="1765770">
                  <a:extLst>
                    <a:ext uri="{9D8B030D-6E8A-4147-A177-3AD203B41FA5}">
                      <a16:colId xmlns:a16="http://schemas.microsoft.com/office/drawing/2014/main" val="3429124434"/>
                    </a:ext>
                  </a:extLst>
                </a:gridCol>
                <a:gridCol w="3823891">
                  <a:extLst>
                    <a:ext uri="{9D8B030D-6E8A-4147-A177-3AD203B41FA5}">
                      <a16:colId xmlns:a16="http://schemas.microsoft.com/office/drawing/2014/main" val="2625534416"/>
                    </a:ext>
                  </a:extLst>
                </a:gridCol>
              </a:tblGrid>
              <a:tr h="478022">
                <a:tc>
                  <a:txBody>
                    <a:bodyPr/>
                    <a:lstStyle/>
                    <a:p>
                      <a:pPr>
                        <a:lnSpc>
                          <a:spcPts val="2000"/>
                        </a:lnSpc>
                        <a:spcAft>
                          <a:spcPts val="0"/>
                        </a:spcAft>
                      </a:pPr>
                      <a:r>
                        <a:rPr lang="en-US" sz="1400">
                          <a:effectLst/>
                        </a:rPr>
                        <a:t>Tên khoáng sản</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000"/>
                        </a:lnSpc>
                        <a:spcAft>
                          <a:spcPts val="0"/>
                        </a:spcAft>
                      </a:pPr>
                      <a:r>
                        <a:rPr lang="en-US" sz="1400">
                          <a:effectLst/>
                        </a:rPr>
                        <a:t>Nơi phân bố chủ yếu</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7146324"/>
                  </a:ext>
                </a:extLst>
              </a:tr>
              <a:tr h="1497208">
                <a:tc>
                  <a:txBody>
                    <a:bodyPr/>
                    <a:lstStyle/>
                    <a:p>
                      <a:pPr>
                        <a:lnSpc>
                          <a:spcPts val="2000"/>
                        </a:lnSpc>
                        <a:spcAft>
                          <a:spcPts val="0"/>
                        </a:spcAft>
                      </a:pPr>
                      <a:r>
                        <a:rPr lang="en-US" sz="1400" dirty="0">
                          <a:effectLst/>
                        </a:rPr>
                        <a:t>Than đá</a:t>
                      </a:r>
                      <a:endParaRPr lang="vi-VN" sz="1100" dirty="0">
                        <a:effectLst/>
                      </a:endParaRPr>
                    </a:p>
                    <a:p>
                      <a:pPr>
                        <a:lnSpc>
                          <a:spcPts val="2000"/>
                        </a:lnSpc>
                        <a:spcAft>
                          <a:spcPts val="0"/>
                        </a:spcAft>
                      </a:pPr>
                      <a:r>
                        <a:rPr lang="en-US" sz="1400" dirty="0">
                          <a:effectLst/>
                        </a:rPr>
                        <a:t>………</a:t>
                      </a:r>
                      <a:endParaRPr lang="vi-VN" sz="1100" dirty="0">
                        <a:effectLst/>
                      </a:endParaRPr>
                    </a:p>
                    <a:p>
                      <a:pPr>
                        <a:lnSpc>
                          <a:spcPts val="2000"/>
                        </a:lnSpc>
                        <a:spcAft>
                          <a:spcPts val="0"/>
                        </a:spcAft>
                      </a:pPr>
                      <a:r>
                        <a:rPr lang="en-US" sz="1400" dirty="0">
                          <a:effectLst/>
                        </a:rPr>
                        <a:t> </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ts val="2000"/>
                        </a:lnSpc>
                        <a:spcAft>
                          <a:spcPts val="0"/>
                        </a:spcAft>
                      </a:pPr>
                      <a:r>
                        <a:rPr lang="en-US" sz="1400" dirty="0">
                          <a:effectLst/>
                        </a:rPr>
                        <a:t>Phía đông</a:t>
                      </a:r>
                      <a:endParaRPr lang="vi-VN" sz="1100" dirty="0">
                        <a:effectLst/>
                      </a:endParaRPr>
                    </a:p>
                    <a:p>
                      <a:pPr>
                        <a:lnSpc>
                          <a:spcPts val="2000"/>
                        </a:lnSpc>
                        <a:spcAft>
                          <a:spcPts val="0"/>
                        </a:spcAft>
                      </a:pPr>
                      <a:r>
                        <a:rPr lang="en-US" sz="1400" dirty="0">
                          <a:effectLst/>
                        </a:rPr>
                        <a:t>…….</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6166437"/>
                  </a:ext>
                </a:extLst>
              </a:tr>
            </a:tbl>
          </a:graphicData>
        </a:graphic>
      </p:graphicFrame>
      <p:pic>
        <p:nvPicPr>
          <p:cNvPr id="7" name="Picture 6"/>
          <p:cNvPicPr>
            <a:picLocks noChangeAspect="1"/>
          </p:cNvPicPr>
          <p:nvPr/>
        </p:nvPicPr>
        <p:blipFill>
          <a:blip r:embed="rId8"/>
          <a:stretch>
            <a:fillRect/>
          </a:stretch>
        </p:blipFill>
        <p:spPr>
          <a:xfrm>
            <a:off x="6792686" y="693964"/>
            <a:ext cx="5399313" cy="6164035"/>
          </a:xfrm>
          <a:prstGeom prst="rect">
            <a:avLst/>
          </a:prstGeom>
        </p:spPr>
      </p:pic>
    </p:spTree>
    <p:extLst>
      <p:ext uri="{BB962C8B-B14F-4D97-AF65-F5344CB8AC3E}">
        <p14:creationId xmlns:p14="http://schemas.microsoft.com/office/powerpoint/2010/main" val="110758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75356"/>
            <a:ext cx="6897188" cy="507831"/>
          </a:xfrm>
          <a:prstGeom prst="rect">
            <a:avLst/>
          </a:prstGeom>
          <a:noFill/>
        </p:spPr>
        <p:txBody>
          <a:bodyPr wrap="square">
            <a:spAutoFit/>
          </a:bodyPr>
          <a:lstStyle/>
          <a:p>
            <a:pPr>
              <a:lnSpc>
                <a:spcPct val="150000"/>
              </a:lnSpc>
              <a:defRPr/>
            </a:pPr>
            <a:r>
              <a:rPr lang="vi-VN" b="1" dirty="0"/>
              <a:t>1. Phương thức khai thác và sử dụng tài nguyên khoáng </a:t>
            </a:r>
            <a:r>
              <a:rPr lang="vi-VN" b="1" dirty="0" smtClean="0"/>
              <a:t>sản</a:t>
            </a:r>
            <a:endParaRPr lang="vi-VN" dirty="0"/>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7119257" y="693965"/>
            <a:ext cx="5072743" cy="616403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022619"/>
              </p:ext>
            </p:extLst>
          </p:nvPr>
        </p:nvGraphicFramePr>
        <p:xfrm>
          <a:off x="163285" y="1944961"/>
          <a:ext cx="6662057" cy="4821602"/>
        </p:xfrm>
        <a:graphic>
          <a:graphicData uri="http://schemas.openxmlformats.org/drawingml/2006/table">
            <a:tbl>
              <a:tblPr firstRow="1" firstCol="1" bandRow="1">
                <a:tableStyleId>{5C22544A-7EE6-4342-B048-85BDC9FD1C3A}</a:tableStyleId>
              </a:tblPr>
              <a:tblGrid>
                <a:gridCol w="1593669">
                  <a:extLst>
                    <a:ext uri="{9D8B030D-6E8A-4147-A177-3AD203B41FA5}">
                      <a16:colId xmlns:a16="http://schemas.microsoft.com/office/drawing/2014/main" val="1651338581"/>
                    </a:ext>
                  </a:extLst>
                </a:gridCol>
                <a:gridCol w="5068388">
                  <a:extLst>
                    <a:ext uri="{9D8B030D-6E8A-4147-A177-3AD203B41FA5}">
                      <a16:colId xmlns:a16="http://schemas.microsoft.com/office/drawing/2014/main" val="753604242"/>
                    </a:ext>
                  </a:extLst>
                </a:gridCol>
              </a:tblGrid>
              <a:tr h="384025">
                <a:tc>
                  <a:txBody>
                    <a:bodyPr/>
                    <a:lstStyle/>
                    <a:p>
                      <a:pPr>
                        <a:lnSpc>
                          <a:spcPts val="2000"/>
                        </a:lnSpc>
                        <a:spcAft>
                          <a:spcPts val="0"/>
                        </a:spcAft>
                      </a:pPr>
                      <a:r>
                        <a:rPr lang="en-US" sz="1100" dirty="0">
                          <a:effectLst/>
                        </a:rPr>
                        <a:t>Tên khoáng sản</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Nơi phân bố chủ yếu</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4260110656"/>
                  </a:ext>
                </a:extLst>
              </a:tr>
              <a:tr h="384025">
                <a:tc>
                  <a:txBody>
                    <a:bodyPr/>
                    <a:lstStyle/>
                    <a:p>
                      <a:pPr>
                        <a:lnSpc>
                          <a:spcPts val="2000"/>
                        </a:lnSpc>
                        <a:spcAft>
                          <a:spcPts val="0"/>
                        </a:spcAft>
                      </a:pPr>
                      <a:r>
                        <a:rPr lang="en-US" sz="1100" dirty="0">
                          <a:effectLst/>
                        </a:rPr>
                        <a:t>Than đá</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Phía đông</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3023879607"/>
                  </a:ext>
                </a:extLst>
              </a:tr>
              <a:tr h="558511">
                <a:tc>
                  <a:txBody>
                    <a:bodyPr/>
                    <a:lstStyle/>
                    <a:p>
                      <a:pPr>
                        <a:lnSpc>
                          <a:spcPts val="2000"/>
                        </a:lnSpc>
                        <a:spcAft>
                          <a:spcPts val="0"/>
                        </a:spcAft>
                      </a:pPr>
                      <a:r>
                        <a:rPr lang="en-US" sz="1100" dirty="0">
                          <a:effectLst/>
                        </a:rPr>
                        <a:t>U-ra-ni-um</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Phía </a:t>
                      </a:r>
                      <a:r>
                        <a:rPr lang="en-US" sz="1100" dirty="0" err="1">
                          <a:effectLst/>
                        </a:rPr>
                        <a:t>bắc,phía</a:t>
                      </a:r>
                      <a:r>
                        <a:rPr lang="en-US" sz="1100" dirty="0">
                          <a:effectLst/>
                        </a:rPr>
                        <a:t> đông nam, hoang mạc Vic-to-ri-a lớn</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3613498560"/>
                  </a:ext>
                </a:extLst>
              </a:tr>
              <a:tr h="384025">
                <a:tc>
                  <a:txBody>
                    <a:bodyPr/>
                    <a:lstStyle/>
                    <a:p>
                      <a:pPr>
                        <a:lnSpc>
                          <a:spcPts val="2000"/>
                        </a:lnSpc>
                        <a:spcAft>
                          <a:spcPts val="0"/>
                        </a:spcAft>
                      </a:pPr>
                      <a:r>
                        <a:rPr lang="en-US" sz="1100">
                          <a:effectLst/>
                        </a:rPr>
                        <a:t>Ni-ken</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Hoang mạc Vic-to-ri-a lớn</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546601870"/>
                  </a:ext>
                </a:extLst>
              </a:tr>
              <a:tr h="384025">
                <a:tc>
                  <a:txBody>
                    <a:bodyPr/>
                    <a:lstStyle/>
                    <a:p>
                      <a:pPr>
                        <a:lnSpc>
                          <a:spcPts val="2000"/>
                        </a:lnSpc>
                        <a:spcAft>
                          <a:spcPts val="0"/>
                        </a:spcAft>
                      </a:pPr>
                      <a:r>
                        <a:rPr lang="en-US" sz="1100">
                          <a:effectLst/>
                        </a:rPr>
                        <a:t>Chì</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a:effectLst/>
                        </a:rPr>
                        <a:t>Đồng bằng Ac-tê-di-an lớn</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619962105"/>
                  </a:ext>
                </a:extLst>
              </a:tr>
              <a:tr h="533422">
                <a:tc>
                  <a:txBody>
                    <a:bodyPr/>
                    <a:lstStyle/>
                    <a:p>
                      <a:pPr>
                        <a:lnSpc>
                          <a:spcPts val="2000"/>
                        </a:lnSpc>
                        <a:spcAft>
                          <a:spcPts val="0"/>
                        </a:spcAft>
                      </a:pPr>
                      <a:r>
                        <a:rPr lang="en-US" sz="1100" dirty="0">
                          <a:effectLst/>
                        </a:rPr>
                        <a:t>Bô-xít</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Phía Tây nam và Đông bắc của </a:t>
                      </a:r>
                      <a:r>
                        <a:rPr lang="vi-VN" sz="1100" dirty="0">
                          <a:effectLst/>
                        </a:rPr>
                        <a:t>Ô xtrây –li-a </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662688841"/>
                  </a:ext>
                </a:extLst>
              </a:tr>
              <a:tr h="384025">
                <a:tc>
                  <a:txBody>
                    <a:bodyPr/>
                    <a:lstStyle/>
                    <a:p>
                      <a:pPr>
                        <a:lnSpc>
                          <a:spcPts val="2000"/>
                        </a:lnSpc>
                        <a:spcAft>
                          <a:spcPts val="0"/>
                        </a:spcAft>
                      </a:pPr>
                      <a:r>
                        <a:rPr lang="en-US" sz="1100">
                          <a:effectLst/>
                        </a:rPr>
                        <a:t>Đồng</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Phía bắc của </a:t>
                      </a:r>
                      <a:r>
                        <a:rPr lang="vi-VN" sz="1100" dirty="0">
                          <a:effectLst/>
                        </a:rPr>
                        <a:t>Ô xtrây –li-a</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1565639897"/>
                  </a:ext>
                </a:extLst>
              </a:tr>
              <a:tr h="508072">
                <a:tc>
                  <a:txBody>
                    <a:bodyPr/>
                    <a:lstStyle/>
                    <a:p>
                      <a:pPr>
                        <a:lnSpc>
                          <a:spcPts val="2000"/>
                        </a:lnSpc>
                        <a:spcAft>
                          <a:spcPts val="0"/>
                        </a:spcAft>
                      </a:pPr>
                      <a:r>
                        <a:rPr lang="en-US" sz="1100">
                          <a:effectLst/>
                        </a:rPr>
                        <a:t>Vàng</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Hoang mạc Ta-na-mi, phía tây và tây nam của </a:t>
                      </a:r>
                      <a:r>
                        <a:rPr lang="vi-VN" sz="1100" dirty="0">
                          <a:effectLst/>
                        </a:rPr>
                        <a:t>Ô xtrây –li-a</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1864028555"/>
                  </a:ext>
                </a:extLst>
              </a:tr>
              <a:tr h="384025">
                <a:tc>
                  <a:txBody>
                    <a:bodyPr/>
                    <a:lstStyle/>
                    <a:p>
                      <a:pPr>
                        <a:lnSpc>
                          <a:spcPts val="2000"/>
                        </a:lnSpc>
                        <a:spcAft>
                          <a:spcPts val="0"/>
                        </a:spcAft>
                      </a:pPr>
                      <a:r>
                        <a:rPr lang="en-US" sz="1100">
                          <a:effectLst/>
                        </a:rPr>
                        <a:t>Quặng sắt</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a:effectLst/>
                        </a:rPr>
                        <a:t>Phía Tây bắc và phía nam</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3312836052"/>
                  </a:ext>
                </a:extLst>
              </a:tr>
              <a:tr h="384025">
                <a:tc>
                  <a:txBody>
                    <a:bodyPr/>
                    <a:lstStyle/>
                    <a:p>
                      <a:pPr>
                        <a:lnSpc>
                          <a:spcPts val="2000"/>
                        </a:lnSpc>
                        <a:spcAft>
                          <a:spcPts val="0"/>
                        </a:spcAft>
                      </a:pPr>
                      <a:r>
                        <a:rPr lang="en-US" sz="1100">
                          <a:effectLst/>
                        </a:rPr>
                        <a:t>Kim cương</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a:effectLst/>
                        </a:rPr>
                        <a:t>Phía nam</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292940561"/>
                  </a:ext>
                </a:extLst>
              </a:tr>
              <a:tr h="533422">
                <a:tc>
                  <a:txBody>
                    <a:bodyPr/>
                    <a:lstStyle/>
                    <a:p>
                      <a:pPr>
                        <a:lnSpc>
                          <a:spcPts val="2000"/>
                        </a:lnSpc>
                        <a:spcAft>
                          <a:spcPts val="0"/>
                        </a:spcAft>
                      </a:pPr>
                      <a:r>
                        <a:rPr lang="en-US" sz="1100">
                          <a:effectLst/>
                        </a:rPr>
                        <a:t>Dầu mỏ, khí đốt</a:t>
                      </a:r>
                      <a:endParaRPr lang="vi-VN" sz="110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tc>
                  <a:txBody>
                    <a:bodyPr/>
                    <a:lstStyle/>
                    <a:p>
                      <a:pPr>
                        <a:lnSpc>
                          <a:spcPts val="2000"/>
                        </a:lnSpc>
                        <a:spcAft>
                          <a:spcPts val="0"/>
                        </a:spcAft>
                      </a:pPr>
                      <a:r>
                        <a:rPr lang="en-US" sz="1100" dirty="0">
                          <a:effectLst/>
                        </a:rPr>
                        <a:t>Phía đông, phía tây trung tâm</a:t>
                      </a:r>
                      <a:endParaRPr lang="vi-VN" sz="1100" dirty="0">
                        <a:effectLst/>
                        <a:latin typeface="Arial" panose="020B0604020202020204" pitchFamily="34" charset="0"/>
                        <a:ea typeface="Arial" panose="020B0604020202020204" pitchFamily="34" charset="0"/>
                        <a:cs typeface="Times New Roman" panose="02020603050405020304" pitchFamily="18" charset="0"/>
                      </a:endParaRPr>
                    </a:p>
                  </a:txBody>
                  <a:tcPr marL="65499" marR="65499" marT="0" marB="0"/>
                </a:tc>
                <a:extLst>
                  <a:ext uri="{0D108BD9-81ED-4DB2-BD59-A6C34878D82A}">
                    <a16:rowId xmlns:a16="http://schemas.microsoft.com/office/drawing/2014/main" val="758044691"/>
                  </a:ext>
                </a:extLst>
              </a:tr>
            </a:tbl>
          </a:graphicData>
        </a:graphic>
      </p:graphicFrame>
      <p:sp>
        <p:nvSpPr>
          <p:cNvPr id="8" name="Rectangle 7"/>
          <p:cNvSpPr/>
          <p:nvPr/>
        </p:nvSpPr>
        <p:spPr>
          <a:xfrm>
            <a:off x="0" y="1083187"/>
            <a:ext cx="6988629" cy="861774"/>
          </a:xfrm>
          <a:prstGeom prst="rect">
            <a:avLst/>
          </a:prstGeom>
        </p:spPr>
        <p:txBody>
          <a:bodyPr wrap="square">
            <a:spAutoFit/>
          </a:bodyPr>
          <a:lstStyle/>
          <a:p>
            <a:pPr algn="just" fontAlgn="base">
              <a:lnSpc>
                <a:spcPts val="2000"/>
              </a:lnSpc>
              <a:spcAft>
                <a:spcPts val="0"/>
              </a:spcAft>
            </a:pPr>
            <a:r>
              <a:rPr lang="vi-VN"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 Các khoáng sản chính được khai thác ở Ô-xtrây-li-a: than đá, u-ra-ni-um, ni-ken, chì, bô-xit, đồng, vàng, quặng sắt và kim cương, dầu mỏ, khí tự nhiên,...</a:t>
            </a:r>
            <a:endParaRPr lang="vi-VN" sz="16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051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75356"/>
            <a:ext cx="6897188" cy="507831"/>
          </a:xfrm>
          <a:prstGeom prst="rect">
            <a:avLst/>
          </a:prstGeom>
          <a:noFill/>
        </p:spPr>
        <p:txBody>
          <a:bodyPr wrap="square">
            <a:spAutoFit/>
          </a:bodyPr>
          <a:lstStyle/>
          <a:p>
            <a:pPr>
              <a:lnSpc>
                <a:spcPct val="150000"/>
              </a:lnSpc>
              <a:defRPr/>
            </a:pPr>
            <a:r>
              <a:rPr lang="vi-VN" b="1" dirty="0"/>
              <a:t>1. Phương thức khai thác và sử dụng tài nguyên khoáng </a:t>
            </a:r>
            <a:r>
              <a:rPr lang="vi-VN" b="1" dirty="0" smtClean="0"/>
              <a:t>sản</a:t>
            </a:r>
            <a:endParaRPr lang="vi-VN" dirty="0"/>
          </a:p>
        </p:txBody>
      </p:sp>
      <p:graphicFrame>
        <p:nvGraphicFramePr>
          <p:cNvPr id="3" name="Diagram 2"/>
          <p:cNvGraphicFramePr/>
          <p:nvPr>
            <p:extLst/>
          </p:nvPr>
        </p:nvGraphicFramePr>
        <p:xfrm>
          <a:off x="0" y="-124177"/>
          <a:ext cx="12192000" cy="81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7119257" y="693965"/>
            <a:ext cx="5072743" cy="6164036"/>
          </a:xfrm>
          <a:prstGeom prst="rect">
            <a:avLst/>
          </a:prstGeom>
        </p:spPr>
      </p:pic>
      <p:sp>
        <p:nvSpPr>
          <p:cNvPr id="8" name="Rectangle 7"/>
          <p:cNvSpPr/>
          <p:nvPr/>
        </p:nvSpPr>
        <p:spPr>
          <a:xfrm>
            <a:off x="-1" y="978879"/>
            <a:ext cx="6988629" cy="861774"/>
          </a:xfrm>
          <a:prstGeom prst="rect">
            <a:avLst/>
          </a:prstGeom>
        </p:spPr>
        <p:txBody>
          <a:bodyPr wrap="square">
            <a:spAutoFit/>
          </a:bodyPr>
          <a:lstStyle/>
          <a:p>
            <a:pPr algn="just" fontAlgn="base">
              <a:lnSpc>
                <a:spcPts val="2000"/>
              </a:lnSpc>
              <a:spcAft>
                <a:spcPts val="0"/>
              </a:spcAft>
            </a:pPr>
            <a:r>
              <a:rPr lang="vi-VN"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 Các khoáng sản chính được khai thác ở Ô-xtrây-li-a: than đá, u-ra-ni-um, ni-ken, chì, bô-xit, đồng, vàng, quặng sắt và kim cương, dầu mỏ, khí tự nhiên,...</a:t>
            </a:r>
            <a:endParaRPr lang="vi-VN" sz="1600" dirty="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9"/>
          <a:stretch>
            <a:fillRect/>
          </a:stretch>
        </p:blipFill>
        <p:spPr>
          <a:xfrm>
            <a:off x="130629" y="1959428"/>
            <a:ext cx="6857999" cy="4898571"/>
          </a:xfrm>
          <a:prstGeom prst="rect">
            <a:avLst/>
          </a:prstGeom>
        </p:spPr>
      </p:pic>
    </p:spTree>
    <p:extLst>
      <p:ext uri="{BB962C8B-B14F-4D97-AF65-F5344CB8AC3E}">
        <p14:creationId xmlns:p14="http://schemas.microsoft.com/office/powerpoint/2010/main" val="398090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556</TotalTime>
  <Words>2304</Words>
  <Application>Microsoft Office PowerPoint</Application>
  <PresentationFormat>Widescreen</PresentationFormat>
  <Paragraphs>208</Paragraphs>
  <Slides>30</Slides>
  <Notes>14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Arial</vt:lpstr>
      <vt:lpstr>Calibri</vt:lpstr>
      <vt:lpstr>normal -apple-system</vt:lpstr>
      <vt:lpstr>Noto Serif</vt:lpstr>
      <vt:lpstr>Roboto</vt:lpstr>
      <vt:lpstr>Tahoma</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56</cp:revision>
  <dcterms:created xsi:type="dcterms:W3CDTF">2022-07-24T09:28:53Z</dcterms:created>
  <dcterms:modified xsi:type="dcterms:W3CDTF">2022-07-29T03:05:40Z</dcterms:modified>
</cp:coreProperties>
</file>