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1543" r:id="rId2"/>
    <p:sldId id="1066" r:id="rId3"/>
    <p:sldId id="1400" r:id="rId4"/>
    <p:sldId id="1560" r:id="rId5"/>
    <p:sldId id="590" r:id="rId6"/>
    <p:sldId id="1556" r:id="rId7"/>
    <p:sldId id="1552" r:id="rId8"/>
    <p:sldId id="1561" r:id="rId9"/>
    <p:sldId id="1562" r:id="rId10"/>
    <p:sldId id="1563" r:id="rId11"/>
    <p:sldId id="1555" r:id="rId12"/>
    <p:sldId id="1557" r:id="rId13"/>
    <p:sldId id="408" r:id="rId14"/>
    <p:sldId id="407" r:id="rId15"/>
    <p:sldId id="1564" r:id="rId16"/>
    <p:sldId id="1565" r:id="rId17"/>
    <p:sldId id="1558" r:id="rId18"/>
    <p:sldId id="1566" r:id="rId19"/>
    <p:sldId id="1567" r:id="rId20"/>
    <p:sldId id="1568" r:id="rId21"/>
    <p:sldId id="1569" r:id="rId22"/>
    <p:sldId id="1570" r:id="rId23"/>
    <p:sldId id="1572" r:id="rId24"/>
    <p:sldId id="1573" r:id="rId25"/>
    <p:sldId id="279" r:id="rId26"/>
    <p:sldId id="1471" r:id="rId27"/>
    <p:sldId id="1521" r:id="rId28"/>
    <p:sldId id="1472" r:id="rId29"/>
    <p:sldId id="625"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B04FA"/>
    <a:srgbClr val="1503BD"/>
    <a:srgbClr val="FF0000"/>
    <a:srgbClr val="3333CC"/>
    <a:srgbClr val="FCFEB0"/>
    <a:srgbClr val="F7FA76"/>
    <a:srgbClr val="1C11AF"/>
    <a:srgbClr val="F9FEC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46" d="100"/>
          <a:sy n="46" d="100"/>
        </p:scale>
        <p:origin x="-355" y="-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pPr/>
              <a:t>12/23/2023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pPr/>
              <a:t>‹#›</a:t>
            </a:fld>
            <a:endParaRPr lang="en-US"/>
          </a:p>
        </p:txBody>
      </p:sp>
    </p:spTree>
    <p:extLst>
      <p:ext uri="{BB962C8B-B14F-4D97-AF65-F5344CB8AC3E}">
        <p14:creationId xmlns=""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a:t>
            </a:fld>
            <a:endParaRPr lang="en-US"/>
          </a:p>
        </p:txBody>
      </p:sp>
    </p:spTree>
    <p:extLst>
      <p:ext uri="{BB962C8B-B14F-4D97-AF65-F5344CB8AC3E}">
        <p14:creationId xmlns="" xmlns:p14="http://schemas.microsoft.com/office/powerpoint/2010/main" val="413611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21</a:t>
            </a:fld>
            <a:endParaRPr lang="en-US"/>
          </a:p>
        </p:txBody>
      </p:sp>
    </p:spTree>
    <p:extLst>
      <p:ext uri="{BB962C8B-B14F-4D97-AF65-F5344CB8AC3E}">
        <p14:creationId xmlns="" xmlns:p14="http://schemas.microsoft.com/office/powerpoint/2010/main" val="1968913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22</a:t>
            </a:fld>
            <a:endParaRPr lang="en-US"/>
          </a:p>
        </p:txBody>
      </p:sp>
    </p:spTree>
    <p:extLst>
      <p:ext uri="{BB962C8B-B14F-4D97-AF65-F5344CB8AC3E}">
        <p14:creationId xmlns="" xmlns:p14="http://schemas.microsoft.com/office/powerpoint/2010/main" val="56257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23</a:t>
            </a:fld>
            <a:endParaRPr lang="en-US"/>
          </a:p>
        </p:txBody>
      </p:sp>
    </p:spTree>
    <p:extLst>
      <p:ext uri="{BB962C8B-B14F-4D97-AF65-F5344CB8AC3E}">
        <p14:creationId xmlns="" xmlns:p14="http://schemas.microsoft.com/office/powerpoint/2010/main" val="666340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26</a:t>
            </a:fld>
            <a:endParaRPr lang="en-US"/>
          </a:p>
        </p:txBody>
      </p:sp>
    </p:spTree>
    <p:extLst>
      <p:ext uri="{BB962C8B-B14F-4D97-AF65-F5344CB8AC3E}">
        <p14:creationId xmlns="" xmlns:p14="http://schemas.microsoft.com/office/powerpoint/2010/main" val="399384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28</a:t>
            </a:fld>
            <a:endParaRPr lang="en-US"/>
          </a:p>
        </p:txBody>
      </p:sp>
    </p:spTree>
    <p:extLst>
      <p:ext uri="{BB962C8B-B14F-4D97-AF65-F5344CB8AC3E}">
        <p14:creationId xmlns=""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a:t>
            </a:fld>
            <a:endParaRPr lang="en-US"/>
          </a:p>
        </p:txBody>
      </p:sp>
    </p:spTree>
    <p:extLst>
      <p:ext uri="{BB962C8B-B14F-4D97-AF65-F5344CB8AC3E}">
        <p14:creationId xmlns="" xmlns:p14="http://schemas.microsoft.com/office/powerpoint/2010/main" val="301096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Bắc Mỹ đang áp dụng phương thức khai thác tài nguyên đất bền vững trong sản xuất nông nghiệp bao gồm đa canh và luân canh, bảo vệ tài nguyên đất, kết hợp chăn nuôi, trồng trọt và sản xuất nông lâm kết hợp.</a:t>
            </a:r>
          </a:p>
          <a:p>
            <a:pPr rtl="0" latinLnBrk="0"/>
            <a:r>
              <a:rPr lang="vi-VN" sz="1200" b="0" i="0" kern="1200">
                <a:solidFill>
                  <a:schemeClr val="tx1"/>
                </a:solidFill>
                <a:effectLst/>
                <a:latin typeface="+mn-lt"/>
                <a:ea typeface="+mn-ea"/>
                <a:cs typeface="+mn-cs"/>
              </a:rPr>
              <a:t>- Đa canh và luân canh giúp giảm trừ được sâu bệnh, tăng độ phì của đất và giảm xói mòn đất.</a:t>
            </a:r>
          </a:p>
          <a:p>
            <a:pPr rtl="0" latinLnBrk="0"/>
            <a:r>
              <a:rPr lang="vi-VN" sz="1200" b="0" i="0" kern="1200">
                <a:solidFill>
                  <a:schemeClr val="tx1"/>
                </a:solidFill>
                <a:effectLst/>
                <a:latin typeface="+mn-lt"/>
                <a:ea typeface="+mn-ea"/>
                <a:cs typeface="+mn-cs"/>
              </a:rPr>
              <a:t>- Bảo vệ tài nguyên đất gồm trồng cây che phủ, bón phân hữu cơ, giảm cày xới đất, duy trì độ ẩm của đất bằng lớp phủ thực vật.</a:t>
            </a:r>
          </a:p>
          <a:p>
            <a:pPr rtl="0" latinLnBrk="0"/>
            <a:r>
              <a:rPr lang="vi-VN" sz="1200" b="0" i="0" kern="1200">
                <a:solidFill>
                  <a:schemeClr val="tx1"/>
                </a:solidFill>
                <a:effectLst/>
                <a:latin typeface="+mn-lt"/>
                <a:ea typeface="+mn-ea"/>
                <a:cs typeface="+mn-cs"/>
              </a:rPr>
              <a:t>- Kết hợp chăn nuôi với trồng trọt để cây trồng cung cấp thức ăn tại chỗ cho vật nuôi, vật nuôi cung cấp phân hữu cơ cho cây trồng.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6</a:t>
            </a:fld>
            <a:endParaRPr lang="en-US"/>
          </a:p>
        </p:txBody>
      </p:sp>
    </p:spTree>
    <p:extLst>
      <p:ext uri="{BB962C8B-B14F-4D97-AF65-F5344CB8AC3E}">
        <p14:creationId xmlns="" xmlns:p14="http://schemas.microsoft.com/office/powerpoint/2010/main" val="418268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rPr>
              <a:t>+ Do thời gian sử dụng lớn lượng phân bón và thuốc trừ sâu đất đã bị thoái hóa =&gt; các nước bắc Mỹ đẩy nhanh việc phát triển “nông nghiệp xanh”, ứng dụng khoa học kỹ thuật đem lại năng suất cao và bảo vệ tài nguyên đất.</a:t>
            </a:r>
            <a:endParaRPr lang="en-US">
              <a:solidFill>
                <a:srgbClr val="1B04FA"/>
              </a:solidFill>
            </a:endParaRPr>
          </a:p>
        </p:txBody>
      </p:sp>
      <p:sp>
        <p:nvSpPr>
          <p:cNvPr id="4" name="Slide Number Placeholder 3"/>
          <p:cNvSpPr>
            <a:spLocks noGrp="1"/>
          </p:cNvSpPr>
          <p:nvPr>
            <p:ph type="sldNum" sz="quarter" idx="5"/>
          </p:nvPr>
        </p:nvSpPr>
        <p:spPr/>
        <p:txBody>
          <a:bodyPr/>
          <a:lstStyle/>
          <a:p>
            <a:fld id="{6661CF8A-28E2-4785-8151-098E1A36ED42}" type="slidenum">
              <a:rPr lang="en-US" smtClean="0"/>
              <a:pPr/>
              <a:t>7</a:t>
            </a:fld>
            <a:endParaRPr lang="en-US"/>
          </a:p>
        </p:txBody>
      </p:sp>
    </p:spTree>
    <p:extLst>
      <p:ext uri="{BB962C8B-B14F-4D97-AF65-F5344CB8AC3E}">
        <p14:creationId xmlns="" xmlns:p14="http://schemas.microsoft.com/office/powerpoint/2010/main" val="351761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8</a:t>
            </a:fld>
            <a:endParaRPr lang="en-US"/>
          </a:p>
        </p:txBody>
      </p:sp>
    </p:spTree>
    <p:extLst>
      <p:ext uri="{BB962C8B-B14F-4D97-AF65-F5344CB8AC3E}">
        <p14:creationId xmlns="" xmlns:p14="http://schemas.microsoft.com/office/powerpoint/2010/main" val="188827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Khai thác trên cơ sở đánh giá trữ lượng tài nguyên, nhu cầu sử dụng trong nước, các tác động kinh tế - xã hội và môi trường.</a:t>
            </a:r>
          </a:p>
          <a:p>
            <a:pPr rtl="0" latinLnBrk="0"/>
            <a:r>
              <a:rPr lang="vi-VN" sz="1200" b="0" i="0" kern="1200">
                <a:solidFill>
                  <a:schemeClr val="tx1"/>
                </a:solidFill>
                <a:effectLst/>
                <a:latin typeface="+mn-lt"/>
                <a:ea typeface="+mn-ea"/>
                <a:cs typeface="+mn-cs"/>
              </a:rPr>
              <a:t>- Áp dụng công nghệ hiện đại để khai thác hiệu quả, giảm thiểu tối đa thất thoát tài nguyên và mức độ tổn hại môi trường.</a:t>
            </a:r>
          </a:p>
          <a:p>
            <a:pPr rtl="0" latinLnBrk="0"/>
            <a:r>
              <a:rPr lang="vi-VN" sz="1200" b="0" i="0" kern="1200">
                <a:solidFill>
                  <a:schemeClr val="tx1"/>
                </a:solidFill>
                <a:effectLst/>
                <a:latin typeface="+mn-lt"/>
                <a:ea typeface="+mn-ea"/>
                <a:cs typeface="+mn-cs"/>
              </a:rPr>
              <a:t>- Sử dụng tiết kiệm, hạn chế xuất khẩu nguyên, nhiên liệu thô hoặc sơ chế, phát triển các nguyên vật liệu thay thế và năng lượng tái tạo.</a:t>
            </a:r>
          </a:p>
          <a:p>
            <a:pPr rtl="0" latinLnBrk="0"/>
            <a:r>
              <a:rPr lang="vi-VN" sz="1200" b="0" i="0" kern="1200">
                <a:solidFill>
                  <a:schemeClr val="tx1"/>
                </a:solidFill>
                <a:effectLst/>
                <a:latin typeface="+mn-lt"/>
                <a:ea typeface="+mn-ea"/>
                <a:cs typeface="+mn-cs"/>
              </a:rPr>
              <a:t>- Tăng cường nhập khẩu một số loại nguyên, nhiên liệu để tiết kiệm.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12</a:t>
            </a:fld>
            <a:endParaRPr lang="en-US"/>
          </a:p>
        </p:txBody>
      </p:sp>
    </p:spTree>
    <p:extLst>
      <p:ext uri="{BB962C8B-B14F-4D97-AF65-F5344CB8AC3E}">
        <p14:creationId xmlns="" xmlns:p14="http://schemas.microsoft.com/office/powerpoint/2010/main" val="401541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D2F73-CAB6-4A02-AF5A-D78609BF2CA0}" type="slidenum">
              <a:rPr lang="en-US" smtClean="0"/>
              <a:pPr/>
              <a:t>13</a:t>
            </a:fld>
            <a:endParaRPr lang="en-US"/>
          </a:p>
        </p:txBody>
      </p:sp>
    </p:spTree>
    <p:extLst>
      <p:ext uri="{BB962C8B-B14F-4D97-AF65-F5344CB8AC3E}">
        <p14:creationId xmlns="" xmlns:p14="http://schemas.microsoft.com/office/powerpoint/2010/main" val="3711244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 Do tiếp giáp ba đại dương nên Bắc Mỹ có nguồn sinh vật biển rất phong phú và đa dạng.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15</a:t>
            </a:fld>
            <a:endParaRPr lang="en-US"/>
          </a:p>
        </p:txBody>
      </p:sp>
    </p:spTree>
    <p:extLst>
      <p:ext uri="{BB962C8B-B14F-4D97-AF65-F5344CB8AC3E}">
        <p14:creationId xmlns="" xmlns:p14="http://schemas.microsoft.com/office/powerpoint/2010/main" val="1754259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Trồng rừng để phục hồi các khu rừng đã mất.</a:t>
            </a:r>
          </a:p>
          <a:p>
            <a:pPr rtl="0" latinLnBrk="0"/>
            <a:r>
              <a:rPr lang="vi-VN" sz="1200" b="0" i="0" kern="1200">
                <a:solidFill>
                  <a:schemeClr val="tx1"/>
                </a:solidFill>
                <a:effectLst/>
                <a:latin typeface="+mn-lt"/>
                <a:ea typeface="+mn-ea"/>
                <a:cs typeface="+mn-cs"/>
              </a:rPr>
              <a:t>- Áp dụng các phương pháp khai thác rừng bền vững:</a:t>
            </a:r>
          </a:p>
          <a:p>
            <a:pPr rtl="0" latinLnBrk="0"/>
            <a:r>
              <a:rPr lang="vi-VN" sz="1200" b="0" i="0" kern="1200">
                <a:solidFill>
                  <a:schemeClr val="tx1"/>
                </a:solidFill>
                <a:effectLst/>
                <a:latin typeface="+mn-lt"/>
                <a:ea typeface="+mn-ea"/>
                <a:cs typeface="+mn-cs"/>
              </a:rPr>
              <a:t>+ Khai thác dần trong thời gian dài để rừng có thể tự tái sinh tự nhiên.</a:t>
            </a:r>
          </a:p>
          <a:p>
            <a:pPr rtl="0" latinLnBrk="0"/>
            <a:r>
              <a:rPr lang="vi-VN" sz="1200" b="0" i="0" kern="1200">
                <a:solidFill>
                  <a:schemeClr val="tx1"/>
                </a:solidFill>
                <a:effectLst/>
                <a:latin typeface="+mn-lt"/>
                <a:ea typeface="+mn-ea"/>
                <a:cs typeface="+mn-cs"/>
              </a:rPr>
              <a:t>+ Khai thác chặt chọn cây theo yêu cầu sử dụng và phù hợp với khả năng tái sinh tự nhiên của rừng.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17</a:t>
            </a:fld>
            <a:endParaRPr lang="en-US"/>
          </a:p>
        </p:txBody>
      </p:sp>
    </p:spTree>
    <p:extLst>
      <p:ext uri="{BB962C8B-B14F-4D97-AF65-F5344CB8AC3E}">
        <p14:creationId xmlns="" xmlns:p14="http://schemas.microsoft.com/office/powerpoint/2010/main" val="377171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pPr/>
              <a:t>12/23/2023</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hyperlink" Target="https://en.wikipedia.org/wiki/Sewage_treatment" TargetMode="External"/><Relationship Id="rId4" Type="http://schemas.openxmlformats.org/officeDocument/2006/relationships/hyperlink" Target="https://en.wikipedia.org/wiki/Water_purificatio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wdp"/><Relationship Id="rId3" Type="http://schemas.openxmlformats.org/officeDocument/2006/relationships/image" Target="../media/image41.png"/><Relationship Id="rId7" Type="http://schemas.microsoft.com/office/2007/relationships/hdphoto" Target="../media/hdphoto5.wdp"/><Relationship Id="rId12" Type="http://schemas.openxmlformats.org/officeDocument/2006/relationships/image" Target="../media/image45.png"/><Relationship Id="rId2" Type="http://schemas.openxmlformats.org/officeDocument/2006/relationships/slideLayout" Target="../slideLayouts/slideLayout27.xml"/><Relationship Id="rId1" Type="http://schemas.openxmlformats.org/officeDocument/2006/relationships/video" Target="NULL" TargetMode="External"/><Relationship Id="rId11" Type="http://schemas.openxmlformats.org/officeDocument/2006/relationships/image" Target="../media/image44.png"/><Relationship Id="rId10" Type="http://schemas.microsoft.com/office/2007/relationships/media" Target="../media/media2.mp4"/><Relationship Id="rId4" Type="http://schemas.openxmlformats.org/officeDocument/2006/relationships/image" Target="../media/image42.png"/><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7.wdp"/><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9.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10.png"/><Relationship Id="rId5" Type="http://schemas.microsoft.com/office/2007/relationships/media" Target="../media/media1.mp4"/><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227.jpg" descr="Image associée">
            <a:extLst>
              <a:ext uri="{FF2B5EF4-FFF2-40B4-BE49-F238E27FC236}">
                <a16:creationId xmlns="" xmlns:a16="http://schemas.microsoft.com/office/drawing/2014/main" id="{15D072DA-2F68-4858-B6ED-AF65981C54F9}"/>
              </a:ext>
            </a:extLst>
          </p:cNvPr>
          <p:cNvPicPr/>
          <p:nvPr/>
        </p:nvPicPr>
        <p:blipFill rotWithShape="1">
          <a:blip r:embed="rId3" cstate="print"/>
          <a:srcRect l="25337" r="23778"/>
          <a:stretch/>
        </p:blipFill>
        <p:spPr>
          <a:xfrm>
            <a:off x="8227642" y="47510"/>
            <a:ext cx="3928733" cy="3937599"/>
          </a:xfrm>
          <a:prstGeom prst="rect">
            <a:avLst/>
          </a:prstGeom>
        </p:spPr>
      </p:pic>
      <p:sp>
        <p:nvSpPr>
          <p:cNvPr id="18" name="TextBox 17">
            <a:extLst>
              <a:ext uri="{FF2B5EF4-FFF2-40B4-BE49-F238E27FC236}">
                <a16:creationId xmlns="" xmlns:a16="http://schemas.microsoft.com/office/drawing/2014/main" id="{D7369D0B-81DD-4065-8022-B7543B8FE231}"/>
              </a:ext>
            </a:extLst>
          </p:cNvPr>
          <p:cNvSpPr txBox="1"/>
          <p:nvPr/>
        </p:nvSpPr>
        <p:spPr>
          <a:xfrm>
            <a:off x="549953" y="4398876"/>
            <a:ext cx="7529266" cy="2008783"/>
          </a:xfrm>
          <a:prstGeom prst="rect">
            <a:avLst/>
          </a:prstGeom>
          <a:solidFill>
            <a:schemeClr val="bg1"/>
          </a:solidFill>
        </p:spPr>
        <p:txBody>
          <a:bodyPr vert="horz" lIns="91440" tIns="45720" rIns="91440" bIns="45720" rtlCol="0" anchor="ctr">
            <a:noAutofit/>
          </a:bodyPr>
          <a:lstStyle/>
          <a:p>
            <a:pPr>
              <a:spcAft>
                <a:spcPts val="600"/>
              </a:spcAft>
            </a:pPr>
            <a:r>
              <a:rPr lang="en-US" sz="3200" b="1">
                <a:solidFill>
                  <a:srgbClr val="00B050"/>
                </a:solidFill>
                <a:latin typeface="Arial" panose="020B0604020202020204" pitchFamily="34" charset="0"/>
                <a:cs typeface="Arial" panose="020B0604020202020204" pitchFamily="34" charset="0"/>
              </a:rPr>
              <a:t>BÀI 15. PHƯƠNG THỨC</a:t>
            </a:r>
            <a:r>
              <a:rPr lang="vi-VN" sz="3200" b="1">
                <a:solidFill>
                  <a:srgbClr val="00B050"/>
                </a:solidFill>
                <a:latin typeface="Arial" panose="020B0604020202020204" pitchFamily="34" charset="0"/>
                <a:cs typeface="Arial" panose="020B0604020202020204" pitchFamily="34" charset="0"/>
              </a:rPr>
              <a:t> CON NGƯỜI </a:t>
            </a:r>
            <a:r>
              <a:rPr lang="en-US" sz="3200" b="1">
                <a:solidFill>
                  <a:srgbClr val="00B050"/>
                </a:solidFill>
                <a:latin typeface="Arial" panose="020B0604020202020204" pitchFamily="34" charset="0"/>
                <a:cs typeface="Arial" panose="020B0604020202020204" pitchFamily="34" charset="0"/>
              </a:rPr>
              <a:t> KHAI THÁC TỰ NHIÊN BỀN VỮNG</a:t>
            </a:r>
            <a:r>
              <a:rPr lang="vi-VN" sz="3200" b="1">
                <a:solidFill>
                  <a:srgbClr val="00B050"/>
                </a:solidFill>
                <a:latin typeface="Arial" panose="020B0604020202020204" pitchFamily="34" charset="0"/>
                <a:cs typeface="Arial" panose="020B0604020202020204" pitchFamily="34" charset="0"/>
              </a:rPr>
              <a:t>. MỘT SỐ TRUNG TÂM KINH TẾ CỦA </a:t>
            </a:r>
            <a:r>
              <a:rPr lang="en-US" sz="3200" b="1">
                <a:solidFill>
                  <a:srgbClr val="00B050"/>
                </a:solidFill>
                <a:latin typeface="Arial" panose="020B0604020202020204" pitchFamily="34" charset="0"/>
                <a:cs typeface="Arial" panose="020B0604020202020204" pitchFamily="34" charset="0"/>
              </a:rPr>
              <a:t> </a:t>
            </a:r>
            <a:r>
              <a:rPr lang="vi-VN" sz="3200" b="1">
                <a:solidFill>
                  <a:srgbClr val="00B050"/>
                </a:solidFill>
                <a:latin typeface="Arial" panose="020B0604020202020204" pitchFamily="34" charset="0"/>
                <a:cs typeface="Arial" panose="020B0604020202020204" pitchFamily="34" charset="0"/>
              </a:rPr>
              <a:t>   </a:t>
            </a:r>
            <a:r>
              <a:rPr lang="en-US" sz="3200" b="1">
                <a:solidFill>
                  <a:srgbClr val="00B050"/>
                </a:solidFill>
                <a:latin typeface="Arial" panose="020B0604020202020204" pitchFamily="34" charset="0"/>
                <a:cs typeface="Arial" panose="020B0604020202020204" pitchFamily="34" charset="0"/>
              </a:rPr>
              <a:t>BẮC MỸ</a:t>
            </a:r>
            <a:r>
              <a:rPr lang="vi-VN" sz="3200" b="1">
                <a:solidFill>
                  <a:srgbClr val="00B050"/>
                </a:solidFill>
                <a:latin typeface="Arial" panose="020B0604020202020204" pitchFamily="34" charset="0"/>
                <a:cs typeface="Arial" panose="020B0604020202020204" pitchFamily="34" charset="0"/>
              </a:rPr>
              <a:t>.</a:t>
            </a: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 xmlns:a16="http://schemas.microsoft.com/office/drawing/2014/main" id="{0148D53C-5A97-41E2-B67E-ACF61E0E092E}"/>
              </a:ext>
            </a:extLst>
          </p:cNvPr>
          <p:cNvPicPr/>
          <p:nvPr/>
        </p:nvPicPr>
        <p:blipFill rotWithShape="1">
          <a:blip r:embed="rId4" cstate="print"/>
          <a:srcRect t="5130" r="1" b="1"/>
          <a:stretch/>
        </p:blipFill>
        <p:spPr>
          <a:xfrm>
            <a:off x="8245474" y="4172045"/>
            <a:ext cx="3922776" cy="2513761"/>
          </a:xfrm>
          <a:prstGeom prst="rect">
            <a:avLst/>
          </a:prstGeom>
        </p:spPr>
      </p:pic>
      <p:pic>
        <p:nvPicPr>
          <p:cNvPr id="7" name="Hình ảnh 5">
            <a:extLst>
              <a:ext uri="{FF2B5EF4-FFF2-40B4-BE49-F238E27FC236}">
                <a16:creationId xmlns="" xmlns:a16="http://schemas.microsoft.com/office/drawing/2014/main" id="{8CF23664-0F4A-482A-BA12-9FE60D33E7BC}"/>
              </a:ext>
            </a:extLst>
          </p:cNvPr>
          <p:cNvPicPr/>
          <p:nvPr/>
        </p:nvPicPr>
        <p:blipFill>
          <a:blip r:embed="rId5" cstate="print"/>
          <a:stretch>
            <a:fillRect/>
          </a:stretch>
        </p:blipFill>
        <p:spPr>
          <a:xfrm>
            <a:off x="84711" y="47511"/>
            <a:ext cx="8142931" cy="4062282"/>
          </a:xfrm>
          <a:prstGeom prst="rect">
            <a:avLst/>
          </a:prstGeom>
        </p:spPr>
      </p:pic>
    </p:spTree>
    <p:extLst>
      <p:ext uri="{BB962C8B-B14F-4D97-AF65-F5344CB8AC3E}">
        <p14:creationId xmlns="" xmlns:p14="http://schemas.microsoft.com/office/powerpoint/2010/main" val="195444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7B34C58-A113-435D-97B7-847435F6C781}"/>
              </a:ext>
            </a:extLst>
          </p:cNvPr>
          <p:cNvSpPr/>
          <p:nvPr/>
        </p:nvSpPr>
        <p:spPr>
          <a:xfrm>
            <a:off x="360556" y="189560"/>
            <a:ext cx="11526644" cy="954107"/>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Các nước Bắc Mỹ đã đề ra những quy định rất chặt chẽ về việc xả thải, chú trọng tiết kiệm nguồn nước ngọt trong sản xuất và sinh hoạt.</a:t>
            </a:r>
            <a:endParaRPr lang="en-US" sz="2800">
              <a:solidFill>
                <a:srgbClr val="1B04FA"/>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081F3F18-64E1-4445-B65C-6D0FD070B5DF}"/>
              </a:ext>
            </a:extLst>
          </p:cNvPr>
          <p:cNvGrpSpPr/>
          <p:nvPr/>
        </p:nvGrpSpPr>
        <p:grpSpPr>
          <a:xfrm>
            <a:off x="304800" y="1143667"/>
            <a:ext cx="6183669" cy="5274537"/>
            <a:chOff x="5079062" y="1505413"/>
            <a:chExt cx="6183669" cy="5007398"/>
          </a:xfrm>
        </p:grpSpPr>
        <p:pic>
          <p:nvPicPr>
            <p:cNvPr id="5" name="Picture 4">
              <a:extLst>
                <a:ext uri="{FF2B5EF4-FFF2-40B4-BE49-F238E27FC236}">
                  <a16:creationId xmlns="" xmlns:a16="http://schemas.microsoft.com/office/drawing/2014/main" id="{1DF9A543-AFC7-4040-919D-7E520C7762F8}"/>
                </a:ext>
              </a:extLst>
            </p:cNvPr>
            <p:cNvPicPr>
              <a:picLocks noChangeAspect="1"/>
            </p:cNvPicPr>
            <p:nvPr/>
          </p:nvPicPr>
          <p:blipFill>
            <a:blip r:embed="rId2" cstate="print"/>
            <a:stretch>
              <a:fillRect/>
            </a:stretch>
          </p:blipFill>
          <p:spPr>
            <a:xfrm>
              <a:off x="5079062" y="1505413"/>
              <a:ext cx="6096000" cy="4322487"/>
            </a:xfrm>
            <a:prstGeom prst="rect">
              <a:avLst/>
            </a:prstGeom>
          </p:spPr>
        </p:pic>
        <p:sp>
          <p:nvSpPr>
            <p:cNvPr id="6" name="Rectangle 5">
              <a:extLst>
                <a:ext uri="{FF2B5EF4-FFF2-40B4-BE49-F238E27FC236}">
                  <a16:creationId xmlns="" xmlns:a16="http://schemas.microsoft.com/office/drawing/2014/main" id="{F439F491-7D83-4BB0-9AEF-2D6DE0FF741A}"/>
                </a:ext>
              </a:extLst>
            </p:cNvPr>
            <p:cNvSpPr/>
            <p:nvPr/>
          </p:nvSpPr>
          <p:spPr>
            <a:xfrm>
              <a:off x="5166731" y="5866480"/>
              <a:ext cx="6096000" cy="646331"/>
            </a:xfrm>
            <a:prstGeom prst="rect">
              <a:avLst/>
            </a:prstGeom>
          </p:spPr>
          <p:txBody>
            <a:bodyPr>
              <a:spAutoFit/>
            </a:bodyPr>
            <a:lstStyle/>
            <a:p>
              <a:r>
                <a:rPr lang="vi-VN" i="1">
                  <a:solidFill>
                    <a:srgbClr val="00B050"/>
                  </a:solidFill>
                  <a:latin typeface="Arial" panose="020B0604020202020204" pitchFamily="34" charset="0"/>
                  <a:cs typeface="Arial" panose="020B0604020202020204" pitchFamily="34" charset="0"/>
                </a:rPr>
                <a:t>Các trạm đổ đầy chai nước tại Công viên Quốc gia Grand Canyon cung cấp cho du khách nước suối trong lành.</a:t>
              </a:r>
              <a:endParaRPr lang="en-US">
                <a:solidFill>
                  <a:srgbClr val="00B05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 xmlns:a16="http://schemas.microsoft.com/office/drawing/2014/main" id="{2B766000-70D5-46F3-89C2-36F7C99E46FA}"/>
              </a:ext>
            </a:extLst>
          </p:cNvPr>
          <p:cNvGrpSpPr/>
          <p:nvPr/>
        </p:nvGrpSpPr>
        <p:grpSpPr>
          <a:xfrm>
            <a:off x="6720469" y="1143667"/>
            <a:ext cx="5222487" cy="5199418"/>
            <a:chOff x="137532" y="1393903"/>
            <a:chExt cx="5222487" cy="5199418"/>
          </a:xfrm>
        </p:grpSpPr>
        <p:pic>
          <p:nvPicPr>
            <p:cNvPr id="3074" name="Picture 2">
              <a:extLst>
                <a:ext uri="{FF2B5EF4-FFF2-40B4-BE49-F238E27FC236}">
                  <a16:creationId xmlns="" xmlns:a16="http://schemas.microsoft.com/office/drawing/2014/main" id="{32585068-AC4F-43F9-B6C5-3ABC0EA2D16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532" y="1393903"/>
              <a:ext cx="5222487" cy="451745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50CAF3F2-B832-4745-A30C-A75AC16423E0}"/>
                </a:ext>
              </a:extLst>
            </p:cNvPr>
            <p:cNvSpPr/>
            <p:nvPr/>
          </p:nvSpPr>
          <p:spPr>
            <a:xfrm>
              <a:off x="137532" y="5946990"/>
              <a:ext cx="5222487" cy="646331"/>
            </a:xfrm>
            <a:prstGeom prst="rect">
              <a:avLst/>
            </a:prstGeom>
          </p:spPr>
          <p:txBody>
            <a:bodyPr wrap="square">
              <a:spAutoFit/>
            </a:bodyPr>
            <a:lstStyle/>
            <a:p>
              <a:r>
                <a:rPr lang="vi-VN">
                  <a:solidFill>
                    <a:srgbClr val="00B050"/>
                  </a:solidFill>
                </a:rPr>
                <a:t>Chu trình nước đô thị điển hình mô tả hệ thống lọc nước uống </a:t>
              </a:r>
              <a:r>
                <a:rPr lang="vi-VN">
                  <a:solidFill>
                    <a:srgbClr val="00B050"/>
                  </a:solidFill>
                  <a:hlinkClick r:id="rId4" tooltip="Lọc nước">
                    <a:extLst>
                      <a:ext uri="{A12FA001-AC4F-418D-AE19-62706E023703}">
                        <ahyp:hlinkClr xmlns="" xmlns:ahyp="http://schemas.microsoft.com/office/drawing/2018/hyperlinkcolor" val="tx"/>
                      </a:ext>
                    </a:extLst>
                  </a:hlinkClick>
                </a:rPr>
                <a:t>và </a:t>
              </a:r>
              <a:r>
                <a:rPr lang="vi-VN" u="sng">
                  <a:solidFill>
                    <a:srgbClr val="00B050"/>
                  </a:solidFill>
                  <a:hlinkClick r:id="rId5">
                    <a:extLst>
                      <a:ext uri="{A12FA001-AC4F-418D-AE19-62706E023703}">
                        <ahyp:hlinkClr xmlns="" xmlns:ahyp="http://schemas.microsoft.com/office/drawing/2018/hyperlinkcolor" val="tx"/>
                      </a:ext>
                    </a:extLst>
                  </a:hlinkClick>
                </a:rPr>
                <a:t>xử lý nước thải</a:t>
              </a:r>
              <a:r>
                <a:rPr lang="vi-VN">
                  <a:solidFill>
                    <a:srgbClr val="00B050"/>
                  </a:solidFill>
                </a:rPr>
                <a:t> đô thị .</a:t>
              </a:r>
              <a:endParaRPr lang="en-US">
                <a:solidFill>
                  <a:srgbClr val="00B050"/>
                </a:solidFill>
              </a:endParaRPr>
            </a:p>
          </p:txBody>
        </p:sp>
      </p:grpSp>
    </p:spTree>
    <p:extLst>
      <p:ext uri="{BB962C8B-B14F-4D97-AF65-F5344CB8AC3E}">
        <p14:creationId xmlns="" xmlns:p14="http://schemas.microsoft.com/office/powerpoint/2010/main" val="31298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6A1AFFF8-7849-45DD-8960-BA79FC452623}"/>
              </a:ext>
            </a:extLst>
          </p:cNvPr>
          <p:cNvSpPr/>
          <p:nvPr/>
        </p:nvSpPr>
        <p:spPr>
          <a:xfrm>
            <a:off x="37666" y="1249203"/>
            <a:ext cx="6192577" cy="2062103"/>
          </a:xfrm>
          <a:prstGeom prst="rect">
            <a:avLst/>
          </a:prstGeom>
        </p:spPr>
        <p:txBody>
          <a:bodyPr wrap="square">
            <a:spAutoFit/>
          </a:bodyPr>
          <a:lstStyle/>
          <a:p>
            <a:pPr algn="just"/>
            <a:r>
              <a:rPr lang="vi-VN" sz="3200">
                <a:solidFill>
                  <a:srgbClr val="1B04FA"/>
                </a:solidFill>
              </a:rPr>
              <a:t>+ Bắc Mỹ có nguồn tài nguyên khoáng sản dồi dào, phong phú nhưng khai thác theo quy mô lớn và sử dụng không hợp lí </a:t>
            </a:r>
            <a:endParaRPr lang="en-US" sz="3200">
              <a:solidFill>
                <a:srgbClr val="1B04FA"/>
              </a:solidFill>
            </a:endParaRPr>
          </a:p>
        </p:txBody>
      </p:sp>
      <p:sp>
        <p:nvSpPr>
          <p:cNvPr id="10" name="Rectangle 9">
            <a:extLst>
              <a:ext uri="{FF2B5EF4-FFF2-40B4-BE49-F238E27FC236}">
                <a16:creationId xmlns="" xmlns:a16="http://schemas.microsoft.com/office/drawing/2014/main" id="{65096281-8C80-4C86-A5E7-7F0C3BDF5900}"/>
              </a:ext>
            </a:extLst>
          </p:cNvPr>
          <p:cNvSpPr/>
          <p:nvPr/>
        </p:nvSpPr>
        <p:spPr>
          <a:xfrm>
            <a:off x="53008" y="27048"/>
            <a:ext cx="6280887"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c.</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tài nguyên </a:t>
            </a:r>
            <a:r>
              <a:rPr lang="en-US" sz="2400">
                <a:solidFill>
                  <a:srgbClr val="1B04FA"/>
                </a:solidFill>
                <a:latin typeface="Arial" panose="020B0604020202020204" pitchFamily="34" charset="0"/>
                <a:cs typeface="Arial" panose="020B0604020202020204" pitchFamily="34" charset="0"/>
              </a:rPr>
              <a:t>khoáng sản</a:t>
            </a:r>
            <a:endParaRPr lang="vi-VN" sz="2400">
              <a:solidFill>
                <a:srgbClr val="1B04FA"/>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7D567F46-778D-463A-A42F-E363CD0C9505}"/>
              </a:ext>
            </a:extLst>
          </p:cNvPr>
          <p:cNvSpPr/>
          <p:nvPr/>
        </p:nvSpPr>
        <p:spPr>
          <a:xfrm>
            <a:off x="230525" y="3770068"/>
            <a:ext cx="5537471" cy="1077218"/>
          </a:xfrm>
          <a:prstGeom prst="rect">
            <a:avLst/>
          </a:prstGeom>
        </p:spPr>
        <p:txBody>
          <a:bodyPr wrap="square">
            <a:spAutoFit/>
          </a:bodyPr>
          <a:lstStyle/>
          <a:p>
            <a:pPr algn="just"/>
            <a:r>
              <a:rPr lang="vi-VN" sz="3200">
                <a:solidFill>
                  <a:srgbClr val="FF0066"/>
                </a:solidFill>
              </a:rPr>
              <a:t>=&gt; ô nhiễm môi trường và khoáng sản dần cạn kiệt.</a:t>
            </a:r>
          </a:p>
        </p:txBody>
      </p:sp>
      <p:pic>
        <p:nvPicPr>
          <p:cNvPr id="7" name="Picture 6">
            <a:extLst>
              <a:ext uri="{FF2B5EF4-FFF2-40B4-BE49-F238E27FC236}">
                <a16:creationId xmlns="" xmlns:a16="http://schemas.microsoft.com/office/drawing/2014/main" id="{35A81501-3D2C-4DCD-8A6E-B41A3F0F7016}"/>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2854"/>
          <a:stretch/>
        </p:blipFill>
        <p:spPr bwMode="auto">
          <a:xfrm>
            <a:off x="6424005" y="96256"/>
            <a:ext cx="5730329" cy="6430101"/>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5D601B00-C675-4151-9514-3A10D3AB5DB9}"/>
              </a:ext>
            </a:extLst>
          </p:cNvPr>
          <p:cNvSpPr txBox="1"/>
          <p:nvPr/>
        </p:nvSpPr>
        <p:spPr>
          <a:xfrm>
            <a:off x="7079884" y="6488668"/>
            <a:ext cx="4754663"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Hình 14.1. Bản đồ tự nhiên khu vực Bắc Mĩ</a:t>
            </a:r>
          </a:p>
        </p:txBody>
      </p:sp>
    </p:spTree>
    <p:extLst>
      <p:ext uri="{BB962C8B-B14F-4D97-AF65-F5344CB8AC3E}">
        <p14:creationId xmlns="" xmlns:p14="http://schemas.microsoft.com/office/powerpoint/2010/main" val="340627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6A1AFFF8-7849-45DD-8960-BA79FC452623}"/>
              </a:ext>
            </a:extLst>
          </p:cNvPr>
          <p:cNvSpPr/>
          <p:nvPr/>
        </p:nvSpPr>
        <p:spPr>
          <a:xfrm>
            <a:off x="53008" y="1297592"/>
            <a:ext cx="6213962" cy="3785652"/>
          </a:xfrm>
          <a:prstGeom prst="rect">
            <a:avLst/>
          </a:prstGeom>
        </p:spPr>
        <p:txBody>
          <a:bodyPr wrap="square">
            <a:spAutoFit/>
          </a:bodyPr>
          <a:lstStyle/>
          <a:p>
            <a:pPr algn="just"/>
            <a:r>
              <a:rPr lang="vi-VN" sz="4000">
                <a:solidFill>
                  <a:srgbClr val="3333CC"/>
                </a:solidFill>
              </a:rPr>
              <a:t>+ </a:t>
            </a:r>
            <a:r>
              <a:rPr lang="en-US" sz="4000">
                <a:solidFill>
                  <a:srgbClr val="3333CC"/>
                </a:solidFill>
              </a:rPr>
              <a:t>B</a:t>
            </a:r>
            <a:r>
              <a:rPr lang="vi-VN" sz="4000">
                <a:solidFill>
                  <a:srgbClr val="3333CC"/>
                </a:solidFill>
              </a:rPr>
              <a:t>iện pháp sử dụng tiết kiệm và hiệu quả tài nguyên khoáng sản, đồng thời đẩy mạnh sử dụng các nguồn năng lượng tái tạo và vật liệu tha</a:t>
            </a:r>
            <a:r>
              <a:rPr lang="en-US" sz="4000">
                <a:solidFill>
                  <a:srgbClr val="3333CC"/>
                </a:solidFill>
              </a:rPr>
              <a:t>y </a:t>
            </a:r>
            <a:r>
              <a:rPr lang="vi-VN" sz="4000">
                <a:solidFill>
                  <a:srgbClr val="3333CC"/>
                </a:solidFill>
              </a:rPr>
              <a:t>thế.</a:t>
            </a:r>
            <a:endParaRPr lang="en-US" sz="4000">
              <a:solidFill>
                <a:srgbClr val="3333CC"/>
              </a:solidFill>
            </a:endParaRPr>
          </a:p>
        </p:txBody>
      </p:sp>
      <p:pic>
        <p:nvPicPr>
          <p:cNvPr id="5" name="Picture 8" descr="Hệ thống điện năng lượng mặt trời là gì?">
            <a:extLst>
              <a:ext uri="{FF2B5EF4-FFF2-40B4-BE49-F238E27FC236}">
                <a16:creationId xmlns="" xmlns:a16="http://schemas.microsoft.com/office/drawing/2014/main" id="{94F396AE-F6EF-4A6F-A7F6-3AFE419ABC8C}"/>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40838" y="1100868"/>
            <a:ext cx="5298154" cy="2686342"/>
          </a:xfrm>
          <a:prstGeom prst="rect">
            <a:avLst/>
          </a:prstGeom>
          <a:noFill/>
          <a:ln>
            <a:solidFill>
              <a:schemeClr val="accent1">
                <a:shade val="50000"/>
              </a:schemeClr>
            </a:solidFill>
          </a:ln>
          <a:extLst>
            <a:ext uri="{909E8E84-426E-40DD-AFC4-6F175D3DCCD1}">
              <a14:hiddenFill xmlns="" xmlns:a14="http://schemas.microsoft.com/office/drawing/2010/main">
                <a:solidFill>
                  <a:srgbClr val="FFFFFF"/>
                </a:solidFill>
              </a14:hiddenFill>
            </a:ext>
          </a:extLst>
        </p:spPr>
      </p:pic>
      <p:pic>
        <p:nvPicPr>
          <p:cNvPr id="6" name="Picture 10" descr="Câu hỏi thường gặp khi mua đèn năng lượng mặt trời?">
            <a:extLst>
              <a:ext uri="{FF2B5EF4-FFF2-40B4-BE49-F238E27FC236}">
                <a16:creationId xmlns="" xmlns:a16="http://schemas.microsoft.com/office/drawing/2014/main" id="{E24A8486-F4F4-4236-98F0-719C384B3EFA}"/>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40838" y="3787210"/>
            <a:ext cx="5298154" cy="2956643"/>
          </a:xfrm>
          <a:prstGeom prst="rect">
            <a:avLst/>
          </a:prstGeom>
          <a:noFill/>
          <a:ln>
            <a:solidFill>
              <a:schemeClr val="accent1">
                <a:shade val="50000"/>
              </a:schemeClr>
            </a:solidFill>
          </a:ln>
          <a:extLst>
            <a:ext uri="{909E8E84-426E-40DD-AFC4-6F175D3DCCD1}">
              <a14:hiddenFill xmlns="" xmlns:a14="http://schemas.microsoft.com/office/drawing/2010/main">
                <a:solidFill>
                  <a:srgbClr val="FFFFFF"/>
                </a:solidFill>
              </a14:hiddenFill>
            </a:ext>
          </a:extLst>
        </p:spPr>
      </p:pic>
      <p:pic>
        <p:nvPicPr>
          <p:cNvPr id="11" name="Picture 14" descr="Thông số không thể bỏ qua của Bộ Inverter hòa lưới - SUDO SOLAR">
            <a:extLst>
              <a:ext uri="{FF2B5EF4-FFF2-40B4-BE49-F238E27FC236}">
                <a16:creationId xmlns="" xmlns:a16="http://schemas.microsoft.com/office/drawing/2014/main" id="{BCFDDFEF-B7F8-4E3F-8C82-38B46E3270E8}"/>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506818" y="1100869"/>
            <a:ext cx="5632174" cy="5757132"/>
          </a:xfrm>
          <a:prstGeom prst="rect">
            <a:avLst/>
          </a:prstGeom>
          <a:noFill/>
          <a:ln>
            <a:solidFill>
              <a:schemeClr val="accent1">
                <a:shade val="50000"/>
              </a:schemeClr>
            </a:solidFill>
          </a:ln>
          <a:extLst>
            <a:ext uri="{909E8E84-426E-40DD-AFC4-6F175D3DCCD1}">
              <a14:hiddenFill xmlns=""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832427AB-9A22-458F-ABD6-754FA3A2424F}"/>
              </a:ext>
            </a:extLst>
          </p:cNvPr>
          <p:cNvSpPr/>
          <p:nvPr/>
        </p:nvSpPr>
        <p:spPr>
          <a:xfrm>
            <a:off x="53008" y="27048"/>
            <a:ext cx="6365845"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c.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tài nguyên </a:t>
            </a:r>
            <a:r>
              <a:rPr lang="en-US" sz="2400">
                <a:solidFill>
                  <a:srgbClr val="1B04FA"/>
                </a:solidFill>
                <a:latin typeface="Arial" panose="020B0604020202020204" pitchFamily="34" charset="0"/>
                <a:cs typeface="Arial" panose="020B0604020202020204" pitchFamily="34" charset="0"/>
              </a:rPr>
              <a:t>khoáng sản</a:t>
            </a:r>
            <a:endParaRPr lang="vi-VN" sz="24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30540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Kiểm tra hoạt động du lịch sinh thái tại Vườn quốc gia, khu bảo tồn thiên  nhiên. - Thông tin chỉ đạo điều hành - Trang chủ">
            <a:extLst>
              <a:ext uri="{FF2B5EF4-FFF2-40B4-BE49-F238E27FC236}">
                <a16:creationId xmlns="" xmlns:a16="http://schemas.microsoft.com/office/drawing/2014/main" id="{ED7B6111-2C2F-4AEF-99D8-B9CDAA460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Tiềm năng phát triển năng lượng gió biển ở Việt Nam - Aeec.vn">
            <a:extLst>
              <a:ext uri="{FF2B5EF4-FFF2-40B4-BE49-F238E27FC236}">
                <a16:creationId xmlns="" xmlns:a16="http://schemas.microsoft.com/office/drawing/2014/main" id="{06446D03-2D66-4987-8A05-B75F10CABC7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0874" y="862644"/>
            <a:ext cx="5660064" cy="2818710"/>
          </a:xfrm>
          <a:prstGeom prst="rect">
            <a:avLst/>
          </a:prstGeom>
          <a:noFill/>
          <a:extLst>
            <a:ext uri="{909E8E84-426E-40DD-AFC4-6F175D3DCCD1}">
              <a14:hiddenFill xmlns="" xmlns:a14="http://schemas.microsoft.com/office/drawing/2010/main">
                <a:solidFill>
                  <a:srgbClr val="FFFFFF"/>
                </a:solidFill>
              </a14:hiddenFill>
            </a:ext>
          </a:extLst>
        </p:spPr>
      </p:pic>
      <p:pic>
        <p:nvPicPr>
          <p:cNvPr id="5126" name="Picture 6" descr="Anh xây &quot;trang trại&quot; phong điện trên biển lớn nhất thế giới - Quy Nhơn  Computer">
            <a:extLst>
              <a:ext uri="{FF2B5EF4-FFF2-40B4-BE49-F238E27FC236}">
                <a16:creationId xmlns="" xmlns:a16="http://schemas.microsoft.com/office/drawing/2014/main" id="{BE956133-57E7-46EF-B39D-BB4800983850}"/>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2174" y="3929534"/>
            <a:ext cx="5708764" cy="292846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895641DF-5D52-4EDE-ADA9-16E1637314AE}"/>
              </a:ext>
            </a:extLst>
          </p:cNvPr>
          <p:cNvSpPr txBox="1"/>
          <p:nvPr/>
        </p:nvSpPr>
        <p:spPr>
          <a:xfrm>
            <a:off x="1015949" y="133345"/>
            <a:ext cx="331027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gió</a:t>
            </a:r>
          </a:p>
        </p:txBody>
      </p:sp>
      <p:pic>
        <p:nvPicPr>
          <p:cNvPr id="13" name="Picture 2" descr="Năng Lượng Thủy Điện - Nguồn Năng Lượng Rẻ Nhất | Kingsolar">
            <a:extLst>
              <a:ext uri="{FF2B5EF4-FFF2-40B4-BE49-F238E27FC236}">
                <a16:creationId xmlns="" xmlns:a16="http://schemas.microsoft.com/office/drawing/2014/main" id="{D74C4C82-A489-4F5E-AE54-B3C4CCDF9F4B}"/>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333457" y="862644"/>
            <a:ext cx="5415517" cy="281871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4" descr="Tận dụng năng lượng nước">
            <a:extLst>
              <a:ext uri="{FF2B5EF4-FFF2-40B4-BE49-F238E27FC236}">
                <a16:creationId xmlns="" xmlns:a16="http://schemas.microsoft.com/office/drawing/2014/main" id="{8F30FEB4-0812-409D-B26F-DE075A28053C}"/>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flipV="1">
            <a:off x="6333457" y="3903726"/>
            <a:ext cx="5415517" cy="2818711"/>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BAC4BFD8-B2C4-4C5B-9C14-FC6876223C89}"/>
              </a:ext>
            </a:extLst>
          </p:cNvPr>
          <p:cNvSpPr txBox="1"/>
          <p:nvPr/>
        </p:nvSpPr>
        <p:spPr>
          <a:xfrm>
            <a:off x="7590415" y="111408"/>
            <a:ext cx="364743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nước</a:t>
            </a:r>
          </a:p>
        </p:txBody>
      </p:sp>
    </p:spTree>
    <p:extLst>
      <p:ext uri="{BB962C8B-B14F-4D97-AF65-F5344CB8AC3E}">
        <p14:creationId xmlns="" xmlns:p14="http://schemas.microsoft.com/office/powerpoint/2010/main" val="10229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arn(inVertical)">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6055096-5D1F-4B98-9DD1-62FA04792978}"/>
              </a:ext>
            </a:extLst>
          </p:cNvPr>
          <p:cNvSpPr txBox="1"/>
          <p:nvPr/>
        </p:nvSpPr>
        <p:spPr>
          <a:xfrm>
            <a:off x="1110051" y="175542"/>
            <a:ext cx="1074666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Tác động của con người đến thiên nhiên</a:t>
            </a:r>
            <a:endParaRPr lang="en-US" sz="3600" b="1">
              <a:solidFill>
                <a:schemeClr val="bg1"/>
              </a:solidFill>
              <a:latin typeface="Arial" panose="020B0604020202020204" pitchFamily="34" charset="0"/>
              <a:cs typeface="Arial" panose="020B0604020202020204" pitchFamily="34" charset="0"/>
            </a:endParaRPr>
          </a:p>
        </p:txBody>
      </p:sp>
      <p:sp>
        <p:nvSpPr>
          <p:cNvPr id="2" name="AutoShape 6" descr="Kiểm tra hoạt động du lịch sinh thái tại Vườn quốc gia, khu bảo tồn thiên  nhiên. - Thông tin chỉ đạo điều hành - Trang chủ">
            <a:extLst>
              <a:ext uri="{FF2B5EF4-FFF2-40B4-BE49-F238E27FC236}">
                <a16:creationId xmlns="" xmlns:a16="http://schemas.microsoft.com/office/drawing/2014/main" id="{ED7B6111-2C2F-4AEF-99D8-B9CDAA460DFA}"/>
              </a:ext>
            </a:extLst>
          </p:cNvPr>
          <p:cNvSpPr>
            <a:spLocks noChangeAspect="1" noChangeArrowheads="1"/>
          </p:cNvSpPr>
          <p:nvPr/>
        </p:nvSpPr>
        <p:spPr bwMode="auto">
          <a:xfrm flipV="1">
            <a:off x="8933516" y="-940843"/>
            <a:ext cx="361201" cy="361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Năng lượng thủy triều - Nguồn năng lượng tái tạo vô tận cho ngành công  nghiệp điện">
            <a:extLst>
              <a:ext uri="{FF2B5EF4-FFF2-40B4-BE49-F238E27FC236}">
                <a16:creationId xmlns="" xmlns:a16="http://schemas.microsoft.com/office/drawing/2014/main" id="{B5D065FC-D75D-4467-8644-2A04A8BEFCA2}"/>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0178" y="859593"/>
            <a:ext cx="4449726" cy="2767013"/>
          </a:xfrm>
          <a:prstGeom prst="rect">
            <a:avLst/>
          </a:prstGeom>
          <a:noFill/>
          <a:extLst>
            <a:ext uri="{909E8E84-426E-40DD-AFC4-6F175D3DCCD1}">
              <a14:hiddenFill xmlns="" xmlns:a14="http://schemas.microsoft.com/office/drawing/2010/main">
                <a:solidFill>
                  <a:srgbClr val="FFFFFF"/>
                </a:solidFill>
              </a14:hiddenFill>
            </a:ext>
          </a:extLst>
        </p:spPr>
      </p:pic>
      <p:pic>
        <p:nvPicPr>
          <p:cNvPr id="6152" name="Picture 8" descr="Thiết bị chuyển đổi năng lượng sóng biển | ĐẠI HỌC QUỐC GIA HÀ NỘI">
            <a:extLst>
              <a:ext uri="{FF2B5EF4-FFF2-40B4-BE49-F238E27FC236}">
                <a16:creationId xmlns="" xmlns:a16="http://schemas.microsoft.com/office/drawing/2014/main" id="{A1245009-65A1-44E3-A280-54456477CD3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0474" y="3838848"/>
            <a:ext cx="4569134" cy="282992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F5014768-C3CD-4C34-9375-9D9BDFDAB30B}"/>
              </a:ext>
            </a:extLst>
          </p:cNvPr>
          <p:cNvSpPr txBox="1"/>
          <p:nvPr/>
        </p:nvSpPr>
        <p:spPr>
          <a:xfrm>
            <a:off x="3648323" y="76266"/>
            <a:ext cx="4359349"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thủy triều</a:t>
            </a:r>
          </a:p>
        </p:txBody>
      </p:sp>
      <p:pic>
        <p:nvPicPr>
          <p:cNvPr id="15" name="Hình ảnh 24">
            <a:extLst>
              <a:ext uri="{FF2B5EF4-FFF2-40B4-BE49-F238E27FC236}">
                <a16:creationId xmlns="" xmlns:a16="http://schemas.microsoft.com/office/drawing/2014/main" id="{D945918B-C28A-4B1A-8F5A-A7F593C44A60}"/>
              </a:ext>
            </a:extLst>
          </p:cNvPr>
          <p:cNvPicPr/>
          <p:nvPr/>
        </p:nvPicPr>
        <p:blipFill>
          <a:blip r:embed="rId4" cstate="print"/>
          <a:stretch>
            <a:fillRect/>
          </a:stretch>
        </p:blipFill>
        <p:spPr>
          <a:xfrm>
            <a:off x="6483385" y="3653290"/>
            <a:ext cx="4897598" cy="3201035"/>
          </a:xfrm>
          <a:prstGeom prst="rect">
            <a:avLst/>
          </a:prstGeom>
        </p:spPr>
      </p:pic>
      <p:pic>
        <p:nvPicPr>
          <p:cNvPr id="16" name="Hình ảnh 25">
            <a:extLst>
              <a:ext uri="{FF2B5EF4-FFF2-40B4-BE49-F238E27FC236}">
                <a16:creationId xmlns="" xmlns:a16="http://schemas.microsoft.com/office/drawing/2014/main" id="{0F620B1C-1FFC-46B6-8D9A-36763520C76B}"/>
              </a:ext>
            </a:extLst>
          </p:cNvPr>
          <p:cNvPicPr/>
          <p:nvPr/>
        </p:nvPicPr>
        <p:blipFill>
          <a:blip r:embed="rId5" cstate="print"/>
          <a:stretch>
            <a:fillRect/>
          </a:stretch>
        </p:blipFill>
        <p:spPr>
          <a:xfrm>
            <a:off x="6423458" y="859593"/>
            <a:ext cx="5017453" cy="2767013"/>
          </a:xfrm>
          <a:prstGeom prst="rect">
            <a:avLst/>
          </a:prstGeom>
        </p:spPr>
      </p:pic>
    </p:spTree>
    <p:extLst>
      <p:ext uri="{BB962C8B-B14F-4D97-AF65-F5344CB8AC3E}">
        <p14:creationId xmlns="" xmlns:p14="http://schemas.microsoft.com/office/powerpoint/2010/main" val="8516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barn(inVertical)">
                                      <p:cBhvr>
                                        <p:cTn id="12" dur="500"/>
                                        <p:tgtEl>
                                          <p:spTgt spid="6150"/>
                                        </p:tgtEl>
                                      </p:cBhvr>
                                    </p:animEffect>
                                  </p:childTnLst>
                                </p:cTn>
                              </p:par>
                              <p:par>
                                <p:cTn id="13" presetID="16" presetClass="entr" presetSubtype="21" fill="hold" nodeType="with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barn(inVertical)">
                                      <p:cBhvr>
                                        <p:cTn id="15" dur="500"/>
                                        <p:tgtEl>
                                          <p:spTgt spid="61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B9A919-7705-4D7B-B0B0-3DBA88021780}"/>
              </a:ext>
            </a:extLst>
          </p:cNvPr>
          <p:cNvSpPr/>
          <p:nvPr/>
        </p:nvSpPr>
        <p:spPr>
          <a:xfrm>
            <a:off x="53008" y="27048"/>
            <a:ext cx="6005170"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d.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các tài nguyên khác</a:t>
            </a:r>
          </a:p>
        </p:txBody>
      </p:sp>
      <p:sp>
        <p:nvSpPr>
          <p:cNvPr id="5" name="Rectangle 4">
            <a:extLst>
              <a:ext uri="{FF2B5EF4-FFF2-40B4-BE49-F238E27FC236}">
                <a16:creationId xmlns="" xmlns:a16="http://schemas.microsoft.com/office/drawing/2014/main" id="{4CA27399-FFBD-4D8E-BD17-8A55BFDB0491}"/>
              </a:ext>
            </a:extLst>
          </p:cNvPr>
          <p:cNvSpPr/>
          <p:nvPr/>
        </p:nvSpPr>
        <p:spPr>
          <a:xfrm>
            <a:off x="161271" y="1160863"/>
            <a:ext cx="7081024"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Nguồn sinh vật biển rất phong phú và đa dạng.</a:t>
            </a:r>
          </a:p>
        </p:txBody>
      </p:sp>
      <p:sp>
        <p:nvSpPr>
          <p:cNvPr id="6" name="Rectangle 5">
            <a:extLst>
              <a:ext uri="{FF2B5EF4-FFF2-40B4-BE49-F238E27FC236}">
                <a16:creationId xmlns="" xmlns:a16="http://schemas.microsoft.com/office/drawing/2014/main" id="{A4849E10-CEE5-43E5-B965-FEC01DB4BE64}"/>
              </a:ext>
            </a:extLst>
          </p:cNvPr>
          <p:cNvSpPr/>
          <p:nvPr/>
        </p:nvSpPr>
        <p:spPr>
          <a:xfrm>
            <a:off x="141975" y="637643"/>
            <a:ext cx="2601994" cy="523220"/>
          </a:xfrm>
          <a:prstGeom prst="rect">
            <a:avLst/>
          </a:prstGeom>
        </p:spPr>
        <p:txBody>
          <a:bodyPr wrap="none">
            <a:spAutoFit/>
          </a:bodyPr>
          <a:lstStyle/>
          <a:p>
            <a:pPr algn="just"/>
            <a:r>
              <a:rPr lang="vi-VN" sz="2800">
                <a:solidFill>
                  <a:srgbClr val="00B050"/>
                </a:solidFill>
                <a:cs typeface="Arial" panose="020B0604020202020204" pitchFamily="34" charset="0"/>
              </a:rPr>
              <a:t>* Sinh vật biển:</a:t>
            </a:r>
          </a:p>
        </p:txBody>
      </p:sp>
      <p:sp>
        <p:nvSpPr>
          <p:cNvPr id="7" name="Rectangle 6">
            <a:extLst>
              <a:ext uri="{FF2B5EF4-FFF2-40B4-BE49-F238E27FC236}">
                <a16:creationId xmlns="" xmlns:a16="http://schemas.microsoft.com/office/drawing/2014/main" id="{DF43C7C9-93D3-48C4-A674-A9A6045DE792}"/>
              </a:ext>
            </a:extLst>
          </p:cNvPr>
          <p:cNvSpPr/>
          <p:nvPr/>
        </p:nvSpPr>
        <p:spPr>
          <a:xfrm>
            <a:off x="53008" y="2351961"/>
            <a:ext cx="7081024" cy="1815882"/>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Các nước Bắc Mỹ quy định rất chặt chẽ về thời gian đánh bắt, kích thước và số lượng hải sản được đánh bắt cho mỗi loại phương tiện cụ thể.</a:t>
            </a:r>
            <a:endParaRPr lang="en-US" sz="2800">
              <a:solidFill>
                <a:srgbClr val="1B04FA"/>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12B416E2-352D-4DC9-AE02-2039315B1EA9}"/>
              </a:ext>
            </a:extLst>
          </p:cNvPr>
          <p:cNvPicPr>
            <a:picLocks noChangeAspect="1"/>
          </p:cNvPicPr>
          <p:nvPr/>
        </p:nvPicPr>
        <p:blipFill>
          <a:blip r:embed="rId3" cstate="print"/>
          <a:stretch>
            <a:fillRect/>
          </a:stretch>
        </p:blipFill>
        <p:spPr>
          <a:xfrm>
            <a:off x="7479911" y="59484"/>
            <a:ext cx="4728468" cy="6445772"/>
          </a:xfrm>
          <a:prstGeom prst="rect">
            <a:avLst/>
          </a:prstGeom>
        </p:spPr>
      </p:pic>
      <p:sp>
        <p:nvSpPr>
          <p:cNvPr id="9" name="TextBox 8">
            <a:extLst>
              <a:ext uri="{FF2B5EF4-FFF2-40B4-BE49-F238E27FC236}">
                <a16:creationId xmlns="" xmlns:a16="http://schemas.microsoft.com/office/drawing/2014/main" id="{82978F0F-17FA-4430-B2CA-2578AA593634}"/>
              </a:ext>
            </a:extLst>
          </p:cNvPr>
          <p:cNvSpPr txBox="1"/>
          <p:nvPr/>
        </p:nvSpPr>
        <p:spPr>
          <a:xfrm>
            <a:off x="7479911" y="6459962"/>
            <a:ext cx="4574032" cy="338554"/>
          </a:xfrm>
          <a:prstGeom prst="rect">
            <a:avLst/>
          </a:prstGeom>
          <a:solidFill>
            <a:schemeClr val="bg1"/>
          </a:solidFill>
        </p:spPr>
        <p:txBody>
          <a:bodyPr wrap="square" rtlCol="0">
            <a:spAutoFit/>
          </a:bodyPr>
          <a:lstStyle/>
          <a:p>
            <a:pPr algn="ctr"/>
            <a:r>
              <a:rPr lang="en-US" sz="1600">
                <a:solidFill>
                  <a:srgbClr val="0071C1"/>
                </a:solidFill>
                <a:latin typeface="Arial" panose="020B0604020202020204" pitchFamily="34" charset="0"/>
                <a:cs typeface="Arial" panose="020B0604020202020204" pitchFamily="34" charset="0"/>
              </a:rPr>
              <a:t>Hình 13.3. Bản đồ </a:t>
            </a:r>
            <a:r>
              <a:rPr lang="vi-VN" sz="1600">
                <a:solidFill>
                  <a:srgbClr val="0071C1"/>
                </a:solidFill>
                <a:latin typeface="Arial" panose="020B0604020202020204" pitchFamily="34" charset="0"/>
                <a:cs typeface="Arial" panose="020B0604020202020204" pitchFamily="34" charset="0"/>
              </a:rPr>
              <a:t>các khu vực của châu </a:t>
            </a:r>
            <a:r>
              <a:rPr lang="en-US" sz="1600">
                <a:solidFill>
                  <a:srgbClr val="0071C1"/>
                </a:solidFill>
                <a:latin typeface="Arial" panose="020B0604020202020204" pitchFamily="34" charset="0"/>
                <a:cs typeface="Arial" panose="020B0604020202020204" pitchFamily="34" charset="0"/>
              </a:rPr>
              <a:t>Mĩ</a:t>
            </a:r>
          </a:p>
        </p:txBody>
      </p:sp>
      <p:sp>
        <p:nvSpPr>
          <p:cNvPr id="10" name="TextBox 9">
            <a:extLst>
              <a:ext uri="{FF2B5EF4-FFF2-40B4-BE49-F238E27FC236}">
                <a16:creationId xmlns="" xmlns:a16="http://schemas.microsoft.com/office/drawing/2014/main" id="{DDD4D013-BF54-4176-842A-DCDA0417C317}"/>
              </a:ext>
            </a:extLst>
          </p:cNvPr>
          <p:cNvSpPr txBox="1"/>
          <p:nvPr/>
        </p:nvSpPr>
        <p:spPr>
          <a:xfrm rot="4475094">
            <a:off x="10644588" y="2704103"/>
            <a:ext cx="1908845"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Đại Tây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
        <p:nvSpPr>
          <p:cNvPr id="11" name="TextBox 10">
            <a:extLst>
              <a:ext uri="{FF2B5EF4-FFF2-40B4-BE49-F238E27FC236}">
                <a16:creationId xmlns="" xmlns:a16="http://schemas.microsoft.com/office/drawing/2014/main" id="{070195B0-AF41-48BD-9C38-F821A4F75F62}"/>
              </a:ext>
            </a:extLst>
          </p:cNvPr>
          <p:cNvSpPr txBox="1"/>
          <p:nvPr/>
        </p:nvSpPr>
        <p:spPr>
          <a:xfrm rot="4475094">
            <a:off x="7425657" y="3774527"/>
            <a:ext cx="2118901"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Thái Bình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
        <p:nvSpPr>
          <p:cNvPr id="12" name="TextBox 11">
            <a:extLst>
              <a:ext uri="{FF2B5EF4-FFF2-40B4-BE49-F238E27FC236}">
                <a16:creationId xmlns="" xmlns:a16="http://schemas.microsoft.com/office/drawing/2014/main" id="{534F745C-EACE-4694-8C43-A94B60EC10D5}"/>
              </a:ext>
            </a:extLst>
          </p:cNvPr>
          <p:cNvSpPr txBox="1"/>
          <p:nvPr/>
        </p:nvSpPr>
        <p:spPr>
          <a:xfrm>
            <a:off x="9048391" y="119381"/>
            <a:ext cx="2118901"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Bắc Băng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Tree>
    <p:extLst>
      <p:ext uri="{BB962C8B-B14F-4D97-AF65-F5344CB8AC3E}">
        <p14:creationId xmlns="" xmlns:p14="http://schemas.microsoft.com/office/powerpoint/2010/main" val="363498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8B9A919-7705-4D7B-B0B0-3DBA88021780}"/>
              </a:ext>
            </a:extLst>
          </p:cNvPr>
          <p:cNvSpPr/>
          <p:nvPr/>
        </p:nvSpPr>
        <p:spPr>
          <a:xfrm>
            <a:off x="53008" y="27048"/>
            <a:ext cx="6005170"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d.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các tài nguyên khác</a:t>
            </a:r>
          </a:p>
        </p:txBody>
      </p:sp>
      <p:sp>
        <p:nvSpPr>
          <p:cNvPr id="5" name="Rectangle 4">
            <a:extLst>
              <a:ext uri="{FF2B5EF4-FFF2-40B4-BE49-F238E27FC236}">
                <a16:creationId xmlns="" xmlns:a16="http://schemas.microsoft.com/office/drawing/2014/main" id="{4CA27399-FFBD-4D8E-BD17-8A55BFDB0491}"/>
              </a:ext>
            </a:extLst>
          </p:cNvPr>
          <p:cNvSpPr/>
          <p:nvPr/>
        </p:nvSpPr>
        <p:spPr>
          <a:xfrm>
            <a:off x="108763" y="1182231"/>
            <a:ext cx="5288427" cy="1815882"/>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Bắc Mỹ sở hữu tài nguyên rừng giàu có, nhưng thời gian dài rừng bị khai thác mạnh nên diện tích rừng suy giảm nhanh.</a:t>
            </a:r>
          </a:p>
        </p:txBody>
      </p:sp>
      <p:sp>
        <p:nvSpPr>
          <p:cNvPr id="6" name="Rectangle 5">
            <a:extLst>
              <a:ext uri="{FF2B5EF4-FFF2-40B4-BE49-F238E27FC236}">
                <a16:creationId xmlns="" xmlns:a16="http://schemas.microsoft.com/office/drawing/2014/main" id="{AE44D3F9-E4AF-481C-9CEB-090449C7C302}"/>
              </a:ext>
            </a:extLst>
          </p:cNvPr>
          <p:cNvSpPr/>
          <p:nvPr/>
        </p:nvSpPr>
        <p:spPr>
          <a:xfrm>
            <a:off x="780772" y="637643"/>
            <a:ext cx="1324402" cy="523220"/>
          </a:xfrm>
          <a:prstGeom prst="rect">
            <a:avLst/>
          </a:prstGeom>
        </p:spPr>
        <p:txBody>
          <a:bodyPr wrap="none">
            <a:spAutoFit/>
          </a:bodyPr>
          <a:lstStyle/>
          <a:p>
            <a:pPr algn="just"/>
            <a:r>
              <a:rPr lang="vi-VN" sz="2800">
                <a:solidFill>
                  <a:srgbClr val="00B050"/>
                </a:solidFill>
                <a:cs typeface="Arial" panose="020B0604020202020204" pitchFamily="34" charset="0"/>
              </a:rPr>
              <a:t>* Rừng</a:t>
            </a:r>
          </a:p>
        </p:txBody>
      </p:sp>
      <p:grpSp>
        <p:nvGrpSpPr>
          <p:cNvPr id="2" name="Group 1">
            <a:extLst>
              <a:ext uri="{FF2B5EF4-FFF2-40B4-BE49-F238E27FC236}">
                <a16:creationId xmlns="" xmlns:a16="http://schemas.microsoft.com/office/drawing/2014/main" id="{AAF722C5-558F-4F5D-A15B-84B647023F15}"/>
              </a:ext>
            </a:extLst>
          </p:cNvPr>
          <p:cNvGrpSpPr/>
          <p:nvPr/>
        </p:nvGrpSpPr>
        <p:grpSpPr>
          <a:xfrm>
            <a:off x="5720577" y="526133"/>
            <a:ext cx="6607984" cy="6379103"/>
            <a:chOff x="5720577" y="526133"/>
            <a:chExt cx="6607984" cy="6379103"/>
          </a:xfrm>
        </p:grpSpPr>
        <p:pic>
          <p:nvPicPr>
            <p:cNvPr id="9" name="Picture 2">
              <a:extLst>
                <a:ext uri="{FF2B5EF4-FFF2-40B4-BE49-F238E27FC236}">
                  <a16:creationId xmlns="" xmlns:a16="http://schemas.microsoft.com/office/drawing/2014/main" id="{53D7550B-A767-475F-BCB4-67EE223BB525}"/>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515"/>
            <a:stretch/>
          </p:blipFill>
          <p:spPr bwMode="auto">
            <a:xfrm>
              <a:off x="5720577" y="526133"/>
              <a:ext cx="6516029" cy="604193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647E0C66-8C39-490F-87C4-3650A9767EE8}"/>
                </a:ext>
              </a:extLst>
            </p:cNvPr>
            <p:cNvSpPr txBox="1"/>
            <p:nvPr/>
          </p:nvSpPr>
          <p:spPr>
            <a:xfrm>
              <a:off x="7547452" y="6505126"/>
              <a:ext cx="4781109" cy="400110"/>
            </a:xfrm>
            <a:prstGeom prst="rect">
              <a:avLst/>
            </a:prstGeom>
            <a:noFill/>
          </p:spPr>
          <p:txBody>
            <a:bodyPr wrap="square" rtlCol="0">
              <a:spAutoFit/>
            </a:bodyPr>
            <a:lstStyle/>
            <a:p>
              <a:r>
                <a:rPr lang="vi-VN" sz="2000">
                  <a:solidFill>
                    <a:srgbClr val="00B050"/>
                  </a:solidFill>
                </a:rPr>
                <a:t>Bản đồ kinh tế của Bắc Mỹ</a:t>
              </a:r>
              <a:endParaRPr lang="en-US" sz="2000">
                <a:solidFill>
                  <a:srgbClr val="00B050"/>
                </a:solidFill>
              </a:endParaRPr>
            </a:p>
          </p:txBody>
        </p:sp>
      </p:grpSp>
      <p:pic>
        <p:nvPicPr>
          <p:cNvPr id="3" name="Picture 2">
            <a:extLst>
              <a:ext uri="{FF2B5EF4-FFF2-40B4-BE49-F238E27FC236}">
                <a16:creationId xmlns="" xmlns:a16="http://schemas.microsoft.com/office/drawing/2014/main" id="{44B7BE05-F2E3-40EE-9532-F755826892DC}"/>
              </a:ext>
            </a:extLst>
          </p:cNvPr>
          <p:cNvPicPr>
            <a:picLocks noChangeAspect="1"/>
          </p:cNvPicPr>
          <p:nvPr/>
        </p:nvPicPr>
        <p:blipFill>
          <a:blip r:embed="rId3" cstate="print"/>
          <a:stretch>
            <a:fillRect/>
          </a:stretch>
        </p:blipFill>
        <p:spPr>
          <a:xfrm>
            <a:off x="174314" y="3019481"/>
            <a:ext cx="5157324" cy="3429830"/>
          </a:xfrm>
          <a:prstGeom prst="rect">
            <a:avLst/>
          </a:prstGeom>
        </p:spPr>
      </p:pic>
    </p:spTree>
    <p:extLst>
      <p:ext uri="{BB962C8B-B14F-4D97-AF65-F5344CB8AC3E}">
        <p14:creationId xmlns="" xmlns:p14="http://schemas.microsoft.com/office/powerpoint/2010/main" val="21558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8566DE68-A8F7-42E3-8300-0966D451B479}"/>
              </a:ext>
            </a:extLst>
          </p:cNvPr>
          <p:cNvSpPr/>
          <p:nvPr/>
        </p:nvSpPr>
        <p:spPr>
          <a:xfrm>
            <a:off x="168720" y="1250274"/>
            <a:ext cx="12023279" cy="954107"/>
          </a:xfrm>
          <a:prstGeom prst="rect">
            <a:avLst/>
          </a:prstGeom>
        </p:spPr>
        <p:txBody>
          <a:bodyPr wrap="square">
            <a:spAutoFit/>
          </a:bodyPr>
          <a:lstStyle/>
          <a:p>
            <a:pPr algn="just"/>
            <a:r>
              <a:rPr lang="vi-VN" sz="2800">
                <a:solidFill>
                  <a:srgbClr val="3333CC"/>
                </a:solidFill>
              </a:rPr>
              <a:t>+ Hiện nay, Chính phủ đã đưa ra nhiều biện pháp quản lí và khai thác bền vững tài nguyên rừng như: thành lập vườn quốc gia, khai thác chọn lọc,...</a:t>
            </a:r>
            <a:endParaRPr lang="en-US"/>
          </a:p>
        </p:txBody>
      </p:sp>
      <p:pic>
        <p:nvPicPr>
          <p:cNvPr id="12" name="Picture 11" descr="Diagram&#10;&#10;Description automatically generated">
            <a:extLst>
              <a:ext uri="{FF2B5EF4-FFF2-40B4-BE49-F238E27FC236}">
                <a16:creationId xmlns="" xmlns:a16="http://schemas.microsoft.com/office/drawing/2014/main" id="{00FEBF25-A5A6-4B66-9C73-FC921B8C02CC}"/>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b="10145"/>
          <a:stretch/>
        </p:blipFill>
        <p:spPr>
          <a:xfrm>
            <a:off x="6787553" y="2832078"/>
            <a:ext cx="4307789" cy="3081131"/>
          </a:xfrm>
          <a:prstGeom prst="rect">
            <a:avLst/>
          </a:prstGeom>
        </p:spPr>
      </p:pic>
      <p:sp>
        <p:nvSpPr>
          <p:cNvPr id="6" name="Rectangle 5">
            <a:extLst>
              <a:ext uri="{FF2B5EF4-FFF2-40B4-BE49-F238E27FC236}">
                <a16:creationId xmlns="" xmlns:a16="http://schemas.microsoft.com/office/drawing/2014/main" id="{29E54813-BE86-4973-95FB-FAAB8DCD1DE8}"/>
              </a:ext>
            </a:extLst>
          </p:cNvPr>
          <p:cNvSpPr/>
          <p:nvPr/>
        </p:nvSpPr>
        <p:spPr>
          <a:xfrm>
            <a:off x="53008" y="27048"/>
            <a:ext cx="6005170"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d.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các tài nguyên khác</a:t>
            </a:r>
          </a:p>
        </p:txBody>
      </p:sp>
      <p:sp>
        <p:nvSpPr>
          <p:cNvPr id="7" name="Rectangle 6">
            <a:extLst>
              <a:ext uri="{FF2B5EF4-FFF2-40B4-BE49-F238E27FC236}">
                <a16:creationId xmlns="" xmlns:a16="http://schemas.microsoft.com/office/drawing/2014/main" id="{B6D715D8-9185-4768-A9E6-3876EC2FB3E3}"/>
              </a:ext>
            </a:extLst>
          </p:cNvPr>
          <p:cNvSpPr/>
          <p:nvPr/>
        </p:nvSpPr>
        <p:spPr>
          <a:xfrm>
            <a:off x="780772" y="637643"/>
            <a:ext cx="1324402" cy="523220"/>
          </a:xfrm>
          <a:prstGeom prst="rect">
            <a:avLst/>
          </a:prstGeom>
        </p:spPr>
        <p:txBody>
          <a:bodyPr wrap="none">
            <a:spAutoFit/>
          </a:bodyPr>
          <a:lstStyle/>
          <a:p>
            <a:pPr algn="just"/>
            <a:r>
              <a:rPr lang="vi-VN" sz="2800">
                <a:solidFill>
                  <a:srgbClr val="00B050"/>
                </a:solidFill>
                <a:cs typeface="Arial" panose="020B0604020202020204" pitchFamily="34" charset="0"/>
              </a:rPr>
              <a:t>* Rừng</a:t>
            </a:r>
          </a:p>
        </p:txBody>
      </p:sp>
      <p:pic>
        <p:nvPicPr>
          <p:cNvPr id="2" name="Picture 1">
            <a:extLst>
              <a:ext uri="{FF2B5EF4-FFF2-40B4-BE49-F238E27FC236}">
                <a16:creationId xmlns="" xmlns:a16="http://schemas.microsoft.com/office/drawing/2014/main" id="{EADF064D-43D7-4B19-8B62-55D736FAD225}"/>
              </a:ext>
            </a:extLst>
          </p:cNvPr>
          <p:cNvPicPr>
            <a:picLocks noChangeAspect="1"/>
          </p:cNvPicPr>
          <p:nvPr/>
        </p:nvPicPr>
        <p:blipFill>
          <a:blip r:embed="rId4" cstate="print"/>
          <a:stretch>
            <a:fillRect/>
          </a:stretch>
        </p:blipFill>
        <p:spPr>
          <a:xfrm>
            <a:off x="951691" y="2451900"/>
            <a:ext cx="5551041" cy="3882288"/>
          </a:xfrm>
          <a:prstGeom prst="rect">
            <a:avLst/>
          </a:prstGeom>
        </p:spPr>
      </p:pic>
      <p:grpSp>
        <p:nvGrpSpPr>
          <p:cNvPr id="5" name="Group 4">
            <a:extLst>
              <a:ext uri="{FF2B5EF4-FFF2-40B4-BE49-F238E27FC236}">
                <a16:creationId xmlns="" xmlns:a16="http://schemas.microsoft.com/office/drawing/2014/main" id="{3D399D61-499D-4B18-B47B-C1742D739FBC}"/>
              </a:ext>
            </a:extLst>
          </p:cNvPr>
          <p:cNvGrpSpPr/>
          <p:nvPr/>
        </p:nvGrpSpPr>
        <p:grpSpPr>
          <a:xfrm>
            <a:off x="951691" y="2320116"/>
            <a:ext cx="5835862" cy="4414182"/>
            <a:chOff x="951691" y="2320116"/>
            <a:chExt cx="5835862" cy="4414182"/>
          </a:xfrm>
        </p:grpSpPr>
        <p:pic>
          <p:nvPicPr>
            <p:cNvPr id="3" name="Picture 2">
              <a:extLst>
                <a:ext uri="{FF2B5EF4-FFF2-40B4-BE49-F238E27FC236}">
                  <a16:creationId xmlns="" xmlns:a16="http://schemas.microsoft.com/office/drawing/2014/main" id="{768051FB-A4F2-403C-9AFF-E006DFB53524}"/>
                </a:ext>
              </a:extLst>
            </p:cNvPr>
            <p:cNvPicPr>
              <a:picLocks noChangeAspect="1"/>
            </p:cNvPicPr>
            <p:nvPr/>
          </p:nvPicPr>
          <p:blipFill rotWithShape="1">
            <a:blip r:embed="rId5" cstate="print"/>
            <a:srcRect b="8184"/>
            <a:stretch/>
          </p:blipFill>
          <p:spPr>
            <a:xfrm>
              <a:off x="951691" y="2320116"/>
              <a:ext cx="5835862" cy="4014072"/>
            </a:xfrm>
            <a:prstGeom prst="rect">
              <a:avLst/>
            </a:prstGeom>
          </p:spPr>
        </p:pic>
        <p:sp>
          <p:nvSpPr>
            <p:cNvPr id="4" name="TextBox 3">
              <a:extLst>
                <a:ext uri="{FF2B5EF4-FFF2-40B4-BE49-F238E27FC236}">
                  <a16:creationId xmlns="" xmlns:a16="http://schemas.microsoft.com/office/drawing/2014/main" id="{9C8FE03D-1DB7-4AA7-B4EF-E83A76B03973}"/>
                </a:ext>
              </a:extLst>
            </p:cNvPr>
            <p:cNvSpPr txBox="1"/>
            <p:nvPr/>
          </p:nvSpPr>
          <p:spPr>
            <a:xfrm>
              <a:off x="1754933" y="6334188"/>
              <a:ext cx="4229378"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Hình 15.2. Rừng thông ở Ca-na-da</a:t>
              </a:r>
            </a:p>
          </p:txBody>
        </p:sp>
      </p:grpSp>
    </p:spTree>
    <p:extLst>
      <p:ext uri="{BB962C8B-B14F-4D97-AF65-F5344CB8AC3E}">
        <p14:creationId xmlns="" xmlns:p14="http://schemas.microsoft.com/office/powerpoint/2010/main" val="34927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7D1B5E4-9826-4039-9AD0-CFAF74F95C28}"/>
              </a:ext>
            </a:extLst>
          </p:cNvPr>
          <p:cNvGrpSpPr/>
          <p:nvPr/>
        </p:nvGrpSpPr>
        <p:grpSpPr>
          <a:xfrm>
            <a:off x="142138" y="74174"/>
            <a:ext cx="11660982" cy="872949"/>
            <a:chOff x="1133366" y="2220084"/>
            <a:chExt cx="5681780" cy="914400"/>
          </a:xfrm>
          <a:solidFill>
            <a:srgbClr val="FFFF9B"/>
          </a:solidFill>
        </p:grpSpPr>
        <p:sp>
          <p:nvSpPr>
            <p:cNvPr id="9" name="Arrow: Pentagon 8">
              <a:extLst>
                <a:ext uri="{FF2B5EF4-FFF2-40B4-BE49-F238E27FC236}">
                  <a16:creationId xmlns="" xmlns:a16="http://schemas.microsoft.com/office/drawing/2014/main" id="{1F45E39F-6641-440B-A3A4-F59CE75E4C9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 xmlns:a16="http://schemas.microsoft.com/office/drawing/2014/main" id="{FD2A4955-8F77-4134-A75D-6495DBA0B05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1" name="TextBox 10">
            <a:extLst>
              <a:ext uri="{FF2B5EF4-FFF2-40B4-BE49-F238E27FC236}">
                <a16:creationId xmlns="" xmlns:a16="http://schemas.microsoft.com/office/drawing/2014/main" id="{5ED70599-ECDC-404B-9D54-F9C5889D808C}"/>
              </a:ext>
            </a:extLst>
          </p:cNvPr>
          <p:cNvSpPr txBox="1"/>
          <p:nvPr/>
        </p:nvSpPr>
        <p:spPr>
          <a:xfrm>
            <a:off x="1199430" y="274606"/>
            <a:ext cx="106247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các nguồn tài nguyên theo hướng bền vững</a:t>
            </a:r>
            <a:endParaRPr lang="en-US" sz="2600">
              <a:solidFill>
                <a:srgbClr val="0070C0"/>
              </a:solidFill>
              <a:latin typeface="Arial" panose="020B0604020202020204" pitchFamily="34" charset="0"/>
              <a:cs typeface="Arial" panose="020B0604020202020204" pitchFamily="34" charset="0"/>
            </a:endParaRPr>
          </a:p>
        </p:txBody>
      </p:sp>
      <p:sp>
        <p:nvSpPr>
          <p:cNvPr id="12" name="Arrow: Pentagon 11">
            <a:extLst>
              <a:ext uri="{FF2B5EF4-FFF2-40B4-BE49-F238E27FC236}">
                <a16:creationId xmlns="" xmlns:a16="http://schemas.microsoft.com/office/drawing/2014/main" id="{38FBE781-2F01-4792-B2F6-32EC8F13FBE7}"/>
              </a:ext>
            </a:extLst>
          </p:cNvPr>
          <p:cNvSpPr/>
          <p:nvPr/>
        </p:nvSpPr>
        <p:spPr>
          <a:xfrm>
            <a:off x="32318" y="71250"/>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3" name="Isosceles Triangle 12">
            <a:extLst>
              <a:ext uri="{FF2B5EF4-FFF2-40B4-BE49-F238E27FC236}">
                <a16:creationId xmlns="" xmlns:a16="http://schemas.microsoft.com/office/drawing/2014/main" id="{94651D37-609B-4BC7-8CB7-C66C726DA425}"/>
              </a:ext>
            </a:extLst>
          </p:cNvPr>
          <p:cNvSpPr/>
          <p:nvPr/>
        </p:nvSpPr>
        <p:spPr>
          <a:xfrm rot="5400000">
            <a:off x="1023050" y="37862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F7A382B1-C3C0-4E20-9955-25EBDEB8DC4E}"/>
              </a:ext>
            </a:extLst>
          </p:cNvPr>
          <p:cNvSpPr/>
          <p:nvPr/>
        </p:nvSpPr>
        <p:spPr>
          <a:xfrm>
            <a:off x="50455" y="1290794"/>
            <a:ext cx="10905290"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tài nguyên đất</a:t>
            </a:r>
            <a:endParaRPr lang="en-US" sz="3600">
              <a:solidFill>
                <a:srgbClr val="1B04FA"/>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755D29D4-D1B4-42E9-8DBF-AE4D1E65CBEF}"/>
              </a:ext>
            </a:extLst>
          </p:cNvPr>
          <p:cNvSpPr/>
          <p:nvPr/>
        </p:nvSpPr>
        <p:spPr>
          <a:xfrm>
            <a:off x="50454" y="2003179"/>
            <a:ext cx="11037813"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tài nguyên </a:t>
            </a:r>
            <a:r>
              <a:rPr lang="en-US" sz="3600">
                <a:solidFill>
                  <a:srgbClr val="1B04FA"/>
                </a:solidFill>
                <a:latin typeface="Arial" panose="020B0604020202020204" pitchFamily="34" charset="0"/>
                <a:cs typeface="Arial" panose="020B0604020202020204" pitchFamily="34" charset="0"/>
              </a:rPr>
              <a:t>n</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ớc</a:t>
            </a:r>
          </a:p>
        </p:txBody>
      </p:sp>
      <p:sp>
        <p:nvSpPr>
          <p:cNvPr id="16" name="Rectangle 15">
            <a:extLst>
              <a:ext uri="{FF2B5EF4-FFF2-40B4-BE49-F238E27FC236}">
                <a16:creationId xmlns="" xmlns:a16="http://schemas.microsoft.com/office/drawing/2014/main" id="{EC12E7DB-D45D-420F-AF5C-25B1B42C0E15}"/>
              </a:ext>
            </a:extLst>
          </p:cNvPr>
          <p:cNvSpPr/>
          <p:nvPr/>
        </p:nvSpPr>
        <p:spPr>
          <a:xfrm>
            <a:off x="50454" y="2750795"/>
            <a:ext cx="11554648"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tài nguyên khoáng sản</a:t>
            </a:r>
            <a:endParaRPr lang="en-US" sz="3600">
              <a:solidFill>
                <a:srgbClr val="1B04FA"/>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 xmlns:a16="http://schemas.microsoft.com/office/drawing/2014/main" id="{A726151A-164D-44E6-8B0E-AB51DAE4BFFC}"/>
              </a:ext>
            </a:extLst>
          </p:cNvPr>
          <p:cNvSpPr/>
          <p:nvPr/>
        </p:nvSpPr>
        <p:spPr>
          <a:xfrm>
            <a:off x="50454" y="3429000"/>
            <a:ext cx="12323274"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các tài nguyên khác</a:t>
            </a:r>
            <a:endParaRPr lang="en-US" sz="3600">
              <a:solidFill>
                <a:srgbClr val="1B04FA"/>
              </a:solidFill>
              <a:latin typeface="Arial" panose="020B0604020202020204" pitchFamily="34" charset="0"/>
              <a:cs typeface="Arial" panose="020B0604020202020204" pitchFamily="34" charset="0"/>
            </a:endParaRPr>
          </a:p>
        </p:txBody>
      </p:sp>
      <p:pic>
        <p:nvPicPr>
          <p:cNvPr id="18" name="Picture 17" descr="book9">
            <a:extLst>
              <a:ext uri="{FF2B5EF4-FFF2-40B4-BE49-F238E27FC236}">
                <a16:creationId xmlns="" xmlns:a16="http://schemas.microsoft.com/office/drawing/2014/main" id="{DA7993BF-E922-478F-AE82-6773794603B1}"/>
              </a:ext>
            </a:extLst>
          </p:cNvPr>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11825" y="1114294"/>
            <a:ext cx="1269742" cy="872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4069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44B6625-950E-4858-A971-D3D7818269B0}"/>
              </a:ext>
            </a:extLst>
          </p:cNvPr>
          <p:cNvGrpSpPr/>
          <p:nvPr/>
        </p:nvGrpSpPr>
        <p:grpSpPr>
          <a:xfrm>
            <a:off x="205448" y="53104"/>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 xmlns:a16="http://schemas.microsoft.com/office/drawing/2014/main" id="{C56E3DCB-0C59-4A06-B3D6-478945643A8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DF405C2B-43CA-45C4-8B1E-F20E8A336D5B}"/>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877D9BB2-5D32-4ED0-B5E4-7080E7B95096}"/>
              </a:ext>
            </a:extLst>
          </p:cNvPr>
          <p:cNvSpPr txBox="1"/>
          <p:nvPr/>
        </p:nvSpPr>
        <p:spPr>
          <a:xfrm>
            <a:off x="1397580" y="211488"/>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trung tâm kinh tế của Bắc Mỹ</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 xmlns:a16="http://schemas.microsoft.com/office/drawing/2014/main" id="{EA55615D-D2CD-4196-B13B-278DCC2C6D4D}"/>
              </a:ext>
            </a:extLst>
          </p:cNvPr>
          <p:cNvSpPr/>
          <p:nvPr/>
        </p:nvSpPr>
        <p:spPr>
          <a:xfrm>
            <a:off x="95628" y="50180"/>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2</a:t>
            </a:r>
            <a:endParaRPr lang="en-US" sz="4000" b="1">
              <a:latin typeface="Arial" pitchFamily="34" charset="0"/>
              <a:cs typeface="Arial" pitchFamily="34" charset="0"/>
            </a:endParaRPr>
          </a:p>
        </p:txBody>
      </p:sp>
      <p:sp>
        <p:nvSpPr>
          <p:cNvPr id="7" name="Isosceles Triangle 6">
            <a:extLst>
              <a:ext uri="{FF2B5EF4-FFF2-40B4-BE49-F238E27FC236}">
                <a16:creationId xmlns="" xmlns:a16="http://schemas.microsoft.com/office/drawing/2014/main" id="{4826C600-C716-40BE-8321-E10CB16C1C65}"/>
              </a:ext>
            </a:extLst>
          </p:cNvPr>
          <p:cNvSpPr/>
          <p:nvPr/>
        </p:nvSpPr>
        <p:spPr>
          <a:xfrm rot="5400000">
            <a:off x="1086360" y="35755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E056868D-0A24-4F5A-828A-B1DFEE035117}"/>
              </a:ext>
            </a:extLst>
          </p:cNvPr>
          <p:cNvSpPr/>
          <p:nvPr/>
        </p:nvSpPr>
        <p:spPr>
          <a:xfrm>
            <a:off x="414021" y="2227617"/>
            <a:ext cx="5426927" cy="2677656"/>
          </a:xfrm>
          <a:prstGeom prst="rect">
            <a:avLst/>
          </a:prstGeom>
          <a:ln>
            <a:solidFill>
              <a:srgbClr val="0070C0"/>
            </a:solidFill>
            <a:prstDash val="sysDash"/>
          </a:ln>
        </p:spPr>
        <p:txBody>
          <a:bodyPr wrap="square">
            <a:spAutoFit/>
          </a:bodyPr>
          <a:lstStyle/>
          <a:p>
            <a:pPr algn="just"/>
            <a:r>
              <a:rPr lang="en-US" sz="2800">
                <a:solidFill>
                  <a:srgbClr val="FF0066"/>
                </a:solidFill>
                <a:latin typeface="Arial" panose="020B0604020202020204" pitchFamily="34" charset="0"/>
                <a:cs typeface="Arial" panose="020B0604020202020204" pitchFamily="34" charset="0"/>
              </a:rPr>
              <a:t>Quan sát hình 13.5 em hãy:</a:t>
            </a:r>
          </a:p>
          <a:p>
            <a:pPr algn="just"/>
            <a:r>
              <a:rPr lang="en-US" sz="2800">
                <a:solidFill>
                  <a:srgbClr val="FF0066"/>
                </a:solidFill>
                <a:latin typeface="Arial" panose="020B0604020202020204" pitchFamily="34" charset="0"/>
                <a:cs typeface="Arial" panose="020B0604020202020204" pitchFamily="34" charset="0"/>
              </a:rPr>
              <a:t>- Xác định trên bản đồ các trung tâm kinh tế quan trọng của Bắc Mỹ.</a:t>
            </a:r>
          </a:p>
          <a:p>
            <a:pPr algn="just"/>
            <a:r>
              <a:rPr lang="en-US" sz="2800">
                <a:solidFill>
                  <a:srgbClr val="FF0066"/>
                </a:solidFill>
                <a:latin typeface="Arial" panose="020B0604020202020204" pitchFamily="34" charset="0"/>
                <a:cs typeface="Arial" panose="020B0604020202020204" pitchFamily="34" charset="0"/>
              </a:rPr>
              <a:t>- Kể tên các ngành kinh tế ở một số trung tâm</a:t>
            </a:r>
            <a:r>
              <a:rPr lang="vi-VN" sz="2800">
                <a:solidFill>
                  <a:srgbClr val="FF0066"/>
                </a:solidFill>
                <a:latin typeface="Arial" panose="020B0604020202020204" pitchFamily="34" charset="0"/>
                <a:cs typeface="Arial" panose="020B0604020202020204" pitchFamily="34" charset="0"/>
              </a:rPr>
              <a:t>.</a:t>
            </a:r>
            <a:endParaRPr lang="en-US" sz="2800">
              <a:solidFill>
                <a:srgbClr val="FF0066"/>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 xmlns:a16="http://schemas.microsoft.com/office/drawing/2014/main" id="{E4A64EB6-852C-4713-A7CD-E4253C9A9968}"/>
              </a:ext>
            </a:extLst>
          </p:cNvPr>
          <p:cNvGrpSpPr/>
          <p:nvPr/>
        </p:nvGrpSpPr>
        <p:grpSpPr>
          <a:xfrm>
            <a:off x="5768898" y="1110257"/>
            <a:ext cx="6599319" cy="5694639"/>
            <a:chOff x="5768898" y="1110257"/>
            <a:chExt cx="6599319" cy="5694639"/>
          </a:xfrm>
        </p:grpSpPr>
        <p:pic>
          <p:nvPicPr>
            <p:cNvPr id="4098" name="Picture 2">
              <a:extLst>
                <a:ext uri="{FF2B5EF4-FFF2-40B4-BE49-F238E27FC236}">
                  <a16:creationId xmlns="" xmlns:a16="http://schemas.microsoft.com/office/drawing/2014/main" id="{DADCD373-B699-4C8C-A7D0-FDE15A4FBBB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0F9D38EE-1FB9-4846-8454-E02C30699966}"/>
                </a:ext>
              </a:extLst>
            </p:cNvPr>
            <p:cNvSpPr txBox="1"/>
            <p:nvPr/>
          </p:nvSpPr>
          <p:spPr>
            <a:xfrm>
              <a:off x="5768898" y="6158565"/>
              <a:ext cx="6599319"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năm 2020</a:t>
              </a:r>
              <a:endParaRPr lang="en-US" sz="1600">
                <a:solidFill>
                  <a:srgbClr val="00B050"/>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 xmlns:a16="http://schemas.microsoft.com/office/drawing/2014/main" id="{532C5628-94CE-43F2-9371-9404404E55F5}"/>
              </a:ext>
            </a:extLst>
          </p:cNvPr>
          <p:cNvGrpSpPr/>
          <p:nvPr/>
        </p:nvGrpSpPr>
        <p:grpSpPr>
          <a:xfrm>
            <a:off x="1622913" y="1088332"/>
            <a:ext cx="3810866" cy="827835"/>
            <a:chOff x="3222881" y="908516"/>
            <a:chExt cx="3514971" cy="682233"/>
          </a:xfrm>
        </p:grpSpPr>
        <p:sp>
          <p:nvSpPr>
            <p:cNvPr id="14" name="Rectangle: Rounded Corners 13">
              <a:extLst>
                <a:ext uri="{FF2B5EF4-FFF2-40B4-BE49-F238E27FC236}">
                  <a16:creationId xmlns="" xmlns:a16="http://schemas.microsoft.com/office/drawing/2014/main" id="{C0B1B2E8-863B-4662-ADE6-BE23EF79905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 xmlns:a16="http://schemas.microsoft.com/office/drawing/2014/main" id="{1E53FE6E-E4F0-4427-8D10-CDBDE5CF2658}"/>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6" name="Group 15">
            <a:extLst>
              <a:ext uri="{FF2B5EF4-FFF2-40B4-BE49-F238E27FC236}">
                <a16:creationId xmlns="" xmlns:a16="http://schemas.microsoft.com/office/drawing/2014/main" id="{B7D07B16-01E8-4ABF-8999-18BC4E27A0F2}"/>
              </a:ext>
            </a:extLst>
          </p:cNvPr>
          <p:cNvGrpSpPr/>
          <p:nvPr/>
        </p:nvGrpSpPr>
        <p:grpSpPr>
          <a:xfrm>
            <a:off x="496108" y="4984623"/>
            <a:ext cx="848449" cy="796469"/>
            <a:chOff x="3634055" y="3302115"/>
            <a:chExt cx="848449" cy="796469"/>
          </a:xfrm>
        </p:grpSpPr>
        <p:pic>
          <p:nvPicPr>
            <p:cNvPr id="17" name="Picture 16">
              <a:extLst>
                <a:ext uri="{FF2B5EF4-FFF2-40B4-BE49-F238E27FC236}">
                  <a16:creationId xmlns="" xmlns:a16="http://schemas.microsoft.com/office/drawing/2014/main" id="{16540775-268E-469E-A250-FAE5EE6B17B9}"/>
                </a:ext>
              </a:extLst>
            </p:cNvPr>
            <p:cNvPicPr>
              <a:picLocks noChangeAspect="1"/>
            </p:cNvPicPr>
            <p:nvPr/>
          </p:nvPicPr>
          <p:blipFill rotWithShape="1">
            <a:blip r:embed="rId4" cstate="print">
              <a:extLst>
                <a:ext uri="{BEBA8EAE-BF5A-486C-A8C5-ECC9F3942E4B}">
                  <a14:imgProps xmlns="" xmlns:a14="http://schemas.microsoft.com/office/drawing/2010/main">
                    <a14:imgLayer r:embed="rId7">
                      <a14:imgEffect>
                        <a14:backgroundRemoval t="11486" b="41386" l="40674" r="57855"/>
                      </a14:imgEffect>
                    </a14:imgLayer>
                  </a14:imgProps>
                </a:ext>
                <a:ext uri="{28A0092B-C50C-407E-A947-70E740481C1C}">
                  <a14:useLocalDpi xmlns="" xmlns:a14="http://schemas.microsoft.com/office/drawing/2010/main" val="0"/>
                </a:ext>
              </a:extLst>
            </a:blip>
            <a:srcRect l="41127" t="11421" r="42158" b="58658"/>
            <a:stretch/>
          </p:blipFill>
          <p:spPr>
            <a:xfrm>
              <a:off x="3634055" y="3302116"/>
              <a:ext cx="444923" cy="796468"/>
            </a:xfrm>
            <a:prstGeom prst="rect">
              <a:avLst/>
            </a:prstGeom>
          </p:spPr>
        </p:pic>
        <p:pic>
          <p:nvPicPr>
            <p:cNvPr id="18" name="Picture 17">
              <a:extLst>
                <a:ext uri="{FF2B5EF4-FFF2-40B4-BE49-F238E27FC236}">
                  <a16:creationId xmlns="" xmlns:a16="http://schemas.microsoft.com/office/drawing/2014/main" id="{5B76C780-7BEE-410A-8FD9-240418BAFE05}"/>
                </a:ext>
              </a:extLst>
            </p:cNvPr>
            <p:cNvPicPr>
              <a:picLocks noChangeAspect="1"/>
            </p:cNvPicPr>
            <p:nvPr/>
          </p:nvPicPr>
          <p:blipFill rotWithShape="1">
            <a:blip r:embed="rId8" cstate="print">
              <a:extLst>
                <a:ext uri="{BEBA8EAE-BF5A-486C-A8C5-ECC9F3942E4B}">
                  <a14:imgProps xmlns="" xmlns:a14="http://schemas.microsoft.com/office/drawing/2010/main">
                    <a14:imgLayer r:embed="rId9">
                      <a14:imgEffect>
                        <a14:backgroundRemoval t="9942" b="100000" l="0" r="100000"/>
                      </a14:imgEffect>
                    </a14:imgLayer>
                  </a14:imgProps>
                </a:ext>
                <a:ext uri="{28A0092B-C50C-407E-A947-70E740481C1C}">
                  <a14:useLocalDpi xmlns="" xmlns:a14="http://schemas.microsoft.com/office/drawing/2010/main" val="0"/>
                </a:ext>
              </a:extLst>
            </a:blip>
            <a:srcRect l="7746" t="26255"/>
            <a:stretch/>
          </p:blipFill>
          <p:spPr>
            <a:xfrm>
              <a:off x="4122720" y="3302115"/>
              <a:ext cx="359784" cy="796469"/>
            </a:xfrm>
            <a:prstGeom prst="rect">
              <a:avLst/>
            </a:prstGeom>
          </p:spPr>
        </p:pic>
      </p:grpSp>
      <p:pic>
        <p:nvPicPr>
          <p:cNvPr id="19" name="3 Minute Timer (Nho)">
            <a:hlinkClick r:id="" action="ppaction://media"/>
            <a:extLst>
              <a:ext uri="{FF2B5EF4-FFF2-40B4-BE49-F238E27FC236}">
                <a16:creationId xmlns="" xmlns:a16="http://schemas.microsoft.com/office/drawing/2014/main" id="{EF9005F6-07FB-46B7-993A-A2DB1DFBE5D1}"/>
              </a:ext>
            </a:extLst>
          </p:cNvPr>
          <p:cNvPicPr>
            <a:picLocks noChangeAspect="1"/>
          </p:cNvPicPr>
          <p:nvPr>
            <a:videoFile r:link="rId1"/>
            <p:extLst>
              <p:ext uri="{DAA4B4D4-6D71-4841-9C94-3DE7FCFB9230}">
                <p14:media xmlns="" xmlns:p14="http://schemas.microsoft.com/office/powerpoint/2010/main" r:embed="rId10"/>
              </p:ext>
            </p:extLst>
          </p:nvPr>
        </p:nvPicPr>
        <p:blipFill>
          <a:blip r:embed="rId11" cstate="print"/>
          <a:stretch>
            <a:fillRect/>
          </a:stretch>
        </p:blipFill>
        <p:spPr>
          <a:xfrm>
            <a:off x="4026385" y="5653075"/>
            <a:ext cx="1472856" cy="827835"/>
          </a:xfrm>
          <a:prstGeom prst="rect">
            <a:avLst/>
          </a:prstGeom>
        </p:spPr>
      </p:pic>
      <p:sp>
        <p:nvSpPr>
          <p:cNvPr id="20" name="Rectangle 19">
            <a:extLst>
              <a:ext uri="{FF2B5EF4-FFF2-40B4-BE49-F238E27FC236}">
                <a16:creationId xmlns="" xmlns:a16="http://schemas.microsoft.com/office/drawing/2014/main" id="{951673F1-5F24-47BA-9BDB-DA4DA7426B60}"/>
              </a:ext>
            </a:extLst>
          </p:cNvPr>
          <p:cNvSpPr/>
          <p:nvPr/>
        </p:nvSpPr>
        <p:spPr>
          <a:xfrm>
            <a:off x="1470801" y="522452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1" name="Rectangle 20">
            <a:extLst>
              <a:ext uri="{FF2B5EF4-FFF2-40B4-BE49-F238E27FC236}">
                <a16:creationId xmlns="" xmlns:a16="http://schemas.microsoft.com/office/drawing/2014/main" id="{971EC916-8D99-40E9-B62F-0C00C94A190C}"/>
              </a:ext>
            </a:extLst>
          </p:cNvPr>
          <p:cNvSpPr/>
          <p:nvPr/>
        </p:nvSpPr>
        <p:spPr>
          <a:xfrm>
            <a:off x="694984" y="6007642"/>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2" name="Hình ảnh 4">
            <a:extLst>
              <a:ext uri="{FF2B5EF4-FFF2-40B4-BE49-F238E27FC236}">
                <a16:creationId xmlns="" xmlns:a16="http://schemas.microsoft.com/office/drawing/2014/main" id="{BD9D8FC0-2606-4482-ABA2-8C23FD43374F}"/>
              </a:ext>
            </a:extLst>
          </p:cNvPr>
          <p:cNvPicPr>
            <a:picLocks noChangeAspect="1"/>
          </p:cNvPicPr>
          <p:nvPr/>
        </p:nvPicPr>
        <p:blipFill>
          <a:blip r:embed="rId12" cstate="print">
            <a:extLst>
              <a:ext uri="{BEBA8EAE-BF5A-486C-A8C5-ECC9F3942E4B}">
                <a14:imgProps xmlns="" xmlns:a14="http://schemas.microsoft.com/office/drawing/2010/main">
                  <a14:imgLayer r:embed="rId13">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577464" y="916546"/>
            <a:ext cx="819062" cy="1308147"/>
          </a:xfrm>
          <a:prstGeom prst="rect">
            <a:avLst/>
          </a:prstGeom>
        </p:spPr>
      </p:pic>
    </p:spTree>
    <p:extLst>
      <p:ext uri="{BB962C8B-B14F-4D97-AF65-F5344CB8AC3E}">
        <p14:creationId xmlns="" xmlns:p14="http://schemas.microsoft.com/office/powerpoint/2010/main" val="21330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par>
                                <p:cTn id="38" presetID="22" presetClass="entr" presetSubtype="2"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22" presetClass="entr" presetSubtype="8"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9"/>
                </p:tgtEl>
              </p:cMediaNode>
            </p:video>
          </p:childTnLst>
        </p:cTn>
      </p:par>
    </p:tnLst>
    <p:bldLst>
      <p:bldP spid="5" grpId="0"/>
      <p:bldP spid="6" grpId="0" animBg="1"/>
      <p:bldP spid="7" grpId="0" animBg="1"/>
      <p:bldP spid="9" grpId="0" animBg="1"/>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F08ACE7-CBC4-42FE-B039-E59741087CB9}"/>
              </a:ext>
            </a:extLst>
          </p:cNvPr>
          <p:cNvSpPr/>
          <p:nvPr/>
        </p:nvSpPr>
        <p:spPr>
          <a:xfrm>
            <a:off x="0" y="2150526"/>
            <a:ext cx="12164612" cy="2002728"/>
          </a:xfrm>
          <a:prstGeom prst="rect">
            <a:avLst/>
          </a:prstGeom>
        </p:spPr>
        <p:txBody>
          <a:bodyPr wrap="square">
            <a:spAutoFit/>
          </a:bodyPr>
          <a:lstStyle/>
          <a:p>
            <a:pPr indent="180340" algn="ctr">
              <a:lnSpc>
                <a:spcPct val="120000"/>
              </a:lnSpc>
              <a:spcAft>
                <a:spcPts val="600"/>
              </a:spcAft>
            </a:pPr>
            <a:r>
              <a:rPr lang="vi-VN" sz="5400">
                <a:solidFill>
                  <a:srgbClr val="FF0000"/>
                </a:solidFill>
                <a:latin typeface="#9Slide03 AllRoundGothic" panose="020B0703020202020104" pitchFamily="34" charset="0"/>
                <a:ea typeface="Calibri" panose="020F0502020204030204" pitchFamily="34" charset="0"/>
              </a:rPr>
              <a:t>Liệt kê nhanh </a:t>
            </a:r>
            <a:r>
              <a:rPr lang="en-US" sz="5400">
                <a:solidFill>
                  <a:srgbClr val="FF0000"/>
                </a:solidFill>
                <a:latin typeface="#9Slide03 AllRoundGothic" panose="020B0703020202020104" pitchFamily="34" charset="0"/>
                <a:ea typeface="Calibri" panose="020F0502020204030204" pitchFamily="34" charset="0"/>
              </a:rPr>
              <a:t>các đô thị lớn của Bắc Mĩ</a:t>
            </a:r>
            <a:endParaRPr lang="en-US" sz="5400">
              <a:solidFill>
                <a:srgbClr val="FF0000"/>
              </a:solidFill>
              <a:effectLst/>
              <a:latin typeface="#9Slide03 AllRoundGothic" panose="020B0703020202020104" pitchFamily="34" charset="0"/>
              <a:ea typeface="Calibri" panose="020F0502020204030204" pitchFamily="34" charset="0"/>
            </a:endParaRPr>
          </a:p>
        </p:txBody>
      </p:sp>
      <p:sp>
        <p:nvSpPr>
          <p:cNvPr id="3" name="TextBox 2">
            <a:extLst>
              <a:ext uri="{FF2B5EF4-FFF2-40B4-BE49-F238E27FC236}">
                <a16:creationId xmlns="" xmlns:a16="http://schemas.microsoft.com/office/drawing/2014/main" id="{6E928FF3-2D55-4524-B0E8-CEB9FA09C133}"/>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4" name="Hình ảnh 4">
            <a:extLst>
              <a:ext uri="{FF2B5EF4-FFF2-40B4-BE49-F238E27FC236}">
                <a16:creationId xmlns="" xmlns:a16="http://schemas.microsoft.com/office/drawing/2014/main" id="{89240F0A-15E9-4829-9190-7F08FA6DC8C8}"/>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085340" y="80304"/>
            <a:ext cx="990600" cy="1582116"/>
          </a:xfrm>
          <a:prstGeom prst="rect">
            <a:avLst/>
          </a:prstGeom>
        </p:spPr>
      </p:pic>
      <p:pic>
        <p:nvPicPr>
          <p:cNvPr id="7" name="Picture 6">
            <a:extLst>
              <a:ext uri="{FF2B5EF4-FFF2-40B4-BE49-F238E27FC236}">
                <a16:creationId xmlns="" xmlns:a16="http://schemas.microsoft.com/office/drawing/2014/main" id="{CF56B8CD-1087-4EDD-BF05-629DB61BB6C2}"/>
              </a:ext>
            </a:extLst>
          </p:cNvPr>
          <p:cNvPicPr>
            <a:picLocks noChangeAspect="1"/>
          </p:cNvPicPr>
          <p:nvPr/>
        </p:nvPicPr>
        <p:blipFill>
          <a:blip r:embed="rId4" cstate="print">
            <a:extLst>
              <a:ext uri="{BEBA8EAE-BF5A-486C-A8C5-ECC9F3942E4B}">
                <a14:imgProps xmlns="" xmlns:a14="http://schemas.microsoft.com/office/drawing/2010/main">
                  <a14:imgLayer r:embed="rId5">
                    <a14:imgEffect>
                      <a14:backgroundRemoval t="9697" b="95152" l="3797" r="94304">
                        <a14:foregroundMark x1="15190" y1="50303" x2="15190" y2="50303"/>
                        <a14:foregroundMark x1="6962" y1="32121" x2="12025" y2="39394"/>
                        <a14:foregroundMark x1="13924" y1="50303" x2="13924" y2="56970"/>
                        <a14:foregroundMark x1="36076" y1="93333" x2="54430" y2="95152"/>
                        <a14:foregroundMark x1="62658" y1="84242" x2="56962" y2="67273"/>
                        <a14:foregroundMark x1="60127" y1="66061" x2="58228" y2="80000"/>
                        <a14:foregroundMark x1="91139" y1="46667" x2="89873" y2="58788"/>
                        <a14:foregroundMark x1="62658" y1="17576" x2="62658" y2="17576"/>
                        <a14:foregroundMark x1="70886" y1="13333" x2="72785" y2="24848"/>
                        <a14:foregroundMark x1="81013" y1="88485" x2="81013" y2="88485"/>
                        <a14:foregroundMark x1="84810" y1="81212" x2="75316" y2="88485"/>
                        <a14:foregroundMark x1="82911" y1="83636" x2="72152" y2="90909"/>
                        <a14:foregroundMark x1="92405" y1="56970" x2="92405" y2="56970"/>
                        <a14:foregroundMark x1="93038" y1="52121" x2="93671" y2="58788"/>
                        <a14:foregroundMark x1="94304" y1="61818" x2="93038" y2="50909"/>
                      </a14:backgroundRemoval>
                    </a14:imgEffect>
                  </a14:imgLayer>
                </a14:imgProps>
              </a:ext>
            </a:extLst>
          </a:blip>
          <a:stretch>
            <a:fillRect/>
          </a:stretch>
        </p:blipFill>
        <p:spPr>
          <a:xfrm>
            <a:off x="9590391" y="4381585"/>
            <a:ext cx="2203688" cy="2301320"/>
          </a:xfrm>
          <a:prstGeom prst="rect">
            <a:avLst/>
          </a:prstGeom>
        </p:spPr>
      </p:pic>
      <p:pic>
        <p:nvPicPr>
          <p:cNvPr id="8" name="Picture 7">
            <a:extLst>
              <a:ext uri="{FF2B5EF4-FFF2-40B4-BE49-F238E27FC236}">
                <a16:creationId xmlns="" xmlns:a16="http://schemas.microsoft.com/office/drawing/2014/main" id="{148376A7-1BA5-439C-BB6F-137E81FD7F43}"/>
              </a:ext>
            </a:extLst>
          </p:cNvPr>
          <p:cNvPicPr>
            <a:picLocks noChangeAspect="1"/>
          </p:cNvPicPr>
          <p:nvPr/>
        </p:nvPicPr>
        <p:blipFill>
          <a:blip r:embed="rId6" cstate="print">
            <a:extLst>
              <a:ext uri="{BEBA8EAE-BF5A-486C-A8C5-ECC9F3942E4B}">
                <a14:imgProps xmlns="" xmlns:a14="http://schemas.microsoft.com/office/drawing/2010/main">
                  <a14:imgLayer r:embed="rId7">
                    <a14:imgEffect>
                      <a14:backgroundRemoval t="6818" b="95455" l="9783" r="91848">
                        <a14:foregroundMark x1="51630" y1="17045" x2="51630" y2="17045"/>
                        <a14:foregroundMark x1="40761" y1="60795" x2="42935" y2="94886"/>
                        <a14:foregroundMark x1="38043" y1="67614" x2="46196" y2="90341"/>
                        <a14:foregroundMark x1="85870" y1="50000" x2="88587" y2="55114"/>
                        <a14:foregroundMark x1="46196" y1="11932" x2="29891" y2="10795"/>
                        <a14:foregroundMark x1="25543" y1="14205" x2="25543" y2="32955"/>
                        <a14:foregroundMark x1="38043" y1="66477" x2="41304" y2="88636"/>
                        <a14:foregroundMark x1="39130" y1="90341" x2="51087" y2="95455"/>
                        <a14:foregroundMark x1="52717" y1="95455" x2="28261" y2="80682"/>
                        <a14:foregroundMark x1="33696" y1="7386" x2="42391" y2="9091"/>
                        <a14:foregroundMark x1="42391" y1="7955" x2="48913" y2="14205"/>
                        <a14:foregroundMark x1="40217" y1="18182" x2="43478" y2="21591"/>
                        <a14:foregroundMark x1="30978" y1="21591" x2="30435" y2="24432"/>
                        <a14:foregroundMark x1="89130" y1="47727" x2="89130" y2="47727"/>
                        <a14:foregroundMark x1="89674" y1="52841" x2="91848" y2="55682"/>
                        <a14:foregroundMark x1="43478" y1="76705" x2="43478" y2="76705"/>
                        <a14:foregroundMark x1="20109" y1="7386" x2="20109" y2="7386"/>
                        <a14:foregroundMark x1="19565" y1="6250" x2="19565" y2="6250"/>
                      </a14:backgroundRemoval>
                    </a14:imgEffect>
                  </a14:imgLayer>
                </a14:imgProps>
              </a:ext>
            </a:extLst>
          </a:blip>
          <a:stretch>
            <a:fillRect/>
          </a:stretch>
        </p:blipFill>
        <p:spPr>
          <a:xfrm>
            <a:off x="85512" y="4381585"/>
            <a:ext cx="2203688" cy="2107876"/>
          </a:xfrm>
          <a:prstGeom prst="rect">
            <a:avLst/>
          </a:prstGeom>
        </p:spPr>
      </p:pic>
    </p:spTree>
    <p:extLst>
      <p:ext uri="{BB962C8B-B14F-4D97-AF65-F5344CB8AC3E}">
        <p14:creationId xmlns="" xmlns:p14="http://schemas.microsoft.com/office/powerpoint/2010/main" val="6642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701B772-1A16-4BC2-85F2-185A50EAA434}"/>
              </a:ext>
            </a:extLst>
          </p:cNvPr>
          <p:cNvGrpSpPr/>
          <p:nvPr/>
        </p:nvGrpSpPr>
        <p:grpSpPr>
          <a:xfrm>
            <a:off x="5397191" y="401443"/>
            <a:ext cx="7037934" cy="6303091"/>
            <a:chOff x="5768898" y="1110257"/>
            <a:chExt cx="6599319" cy="5694639"/>
          </a:xfrm>
        </p:grpSpPr>
        <p:pic>
          <p:nvPicPr>
            <p:cNvPr id="3" name="Picture 2">
              <a:extLst>
                <a:ext uri="{FF2B5EF4-FFF2-40B4-BE49-F238E27FC236}">
                  <a16:creationId xmlns="" xmlns:a16="http://schemas.microsoft.com/office/drawing/2014/main" id="{4C030861-358E-42AB-B521-13C693B78816}"/>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CACA27DE-067A-4B96-B96F-238408EBBC3D}"/>
                </a:ext>
              </a:extLst>
            </p:cNvPr>
            <p:cNvSpPr txBox="1"/>
            <p:nvPr/>
          </p:nvSpPr>
          <p:spPr>
            <a:xfrm>
              <a:off x="5768898" y="6158565"/>
              <a:ext cx="6599319"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năm 2020</a:t>
              </a:r>
              <a:endParaRPr lang="en-US" sz="1600">
                <a:solidFill>
                  <a:srgbClr val="00B050"/>
                </a:solidFill>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 xmlns:a16="http://schemas.microsoft.com/office/drawing/2014/main" id="{B12E28BF-4F35-417B-B9D0-BA8DDC742E56}"/>
              </a:ext>
            </a:extLst>
          </p:cNvPr>
          <p:cNvSpPr/>
          <p:nvPr/>
        </p:nvSpPr>
        <p:spPr>
          <a:xfrm>
            <a:off x="97956" y="830810"/>
            <a:ext cx="5697865" cy="954107"/>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 Khu vực phía tây ven biển Thái Bình Dương:.</a:t>
            </a:r>
            <a:endParaRPr lang="en-US" sz="2800"/>
          </a:p>
        </p:txBody>
      </p:sp>
      <p:sp>
        <p:nvSpPr>
          <p:cNvPr id="6" name="Flowchart: Connector 5">
            <a:extLst>
              <a:ext uri="{FF2B5EF4-FFF2-40B4-BE49-F238E27FC236}">
                <a16:creationId xmlns="" xmlns:a16="http://schemas.microsoft.com/office/drawing/2014/main" id="{99273C40-552A-4293-8403-EC5B8F8C11F9}"/>
              </a:ext>
            </a:extLst>
          </p:cNvPr>
          <p:cNvSpPr/>
          <p:nvPr/>
        </p:nvSpPr>
        <p:spPr>
          <a:xfrm>
            <a:off x="8094492" y="3090446"/>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 xmlns:a16="http://schemas.microsoft.com/office/drawing/2014/main" id="{A092A670-82E3-4E44-A731-ABE974E8BA18}"/>
              </a:ext>
            </a:extLst>
          </p:cNvPr>
          <p:cNvSpPr/>
          <p:nvPr/>
        </p:nvSpPr>
        <p:spPr>
          <a:xfrm>
            <a:off x="8094492" y="3216971"/>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 xmlns:a16="http://schemas.microsoft.com/office/drawing/2014/main" id="{8B03D900-D30B-46F2-A326-9E92CE3058B5}"/>
              </a:ext>
            </a:extLst>
          </p:cNvPr>
          <p:cNvSpPr/>
          <p:nvPr/>
        </p:nvSpPr>
        <p:spPr>
          <a:xfrm>
            <a:off x="7764454" y="410776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 xmlns:a16="http://schemas.microsoft.com/office/drawing/2014/main" id="{77E9E8DF-56DC-4D5D-9F9D-81E2BF8F57FF}"/>
              </a:ext>
            </a:extLst>
          </p:cNvPr>
          <p:cNvSpPr/>
          <p:nvPr/>
        </p:nvSpPr>
        <p:spPr>
          <a:xfrm flipH="1">
            <a:off x="7957982" y="4431464"/>
            <a:ext cx="468014" cy="496739"/>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 xmlns:a16="http://schemas.microsoft.com/office/drawing/2014/main" id="{A0AC470A-1593-452E-98F0-AB4071230DE9}"/>
              </a:ext>
            </a:extLst>
          </p:cNvPr>
          <p:cNvSpPr/>
          <p:nvPr/>
        </p:nvSpPr>
        <p:spPr>
          <a:xfrm>
            <a:off x="8237209" y="4238668"/>
            <a:ext cx="334014" cy="336776"/>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70F3FD7E-3A08-41BF-A983-CE265DE527C9}"/>
              </a:ext>
            </a:extLst>
          </p:cNvPr>
          <p:cNvSpPr/>
          <p:nvPr/>
        </p:nvSpPr>
        <p:spPr>
          <a:xfrm>
            <a:off x="64093" y="1872208"/>
            <a:ext cx="5545237"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+Khu vực phía Bắc: </a:t>
            </a:r>
          </a:p>
        </p:txBody>
      </p:sp>
      <p:sp>
        <p:nvSpPr>
          <p:cNvPr id="12" name="Rectangle 11">
            <a:extLst>
              <a:ext uri="{FF2B5EF4-FFF2-40B4-BE49-F238E27FC236}">
                <a16:creationId xmlns="" xmlns:a16="http://schemas.microsoft.com/office/drawing/2014/main" id="{609D1705-7258-4100-A2A1-840AFA6D64F9}"/>
              </a:ext>
            </a:extLst>
          </p:cNvPr>
          <p:cNvSpPr/>
          <p:nvPr/>
        </p:nvSpPr>
        <p:spPr>
          <a:xfrm>
            <a:off x="32047" y="2452433"/>
            <a:ext cx="5545237"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đông ven biển Đại Tây Dương:</a:t>
            </a:r>
            <a:endParaRPr lang="en-US" sz="2800">
              <a:solidFill>
                <a:srgbClr val="1B04FA"/>
              </a:solidFill>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 xmlns:a16="http://schemas.microsoft.com/office/drawing/2014/main" id="{2DC3CF20-0E22-4A94-991E-8362119EF46C}"/>
              </a:ext>
            </a:extLst>
          </p:cNvPr>
          <p:cNvSpPr/>
          <p:nvPr/>
        </p:nvSpPr>
        <p:spPr>
          <a:xfrm>
            <a:off x="8756686" y="281970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 xmlns:a16="http://schemas.microsoft.com/office/drawing/2014/main" id="{5EC8A471-1B82-4BA5-9D90-8EDEC7FE28C6}"/>
              </a:ext>
            </a:extLst>
          </p:cNvPr>
          <p:cNvSpPr/>
          <p:nvPr/>
        </p:nvSpPr>
        <p:spPr>
          <a:xfrm>
            <a:off x="8580516" y="3038458"/>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EFEB98A8-03C6-4B5A-BB53-36BF5AABC2B6}"/>
              </a:ext>
            </a:extLst>
          </p:cNvPr>
          <p:cNvSpPr/>
          <p:nvPr/>
        </p:nvSpPr>
        <p:spPr>
          <a:xfrm>
            <a:off x="32047" y="3446957"/>
            <a:ext cx="5545237"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Nam: Hiu-xtơn.</a:t>
            </a:r>
            <a:endParaRPr lang="en-US" sz="2800">
              <a:solidFill>
                <a:srgbClr val="1B04FA"/>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 xmlns:a16="http://schemas.microsoft.com/office/drawing/2014/main" id="{D1569EBE-85E1-47ED-AAFE-4F7E3B9E10E5}"/>
              </a:ext>
            </a:extLst>
          </p:cNvPr>
          <p:cNvSpPr/>
          <p:nvPr/>
        </p:nvSpPr>
        <p:spPr>
          <a:xfrm flipH="1">
            <a:off x="10868169" y="3918771"/>
            <a:ext cx="428016" cy="397269"/>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 xmlns:a16="http://schemas.microsoft.com/office/drawing/2014/main" id="{E5DD56DE-3524-45FF-81CE-B4CA5B259229}"/>
              </a:ext>
            </a:extLst>
          </p:cNvPr>
          <p:cNvSpPr/>
          <p:nvPr/>
        </p:nvSpPr>
        <p:spPr>
          <a:xfrm>
            <a:off x="10522163" y="372099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 xmlns:a16="http://schemas.microsoft.com/office/drawing/2014/main" id="{3C302477-BA61-4B32-BC8A-1A4A29618FCA}"/>
              </a:ext>
            </a:extLst>
          </p:cNvPr>
          <p:cNvSpPr/>
          <p:nvPr/>
        </p:nvSpPr>
        <p:spPr>
          <a:xfrm>
            <a:off x="10819917" y="3555525"/>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 xmlns:a16="http://schemas.microsoft.com/office/drawing/2014/main" id="{88AE0793-971F-4C59-BFED-DEAC86FCA56F}"/>
              </a:ext>
            </a:extLst>
          </p:cNvPr>
          <p:cNvSpPr/>
          <p:nvPr/>
        </p:nvSpPr>
        <p:spPr>
          <a:xfrm>
            <a:off x="9983671" y="4059546"/>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 xmlns:a16="http://schemas.microsoft.com/office/drawing/2014/main" id="{57D39B4C-734F-4D05-B39F-BB3FDA320088}"/>
              </a:ext>
            </a:extLst>
          </p:cNvPr>
          <p:cNvSpPr/>
          <p:nvPr/>
        </p:nvSpPr>
        <p:spPr>
          <a:xfrm>
            <a:off x="11060655" y="3722318"/>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 xmlns:a16="http://schemas.microsoft.com/office/drawing/2014/main" id="{6B43DC24-2BFE-428C-AF74-7DB66CB961E5}"/>
              </a:ext>
            </a:extLst>
          </p:cNvPr>
          <p:cNvSpPr/>
          <p:nvPr/>
        </p:nvSpPr>
        <p:spPr>
          <a:xfrm>
            <a:off x="10308718" y="3938485"/>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 xmlns:a16="http://schemas.microsoft.com/office/drawing/2014/main" id="{5898F31B-312C-43BE-B0C9-EC4EDE498B97}"/>
              </a:ext>
            </a:extLst>
          </p:cNvPr>
          <p:cNvSpPr/>
          <p:nvPr/>
        </p:nvSpPr>
        <p:spPr>
          <a:xfrm>
            <a:off x="9533905" y="5115194"/>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25ADBABC-F8F3-4E12-81B3-577BA08A94C1}"/>
              </a:ext>
            </a:extLst>
          </p:cNvPr>
          <p:cNvSpPr/>
          <p:nvPr/>
        </p:nvSpPr>
        <p:spPr>
          <a:xfrm>
            <a:off x="0" y="7107"/>
            <a:ext cx="6533302" cy="461665"/>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a:t>
            </a:r>
            <a:r>
              <a:rPr lang="en-US" sz="2400">
                <a:solidFill>
                  <a:srgbClr val="00B050"/>
                </a:solidFill>
                <a:latin typeface="Arial" panose="020B0604020202020204" pitchFamily="34" charset="0"/>
                <a:cs typeface="Arial" panose="020B0604020202020204" pitchFamily="34" charset="0"/>
              </a:rPr>
              <a:t>Các trung tâm kinh tế quan trọng ở Bắc Mỹ</a:t>
            </a:r>
          </a:p>
        </p:txBody>
      </p:sp>
    </p:spTree>
    <p:extLst>
      <p:ext uri="{BB962C8B-B14F-4D97-AF65-F5344CB8AC3E}">
        <p14:creationId xmlns="" xmlns:p14="http://schemas.microsoft.com/office/powerpoint/2010/main" val="38948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arn(inVertical)">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p:bldP spid="12" grpId="0"/>
      <p:bldP spid="13" grpId="0" animBg="1"/>
      <p:bldP spid="14" grpId="0" animBg="1"/>
      <p:bldP spid="15" grpId="0"/>
      <p:bldP spid="17" grpId="0" animBg="1"/>
      <p:bldP spid="18" grpId="0" animBg="1"/>
      <p:bldP spid="19" grpId="0" animBg="1"/>
      <p:bldP spid="20" grpId="0" animBg="1"/>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 xmlns:a16="http://schemas.microsoft.com/office/drawing/2014/main"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 xmlns:a16="http://schemas.microsoft.com/office/drawing/2014/main" id="{3F8CD35E-2747-4DCA-A332-11103AA6832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 xmlns:a16="http://schemas.microsoft.com/office/drawing/2014/main" id="{6E55E3A2-7E2F-4783-96DB-AE9AF3E23A99}"/>
              </a:ext>
            </a:extLst>
          </p:cNvPr>
          <p:cNvSpPr/>
          <p:nvPr/>
        </p:nvSpPr>
        <p:spPr>
          <a:xfrm>
            <a:off x="8118088" y="3144644"/>
            <a:ext cx="301084"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3C49853D-6D8C-4A3C-9DA6-9A0F51969D1E}"/>
              </a:ext>
            </a:extLst>
          </p:cNvPr>
          <p:cNvPicPr>
            <a:picLocks noChangeAspect="1"/>
          </p:cNvPicPr>
          <p:nvPr/>
        </p:nvPicPr>
        <p:blipFill>
          <a:blip r:embed="rId4" cstate="print"/>
          <a:stretch>
            <a:fillRect/>
          </a:stretch>
        </p:blipFill>
        <p:spPr>
          <a:xfrm>
            <a:off x="501594" y="615641"/>
            <a:ext cx="1698418" cy="1643790"/>
          </a:xfrm>
          <a:prstGeom prst="rect">
            <a:avLst/>
          </a:prstGeom>
        </p:spPr>
      </p:pic>
      <p:pic>
        <p:nvPicPr>
          <p:cNvPr id="12" name="Picture 11">
            <a:extLst>
              <a:ext uri="{FF2B5EF4-FFF2-40B4-BE49-F238E27FC236}">
                <a16:creationId xmlns="" xmlns:a16="http://schemas.microsoft.com/office/drawing/2014/main" id="{5D674D02-623D-4E9B-A95D-F726AE251CC6}"/>
              </a:ext>
            </a:extLst>
          </p:cNvPr>
          <p:cNvPicPr>
            <a:picLocks noChangeAspect="1"/>
          </p:cNvPicPr>
          <p:nvPr/>
        </p:nvPicPr>
        <p:blipFill>
          <a:blip r:embed="rId5" cstate="print"/>
          <a:stretch>
            <a:fillRect/>
          </a:stretch>
        </p:blipFill>
        <p:spPr>
          <a:xfrm>
            <a:off x="2665869" y="2812971"/>
            <a:ext cx="1992398" cy="1484308"/>
          </a:xfrm>
          <a:prstGeom prst="rect">
            <a:avLst/>
          </a:prstGeom>
        </p:spPr>
      </p:pic>
      <p:sp>
        <p:nvSpPr>
          <p:cNvPr id="13" name="Rectangle 12">
            <a:extLst>
              <a:ext uri="{FF2B5EF4-FFF2-40B4-BE49-F238E27FC236}">
                <a16:creationId xmlns="" xmlns:a16="http://schemas.microsoft.com/office/drawing/2014/main" id="{9E52547E-AF67-4A35-912B-4FE07282D724}"/>
              </a:ext>
            </a:extLst>
          </p:cNvPr>
          <p:cNvSpPr/>
          <p:nvPr/>
        </p:nvSpPr>
        <p:spPr>
          <a:xfrm>
            <a:off x="167105" y="2256405"/>
            <a:ext cx="3404146" cy="400110"/>
          </a:xfrm>
          <a:prstGeom prst="rect">
            <a:avLst/>
          </a:prstGeom>
        </p:spPr>
        <p:txBody>
          <a:bodyPr wrap="square">
            <a:spAutoFit/>
          </a:bodyPr>
          <a:lstStyle/>
          <a:p>
            <a:pPr algn="just"/>
            <a:r>
              <a:rPr lang="vi-VN" sz="2000">
                <a:solidFill>
                  <a:srgbClr val="1B04FA"/>
                </a:solidFill>
                <a:latin typeface="Arial" panose="020B0604020202020204" pitchFamily="34" charset="0"/>
                <a:cs typeface="Arial" panose="020B0604020202020204" pitchFamily="34" charset="0"/>
              </a:rPr>
              <a:t>Công nghệ thông tin</a:t>
            </a:r>
            <a:endParaRPr lang="en-US" sz="2000">
              <a:solidFill>
                <a:srgbClr val="1B04FA"/>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 xmlns:a16="http://schemas.microsoft.com/office/drawing/2014/main" id="{8488BAEF-D694-48A5-B175-04CAD7C5F14D}"/>
              </a:ext>
            </a:extLst>
          </p:cNvPr>
          <p:cNvSpPr/>
          <p:nvPr/>
        </p:nvSpPr>
        <p:spPr>
          <a:xfrm>
            <a:off x="2514010" y="4297279"/>
            <a:ext cx="4945656" cy="400110"/>
          </a:xfrm>
          <a:prstGeom prst="rect">
            <a:avLst/>
          </a:prstGeom>
        </p:spPr>
        <p:txBody>
          <a:bodyPr wrap="square">
            <a:spAutoFit/>
          </a:bodyPr>
          <a:lstStyle/>
          <a:p>
            <a:pPr algn="just"/>
            <a:r>
              <a:rPr lang="vi-VN" sz="2000">
                <a:solidFill>
                  <a:srgbClr val="1B04FA"/>
                </a:solidFill>
                <a:latin typeface="Arial" panose="020B0604020202020204" pitchFamily="34" charset="0"/>
                <a:cs typeface="Arial" panose="020B0604020202020204" pitchFamily="34" charset="0"/>
              </a:rPr>
              <a:t>Chế biến nông sản.</a:t>
            </a:r>
            <a:endParaRPr lang="en-US" sz="2000">
              <a:solidFill>
                <a:srgbClr val="1B04FA"/>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 xmlns:a16="http://schemas.microsoft.com/office/drawing/2014/main" id="{3F3D699F-B231-488B-8CE7-DE5ABF99BF10}"/>
              </a:ext>
            </a:extLst>
          </p:cNvPr>
          <p:cNvGrpSpPr/>
          <p:nvPr/>
        </p:nvGrpSpPr>
        <p:grpSpPr>
          <a:xfrm>
            <a:off x="587655" y="4799701"/>
            <a:ext cx="2542121" cy="1784719"/>
            <a:chOff x="3115146" y="3221173"/>
            <a:chExt cx="2542121" cy="1784719"/>
          </a:xfrm>
        </p:grpSpPr>
        <p:sp>
          <p:nvSpPr>
            <p:cNvPr id="19" name="Rectangle 18">
              <a:extLst>
                <a:ext uri="{FF2B5EF4-FFF2-40B4-BE49-F238E27FC236}">
                  <a16:creationId xmlns="" xmlns:a16="http://schemas.microsoft.com/office/drawing/2014/main" id="{90149066-AB1F-41F8-BBED-C8E5A01DFFB3}"/>
                </a:ext>
              </a:extLst>
            </p:cNvPr>
            <p:cNvSpPr/>
            <p:nvPr/>
          </p:nvSpPr>
          <p:spPr>
            <a:xfrm>
              <a:off x="3252440" y="4605782"/>
              <a:ext cx="2404827" cy="400110"/>
            </a:xfrm>
            <a:prstGeom prst="rect">
              <a:avLst/>
            </a:prstGeom>
          </p:spPr>
          <p:txBody>
            <a:bodyPr wrap="square">
              <a:spAutoFit/>
            </a:bodyPr>
            <a:lstStyle/>
            <a:p>
              <a:r>
                <a:rPr lang="vi-VN" sz="2000">
                  <a:solidFill>
                    <a:srgbClr val="1B04FA"/>
                  </a:solidFill>
                  <a:latin typeface="Arial" panose="020B0604020202020204" pitchFamily="34" charset="0"/>
                  <a:cs typeface="Arial" panose="020B0604020202020204" pitchFamily="34" charset="0"/>
                </a:rPr>
                <a:t>Tài chính</a:t>
              </a:r>
              <a:endParaRPr lang="en-US" sz="2000">
                <a:solidFill>
                  <a:srgbClr val="1B04FA"/>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 xmlns:a16="http://schemas.microsoft.com/office/drawing/2014/main" id="{F3C35D7F-86FA-44D9-8691-8FBF846F1942}"/>
                </a:ext>
              </a:extLst>
            </p:cNvPr>
            <p:cNvPicPr>
              <a:picLocks noChangeAspect="1"/>
            </p:cNvPicPr>
            <p:nvPr/>
          </p:nvPicPr>
          <p:blipFill>
            <a:blip r:embed="rId6" cstate="print"/>
            <a:stretch>
              <a:fillRect/>
            </a:stretch>
          </p:blipFill>
          <p:spPr>
            <a:xfrm>
              <a:off x="3115146" y="3221173"/>
              <a:ext cx="2072943" cy="1426738"/>
            </a:xfrm>
            <a:prstGeom prst="rect">
              <a:avLst/>
            </a:prstGeom>
          </p:spPr>
        </p:pic>
      </p:grpSp>
    </p:spTree>
    <p:extLst>
      <p:ext uri="{BB962C8B-B14F-4D97-AF65-F5344CB8AC3E}">
        <p14:creationId xmlns="" xmlns:p14="http://schemas.microsoft.com/office/powerpoint/2010/main" val="255526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 xmlns:a16="http://schemas.microsoft.com/office/drawing/2014/main"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 xmlns:a16="http://schemas.microsoft.com/office/drawing/2014/main" id="{3F8CD35E-2747-4DCA-A332-11103AA6832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 xmlns:a16="http://schemas.microsoft.com/office/drawing/2014/main" id="{6E55E3A2-7E2F-4783-96DB-AE9AF3E23A99}"/>
              </a:ext>
            </a:extLst>
          </p:cNvPr>
          <p:cNvSpPr/>
          <p:nvPr/>
        </p:nvSpPr>
        <p:spPr>
          <a:xfrm>
            <a:off x="8118088" y="3144644"/>
            <a:ext cx="301084"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 xmlns:a16="http://schemas.microsoft.com/office/drawing/2014/main" id="{44BE1B19-C06B-4A68-AC19-5978D55690DC}"/>
              </a:ext>
            </a:extLst>
          </p:cNvPr>
          <p:cNvSpPr/>
          <p:nvPr/>
        </p:nvSpPr>
        <p:spPr>
          <a:xfrm>
            <a:off x="7844459" y="4126156"/>
            <a:ext cx="240176"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 xmlns:a16="http://schemas.microsoft.com/office/drawing/2014/main" id="{4BB4A677-E180-490B-A2DC-A7D50BED59E4}"/>
              </a:ext>
            </a:extLst>
          </p:cNvPr>
          <p:cNvGrpSpPr/>
          <p:nvPr/>
        </p:nvGrpSpPr>
        <p:grpSpPr>
          <a:xfrm>
            <a:off x="141741" y="1012523"/>
            <a:ext cx="2256060" cy="2196892"/>
            <a:chOff x="141741" y="1012523"/>
            <a:chExt cx="2256060" cy="2196892"/>
          </a:xfrm>
        </p:grpSpPr>
        <p:sp>
          <p:nvSpPr>
            <p:cNvPr id="20" name="Rectangle 19">
              <a:extLst>
                <a:ext uri="{FF2B5EF4-FFF2-40B4-BE49-F238E27FC236}">
                  <a16:creationId xmlns="" xmlns:a16="http://schemas.microsoft.com/office/drawing/2014/main" id="{15B60595-CF71-4629-8773-43CE978846B9}"/>
                </a:ext>
              </a:extLst>
            </p:cNvPr>
            <p:cNvSpPr/>
            <p:nvPr/>
          </p:nvSpPr>
          <p:spPr>
            <a:xfrm>
              <a:off x="701431" y="2747750"/>
              <a:ext cx="1621866"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Cơ khí</a:t>
              </a:r>
              <a:endParaRPr lang="en-US" sz="2400">
                <a:solidFill>
                  <a:srgbClr val="1B04FA"/>
                </a:solidFill>
                <a:latin typeface="Arial" panose="020B0604020202020204" pitchFamily="34" charset="0"/>
                <a:cs typeface="Arial" panose="020B0604020202020204" pitchFamily="34" charset="0"/>
              </a:endParaRPr>
            </a:p>
          </p:txBody>
        </p:sp>
        <p:pic>
          <p:nvPicPr>
            <p:cNvPr id="21" name="Picture 2" descr="Quản lý sản xuất cơ khí có những cách nào? | Cloudify">
              <a:extLst>
                <a:ext uri="{FF2B5EF4-FFF2-40B4-BE49-F238E27FC236}">
                  <a16:creationId xmlns="" xmlns:a16="http://schemas.microsoft.com/office/drawing/2014/main" id="{D0A9B5B8-73AD-4AB4-9EDE-D5EB3D06265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1741" y="1012523"/>
              <a:ext cx="2256060" cy="1692045"/>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2" name="Group 21">
            <a:extLst>
              <a:ext uri="{FF2B5EF4-FFF2-40B4-BE49-F238E27FC236}">
                <a16:creationId xmlns="" xmlns:a16="http://schemas.microsoft.com/office/drawing/2014/main" id="{83B14EFF-50D1-48D1-91C7-93061604C8F7}"/>
              </a:ext>
            </a:extLst>
          </p:cNvPr>
          <p:cNvGrpSpPr/>
          <p:nvPr/>
        </p:nvGrpSpPr>
        <p:grpSpPr>
          <a:xfrm>
            <a:off x="241303" y="4922340"/>
            <a:ext cx="2542121" cy="1846274"/>
            <a:chOff x="3115146" y="3221173"/>
            <a:chExt cx="2542121" cy="1846274"/>
          </a:xfrm>
        </p:grpSpPr>
        <p:sp>
          <p:nvSpPr>
            <p:cNvPr id="23" name="Rectangle 22">
              <a:extLst>
                <a:ext uri="{FF2B5EF4-FFF2-40B4-BE49-F238E27FC236}">
                  <a16:creationId xmlns="" xmlns:a16="http://schemas.microsoft.com/office/drawing/2014/main" id="{FE244C73-F079-4619-A841-B3782C28C845}"/>
                </a:ext>
              </a:extLst>
            </p:cNvPr>
            <p:cNvSpPr/>
            <p:nvPr/>
          </p:nvSpPr>
          <p:spPr>
            <a:xfrm>
              <a:off x="3252440" y="4605782"/>
              <a:ext cx="2404827"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Tài chính</a:t>
              </a:r>
              <a:endParaRPr lang="en-US" sz="2400">
                <a:solidFill>
                  <a:srgbClr val="1B04FA"/>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 xmlns:a16="http://schemas.microsoft.com/office/drawing/2014/main" id="{7D424F9A-9D85-42B4-900C-4587C3EE5303}"/>
                </a:ext>
              </a:extLst>
            </p:cNvPr>
            <p:cNvPicPr>
              <a:picLocks noChangeAspect="1"/>
            </p:cNvPicPr>
            <p:nvPr/>
          </p:nvPicPr>
          <p:blipFill>
            <a:blip r:embed="rId5" cstate="print"/>
            <a:stretch>
              <a:fillRect/>
            </a:stretch>
          </p:blipFill>
          <p:spPr>
            <a:xfrm>
              <a:off x="3115146" y="3221173"/>
              <a:ext cx="2072943" cy="1426738"/>
            </a:xfrm>
            <a:prstGeom prst="rect">
              <a:avLst/>
            </a:prstGeom>
          </p:spPr>
        </p:pic>
      </p:grpSp>
      <p:grpSp>
        <p:nvGrpSpPr>
          <p:cNvPr id="26" name="Group 25">
            <a:extLst>
              <a:ext uri="{FF2B5EF4-FFF2-40B4-BE49-F238E27FC236}">
                <a16:creationId xmlns="" xmlns:a16="http://schemas.microsoft.com/office/drawing/2014/main" id="{1410873A-4A92-41C8-96A3-CC0711730DCE}"/>
              </a:ext>
            </a:extLst>
          </p:cNvPr>
          <p:cNvGrpSpPr/>
          <p:nvPr/>
        </p:nvGrpSpPr>
        <p:grpSpPr>
          <a:xfrm>
            <a:off x="2397801" y="2432990"/>
            <a:ext cx="3105583" cy="2545106"/>
            <a:chOff x="2365150" y="750746"/>
            <a:chExt cx="3105583" cy="2545106"/>
          </a:xfrm>
        </p:grpSpPr>
        <p:pic>
          <p:nvPicPr>
            <p:cNvPr id="3" name="Picture 2">
              <a:extLst>
                <a:ext uri="{FF2B5EF4-FFF2-40B4-BE49-F238E27FC236}">
                  <a16:creationId xmlns="" xmlns:a16="http://schemas.microsoft.com/office/drawing/2014/main" id="{1DA614A2-9F2D-4823-829C-3EF21876EF71}"/>
                </a:ext>
              </a:extLst>
            </p:cNvPr>
            <p:cNvPicPr>
              <a:picLocks noChangeAspect="1"/>
            </p:cNvPicPr>
            <p:nvPr/>
          </p:nvPicPr>
          <p:blipFill>
            <a:blip r:embed="rId6" cstate="print"/>
            <a:stretch>
              <a:fillRect/>
            </a:stretch>
          </p:blipFill>
          <p:spPr>
            <a:xfrm>
              <a:off x="2365150" y="750746"/>
              <a:ext cx="3105583" cy="2191056"/>
            </a:xfrm>
            <a:prstGeom prst="rect">
              <a:avLst/>
            </a:prstGeom>
          </p:spPr>
        </p:pic>
        <p:sp>
          <p:nvSpPr>
            <p:cNvPr id="25" name="TextBox 24">
              <a:extLst>
                <a:ext uri="{FF2B5EF4-FFF2-40B4-BE49-F238E27FC236}">
                  <a16:creationId xmlns="" xmlns:a16="http://schemas.microsoft.com/office/drawing/2014/main" id="{9EA9FDA2-AC08-4045-B09C-C24E65C2D38D}"/>
                </a:ext>
              </a:extLst>
            </p:cNvPr>
            <p:cNvSpPr txBox="1"/>
            <p:nvPr/>
          </p:nvSpPr>
          <p:spPr>
            <a:xfrm>
              <a:off x="2562982" y="2895742"/>
              <a:ext cx="2644954" cy="400110"/>
            </a:xfrm>
            <a:prstGeom prst="rect">
              <a:avLst/>
            </a:prstGeom>
            <a:noFill/>
          </p:spPr>
          <p:txBody>
            <a:bodyPr wrap="square" rtlCol="0">
              <a:spAutoFit/>
            </a:bodyPr>
            <a:lstStyle/>
            <a:p>
              <a:r>
                <a:rPr lang="vi-VN" sz="2000">
                  <a:solidFill>
                    <a:srgbClr val="1B04FA"/>
                  </a:solidFill>
                </a:rPr>
                <a:t>Nghiên cứu khoa học</a:t>
              </a:r>
              <a:endParaRPr lang="en-US" sz="2000">
                <a:solidFill>
                  <a:srgbClr val="1B04FA"/>
                </a:solidFill>
              </a:endParaRPr>
            </a:p>
          </p:txBody>
        </p:sp>
      </p:grpSp>
    </p:spTree>
    <p:extLst>
      <p:ext uri="{BB962C8B-B14F-4D97-AF65-F5344CB8AC3E}">
        <p14:creationId xmlns="" xmlns:p14="http://schemas.microsoft.com/office/powerpoint/2010/main" val="413790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 xmlns:a16="http://schemas.microsoft.com/office/drawing/2014/main"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 xmlns:a16="http://schemas.microsoft.com/office/drawing/2014/main" id="{3F8CD35E-2747-4DCA-A332-11103AA6832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 xmlns:a16="http://schemas.microsoft.com/office/drawing/2014/main" id="{6E55E3A2-7E2F-4783-96DB-AE9AF3E23A99}"/>
              </a:ext>
            </a:extLst>
          </p:cNvPr>
          <p:cNvSpPr/>
          <p:nvPr/>
        </p:nvSpPr>
        <p:spPr>
          <a:xfrm>
            <a:off x="7964547" y="4467516"/>
            <a:ext cx="387716" cy="42786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 xmlns:a16="http://schemas.microsoft.com/office/drawing/2014/main" id="{44BE1B19-C06B-4A68-AC19-5978D55690DC}"/>
              </a:ext>
            </a:extLst>
          </p:cNvPr>
          <p:cNvSpPr/>
          <p:nvPr/>
        </p:nvSpPr>
        <p:spPr>
          <a:xfrm>
            <a:off x="7844459" y="4126156"/>
            <a:ext cx="240176"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E7FE5E36-7866-4296-88CA-F197DEB13A46}"/>
              </a:ext>
            </a:extLst>
          </p:cNvPr>
          <p:cNvSpPr/>
          <p:nvPr/>
        </p:nvSpPr>
        <p:spPr>
          <a:xfrm>
            <a:off x="416363" y="1118451"/>
            <a:ext cx="4389080" cy="3539430"/>
          </a:xfrm>
          <a:prstGeom prst="rect">
            <a:avLst/>
          </a:prstGeom>
        </p:spPr>
        <p:txBody>
          <a:bodyPr wrap="square">
            <a:spAutoFit/>
          </a:bodyPr>
          <a:lstStyle/>
          <a:p>
            <a:r>
              <a:rPr lang="vi-VN" sz="2800">
                <a:solidFill>
                  <a:srgbClr val="1B04FA"/>
                </a:solidFill>
              </a:rPr>
              <a:t>+ Lốt-an-giơ-lét: </a:t>
            </a:r>
            <a:endParaRPr lang="en-US" sz="2800">
              <a:solidFill>
                <a:srgbClr val="1B04FA"/>
              </a:solidFill>
            </a:endParaRPr>
          </a:p>
          <a:p>
            <a:r>
              <a:rPr lang="vi-VN" sz="2800">
                <a:solidFill>
                  <a:srgbClr val="1B04FA"/>
                </a:solidFill>
              </a:rPr>
              <a:t>+ Niu-Oóc:.</a:t>
            </a:r>
          </a:p>
          <a:p>
            <a:r>
              <a:rPr lang="vi-VN" sz="2800">
                <a:solidFill>
                  <a:srgbClr val="1B04FA"/>
                </a:solidFill>
              </a:rPr>
              <a:t>+ Oa-sinh-tơn: </a:t>
            </a:r>
            <a:endParaRPr lang="en-US" sz="2800">
              <a:solidFill>
                <a:srgbClr val="1B04FA"/>
              </a:solidFill>
            </a:endParaRPr>
          </a:p>
          <a:p>
            <a:r>
              <a:rPr lang="vi-VN" sz="2800">
                <a:solidFill>
                  <a:srgbClr val="1B04FA"/>
                </a:solidFill>
              </a:rPr>
              <a:t>+ Tô-rôn-tô: </a:t>
            </a:r>
            <a:endParaRPr lang="en-US" sz="2800">
              <a:solidFill>
                <a:srgbClr val="1B04FA"/>
              </a:solidFill>
            </a:endParaRPr>
          </a:p>
          <a:p>
            <a:r>
              <a:rPr lang="vi-VN" sz="2800">
                <a:solidFill>
                  <a:srgbClr val="1B04FA"/>
                </a:solidFill>
              </a:rPr>
              <a:t>+ Môn-trê-an:.</a:t>
            </a:r>
          </a:p>
          <a:p>
            <a:r>
              <a:rPr lang="vi-VN" sz="2800">
                <a:solidFill>
                  <a:srgbClr val="1B04FA"/>
                </a:solidFill>
              </a:rPr>
              <a:t>+ Si-ca-gô:</a:t>
            </a:r>
          </a:p>
          <a:p>
            <a:r>
              <a:rPr lang="vi-VN" sz="2800">
                <a:solidFill>
                  <a:srgbClr val="1B04FA"/>
                </a:solidFill>
              </a:rPr>
              <a:t>+Hau-xtơn: </a:t>
            </a:r>
            <a:endParaRPr lang="en-US" sz="2800">
              <a:solidFill>
                <a:srgbClr val="1B04FA"/>
              </a:solidFill>
            </a:endParaRPr>
          </a:p>
          <a:p>
            <a:r>
              <a:rPr lang="vi-VN" sz="2800">
                <a:solidFill>
                  <a:srgbClr val="1B04FA"/>
                </a:solidFill>
              </a:rPr>
              <a:t>+</a:t>
            </a:r>
            <a:r>
              <a:rPr lang="en-US" sz="2800">
                <a:solidFill>
                  <a:srgbClr val="1B04FA"/>
                </a:solidFill>
              </a:rPr>
              <a:t> Niu Oóc-lin</a:t>
            </a:r>
            <a:r>
              <a:rPr lang="vi-VN" sz="2800">
                <a:solidFill>
                  <a:srgbClr val="1B04FA"/>
                </a:solidFill>
              </a:rPr>
              <a:t> :</a:t>
            </a:r>
            <a:endParaRPr lang="en-US"/>
          </a:p>
        </p:txBody>
      </p:sp>
      <p:sp>
        <p:nvSpPr>
          <p:cNvPr id="27" name="Flowchart: Connector 26">
            <a:extLst>
              <a:ext uri="{FF2B5EF4-FFF2-40B4-BE49-F238E27FC236}">
                <a16:creationId xmlns="" xmlns:a16="http://schemas.microsoft.com/office/drawing/2014/main" id="{3D321D3C-2B25-4F4B-92A5-B7C09F06EC2A}"/>
              </a:ext>
            </a:extLst>
          </p:cNvPr>
          <p:cNvSpPr/>
          <p:nvPr/>
        </p:nvSpPr>
        <p:spPr>
          <a:xfrm>
            <a:off x="10882450" y="3912221"/>
            <a:ext cx="387716" cy="42786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 xmlns:a16="http://schemas.microsoft.com/office/drawing/2014/main" id="{129DCB4E-EDB5-4117-B3E4-4B80A204A7BA}"/>
              </a:ext>
            </a:extLst>
          </p:cNvPr>
          <p:cNvSpPr/>
          <p:nvPr/>
        </p:nvSpPr>
        <p:spPr>
          <a:xfrm>
            <a:off x="10809893" y="3527813"/>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 xmlns:a16="http://schemas.microsoft.com/office/drawing/2014/main" id="{044854C8-F08A-45DB-B55E-A6E7019F0449}"/>
              </a:ext>
            </a:extLst>
          </p:cNvPr>
          <p:cNvSpPr/>
          <p:nvPr/>
        </p:nvSpPr>
        <p:spPr>
          <a:xfrm>
            <a:off x="10030168" y="4047441"/>
            <a:ext cx="294710" cy="29264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 xmlns:a16="http://schemas.microsoft.com/office/drawing/2014/main" id="{E3272A17-1ECC-420E-B9DF-552F03EB1F53}"/>
              </a:ext>
            </a:extLst>
          </p:cNvPr>
          <p:cNvSpPr/>
          <p:nvPr/>
        </p:nvSpPr>
        <p:spPr>
          <a:xfrm>
            <a:off x="8739988" y="2888166"/>
            <a:ext cx="259046" cy="264088"/>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 xmlns:a16="http://schemas.microsoft.com/office/drawing/2014/main" id="{F520DB2A-AE56-44FF-994B-84331FE8DACB}"/>
              </a:ext>
            </a:extLst>
          </p:cNvPr>
          <p:cNvSpPr/>
          <p:nvPr/>
        </p:nvSpPr>
        <p:spPr>
          <a:xfrm>
            <a:off x="9545296" y="5142585"/>
            <a:ext cx="323533" cy="299210"/>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 xmlns:a16="http://schemas.microsoft.com/office/drawing/2014/main" id="{B961F72C-6ED3-454B-8C0D-36D1B01D2C0C}"/>
              </a:ext>
            </a:extLst>
          </p:cNvPr>
          <p:cNvSpPr/>
          <p:nvPr/>
        </p:nvSpPr>
        <p:spPr>
          <a:xfrm>
            <a:off x="8563818" y="3056128"/>
            <a:ext cx="259046" cy="264088"/>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 xmlns:a16="http://schemas.microsoft.com/office/drawing/2014/main" id="{8DCE8A50-416F-4573-A130-3BD10B0C7728}"/>
              </a:ext>
            </a:extLst>
          </p:cNvPr>
          <p:cNvSpPr/>
          <p:nvPr/>
        </p:nvSpPr>
        <p:spPr>
          <a:xfrm>
            <a:off x="10324878" y="3876125"/>
            <a:ext cx="294710" cy="29264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5794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27" grpId="0" animBg="1"/>
      <p:bldP spid="28" grpId="0" animBg="1"/>
      <p:bldP spid="29"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6366295-1310-49C7-AAD9-BA58D6139EAE}"/>
              </a:ext>
            </a:extLst>
          </p:cNvPr>
          <p:cNvGrpSpPr/>
          <p:nvPr/>
        </p:nvGrpSpPr>
        <p:grpSpPr>
          <a:xfrm>
            <a:off x="205448" y="53104"/>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 xmlns:a16="http://schemas.microsoft.com/office/drawing/2014/main" id="{F2ACD8CD-7259-4AD0-B290-78D69F78380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3C32D546-ADB8-4740-BB3D-DECDEA5CF80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6367D5B9-0A50-4F5A-B08F-E968C7BC4A42}"/>
              </a:ext>
            </a:extLst>
          </p:cNvPr>
          <p:cNvSpPr txBox="1"/>
          <p:nvPr/>
        </p:nvSpPr>
        <p:spPr>
          <a:xfrm>
            <a:off x="1397580" y="211488"/>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trung tâm kinh tế của Bắc Mỹ</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 xmlns:a16="http://schemas.microsoft.com/office/drawing/2014/main" id="{DE1945EE-218C-4A27-A120-C98CAD3C6743}"/>
              </a:ext>
            </a:extLst>
          </p:cNvPr>
          <p:cNvSpPr/>
          <p:nvPr/>
        </p:nvSpPr>
        <p:spPr>
          <a:xfrm>
            <a:off x="95628" y="50180"/>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2</a:t>
            </a:r>
            <a:endParaRPr lang="en-US" sz="4000" b="1">
              <a:latin typeface="Arial" pitchFamily="34" charset="0"/>
              <a:cs typeface="Arial" pitchFamily="34" charset="0"/>
            </a:endParaRPr>
          </a:p>
        </p:txBody>
      </p:sp>
      <p:sp>
        <p:nvSpPr>
          <p:cNvPr id="7" name="Isosceles Triangle 6">
            <a:extLst>
              <a:ext uri="{FF2B5EF4-FFF2-40B4-BE49-F238E27FC236}">
                <a16:creationId xmlns="" xmlns:a16="http://schemas.microsoft.com/office/drawing/2014/main" id="{74D65301-D649-452D-811B-18AE12B69FE4}"/>
              </a:ext>
            </a:extLst>
          </p:cNvPr>
          <p:cNvSpPr/>
          <p:nvPr/>
        </p:nvSpPr>
        <p:spPr>
          <a:xfrm rot="5400000">
            <a:off x="1086360" y="35755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BF0F98EC-C7A0-4A6C-A031-C73101622293}"/>
              </a:ext>
            </a:extLst>
          </p:cNvPr>
          <p:cNvSpPr/>
          <p:nvPr/>
        </p:nvSpPr>
        <p:spPr>
          <a:xfrm>
            <a:off x="205448" y="1297430"/>
            <a:ext cx="11351940" cy="3816429"/>
          </a:xfrm>
          <a:prstGeom prst="rect">
            <a:avLst/>
          </a:prstGeom>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Các trung tâm kinh tế quan trọng ở Bắc Mỹ:</a:t>
            </a:r>
          </a:p>
          <a:p>
            <a:pPr algn="just"/>
            <a:r>
              <a:rPr lang="vi-VN" sz="3200">
                <a:solidFill>
                  <a:srgbClr val="1B04FA"/>
                </a:solidFill>
                <a:latin typeface="Arial" panose="020B0604020202020204" pitchFamily="34" charset="0"/>
                <a:cs typeface="Arial" panose="020B0604020202020204" pitchFamily="34" charset="0"/>
              </a:rPr>
              <a:t>+ Khu vực phía tây ven biển Thái Bình Dương: Van-cu-vơ, Xit-tơn, Xan Phran-xi-xcô, Lốt An-giơ-let, Lat Vê-gat.</a:t>
            </a:r>
          </a:p>
          <a:p>
            <a:pPr algn="just"/>
            <a:r>
              <a:rPr lang="vi-VN" sz="3200">
                <a:solidFill>
                  <a:srgbClr val="1B04FA"/>
                </a:solidFill>
                <a:latin typeface="Arial" panose="020B0604020202020204" pitchFamily="34" charset="0"/>
                <a:cs typeface="Arial" panose="020B0604020202020204" pitchFamily="34" charset="0"/>
              </a:rPr>
              <a:t>+ Khu vực phía Bắc: Et-mơn-tơn, Can-ga-ri.</a:t>
            </a:r>
          </a:p>
          <a:p>
            <a:pPr algn="just"/>
            <a:r>
              <a:rPr lang="vi-VN" sz="3200">
                <a:solidFill>
                  <a:srgbClr val="1B04FA"/>
                </a:solidFill>
                <a:latin typeface="Arial" panose="020B0604020202020204" pitchFamily="34" charset="0"/>
                <a:cs typeface="Arial" panose="020B0604020202020204" pitchFamily="34" charset="0"/>
              </a:rPr>
              <a:t>+ Khu vực phía đông ven biển Đại Tây Dương: Niu-Oóc, Tô-rôn-tô, Môn-trê-an, Si-ca-gô, Bô-xtơn, Đi-tơ-roi.</a:t>
            </a:r>
          </a:p>
          <a:p>
            <a:pPr algn="just"/>
            <a:r>
              <a:rPr lang="vi-VN" sz="3200">
                <a:solidFill>
                  <a:srgbClr val="1B04FA"/>
                </a:solidFill>
                <a:latin typeface="Arial" panose="020B0604020202020204" pitchFamily="34" charset="0"/>
                <a:cs typeface="Arial" panose="020B0604020202020204" pitchFamily="34" charset="0"/>
              </a:rPr>
              <a:t>+ Khu vực phía Nam: Hiu-xtơn.</a:t>
            </a:r>
          </a:p>
          <a:p>
            <a:endParaRPr lang="en-US">
              <a:solidFill>
                <a:srgbClr val="1B04FA"/>
              </a:solidFill>
            </a:endParaRPr>
          </a:p>
        </p:txBody>
      </p:sp>
      <p:pic>
        <p:nvPicPr>
          <p:cNvPr id="9" name="Picture 8" descr="book9">
            <a:extLst>
              <a:ext uri="{FF2B5EF4-FFF2-40B4-BE49-F238E27FC236}">
                <a16:creationId xmlns="" xmlns:a16="http://schemas.microsoft.com/office/drawing/2014/main" id="{1B8C39F1-596F-408E-ACC9-761580FD408C}"/>
              </a:ext>
            </a:extLst>
          </p:cNvPr>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25591" y="424482"/>
            <a:ext cx="1269742" cy="872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0664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 xmlns:a16="http://schemas.microsoft.com/office/drawing/2014/main" id="{0CEB9080-D9D4-4E82-86F3-C3C77DAE7C90}"/>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AAF909-09B6-4F77-A107-4E80ACD6B788}"/>
              </a:ext>
            </a:extLst>
          </p:cNvPr>
          <p:cNvSpPr txBox="1"/>
          <p:nvPr/>
        </p:nvSpPr>
        <p:spPr>
          <a:xfrm>
            <a:off x="314083" y="1770528"/>
            <a:ext cx="11241813" cy="1200329"/>
          </a:xfrm>
          <a:prstGeom prst="rect">
            <a:avLst/>
          </a:prstGeom>
          <a:noFill/>
          <a:ln>
            <a:solidFill>
              <a:srgbClr val="0070C0"/>
            </a:solidFill>
            <a:prstDash val="sysDash"/>
          </a:ln>
        </p:spPr>
        <p:txBody>
          <a:bodyPr wrap="square" rtlCol="0">
            <a:spAutoFit/>
          </a:bodyPr>
          <a:lstStyle/>
          <a:p>
            <a:pPr algn="ctr"/>
            <a:r>
              <a:rPr lang="vi-VN" sz="3600">
                <a:solidFill>
                  <a:srgbClr val="FF0066"/>
                </a:solidFill>
              </a:rPr>
              <a:t>Vì sao các hoạt động kinh tế ở Bắc Mỹ có hiệu quả cao về kinh tế và môi trường.</a:t>
            </a:r>
            <a:endParaRPr lang="en-US" sz="3600" dirty="0">
              <a:solidFill>
                <a:srgbClr val="FF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sp>
        <p:nvSpPr>
          <p:cNvPr id="2" name="Rectangle 1">
            <a:extLst>
              <a:ext uri="{FF2B5EF4-FFF2-40B4-BE49-F238E27FC236}">
                <a16:creationId xmlns="" xmlns:a16="http://schemas.microsoft.com/office/drawing/2014/main" id="{50F85D17-6A60-4BE7-848F-0080AE579C22}"/>
              </a:ext>
            </a:extLst>
          </p:cNvPr>
          <p:cNvSpPr/>
          <p:nvPr/>
        </p:nvSpPr>
        <p:spPr>
          <a:xfrm>
            <a:off x="420711" y="3067387"/>
            <a:ext cx="11028556" cy="2677656"/>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Con người có những phương thức hợp lí trong khai thác tài nguyên (đất, nước, khoáng sản, sinh vật và rừng), từ đó kinh tế Bắc Mỹ phát triển, trở thành khu vực kinh tế lớn và hiện đại hàng đầu thế giới.</a:t>
            </a:r>
          </a:p>
          <a:p>
            <a:pPr algn="just"/>
            <a:r>
              <a:rPr lang="vi-VN" sz="2800">
                <a:solidFill>
                  <a:srgbClr val="1B04FA"/>
                </a:solidFill>
                <a:latin typeface="Arial" panose="020B0604020202020204" pitchFamily="34" charset="0"/>
                <a:cs typeface="Arial" panose="020B0604020202020204" pitchFamily="34" charset="0"/>
              </a:rPr>
              <a:t>- Bên cạnh việc khai thác, con người đi liền với bảo vệ tự nhiên, bảo vệ môi trường nhằm mục tiêu phát triển bền vững.</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543339" y="1151593"/>
            <a:ext cx="11105322" cy="1754326"/>
          </a:xfrm>
          <a:prstGeom prst="rect">
            <a:avLst/>
          </a:prstGeom>
          <a:noFill/>
          <a:ln>
            <a:solidFill>
              <a:srgbClr val="00B050"/>
            </a:solidFill>
            <a:prstDash val="sysDash"/>
          </a:ln>
        </p:spPr>
        <p:txBody>
          <a:bodyPr wrap="square" rtlCol="0">
            <a:spAutoFit/>
          </a:bodyPr>
          <a:lstStyle/>
          <a:p>
            <a:pPr algn="ctr"/>
            <a:r>
              <a:rPr lang="vi-VN" sz="3600">
                <a:solidFill>
                  <a:srgbClr val="1B04FA"/>
                </a:solidFill>
              </a:rPr>
              <a:t>Em hãy tìm hiểu thông tin và giới thiệu với các bạn về một hoạt động sản xuất theo hướng phát triển bền vững ở Bắc Mỹ.</a:t>
            </a:r>
            <a:endParaRPr lang="en-US" sz="32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 xmlns:a16="http://schemas.microsoft.com/office/drawing/2014/main" id="{1C0E14F9-A934-40C9-A966-234C3A14C808}"/>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15600" t="8748" r="11440" b="18501"/>
          <a:stretch/>
        </p:blipFill>
        <p:spPr>
          <a:xfrm>
            <a:off x="1480857" y="69505"/>
            <a:ext cx="805716" cy="943537"/>
          </a:xfrm>
          <a:prstGeom prst="rect">
            <a:avLst/>
          </a:prstGeom>
        </p:spPr>
      </p:pic>
      <p:sp>
        <p:nvSpPr>
          <p:cNvPr id="9" name="Rectangle 8">
            <a:extLst>
              <a:ext uri="{FF2B5EF4-FFF2-40B4-BE49-F238E27FC236}">
                <a16:creationId xmlns="" xmlns:a16="http://schemas.microsoft.com/office/drawing/2014/main"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 xmlns:a16="http://schemas.microsoft.com/office/drawing/2014/main"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 xmlns:a16="http://schemas.microsoft.com/office/drawing/2014/main"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 xmlns:a16="http://schemas.microsoft.com/office/drawing/2014/main" id="{B377B3F6-15D5-4615-ADB0-81A63A8A2EA6}"/>
              </a:ext>
            </a:extLst>
          </p:cNvPr>
          <p:cNvPicPr>
            <a:picLocks noChangeAspect="1"/>
          </p:cNvPicPr>
          <p:nvPr/>
        </p:nvPicPr>
        <p:blipFill rotWithShape="1">
          <a:blip r:embed="rId3" cstate="print"/>
          <a:srcRect l="12833" t="48222" r="77167" b="28445"/>
          <a:stretch/>
        </p:blipFill>
        <p:spPr>
          <a:xfrm>
            <a:off x="261657" y="2963545"/>
            <a:ext cx="1219200" cy="1600200"/>
          </a:xfrm>
          <a:prstGeom prst="rect">
            <a:avLst/>
          </a:prstGeom>
        </p:spPr>
      </p:pic>
      <p:sp>
        <p:nvSpPr>
          <p:cNvPr id="16" name="TextBox 15">
            <a:extLst>
              <a:ext uri="{FF2B5EF4-FFF2-40B4-BE49-F238E27FC236}">
                <a16:creationId xmlns="" xmlns:a16="http://schemas.microsoft.com/office/drawing/2014/main"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 xmlns:a16="http://schemas.microsoft.com/office/drawing/2014/main"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 xmlns:a16="http://schemas.microsoft.com/office/drawing/2014/main"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 uri="{28A0092B-C50C-407E-A947-70E740481C1C}">
                <a14:useLocalDpi xmlns=""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11910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27" name="Hình ảnh 13">
            <a:extLst>
              <a:ext uri="{FF2B5EF4-FFF2-40B4-BE49-F238E27FC236}">
                <a16:creationId xmlns="" xmlns:a16="http://schemas.microsoft.com/office/drawing/2014/main" id="{139B1CBB-E2A5-457C-B92D-4A2E187590DE}"/>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46" name="Group 45">
            <a:extLst>
              <a:ext uri="{FF2B5EF4-FFF2-40B4-BE49-F238E27FC236}">
                <a16:creationId xmlns="" xmlns:a16="http://schemas.microsoft.com/office/drawing/2014/main" id="{1DA25B27-3FE2-4EA9-B319-A4C74E173D37}"/>
              </a:ext>
            </a:extLst>
          </p:cNvPr>
          <p:cNvGrpSpPr/>
          <p:nvPr/>
        </p:nvGrpSpPr>
        <p:grpSpPr>
          <a:xfrm>
            <a:off x="388879" y="1935147"/>
            <a:ext cx="11660982" cy="872949"/>
            <a:chOff x="1133366" y="2220084"/>
            <a:chExt cx="5681780" cy="914400"/>
          </a:xfrm>
          <a:solidFill>
            <a:srgbClr val="FFFF9B"/>
          </a:solidFill>
        </p:grpSpPr>
        <p:sp>
          <p:nvSpPr>
            <p:cNvPr id="47" name="Arrow: Pentagon 46">
              <a:extLst>
                <a:ext uri="{FF2B5EF4-FFF2-40B4-BE49-F238E27FC236}">
                  <a16:creationId xmlns="" xmlns:a16="http://schemas.microsoft.com/office/drawing/2014/main" id="{DE6CBB99-1D24-4D6E-8FFA-0B27B2012F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8" name="TextBox 47">
              <a:extLst>
                <a:ext uri="{FF2B5EF4-FFF2-40B4-BE49-F238E27FC236}">
                  <a16:creationId xmlns="" xmlns:a16="http://schemas.microsoft.com/office/drawing/2014/main" id="{2CA35A80-CFD3-4521-AB93-32335143D21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9" name="TextBox 48">
            <a:extLst>
              <a:ext uri="{FF2B5EF4-FFF2-40B4-BE49-F238E27FC236}">
                <a16:creationId xmlns="" xmlns:a16="http://schemas.microsoft.com/office/drawing/2014/main" id="{44F0A733-C38A-415D-A6A2-49AA91FAC796}"/>
              </a:ext>
            </a:extLst>
          </p:cNvPr>
          <p:cNvSpPr txBox="1"/>
          <p:nvPr/>
        </p:nvSpPr>
        <p:spPr>
          <a:xfrm>
            <a:off x="1446171" y="2135579"/>
            <a:ext cx="106247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các nguồn tài nguyên theo hướng bền vững</a:t>
            </a:r>
            <a:endParaRPr lang="en-US" sz="2600">
              <a:solidFill>
                <a:srgbClr val="0070C0"/>
              </a:solidFill>
              <a:latin typeface="Arial" panose="020B0604020202020204" pitchFamily="34" charset="0"/>
              <a:cs typeface="Arial" panose="020B0604020202020204" pitchFamily="34" charset="0"/>
            </a:endParaRPr>
          </a:p>
        </p:txBody>
      </p:sp>
      <p:sp>
        <p:nvSpPr>
          <p:cNvPr id="50" name="Arrow: Pentagon 49">
            <a:extLst>
              <a:ext uri="{FF2B5EF4-FFF2-40B4-BE49-F238E27FC236}">
                <a16:creationId xmlns="" xmlns:a16="http://schemas.microsoft.com/office/drawing/2014/main" id="{6ABB842F-89A4-43D5-B998-191B11037AB6}"/>
              </a:ext>
            </a:extLst>
          </p:cNvPr>
          <p:cNvSpPr/>
          <p:nvPr/>
        </p:nvSpPr>
        <p:spPr>
          <a:xfrm>
            <a:off x="279059" y="19322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1</a:t>
            </a:r>
            <a:endParaRPr lang="en-US" sz="4000" b="1">
              <a:latin typeface="Arial" pitchFamily="34" charset="0"/>
              <a:cs typeface="Arial" pitchFamily="34" charset="0"/>
            </a:endParaRPr>
          </a:p>
        </p:txBody>
      </p:sp>
      <p:sp>
        <p:nvSpPr>
          <p:cNvPr id="51" name="Isosceles Triangle 50">
            <a:extLst>
              <a:ext uri="{FF2B5EF4-FFF2-40B4-BE49-F238E27FC236}">
                <a16:creationId xmlns="" xmlns:a16="http://schemas.microsoft.com/office/drawing/2014/main" id="{1E458E45-DEE1-452B-B939-589B19DE5390}"/>
              </a:ext>
            </a:extLst>
          </p:cNvPr>
          <p:cNvSpPr/>
          <p:nvPr/>
        </p:nvSpPr>
        <p:spPr>
          <a:xfrm rot="5400000">
            <a:off x="1269791" y="22395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 xmlns:a16="http://schemas.microsoft.com/office/drawing/2014/main" id="{7D5A7D3B-F620-4B8D-929F-1C61E473FF24}"/>
              </a:ext>
            </a:extLst>
          </p:cNvPr>
          <p:cNvGrpSpPr/>
          <p:nvPr/>
        </p:nvGrpSpPr>
        <p:grpSpPr>
          <a:xfrm>
            <a:off x="1800073" y="3525473"/>
            <a:ext cx="8082981" cy="872949"/>
            <a:chOff x="1133366" y="2220084"/>
            <a:chExt cx="5681780" cy="914400"/>
          </a:xfrm>
          <a:solidFill>
            <a:schemeClr val="accent4">
              <a:lumMod val="20000"/>
              <a:lumOff val="80000"/>
            </a:schemeClr>
          </a:solidFill>
        </p:grpSpPr>
        <p:sp>
          <p:nvSpPr>
            <p:cNvPr id="53" name="Arrow: Pentagon 52">
              <a:extLst>
                <a:ext uri="{FF2B5EF4-FFF2-40B4-BE49-F238E27FC236}">
                  <a16:creationId xmlns="" xmlns:a16="http://schemas.microsoft.com/office/drawing/2014/main" id="{CAB58215-AC9F-423B-84E2-99DE97E03DF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4" name="TextBox 53">
              <a:extLst>
                <a:ext uri="{FF2B5EF4-FFF2-40B4-BE49-F238E27FC236}">
                  <a16:creationId xmlns="" xmlns:a16="http://schemas.microsoft.com/office/drawing/2014/main" id="{55B9F07E-D54C-4C97-83BB-C10F53DE9B0E}"/>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5" name="TextBox 54">
            <a:extLst>
              <a:ext uri="{FF2B5EF4-FFF2-40B4-BE49-F238E27FC236}">
                <a16:creationId xmlns="" xmlns:a16="http://schemas.microsoft.com/office/drawing/2014/main" id="{3E5BA55F-A3CC-4C22-A214-B6DD7B47944C}"/>
              </a:ext>
            </a:extLst>
          </p:cNvPr>
          <p:cNvSpPr txBox="1"/>
          <p:nvPr/>
        </p:nvSpPr>
        <p:spPr>
          <a:xfrm>
            <a:off x="2992205" y="3683857"/>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trung tâm kinh tế của Bắc Mỹ</a:t>
            </a:r>
            <a:endParaRPr lang="en-US" sz="2800">
              <a:solidFill>
                <a:srgbClr val="0070C0"/>
              </a:solidFill>
              <a:latin typeface="Arial" panose="020B0604020202020204" pitchFamily="34" charset="0"/>
              <a:cs typeface="Arial" panose="020B0604020202020204" pitchFamily="34" charset="0"/>
            </a:endParaRPr>
          </a:p>
        </p:txBody>
      </p:sp>
      <p:sp>
        <p:nvSpPr>
          <p:cNvPr id="56" name="Arrow: Pentagon 55">
            <a:extLst>
              <a:ext uri="{FF2B5EF4-FFF2-40B4-BE49-F238E27FC236}">
                <a16:creationId xmlns="" xmlns:a16="http://schemas.microsoft.com/office/drawing/2014/main" id="{8C287FD7-F66A-40CE-B2C7-B62A71D966D4}"/>
              </a:ext>
            </a:extLst>
          </p:cNvPr>
          <p:cNvSpPr/>
          <p:nvPr/>
        </p:nvSpPr>
        <p:spPr>
          <a:xfrm>
            <a:off x="1690253" y="352254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2</a:t>
            </a:r>
            <a:endParaRPr lang="en-US" sz="4000" b="1">
              <a:latin typeface="Arial" pitchFamily="34" charset="0"/>
              <a:cs typeface="Arial" pitchFamily="34" charset="0"/>
            </a:endParaRPr>
          </a:p>
        </p:txBody>
      </p:sp>
      <p:sp>
        <p:nvSpPr>
          <p:cNvPr id="57" name="Isosceles Triangle 56">
            <a:extLst>
              <a:ext uri="{FF2B5EF4-FFF2-40B4-BE49-F238E27FC236}">
                <a16:creationId xmlns="" xmlns:a16="http://schemas.microsoft.com/office/drawing/2014/main" id="{250753FD-838A-430D-94A0-D8CCD66588D3}"/>
              </a:ext>
            </a:extLst>
          </p:cNvPr>
          <p:cNvSpPr/>
          <p:nvPr/>
        </p:nvSpPr>
        <p:spPr>
          <a:xfrm rot="5400000">
            <a:off x="2680985" y="382992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500"/>
                                        <p:tgtEl>
                                          <p:spTgt spid="5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left)">
                                      <p:cBhvr>
                                        <p:cTn id="34" dur="500"/>
                                        <p:tgtEl>
                                          <p:spTgt spid="5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P spid="50" grpId="0" animBg="1"/>
      <p:bldP spid="51" grpId="0" animBg="1"/>
      <p:bldP spid="55" grpId="0"/>
      <p:bldP spid="56" grpId="0" animBg="1"/>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7D1B5E4-9826-4039-9AD0-CFAF74F95C28}"/>
              </a:ext>
            </a:extLst>
          </p:cNvPr>
          <p:cNvGrpSpPr/>
          <p:nvPr/>
        </p:nvGrpSpPr>
        <p:grpSpPr>
          <a:xfrm>
            <a:off x="142138" y="74174"/>
            <a:ext cx="11660982" cy="872949"/>
            <a:chOff x="1133366" y="2220084"/>
            <a:chExt cx="5681780" cy="914400"/>
          </a:xfrm>
          <a:solidFill>
            <a:srgbClr val="FFFF9B"/>
          </a:solidFill>
        </p:grpSpPr>
        <p:sp>
          <p:nvSpPr>
            <p:cNvPr id="9" name="Arrow: Pentagon 8">
              <a:extLst>
                <a:ext uri="{FF2B5EF4-FFF2-40B4-BE49-F238E27FC236}">
                  <a16:creationId xmlns="" xmlns:a16="http://schemas.microsoft.com/office/drawing/2014/main" id="{1F45E39F-6641-440B-A3A4-F59CE75E4C9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 xmlns:a16="http://schemas.microsoft.com/office/drawing/2014/main" id="{FD2A4955-8F77-4134-A75D-6495DBA0B05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1" name="TextBox 10">
            <a:extLst>
              <a:ext uri="{FF2B5EF4-FFF2-40B4-BE49-F238E27FC236}">
                <a16:creationId xmlns="" xmlns:a16="http://schemas.microsoft.com/office/drawing/2014/main" id="{5ED70599-ECDC-404B-9D54-F9C5889D808C}"/>
              </a:ext>
            </a:extLst>
          </p:cNvPr>
          <p:cNvSpPr txBox="1"/>
          <p:nvPr/>
        </p:nvSpPr>
        <p:spPr>
          <a:xfrm>
            <a:off x="1199430" y="274606"/>
            <a:ext cx="106247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các nguồn tài nguyên theo hướng bền vững</a:t>
            </a:r>
            <a:endParaRPr lang="en-US" sz="2600">
              <a:solidFill>
                <a:srgbClr val="0070C0"/>
              </a:solidFill>
              <a:latin typeface="Arial" panose="020B0604020202020204" pitchFamily="34" charset="0"/>
              <a:cs typeface="Arial" panose="020B0604020202020204" pitchFamily="34" charset="0"/>
            </a:endParaRPr>
          </a:p>
        </p:txBody>
      </p:sp>
      <p:sp>
        <p:nvSpPr>
          <p:cNvPr id="12" name="Arrow: Pentagon 11">
            <a:extLst>
              <a:ext uri="{FF2B5EF4-FFF2-40B4-BE49-F238E27FC236}">
                <a16:creationId xmlns="" xmlns:a16="http://schemas.microsoft.com/office/drawing/2014/main" id="{38FBE781-2F01-4792-B2F6-32EC8F13FBE7}"/>
              </a:ext>
            </a:extLst>
          </p:cNvPr>
          <p:cNvSpPr/>
          <p:nvPr/>
        </p:nvSpPr>
        <p:spPr>
          <a:xfrm>
            <a:off x="32318" y="71250"/>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1</a:t>
            </a:r>
            <a:endParaRPr lang="en-US" sz="4000" b="1" dirty="0">
              <a:latin typeface="Arial" pitchFamily="34" charset="0"/>
              <a:cs typeface="Arial" pitchFamily="34" charset="0"/>
            </a:endParaRPr>
          </a:p>
        </p:txBody>
      </p:sp>
      <p:sp>
        <p:nvSpPr>
          <p:cNvPr id="13" name="Isosceles Triangle 12">
            <a:extLst>
              <a:ext uri="{FF2B5EF4-FFF2-40B4-BE49-F238E27FC236}">
                <a16:creationId xmlns="" xmlns:a16="http://schemas.microsoft.com/office/drawing/2014/main" id="{94651D37-609B-4BC7-8CB7-C66C726DA425}"/>
              </a:ext>
            </a:extLst>
          </p:cNvPr>
          <p:cNvSpPr/>
          <p:nvPr/>
        </p:nvSpPr>
        <p:spPr>
          <a:xfrm rot="5400000">
            <a:off x="1023050" y="37862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68355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5BA4871F-766E-4BB0-8916-D6077FADF3B7}"/>
              </a:ext>
            </a:extLst>
          </p:cNvPr>
          <p:cNvSpPr txBox="1"/>
          <p:nvPr/>
        </p:nvSpPr>
        <p:spPr>
          <a:xfrm>
            <a:off x="3713009" y="373802"/>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11" name="Group 10">
            <a:extLst>
              <a:ext uri="{FF2B5EF4-FFF2-40B4-BE49-F238E27FC236}">
                <a16:creationId xmlns="" xmlns:a16="http://schemas.microsoft.com/office/drawing/2014/main" id="{CA0CED94-B6B6-4931-A2D8-B2F1797DC23F}"/>
              </a:ext>
            </a:extLst>
          </p:cNvPr>
          <p:cNvGrpSpPr/>
          <p:nvPr/>
        </p:nvGrpSpPr>
        <p:grpSpPr>
          <a:xfrm>
            <a:off x="3763863" y="94450"/>
            <a:ext cx="5037760" cy="1467352"/>
            <a:chOff x="3332480" y="250577"/>
            <a:chExt cx="6604000" cy="1467352"/>
          </a:xfrm>
          <a:solidFill>
            <a:srgbClr val="00B050"/>
          </a:solidFill>
        </p:grpSpPr>
        <p:sp>
          <p:nvSpPr>
            <p:cNvPr id="12" name="Rectangle: Rounded Corners 11">
              <a:extLst>
                <a:ext uri="{FF2B5EF4-FFF2-40B4-BE49-F238E27FC236}">
                  <a16:creationId xmlns="" xmlns:a16="http://schemas.microsoft.com/office/drawing/2014/main" id="{F32E8CFB-5653-404A-AF82-2769B48E01DF}"/>
                </a:ext>
              </a:extLst>
            </p:cNvPr>
            <p:cNvSpPr/>
            <p:nvPr/>
          </p:nvSpPr>
          <p:spPr>
            <a:xfrm>
              <a:off x="3332480" y="250577"/>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AC15F688-2A0C-42DD-95B4-64FD19EDBD00}"/>
                </a:ext>
              </a:extLst>
            </p:cNvPr>
            <p:cNvSpPr txBox="1"/>
            <p:nvPr/>
          </p:nvSpPr>
          <p:spPr>
            <a:xfrm>
              <a:off x="3545839" y="394490"/>
              <a:ext cx="6390641" cy="1323439"/>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 xmlns:a16="http://schemas.microsoft.com/office/drawing/2014/main" id="{7820FE98-D76D-467D-AF59-C803FCCBC98A}"/>
              </a:ext>
            </a:extLst>
          </p:cNvPr>
          <p:cNvSpPr/>
          <p:nvPr/>
        </p:nvSpPr>
        <p:spPr>
          <a:xfrm>
            <a:off x="730785" y="1198765"/>
            <a:ext cx="10730429" cy="2298065"/>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1B04FA"/>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1B04FA"/>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1B04FA"/>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4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lgn="just"/>
            <a:r>
              <a:rPr lang="en-US" sz="2800" b="1" spc="-5">
                <a:solidFill>
                  <a:srgbClr val="1B04FA"/>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1B04FA"/>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1B04FA"/>
                </a:solidFill>
                <a:latin typeface="Arial" panose="020B0604020202020204" pitchFamily="34" charset="0"/>
                <a:ea typeface="Arial" panose="020B0604020202020204" pitchFamily="34" charset="0"/>
                <a:cs typeface="Arial" panose="020B0604020202020204" pitchFamily="34" charset="0"/>
              </a:rPr>
              <a:t>: </a:t>
            </a:r>
            <a:r>
              <a:rPr lang="vi-VN" sz="2800">
                <a:solidFill>
                  <a:srgbClr val="FF0000"/>
                </a:solidFill>
              </a:rPr>
              <a:t>Dựa thông tin trong mục 3, hãy phân tích phương thức con người khai thác tự nhiên bền vững ở Bắc Mỹ thông qua việc sử dụng tài nguyên rừng, nước, đất, khoáng sản.</a:t>
            </a:r>
            <a:endParaRPr lang="en-US" sz="2800">
              <a:solidFill>
                <a:srgbClr val="FF0000"/>
              </a:solidFill>
            </a:endParaRPr>
          </a:p>
          <a:p>
            <a:pPr marR="74295" algn="just">
              <a:spcBef>
                <a:spcPts val="405"/>
              </a:spcBef>
              <a:spcAft>
                <a:spcPts val="0"/>
              </a:spcAft>
            </a:pPr>
            <a:r>
              <a:rPr lang="en-US" sz="2800" b="1">
                <a:solidFill>
                  <a:srgbClr val="1B04FA"/>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1B04FA"/>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1B04FA"/>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1B04FA"/>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1B04FA"/>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5</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loa 2">
            <a:extLst>
              <a:ext uri="{FF2B5EF4-FFF2-40B4-BE49-F238E27FC236}">
                <a16:creationId xmlns="" xmlns:a16="http://schemas.microsoft.com/office/drawing/2014/main" id="{11436AE4-CA76-43DF-B86B-BAE7A199DEA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2523203">
            <a:off x="1117" y="-254815"/>
            <a:ext cx="1657470" cy="1657470"/>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28CA63AF-FB54-4BC5-8D80-B5C534B9D1E9}"/>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8317" t="33855" r="19901" b="41111"/>
          <a:stretch/>
        </p:blipFill>
        <p:spPr bwMode="auto">
          <a:xfrm>
            <a:off x="143776" y="4217092"/>
            <a:ext cx="1634545" cy="1216849"/>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5 Minute Timer (Nho)">
            <a:hlinkClick r:id="" action="ppaction://media"/>
            <a:extLst>
              <a:ext uri="{FF2B5EF4-FFF2-40B4-BE49-F238E27FC236}">
                <a16:creationId xmlns="" xmlns:a16="http://schemas.microsoft.com/office/drawing/2014/main" id="{F980639F-EF43-4473-8DE5-C80D76AEC238}"/>
              </a:ext>
            </a:extLst>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9970265" y="135911"/>
            <a:ext cx="1389657" cy="781072"/>
          </a:xfrm>
          <a:prstGeom prst="rect">
            <a:avLst/>
          </a:prstGeom>
        </p:spPr>
      </p:pic>
      <p:grpSp>
        <p:nvGrpSpPr>
          <p:cNvPr id="2" name="Group 1">
            <a:extLst>
              <a:ext uri="{FF2B5EF4-FFF2-40B4-BE49-F238E27FC236}">
                <a16:creationId xmlns="" xmlns:a16="http://schemas.microsoft.com/office/drawing/2014/main" id="{6083877A-06C0-4F0C-87DE-68302CF2043E}"/>
              </a:ext>
            </a:extLst>
          </p:cNvPr>
          <p:cNvGrpSpPr/>
          <p:nvPr/>
        </p:nvGrpSpPr>
        <p:grpSpPr>
          <a:xfrm>
            <a:off x="1891783" y="3637244"/>
            <a:ext cx="7809778" cy="3070551"/>
            <a:chOff x="1891783" y="3692999"/>
            <a:chExt cx="7809778" cy="3070551"/>
          </a:xfrm>
        </p:grpSpPr>
        <p:sp>
          <p:nvSpPr>
            <p:cNvPr id="4" name="Rectangle 3">
              <a:extLst>
                <a:ext uri="{FF2B5EF4-FFF2-40B4-BE49-F238E27FC236}">
                  <a16:creationId xmlns="" xmlns:a16="http://schemas.microsoft.com/office/drawing/2014/main" id="{A0C8F114-29AA-4084-90EE-236DAE2010B3}"/>
                </a:ext>
              </a:extLst>
            </p:cNvPr>
            <p:cNvSpPr/>
            <p:nvPr/>
          </p:nvSpPr>
          <p:spPr>
            <a:xfrm>
              <a:off x="1948506" y="3924197"/>
              <a:ext cx="7753055" cy="564099"/>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 xmlns:a16="http://schemas.microsoft.com/office/drawing/2014/main" id="{AFF21C6E-0CC4-4798-823D-F15F5C11DE19}"/>
                </a:ext>
              </a:extLst>
            </p:cNvPr>
            <p:cNvSpPr/>
            <p:nvPr/>
          </p:nvSpPr>
          <p:spPr>
            <a:xfrm>
              <a:off x="2490439" y="3692999"/>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1: </a:t>
              </a:r>
              <a:r>
                <a:rPr lang="vi-VN" sz="2400"/>
                <a:t>Khai thác tài nguyên</a:t>
              </a:r>
              <a:r>
                <a:rPr lang="en-US" sz="2400"/>
                <a:t> </a:t>
              </a:r>
              <a:r>
                <a:rPr lang="vi-VN" sz="2400"/>
                <a:t>đất</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a:extLst>
                <a:ext uri="{FF2B5EF4-FFF2-40B4-BE49-F238E27FC236}">
                  <a16:creationId xmlns="" xmlns:a16="http://schemas.microsoft.com/office/drawing/2014/main" id="{684B387C-CA22-4575-93FB-005460F5FE90}"/>
                </a:ext>
              </a:extLst>
            </p:cNvPr>
            <p:cNvSpPr/>
            <p:nvPr/>
          </p:nvSpPr>
          <p:spPr>
            <a:xfrm>
              <a:off x="1948506" y="4730380"/>
              <a:ext cx="7753055" cy="504000"/>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 xmlns:a16="http://schemas.microsoft.com/office/drawing/2014/main" id="{9A1F6402-91B5-4312-8F60-BDFA4FA065DA}"/>
                </a:ext>
              </a:extLst>
            </p:cNvPr>
            <p:cNvSpPr/>
            <p:nvPr/>
          </p:nvSpPr>
          <p:spPr>
            <a:xfrm>
              <a:off x="2490439" y="4459223"/>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2: </a:t>
              </a:r>
              <a:r>
                <a:rPr lang="vi-VN" sz="2400"/>
                <a:t>Khai thác tài nguyên </a:t>
              </a:r>
              <a:r>
                <a:rPr lang="en-US" sz="2400"/>
                <a:t>n</a:t>
              </a:r>
              <a:r>
                <a:rPr lang="vi-VN" sz="2400"/>
                <a:t>ư</a:t>
              </a:r>
              <a:r>
                <a:rPr lang="en-US" sz="2400"/>
                <a:t>ớc</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ectangle 15">
              <a:extLst>
                <a:ext uri="{FF2B5EF4-FFF2-40B4-BE49-F238E27FC236}">
                  <a16:creationId xmlns="" xmlns:a16="http://schemas.microsoft.com/office/drawing/2014/main" id="{5E185566-91EB-4B5D-80D3-49E528B80286}"/>
                </a:ext>
              </a:extLst>
            </p:cNvPr>
            <p:cNvSpPr/>
            <p:nvPr/>
          </p:nvSpPr>
          <p:spPr>
            <a:xfrm>
              <a:off x="1891783" y="5534948"/>
              <a:ext cx="7809777" cy="504000"/>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 xmlns:a16="http://schemas.microsoft.com/office/drawing/2014/main" id="{0DF75962-4EB1-454A-A1AA-B8F191FAED69}"/>
                </a:ext>
              </a:extLst>
            </p:cNvPr>
            <p:cNvSpPr/>
            <p:nvPr/>
          </p:nvSpPr>
          <p:spPr>
            <a:xfrm>
              <a:off x="2490439" y="5344823"/>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6"/>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3: </a:t>
              </a:r>
              <a:r>
                <a:rPr lang="vi-VN" sz="2400"/>
                <a:t>Khai thác tài nguyên</a:t>
              </a:r>
              <a:r>
                <a:rPr lang="en-US" sz="2400"/>
                <a:t> </a:t>
              </a:r>
              <a:r>
                <a:rPr lang="vi-VN" sz="2400"/>
                <a:t>khoáng sản</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ectangle 19">
              <a:extLst>
                <a:ext uri="{FF2B5EF4-FFF2-40B4-BE49-F238E27FC236}">
                  <a16:creationId xmlns="" xmlns:a16="http://schemas.microsoft.com/office/drawing/2014/main" id="{74311D94-3E23-41E0-95D4-118B9CD7FA2F}"/>
                </a:ext>
              </a:extLst>
            </p:cNvPr>
            <p:cNvSpPr/>
            <p:nvPr/>
          </p:nvSpPr>
          <p:spPr>
            <a:xfrm>
              <a:off x="1946081" y="6438895"/>
              <a:ext cx="7755479" cy="324655"/>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 xmlns:a16="http://schemas.microsoft.com/office/drawing/2014/main" id="{097953ED-4A81-4B90-B11B-73BDBE75568F}"/>
                </a:ext>
              </a:extLst>
            </p:cNvPr>
            <p:cNvSpPr/>
            <p:nvPr/>
          </p:nvSpPr>
          <p:spPr>
            <a:xfrm>
              <a:off x="2490439" y="6173150"/>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503B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a:solidFill>
                    <a:schemeClr val="bg1"/>
                  </a:solidFill>
                  <a:effectLst>
                    <a:outerShdw blurRad="38100" dist="38100" dir="2700000" algn="tl">
                      <a:srgbClr val="000000">
                        <a:alpha val="43137"/>
                      </a:srgbClr>
                    </a:outerShdw>
                  </a:effectLst>
                  <a:latin typeface="Arial" pitchFamily="34" charset="0"/>
                  <a:cs typeface="Arial" pitchFamily="34" charset="0"/>
                </a:rPr>
                <a:t>Nhóm 4: </a:t>
              </a:r>
              <a:r>
                <a:rPr lang="vi-VN" sz="2400"/>
                <a:t>Khai thác tài nguyên khác</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 xmlns:p14="http://schemas.microsoft.com/office/powerpoint/2010/main" val="15663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9"/>
                </p:tgtEl>
              </p:cMediaNode>
            </p:video>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1685086B-8278-41B3-997D-98984031DF38}"/>
              </a:ext>
            </a:extLst>
          </p:cNvPr>
          <p:cNvSpPr/>
          <p:nvPr/>
        </p:nvSpPr>
        <p:spPr>
          <a:xfrm>
            <a:off x="-170798" y="1355968"/>
            <a:ext cx="4675891" cy="3046988"/>
          </a:xfrm>
          <a:prstGeom prst="rect">
            <a:avLst/>
          </a:prstGeom>
        </p:spPr>
        <p:txBody>
          <a:bodyPr wrap="square">
            <a:spAutoFit/>
          </a:bodyPr>
          <a:lstStyle/>
          <a:p>
            <a:pPr marL="571500" lvl="0" indent="-571500" algn="just">
              <a:buFont typeface="Wingdings" panose="05000000000000000000" pitchFamily="2" charset="2"/>
              <a:buChar char="ü"/>
              <a:defRPr/>
            </a:pPr>
            <a:r>
              <a:rPr lang="vi-VN" sz="3200">
                <a:solidFill>
                  <a:srgbClr val="1B04FA"/>
                </a:solidFill>
              </a:rPr>
              <a:t>Có nhiều đồng bằng rộng lớn, đất đai phù sa màu mỡ được khai thác thác từ rất lâu để trồng trọt, chăn nuôi.</a:t>
            </a:r>
          </a:p>
        </p:txBody>
      </p:sp>
      <p:sp>
        <p:nvSpPr>
          <p:cNvPr id="15" name="Rectangle 14">
            <a:extLst>
              <a:ext uri="{FF2B5EF4-FFF2-40B4-BE49-F238E27FC236}">
                <a16:creationId xmlns="" xmlns:a16="http://schemas.microsoft.com/office/drawing/2014/main" id="{5A95E1A6-8D38-44C9-9722-7DF984DE040D}"/>
              </a:ext>
            </a:extLst>
          </p:cNvPr>
          <p:cNvSpPr/>
          <p:nvPr/>
        </p:nvSpPr>
        <p:spPr>
          <a:xfrm>
            <a:off x="66260" y="74946"/>
            <a:ext cx="6062878" cy="523220"/>
          </a:xfrm>
          <a:prstGeom prst="rect">
            <a:avLst/>
          </a:prstGeom>
          <a:solidFill>
            <a:schemeClr val="accent4">
              <a:lumMod val="20000"/>
              <a:lumOff val="80000"/>
            </a:schemeClr>
          </a:solidFill>
          <a:ln>
            <a:solidFill>
              <a:srgbClr val="00B0F0"/>
            </a:solidFill>
            <a:prstDash val="sysDash"/>
          </a:ln>
        </p:spPr>
        <p:txBody>
          <a:bodyPr wrap="none">
            <a:spAutoFit/>
          </a:bodyPr>
          <a:lstStyle/>
          <a:p>
            <a:r>
              <a:rPr lang="vi-VN" sz="2800">
                <a:solidFill>
                  <a:srgbClr val="1B04FA"/>
                </a:solidFill>
                <a:latin typeface="Arial" panose="020B0604020202020204" pitchFamily="34" charset="0"/>
                <a:cs typeface="Arial" panose="020B0604020202020204" pitchFamily="34" charset="0"/>
              </a:rPr>
              <a:t>a.</a:t>
            </a:r>
            <a:r>
              <a:rPr lang="en-US" sz="2800">
                <a:solidFill>
                  <a:srgbClr val="1B04FA"/>
                </a:solidFill>
                <a:latin typeface="Arial" panose="020B0604020202020204" pitchFamily="34" charset="0"/>
                <a:cs typeface="Arial" panose="020B0604020202020204" pitchFamily="34" charset="0"/>
              </a:rPr>
              <a:t>K</a:t>
            </a:r>
            <a:r>
              <a:rPr lang="vi-VN" sz="2800">
                <a:solidFill>
                  <a:srgbClr val="1B04FA"/>
                </a:solidFill>
                <a:latin typeface="Arial" panose="020B0604020202020204" pitchFamily="34" charset="0"/>
                <a:cs typeface="Arial" panose="020B0604020202020204" pitchFamily="34" charset="0"/>
              </a:rPr>
              <a:t>hai thác bền vững tài nguyên </a:t>
            </a:r>
            <a:r>
              <a:rPr lang="en-US" sz="2800">
                <a:solidFill>
                  <a:srgbClr val="1B04FA"/>
                </a:solidFill>
                <a:latin typeface="Arial" panose="020B0604020202020204" pitchFamily="34" charset="0"/>
                <a:cs typeface="Arial" panose="020B0604020202020204" pitchFamily="34" charset="0"/>
              </a:rPr>
              <a:t>đất</a:t>
            </a:r>
            <a:r>
              <a:rPr lang="vi-VN" sz="2800">
                <a:solidFill>
                  <a:srgbClr val="1B04FA"/>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 xmlns:a16="http://schemas.microsoft.com/office/drawing/2014/main" id="{AB4D88BF-D573-4CC2-B3A3-EC46A10A6F34}"/>
              </a:ext>
            </a:extLst>
          </p:cNvPr>
          <p:cNvPicPr>
            <a:picLocks noChangeAspect="1"/>
          </p:cNvPicPr>
          <p:nvPr/>
        </p:nvPicPr>
        <p:blipFill>
          <a:blip r:embed="rId3" cstate="print"/>
          <a:stretch>
            <a:fillRect/>
          </a:stretch>
        </p:blipFill>
        <p:spPr>
          <a:xfrm>
            <a:off x="5271539" y="1144095"/>
            <a:ext cx="6491501" cy="4148254"/>
          </a:xfrm>
          <a:prstGeom prst="rect">
            <a:avLst/>
          </a:prstGeom>
        </p:spPr>
      </p:pic>
      <p:grpSp>
        <p:nvGrpSpPr>
          <p:cNvPr id="9" name="Group 8">
            <a:extLst>
              <a:ext uri="{FF2B5EF4-FFF2-40B4-BE49-F238E27FC236}">
                <a16:creationId xmlns="" xmlns:a16="http://schemas.microsoft.com/office/drawing/2014/main" id="{3ABA739C-5FD9-46DF-951D-3F4C74DF9D7F}"/>
              </a:ext>
            </a:extLst>
          </p:cNvPr>
          <p:cNvGrpSpPr/>
          <p:nvPr/>
        </p:nvGrpSpPr>
        <p:grpSpPr>
          <a:xfrm>
            <a:off x="4647284" y="808383"/>
            <a:ext cx="7544716" cy="5923279"/>
            <a:chOff x="4647284" y="808383"/>
            <a:chExt cx="7544716" cy="5923279"/>
          </a:xfrm>
        </p:grpSpPr>
        <p:pic>
          <p:nvPicPr>
            <p:cNvPr id="10" name="Picture 2">
              <a:extLst>
                <a:ext uri="{FF2B5EF4-FFF2-40B4-BE49-F238E27FC236}">
                  <a16:creationId xmlns="" xmlns:a16="http://schemas.microsoft.com/office/drawing/2014/main" id="{028457A5-2308-4FE5-B145-2B0BF5D1DF0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47284" y="808383"/>
              <a:ext cx="7544716" cy="5713062"/>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173771F0-A17E-4C72-AA55-DA13BE18B2E8}"/>
                </a:ext>
              </a:extLst>
            </p:cNvPr>
            <p:cNvSpPr txBox="1"/>
            <p:nvPr/>
          </p:nvSpPr>
          <p:spPr>
            <a:xfrm>
              <a:off x="6443482" y="6269997"/>
              <a:ext cx="4781109" cy="461665"/>
            </a:xfrm>
            <a:prstGeom prst="rect">
              <a:avLst/>
            </a:prstGeom>
            <a:solidFill>
              <a:schemeClr val="bg1"/>
            </a:solidFill>
          </p:spPr>
          <p:txBody>
            <a:bodyPr wrap="square" rtlCol="0">
              <a:spAutoFit/>
            </a:bodyPr>
            <a:lstStyle/>
            <a:p>
              <a:r>
                <a:rPr lang="vi-VN" sz="2400">
                  <a:solidFill>
                    <a:srgbClr val="00B050"/>
                  </a:solidFill>
                </a:rPr>
                <a:t>Bản đồ kinh tế của Bắc Mỹ</a:t>
              </a:r>
              <a:endParaRPr lang="en-US" sz="2400">
                <a:solidFill>
                  <a:srgbClr val="00B050"/>
                </a:solidFill>
              </a:endParaRPr>
            </a:p>
          </p:txBody>
        </p:sp>
      </p:grpSp>
    </p:spTree>
    <p:extLst>
      <p:ext uri="{BB962C8B-B14F-4D97-AF65-F5344CB8AC3E}">
        <p14:creationId xmlns="" xmlns:p14="http://schemas.microsoft.com/office/powerpoint/2010/main" val="24228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A886E967-F1D2-4929-8A10-C39095F47B3B}"/>
              </a:ext>
            </a:extLst>
          </p:cNvPr>
          <p:cNvSpPr/>
          <p:nvPr/>
        </p:nvSpPr>
        <p:spPr>
          <a:xfrm>
            <a:off x="71067" y="792030"/>
            <a:ext cx="6046721" cy="2554545"/>
          </a:xfrm>
          <a:prstGeom prst="rect">
            <a:avLst/>
          </a:prstGeom>
          <a:ln>
            <a:solidFill>
              <a:srgbClr val="0070C0"/>
            </a:solidFill>
            <a:prstDash val="sysDash"/>
          </a:ln>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a:t>
            </a:r>
            <a:r>
              <a:rPr lang="en-US" sz="3200">
                <a:solidFill>
                  <a:srgbClr val="1B04FA"/>
                </a:solidFill>
                <a:latin typeface="Arial" panose="020B0604020202020204" pitchFamily="34" charset="0"/>
                <a:cs typeface="Arial" panose="020B0604020202020204" pitchFamily="34" charset="0"/>
              </a:rPr>
              <a:t>C</a:t>
            </a:r>
            <a:r>
              <a:rPr lang="vi-VN" sz="3200">
                <a:solidFill>
                  <a:srgbClr val="1B04FA"/>
                </a:solidFill>
                <a:latin typeface="Arial" panose="020B0604020202020204" pitchFamily="34" charset="0"/>
                <a:cs typeface="Arial" panose="020B0604020202020204" pitchFamily="34" charset="0"/>
              </a:rPr>
              <a:t>ác nước bắc Mỹ đẩy nhanh việc phát triển “nông nghiệp xanh”, ứng dụng khoa học kỹ thuật đem lại năng suất cao và bảo vệ tài nguyên đất.</a:t>
            </a:r>
            <a:endParaRPr lang="en-US" sz="3200">
              <a:solidFill>
                <a:srgbClr val="1B04FA"/>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 xmlns:a16="http://schemas.microsoft.com/office/drawing/2014/main" id="{487D378D-9EB0-4FA4-87CE-CAC6C95770CB}"/>
              </a:ext>
            </a:extLst>
          </p:cNvPr>
          <p:cNvSpPr/>
          <p:nvPr/>
        </p:nvSpPr>
        <p:spPr>
          <a:xfrm>
            <a:off x="71067" y="107250"/>
            <a:ext cx="6062878" cy="523220"/>
          </a:xfrm>
          <a:prstGeom prst="rect">
            <a:avLst/>
          </a:prstGeom>
          <a:solidFill>
            <a:schemeClr val="accent4">
              <a:lumMod val="20000"/>
              <a:lumOff val="80000"/>
            </a:schemeClr>
          </a:solidFill>
          <a:ln>
            <a:solidFill>
              <a:srgbClr val="00B0F0"/>
            </a:solidFill>
          </a:ln>
        </p:spPr>
        <p:txBody>
          <a:bodyPr wrap="none">
            <a:spAutoFit/>
          </a:bodyPr>
          <a:lstStyle/>
          <a:p>
            <a:r>
              <a:rPr lang="vi-VN" sz="2800">
                <a:solidFill>
                  <a:srgbClr val="1B04FA"/>
                </a:solidFill>
                <a:latin typeface="Arial" panose="020B0604020202020204" pitchFamily="34" charset="0"/>
                <a:cs typeface="Arial" panose="020B0604020202020204" pitchFamily="34" charset="0"/>
              </a:rPr>
              <a:t>a.</a:t>
            </a:r>
            <a:r>
              <a:rPr lang="en-US" sz="2800">
                <a:solidFill>
                  <a:srgbClr val="1B04FA"/>
                </a:solidFill>
                <a:latin typeface="Arial" panose="020B0604020202020204" pitchFamily="34" charset="0"/>
                <a:cs typeface="Arial" panose="020B0604020202020204" pitchFamily="34" charset="0"/>
              </a:rPr>
              <a:t>K</a:t>
            </a:r>
            <a:r>
              <a:rPr lang="vi-VN" sz="2800">
                <a:solidFill>
                  <a:srgbClr val="1B04FA"/>
                </a:solidFill>
                <a:latin typeface="Arial" panose="020B0604020202020204" pitchFamily="34" charset="0"/>
                <a:cs typeface="Arial" panose="020B0604020202020204" pitchFamily="34" charset="0"/>
              </a:rPr>
              <a:t>hai thác bền vững tài nguyên </a:t>
            </a:r>
            <a:r>
              <a:rPr lang="en-US" sz="2800">
                <a:solidFill>
                  <a:srgbClr val="1B04FA"/>
                </a:solidFill>
                <a:latin typeface="Arial" panose="020B0604020202020204" pitchFamily="34" charset="0"/>
                <a:cs typeface="Arial" panose="020B0604020202020204" pitchFamily="34" charset="0"/>
              </a:rPr>
              <a:t>đất</a:t>
            </a:r>
            <a:r>
              <a:rPr lang="vi-VN" sz="2800">
                <a:solidFill>
                  <a:srgbClr val="1B04FA"/>
                </a:solidFill>
                <a:latin typeface="Arial" panose="020B0604020202020204" pitchFamily="34" charset="0"/>
                <a:cs typeface="Arial" panose="020B0604020202020204" pitchFamily="34" charset="0"/>
              </a:rPr>
              <a:t>:</a:t>
            </a:r>
          </a:p>
        </p:txBody>
      </p:sp>
      <p:sp>
        <p:nvSpPr>
          <p:cNvPr id="13" name="Rectangle 12">
            <a:extLst>
              <a:ext uri="{FF2B5EF4-FFF2-40B4-BE49-F238E27FC236}">
                <a16:creationId xmlns="" xmlns:a16="http://schemas.microsoft.com/office/drawing/2014/main" id="{F13E725C-F729-4BAC-AA2D-328C5B367E34}"/>
              </a:ext>
            </a:extLst>
          </p:cNvPr>
          <p:cNvSpPr/>
          <p:nvPr/>
        </p:nvSpPr>
        <p:spPr>
          <a:xfrm>
            <a:off x="5834183" y="4442012"/>
            <a:ext cx="6046721" cy="2062103"/>
          </a:xfrm>
          <a:prstGeom prst="rect">
            <a:avLst/>
          </a:prstGeom>
          <a:ln>
            <a:solidFill>
              <a:srgbClr val="0070C0"/>
            </a:solidFill>
            <a:prstDash val="sysDash"/>
          </a:ln>
        </p:spPr>
        <p:txBody>
          <a:bodyPr wrap="square">
            <a:spAutoFit/>
          </a:bodyPr>
          <a:lstStyle/>
          <a:p>
            <a:pPr algn="just"/>
            <a:r>
              <a:rPr lang="en-US" sz="3200">
                <a:solidFill>
                  <a:srgbClr val="1B04FA"/>
                </a:solidFill>
                <a:latin typeface="Arial" panose="020B0604020202020204" pitchFamily="34" charset="0"/>
                <a:cs typeface="Arial" panose="020B0604020202020204" pitchFamily="34" charset="0"/>
              </a:rPr>
              <a:t>Đa canh và luân canh, bảo vệ tài nguyên đất, kết hợp chăn nuôi, trồng trọt và sản xuất nông lâm kết hợp.</a:t>
            </a:r>
          </a:p>
        </p:txBody>
      </p:sp>
      <p:grpSp>
        <p:nvGrpSpPr>
          <p:cNvPr id="3" name="Group 2">
            <a:extLst>
              <a:ext uri="{FF2B5EF4-FFF2-40B4-BE49-F238E27FC236}">
                <a16:creationId xmlns="" xmlns:a16="http://schemas.microsoft.com/office/drawing/2014/main" id="{29320B5B-B44A-4E6D-93E4-1F2215E4BD96}"/>
              </a:ext>
            </a:extLst>
          </p:cNvPr>
          <p:cNvGrpSpPr/>
          <p:nvPr/>
        </p:nvGrpSpPr>
        <p:grpSpPr>
          <a:xfrm>
            <a:off x="6175307" y="581499"/>
            <a:ext cx="5856418" cy="3698953"/>
            <a:chOff x="6175307" y="581499"/>
            <a:chExt cx="5856418" cy="3698953"/>
          </a:xfrm>
        </p:grpSpPr>
        <p:pic>
          <p:nvPicPr>
            <p:cNvPr id="10" name="Picture 9">
              <a:extLst>
                <a:ext uri="{FF2B5EF4-FFF2-40B4-BE49-F238E27FC236}">
                  <a16:creationId xmlns="" xmlns:a16="http://schemas.microsoft.com/office/drawing/2014/main" id="{52B078A7-4A73-4B15-A9B8-046197929FD6}"/>
                </a:ext>
              </a:extLst>
            </p:cNvPr>
            <p:cNvPicPr>
              <a:picLocks noChangeAspect="1"/>
            </p:cNvPicPr>
            <p:nvPr/>
          </p:nvPicPr>
          <p:blipFill>
            <a:blip r:embed="rId3" cstate="print"/>
            <a:stretch>
              <a:fillRect/>
            </a:stretch>
          </p:blipFill>
          <p:spPr>
            <a:xfrm>
              <a:off x="6175307" y="581499"/>
              <a:ext cx="5856418" cy="3698953"/>
            </a:xfrm>
            <a:prstGeom prst="rect">
              <a:avLst/>
            </a:prstGeom>
          </p:spPr>
        </p:pic>
        <p:sp>
          <p:nvSpPr>
            <p:cNvPr id="2" name="TextBox 1">
              <a:extLst>
                <a:ext uri="{FF2B5EF4-FFF2-40B4-BE49-F238E27FC236}">
                  <a16:creationId xmlns="" xmlns:a16="http://schemas.microsoft.com/office/drawing/2014/main" id="{52BD4886-822D-4277-8880-20A05D6E2502}"/>
                </a:ext>
              </a:extLst>
            </p:cNvPr>
            <p:cNvSpPr txBox="1"/>
            <p:nvPr/>
          </p:nvSpPr>
          <p:spPr>
            <a:xfrm>
              <a:off x="6508849" y="3634121"/>
              <a:ext cx="5372055" cy="646331"/>
            </a:xfrm>
            <a:prstGeom prst="rect">
              <a:avLst/>
            </a:prstGeom>
            <a:solidFill>
              <a:schemeClr val="bg1"/>
            </a:solidFill>
          </p:spPr>
          <p:txBody>
            <a:bodyPr wrap="square" rtlCol="0">
              <a:spAutoFit/>
            </a:bodyPr>
            <a:lstStyle/>
            <a:p>
              <a:r>
                <a:rPr lang="vi-VN">
                  <a:solidFill>
                    <a:srgbClr val="00B050"/>
                  </a:solidFill>
                </a:rPr>
                <a:t>Hình 15.1. Sử dụng máy móc trong chăm sóc ngô ở bang Nam Đa-cô-ta (South Dakota),Hoa Kỳ</a:t>
              </a:r>
              <a:endParaRPr lang="en-US">
                <a:solidFill>
                  <a:srgbClr val="00B050"/>
                </a:solidFill>
              </a:endParaRPr>
            </a:p>
          </p:txBody>
        </p:sp>
      </p:grpSp>
      <p:grpSp>
        <p:nvGrpSpPr>
          <p:cNvPr id="5" name="Group 4">
            <a:extLst>
              <a:ext uri="{FF2B5EF4-FFF2-40B4-BE49-F238E27FC236}">
                <a16:creationId xmlns="" xmlns:a16="http://schemas.microsoft.com/office/drawing/2014/main" id="{61ACF8C8-E248-47D6-934B-CA24FF6056C5}"/>
              </a:ext>
            </a:extLst>
          </p:cNvPr>
          <p:cNvGrpSpPr/>
          <p:nvPr/>
        </p:nvGrpSpPr>
        <p:grpSpPr>
          <a:xfrm>
            <a:off x="311096" y="3549374"/>
            <a:ext cx="5523087" cy="3244679"/>
            <a:chOff x="311096" y="3549374"/>
            <a:chExt cx="5523087" cy="3244679"/>
          </a:xfrm>
        </p:grpSpPr>
        <p:pic>
          <p:nvPicPr>
            <p:cNvPr id="12" name="Picture 11">
              <a:extLst>
                <a:ext uri="{FF2B5EF4-FFF2-40B4-BE49-F238E27FC236}">
                  <a16:creationId xmlns="" xmlns:a16="http://schemas.microsoft.com/office/drawing/2014/main" id="{96068538-3731-4215-B253-4C3FE37DE99D}"/>
                </a:ext>
              </a:extLst>
            </p:cNvPr>
            <p:cNvPicPr>
              <a:picLocks noChangeAspect="1"/>
            </p:cNvPicPr>
            <p:nvPr/>
          </p:nvPicPr>
          <p:blipFill>
            <a:blip r:embed="rId4" cstate="print"/>
            <a:stretch>
              <a:fillRect/>
            </a:stretch>
          </p:blipFill>
          <p:spPr>
            <a:xfrm>
              <a:off x="311096" y="3549374"/>
              <a:ext cx="5263570" cy="3231827"/>
            </a:xfrm>
            <a:prstGeom prst="rect">
              <a:avLst/>
            </a:prstGeom>
          </p:spPr>
        </p:pic>
        <p:sp>
          <p:nvSpPr>
            <p:cNvPr id="4" name="TextBox 3">
              <a:extLst>
                <a:ext uri="{FF2B5EF4-FFF2-40B4-BE49-F238E27FC236}">
                  <a16:creationId xmlns="" xmlns:a16="http://schemas.microsoft.com/office/drawing/2014/main" id="{BA978EA0-DFD4-4B51-AD67-EE1225BB2858}"/>
                </a:ext>
              </a:extLst>
            </p:cNvPr>
            <p:cNvSpPr txBox="1"/>
            <p:nvPr/>
          </p:nvSpPr>
          <p:spPr>
            <a:xfrm>
              <a:off x="311096" y="6424721"/>
              <a:ext cx="5523087" cy="369332"/>
            </a:xfrm>
            <a:prstGeom prst="rect">
              <a:avLst/>
            </a:prstGeom>
            <a:solidFill>
              <a:schemeClr val="bg1"/>
            </a:solidFill>
          </p:spPr>
          <p:txBody>
            <a:bodyPr wrap="square" rtlCol="0">
              <a:spAutoFit/>
            </a:bodyPr>
            <a:lstStyle/>
            <a:p>
              <a:r>
                <a:rPr lang="vi-VN">
                  <a:solidFill>
                    <a:srgbClr val="00B050"/>
                  </a:solidFill>
                </a:rPr>
                <a:t>Một cánh đồng đa canh ở bang Ai-ô-oa (Hoa Kì)</a:t>
              </a:r>
              <a:endParaRPr lang="en-US">
                <a:solidFill>
                  <a:srgbClr val="00B050"/>
                </a:solidFill>
              </a:endParaRPr>
            </a:p>
          </p:txBody>
        </p:sp>
      </p:grpSp>
    </p:spTree>
    <p:extLst>
      <p:ext uri="{BB962C8B-B14F-4D97-AF65-F5344CB8AC3E}">
        <p14:creationId xmlns="" xmlns:p14="http://schemas.microsoft.com/office/powerpoint/2010/main" val="35336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7DBF9E0C-4749-49F2-9AAF-BDC01B252F1D}"/>
              </a:ext>
            </a:extLst>
          </p:cNvPr>
          <p:cNvSpPr/>
          <p:nvPr/>
        </p:nvSpPr>
        <p:spPr>
          <a:xfrm>
            <a:off x="77294" y="95844"/>
            <a:ext cx="6319359" cy="523220"/>
          </a:xfrm>
          <a:prstGeom prst="rect">
            <a:avLst/>
          </a:prstGeom>
          <a:solidFill>
            <a:schemeClr val="accent4">
              <a:lumMod val="20000"/>
              <a:lumOff val="80000"/>
            </a:schemeClr>
          </a:solidFill>
          <a:ln>
            <a:solidFill>
              <a:srgbClr val="00B0F0"/>
            </a:solidFill>
          </a:ln>
        </p:spPr>
        <p:txBody>
          <a:bodyPr wrap="none">
            <a:spAutoFit/>
          </a:bodyPr>
          <a:lstStyle/>
          <a:p>
            <a:r>
              <a:rPr lang="vi-VN" sz="2800">
                <a:solidFill>
                  <a:srgbClr val="1B04FA"/>
                </a:solidFill>
                <a:latin typeface="Arial" panose="020B0604020202020204" pitchFamily="34" charset="0"/>
                <a:cs typeface="Arial" panose="020B0604020202020204" pitchFamily="34" charset="0"/>
              </a:rPr>
              <a:t>b.</a:t>
            </a:r>
            <a:r>
              <a:rPr lang="en-US" sz="2800">
                <a:solidFill>
                  <a:srgbClr val="1B04FA"/>
                </a:solidFill>
                <a:latin typeface="Arial" panose="020B0604020202020204" pitchFamily="34" charset="0"/>
                <a:cs typeface="Arial" panose="020B0604020202020204" pitchFamily="34" charset="0"/>
              </a:rPr>
              <a:t>K</a:t>
            </a:r>
            <a:r>
              <a:rPr lang="vi-VN" sz="2800">
                <a:solidFill>
                  <a:srgbClr val="1B04FA"/>
                </a:solidFill>
                <a:latin typeface="Arial" panose="020B0604020202020204" pitchFamily="34" charset="0"/>
                <a:cs typeface="Arial" panose="020B0604020202020204" pitchFamily="34" charset="0"/>
              </a:rPr>
              <a:t>hai thác bền vững tài nguyên </a:t>
            </a:r>
            <a:r>
              <a:rPr lang="en-US" sz="2800">
                <a:solidFill>
                  <a:srgbClr val="1B04FA"/>
                </a:solidFill>
                <a:latin typeface="Arial" panose="020B0604020202020204" pitchFamily="34" charset="0"/>
                <a:cs typeface="Arial" panose="020B0604020202020204" pitchFamily="34" charset="0"/>
              </a:rPr>
              <a:t>n</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ớc</a:t>
            </a:r>
            <a:endParaRPr lang="vi-VN" sz="2800">
              <a:solidFill>
                <a:srgbClr val="1B04FA"/>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6198D93A-C43C-4E09-9D17-7C2C1DB3BCCD}"/>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2854"/>
          <a:stretch/>
        </p:blipFill>
        <p:spPr bwMode="auto">
          <a:xfrm>
            <a:off x="6451955" y="0"/>
            <a:ext cx="5730329" cy="6430101"/>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B9C4744C-BD3E-40B4-915E-18D1E85488CA}"/>
              </a:ext>
            </a:extLst>
          </p:cNvPr>
          <p:cNvSpPr txBox="1"/>
          <p:nvPr/>
        </p:nvSpPr>
        <p:spPr>
          <a:xfrm>
            <a:off x="7242353" y="6430101"/>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16" name="TextBox 15">
            <a:extLst>
              <a:ext uri="{FF2B5EF4-FFF2-40B4-BE49-F238E27FC236}">
                <a16:creationId xmlns="" xmlns:a16="http://schemas.microsoft.com/office/drawing/2014/main" id="{951F79EE-E23D-46E1-B8F7-4C4080389B7F}"/>
              </a:ext>
            </a:extLst>
          </p:cNvPr>
          <p:cNvSpPr txBox="1"/>
          <p:nvPr/>
        </p:nvSpPr>
        <p:spPr>
          <a:xfrm rot="2912916">
            <a:off x="8723096" y="3834735"/>
            <a:ext cx="1365663" cy="307777"/>
          </a:xfrm>
          <a:prstGeom prst="rect">
            <a:avLst/>
          </a:prstGeom>
          <a:noFill/>
        </p:spPr>
        <p:txBody>
          <a:bodyPr wrap="square" rtlCol="0">
            <a:spAutoFit/>
          </a:bodyPr>
          <a:lstStyle/>
          <a:p>
            <a:r>
              <a:rPr lang="vi-VN" sz="1400">
                <a:solidFill>
                  <a:srgbClr val="1B04FA"/>
                </a:solidFill>
              </a:rPr>
              <a:t>S.Mit-xu-ri</a:t>
            </a:r>
            <a:endParaRPr lang="en-US" sz="1400">
              <a:solidFill>
                <a:srgbClr val="1B04FA"/>
              </a:solidFill>
            </a:endParaRPr>
          </a:p>
        </p:txBody>
      </p:sp>
      <p:sp>
        <p:nvSpPr>
          <p:cNvPr id="17" name="Freeform: Shape 16">
            <a:extLst>
              <a:ext uri="{FF2B5EF4-FFF2-40B4-BE49-F238E27FC236}">
                <a16:creationId xmlns="" xmlns:a16="http://schemas.microsoft.com/office/drawing/2014/main" id="{871C7D5F-DEF9-4402-BB52-6AAFB41125EC}"/>
              </a:ext>
            </a:extLst>
          </p:cNvPr>
          <p:cNvSpPr/>
          <p:nvPr/>
        </p:nvSpPr>
        <p:spPr>
          <a:xfrm>
            <a:off x="8950087" y="3417318"/>
            <a:ext cx="968828" cy="805970"/>
          </a:xfrm>
          <a:custGeom>
            <a:avLst/>
            <a:gdLst>
              <a:gd name="connsiteX0" fmla="*/ 968828 w 968828"/>
              <a:gd name="connsiteY0" fmla="*/ 805970 h 805970"/>
              <a:gd name="connsiteX1" fmla="*/ 937832 w 968828"/>
              <a:gd name="connsiteY1" fmla="*/ 767224 h 805970"/>
              <a:gd name="connsiteX2" fmla="*/ 930082 w 968828"/>
              <a:gd name="connsiteY2" fmla="*/ 736228 h 805970"/>
              <a:gd name="connsiteX3" fmla="*/ 906835 w 968828"/>
              <a:gd name="connsiteY3" fmla="*/ 743977 h 805970"/>
              <a:gd name="connsiteX4" fmla="*/ 883588 w 968828"/>
              <a:gd name="connsiteY4" fmla="*/ 759475 h 805970"/>
              <a:gd name="connsiteX5" fmla="*/ 852591 w 968828"/>
              <a:gd name="connsiteY5" fmla="*/ 774974 h 805970"/>
              <a:gd name="connsiteX6" fmla="*/ 806096 w 968828"/>
              <a:gd name="connsiteY6" fmla="*/ 767224 h 805970"/>
              <a:gd name="connsiteX7" fmla="*/ 798347 w 968828"/>
              <a:gd name="connsiteY7" fmla="*/ 743977 h 805970"/>
              <a:gd name="connsiteX8" fmla="*/ 790598 w 968828"/>
              <a:gd name="connsiteY8" fmla="*/ 712980 h 805970"/>
              <a:gd name="connsiteX9" fmla="*/ 767350 w 968828"/>
              <a:gd name="connsiteY9" fmla="*/ 697482 h 805970"/>
              <a:gd name="connsiteX10" fmla="*/ 744103 w 968828"/>
              <a:gd name="connsiteY10" fmla="*/ 674235 h 805970"/>
              <a:gd name="connsiteX11" fmla="*/ 736354 w 968828"/>
              <a:gd name="connsiteY11" fmla="*/ 650987 h 805970"/>
              <a:gd name="connsiteX12" fmla="*/ 728605 w 968828"/>
              <a:gd name="connsiteY12" fmla="*/ 588994 h 805970"/>
              <a:gd name="connsiteX13" fmla="*/ 705357 w 968828"/>
              <a:gd name="connsiteY13" fmla="*/ 565746 h 805970"/>
              <a:gd name="connsiteX14" fmla="*/ 658862 w 968828"/>
              <a:gd name="connsiteY14" fmla="*/ 534750 h 805970"/>
              <a:gd name="connsiteX15" fmla="*/ 596869 w 968828"/>
              <a:gd name="connsiteY15" fmla="*/ 472757 h 805970"/>
              <a:gd name="connsiteX16" fmla="*/ 573621 w 968828"/>
              <a:gd name="connsiteY16" fmla="*/ 457258 h 805970"/>
              <a:gd name="connsiteX17" fmla="*/ 534876 w 968828"/>
              <a:gd name="connsiteY17" fmla="*/ 426262 h 805970"/>
              <a:gd name="connsiteX18" fmla="*/ 503879 w 968828"/>
              <a:gd name="connsiteY18" fmla="*/ 364268 h 805970"/>
              <a:gd name="connsiteX19" fmla="*/ 472882 w 968828"/>
              <a:gd name="connsiteY19" fmla="*/ 356519 h 805970"/>
              <a:gd name="connsiteX20" fmla="*/ 426388 w 968828"/>
              <a:gd name="connsiteY20" fmla="*/ 310024 h 805970"/>
              <a:gd name="connsiteX21" fmla="*/ 395391 w 968828"/>
              <a:gd name="connsiteY21" fmla="*/ 62051 h 805970"/>
              <a:gd name="connsiteX22" fmla="*/ 364394 w 968828"/>
              <a:gd name="connsiteY22" fmla="*/ 54302 h 805970"/>
              <a:gd name="connsiteX23" fmla="*/ 178415 w 968828"/>
              <a:gd name="connsiteY23" fmla="*/ 15557 h 805970"/>
              <a:gd name="connsiteX24" fmla="*/ 100923 w 968828"/>
              <a:gd name="connsiteY24" fmla="*/ 7807 h 805970"/>
              <a:gd name="connsiteX25" fmla="*/ 62177 w 968828"/>
              <a:gd name="connsiteY25" fmla="*/ 46553 h 805970"/>
              <a:gd name="connsiteX26" fmla="*/ 15682 w 968828"/>
              <a:gd name="connsiteY26" fmla="*/ 62051 h 805970"/>
              <a:gd name="connsiteX27" fmla="*/ 184 w 968828"/>
              <a:gd name="connsiteY27" fmla="*/ 77550 h 805970"/>
              <a:gd name="connsiteX28" fmla="*/ 7933 w 968828"/>
              <a:gd name="connsiteY28" fmla="*/ 100797 h 80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8828" h="805970">
                <a:moveTo>
                  <a:pt x="968828" y="805970"/>
                </a:moveTo>
                <a:cubicBezTo>
                  <a:pt x="958496" y="793055"/>
                  <a:pt x="945864" y="781682"/>
                  <a:pt x="937832" y="767224"/>
                </a:cubicBezTo>
                <a:cubicBezTo>
                  <a:pt x="932660" y="757914"/>
                  <a:pt x="938602" y="742618"/>
                  <a:pt x="930082" y="736228"/>
                </a:cubicBezTo>
                <a:cubicBezTo>
                  <a:pt x="923547" y="731327"/>
                  <a:pt x="914141" y="740324"/>
                  <a:pt x="906835" y="743977"/>
                </a:cubicBezTo>
                <a:cubicBezTo>
                  <a:pt x="898505" y="748142"/>
                  <a:pt x="891674" y="754854"/>
                  <a:pt x="883588" y="759475"/>
                </a:cubicBezTo>
                <a:cubicBezTo>
                  <a:pt x="873558" y="765206"/>
                  <a:pt x="862923" y="769808"/>
                  <a:pt x="852591" y="774974"/>
                </a:cubicBezTo>
                <a:cubicBezTo>
                  <a:pt x="837093" y="772391"/>
                  <a:pt x="819738" y="775019"/>
                  <a:pt x="806096" y="767224"/>
                </a:cubicBezTo>
                <a:cubicBezTo>
                  <a:pt x="799004" y="763171"/>
                  <a:pt x="800591" y="751831"/>
                  <a:pt x="798347" y="743977"/>
                </a:cubicBezTo>
                <a:cubicBezTo>
                  <a:pt x="795421" y="733736"/>
                  <a:pt x="796506" y="721842"/>
                  <a:pt x="790598" y="712980"/>
                </a:cubicBezTo>
                <a:cubicBezTo>
                  <a:pt x="785432" y="705231"/>
                  <a:pt x="774505" y="703444"/>
                  <a:pt x="767350" y="697482"/>
                </a:cubicBezTo>
                <a:cubicBezTo>
                  <a:pt x="758931" y="690466"/>
                  <a:pt x="751852" y="681984"/>
                  <a:pt x="744103" y="674235"/>
                </a:cubicBezTo>
                <a:cubicBezTo>
                  <a:pt x="741520" y="666486"/>
                  <a:pt x="737815" y="659024"/>
                  <a:pt x="736354" y="650987"/>
                </a:cubicBezTo>
                <a:cubicBezTo>
                  <a:pt x="732629" y="630498"/>
                  <a:pt x="735722" y="608565"/>
                  <a:pt x="728605" y="588994"/>
                </a:cubicBezTo>
                <a:cubicBezTo>
                  <a:pt x="724860" y="578695"/>
                  <a:pt x="714008" y="572474"/>
                  <a:pt x="705357" y="565746"/>
                </a:cubicBezTo>
                <a:cubicBezTo>
                  <a:pt x="690654" y="554310"/>
                  <a:pt x="658862" y="534750"/>
                  <a:pt x="658862" y="534750"/>
                </a:cubicBezTo>
                <a:cubicBezTo>
                  <a:pt x="635034" y="487092"/>
                  <a:pt x="652976" y="510162"/>
                  <a:pt x="596869" y="472757"/>
                </a:cubicBezTo>
                <a:lnTo>
                  <a:pt x="573621" y="457258"/>
                </a:lnTo>
                <a:cubicBezTo>
                  <a:pt x="529205" y="390635"/>
                  <a:pt x="588347" y="469039"/>
                  <a:pt x="534876" y="426262"/>
                </a:cubicBezTo>
                <a:cubicBezTo>
                  <a:pt x="497710" y="396529"/>
                  <a:pt x="543672" y="404061"/>
                  <a:pt x="503879" y="364268"/>
                </a:cubicBezTo>
                <a:cubicBezTo>
                  <a:pt x="496348" y="356737"/>
                  <a:pt x="483214" y="359102"/>
                  <a:pt x="472882" y="356519"/>
                </a:cubicBezTo>
                <a:cubicBezTo>
                  <a:pt x="457384" y="341021"/>
                  <a:pt x="427095" y="331930"/>
                  <a:pt x="426388" y="310024"/>
                </a:cubicBezTo>
                <a:cubicBezTo>
                  <a:pt x="419885" y="108453"/>
                  <a:pt x="494488" y="90366"/>
                  <a:pt x="395391" y="62051"/>
                </a:cubicBezTo>
                <a:cubicBezTo>
                  <a:pt x="385151" y="59125"/>
                  <a:pt x="374726" y="56885"/>
                  <a:pt x="364394" y="54302"/>
                </a:cubicBezTo>
                <a:cubicBezTo>
                  <a:pt x="279153" y="-2524"/>
                  <a:pt x="336497" y="24339"/>
                  <a:pt x="178415" y="15557"/>
                </a:cubicBezTo>
                <a:cubicBezTo>
                  <a:pt x="121816" y="-3310"/>
                  <a:pt x="147769" y="-3904"/>
                  <a:pt x="100923" y="7807"/>
                </a:cubicBezTo>
                <a:cubicBezTo>
                  <a:pt x="86784" y="29017"/>
                  <a:pt x="86650" y="35677"/>
                  <a:pt x="62177" y="46553"/>
                </a:cubicBezTo>
                <a:cubicBezTo>
                  <a:pt x="47248" y="53188"/>
                  <a:pt x="15682" y="62051"/>
                  <a:pt x="15682" y="62051"/>
                </a:cubicBezTo>
                <a:cubicBezTo>
                  <a:pt x="10516" y="67217"/>
                  <a:pt x="1617" y="70386"/>
                  <a:pt x="184" y="77550"/>
                </a:cubicBezTo>
                <a:cubicBezTo>
                  <a:pt x="-1418" y="85560"/>
                  <a:pt x="7933" y="100797"/>
                  <a:pt x="7933" y="100797"/>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408D708F-900E-4B28-B3A7-A39C41A712A1}"/>
              </a:ext>
            </a:extLst>
          </p:cNvPr>
          <p:cNvSpPr txBox="1"/>
          <p:nvPr/>
        </p:nvSpPr>
        <p:spPr>
          <a:xfrm rot="16897628">
            <a:off x="9617472" y="4074468"/>
            <a:ext cx="1365663" cy="307777"/>
          </a:xfrm>
          <a:prstGeom prst="rect">
            <a:avLst/>
          </a:prstGeom>
          <a:noFill/>
        </p:spPr>
        <p:txBody>
          <a:bodyPr wrap="square" rtlCol="0">
            <a:spAutoFit/>
          </a:bodyPr>
          <a:lstStyle/>
          <a:p>
            <a:r>
              <a:rPr lang="vi-VN" sz="1400">
                <a:solidFill>
                  <a:srgbClr val="1B04FA"/>
                </a:solidFill>
              </a:rPr>
              <a:t>S.Mi-xi-xi-pi</a:t>
            </a:r>
            <a:endParaRPr lang="en-US" sz="1400">
              <a:solidFill>
                <a:srgbClr val="1B04FA"/>
              </a:solidFill>
            </a:endParaRPr>
          </a:p>
        </p:txBody>
      </p:sp>
      <p:sp>
        <p:nvSpPr>
          <p:cNvPr id="19" name="Freeform: Shape 18">
            <a:extLst>
              <a:ext uri="{FF2B5EF4-FFF2-40B4-BE49-F238E27FC236}">
                <a16:creationId xmlns="" xmlns:a16="http://schemas.microsoft.com/office/drawing/2014/main" id="{6DBA0CE6-21C6-438F-A381-EDBCD6005A83}"/>
              </a:ext>
            </a:extLst>
          </p:cNvPr>
          <p:cNvSpPr/>
          <p:nvPr/>
        </p:nvSpPr>
        <p:spPr>
          <a:xfrm>
            <a:off x="9895668" y="4184542"/>
            <a:ext cx="240224" cy="782665"/>
          </a:xfrm>
          <a:custGeom>
            <a:avLst/>
            <a:gdLst>
              <a:gd name="connsiteX0" fmla="*/ 224725 w 240224"/>
              <a:gd name="connsiteY0" fmla="*/ 782665 h 782665"/>
              <a:gd name="connsiteX1" fmla="*/ 170481 w 240224"/>
              <a:gd name="connsiteY1" fmla="*/ 774916 h 782665"/>
              <a:gd name="connsiteX2" fmla="*/ 139485 w 240224"/>
              <a:gd name="connsiteY2" fmla="*/ 720672 h 782665"/>
              <a:gd name="connsiteX3" fmla="*/ 108488 w 240224"/>
              <a:gd name="connsiteY3" fmla="*/ 712922 h 782665"/>
              <a:gd name="connsiteX4" fmla="*/ 85240 w 240224"/>
              <a:gd name="connsiteY4" fmla="*/ 689675 h 782665"/>
              <a:gd name="connsiteX5" fmla="*/ 116237 w 240224"/>
              <a:gd name="connsiteY5" fmla="*/ 604434 h 782665"/>
              <a:gd name="connsiteX6" fmla="*/ 123986 w 240224"/>
              <a:gd name="connsiteY6" fmla="*/ 426204 h 782665"/>
              <a:gd name="connsiteX7" fmla="*/ 139485 w 240224"/>
              <a:gd name="connsiteY7" fmla="*/ 410705 h 782665"/>
              <a:gd name="connsiteX8" fmla="*/ 154983 w 240224"/>
              <a:gd name="connsiteY8" fmla="*/ 379709 h 782665"/>
              <a:gd name="connsiteX9" fmla="*/ 170481 w 240224"/>
              <a:gd name="connsiteY9" fmla="*/ 356461 h 782665"/>
              <a:gd name="connsiteX10" fmla="*/ 185979 w 240224"/>
              <a:gd name="connsiteY10" fmla="*/ 325465 h 782665"/>
              <a:gd name="connsiteX11" fmla="*/ 201478 w 240224"/>
              <a:gd name="connsiteY11" fmla="*/ 309966 h 782665"/>
              <a:gd name="connsiteX12" fmla="*/ 216976 w 240224"/>
              <a:gd name="connsiteY12" fmla="*/ 278970 h 782665"/>
              <a:gd name="connsiteX13" fmla="*/ 224725 w 240224"/>
              <a:gd name="connsiteY13" fmla="*/ 255722 h 782665"/>
              <a:gd name="connsiteX14" fmla="*/ 240224 w 240224"/>
              <a:gd name="connsiteY14" fmla="*/ 240224 h 782665"/>
              <a:gd name="connsiteX15" fmla="*/ 232474 w 240224"/>
              <a:gd name="connsiteY15" fmla="*/ 193729 h 782665"/>
              <a:gd name="connsiteX16" fmla="*/ 216976 w 240224"/>
              <a:gd name="connsiteY16" fmla="*/ 170482 h 782665"/>
              <a:gd name="connsiteX17" fmla="*/ 209227 w 240224"/>
              <a:gd name="connsiteY17" fmla="*/ 147234 h 782665"/>
              <a:gd name="connsiteX18" fmla="*/ 201478 w 240224"/>
              <a:gd name="connsiteY18" fmla="*/ 116238 h 782665"/>
              <a:gd name="connsiteX19" fmla="*/ 170481 w 240224"/>
              <a:gd name="connsiteY19" fmla="*/ 85241 h 782665"/>
              <a:gd name="connsiteX20" fmla="*/ 162732 w 240224"/>
              <a:gd name="connsiteY20" fmla="*/ 61994 h 782665"/>
              <a:gd name="connsiteX21" fmla="*/ 154983 w 240224"/>
              <a:gd name="connsiteY21" fmla="*/ 15499 h 782665"/>
              <a:gd name="connsiteX22" fmla="*/ 139485 w 240224"/>
              <a:gd name="connsiteY22" fmla="*/ 0 h 782665"/>
              <a:gd name="connsiteX23" fmla="*/ 92990 w 240224"/>
              <a:gd name="connsiteY23" fmla="*/ 30997 h 782665"/>
              <a:gd name="connsiteX24" fmla="*/ 0 w 240224"/>
              <a:gd name="connsiteY24" fmla="*/ 38746 h 78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224" h="782665">
                <a:moveTo>
                  <a:pt x="224725" y="782665"/>
                </a:moveTo>
                <a:cubicBezTo>
                  <a:pt x="206644" y="780082"/>
                  <a:pt x="187172" y="782334"/>
                  <a:pt x="170481" y="774916"/>
                </a:cubicBezTo>
                <a:cubicBezTo>
                  <a:pt x="160477" y="770470"/>
                  <a:pt x="144387" y="724757"/>
                  <a:pt x="139485" y="720672"/>
                </a:cubicBezTo>
                <a:cubicBezTo>
                  <a:pt x="131303" y="713854"/>
                  <a:pt x="118820" y="715505"/>
                  <a:pt x="108488" y="712922"/>
                </a:cubicBezTo>
                <a:cubicBezTo>
                  <a:pt x="100739" y="705173"/>
                  <a:pt x="87389" y="700421"/>
                  <a:pt x="85240" y="689675"/>
                </a:cubicBezTo>
                <a:cubicBezTo>
                  <a:pt x="76673" y="646838"/>
                  <a:pt x="94861" y="632936"/>
                  <a:pt x="116237" y="604434"/>
                </a:cubicBezTo>
                <a:cubicBezTo>
                  <a:pt x="118820" y="545024"/>
                  <a:pt x="116901" y="485247"/>
                  <a:pt x="123986" y="426204"/>
                </a:cubicBezTo>
                <a:cubicBezTo>
                  <a:pt x="124857" y="418950"/>
                  <a:pt x="135432" y="416784"/>
                  <a:pt x="139485" y="410705"/>
                </a:cubicBezTo>
                <a:cubicBezTo>
                  <a:pt x="145893" y="401094"/>
                  <a:pt x="149252" y="389739"/>
                  <a:pt x="154983" y="379709"/>
                </a:cubicBezTo>
                <a:cubicBezTo>
                  <a:pt x="159604" y="371623"/>
                  <a:pt x="165860" y="364547"/>
                  <a:pt x="170481" y="356461"/>
                </a:cubicBezTo>
                <a:cubicBezTo>
                  <a:pt x="176212" y="346431"/>
                  <a:pt x="179571" y="335076"/>
                  <a:pt x="185979" y="325465"/>
                </a:cubicBezTo>
                <a:cubicBezTo>
                  <a:pt x="190032" y="319386"/>
                  <a:pt x="197425" y="316045"/>
                  <a:pt x="201478" y="309966"/>
                </a:cubicBezTo>
                <a:cubicBezTo>
                  <a:pt x="207886" y="300355"/>
                  <a:pt x="212426" y="289588"/>
                  <a:pt x="216976" y="278970"/>
                </a:cubicBezTo>
                <a:cubicBezTo>
                  <a:pt x="220194" y="271462"/>
                  <a:pt x="220522" y="262726"/>
                  <a:pt x="224725" y="255722"/>
                </a:cubicBezTo>
                <a:cubicBezTo>
                  <a:pt x="228484" y="249457"/>
                  <a:pt x="235058" y="245390"/>
                  <a:pt x="240224" y="240224"/>
                </a:cubicBezTo>
                <a:cubicBezTo>
                  <a:pt x="237641" y="224726"/>
                  <a:pt x="237443" y="208635"/>
                  <a:pt x="232474" y="193729"/>
                </a:cubicBezTo>
                <a:cubicBezTo>
                  <a:pt x="229529" y="184894"/>
                  <a:pt x="221141" y="178812"/>
                  <a:pt x="216976" y="170482"/>
                </a:cubicBezTo>
                <a:cubicBezTo>
                  <a:pt x="213323" y="163176"/>
                  <a:pt x="211471" y="155088"/>
                  <a:pt x="209227" y="147234"/>
                </a:cubicBezTo>
                <a:cubicBezTo>
                  <a:pt x="206301" y="136994"/>
                  <a:pt x="207123" y="125269"/>
                  <a:pt x="201478" y="116238"/>
                </a:cubicBezTo>
                <a:cubicBezTo>
                  <a:pt x="193734" y="103847"/>
                  <a:pt x="180813" y="95573"/>
                  <a:pt x="170481" y="85241"/>
                </a:cubicBezTo>
                <a:cubicBezTo>
                  <a:pt x="167898" y="77492"/>
                  <a:pt x="164504" y="69968"/>
                  <a:pt x="162732" y="61994"/>
                </a:cubicBezTo>
                <a:cubicBezTo>
                  <a:pt x="159324" y="46656"/>
                  <a:pt x="160500" y="30211"/>
                  <a:pt x="154983" y="15499"/>
                </a:cubicBezTo>
                <a:cubicBezTo>
                  <a:pt x="152418" y="8658"/>
                  <a:pt x="144651" y="5166"/>
                  <a:pt x="139485" y="0"/>
                </a:cubicBezTo>
                <a:cubicBezTo>
                  <a:pt x="66893" y="24199"/>
                  <a:pt x="174264" y="-15445"/>
                  <a:pt x="92990" y="30997"/>
                </a:cubicBezTo>
                <a:cubicBezTo>
                  <a:pt x="70658" y="43758"/>
                  <a:pt x="16933" y="38746"/>
                  <a:pt x="0" y="38746"/>
                </a:cubicBezTo>
              </a:path>
            </a:pathLst>
          </a:custGeom>
          <a:no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F7A54ADA-486D-4CF2-B6FD-3E2E2F0B7D35}"/>
              </a:ext>
            </a:extLst>
          </p:cNvPr>
          <p:cNvSpPr/>
          <p:nvPr/>
        </p:nvSpPr>
        <p:spPr>
          <a:xfrm>
            <a:off x="77294" y="1092847"/>
            <a:ext cx="6096000" cy="954107"/>
          </a:xfrm>
          <a:prstGeom prst="rect">
            <a:avLst/>
          </a:prstGeom>
        </p:spPr>
        <p:txBody>
          <a:bodyPr>
            <a:spAutoFit/>
          </a:bodyPr>
          <a:lstStyle/>
          <a:p>
            <a:r>
              <a:rPr lang="vi-VN" sz="2800">
                <a:solidFill>
                  <a:srgbClr val="1B04FA"/>
                </a:solidFill>
              </a:rPr>
              <a:t>- Bắc Mỹ có nguồn nước ngọt rất dồi dào do có nhiều sông và hồ lớn.</a:t>
            </a:r>
            <a:endParaRPr lang="en-US" sz="2800">
              <a:solidFill>
                <a:srgbClr val="1B04FA"/>
              </a:solidFill>
            </a:endParaRPr>
          </a:p>
        </p:txBody>
      </p:sp>
      <p:sp>
        <p:nvSpPr>
          <p:cNvPr id="3" name="Rectangle 2">
            <a:extLst>
              <a:ext uri="{FF2B5EF4-FFF2-40B4-BE49-F238E27FC236}">
                <a16:creationId xmlns="" xmlns:a16="http://schemas.microsoft.com/office/drawing/2014/main" id="{C45AE236-E2F0-4C36-A44C-017F3AAD39F5}"/>
              </a:ext>
            </a:extLst>
          </p:cNvPr>
          <p:cNvSpPr/>
          <p:nvPr/>
        </p:nvSpPr>
        <p:spPr>
          <a:xfrm>
            <a:off x="58821" y="2057680"/>
            <a:ext cx="6455543" cy="954107"/>
          </a:xfrm>
          <a:prstGeom prst="rect">
            <a:avLst/>
          </a:prstGeom>
        </p:spPr>
        <p:txBody>
          <a:bodyPr wrap="square">
            <a:spAutoFit/>
          </a:bodyPr>
          <a:lstStyle/>
          <a:p>
            <a:r>
              <a:rPr lang="vi-VN" sz="2800">
                <a:solidFill>
                  <a:srgbClr val="1B04FA"/>
                </a:solidFill>
              </a:rPr>
              <a:t>+ Nguồn nước được sử dụng tổng hợp trong nhiều lĩnh vực</a:t>
            </a:r>
            <a:endParaRPr lang="en-US" sz="2800">
              <a:solidFill>
                <a:srgbClr val="1B04FA"/>
              </a:solidFill>
            </a:endParaRPr>
          </a:p>
        </p:txBody>
      </p:sp>
      <p:sp>
        <p:nvSpPr>
          <p:cNvPr id="20" name="Freeform: Shape 19">
            <a:extLst>
              <a:ext uri="{FF2B5EF4-FFF2-40B4-BE49-F238E27FC236}">
                <a16:creationId xmlns="" xmlns:a16="http://schemas.microsoft.com/office/drawing/2014/main" id="{7076C990-7F4F-439F-BC0E-A0C0D81D50FA}"/>
              </a:ext>
            </a:extLst>
          </p:cNvPr>
          <p:cNvSpPr/>
          <p:nvPr/>
        </p:nvSpPr>
        <p:spPr>
          <a:xfrm>
            <a:off x="9919252" y="3361949"/>
            <a:ext cx="728870" cy="592353"/>
          </a:xfrm>
          <a:custGeom>
            <a:avLst/>
            <a:gdLst>
              <a:gd name="connsiteX0" fmla="*/ 669235 w 728870"/>
              <a:gd name="connsiteY0" fmla="*/ 278296 h 592353"/>
              <a:gd name="connsiteX1" fmla="*/ 702365 w 728870"/>
              <a:gd name="connsiteY1" fmla="*/ 318052 h 592353"/>
              <a:gd name="connsiteX2" fmla="*/ 728870 w 728870"/>
              <a:gd name="connsiteY2" fmla="*/ 304800 h 592353"/>
              <a:gd name="connsiteX3" fmla="*/ 722244 w 728870"/>
              <a:gd name="connsiteY3" fmla="*/ 231913 h 592353"/>
              <a:gd name="connsiteX4" fmla="*/ 702365 w 728870"/>
              <a:gd name="connsiteY4" fmla="*/ 225287 h 592353"/>
              <a:gd name="connsiteX5" fmla="*/ 636105 w 728870"/>
              <a:gd name="connsiteY5" fmla="*/ 198783 h 592353"/>
              <a:gd name="connsiteX6" fmla="*/ 523461 w 728870"/>
              <a:gd name="connsiteY6" fmla="*/ 185531 h 592353"/>
              <a:gd name="connsiteX7" fmla="*/ 483705 w 728870"/>
              <a:gd name="connsiteY7" fmla="*/ 178905 h 592353"/>
              <a:gd name="connsiteX8" fmla="*/ 437322 w 728870"/>
              <a:gd name="connsiteY8" fmla="*/ 172278 h 592353"/>
              <a:gd name="connsiteX9" fmla="*/ 424070 w 728870"/>
              <a:gd name="connsiteY9" fmla="*/ 152400 h 592353"/>
              <a:gd name="connsiteX10" fmla="*/ 377687 w 728870"/>
              <a:gd name="connsiteY10" fmla="*/ 112644 h 592353"/>
              <a:gd name="connsiteX11" fmla="*/ 371061 w 728870"/>
              <a:gd name="connsiteY11" fmla="*/ 86139 h 592353"/>
              <a:gd name="connsiteX12" fmla="*/ 351183 w 728870"/>
              <a:gd name="connsiteY12" fmla="*/ 72887 h 592353"/>
              <a:gd name="connsiteX13" fmla="*/ 298174 w 728870"/>
              <a:gd name="connsiteY13" fmla="*/ 26505 h 592353"/>
              <a:gd name="connsiteX14" fmla="*/ 271670 w 728870"/>
              <a:gd name="connsiteY14" fmla="*/ 19878 h 592353"/>
              <a:gd name="connsiteX15" fmla="*/ 231913 w 728870"/>
              <a:gd name="connsiteY15" fmla="*/ 0 h 592353"/>
              <a:gd name="connsiteX16" fmla="*/ 205409 w 728870"/>
              <a:gd name="connsiteY16" fmla="*/ 6626 h 592353"/>
              <a:gd name="connsiteX17" fmla="*/ 198783 w 728870"/>
              <a:gd name="connsiteY17" fmla="*/ 26505 h 592353"/>
              <a:gd name="connsiteX18" fmla="*/ 172278 w 728870"/>
              <a:gd name="connsiteY18" fmla="*/ 72887 h 592353"/>
              <a:gd name="connsiteX19" fmla="*/ 86139 w 728870"/>
              <a:gd name="connsiteY19" fmla="*/ 79513 h 592353"/>
              <a:gd name="connsiteX20" fmla="*/ 59635 w 728870"/>
              <a:gd name="connsiteY20" fmla="*/ 119270 h 592353"/>
              <a:gd name="connsiteX21" fmla="*/ 33131 w 728870"/>
              <a:gd name="connsiteY21" fmla="*/ 159026 h 592353"/>
              <a:gd name="connsiteX22" fmla="*/ 19878 w 728870"/>
              <a:gd name="connsiteY22" fmla="*/ 178905 h 592353"/>
              <a:gd name="connsiteX23" fmla="*/ 0 w 728870"/>
              <a:gd name="connsiteY23" fmla="*/ 192157 h 592353"/>
              <a:gd name="connsiteX24" fmla="*/ 19878 w 728870"/>
              <a:gd name="connsiteY24" fmla="*/ 198783 h 592353"/>
              <a:gd name="connsiteX25" fmla="*/ 59635 w 728870"/>
              <a:gd name="connsiteY25" fmla="*/ 192157 h 592353"/>
              <a:gd name="connsiteX26" fmla="*/ 66261 w 728870"/>
              <a:gd name="connsiteY26" fmla="*/ 212035 h 592353"/>
              <a:gd name="connsiteX27" fmla="*/ 99391 w 728870"/>
              <a:gd name="connsiteY27" fmla="*/ 205409 h 592353"/>
              <a:gd name="connsiteX28" fmla="*/ 112644 w 728870"/>
              <a:gd name="connsiteY28" fmla="*/ 192157 h 592353"/>
              <a:gd name="connsiteX29" fmla="*/ 132522 w 728870"/>
              <a:gd name="connsiteY29" fmla="*/ 185531 h 592353"/>
              <a:gd name="connsiteX30" fmla="*/ 172278 w 728870"/>
              <a:gd name="connsiteY30" fmla="*/ 159026 h 592353"/>
              <a:gd name="connsiteX31" fmla="*/ 185531 w 728870"/>
              <a:gd name="connsiteY31" fmla="*/ 145774 h 592353"/>
              <a:gd name="connsiteX32" fmla="*/ 231913 w 728870"/>
              <a:gd name="connsiteY32" fmla="*/ 132522 h 592353"/>
              <a:gd name="connsiteX33" fmla="*/ 238539 w 728870"/>
              <a:gd name="connsiteY33" fmla="*/ 178905 h 592353"/>
              <a:gd name="connsiteX34" fmla="*/ 265044 w 728870"/>
              <a:gd name="connsiteY34" fmla="*/ 185531 h 592353"/>
              <a:gd name="connsiteX35" fmla="*/ 384313 w 728870"/>
              <a:gd name="connsiteY35" fmla="*/ 178905 h 592353"/>
              <a:gd name="connsiteX36" fmla="*/ 443948 w 728870"/>
              <a:gd name="connsiteY36" fmla="*/ 178905 h 592353"/>
              <a:gd name="connsiteX37" fmla="*/ 430696 w 728870"/>
              <a:gd name="connsiteY37" fmla="*/ 238539 h 592353"/>
              <a:gd name="connsiteX38" fmla="*/ 337931 w 728870"/>
              <a:gd name="connsiteY38" fmla="*/ 245165 h 592353"/>
              <a:gd name="connsiteX39" fmla="*/ 311426 w 728870"/>
              <a:gd name="connsiteY39" fmla="*/ 278296 h 592353"/>
              <a:gd name="connsiteX40" fmla="*/ 271670 w 728870"/>
              <a:gd name="connsiteY40" fmla="*/ 304800 h 592353"/>
              <a:gd name="connsiteX41" fmla="*/ 271670 w 728870"/>
              <a:gd name="connsiteY41" fmla="*/ 337931 h 592353"/>
              <a:gd name="connsiteX42" fmla="*/ 278296 w 728870"/>
              <a:gd name="connsiteY42" fmla="*/ 357809 h 592353"/>
              <a:gd name="connsiteX43" fmla="*/ 265044 w 728870"/>
              <a:gd name="connsiteY43" fmla="*/ 390939 h 592353"/>
              <a:gd name="connsiteX44" fmla="*/ 258418 w 728870"/>
              <a:gd name="connsiteY44" fmla="*/ 417444 h 592353"/>
              <a:gd name="connsiteX45" fmla="*/ 251791 w 728870"/>
              <a:gd name="connsiteY45" fmla="*/ 437322 h 592353"/>
              <a:gd name="connsiteX46" fmla="*/ 265044 w 728870"/>
              <a:gd name="connsiteY46" fmla="*/ 477078 h 592353"/>
              <a:gd name="connsiteX47" fmla="*/ 271670 w 728870"/>
              <a:gd name="connsiteY47" fmla="*/ 496957 h 592353"/>
              <a:gd name="connsiteX48" fmla="*/ 278296 w 728870"/>
              <a:gd name="connsiteY48" fmla="*/ 536713 h 592353"/>
              <a:gd name="connsiteX49" fmla="*/ 298174 w 728870"/>
              <a:gd name="connsiteY49" fmla="*/ 556591 h 592353"/>
              <a:gd name="connsiteX50" fmla="*/ 324678 w 728870"/>
              <a:gd name="connsiteY50" fmla="*/ 589722 h 592353"/>
              <a:gd name="connsiteX51" fmla="*/ 337931 w 728870"/>
              <a:gd name="connsiteY51" fmla="*/ 563218 h 592353"/>
              <a:gd name="connsiteX52" fmla="*/ 344557 w 728870"/>
              <a:gd name="connsiteY52" fmla="*/ 530087 h 592353"/>
              <a:gd name="connsiteX53" fmla="*/ 364435 w 728870"/>
              <a:gd name="connsiteY53" fmla="*/ 516835 h 592353"/>
              <a:gd name="connsiteX54" fmla="*/ 351183 w 728870"/>
              <a:gd name="connsiteY54" fmla="*/ 450574 h 592353"/>
              <a:gd name="connsiteX55" fmla="*/ 357809 w 728870"/>
              <a:gd name="connsiteY55" fmla="*/ 337931 h 592353"/>
              <a:gd name="connsiteX56" fmla="*/ 364435 w 728870"/>
              <a:gd name="connsiteY56" fmla="*/ 311426 h 592353"/>
              <a:gd name="connsiteX57" fmla="*/ 384313 w 728870"/>
              <a:gd name="connsiteY57" fmla="*/ 298174 h 592353"/>
              <a:gd name="connsiteX58" fmla="*/ 397565 w 728870"/>
              <a:gd name="connsiteY58" fmla="*/ 271670 h 592353"/>
              <a:gd name="connsiteX59" fmla="*/ 496957 w 728870"/>
              <a:gd name="connsiteY59" fmla="*/ 265044 h 592353"/>
              <a:gd name="connsiteX60" fmla="*/ 503583 w 728870"/>
              <a:gd name="connsiteY60" fmla="*/ 284922 h 592353"/>
              <a:gd name="connsiteX61" fmla="*/ 516835 w 728870"/>
              <a:gd name="connsiteY61" fmla="*/ 351183 h 592353"/>
              <a:gd name="connsiteX62" fmla="*/ 530087 w 728870"/>
              <a:gd name="connsiteY62" fmla="*/ 390939 h 592353"/>
              <a:gd name="connsiteX63" fmla="*/ 536713 w 728870"/>
              <a:gd name="connsiteY63" fmla="*/ 410818 h 592353"/>
              <a:gd name="connsiteX64" fmla="*/ 563218 w 728870"/>
              <a:gd name="connsiteY64" fmla="*/ 404191 h 592353"/>
              <a:gd name="connsiteX65" fmla="*/ 589722 w 728870"/>
              <a:gd name="connsiteY65" fmla="*/ 377687 h 592353"/>
              <a:gd name="connsiteX66" fmla="*/ 602974 w 728870"/>
              <a:gd name="connsiteY66" fmla="*/ 417444 h 592353"/>
              <a:gd name="connsiteX67" fmla="*/ 622852 w 728870"/>
              <a:gd name="connsiteY67" fmla="*/ 463826 h 592353"/>
              <a:gd name="connsiteX68" fmla="*/ 655983 w 728870"/>
              <a:gd name="connsiteY68" fmla="*/ 457200 h 592353"/>
              <a:gd name="connsiteX69" fmla="*/ 662609 w 728870"/>
              <a:gd name="connsiteY69" fmla="*/ 437322 h 592353"/>
              <a:gd name="connsiteX70" fmla="*/ 655983 w 728870"/>
              <a:gd name="connsiteY70" fmla="*/ 371061 h 592353"/>
              <a:gd name="connsiteX71" fmla="*/ 649357 w 728870"/>
              <a:gd name="connsiteY71" fmla="*/ 351183 h 592353"/>
              <a:gd name="connsiteX72" fmla="*/ 669235 w 728870"/>
              <a:gd name="connsiteY72" fmla="*/ 278296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28870" h="592353">
                <a:moveTo>
                  <a:pt x="669235" y="278296"/>
                </a:moveTo>
                <a:cubicBezTo>
                  <a:pt x="678070" y="272774"/>
                  <a:pt x="676818" y="321701"/>
                  <a:pt x="702365" y="318052"/>
                </a:cubicBezTo>
                <a:cubicBezTo>
                  <a:pt x="712143" y="316655"/>
                  <a:pt x="720035" y="309217"/>
                  <a:pt x="728870" y="304800"/>
                </a:cubicBezTo>
                <a:cubicBezTo>
                  <a:pt x="726661" y="280504"/>
                  <a:pt x="729959" y="255057"/>
                  <a:pt x="722244" y="231913"/>
                </a:cubicBezTo>
                <a:cubicBezTo>
                  <a:pt x="720035" y="225287"/>
                  <a:pt x="708177" y="229161"/>
                  <a:pt x="702365" y="225287"/>
                </a:cubicBezTo>
                <a:cubicBezTo>
                  <a:pt x="653515" y="192721"/>
                  <a:pt x="721645" y="209475"/>
                  <a:pt x="636105" y="198783"/>
                </a:cubicBezTo>
                <a:cubicBezTo>
                  <a:pt x="580454" y="191827"/>
                  <a:pt x="577012" y="193181"/>
                  <a:pt x="523461" y="185531"/>
                </a:cubicBezTo>
                <a:cubicBezTo>
                  <a:pt x="510161" y="183631"/>
                  <a:pt x="496984" y="180948"/>
                  <a:pt x="483705" y="178905"/>
                </a:cubicBezTo>
                <a:cubicBezTo>
                  <a:pt x="468269" y="176530"/>
                  <a:pt x="452783" y="174487"/>
                  <a:pt x="437322" y="172278"/>
                </a:cubicBezTo>
                <a:cubicBezTo>
                  <a:pt x="432905" y="165652"/>
                  <a:pt x="429168" y="158518"/>
                  <a:pt x="424070" y="152400"/>
                </a:cubicBezTo>
                <a:cubicBezTo>
                  <a:pt x="408690" y="133944"/>
                  <a:pt x="397183" y="127266"/>
                  <a:pt x="377687" y="112644"/>
                </a:cubicBezTo>
                <a:cubicBezTo>
                  <a:pt x="375478" y="103809"/>
                  <a:pt x="376113" y="93716"/>
                  <a:pt x="371061" y="86139"/>
                </a:cubicBezTo>
                <a:cubicBezTo>
                  <a:pt x="366644" y="79513"/>
                  <a:pt x="357176" y="78131"/>
                  <a:pt x="351183" y="72887"/>
                </a:cubicBezTo>
                <a:cubicBezTo>
                  <a:pt x="335952" y="59560"/>
                  <a:pt x="319049" y="35452"/>
                  <a:pt x="298174" y="26505"/>
                </a:cubicBezTo>
                <a:cubicBezTo>
                  <a:pt x="289804" y="22918"/>
                  <a:pt x="280505" y="22087"/>
                  <a:pt x="271670" y="19878"/>
                </a:cubicBezTo>
                <a:cubicBezTo>
                  <a:pt x="261620" y="13178"/>
                  <a:pt x="245629" y="0"/>
                  <a:pt x="231913" y="0"/>
                </a:cubicBezTo>
                <a:cubicBezTo>
                  <a:pt x="222806" y="0"/>
                  <a:pt x="214244" y="4417"/>
                  <a:pt x="205409" y="6626"/>
                </a:cubicBezTo>
                <a:cubicBezTo>
                  <a:pt x="203200" y="13252"/>
                  <a:pt x="200702" y="19789"/>
                  <a:pt x="198783" y="26505"/>
                </a:cubicBezTo>
                <a:cubicBezTo>
                  <a:pt x="194417" y="41786"/>
                  <a:pt x="193932" y="67474"/>
                  <a:pt x="172278" y="72887"/>
                </a:cubicBezTo>
                <a:cubicBezTo>
                  <a:pt x="144340" y="79871"/>
                  <a:pt x="114852" y="77304"/>
                  <a:pt x="86139" y="79513"/>
                </a:cubicBezTo>
                <a:cubicBezTo>
                  <a:pt x="73467" y="117528"/>
                  <a:pt x="88587" y="82045"/>
                  <a:pt x="59635" y="119270"/>
                </a:cubicBezTo>
                <a:cubicBezTo>
                  <a:pt x="49857" y="131842"/>
                  <a:pt x="41966" y="145774"/>
                  <a:pt x="33131" y="159026"/>
                </a:cubicBezTo>
                <a:cubicBezTo>
                  <a:pt x="28713" y="165652"/>
                  <a:pt x="26504" y="174487"/>
                  <a:pt x="19878" y="178905"/>
                </a:cubicBezTo>
                <a:lnTo>
                  <a:pt x="0" y="192157"/>
                </a:lnTo>
                <a:cubicBezTo>
                  <a:pt x="6626" y="194366"/>
                  <a:pt x="12894" y="198783"/>
                  <a:pt x="19878" y="198783"/>
                </a:cubicBezTo>
                <a:cubicBezTo>
                  <a:pt x="33313" y="198783"/>
                  <a:pt x="46717" y="188466"/>
                  <a:pt x="59635" y="192157"/>
                </a:cubicBezTo>
                <a:cubicBezTo>
                  <a:pt x="66351" y="194076"/>
                  <a:pt x="64052" y="205409"/>
                  <a:pt x="66261" y="212035"/>
                </a:cubicBezTo>
                <a:cubicBezTo>
                  <a:pt x="77304" y="209826"/>
                  <a:pt x="89040" y="209845"/>
                  <a:pt x="99391" y="205409"/>
                </a:cubicBezTo>
                <a:cubicBezTo>
                  <a:pt x="105133" y="202948"/>
                  <a:pt x="107287" y="195371"/>
                  <a:pt x="112644" y="192157"/>
                </a:cubicBezTo>
                <a:cubicBezTo>
                  <a:pt x="118633" y="188564"/>
                  <a:pt x="125896" y="187740"/>
                  <a:pt x="132522" y="185531"/>
                </a:cubicBezTo>
                <a:cubicBezTo>
                  <a:pt x="145774" y="176696"/>
                  <a:pt x="161015" y="170288"/>
                  <a:pt x="172278" y="159026"/>
                </a:cubicBezTo>
                <a:cubicBezTo>
                  <a:pt x="176696" y="154609"/>
                  <a:pt x="180174" y="148988"/>
                  <a:pt x="185531" y="145774"/>
                </a:cubicBezTo>
                <a:cubicBezTo>
                  <a:pt x="192321" y="141700"/>
                  <a:pt x="226962" y="133760"/>
                  <a:pt x="231913" y="132522"/>
                </a:cubicBezTo>
                <a:cubicBezTo>
                  <a:pt x="217413" y="176021"/>
                  <a:pt x="204929" y="169302"/>
                  <a:pt x="238539" y="178905"/>
                </a:cubicBezTo>
                <a:cubicBezTo>
                  <a:pt x="247295" y="181407"/>
                  <a:pt x="256209" y="183322"/>
                  <a:pt x="265044" y="185531"/>
                </a:cubicBezTo>
                <a:cubicBezTo>
                  <a:pt x="304800" y="183322"/>
                  <a:pt x="344659" y="182510"/>
                  <a:pt x="384313" y="178905"/>
                </a:cubicBezTo>
                <a:cubicBezTo>
                  <a:pt x="442214" y="173641"/>
                  <a:pt x="376573" y="165428"/>
                  <a:pt x="443948" y="178905"/>
                </a:cubicBezTo>
                <a:cubicBezTo>
                  <a:pt x="439531" y="198783"/>
                  <a:pt x="447964" y="227747"/>
                  <a:pt x="430696" y="238539"/>
                </a:cubicBezTo>
                <a:cubicBezTo>
                  <a:pt x="404408" y="254969"/>
                  <a:pt x="368400" y="239452"/>
                  <a:pt x="337931" y="245165"/>
                </a:cubicBezTo>
                <a:cubicBezTo>
                  <a:pt x="330315" y="246593"/>
                  <a:pt x="313781" y="275470"/>
                  <a:pt x="311426" y="278296"/>
                </a:cubicBezTo>
                <a:cubicBezTo>
                  <a:pt x="292336" y="301204"/>
                  <a:pt x="296169" y="296634"/>
                  <a:pt x="271670" y="304800"/>
                </a:cubicBezTo>
                <a:cubicBezTo>
                  <a:pt x="240113" y="352134"/>
                  <a:pt x="229713" y="348420"/>
                  <a:pt x="271670" y="337931"/>
                </a:cubicBezTo>
                <a:cubicBezTo>
                  <a:pt x="273879" y="344557"/>
                  <a:pt x="279162" y="350879"/>
                  <a:pt x="278296" y="357809"/>
                </a:cubicBezTo>
                <a:cubicBezTo>
                  <a:pt x="276821" y="369611"/>
                  <a:pt x="268805" y="379655"/>
                  <a:pt x="265044" y="390939"/>
                </a:cubicBezTo>
                <a:cubicBezTo>
                  <a:pt x="262164" y="399579"/>
                  <a:pt x="260920" y="408688"/>
                  <a:pt x="258418" y="417444"/>
                </a:cubicBezTo>
                <a:cubicBezTo>
                  <a:pt x="256499" y="424160"/>
                  <a:pt x="254000" y="430696"/>
                  <a:pt x="251791" y="437322"/>
                </a:cubicBezTo>
                <a:lnTo>
                  <a:pt x="265044" y="477078"/>
                </a:lnTo>
                <a:cubicBezTo>
                  <a:pt x="267253" y="483704"/>
                  <a:pt x="270522" y="490067"/>
                  <a:pt x="271670" y="496957"/>
                </a:cubicBezTo>
                <a:cubicBezTo>
                  <a:pt x="273879" y="510209"/>
                  <a:pt x="272840" y="524436"/>
                  <a:pt x="278296" y="536713"/>
                </a:cubicBezTo>
                <a:cubicBezTo>
                  <a:pt x="282102" y="545276"/>
                  <a:pt x="291548" y="549965"/>
                  <a:pt x="298174" y="556591"/>
                </a:cubicBezTo>
                <a:cubicBezTo>
                  <a:pt x="298950" y="559694"/>
                  <a:pt x="301946" y="603361"/>
                  <a:pt x="324678" y="589722"/>
                </a:cubicBezTo>
                <a:cubicBezTo>
                  <a:pt x="333148" y="584640"/>
                  <a:pt x="333513" y="572053"/>
                  <a:pt x="337931" y="563218"/>
                </a:cubicBezTo>
                <a:cubicBezTo>
                  <a:pt x="340140" y="552174"/>
                  <a:pt x="338969" y="539866"/>
                  <a:pt x="344557" y="530087"/>
                </a:cubicBezTo>
                <a:cubicBezTo>
                  <a:pt x="348508" y="523173"/>
                  <a:pt x="363774" y="524771"/>
                  <a:pt x="364435" y="516835"/>
                </a:cubicBezTo>
                <a:cubicBezTo>
                  <a:pt x="366306" y="494388"/>
                  <a:pt x="351183" y="450574"/>
                  <a:pt x="351183" y="450574"/>
                </a:cubicBezTo>
                <a:cubicBezTo>
                  <a:pt x="353392" y="413026"/>
                  <a:pt x="354243" y="375374"/>
                  <a:pt x="357809" y="337931"/>
                </a:cubicBezTo>
                <a:cubicBezTo>
                  <a:pt x="358672" y="328865"/>
                  <a:pt x="359383" y="319003"/>
                  <a:pt x="364435" y="311426"/>
                </a:cubicBezTo>
                <a:cubicBezTo>
                  <a:pt x="368852" y="304800"/>
                  <a:pt x="377687" y="302591"/>
                  <a:pt x="384313" y="298174"/>
                </a:cubicBezTo>
                <a:cubicBezTo>
                  <a:pt x="388730" y="289339"/>
                  <a:pt x="392086" y="279888"/>
                  <a:pt x="397565" y="271670"/>
                </a:cubicBezTo>
                <a:cubicBezTo>
                  <a:pt x="420522" y="237236"/>
                  <a:pt x="453727" y="261719"/>
                  <a:pt x="496957" y="265044"/>
                </a:cubicBezTo>
                <a:cubicBezTo>
                  <a:pt x="499166" y="271670"/>
                  <a:pt x="502068" y="278104"/>
                  <a:pt x="503583" y="284922"/>
                </a:cubicBezTo>
                <a:cubicBezTo>
                  <a:pt x="513817" y="330974"/>
                  <a:pt x="505520" y="313466"/>
                  <a:pt x="516835" y="351183"/>
                </a:cubicBezTo>
                <a:cubicBezTo>
                  <a:pt x="520849" y="364563"/>
                  <a:pt x="525670" y="377687"/>
                  <a:pt x="530087" y="390939"/>
                </a:cubicBezTo>
                <a:lnTo>
                  <a:pt x="536713" y="410818"/>
                </a:lnTo>
                <a:cubicBezTo>
                  <a:pt x="545548" y="408609"/>
                  <a:pt x="557925" y="411602"/>
                  <a:pt x="563218" y="404191"/>
                </a:cubicBezTo>
                <a:cubicBezTo>
                  <a:pt x="588816" y="368355"/>
                  <a:pt x="548196" y="350003"/>
                  <a:pt x="589722" y="377687"/>
                </a:cubicBezTo>
                <a:cubicBezTo>
                  <a:pt x="594139" y="390939"/>
                  <a:pt x="596727" y="404950"/>
                  <a:pt x="602974" y="417444"/>
                </a:cubicBezTo>
                <a:cubicBezTo>
                  <a:pt x="619350" y="450195"/>
                  <a:pt x="613102" y="434577"/>
                  <a:pt x="622852" y="463826"/>
                </a:cubicBezTo>
                <a:cubicBezTo>
                  <a:pt x="633896" y="461617"/>
                  <a:pt x="646612" y="463447"/>
                  <a:pt x="655983" y="457200"/>
                </a:cubicBezTo>
                <a:cubicBezTo>
                  <a:pt x="661794" y="453326"/>
                  <a:pt x="662609" y="444306"/>
                  <a:pt x="662609" y="437322"/>
                </a:cubicBezTo>
                <a:cubicBezTo>
                  <a:pt x="662609" y="415125"/>
                  <a:pt x="659358" y="393000"/>
                  <a:pt x="655983" y="371061"/>
                </a:cubicBezTo>
                <a:cubicBezTo>
                  <a:pt x="654921" y="364158"/>
                  <a:pt x="650128" y="358125"/>
                  <a:pt x="649357" y="351183"/>
                </a:cubicBezTo>
                <a:cubicBezTo>
                  <a:pt x="647894" y="338012"/>
                  <a:pt x="660400" y="283818"/>
                  <a:pt x="669235" y="2782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 xmlns:a16="http://schemas.microsoft.com/office/drawing/2014/main" id="{2C7C327B-FF01-494F-954D-AFC58D47B61F}"/>
              </a:ext>
            </a:extLst>
          </p:cNvPr>
          <p:cNvSpPr/>
          <p:nvPr/>
        </p:nvSpPr>
        <p:spPr>
          <a:xfrm>
            <a:off x="8766599" y="1718355"/>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 xmlns:a16="http://schemas.microsoft.com/office/drawing/2014/main" id="{49470B96-8384-4D2D-81E9-5325BAF5C6C4}"/>
              </a:ext>
            </a:extLst>
          </p:cNvPr>
          <p:cNvSpPr/>
          <p:nvPr/>
        </p:nvSpPr>
        <p:spPr>
          <a:xfrm>
            <a:off x="8845904" y="2085432"/>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 xmlns:a16="http://schemas.microsoft.com/office/drawing/2014/main" id="{C952B5C4-7045-4A6D-A6AF-3890109AED17}"/>
              </a:ext>
            </a:extLst>
          </p:cNvPr>
          <p:cNvSpPr/>
          <p:nvPr/>
        </p:nvSpPr>
        <p:spPr>
          <a:xfrm>
            <a:off x="10676075" y="3686899"/>
            <a:ext cx="186189" cy="130472"/>
          </a:xfrm>
          <a:custGeom>
            <a:avLst/>
            <a:gdLst>
              <a:gd name="connsiteX0" fmla="*/ 179557 w 186189"/>
              <a:gd name="connsiteY0" fmla="*/ 4576 h 130472"/>
              <a:gd name="connsiteX1" fmla="*/ 139800 w 186189"/>
              <a:gd name="connsiteY1" fmla="*/ 11202 h 130472"/>
              <a:gd name="connsiteX2" fmla="*/ 100044 w 186189"/>
              <a:gd name="connsiteY2" fmla="*/ 24454 h 130472"/>
              <a:gd name="connsiteX3" fmla="*/ 73539 w 186189"/>
              <a:gd name="connsiteY3" fmla="*/ 31080 h 130472"/>
              <a:gd name="connsiteX4" fmla="*/ 53661 w 186189"/>
              <a:gd name="connsiteY4" fmla="*/ 44332 h 130472"/>
              <a:gd name="connsiteX5" fmla="*/ 7278 w 186189"/>
              <a:gd name="connsiteY5" fmla="*/ 57585 h 130472"/>
              <a:gd name="connsiteX6" fmla="*/ 7278 w 186189"/>
              <a:gd name="connsiteY6" fmla="*/ 117219 h 130472"/>
              <a:gd name="connsiteX7" fmla="*/ 27157 w 186189"/>
              <a:gd name="connsiteY7" fmla="*/ 130472 h 130472"/>
              <a:gd name="connsiteX8" fmla="*/ 86791 w 186189"/>
              <a:gd name="connsiteY8" fmla="*/ 103967 h 130472"/>
              <a:gd name="connsiteX9" fmla="*/ 159678 w 186189"/>
              <a:gd name="connsiteY9" fmla="*/ 90715 h 130472"/>
              <a:gd name="connsiteX10" fmla="*/ 179557 w 186189"/>
              <a:gd name="connsiteY10" fmla="*/ 84089 h 130472"/>
              <a:gd name="connsiteX11" fmla="*/ 179557 w 186189"/>
              <a:gd name="connsiteY11" fmla="*/ 4576 h 1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89" h="130472">
                <a:moveTo>
                  <a:pt x="179557" y="4576"/>
                </a:moveTo>
                <a:cubicBezTo>
                  <a:pt x="172931" y="-7572"/>
                  <a:pt x="152834" y="7944"/>
                  <a:pt x="139800" y="11202"/>
                </a:cubicBezTo>
                <a:cubicBezTo>
                  <a:pt x="126248" y="14590"/>
                  <a:pt x="113596" y="21066"/>
                  <a:pt x="100044" y="24454"/>
                </a:cubicBezTo>
                <a:lnTo>
                  <a:pt x="73539" y="31080"/>
                </a:lnTo>
                <a:cubicBezTo>
                  <a:pt x="66913" y="35497"/>
                  <a:pt x="60784" y="40770"/>
                  <a:pt x="53661" y="44332"/>
                </a:cubicBezTo>
                <a:cubicBezTo>
                  <a:pt x="44150" y="49088"/>
                  <a:pt x="15778" y="55460"/>
                  <a:pt x="7278" y="57585"/>
                </a:cubicBezTo>
                <a:cubicBezTo>
                  <a:pt x="1765" y="79636"/>
                  <a:pt x="-5889" y="94178"/>
                  <a:pt x="7278" y="117219"/>
                </a:cubicBezTo>
                <a:cubicBezTo>
                  <a:pt x="11229" y="124134"/>
                  <a:pt x="20531" y="126054"/>
                  <a:pt x="27157" y="130472"/>
                </a:cubicBezTo>
                <a:cubicBezTo>
                  <a:pt x="104240" y="117623"/>
                  <a:pt x="37825" y="136610"/>
                  <a:pt x="86791" y="103967"/>
                </a:cubicBezTo>
                <a:cubicBezTo>
                  <a:pt x="100933" y="94539"/>
                  <a:pt x="157431" y="90996"/>
                  <a:pt x="159678" y="90715"/>
                </a:cubicBezTo>
                <a:cubicBezTo>
                  <a:pt x="166304" y="88506"/>
                  <a:pt x="174618" y="89028"/>
                  <a:pt x="179557" y="84089"/>
                </a:cubicBezTo>
                <a:cubicBezTo>
                  <a:pt x="190374" y="73273"/>
                  <a:pt x="186183" y="16724"/>
                  <a:pt x="179557" y="45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 xmlns:a16="http://schemas.microsoft.com/office/drawing/2014/main" id="{BDF52CE6-7757-4672-8648-492DE2A1AA6D}"/>
              </a:ext>
            </a:extLst>
          </p:cNvPr>
          <p:cNvSpPr/>
          <p:nvPr/>
        </p:nvSpPr>
        <p:spPr>
          <a:xfrm>
            <a:off x="10469010" y="3796379"/>
            <a:ext cx="260127" cy="135739"/>
          </a:xfrm>
          <a:custGeom>
            <a:avLst/>
            <a:gdLst>
              <a:gd name="connsiteX0" fmla="*/ 258625 w 260127"/>
              <a:gd name="connsiteY0" fmla="*/ 2892 h 135739"/>
              <a:gd name="connsiteX1" fmla="*/ 225494 w 260127"/>
              <a:gd name="connsiteY1" fmla="*/ 9518 h 135739"/>
              <a:gd name="connsiteX2" fmla="*/ 185738 w 260127"/>
              <a:gd name="connsiteY2" fmla="*/ 36022 h 135739"/>
              <a:gd name="connsiteX3" fmla="*/ 79720 w 260127"/>
              <a:gd name="connsiteY3" fmla="*/ 55901 h 135739"/>
              <a:gd name="connsiteX4" fmla="*/ 59842 w 260127"/>
              <a:gd name="connsiteY4" fmla="*/ 62527 h 135739"/>
              <a:gd name="connsiteX5" fmla="*/ 33338 w 260127"/>
              <a:gd name="connsiteY5" fmla="*/ 55901 h 135739"/>
              <a:gd name="connsiteX6" fmla="*/ 20086 w 260127"/>
              <a:gd name="connsiteY6" fmla="*/ 89031 h 135739"/>
              <a:gd name="connsiteX7" fmla="*/ 6833 w 260127"/>
              <a:gd name="connsiteY7" fmla="*/ 102283 h 135739"/>
              <a:gd name="connsiteX8" fmla="*/ 207 w 260127"/>
              <a:gd name="connsiteY8" fmla="*/ 122161 h 135739"/>
              <a:gd name="connsiteX9" fmla="*/ 13460 w 260127"/>
              <a:gd name="connsiteY9" fmla="*/ 135414 h 135739"/>
              <a:gd name="connsiteX10" fmla="*/ 73094 w 260127"/>
              <a:gd name="connsiteY10" fmla="*/ 128788 h 135739"/>
              <a:gd name="connsiteX11" fmla="*/ 112851 w 260127"/>
              <a:gd name="connsiteY11" fmla="*/ 115535 h 135739"/>
              <a:gd name="connsiteX12" fmla="*/ 132729 w 260127"/>
              <a:gd name="connsiteY12" fmla="*/ 102283 h 135739"/>
              <a:gd name="connsiteX13" fmla="*/ 238747 w 260127"/>
              <a:gd name="connsiteY13" fmla="*/ 89031 h 135739"/>
              <a:gd name="connsiteX14" fmla="*/ 251999 w 260127"/>
              <a:gd name="connsiteY14" fmla="*/ 55901 h 135739"/>
              <a:gd name="connsiteX15" fmla="*/ 258625 w 260127"/>
              <a:gd name="connsiteY15" fmla="*/ 2892 h 13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127" h="135739">
                <a:moveTo>
                  <a:pt x="258625" y="2892"/>
                </a:moveTo>
                <a:cubicBezTo>
                  <a:pt x="254208" y="-4838"/>
                  <a:pt x="235747" y="4858"/>
                  <a:pt x="225494" y="9518"/>
                </a:cubicBezTo>
                <a:cubicBezTo>
                  <a:pt x="210995" y="16109"/>
                  <a:pt x="200848" y="30985"/>
                  <a:pt x="185738" y="36022"/>
                </a:cubicBezTo>
                <a:cubicBezTo>
                  <a:pt x="124923" y="56295"/>
                  <a:pt x="159881" y="47885"/>
                  <a:pt x="79720" y="55901"/>
                </a:cubicBezTo>
                <a:cubicBezTo>
                  <a:pt x="73094" y="58110"/>
                  <a:pt x="66826" y="62527"/>
                  <a:pt x="59842" y="62527"/>
                </a:cubicBezTo>
                <a:cubicBezTo>
                  <a:pt x="50735" y="62527"/>
                  <a:pt x="40915" y="50850"/>
                  <a:pt x="33338" y="55901"/>
                </a:cubicBezTo>
                <a:cubicBezTo>
                  <a:pt x="23442" y="62499"/>
                  <a:pt x="25987" y="78704"/>
                  <a:pt x="20086" y="89031"/>
                </a:cubicBezTo>
                <a:cubicBezTo>
                  <a:pt x="16986" y="94455"/>
                  <a:pt x="11251" y="97866"/>
                  <a:pt x="6833" y="102283"/>
                </a:cubicBezTo>
                <a:cubicBezTo>
                  <a:pt x="4624" y="108909"/>
                  <a:pt x="-1163" y="115312"/>
                  <a:pt x="207" y="122161"/>
                </a:cubicBezTo>
                <a:cubicBezTo>
                  <a:pt x="1432" y="128287"/>
                  <a:pt x="7238" y="134848"/>
                  <a:pt x="13460" y="135414"/>
                </a:cubicBezTo>
                <a:cubicBezTo>
                  <a:pt x="33378" y="137225"/>
                  <a:pt x="53216" y="130997"/>
                  <a:pt x="73094" y="128788"/>
                </a:cubicBezTo>
                <a:cubicBezTo>
                  <a:pt x="86346" y="124370"/>
                  <a:pt x="101228" y="123284"/>
                  <a:pt x="112851" y="115535"/>
                </a:cubicBezTo>
                <a:cubicBezTo>
                  <a:pt x="119477" y="111118"/>
                  <a:pt x="125409" y="105420"/>
                  <a:pt x="132729" y="102283"/>
                </a:cubicBezTo>
                <a:cubicBezTo>
                  <a:pt x="157981" y="91461"/>
                  <a:pt x="229174" y="89829"/>
                  <a:pt x="238747" y="89031"/>
                </a:cubicBezTo>
                <a:cubicBezTo>
                  <a:pt x="243164" y="77988"/>
                  <a:pt x="247934" y="67079"/>
                  <a:pt x="251999" y="55901"/>
                </a:cubicBezTo>
                <a:cubicBezTo>
                  <a:pt x="256773" y="42773"/>
                  <a:pt x="263042" y="10622"/>
                  <a:pt x="258625" y="28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 xmlns:a16="http://schemas.microsoft.com/office/drawing/2014/main" id="{E39D9F43-29C4-4B58-9200-EAAB20DAFD98}"/>
              </a:ext>
            </a:extLst>
          </p:cNvPr>
          <p:cNvGrpSpPr/>
          <p:nvPr/>
        </p:nvGrpSpPr>
        <p:grpSpPr>
          <a:xfrm>
            <a:off x="304131" y="3201990"/>
            <a:ext cx="5966887" cy="2911435"/>
            <a:chOff x="304131" y="3201990"/>
            <a:chExt cx="5966887" cy="2911435"/>
          </a:xfrm>
        </p:grpSpPr>
        <p:pic>
          <p:nvPicPr>
            <p:cNvPr id="4" name="Picture 3">
              <a:extLst>
                <a:ext uri="{FF2B5EF4-FFF2-40B4-BE49-F238E27FC236}">
                  <a16:creationId xmlns="" xmlns:a16="http://schemas.microsoft.com/office/drawing/2014/main" id="{9E966105-C847-43B3-BDEB-B3F489E5FFA1}"/>
                </a:ext>
              </a:extLst>
            </p:cNvPr>
            <p:cNvPicPr>
              <a:picLocks noChangeAspect="1"/>
            </p:cNvPicPr>
            <p:nvPr/>
          </p:nvPicPr>
          <p:blipFill rotWithShape="1">
            <a:blip r:embed="rId4" cstate="print"/>
            <a:srcRect l="1205"/>
            <a:stretch/>
          </p:blipFill>
          <p:spPr>
            <a:xfrm>
              <a:off x="304131" y="3201990"/>
              <a:ext cx="5966887" cy="2341518"/>
            </a:xfrm>
            <a:prstGeom prst="rect">
              <a:avLst/>
            </a:prstGeom>
          </p:spPr>
        </p:pic>
        <p:sp>
          <p:nvSpPr>
            <p:cNvPr id="5" name="TextBox 4">
              <a:extLst>
                <a:ext uri="{FF2B5EF4-FFF2-40B4-BE49-F238E27FC236}">
                  <a16:creationId xmlns="" xmlns:a16="http://schemas.microsoft.com/office/drawing/2014/main" id="{2F627F9D-ECA6-4379-960A-F67020E9D69B}"/>
                </a:ext>
              </a:extLst>
            </p:cNvPr>
            <p:cNvSpPr txBox="1"/>
            <p:nvPr/>
          </p:nvSpPr>
          <p:spPr>
            <a:xfrm>
              <a:off x="1445859" y="5651760"/>
              <a:ext cx="3746810" cy="461665"/>
            </a:xfrm>
            <a:prstGeom prst="rect">
              <a:avLst/>
            </a:prstGeom>
            <a:noFill/>
          </p:spPr>
          <p:txBody>
            <a:bodyPr wrap="square" rtlCol="0">
              <a:spAutoFit/>
            </a:bodyPr>
            <a:lstStyle/>
            <a:p>
              <a:r>
                <a:rPr lang="vi-VN" sz="2400">
                  <a:solidFill>
                    <a:srgbClr val="00B050"/>
                  </a:solidFill>
                </a:rPr>
                <a:t>Giao thông đường thủy</a:t>
              </a:r>
              <a:endParaRPr lang="en-US" sz="2400">
                <a:solidFill>
                  <a:srgbClr val="00B050"/>
                </a:solidFill>
              </a:endParaRPr>
            </a:p>
          </p:txBody>
        </p:sp>
      </p:grpSp>
      <p:grpSp>
        <p:nvGrpSpPr>
          <p:cNvPr id="7" name="Group 6">
            <a:extLst>
              <a:ext uri="{FF2B5EF4-FFF2-40B4-BE49-F238E27FC236}">
                <a16:creationId xmlns="" xmlns:a16="http://schemas.microsoft.com/office/drawing/2014/main" id="{5E1226CE-D40B-4650-B42B-DB7438A9B2E1}"/>
              </a:ext>
            </a:extLst>
          </p:cNvPr>
          <p:cNvGrpSpPr/>
          <p:nvPr/>
        </p:nvGrpSpPr>
        <p:grpSpPr>
          <a:xfrm>
            <a:off x="255727" y="3158884"/>
            <a:ext cx="6005202" cy="3124119"/>
            <a:chOff x="363252" y="3328390"/>
            <a:chExt cx="5727617" cy="3124119"/>
          </a:xfrm>
        </p:grpSpPr>
        <p:sp>
          <p:nvSpPr>
            <p:cNvPr id="25" name="TextBox 24">
              <a:extLst>
                <a:ext uri="{FF2B5EF4-FFF2-40B4-BE49-F238E27FC236}">
                  <a16:creationId xmlns="" xmlns:a16="http://schemas.microsoft.com/office/drawing/2014/main" id="{C1F4C02C-D951-4CF3-98BE-96A18B32E7B8}"/>
                </a:ext>
              </a:extLst>
            </p:cNvPr>
            <p:cNvSpPr txBox="1"/>
            <p:nvPr/>
          </p:nvSpPr>
          <p:spPr>
            <a:xfrm>
              <a:off x="1260591" y="5990844"/>
              <a:ext cx="3746810" cy="461665"/>
            </a:xfrm>
            <a:prstGeom prst="rect">
              <a:avLst/>
            </a:prstGeom>
            <a:solidFill>
              <a:schemeClr val="bg1"/>
            </a:solidFill>
          </p:spPr>
          <p:txBody>
            <a:bodyPr wrap="square" rtlCol="0">
              <a:spAutoFit/>
            </a:bodyPr>
            <a:lstStyle/>
            <a:p>
              <a:pPr algn="ctr"/>
              <a:r>
                <a:rPr lang="vi-VN" sz="2400">
                  <a:solidFill>
                    <a:srgbClr val="00B050"/>
                  </a:solidFill>
                </a:rPr>
                <a:t>Thủy điện</a:t>
              </a:r>
              <a:endParaRPr lang="en-US" sz="2400">
                <a:solidFill>
                  <a:srgbClr val="00B050"/>
                </a:solidFill>
              </a:endParaRPr>
            </a:p>
          </p:txBody>
        </p:sp>
        <p:pic>
          <p:nvPicPr>
            <p:cNvPr id="26" name="Picture 2" descr="GE signs contract to upgrade vast hydropower facility in South America">
              <a:extLst>
                <a:ext uri="{FF2B5EF4-FFF2-40B4-BE49-F238E27FC236}">
                  <a16:creationId xmlns="" xmlns:a16="http://schemas.microsoft.com/office/drawing/2014/main" id="{14DE1D62-77B2-4083-80BB-EC2BA1CDCAAB}"/>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3252" y="3328390"/>
              <a:ext cx="5727617" cy="267345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9" name="Group 28">
            <a:extLst>
              <a:ext uri="{FF2B5EF4-FFF2-40B4-BE49-F238E27FC236}">
                <a16:creationId xmlns="" xmlns:a16="http://schemas.microsoft.com/office/drawing/2014/main" id="{7094D3A4-BB85-4166-8E17-EAE37792E75F}"/>
              </a:ext>
            </a:extLst>
          </p:cNvPr>
          <p:cNvGrpSpPr/>
          <p:nvPr/>
        </p:nvGrpSpPr>
        <p:grpSpPr>
          <a:xfrm>
            <a:off x="263444" y="3022513"/>
            <a:ext cx="6036143" cy="3642160"/>
            <a:chOff x="263444" y="3022513"/>
            <a:chExt cx="6036143" cy="3642160"/>
          </a:xfrm>
        </p:grpSpPr>
        <p:pic>
          <p:nvPicPr>
            <p:cNvPr id="1028" name="Picture 4" descr="North America Aquaculture Market Is Expected To Grow US$ 9,685.1 Mn By 2027  With a CAGR of 4.8%">
              <a:extLst>
                <a:ext uri="{FF2B5EF4-FFF2-40B4-BE49-F238E27FC236}">
                  <a16:creationId xmlns="" xmlns:a16="http://schemas.microsoft.com/office/drawing/2014/main" id="{1778CABD-5BB7-4D32-99C8-A9B2722B9558}"/>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63444" y="3022513"/>
              <a:ext cx="6036143" cy="3224987"/>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BF2F99E4-AFFF-407D-9AD5-1CFA7A028C80}"/>
                </a:ext>
              </a:extLst>
            </p:cNvPr>
            <p:cNvSpPr txBox="1"/>
            <p:nvPr/>
          </p:nvSpPr>
          <p:spPr>
            <a:xfrm>
              <a:off x="1988036" y="6295341"/>
              <a:ext cx="2497873" cy="369332"/>
            </a:xfrm>
            <a:prstGeom prst="rect">
              <a:avLst/>
            </a:prstGeom>
            <a:noFill/>
          </p:spPr>
          <p:txBody>
            <a:bodyPr wrap="square" rtlCol="0">
              <a:spAutoFit/>
            </a:bodyPr>
            <a:lstStyle/>
            <a:p>
              <a:r>
                <a:rPr lang="vi-VN">
                  <a:solidFill>
                    <a:srgbClr val="00B050"/>
                  </a:solidFill>
                </a:rPr>
                <a:t>Nuôi trồng thủy sản</a:t>
              </a:r>
              <a:endParaRPr lang="en-US">
                <a:solidFill>
                  <a:srgbClr val="00B050"/>
                </a:solidFill>
              </a:endParaRPr>
            </a:p>
          </p:txBody>
        </p:sp>
      </p:grpSp>
      <p:grpSp>
        <p:nvGrpSpPr>
          <p:cNvPr id="31" name="Group 30">
            <a:extLst>
              <a:ext uri="{FF2B5EF4-FFF2-40B4-BE49-F238E27FC236}">
                <a16:creationId xmlns="" xmlns:a16="http://schemas.microsoft.com/office/drawing/2014/main" id="{DE08391B-72EC-44BD-ABF8-285B6D151692}"/>
              </a:ext>
            </a:extLst>
          </p:cNvPr>
          <p:cNvGrpSpPr/>
          <p:nvPr/>
        </p:nvGrpSpPr>
        <p:grpSpPr>
          <a:xfrm>
            <a:off x="255390" y="3144522"/>
            <a:ext cx="5962650" cy="3476863"/>
            <a:chOff x="255390" y="3144522"/>
            <a:chExt cx="5962650" cy="3476863"/>
          </a:xfrm>
        </p:grpSpPr>
        <p:pic>
          <p:nvPicPr>
            <p:cNvPr id="34" name="Picture 8" descr="USDA ERS - Understanding Irrigated Agriculture">
              <a:extLst>
                <a:ext uri="{FF2B5EF4-FFF2-40B4-BE49-F238E27FC236}">
                  <a16:creationId xmlns="" xmlns:a16="http://schemas.microsoft.com/office/drawing/2014/main" id="{6B80A7F0-5A14-40B3-BA22-355A198ABDFA}"/>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55390" y="3144522"/>
              <a:ext cx="5962650" cy="3102977"/>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Box 29">
              <a:extLst>
                <a:ext uri="{FF2B5EF4-FFF2-40B4-BE49-F238E27FC236}">
                  <a16:creationId xmlns="" xmlns:a16="http://schemas.microsoft.com/office/drawing/2014/main" id="{2E7617BB-8130-4E8E-BAFB-B947ED5FA425}"/>
                </a:ext>
              </a:extLst>
            </p:cNvPr>
            <p:cNvSpPr txBox="1"/>
            <p:nvPr/>
          </p:nvSpPr>
          <p:spPr>
            <a:xfrm>
              <a:off x="2051584" y="6252053"/>
              <a:ext cx="3619912" cy="369332"/>
            </a:xfrm>
            <a:prstGeom prst="rect">
              <a:avLst/>
            </a:prstGeom>
            <a:solidFill>
              <a:schemeClr val="bg1"/>
            </a:solidFill>
          </p:spPr>
          <p:txBody>
            <a:bodyPr wrap="square" rtlCol="0">
              <a:spAutoFit/>
            </a:bodyPr>
            <a:lstStyle/>
            <a:p>
              <a:r>
                <a:rPr lang="vi-VN">
                  <a:solidFill>
                    <a:srgbClr val="00B050"/>
                  </a:solidFill>
                </a:rPr>
                <a:t>Sản xuất nông nghiệp</a:t>
              </a:r>
              <a:endParaRPr lang="en-US">
                <a:solidFill>
                  <a:srgbClr val="00B050"/>
                </a:solidFill>
              </a:endParaRPr>
            </a:p>
          </p:txBody>
        </p:sp>
      </p:grpSp>
    </p:spTree>
    <p:extLst>
      <p:ext uri="{BB962C8B-B14F-4D97-AF65-F5344CB8AC3E}">
        <p14:creationId xmlns="" xmlns:p14="http://schemas.microsoft.com/office/powerpoint/2010/main" val="14895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30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30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3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10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10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10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10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1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 grpId="0"/>
      <p:bldP spid="3" grpId="0"/>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 xmlns:a16="http://schemas.microsoft.com/office/drawing/2014/main" id="{231BF440-39FA-4087-84CC-2EEC0BBDAF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ollution Facts Of America - Water Pollution">
            <a:extLst>
              <a:ext uri="{FF2B5EF4-FFF2-40B4-BE49-F238E27FC236}">
                <a16:creationId xmlns="" xmlns:a16="http://schemas.microsoft.com/office/drawing/2014/main" id="{64EFF76F-CA20-44E3-9277-F217EAA270F1}"/>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2755" r="-2" b="18271"/>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 xmlns:a14="http://schemas.microsoft.com/office/drawing/2010/main">
                <a:solidFill>
                  <a:srgbClr val="FFFFFF"/>
                </a:solidFill>
              </a14:hiddenFill>
            </a:ext>
          </a:extLst>
        </p:spPr>
      </p:pic>
      <p:pic>
        <p:nvPicPr>
          <p:cNvPr id="2052" name="Picture 4" descr="How Bad Is Water Pollution in America? - Soapboxie">
            <a:extLst>
              <a:ext uri="{FF2B5EF4-FFF2-40B4-BE49-F238E27FC236}">
                <a16:creationId xmlns="" xmlns:a16="http://schemas.microsoft.com/office/drawing/2014/main" id="{407FF587-3C2B-493A-8BF8-DECEA34EF22D}"/>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6511" r="-2" b="14255"/>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 xmlns:a14="http://schemas.microsoft.com/office/drawing/2010/main">
                <a:solidFill>
                  <a:srgbClr val="FFFFFF"/>
                </a:solidFill>
              </a14:hiddenFill>
            </a:ext>
          </a:extLst>
        </p:spPr>
      </p:pic>
      <p:sp useBgFill="1">
        <p:nvSpPr>
          <p:cNvPr id="2059" name="Freeform: Shape 2058">
            <a:extLst>
              <a:ext uri="{FF2B5EF4-FFF2-40B4-BE49-F238E27FC236}">
                <a16:creationId xmlns="" xmlns:a16="http://schemas.microsoft.com/office/drawing/2014/main" id="{F04E4CBA-303B-48BD-8451-C2701CB0EE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1" name="Freeform: Shape 2060">
            <a:extLst>
              <a:ext uri="{FF2B5EF4-FFF2-40B4-BE49-F238E27FC236}">
                <a16:creationId xmlns="" xmlns:a16="http://schemas.microsoft.com/office/drawing/2014/main" id="{F6CA58B3-AFCC-4A40-9882-50D5080879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3" name="Rectangle 2062">
            <a:extLst>
              <a:ext uri="{FF2B5EF4-FFF2-40B4-BE49-F238E27FC236}">
                <a16:creationId xmlns="" xmlns:a16="http://schemas.microsoft.com/office/drawing/2014/main" id="{75C56826-D4E5-42ED-8529-079651CB30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65" name="Rectangle 2064">
            <a:extLst>
              <a:ext uri="{FF2B5EF4-FFF2-40B4-BE49-F238E27FC236}">
                <a16:creationId xmlns="" xmlns:a16="http://schemas.microsoft.com/office/drawing/2014/main" id="{82095FCE-EF05-4443-B97A-85DEE3A5CA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7" name="Rectangle 2066">
            <a:extLst>
              <a:ext uri="{FF2B5EF4-FFF2-40B4-BE49-F238E27FC236}">
                <a16:creationId xmlns="" xmlns:a16="http://schemas.microsoft.com/office/drawing/2014/main" id="{CA00AE6B-AA30-4CF8-BA6F-339B780AD7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3">
            <a:extLst>
              <a:ext uri="{FF2B5EF4-FFF2-40B4-BE49-F238E27FC236}">
                <a16:creationId xmlns="" xmlns:a16="http://schemas.microsoft.com/office/drawing/2014/main" id="{95B8215D-7C0F-4468-9B38-C0343FB264E9}"/>
              </a:ext>
            </a:extLst>
          </p:cNvPr>
          <p:cNvSpPr/>
          <p:nvPr/>
        </p:nvSpPr>
        <p:spPr>
          <a:xfrm>
            <a:off x="448056" y="2512611"/>
            <a:ext cx="4832803" cy="1602179"/>
          </a:xfrm>
          <a:prstGeom prst="rect">
            <a:avLst/>
          </a:prstGeom>
        </p:spPr>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sz="2800">
                <a:solidFill>
                  <a:srgbClr val="1B04FA"/>
                </a:solidFill>
                <a:latin typeface="Arial" panose="020B0604020202020204" pitchFamily="34" charset="0"/>
                <a:cs typeface="Arial" panose="020B0604020202020204" pitchFamily="34" charset="0"/>
              </a:rPr>
              <a:t>Việc khai thác quá mức cùng lượng chất thải rất lớn trong sản xuất và sinh hoạt đã làm ô nhiễm nguồn nước</a:t>
            </a:r>
            <a:r>
              <a:rPr lang="vi-VN" sz="2800">
                <a:solidFill>
                  <a:srgbClr val="1B04FA"/>
                </a:solidFill>
                <a:latin typeface="Arial" panose="020B0604020202020204" pitchFamily="34" charset="0"/>
                <a:cs typeface="Arial" panose="020B0604020202020204" pitchFamily="34" charset="0"/>
              </a:rPr>
              <a:t>.</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6097366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1778</Words>
  <Application>Microsoft Office PowerPoint</Application>
  <PresentationFormat>Tùy chỉnh</PresentationFormat>
  <Paragraphs>167</Paragraphs>
  <Slides>29</Slides>
  <Notes>14</Notes>
  <HiddenSlides>0</HiddenSlides>
  <MMClips>2</MMClips>
  <ScaleCrop>false</ScaleCrop>
  <HeadingPairs>
    <vt:vector size="4" baseType="variant">
      <vt:variant>
        <vt:lpstr>Chủ đề</vt:lpstr>
      </vt:variant>
      <vt:variant>
        <vt:i4>1</vt:i4>
      </vt:variant>
      <vt:variant>
        <vt:lpstr>Tiêu đề Bản chiếu</vt:lpstr>
      </vt:variant>
      <vt:variant>
        <vt:i4>29</vt:i4>
      </vt:variant>
    </vt:vector>
  </HeadingPairs>
  <TitlesOfParts>
    <vt:vector size="30" baseType="lpstr">
      <vt:lpstr>Office Theme</vt:lpstr>
      <vt:lpstr>Bản chiếu 1</vt:lpstr>
      <vt:lpstr>Bản chiếu 2</vt:lpstr>
      <vt:lpstr>Bản chiếu 3</vt:lpstr>
      <vt:lpstr>Bản chiếu 4</vt:lpstr>
      <vt:lpstr>Bản chiếu 5</vt:lpstr>
      <vt:lpstr>Bản chiếu 6</vt:lpstr>
      <vt:lpstr>Bản chiếu 7</vt:lpstr>
      <vt:lpstr>Bản chiếu 8</vt:lpstr>
      <vt:lpstr>Bản chiếu 9</vt:lpstr>
      <vt:lpstr>Bản chiếu 10</vt:lpstr>
      <vt:lpstr>Bản chiếu 11</vt:lpstr>
      <vt:lpstr>Bản chiếu 12</vt:lpstr>
      <vt:lpstr>Bản chiếu 13</vt:lpstr>
      <vt:lpstr>Bản chiếu 14</vt:lpstr>
      <vt:lpstr>Bản chiếu 15</vt:lpstr>
      <vt:lpstr>Bản chiếu 16</vt:lpstr>
      <vt:lpstr>Bản chiếu 17</vt:lpstr>
      <vt:lpstr>Bản chiếu 18</vt:lpstr>
      <vt:lpstr>Bản chiếu 19</vt:lpstr>
      <vt:lpstr>Bản chiếu 20</vt:lpstr>
      <vt:lpstr>Bản chiếu 21</vt:lpstr>
      <vt:lpstr>Bản chiếu 22</vt:lpstr>
      <vt:lpstr>Bản chiếu 23</vt:lpstr>
      <vt:lpstr>Bản chiếu 24</vt:lpstr>
      <vt:lpstr>Bản chiếu 25</vt:lpstr>
      <vt:lpstr>Bản chiếu 26</vt:lpstr>
      <vt:lpstr>Bản chiếu 27</vt:lpstr>
      <vt:lpstr>Bản chiếu 28</vt:lpstr>
      <vt:lpstr>Bản chiếu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MyComputer</cp:lastModifiedBy>
  <cp:revision>22</cp:revision>
  <dcterms:created xsi:type="dcterms:W3CDTF">2022-06-27T09:23:50Z</dcterms:created>
  <dcterms:modified xsi:type="dcterms:W3CDTF">2023-12-23T02:24:08Z</dcterms:modified>
</cp:coreProperties>
</file>