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387" r:id="rId2"/>
    <p:sldId id="1546" r:id="rId3"/>
    <p:sldId id="1547" r:id="rId4"/>
    <p:sldId id="388" r:id="rId5"/>
    <p:sldId id="1548" r:id="rId6"/>
    <p:sldId id="390" r:id="rId7"/>
    <p:sldId id="395" r:id="rId8"/>
    <p:sldId id="270" r:id="rId9"/>
    <p:sldId id="271" r:id="rId10"/>
    <p:sldId id="272" r:id="rId11"/>
    <p:sldId id="1557" r:id="rId12"/>
    <p:sldId id="274" r:id="rId13"/>
    <p:sldId id="1556" r:id="rId14"/>
    <p:sldId id="1551" r:id="rId15"/>
    <p:sldId id="277" r:id="rId16"/>
    <p:sldId id="1539" r:id="rId17"/>
    <p:sldId id="1553" r:id="rId18"/>
    <p:sldId id="1573" r:id="rId19"/>
    <p:sldId id="1540" r:id="rId20"/>
    <p:sldId id="278" r:id="rId21"/>
    <p:sldId id="1554" r:id="rId22"/>
    <p:sldId id="1555" r:id="rId23"/>
    <p:sldId id="281" r:id="rId24"/>
    <p:sldId id="286" r:id="rId25"/>
    <p:sldId id="282" r:id="rId26"/>
    <p:sldId id="283" r:id="rId27"/>
    <p:sldId id="1584" r:id="rId28"/>
    <p:sldId id="284" r:id="rId29"/>
    <p:sldId id="287" r:id="rId30"/>
    <p:sldId id="291" r:id="rId31"/>
    <p:sldId id="289" r:id="rId32"/>
    <p:sldId id="1541" r:id="rId33"/>
    <p:sldId id="1542" r:id="rId34"/>
    <p:sldId id="1509" r:id="rId35"/>
    <p:sldId id="1536" r:id="rId36"/>
    <p:sldId id="1574" r:id="rId37"/>
    <p:sldId id="1576" r:id="rId38"/>
    <p:sldId id="1543" r:id="rId39"/>
    <p:sldId id="319" r:id="rId40"/>
    <p:sldId id="320" r:id="rId41"/>
    <p:sldId id="1559" r:id="rId42"/>
    <p:sldId id="1558" r:id="rId43"/>
    <p:sldId id="1578" r:id="rId44"/>
    <p:sldId id="1577" r:id="rId45"/>
    <p:sldId id="1560" r:id="rId46"/>
    <p:sldId id="316" r:id="rId47"/>
    <p:sldId id="1583" r:id="rId48"/>
    <p:sldId id="303" r:id="rId49"/>
    <p:sldId id="305" r:id="rId50"/>
    <p:sldId id="308" r:id="rId51"/>
    <p:sldId id="297" r:id="rId52"/>
    <p:sldId id="304" r:id="rId53"/>
    <p:sldId id="1582" r:id="rId54"/>
    <p:sldId id="1545" r:id="rId55"/>
    <p:sldId id="311" r:id="rId56"/>
    <p:sldId id="1561" r:id="rId57"/>
    <p:sldId id="325" r:id="rId58"/>
    <p:sldId id="333" r:id="rId59"/>
    <p:sldId id="334" r:id="rId60"/>
    <p:sldId id="335" r:id="rId61"/>
    <p:sldId id="370" r:id="rId62"/>
    <p:sldId id="369" r:id="rId63"/>
    <p:sldId id="342" r:id="rId64"/>
    <p:sldId id="373" r:id="rId65"/>
    <p:sldId id="371" r:id="rId66"/>
    <p:sldId id="348" r:id="rId67"/>
    <p:sldId id="344" r:id="rId68"/>
    <p:sldId id="345" r:id="rId69"/>
    <p:sldId id="346" r:id="rId70"/>
    <p:sldId id="347" r:id="rId71"/>
    <p:sldId id="350" r:id="rId72"/>
    <p:sldId id="351" r:id="rId73"/>
    <p:sldId id="362" r:id="rId74"/>
    <p:sldId id="363" r:id="rId75"/>
    <p:sldId id="364" r:id="rId76"/>
    <p:sldId id="365" r:id="rId77"/>
    <p:sldId id="366" r:id="rId78"/>
    <p:sldId id="359" r:id="rId79"/>
    <p:sldId id="1537" r:id="rId80"/>
    <p:sldId id="1538" r:id="rId81"/>
    <p:sldId id="343" r:id="rId82"/>
    <p:sldId id="374" r:id="rId83"/>
    <p:sldId id="261" r:id="rId84"/>
    <p:sldId id="1562" r:id="rId85"/>
    <p:sldId id="1571" r:id="rId86"/>
    <p:sldId id="1564" r:id="rId87"/>
    <p:sldId id="1567" r:id="rId88"/>
    <p:sldId id="1569" r:id="rId89"/>
    <p:sldId id="1570" r:id="rId90"/>
    <p:sldId id="1572" r:id="rId91"/>
    <p:sldId id="1579" r:id="rId92"/>
    <p:sldId id="1581"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4660"/>
  </p:normalViewPr>
  <p:slideViewPr>
    <p:cSldViewPr>
      <p:cViewPr varScale="1">
        <p:scale>
          <a:sx n="50" d="100"/>
          <a:sy n="50" d="100"/>
        </p:scale>
        <p:origin x="-1277" y="-67"/>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062988-4A35-459F-A8C4-532D6DB1C18A}" type="datetimeFigureOut">
              <a:rPr lang="en-US" smtClean="0"/>
              <a:pPr/>
              <a:t>11/21/2023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4C286-0380-4CAB-AAFD-892A74B4F273}" type="slidenum">
              <a:rPr lang="en-US" smtClean="0"/>
              <a:pPr/>
              <a:t>‹#›</a:t>
            </a:fld>
            <a:endParaRPr lang="en-US"/>
          </a:p>
        </p:txBody>
      </p:sp>
    </p:spTree>
    <p:extLst>
      <p:ext uri="{BB962C8B-B14F-4D97-AF65-F5344CB8AC3E}">
        <p14:creationId xmlns="" xmlns:p14="http://schemas.microsoft.com/office/powerpoint/2010/main" val="28985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về trò ch</a:t>
            </a:r>
            <a:r>
              <a:rPr lang="vi-VN"/>
              <a:t>ơ</a:t>
            </a:r>
            <a:r>
              <a:rPr lang="en-US"/>
              <a:t>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pPr/>
              <a:t>1</a:t>
            </a:fld>
            <a:endParaRPr lang="en-US"/>
          </a:p>
        </p:txBody>
      </p:sp>
    </p:spTree>
    <p:extLst>
      <p:ext uri="{BB962C8B-B14F-4D97-AF65-F5344CB8AC3E}">
        <p14:creationId xmlns="" xmlns:p14="http://schemas.microsoft.com/office/powerpoint/2010/main" val="402465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25</a:t>
            </a:fld>
            <a:endParaRPr lang="en-US"/>
          </a:p>
        </p:txBody>
      </p:sp>
    </p:spTree>
    <p:extLst>
      <p:ext uri="{BB962C8B-B14F-4D97-AF65-F5344CB8AC3E}">
        <p14:creationId xmlns="" xmlns:p14="http://schemas.microsoft.com/office/powerpoint/2010/main" val="1438065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28</a:t>
            </a:fld>
            <a:endParaRPr lang="en-US"/>
          </a:p>
        </p:txBody>
      </p:sp>
    </p:spTree>
    <p:extLst>
      <p:ext uri="{BB962C8B-B14F-4D97-AF65-F5344CB8AC3E}">
        <p14:creationId xmlns="" xmlns:p14="http://schemas.microsoft.com/office/powerpoint/2010/main" val="90360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33</a:t>
            </a:fld>
            <a:endParaRPr lang="en-US"/>
          </a:p>
        </p:txBody>
      </p:sp>
    </p:spTree>
    <p:extLst>
      <p:ext uri="{BB962C8B-B14F-4D97-AF65-F5344CB8AC3E}">
        <p14:creationId xmlns="" xmlns:p14="http://schemas.microsoft.com/office/powerpoint/2010/main" val="3090555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34</a:t>
            </a:fld>
            <a:endParaRPr lang="en-US"/>
          </a:p>
        </p:txBody>
      </p:sp>
    </p:spTree>
    <p:extLst>
      <p:ext uri="{BB962C8B-B14F-4D97-AF65-F5344CB8AC3E}">
        <p14:creationId xmlns="" xmlns:p14="http://schemas.microsoft.com/office/powerpoint/2010/main" val="872234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 video</a:t>
            </a:r>
          </a:p>
        </p:txBody>
      </p:sp>
      <p:sp>
        <p:nvSpPr>
          <p:cNvPr id="4" name="Slide Number Placeholder 3"/>
          <p:cNvSpPr>
            <a:spLocks noGrp="1"/>
          </p:cNvSpPr>
          <p:nvPr>
            <p:ph type="sldNum" sz="quarter" idx="5"/>
          </p:nvPr>
        </p:nvSpPr>
        <p:spPr/>
        <p:txBody>
          <a:bodyPr/>
          <a:lstStyle/>
          <a:p>
            <a:fld id="{849C52CD-A8C5-484B-B00E-2101948BB170}" type="slidenum">
              <a:rPr lang="en-US" smtClean="0"/>
              <a:pPr/>
              <a:t>35</a:t>
            </a:fld>
            <a:endParaRPr lang="en-US"/>
          </a:p>
        </p:txBody>
      </p:sp>
    </p:spTree>
    <p:extLst>
      <p:ext uri="{BB962C8B-B14F-4D97-AF65-F5344CB8AC3E}">
        <p14:creationId xmlns="" xmlns:p14="http://schemas.microsoft.com/office/powerpoint/2010/main" val="288451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38</a:t>
            </a:fld>
            <a:endParaRPr lang="en-US"/>
          </a:p>
        </p:txBody>
      </p:sp>
    </p:spTree>
    <p:extLst>
      <p:ext uri="{BB962C8B-B14F-4D97-AF65-F5344CB8AC3E}">
        <p14:creationId xmlns="" xmlns:p14="http://schemas.microsoft.com/office/powerpoint/2010/main" val="4015328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 xmlns:p14="http://schemas.microsoft.com/office/powerpoint/2010/main" val="1956739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 xmlns:p14="http://schemas.microsoft.com/office/powerpoint/2010/main" val="2224148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47</a:t>
            </a:fld>
            <a:endParaRPr lang="en-US"/>
          </a:p>
        </p:txBody>
      </p:sp>
    </p:spTree>
    <p:extLst>
      <p:ext uri="{BB962C8B-B14F-4D97-AF65-F5344CB8AC3E}">
        <p14:creationId xmlns="" xmlns:p14="http://schemas.microsoft.com/office/powerpoint/2010/main" val="180817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54</a:t>
            </a:fld>
            <a:endParaRPr lang="en-US"/>
          </a:p>
        </p:txBody>
      </p:sp>
    </p:spTree>
    <p:extLst>
      <p:ext uri="{BB962C8B-B14F-4D97-AF65-F5344CB8AC3E}">
        <p14:creationId xmlns="" xmlns:p14="http://schemas.microsoft.com/office/powerpoint/2010/main" val="3175366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195391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Tất cả các điều kiện thiên nhiên ưu đãi đã góp phần hình thành nền văn minh Ai Cập sớm nhất. Các ngành nghề như đánh bắt cá, nông nghiệp, thủ công nghiệp và thương nghiệp đều phát triển ngay từ 3.000 năm TCN. Đặc biệt, các di sản kiến trúc đồ sộ và đạt đến một trình độ vươn lên tầm kỳ quan của thế giới như: các kim tự tháp, các kiệt tác về hội họa, điêu khắc và nghệ thuật ướp xác,…</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pPr/>
              <a:t>58</a:t>
            </a:fld>
            <a:endParaRPr lang="en-US"/>
          </a:p>
        </p:txBody>
      </p:sp>
    </p:spTree>
    <p:extLst>
      <p:ext uri="{BB962C8B-B14F-4D97-AF65-F5344CB8AC3E}">
        <p14:creationId xmlns="" xmlns:p14="http://schemas.microsoft.com/office/powerpoint/2010/main" val="3871823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 Có nhiều di sản lịch sử nổi tiếng được thế giới công nhận như: Kim tự tháp từ Gi-gia tới Đát-su (Ai Cập), thành phố cổ Tim-bút-tu (Ma-li), hoàng cung A-bô-mây (Bê-nanh)...</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pPr/>
              <a:t>61</a:t>
            </a:fld>
            <a:endParaRPr lang="en-US"/>
          </a:p>
        </p:txBody>
      </p:sp>
    </p:spTree>
    <p:extLst>
      <p:ext uri="{BB962C8B-B14F-4D97-AF65-F5344CB8AC3E}">
        <p14:creationId xmlns="" xmlns:p14="http://schemas.microsoft.com/office/powerpoint/2010/main" val="1812072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 Có nhiều di sản lịch sử nổi tiếng được thế giới công nhận như: Kim tự tháp từ Gi-gia tới Đát-su (Ai Cập), thành phố cổ Tim-bút-tu (Ma-li), hoàng cung A-bô-mây (Bê-nanh)...</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pPr/>
              <a:t>62</a:t>
            </a:fld>
            <a:endParaRPr lang="en-US"/>
          </a:p>
        </p:txBody>
      </p:sp>
    </p:spTree>
    <p:extLst>
      <p:ext uri="{BB962C8B-B14F-4D97-AF65-F5344CB8AC3E}">
        <p14:creationId xmlns="" xmlns:p14="http://schemas.microsoft.com/office/powerpoint/2010/main" val="1812072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https://luhanhvietnam.com.vn/du-lich/chau-phi-va-nhung-dieu-co-the-ban-chua-biet.html</a:t>
            </a:r>
          </a:p>
        </p:txBody>
      </p:sp>
      <p:sp>
        <p:nvSpPr>
          <p:cNvPr id="4" name="Slide Number Placeholder 3"/>
          <p:cNvSpPr>
            <a:spLocks noGrp="1"/>
          </p:cNvSpPr>
          <p:nvPr>
            <p:ph type="sldNum" sz="quarter" idx="5"/>
          </p:nvPr>
        </p:nvSpPr>
        <p:spPr/>
        <p:txBody>
          <a:bodyPr/>
          <a:lstStyle/>
          <a:p>
            <a:fld id="{6661CF8A-28E2-4785-8151-098E1A36ED42}" type="slidenum">
              <a:rPr lang="en-US" smtClean="0"/>
              <a:pPr/>
              <a:t>66</a:t>
            </a:fld>
            <a:endParaRPr lang="en-US"/>
          </a:p>
        </p:txBody>
      </p:sp>
    </p:spTree>
    <p:extLst>
      <p:ext uri="{BB962C8B-B14F-4D97-AF65-F5344CB8AC3E}">
        <p14:creationId xmlns="" xmlns:p14="http://schemas.microsoft.com/office/powerpoint/2010/main" val="3999806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71</a:t>
            </a:fld>
            <a:endParaRPr lang="en-US"/>
          </a:p>
        </p:txBody>
      </p:sp>
    </p:spTree>
    <p:extLst>
      <p:ext uri="{BB962C8B-B14F-4D97-AF65-F5344CB8AC3E}">
        <p14:creationId xmlns="" xmlns:p14="http://schemas.microsoft.com/office/powerpoint/2010/main" val="1020618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72</a:t>
            </a:fld>
            <a:endParaRPr lang="en-US"/>
          </a:p>
        </p:txBody>
      </p:sp>
    </p:spTree>
    <p:extLst>
      <p:ext uri="{BB962C8B-B14F-4D97-AF65-F5344CB8AC3E}">
        <p14:creationId xmlns="" xmlns:p14="http://schemas.microsoft.com/office/powerpoint/2010/main" val="1132157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78</a:t>
            </a:fld>
            <a:endParaRPr lang="en-US"/>
          </a:p>
        </p:txBody>
      </p:sp>
    </p:spTree>
    <p:extLst>
      <p:ext uri="{BB962C8B-B14F-4D97-AF65-F5344CB8AC3E}">
        <p14:creationId xmlns="" xmlns:p14="http://schemas.microsoft.com/office/powerpoint/2010/main" val="417517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1B04FA"/>
                </a:solidFill>
                <a:latin typeface="+mn-lt"/>
                <a:cs typeface="Arial" panose="020B0604020202020204" pitchFamily="34" charset="0"/>
              </a:rPr>
              <a:t>+ Giai đoạn từ 2010 - 2015 đến 2015 - 2020, tỉ suất gia tăng dân số tự nhiên châu Phi lại có xu hướng giảm, tuy nhiên tỉ suất này vẫn còn cao so với các khu vực trên thế giới (2,5%, giai đoạn 2010 - 2020).</a:t>
            </a:r>
            <a:endParaRPr lang="en-US" dirty="0"/>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pPr/>
              <a:t>92</a:t>
            </a:fld>
            <a:endParaRPr lang="en-US"/>
          </a:p>
        </p:txBody>
      </p:sp>
    </p:spTree>
    <p:extLst>
      <p:ext uri="{BB962C8B-B14F-4D97-AF65-F5344CB8AC3E}">
        <p14:creationId xmlns="" xmlns:p14="http://schemas.microsoft.com/office/powerpoint/2010/main" val="203402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 xmlns:p14="http://schemas.microsoft.com/office/powerpoint/2010/main" val="3261719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1B04FA"/>
                </a:solidFill>
                <a:latin typeface="+mn-lt"/>
                <a:cs typeface="Arial" panose="020B0604020202020204" pitchFamily="34" charset="0"/>
              </a:rPr>
              <a:t>+ Giai đoạn từ 2010 - 2015 đến 2015 - 2020, tỉ suất gia tăng dân số tự nhiên châu Phi lại có xu hướng giảm, tuy nhiên tỉ suất này vẫn còn cao so với các khu vực trên thế giới (2,5%, giai đoạn 2010 - 2020).</a:t>
            </a:r>
            <a:endParaRPr lang="en-US" dirty="0"/>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pPr/>
              <a:t>17</a:t>
            </a:fld>
            <a:endParaRPr lang="en-US"/>
          </a:p>
        </p:txBody>
      </p:sp>
    </p:spTree>
    <p:extLst>
      <p:ext uri="{BB962C8B-B14F-4D97-AF65-F5344CB8AC3E}">
        <p14:creationId xmlns="" xmlns:p14="http://schemas.microsoft.com/office/powerpoint/2010/main" val="2034022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A6E638C7-3C9B-4E77-AE84-319498F2D5E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79" name="Rectangle 2"/>
          <p:cNvSpPr>
            <a:spLocks noGrp="1" noRot="1" noChangeAspect="1" noChangeArrowheads="1" noTextEdit="1"/>
          </p:cNvSpPr>
          <p:nvPr>
            <p:ph type="sldImg"/>
          </p:nvPr>
        </p:nvSpPr>
        <p:spPr/>
      </p:sp>
      <p:sp>
        <p:nvSpPr>
          <p:cNvPr id="24580"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1B04FA"/>
                </a:solidFill>
                <a:latin typeface="+mn-lt"/>
                <a:cs typeface="Arial" panose="020B0604020202020204" pitchFamily="34" charset="0"/>
              </a:rPr>
              <a:t>+ Giai đoạn từ 2010 - 2015 đến 2015 - 2020, tỉ suất gia tăng dân số tự nhiên châu Phi lại có xu hướng giảm, tuy nhiên tỉ suất này vẫn còn cao so với các khu vực trên thế giới (2,5%, giai đoạn 2010 - 2020).</a:t>
            </a:r>
            <a:endParaRPr lang="en-US" dirty="0"/>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pPr/>
              <a:t>21</a:t>
            </a:fld>
            <a:endParaRPr lang="en-US"/>
          </a:p>
        </p:txBody>
      </p:sp>
    </p:spTree>
    <p:extLst>
      <p:ext uri="{BB962C8B-B14F-4D97-AF65-F5344CB8AC3E}">
        <p14:creationId xmlns="" xmlns:p14="http://schemas.microsoft.com/office/powerpoint/2010/main" val="203402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Dân số đông tăng nhanh số ng trong độ tuổi lao động cao gây sức ép lớn đối với phát triển KT-Xh như giải quyết việc làm, đói nghèo</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pPr/>
              <a:t>22</a:t>
            </a:fld>
            <a:endParaRPr lang="en-US"/>
          </a:p>
        </p:txBody>
      </p:sp>
    </p:spTree>
    <p:extLst>
      <p:ext uri="{BB962C8B-B14F-4D97-AF65-F5344CB8AC3E}">
        <p14:creationId xmlns="" xmlns:p14="http://schemas.microsoft.com/office/powerpoint/2010/main" val="171449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Dân cư đông lao động dồi dào và là thị trường tiêu thụ lớn.</a:t>
            </a:r>
            <a:endParaRPr lang="en-US">
              <a:solidFill>
                <a:srgbClr val="1B04FA"/>
              </a:solidFill>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23</a:t>
            </a:fld>
            <a:endParaRPr lang="en-US"/>
          </a:p>
        </p:txBody>
      </p:sp>
    </p:spTree>
    <p:extLst>
      <p:ext uri="{BB962C8B-B14F-4D97-AF65-F5344CB8AC3E}">
        <p14:creationId xmlns="" xmlns:p14="http://schemas.microsoft.com/office/powerpoint/2010/main" val="2646722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12CC8B-E461-4046-BE4D-91B36DFE2CA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5" name="Rectangle 2"/>
          <p:cNvSpPr>
            <a:spLocks noGrp="1" noRot="1" noChangeAspect="1" noChangeArrowheads="1" noTextEdit="1"/>
          </p:cNvSpPr>
          <p:nvPr>
            <p:ph type="sldImg"/>
          </p:nvPr>
        </p:nvSpPr>
        <p:spPr/>
      </p:sp>
      <p:sp>
        <p:nvSpPr>
          <p:cNvPr id="28676"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 xmlns:p14="http://schemas.microsoft.com/office/powerpoint/2010/main" val="174189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2065252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143763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201158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81"/>
        <p:cNvGrpSpPr/>
        <p:nvPr/>
      </p:nvGrpSpPr>
      <p:grpSpPr>
        <a:xfrm>
          <a:off x="0" y="0"/>
          <a:ext cx="0" cy="0"/>
          <a:chOff x="0" y="0"/>
          <a:chExt cx="0" cy="0"/>
        </a:xfrm>
      </p:grpSpPr>
      <p:grpSp>
        <p:nvGrpSpPr>
          <p:cNvPr id="482" name="Google Shape;482;p34"/>
          <p:cNvGrpSpPr/>
          <p:nvPr/>
        </p:nvGrpSpPr>
        <p:grpSpPr>
          <a:xfrm>
            <a:off x="8096581" y="172539"/>
            <a:ext cx="877278" cy="1274347"/>
            <a:chOff x="5401564" y="129404"/>
            <a:chExt cx="877278" cy="955760"/>
          </a:xfrm>
        </p:grpSpPr>
        <p:sp>
          <p:nvSpPr>
            <p:cNvPr id="483" name="Google Shape;483;p34"/>
            <p:cNvSpPr/>
            <p:nvPr/>
          </p:nvSpPr>
          <p:spPr>
            <a:xfrm>
              <a:off x="5782647" y="296069"/>
              <a:ext cx="425988" cy="378505"/>
            </a:xfrm>
            <a:custGeom>
              <a:avLst/>
              <a:gdLst/>
              <a:ahLst/>
              <a:cxnLst/>
              <a:rect l="l" t="t" r="r" b="b"/>
              <a:pathLst>
                <a:path w="6280" h="5580" fill="none" extrusionOk="0">
                  <a:moveTo>
                    <a:pt x="3253" y="4520"/>
                  </a:moveTo>
                  <a:cubicBezTo>
                    <a:pt x="2264" y="5374"/>
                    <a:pt x="1041" y="5579"/>
                    <a:pt x="522" y="4977"/>
                  </a:cubicBezTo>
                  <a:cubicBezTo>
                    <a:pt x="0" y="4375"/>
                    <a:pt x="382" y="3196"/>
                    <a:pt x="1369" y="2342"/>
                  </a:cubicBezTo>
                  <a:cubicBezTo>
                    <a:pt x="2358" y="1487"/>
                    <a:pt x="6280" y="0"/>
                    <a:pt x="6280" y="0"/>
                  </a:cubicBezTo>
                  <a:cubicBezTo>
                    <a:pt x="6280" y="0"/>
                    <a:pt x="4241" y="3667"/>
                    <a:pt x="3253" y="452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4" name="Google Shape;484;p34"/>
            <p:cNvSpPr/>
            <p:nvPr/>
          </p:nvSpPr>
          <p:spPr>
            <a:xfrm>
              <a:off x="5685985" y="437432"/>
              <a:ext cx="359105" cy="319084"/>
            </a:xfrm>
            <a:custGeom>
              <a:avLst/>
              <a:gdLst/>
              <a:ahLst/>
              <a:cxnLst/>
              <a:rect l="l" t="t" r="r" b="b"/>
              <a:pathLst>
                <a:path w="5294" h="4704" fill="none" extrusionOk="0">
                  <a:moveTo>
                    <a:pt x="2742" y="3810"/>
                  </a:moveTo>
                  <a:cubicBezTo>
                    <a:pt x="1909" y="4530"/>
                    <a:pt x="878" y="4703"/>
                    <a:pt x="440" y="4197"/>
                  </a:cubicBezTo>
                  <a:cubicBezTo>
                    <a:pt x="1" y="3689"/>
                    <a:pt x="321" y="2694"/>
                    <a:pt x="1154" y="1974"/>
                  </a:cubicBezTo>
                  <a:cubicBezTo>
                    <a:pt x="1987" y="1254"/>
                    <a:pt x="5294" y="1"/>
                    <a:pt x="5294" y="1"/>
                  </a:cubicBezTo>
                  <a:cubicBezTo>
                    <a:pt x="5294" y="1"/>
                    <a:pt x="3575" y="3090"/>
                    <a:pt x="2742" y="3810"/>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5" name="Google Shape;485;p34"/>
            <p:cNvSpPr/>
            <p:nvPr/>
          </p:nvSpPr>
          <p:spPr>
            <a:xfrm>
              <a:off x="5401564" y="129404"/>
              <a:ext cx="353746" cy="429312"/>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6" name="Google Shape;486;p34"/>
            <p:cNvSpPr/>
            <p:nvPr/>
          </p:nvSpPr>
          <p:spPr>
            <a:xfrm>
              <a:off x="5873813" y="695806"/>
              <a:ext cx="405028" cy="389359"/>
            </a:xfrm>
            <a:custGeom>
              <a:avLst/>
              <a:gdLst/>
              <a:ahLst/>
              <a:cxnLst/>
              <a:rect l="l" t="t" r="r" b="b"/>
              <a:pathLst>
                <a:path w="5971" h="5740" extrusionOk="0">
                  <a:moveTo>
                    <a:pt x="0" y="1"/>
                  </a:moveTo>
                  <a:lnTo>
                    <a:pt x="0" y="1"/>
                  </a:lnTo>
                  <a:cubicBezTo>
                    <a:pt x="1691" y="421"/>
                    <a:pt x="3572" y="759"/>
                    <a:pt x="4823" y="2068"/>
                  </a:cubicBezTo>
                  <a:cubicBezTo>
                    <a:pt x="5113" y="2383"/>
                    <a:pt x="5335" y="2752"/>
                    <a:pt x="5434" y="3167"/>
                  </a:cubicBezTo>
                  <a:cubicBezTo>
                    <a:pt x="5595" y="3820"/>
                    <a:pt x="5396" y="4580"/>
                    <a:pt x="4850" y="4994"/>
                  </a:cubicBezTo>
                  <a:cubicBezTo>
                    <a:pt x="4604" y="5180"/>
                    <a:pt x="4292" y="5284"/>
                    <a:pt x="3983" y="5284"/>
                  </a:cubicBezTo>
                  <a:cubicBezTo>
                    <a:pt x="3826" y="5284"/>
                    <a:pt x="3671" y="5258"/>
                    <a:pt x="3524" y="5202"/>
                  </a:cubicBezTo>
                  <a:cubicBezTo>
                    <a:pt x="3242" y="5098"/>
                    <a:pt x="2990" y="4906"/>
                    <a:pt x="2834" y="4649"/>
                  </a:cubicBezTo>
                  <a:cubicBezTo>
                    <a:pt x="2524" y="4157"/>
                    <a:pt x="2623" y="3372"/>
                    <a:pt x="3277" y="3265"/>
                  </a:cubicBezTo>
                  <a:cubicBezTo>
                    <a:pt x="3329" y="3256"/>
                    <a:pt x="3383" y="3251"/>
                    <a:pt x="3439" y="3251"/>
                  </a:cubicBezTo>
                  <a:cubicBezTo>
                    <a:pt x="3506" y="3251"/>
                    <a:pt x="3575" y="3257"/>
                    <a:pt x="3644" y="3268"/>
                  </a:cubicBezTo>
                  <a:cubicBezTo>
                    <a:pt x="3654" y="3268"/>
                    <a:pt x="3663" y="3269"/>
                    <a:pt x="3673" y="3269"/>
                  </a:cubicBezTo>
                  <a:cubicBezTo>
                    <a:pt x="4025" y="3269"/>
                    <a:pt x="4074" y="2758"/>
                    <a:pt x="3710" y="2700"/>
                  </a:cubicBezTo>
                  <a:cubicBezTo>
                    <a:pt x="3633" y="2690"/>
                    <a:pt x="3557" y="2685"/>
                    <a:pt x="3482" y="2685"/>
                  </a:cubicBezTo>
                  <a:cubicBezTo>
                    <a:pt x="2774" y="2685"/>
                    <a:pt x="2204" y="3147"/>
                    <a:pt x="2145" y="3906"/>
                  </a:cubicBezTo>
                  <a:cubicBezTo>
                    <a:pt x="2088" y="4698"/>
                    <a:pt x="2630" y="5407"/>
                    <a:pt x="3365" y="5648"/>
                  </a:cubicBezTo>
                  <a:cubicBezTo>
                    <a:pt x="3546" y="5710"/>
                    <a:pt x="3736" y="5739"/>
                    <a:pt x="3926" y="5739"/>
                  </a:cubicBezTo>
                  <a:cubicBezTo>
                    <a:pt x="4352" y="5739"/>
                    <a:pt x="4778" y="5590"/>
                    <a:pt x="5109" y="5322"/>
                  </a:cubicBezTo>
                  <a:cubicBezTo>
                    <a:pt x="5753" y="4798"/>
                    <a:pt x="5971" y="3867"/>
                    <a:pt x="5738" y="3087"/>
                  </a:cubicBezTo>
                  <a:cubicBezTo>
                    <a:pt x="5610" y="2631"/>
                    <a:pt x="5337" y="2220"/>
                    <a:pt x="5005" y="1893"/>
                  </a:cubicBezTo>
                  <a:cubicBezTo>
                    <a:pt x="3668" y="610"/>
                    <a:pt x="1743" y="345"/>
                    <a:pt x="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7" name="Google Shape;487;p34"/>
            <p:cNvSpPr/>
            <p:nvPr/>
          </p:nvSpPr>
          <p:spPr>
            <a:xfrm>
              <a:off x="6024605" y="628991"/>
              <a:ext cx="227307" cy="87979"/>
            </a:xfrm>
            <a:custGeom>
              <a:avLst/>
              <a:gdLst/>
              <a:ahLst/>
              <a:cxnLst/>
              <a:rect l="l" t="t" r="r" b="b"/>
              <a:pathLst>
                <a:path w="3351" h="1297" fill="none" extrusionOk="0">
                  <a:moveTo>
                    <a:pt x="2285" y="16"/>
                  </a:moveTo>
                  <a:cubicBezTo>
                    <a:pt x="2858" y="0"/>
                    <a:pt x="3330" y="270"/>
                    <a:pt x="3341" y="619"/>
                  </a:cubicBezTo>
                  <a:cubicBezTo>
                    <a:pt x="3351" y="967"/>
                    <a:pt x="2895" y="1265"/>
                    <a:pt x="2321" y="1280"/>
                  </a:cubicBezTo>
                  <a:cubicBezTo>
                    <a:pt x="1747" y="1296"/>
                    <a:pt x="0" y="715"/>
                    <a:pt x="0" y="715"/>
                  </a:cubicBezTo>
                  <a:cubicBezTo>
                    <a:pt x="0" y="715"/>
                    <a:pt x="1711" y="33"/>
                    <a:pt x="2285" y="16"/>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88" name="Google Shape;488;p34"/>
            <p:cNvSpPr/>
            <p:nvPr/>
          </p:nvSpPr>
          <p:spPr>
            <a:xfrm>
              <a:off x="5793771" y="209108"/>
              <a:ext cx="109278" cy="220388"/>
            </a:xfrm>
            <a:custGeom>
              <a:avLst/>
              <a:gdLst/>
              <a:ahLst/>
              <a:cxnLst/>
              <a:rect l="l" t="t" r="r" b="b"/>
              <a:pathLst>
                <a:path w="1611" h="3249" fill="none" extrusionOk="0">
                  <a:moveTo>
                    <a:pt x="225" y="871"/>
                  </a:moveTo>
                  <a:cubicBezTo>
                    <a:pt x="428" y="335"/>
                    <a:pt x="857" y="0"/>
                    <a:pt x="1185" y="123"/>
                  </a:cubicBezTo>
                  <a:cubicBezTo>
                    <a:pt x="1511" y="247"/>
                    <a:pt x="1610" y="783"/>
                    <a:pt x="1408" y="1318"/>
                  </a:cubicBezTo>
                  <a:cubicBezTo>
                    <a:pt x="1205" y="1855"/>
                    <a:pt x="1" y="3248"/>
                    <a:pt x="1" y="3248"/>
                  </a:cubicBezTo>
                  <a:cubicBezTo>
                    <a:pt x="1" y="3248"/>
                    <a:pt x="23" y="1408"/>
                    <a:pt x="225" y="87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grpSp>
      <p:cxnSp>
        <p:nvCxnSpPr>
          <p:cNvPr id="489" name="Google Shape;489;p34"/>
          <p:cNvCxnSpPr/>
          <p:nvPr/>
        </p:nvCxnSpPr>
        <p:spPr>
          <a:xfrm>
            <a:off x="1225137" y="179200"/>
            <a:ext cx="6686700" cy="0"/>
          </a:xfrm>
          <a:prstGeom prst="straightConnector1">
            <a:avLst/>
          </a:prstGeom>
          <a:noFill/>
          <a:ln w="9525" cap="flat" cmpd="sng">
            <a:solidFill>
              <a:schemeClr val="accent2"/>
            </a:solidFill>
            <a:prstDash val="solid"/>
            <a:round/>
            <a:headEnd type="none" w="med" len="med"/>
            <a:tailEnd type="none" w="med" len="med"/>
          </a:ln>
        </p:spPr>
      </p:cxnSp>
      <p:cxnSp>
        <p:nvCxnSpPr>
          <p:cNvPr id="490" name="Google Shape;490;p34"/>
          <p:cNvCxnSpPr/>
          <p:nvPr/>
        </p:nvCxnSpPr>
        <p:spPr>
          <a:xfrm>
            <a:off x="1225137" y="6721267"/>
            <a:ext cx="6686700" cy="0"/>
          </a:xfrm>
          <a:prstGeom prst="straightConnector1">
            <a:avLst/>
          </a:prstGeom>
          <a:noFill/>
          <a:ln w="9525" cap="flat" cmpd="sng">
            <a:solidFill>
              <a:schemeClr val="accent2"/>
            </a:solidFill>
            <a:prstDash val="solid"/>
            <a:round/>
            <a:headEnd type="none" w="med" len="med"/>
            <a:tailEnd type="none" w="med" len="med"/>
          </a:ln>
        </p:spPr>
      </p:cxnSp>
      <p:grpSp>
        <p:nvGrpSpPr>
          <p:cNvPr id="491" name="Google Shape;491;p34"/>
          <p:cNvGrpSpPr/>
          <p:nvPr/>
        </p:nvGrpSpPr>
        <p:grpSpPr>
          <a:xfrm flipH="1">
            <a:off x="147656" y="5404578"/>
            <a:ext cx="877278" cy="1274437"/>
            <a:chOff x="5424966" y="4053989"/>
            <a:chExt cx="877278" cy="955828"/>
          </a:xfrm>
        </p:grpSpPr>
        <p:sp>
          <p:nvSpPr>
            <p:cNvPr id="492" name="Google Shape;492;p34"/>
            <p:cNvSpPr/>
            <p:nvPr/>
          </p:nvSpPr>
          <p:spPr>
            <a:xfrm>
              <a:off x="5806049" y="4464647"/>
              <a:ext cx="425988" cy="378505"/>
            </a:xfrm>
            <a:custGeom>
              <a:avLst/>
              <a:gdLst/>
              <a:ahLst/>
              <a:cxnLst/>
              <a:rect l="l" t="t" r="r" b="b"/>
              <a:pathLst>
                <a:path w="6280" h="5580" fill="none" extrusionOk="0">
                  <a:moveTo>
                    <a:pt x="3253" y="1058"/>
                  </a:moveTo>
                  <a:cubicBezTo>
                    <a:pt x="2264" y="205"/>
                    <a:pt x="1041" y="0"/>
                    <a:pt x="522" y="602"/>
                  </a:cubicBezTo>
                  <a:cubicBezTo>
                    <a:pt x="0" y="1203"/>
                    <a:pt x="380" y="2383"/>
                    <a:pt x="1369" y="3238"/>
                  </a:cubicBezTo>
                  <a:cubicBezTo>
                    <a:pt x="2358" y="4092"/>
                    <a:pt x="6280" y="5579"/>
                    <a:pt x="6280" y="5579"/>
                  </a:cubicBezTo>
                  <a:cubicBezTo>
                    <a:pt x="6280" y="5579"/>
                    <a:pt x="4241" y="1913"/>
                    <a:pt x="3253" y="1058"/>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3" name="Google Shape;493;p34"/>
            <p:cNvSpPr/>
            <p:nvPr/>
          </p:nvSpPr>
          <p:spPr>
            <a:xfrm>
              <a:off x="5709387" y="4382638"/>
              <a:ext cx="359105" cy="319084"/>
            </a:xfrm>
            <a:custGeom>
              <a:avLst/>
              <a:gdLst/>
              <a:ahLst/>
              <a:cxnLst/>
              <a:rect l="l" t="t" r="r" b="b"/>
              <a:pathLst>
                <a:path w="5294" h="4704" fill="none" extrusionOk="0">
                  <a:moveTo>
                    <a:pt x="2742" y="894"/>
                  </a:moveTo>
                  <a:cubicBezTo>
                    <a:pt x="1909" y="173"/>
                    <a:pt x="877" y="1"/>
                    <a:pt x="440" y="508"/>
                  </a:cubicBezTo>
                  <a:cubicBezTo>
                    <a:pt x="1" y="1016"/>
                    <a:pt x="321" y="2010"/>
                    <a:pt x="1154" y="2731"/>
                  </a:cubicBezTo>
                  <a:cubicBezTo>
                    <a:pt x="1987" y="3451"/>
                    <a:pt x="5294" y="4704"/>
                    <a:pt x="5294" y="4704"/>
                  </a:cubicBezTo>
                  <a:cubicBezTo>
                    <a:pt x="5294" y="4704"/>
                    <a:pt x="3575" y="1615"/>
                    <a:pt x="2742" y="894"/>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4" name="Google Shape;494;p34"/>
            <p:cNvSpPr/>
            <p:nvPr/>
          </p:nvSpPr>
          <p:spPr>
            <a:xfrm>
              <a:off x="5424966" y="4580437"/>
              <a:ext cx="353746" cy="429380"/>
            </a:xfrm>
            <a:custGeom>
              <a:avLst/>
              <a:gdLst/>
              <a:ahLst/>
              <a:cxnLst/>
              <a:rect l="l" t="t" r="r" b="b"/>
              <a:pathLst>
                <a:path w="5215" h="6330" extrusionOk="0">
                  <a:moveTo>
                    <a:pt x="5213" y="1"/>
                  </a:moveTo>
                  <a:cubicBezTo>
                    <a:pt x="5042" y="1733"/>
                    <a:pt x="4980" y="3644"/>
                    <a:pt x="3867" y="5072"/>
                  </a:cubicBezTo>
                  <a:cubicBezTo>
                    <a:pt x="3598" y="5405"/>
                    <a:pt x="3263" y="5679"/>
                    <a:pt x="2867" y="5835"/>
                  </a:cubicBezTo>
                  <a:cubicBezTo>
                    <a:pt x="2642" y="5927"/>
                    <a:pt x="2395" y="5975"/>
                    <a:pt x="2149" y="5975"/>
                  </a:cubicBezTo>
                  <a:cubicBezTo>
                    <a:pt x="1717" y="5975"/>
                    <a:pt x="1287" y="5829"/>
                    <a:pt x="976" y="5522"/>
                  </a:cubicBezTo>
                  <a:cubicBezTo>
                    <a:pt x="644" y="5196"/>
                    <a:pt x="477" y="4698"/>
                    <a:pt x="578" y="4240"/>
                  </a:cubicBezTo>
                  <a:cubicBezTo>
                    <a:pt x="640" y="3946"/>
                    <a:pt x="793" y="3669"/>
                    <a:pt x="1025" y="3478"/>
                  </a:cubicBezTo>
                  <a:cubicBezTo>
                    <a:pt x="1221" y="3310"/>
                    <a:pt x="1486" y="3213"/>
                    <a:pt x="1738" y="3213"/>
                  </a:cubicBezTo>
                  <a:cubicBezTo>
                    <a:pt x="2053" y="3213"/>
                    <a:pt x="2347" y="3364"/>
                    <a:pt x="2459" y="3715"/>
                  </a:cubicBezTo>
                  <a:cubicBezTo>
                    <a:pt x="2496" y="3826"/>
                    <a:pt x="2509" y="3952"/>
                    <a:pt x="2509" y="4079"/>
                  </a:cubicBezTo>
                  <a:cubicBezTo>
                    <a:pt x="2523" y="4264"/>
                    <a:pt x="2659" y="4354"/>
                    <a:pt x="2794" y="4354"/>
                  </a:cubicBezTo>
                  <a:cubicBezTo>
                    <a:pt x="2936" y="4354"/>
                    <a:pt x="3078" y="4255"/>
                    <a:pt x="3079" y="4061"/>
                  </a:cubicBezTo>
                  <a:cubicBezTo>
                    <a:pt x="3072" y="3280"/>
                    <a:pt x="2549" y="2685"/>
                    <a:pt x="1769" y="2685"/>
                  </a:cubicBezTo>
                  <a:cubicBezTo>
                    <a:pt x="1733" y="2685"/>
                    <a:pt x="1697" y="2686"/>
                    <a:pt x="1660" y="2689"/>
                  </a:cubicBezTo>
                  <a:cubicBezTo>
                    <a:pt x="869" y="2746"/>
                    <a:pt x="244" y="3386"/>
                    <a:pt x="113" y="4148"/>
                  </a:cubicBezTo>
                  <a:cubicBezTo>
                    <a:pt x="0" y="4759"/>
                    <a:pt x="236" y="5408"/>
                    <a:pt x="689" y="5825"/>
                  </a:cubicBezTo>
                  <a:cubicBezTo>
                    <a:pt x="1060" y="6166"/>
                    <a:pt x="1556" y="6329"/>
                    <a:pt x="2054" y="6329"/>
                  </a:cubicBezTo>
                  <a:cubicBezTo>
                    <a:pt x="2377" y="6329"/>
                    <a:pt x="2701" y="6260"/>
                    <a:pt x="2991" y="6126"/>
                  </a:cubicBezTo>
                  <a:cubicBezTo>
                    <a:pt x="3423" y="5932"/>
                    <a:pt x="3791" y="5602"/>
                    <a:pt x="4067" y="5226"/>
                  </a:cubicBezTo>
                  <a:cubicBezTo>
                    <a:pt x="5142" y="3718"/>
                    <a:pt x="5126" y="1773"/>
                    <a:pt x="521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5" name="Google Shape;495;p34"/>
            <p:cNvSpPr/>
            <p:nvPr/>
          </p:nvSpPr>
          <p:spPr>
            <a:xfrm>
              <a:off x="5897216" y="4053989"/>
              <a:ext cx="405028" cy="389359"/>
            </a:xfrm>
            <a:custGeom>
              <a:avLst/>
              <a:gdLst/>
              <a:ahLst/>
              <a:cxnLst/>
              <a:rect l="l" t="t" r="r" b="b"/>
              <a:pathLst>
                <a:path w="5971" h="5740" extrusionOk="0">
                  <a:moveTo>
                    <a:pt x="3924" y="1"/>
                  </a:moveTo>
                  <a:cubicBezTo>
                    <a:pt x="3735" y="1"/>
                    <a:pt x="3546" y="30"/>
                    <a:pt x="3365" y="91"/>
                  </a:cubicBezTo>
                  <a:cubicBezTo>
                    <a:pt x="2630" y="332"/>
                    <a:pt x="2088" y="1042"/>
                    <a:pt x="2145" y="1835"/>
                  </a:cubicBezTo>
                  <a:cubicBezTo>
                    <a:pt x="2204" y="2594"/>
                    <a:pt x="2774" y="3055"/>
                    <a:pt x="3481" y="3055"/>
                  </a:cubicBezTo>
                  <a:cubicBezTo>
                    <a:pt x="3558" y="3055"/>
                    <a:pt x="3637" y="3050"/>
                    <a:pt x="3717" y="3039"/>
                  </a:cubicBezTo>
                  <a:cubicBezTo>
                    <a:pt x="4077" y="2973"/>
                    <a:pt x="4018" y="2472"/>
                    <a:pt x="3675" y="2472"/>
                  </a:cubicBezTo>
                  <a:cubicBezTo>
                    <a:pt x="3663" y="2472"/>
                    <a:pt x="3650" y="2473"/>
                    <a:pt x="3636" y="2474"/>
                  </a:cubicBezTo>
                  <a:cubicBezTo>
                    <a:pt x="3571" y="2483"/>
                    <a:pt x="3505" y="2489"/>
                    <a:pt x="3442" y="2489"/>
                  </a:cubicBezTo>
                  <a:cubicBezTo>
                    <a:pt x="3385" y="2489"/>
                    <a:pt x="3330" y="2485"/>
                    <a:pt x="3277" y="2476"/>
                  </a:cubicBezTo>
                  <a:cubicBezTo>
                    <a:pt x="2623" y="2369"/>
                    <a:pt x="2524" y="1584"/>
                    <a:pt x="2834" y="1091"/>
                  </a:cubicBezTo>
                  <a:cubicBezTo>
                    <a:pt x="3072" y="700"/>
                    <a:pt x="3527" y="456"/>
                    <a:pt x="3983" y="456"/>
                  </a:cubicBezTo>
                  <a:cubicBezTo>
                    <a:pt x="4033" y="456"/>
                    <a:pt x="4083" y="459"/>
                    <a:pt x="4133" y="465"/>
                  </a:cubicBezTo>
                  <a:cubicBezTo>
                    <a:pt x="4667" y="517"/>
                    <a:pt x="5123" y="876"/>
                    <a:pt x="5333" y="1367"/>
                  </a:cubicBezTo>
                  <a:cubicBezTo>
                    <a:pt x="5686" y="2167"/>
                    <a:pt x="5405" y="3055"/>
                    <a:pt x="4823" y="3672"/>
                  </a:cubicBezTo>
                  <a:cubicBezTo>
                    <a:pt x="3573" y="4980"/>
                    <a:pt x="1689" y="5319"/>
                    <a:pt x="0" y="5739"/>
                  </a:cubicBezTo>
                  <a:cubicBezTo>
                    <a:pt x="1743" y="5394"/>
                    <a:pt x="3668" y="5130"/>
                    <a:pt x="5005" y="3847"/>
                  </a:cubicBezTo>
                  <a:cubicBezTo>
                    <a:pt x="5335" y="3521"/>
                    <a:pt x="5610" y="3109"/>
                    <a:pt x="5738" y="2653"/>
                  </a:cubicBezTo>
                  <a:cubicBezTo>
                    <a:pt x="5971" y="1874"/>
                    <a:pt x="5753" y="943"/>
                    <a:pt x="5109" y="419"/>
                  </a:cubicBezTo>
                  <a:cubicBezTo>
                    <a:pt x="4778" y="150"/>
                    <a:pt x="4350" y="1"/>
                    <a:pt x="392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6" name="Google Shape;496;p34"/>
            <p:cNvSpPr/>
            <p:nvPr/>
          </p:nvSpPr>
          <p:spPr>
            <a:xfrm>
              <a:off x="5809440" y="4704978"/>
              <a:ext cx="103987" cy="224526"/>
            </a:xfrm>
            <a:custGeom>
              <a:avLst/>
              <a:gdLst/>
              <a:ahLst/>
              <a:cxnLst/>
              <a:rect l="l" t="t" r="r" b="b"/>
              <a:pathLst>
                <a:path w="1533" h="3310" fill="none" extrusionOk="0">
                  <a:moveTo>
                    <a:pt x="1375" y="2041"/>
                  </a:moveTo>
                  <a:cubicBezTo>
                    <a:pt x="1532" y="2592"/>
                    <a:pt x="1390" y="3116"/>
                    <a:pt x="1053" y="3213"/>
                  </a:cubicBezTo>
                  <a:cubicBezTo>
                    <a:pt x="718" y="3309"/>
                    <a:pt x="317" y="2940"/>
                    <a:pt x="160" y="2390"/>
                  </a:cubicBezTo>
                  <a:cubicBezTo>
                    <a:pt x="1" y="1838"/>
                    <a:pt x="131" y="1"/>
                    <a:pt x="131" y="1"/>
                  </a:cubicBezTo>
                  <a:cubicBezTo>
                    <a:pt x="131" y="1"/>
                    <a:pt x="1216" y="1489"/>
                    <a:pt x="1375" y="2041"/>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497" name="Google Shape;497;p34"/>
            <p:cNvSpPr/>
            <p:nvPr/>
          </p:nvSpPr>
          <p:spPr>
            <a:xfrm>
              <a:off x="6024469" y="4437040"/>
              <a:ext cx="228053" cy="93812"/>
            </a:xfrm>
            <a:custGeom>
              <a:avLst/>
              <a:gdLst/>
              <a:ahLst/>
              <a:cxnLst/>
              <a:rect l="l" t="t" r="r" b="b"/>
              <a:pathLst>
                <a:path w="3362" h="1383" fill="none" extrusionOk="0">
                  <a:moveTo>
                    <a:pt x="2360" y="64"/>
                  </a:moveTo>
                  <a:cubicBezTo>
                    <a:pt x="2930" y="127"/>
                    <a:pt x="3361" y="459"/>
                    <a:pt x="3322" y="806"/>
                  </a:cubicBezTo>
                  <a:cubicBezTo>
                    <a:pt x="3283" y="1153"/>
                    <a:pt x="2791" y="1383"/>
                    <a:pt x="2221" y="1319"/>
                  </a:cubicBezTo>
                  <a:cubicBezTo>
                    <a:pt x="1651" y="1256"/>
                    <a:pt x="1" y="436"/>
                    <a:pt x="1" y="436"/>
                  </a:cubicBezTo>
                  <a:cubicBezTo>
                    <a:pt x="1" y="436"/>
                    <a:pt x="1791" y="0"/>
                    <a:pt x="2360" y="62"/>
                  </a:cubicBezTo>
                  <a:close/>
                </a:path>
              </a:pathLst>
            </a:custGeom>
            <a:solidFill>
              <a:schemeClr val="accent1"/>
            </a:solid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grpSp>
    </p:spTree>
    <p:extLst>
      <p:ext uri="{BB962C8B-B14F-4D97-AF65-F5344CB8AC3E}">
        <p14:creationId xmlns="" xmlns:p14="http://schemas.microsoft.com/office/powerpoint/2010/main" val="1125097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813375" y="1314167"/>
            <a:ext cx="4680600" cy="1714000"/>
          </a:xfrm>
          <a:prstGeom prst="rect">
            <a:avLst/>
          </a:prstGeom>
          <a:noFill/>
        </p:spPr>
        <p:txBody>
          <a:bodyPr spcFirstLastPara="1" wrap="square" lIns="51198" tIns="51198" rIns="51198" bIns="51198"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 xmlns:p14="http://schemas.microsoft.com/office/powerpoint/2010/main" val="1283844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720000" y="593367"/>
            <a:ext cx="7704000" cy="763600"/>
          </a:xfrm>
          <a:prstGeom prst="rect">
            <a:avLst/>
          </a:prstGeom>
        </p:spPr>
        <p:txBody>
          <a:bodyPr spcFirstLastPara="1" wrap="square" lIns="51198" tIns="51198" rIns="51198" bIns="51198"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21"/>
          <p:cNvSpPr txBox="1">
            <a:spLocks noGrp="1"/>
          </p:cNvSpPr>
          <p:nvPr>
            <p:ph type="subTitle" idx="1"/>
          </p:nvPr>
        </p:nvSpPr>
        <p:spPr>
          <a:xfrm>
            <a:off x="720000" y="28226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0" name="Google Shape;290;p21"/>
          <p:cNvSpPr txBox="1">
            <a:spLocks noGrp="1"/>
          </p:cNvSpPr>
          <p:nvPr>
            <p:ph type="subTitle" idx="2"/>
          </p:nvPr>
        </p:nvSpPr>
        <p:spPr>
          <a:xfrm>
            <a:off x="3419269" y="28226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1" name="Google Shape;291;p21"/>
          <p:cNvSpPr txBox="1">
            <a:spLocks noGrp="1"/>
          </p:cNvSpPr>
          <p:nvPr>
            <p:ph type="subTitle" idx="3"/>
          </p:nvPr>
        </p:nvSpPr>
        <p:spPr>
          <a:xfrm>
            <a:off x="720000" y="48354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2" name="Google Shape;292;p21"/>
          <p:cNvSpPr txBox="1">
            <a:spLocks noGrp="1"/>
          </p:cNvSpPr>
          <p:nvPr>
            <p:ph type="subTitle" idx="4"/>
          </p:nvPr>
        </p:nvSpPr>
        <p:spPr>
          <a:xfrm>
            <a:off x="3419269" y="48354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3" name="Google Shape;293;p21"/>
          <p:cNvSpPr txBox="1">
            <a:spLocks noGrp="1"/>
          </p:cNvSpPr>
          <p:nvPr>
            <p:ph type="subTitle" idx="5"/>
          </p:nvPr>
        </p:nvSpPr>
        <p:spPr>
          <a:xfrm>
            <a:off x="6118545" y="28226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4" name="Google Shape;294;p21"/>
          <p:cNvSpPr txBox="1">
            <a:spLocks noGrp="1"/>
          </p:cNvSpPr>
          <p:nvPr>
            <p:ph type="subTitle" idx="6"/>
          </p:nvPr>
        </p:nvSpPr>
        <p:spPr>
          <a:xfrm>
            <a:off x="6118545" y="4835433"/>
            <a:ext cx="2305500" cy="646400"/>
          </a:xfrm>
          <a:prstGeom prst="rect">
            <a:avLst/>
          </a:prstGeom>
        </p:spPr>
        <p:txBody>
          <a:bodyPr spcFirstLastPara="1" wrap="square" lIns="51198" tIns="51198" rIns="51198" bIns="51198"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792"/>
              </a:spcBef>
              <a:spcAft>
                <a:spcPts val="0"/>
              </a:spcAft>
              <a:buSzPts val="1400"/>
              <a:buNone/>
              <a:defRPr/>
            </a:lvl3pPr>
            <a:lvl4pPr lvl="3" algn="ctr" rtl="0">
              <a:lnSpc>
                <a:spcPct val="100000"/>
              </a:lnSpc>
              <a:spcBef>
                <a:spcPts val="1792"/>
              </a:spcBef>
              <a:spcAft>
                <a:spcPts val="0"/>
              </a:spcAft>
              <a:buSzPts val="1400"/>
              <a:buNone/>
              <a:defRPr/>
            </a:lvl4pPr>
            <a:lvl5pPr lvl="4" algn="ctr" rtl="0">
              <a:lnSpc>
                <a:spcPct val="100000"/>
              </a:lnSpc>
              <a:spcBef>
                <a:spcPts val="1792"/>
              </a:spcBef>
              <a:spcAft>
                <a:spcPts val="0"/>
              </a:spcAft>
              <a:buSzPts val="1400"/>
              <a:buNone/>
              <a:defRPr/>
            </a:lvl5pPr>
            <a:lvl6pPr lvl="5" algn="ctr" rtl="0">
              <a:lnSpc>
                <a:spcPct val="100000"/>
              </a:lnSpc>
              <a:spcBef>
                <a:spcPts val="1792"/>
              </a:spcBef>
              <a:spcAft>
                <a:spcPts val="0"/>
              </a:spcAft>
              <a:buSzPts val="1400"/>
              <a:buNone/>
              <a:defRPr/>
            </a:lvl6pPr>
            <a:lvl7pPr lvl="6" algn="ctr" rtl="0">
              <a:lnSpc>
                <a:spcPct val="100000"/>
              </a:lnSpc>
              <a:spcBef>
                <a:spcPts val="1792"/>
              </a:spcBef>
              <a:spcAft>
                <a:spcPts val="0"/>
              </a:spcAft>
              <a:buSzPts val="1400"/>
              <a:buNone/>
              <a:defRPr/>
            </a:lvl7pPr>
            <a:lvl8pPr lvl="7" algn="ctr" rtl="0">
              <a:lnSpc>
                <a:spcPct val="100000"/>
              </a:lnSpc>
              <a:spcBef>
                <a:spcPts val="1792"/>
              </a:spcBef>
              <a:spcAft>
                <a:spcPts val="0"/>
              </a:spcAft>
              <a:buSzPts val="1400"/>
              <a:buNone/>
              <a:defRPr/>
            </a:lvl8pPr>
            <a:lvl9pPr lvl="8" algn="ctr" rtl="0">
              <a:lnSpc>
                <a:spcPct val="100000"/>
              </a:lnSpc>
              <a:spcBef>
                <a:spcPts val="1792"/>
              </a:spcBef>
              <a:spcAft>
                <a:spcPts val="1792"/>
              </a:spcAft>
              <a:buSzPts val="1400"/>
              <a:buNone/>
              <a:defRPr/>
            </a:lvl9pPr>
          </a:lstStyle>
          <a:p>
            <a:endParaRPr/>
          </a:p>
        </p:txBody>
      </p:sp>
      <p:sp>
        <p:nvSpPr>
          <p:cNvPr id="295" name="Google Shape;295;p21"/>
          <p:cNvSpPr txBox="1">
            <a:spLocks noGrp="1"/>
          </p:cNvSpPr>
          <p:nvPr>
            <p:ph type="title" idx="7" hasCustomPrompt="1"/>
          </p:nvPr>
        </p:nvSpPr>
        <p:spPr>
          <a:xfrm>
            <a:off x="1505400" y="1793044"/>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296" name="Google Shape;296;p21"/>
          <p:cNvSpPr txBox="1">
            <a:spLocks noGrp="1"/>
          </p:cNvSpPr>
          <p:nvPr>
            <p:ph type="title" idx="8" hasCustomPrompt="1"/>
          </p:nvPr>
        </p:nvSpPr>
        <p:spPr>
          <a:xfrm>
            <a:off x="1505400" y="3805855"/>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297" name="Google Shape;297;p21"/>
          <p:cNvSpPr txBox="1">
            <a:spLocks noGrp="1"/>
          </p:cNvSpPr>
          <p:nvPr>
            <p:ph type="title" idx="9" hasCustomPrompt="1"/>
          </p:nvPr>
        </p:nvSpPr>
        <p:spPr>
          <a:xfrm>
            <a:off x="4204675" y="1793044"/>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298" name="Google Shape;298;p21"/>
          <p:cNvSpPr txBox="1">
            <a:spLocks noGrp="1"/>
          </p:cNvSpPr>
          <p:nvPr>
            <p:ph type="title" idx="13" hasCustomPrompt="1"/>
          </p:nvPr>
        </p:nvSpPr>
        <p:spPr>
          <a:xfrm>
            <a:off x="4204675" y="3805855"/>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299" name="Google Shape;299;p21"/>
          <p:cNvSpPr txBox="1">
            <a:spLocks noGrp="1"/>
          </p:cNvSpPr>
          <p:nvPr>
            <p:ph type="title" idx="14" hasCustomPrompt="1"/>
          </p:nvPr>
        </p:nvSpPr>
        <p:spPr>
          <a:xfrm>
            <a:off x="6903950" y="1793044"/>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300" name="Google Shape;300;p21"/>
          <p:cNvSpPr txBox="1">
            <a:spLocks noGrp="1"/>
          </p:cNvSpPr>
          <p:nvPr>
            <p:ph type="title" idx="15" hasCustomPrompt="1"/>
          </p:nvPr>
        </p:nvSpPr>
        <p:spPr>
          <a:xfrm>
            <a:off x="6903950" y="3805855"/>
            <a:ext cx="734700" cy="596800"/>
          </a:xfrm>
          <a:prstGeom prst="rect">
            <a:avLst/>
          </a:prstGeom>
          <a:noFill/>
        </p:spPr>
        <p:txBody>
          <a:bodyPr spcFirstLastPara="1" wrap="square" lIns="51198" tIns="51198" rIns="51198" bIns="51198" anchor="ctr" anchorCtr="0">
            <a:noAutofit/>
          </a:bodyPr>
          <a:lstStyle>
            <a:lvl1pPr lvl="0" algn="ctr" rtl="0">
              <a:spcBef>
                <a:spcPts val="0"/>
              </a:spcBef>
              <a:spcAft>
                <a:spcPts val="0"/>
              </a:spcAft>
              <a:buSzPts val="3000"/>
              <a:buNone/>
              <a:defRPr sz="3400">
                <a:solidFill>
                  <a:schemeClr val="accent1"/>
                </a:solidFill>
                <a:latin typeface="Frank Ruhl Libre Black"/>
                <a:ea typeface="Frank Ruhl Libre Black"/>
                <a:cs typeface="Frank Ruhl Libre Black"/>
                <a:sym typeface="Frank Ruhl Libre Black"/>
              </a:defRPr>
            </a:lvl1pPr>
            <a:lvl2pPr lvl="1" rtl="0">
              <a:spcBef>
                <a:spcPts val="0"/>
              </a:spcBef>
              <a:spcAft>
                <a:spcPts val="0"/>
              </a:spcAft>
              <a:buSzPts val="3000"/>
              <a:buNone/>
              <a:defRPr sz="3400"/>
            </a:lvl2pPr>
            <a:lvl3pPr lvl="2" rtl="0">
              <a:spcBef>
                <a:spcPts val="0"/>
              </a:spcBef>
              <a:spcAft>
                <a:spcPts val="0"/>
              </a:spcAft>
              <a:buSzPts val="3000"/>
              <a:buNone/>
              <a:defRPr sz="3400"/>
            </a:lvl3pPr>
            <a:lvl4pPr lvl="3" rtl="0">
              <a:spcBef>
                <a:spcPts val="0"/>
              </a:spcBef>
              <a:spcAft>
                <a:spcPts val="0"/>
              </a:spcAft>
              <a:buSzPts val="3000"/>
              <a:buNone/>
              <a:defRPr sz="3400"/>
            </a:lvl4pPr>
            <a:lvl5pPr lvl="4" rtl="0">
              <a:spcBef>
                <a:spcPts val="0"/>
              </a:spcBef>
              <a:spcAft>
                <a:spcPts val="0"/>
              </a:spcAft>
              <a:buSzPts val="3000"/>
              <a:buNone/>
              <a:defRPr sz="3400"/>
            </a:lvl5pPr>
            <a:lvl6pPr lvl="5" rtl="0">
              <a:spcBef>
                <a:spcPts val="0"/>
              </a:spcBef>
              <a:spcAft>
                <a:spcPts val="0"/>
              </a:spcAft>
              <a:buSzPts val="3000"/>
              <a:buNone/>
              <a:defRPr sz="3400"/>
            </a:lvl6pPr>
            <a:lvl7pPr lvl="6" rtl="0">
              <a:spcBef>
                <a:spcPts val="0"/>
              </a:spcBef>
              <a:spcAft>
                <a:spcPts val="0"/>
              </a:spcAft>
              <a:buSzPts val="3000"/>
              <a:buNone/>
              <a:defRPr sz="3400"/>
            </a:lvl7pPr>
            <a:lvl8pPr lvl="7" rtl="0">
              <a:spcBef>
                <a:spcPts val="0"/>
              </a:spcBef>
              <a:spcAft>
                <a:spcPts val="0"/>
              </a:spcAft>
              <a:buSzPts val="3000"/>
              <a:buNone/>
              <a:defRPr sz="3400"/>
            </a:lvl8pPr>
            <a:lvl9pPr lvl="8" rtl="0">
              <a:spcBef>
                <a:spcPts val="0"/>
              </a:spcBef>
              <a:spcAft>
                <a:spcPts val="0"/>
              </a:spcAft>
              <a:buSzPts val="3000"/>
              <a:buNone/>
              <a:defRPr sz="3400"/>
            </a:lvl9pPr>
          </a:lstStyle>
          <a:p>
            <a:r>
              <a:t>xx%</a:t>
            </a:r>
          </a:p>
        </p:txBody>
      </p:sp>
      <p:sp>
        <p:nvSpPr>
          <p:cNvPr id="301" name="Google Shape;301;p21"/>
          <p:cNvSpPr txBox="1">
            <a:spLocks noGrp="1"/>
          </p:cNvSpPr>
          <p:nvPr>
            <p:ph type="subTitle" idx="16"/>
          </p:nvPr>
        </p:nvSpPr>
        <p:spPr>
          <a:xfrm>
            <a:off x="720000" y="25389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2" name="Google Shape;302;p21"/>
          <p:cNvSpPr txBox="1">
            <a:spLocks noGrp="1"/>
          </p:cNvSpPr>
          <p:nvPr>
            <p:ph type="subTitle" idx="17"/>
          </p:nvPr>
        </p:nvSpPr>
        <p:spPr>
          <a:xfrm>
            <a:off x="3419275" y="25389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3" name="Google Shape;303;p21"/>
          <p:cNvSpPr txBox="1">
            <a:spLocks noGrp="1"/>
          </p:cNvSpPr>
          <p:nvPr>
            <p:ph type="subTitle" idx="18"/>
          </p:nvPr>
        </p:nvSpPr>
        <p:spPr>
          <a:xfrm>
            <a:off x="6118550" y="25389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4" name="Google Shape;304;p21"/>
          <p:cNvSpPr txBox="1">
            <a:spLocks noGrp="1"/>
          </p:cNvSpPr>
          <p:nvPr>
            <p:ph type="subTitle" idx="19"/>
          </p:nvPr>
        </p:nvSpPr>
        <p:spPr>
          <a:xfrm>
            <a:off x="720000" y="45518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5" name="Google Shape;305;p21"/>
          <p:cNvSpPr txBox="1">
            <a:spLocks noGrp="1"/>
          </p:cNvSpPr>
          <p:nvPr>
            <p:ph type="subTitle" idx="20"/>
          </p:nvPr>
        </p:nvSpPr>
        <p:spPr>
          <a:xfrm>
            <a:off x="3419275" y="45518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sp>
        <p:nvSpPr>
          <p:cNvPr id="306" name="Google Shape;306;p21"/>
          <p:cNvSpPr txBox="1">
            <a:spLocks noGrp="1"/>
          </p:cNvSpPr>
          <p:nvPr>
            <p:ph type="subTitle" idx="21"/>
          </p:nvPr>
        </p:nvSpPr>
        <p:spPr>
          <a:xfrm>
            <a:off x="6118550" y="4551800"/>
            <a:ext cx="2305500" cy="526000"/>
          </a:xfrm>
          <a:prstGeom prst="rect">
            <a:avLst/>
          </a:prstGeom>
        </p:spPr>
        <p:txBody>
          <a:bodyPr spcFirstLastPara="1" wrap="square" lIns="51198" tIns="51198" rIns="51198" bIns="51198" anchor="b" anchorCtr="0">
            <a:noAutofit/>
          </a:bodyPr>
          <a:lstStyle>
            <a:lvl1pPr lvl="0" algn="ctr" rtl="0">
              <a:lnSpc>
                <a:spcPct val="100000"/>
              </a:lnSpc>
              <a:spcBef>
                <a:spcPts val="0"/>
              </a:spcBef>
              <a:spcAft>
                <a:spcPts val="0"/>
              </a:spcAft>
              <a:buSzPts val="2400"/>
              <a:buFont typeface="Bebas Neue"/>
              <a:buNone/>
              <a:defRPr sz="2700">
                <a:solidFill>
                  <a:schemeClr val="accent2"/>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SzPts val="2400"/>
              <a:buFont typeface="Bebas Neue"/>
              <a:buNone/>
              <a:defRPr sz="27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7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7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7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7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7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7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700">
                <a:latin typeface="Bebas Neue"/>
                <a:ea typeface="Bebas Neue"/>
                <a:cs typeface="Bebas Neue"/>
                <a:sym typeface="Bebas Neue"/>
              </a:defRPr>
            </a:lvl9pPr>
          </a:lstStyle>
          <a:p>
            <a:endParaRPr/>
          </a:p>
        </p:txBody>
      </p:sp>
      <p:grpSp>
        <p:nvGrpSpPr>
          <p:cNvPr id="307" name="Google Shape;307;p21"/>
          <p:cNvGrpSpPr/>
          <p:nvPr/>
        </p:nvGrpSpPr>
        <p:grpSpPr>
          <a:xfrm>
            <a:off x="210754" y="172132"/>
            <a:ext cx="8725119" cy="6532728"/>
            <a:chOff x="242625" y="957750"/>
            <a:chExt cx="2223300" cy="1758000"/>
          </a:xfrm>
        </p:grpSpPr>
        <p:sp>
          <p:nvSpPr>
            <p:cNvPr id="308" name="Google Shape;308;p21"/>
            <p:cNvSpPr/>
            <p:nvPr/>
          </p:nvSpPr>
          <p:spPr>
            <a:xfrm>
              <a:off x="242625" y="957750"/>
              <a:ext cx="2223300" cy="1758000"/>
            </a:xfrm>
            <a:custGeom>
              <a:avLst/>
              <a:gdLst/>
              <a:ahLst/>
              <a:cxnLst/>
              <a:rect l="l" t="t" r="r" b="b"/>
              <a:pathLst>
                <a:path w="88932" h="70320" fill="none" extrusionOk="0">
                  <a:moveTo>
                    <a:pt x="88931" y="62735"/>
                  </a:moveTo>
                  <a:lnTo>
                    <a:pt x="87896" y="62735"/>
                  </a:lnTo>
                  <a:cubicBezTo>
                    <a:pt x="84286" y="62735"/>
                    <a:pt x="81347" y="65674"/>
                    <a:pt x="81347" y="69284"/>
                  </a:cubicBezTo>
                  <a:lnTo>
                    <a:pt x="81347" y="70319"/>
                  </a:lnTo>
                  <a:lnTo>
                    <a:pt x="7583" y="70319"/>
                  </a:lnTo>
                  <a:lnTo>
                    <a:pt x="7583" y="69284"/>
                  </a:lnTo>
                  <a:cubicBezTo>
                    <a:pt x="7583" y="65673"/>
                    <a:pt x="4646" y="62735"/>
                    <a:pt x="1034" y="62735"/>
                  </a:cubicBezTo>
                  <a:lnTo>
                    <a:pt x="0" y="62735"/>
                  </a:lnTo>
                  <a:lnTo>
                    <a:pt x="0" y="7585"/>
                  </a:lnTo>
                  <a:lnTo>
                    <a:pt x="1034" y="7585"/>
                  </a:lnTo>
                  <a:cubicBezTo>
                    <a:pt x="4646" y="7585"/>
                    <a:pt x="7583" y="4646"/>
                    <a:pt x="7583" y="1036"/>
                  </a:cubicBezTo>
                  <a:lnTo>
                    <a:pt x="7583" y="1"/>
                  </a:lnTo>
                  <a:lnTo>
                    <a:pt x="81347" y="1"/>
                  </a:lnTo>
                  <a:lnTo>
                    <a:pt x="81347" y="1036"/>
                  </a:lnTo>
                  <a:cubicBezTo>
                    <a:pt x="81347" y="4646"/>
                    <a:pt x="84286" y="7585"/>
                    <a:pt x="87896" y="7585"/>
                  </a:cubicBezTo>
                  <a:lnTo>
                    <a:pt x="88931" y="7585"/>
                  </a:lnTo>
                  <a:lnTo>
                    <a:pt x="88931" y="62735"/>
                  </a:ln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sp>
          <p:nvSpPr>
            <p:cNvPr id="309" name="Google Shape;309;p21"/>
            <p:cNvSpPr/>
            <p:nvPr/>
          </p:nvSpPr>
          <p:spPr>
            <a:xfrm>
              <a:off x="268450" y="983625"/>
              <a:ext cx="2171600" cy="1706250"/>
            </a:xfrm>
            <a:custGeom>
              <a:avLst/>
              <a:gdLst/>
              <a:ahLst/>
              <a:cxnLst/>
              <a:rect l="l" t="t" r="r" b="b"/>
              <a:pathLst>
                <a:path w="86864" h="68250" fill="none" extrusionOk="0">
                  <a:moveTo>
                    <a:pt x="79281" y="1"/>
                  </a:moveTo>
                  <a:lnTo>
                    <a:pt x="7585" y="1"/>
                  </a:lnTo>
                  <a:cubicBezTo>
                    <a:pt x="7585" y="4188"/>
                    <a:pt x="4189" y="7583"/>
                    <a:pt x="1" y="7583"/>
                  </a:cubicBezTo>
                  <a:lnTo>
                    <a:pt x="1" y="60667"/>
                  </a:lnTo>
                  <a:cubicBezTo>
                    <a:pt x="4190" y="60667"/>
                    <a:pt x="7585" y="64062"/>
                    <a:pt x="7585" y="68249"/>
                  </a:cubicBezTo>
                  <a:lnTo>
                    <a:pt x="79281" y="68249"/>
                  </a:lnTo>
                  <a:cubicBezTo>
                    <a:pt x="79281" y="64062"/>
                    <a:pt x="82676" y="60667"/>
                    <a:pt x="86863" y="60667"/>
                  </a:cubicBezTo>
                  <a:lnTo>
                    <a:pt x="86863" y="7583"/>
                  </a:lnTo>
                  <a:cubicBezTo>
                    <a:pt x="82676" y="7583"/>
                    <a:pt x="79281" y="4188"/>
                    <a:pt x="79281" y="1"/>
                  </a:cubicBezTo>
                  <a:close/>
                </a:path>
              </a:pathLst>
            </a:custGeom>
            <a:noFill/>
            <a:ln w="6450" cap="rnd" cmpd="sng">
              <a:solidFill>
                <a:schemeClr val="accent2"/>
              </a:solidFill>
              <a:prstDash val="solid"/>
              <a:miter lim="1443"/>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600" kern="0">
                <a:solidFill>
                  <a:srgbClr val="000000"/>
                </a:solidFill>
                <a:cs typeface="Arial"/>
                <a:sym typeface="Arial"/>
              </a:endParaRPr>
            </a:p>
          </p:txBody>
        </p:sp>
      </p:grpSp>
      <p:sp>
        <p:nvSpPr>
          <p:cNvPr id="310" name="Google Shape;310;p21"/>
          <p:cNvSpPr/>
          <p:nvPr/>
        </p:nvSpPr>
        <p:spPr>
          <a:xfrm rot="-2934245">
            <a:off x="186422" y="194763"/>
            <a:ext cx="610023" cy="555248"/>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02396" tIns="102396" rIns="102396" bIns="102396" anchor="ctr" anchorCtr="0">
            <a:noAutofit/>
          </a:bodyPr>
          <a:lstStyle/>
          <a:p>
            <a:pPr>
              <a:buClr>
                <a:srgbClr val="000000"/>
              </a:buClr>
              <a:buFont typeface="Arial"/>
              <a:buNone/>
            </a:pPr>
            <a:endParaRPr sz="1600" b="1" kern="0">
              <a:solidFill>
                <a:srgbClr val="000000"/>
              </a:solidFill>
              <a:cs typeface="Arial"/>
              <a:sym typeface="Arial"/>
            </a:endParaRPr>
          </a:p>
        </p:txBody>
      </p:sp>
      <p:sp>
        <p:nvSpPr>
          <p:cNvPr id="311" name="Google Shape;311;p21"/>
          <p:cNvSpPr/>
          <p:nvPr/>
        </p:nvSpPr>
        <p:spPr>
          <a:xfrm rot="7865800">
            <a:off x="8322389" y="6101643"/>
            <a:ext cx="629821" cy="573259"/>
          </a:xfrm>
          <a:custGeom>
            <a:avLst/>
            <a:gdLst/>
            <a:ahLst/>
            <a:cxnLst/>
            <a:rect l="l" t="t" r="r" b="b"/>
            <a:pathLst>
              <a:path w="5215" h="6329" extrusionOk="0">
                <a:moveTo>
                  <a:pt x="2054" y="0"/>
                </a:moveTo>
                <a:cubicBezTo>
                  <a:pt x="1556" y="0"/>
                  <a:pt x="1060" y="164"/>
                  <a:pt x="689" y="504"/>
                </a:cubicBezTo>
                <a:cubicBezTo>
                  <a:pt x="236" y="920"/>
                  <a:pt x="0" y="1571"/>
                  <a:pt x="113" y="2181"/>
                </a:cubicBezTo>
                <a:cubicBezTo>
                  <a:pt x="246" y="2944"/>
                  <a:pt x="869" y="3583"/>
                  <a:pt x="1662" y="3639"/>
                </a:cubicBezTo>
                <a:cubicBezTo>
                  <a:pt x="1699" y="3642"/>
                  <a:pt x="1736" y="3643"/>
                  <a:pt x="1772" y="3643"/>
                </a:cubicBezTo>
                <a:cubicBezTo>
                  <a:pt x="2553" y="3643"/>
                  <a:pt x="3075" y="3044"/>
                  <a:pt x="3081" y="2261"/>
                </a:cubicBezTo>
                <a:cubicBezTo>
                  <a:pt x="3074" y="2070"/>
                  <a:pt x="2935" y="1975"/>
                  <a:pt x="2795" y="1975"/>
                </a:cubicBezTo>
                <a:cubicBezTo>
                  <a:pt x="2657" y="1975"/>
                  <a:pt x="2518" y="2069"/>
                  <a:pt x="2511" y="2258"/>
                </a:cubicBezTo>
                <a:cubicBezTo>
                  <a:pt x="2509" y="2384"/>
                  <a:pt x="2495" y="2505"/>
                  <a:pt x="2459" y="2613"/>
                </a:cubicBezTo>
                <a:cubicBezTo>
                  <a:pt x="2348" y="2965"/>
                  <a:pt x="2054" y="3116"/>
                  <a:pt x="1739" y="3116"/>
                </a:cubicBezTo>
                <a:cubicBezTo>
                  <a:pt x="1487" y="3116"/>
                  <a:pt x="1222" y="3019"/>
                  <a:pt x="1025" y="2851"/>
                </a:cubicBezTo>
                <a:cubicBezTo>
                  <a:pt x="793" y="2661"/>
                  <a:pt x="641" y="2384"/>
                  <a:pt x="578" y="2089"/>
                </a:cubicBezTo>
                <a:cubicBezTo>
                  <a:pt x="478" y="1632"/>
                  <a:pt x="646" y="1133"/>
                  <a:pt x="976" y="806"/>
                </a:cubicBezTo>
                <a:cubicBezTo>
                  <a:pt x="1288" y="500"/>
                  <a:pt x="1719" y="354"/>
                  <a:pt x="2152" y="354"/>
                </a:cubicBezTo>
                <a:cubicBezTo>
                  <a:pt x="2397" y="354"/>
                  <a:pt x="2643" y="401"/>
                  <a:pt x="2869" y="493"/>
                </a:cubicBezTo>
                <a:cubicBezTo>
                  <a:pt x="3264" y="650"/>
                  <a:pt x="3598" y="924"/>
                  <a:pt x="3867" y="1258"/>
                </a:cubicBezTo>
                <a:cubicBezTo>
                  <a:pt x="4980" y="2684"/>
                  <a:pt x="5044" y="4596"/>
                  <a:pt x="5214" y="6329"/>
                </a:cubicBezTo>
                <a:cubicBezTo>
                  <a:pt x="5126" y="4555"/>
                  <a:pt x="5142" y="2612"/>
                  <a:pt x="4067" y="1103"/>
                </a:cubicBezTo>
                <a:cubicBezTo>
                  <a:pt x="3791" y="728"/>
                  <a:pt x="3424" y="397"/>
                  <a:pt x="2991" y="204"/>
                </a:cubicBezTo>
                <a:cubicBezTo>
                  <a:pt x="2701" y="69"/>
                  <a:pt x="2377" y="0"/>
                  <a:pt x="2054" y="0"/>
                </a:cubicBezTo>
                <a:close/>
              </a:path>
            </a:pathLst>
          </a:custGeom>
          <a:solidFill>
            <a:schemeClr val="accent1"/>
          </a:solidFill>
          <a:ln>
            <a:noFill/>
          </a:ln>
        </p:spPr>
        <p:txBody>
          <a:bodyPr spcFirstLastPara="1" wrap="square" lIns="102396" tIns="102396" rIns="102396" bIns="102396" anchor="ctr" anchorCtr="0">
            <a:noAutofit/>
          </a:bodyPr>
          <a:lstStyle/>
          <a:p>
            <a:pPr>
              <a:buClr>
                <a:srgbClr val="000000"/>
              </a:buClr>
              <a:buFont typeface="Arial"/>
              <a:buNone/>
            </a:pPr>
            <a:endParaRPr sz="1600" b="1" kern="0">
              <a:solidFill>
                <a:srgbClr val="000000"/>
              </a:solidFill>
              <a:cs typeface="Arial"/>
              <a:sym typeface="Arial"/>
            </a:endParaRPr>
          </a:p>
        </p:txBody>
      </p:sp>
    </p:spTree>
    <p:extLst>
      <p:ext uri="{BB962C8B-B14F-4D97-AF65-F5344CB8AC3E}">
        <p14:creationId xmlns="" xmlns:p14="http://schemas.microsoft.com/office/powerpoint/2010/main" val="349849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364610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1023636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637477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123551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216592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664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3644769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D8A89F-EA13-4625-932B-CB33E92DBD55}"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3955522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8A89F-EA13-4625-932B-CB33E92DBD55}" type="datetimeFigureOut">
              <a:rPr lang="en-US" smtClean="0"/>
              <a:pPr/>
              <a:t>11/21/2023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528D0-E6F7-4FF6-B40A-284F67616C77}" type="slidenum">
              <a:rPr lang="en-US" smtClean="0"/>
              <a:pPr/>
              <a:t>‹#›</a:t>
            </a:fld>
            <a:endParaRPr lang="en-US"/>
          </a:p>
        </p:txBody>
      </p:sp>
    </p:spTree>
    <p:extLst>
      <p:ext uri="{BB962C8B-B14F-4D97-AF65-F5344CB8AC3E}">
        <p14:creationId xmlns="" xmlns:p14="http://schemas.microsoft.com/office/powerpoint/2010/main" val="3527356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media" Target="../media/media1.wav"/><Relationship Id="rId3" Type="http://schemas.openxmlformats.org/officeDocument/2006/relationships/notesSlide" Target="../notesSlides/notesSlide1.xml"/><Relationship Id="rId7" Type="http://schemas.openxmlformats.org/officeDocument/2006/relationships/slide" Target="slide3.xml"/><Relationship Id="rId12" Type="http://schemas.openxmlformats.org/officeDocument/2006/relationships/image" Target="../media/image5.gif"/><Relationship Id="rId2" Type="http://schemas.openxmlformats.org/officeDocument/2006/relationships/slideLayout" Target="../slideLayouts/slideLayout2.xml"/><Relationship Id="rId16" Type="http://schemas.openxmlformats.org/officeDocument/2006/relationships/slide" Target="slide7.xml"/><Relationship Id="rId1" Type="http://schemas.openxmlformats.org/officeDocument/2006/relationships/video" Target="NULL" TargetMode="External"/><Relationship Id="rId6" Type="http://schemas.openxmlformats.org/officeDocument/2006/relationships/slide" Target="slide2.xml"/><Relationship Id="rId11" Type="http://schemas.openxmlformats.org/officeDocument/2006/relationships/image" Target="../media/image4.gif"/><Relationship Id="rId5" Type="http://schemas.openxmlformats.org/officeDocument/2006/relationships/image" Target="../media/image2.png"/><Relationship Id="rId15" Type="http://schemas.openxmlformats.org/officeDocument/2006/relationships/slide" Target="slide4.xml"/><Relationship Id="rId10" Type="http://schemas.openxmlformats.org/officeDocument/2006/relationships/image" Target="../media/image3.gif"/><Relationship Id="rId4" Type="http://schemas.openxmlformats.org/officeDocument/2006/relationships/image" Target="../media/image1.png"/><Relationship Id="rId9" Type="http://schemas.openxmlformats.org/officeDocument/2006/relationships/slide" Target="slide6.xm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danso.org/chau-phi/"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51.png"/><Relationship Id="rId4" Type="http://schemas.microsoft.com/office/2007/relationships/media" Target="../media/media2.mp4"/></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52.png"/><Relationship Id="rId4" Type="http://schemas.microsoft.com/office/2007/relationships/media" Target="../media/media3.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20.svg"/></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20.sv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117.sv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file:///C:\Documents%20and%20Settings\honganhkimdong\My%20Documents\T&#7843;i%20xu&#7889;ng\video_DIA%20DANH_080109212338.flv"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file:///C:\Documents%20and%20Settings\honganhkimdong\My%20Documents\T&#7843;i%20xu&#7889;ng\video_DIA%20DANH_080109212338.flv"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file:///C:\Documents%20and%20Settings\honganhkimdong\My%20Documents\T&#7843;i%20xu&#7889;ng\video_DIA%20DANH_080109212338.flv"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file:///C:\Documents%20and%20Settings\honganhkimdong\My%20Documents\T&#7843;i%20xu&#7889;ng\video_DIA%20DANH_080109212338.flv"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41.svg"/><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39.svg"/><Relationship Id="rId7" Type="http://schemas.openxmlformats.org/officeDocument/2006/relationships/image" Target="../media/image68.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41.svg"/><Relationship Id="rId4" Type="http://schemas.openxmlformats.org/officeDocument/2006/relationships/image" Target="../media/image108.png"/><Relationship Id="rId9" Type="http://schemas.openxmlformats.org/officeDocument/2006/relationships/image" Target="../media/image143.svg"/></Relationships>
</file>

<file path=ppt/slides/_rels/slide75.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39.svg"/><Relationship Id="rId7" Type="http://schemas.openxmlformats.org/officeDocument/2006/relationships/image" Target="../media/image84.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41.svg"/><Relationship Id="rId4" Type="http://schemas.openxmlformats.org/officeDocument/2006/relationships/image" Target="../media/image108.png"/><Relationship Id="rId9" Type="http://schemas.openxmlformats.org/officeDocument/2006/relationships/image" Target="../media/image145.svg"/></Relationships>
</file>

<file path=ppt/slides/_rels/slide76.xml.rels><?xml version="1.0" encoding="UTF-8" standalone="yes"?>
<Relationships xmlns="http://schemas.openxmlformats.org/package/2006/relationships"><Relationship Id="rId3" Type="http://schemas.openxmlformats.org/officeDocument/2006/relationships/image" Target="../media/image139.svg"/><Relationship Id="rId7" Type="http://schemas.openxmlformats.org/officeDocument/2006/relationships/image" Target="../media/image147.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41.svg"/><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39.svg"/><Relationship Id="rId7" Type="http://schemas.openxmlformats.org/officeDocument/2006/relationships/image" Target="../media/image149.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41.svg"/><Relationship Id="rId4" Type="http://schemas.openxmlformats.org/officeDocument/2006/relationships/image" Target="../media/image108.png"/><Relationship Id="rId9" Type="http://schemas.openxmlformats.org/officeDocument/2006/relationships/image" Target="../media/image151.svg"/></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1.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1.xml"/><Relationship Id="rId1" Type="http://schemas.openxmlformats.org/officeDocument/2006/relationships/video" Target="https://www.youtube.com/embed/9bweClf5d5M?feature=oembed"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69FFD48-4586-4F86-B36E-6DAF159AD84D}"/>
              </a:ext>
            </a:extLst>
          </p:cNvPr>
          <p:cNvPicPr>
            <a:picLocks noChangeAspect="1"/>
          </p:cNvPicPr>
          <p:nvPr/>
        </p:nvPicPr>
        <p:blipFill rotWithShape="1">
          <a:blip r:embed="rId4" cstate="print"/>
          <a:srcRect l="23511" t="23071" r="8399" b="9930"/>
          <a:stretch/>
        </p:blipFill>
        <p:spPr>
          <a:xfrm>
            <a:off x="0" y="857250"/>
            <a:ext cx="9202479" cy="5143500"/>
          </a:xfrm>
          <a:prstGeom prst="rect">
            <a:avLst/>
          </a:prstGeom>
        </p:spPr>
      </p:pic>
      <p:grpSp>
        <p:nvGrpSpPr>
          <p:cNvPr id="54" name="vong quay">
            <a:extLst>
              <a:ext uri="{FF2B5EF4-FFF2-40B4-BE49-F238E27FC236}">
                <a16:creationId xmlns="" xmlns:a16="http://schemas.microsoft.com/office/drawing/2014/main" id="{C3681784-B81E-4B3F-B9DB-47BACA12E47C}"/>
              </a:ext>
            </a:extLst>
          </p:cNvPr>
          <p:cNvGrpSpPr/>
          <p:nvPr/>
        </p:nvGrpSpPr>
        <p:grpSpPr>
          <a:xfrm>
            <a:off x="4369488" y="1216132"/>
            <a:ext cx="3781594" cy="3777641"/>
            <a:chOff x="5425622" y="292790"/>
            <a:chExt cx="5834378" cy="5828280"/>
          </a:xfrm>
        </p:grpSpPr>
        <p:pic>
          <p:nvPicPr>
            <p:cNvPr id="55" name="Picture 54">
              <a:extLst>
                <a:ext uri="{FF2B5EF4-FFF2-40B4-BE49-F238E27FC236}">
                  <a16:creationId xmlns="" xmlns:a16="http://schemas.microsoft.com/office/drawing/2014/main" id="{1B653DD5-7BA0-4F85-9876-CAE74D8EECBC}"/>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 xmlns:a16="http://schemas.microsoft.com/office/drawing/2014/main" id="{C5C5D033-13BE-422A-A89B-46FD899CC47F}"/>
                </a:ext>
              </a:extLst>
            </p:cNvPr>
            <p:cNvSpPr txBox="1"/>
            <p:nvPr/>
          </p:nvSpPr>
          <p:spPr>
            <a:xfrm rot="14949661">
              <a:off x="6674685" y="1251479"/>
              <a:ext cx="2025648" cy="712273"/>
            </a:xfrm>
            <a:prstGeom prst="rect">
              <a:avLst/>
            </a:prstGeom>
            <a:noFill/>
          </p:spPr>
          <p:txBody>
            <a:bodyPr wrap="square" rtlCol="0">
              <a:spAutoFit/>
            </a:bodyPr>
            <a:lstStyle/>
            <a:p>
              <a:pPr algn="ctr" defTabSz="685800">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 xmlns:a16="http://schemas.microsoft.com/office/drawing/2014/main" id="{96659178-567E-4E74-9FBB-C36C12FA92F7}"/>
                </a:ext>
              </a:extLst>
            </p:cNvPr>
            <p:cNvSpPr txBox="1"/>
            <p:nvPr/>
          </p:nvSpPr>
          <p:spPr>
            <a:xfrm rot="12232592">
              <a:off x="5742638" y="2167066"/>
              <a:ext cx="2025648" cy="712273"/>
            </a:xfrm>
            <a:prstGeom prst="rect">
              <a:avLst/>
            </a:prstGeom>
            <a:noFill/>
          </p:spPr>
          <p:txBody>
            <a:bodyPr wrap="square" rtlCol="0">
              <a:spAutoFit/>
            </a:bodyPr>
            <a:lstStyle/>
            <a:p>
              <a:pPr algn="ctr" defTabSz="685800">
                <a:defRPr/>
              </a:pPr>
              <a:r>
                <a:rPr lang="en-GB" sz="2400" b="1">
                  <a:solidFill>
                    <a:prstClr val="white"/>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 xmlns:a16="http://schemas.microsoft.com/office/drawing/2014/main" id="{163C45EF-A3A2-4B72-9B34-F763F66EA123}"/>
                </a:ext>
              </a:extLst>
            </p:cNvPr>
            <p:cNvSpPr txBox="1"/>
            <p:nvPr/>
          </p:nvSpPr>
          <p:spPr>
            <a:xfrm rot="17590276">
              <a:off x="8020995" y="1248554"/>
              <a:ext cx="2025648" cy="712273"/>
            </a:xfrm>
            <a:prstGeom prst="rect">
              <a:avLst/>
            </a:prstGeom>
            <a:noFill/>
          </p:spPr>
          <p:txBody>
            <a:bodyPr wrap="square" rtlCol="0">
              <a:spAutoFit/>
            </a:bodyPr>
            <a:lstStyle/>
            <a:p>
              <a:pPr algn="ctr" defTabSz="685800">
                <a:defRPr/>
              </a:pPr>
              <a:r>
                <a:rPr lang="en-GB" sz="24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 xmlns:a16="http://schemas.microsoft.com/office/drawing/2014/main" id="{2CE3DBF5-821F-44AD-B7F9-8453E3CEDACC}"/>
                </a:ext>
              </a:extLst>
            </p:cNvPr>
            <p:cNvSpPr txBox="1"/>
            <p:nvPr/>
          </p:nvSpPr>
          <p:spPr>
            <a:xfrm rot="20155085">
              <a:off x="8974088" y="3441348"/>
              <a:ext cx="2025648" cy="712273"/>
            </a:xfrm>
            <a:prstGeom prst="rect">
              <a:avLst/>
            </a:prstGeom>
            <a:noFill/>
          </p:spPr>
          <p:txBody>
            <a:bodyPr wrap="square" rtlCol="0">
              <a:spAutoFit/>
            </a:bodyPr>
            <a:lstStyle/>
            <a:p>
              <a:pPr algn="ctr" defTabSz="685800">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 xmlns:a16="http://schemas.microsoft.com/office/drawing/2014/main" id="{3F5C2A1C-2193-4212-859B-34C8A64FC2A7}"/>
                </a:ext>
              </a:extLst>
            </p:cNvPr>
            <p:cNvSpPr txBox="1"/>
            <p:nvPr/>
          </p:nvSpPr>
          <p:spPr>
            <a:xfrm rot="9501114">
              <a:off x="5698230" y="3391675"/>
              <a:ext cx="2025648" cy="1139637"/>
            </a:xfrm>
            <a:prstGeom prst="rect">
              <a:avLst/>
            </a:prstGeom>
            <a:noFill/>
          </p:spPr>
          <p:txBody>
            <a:bodyPr wrap="square" rtlCol="0">
              <a:spAutoFit/>
            </a:bodyPr>
            <a:lstStyle/>
            <a:p>
              <a:pPr algn="ctr" defTabSz="685800">
                <a:defRPr/>
              </a:pPr>
              <a:r>
                <a:rPr lang="en-US" sz="2100" b="1">
                  <a:solidFill>
                    <a:srgbClr val="0070C0"/>
                  </a:solidFill>
                  <a:latin typeface="Arial" panose="020B0604020202020204" pitchFamily="34" charset="0"/>
                  <a:ea typeface="Tahoma" panose="020B0604030504040204" pitchFamily="34" charset="0"/>
                  <a:cs typeface="Arial" panose="020B0604020202020204" pitchFamily="34" charset="0"/>
                </a:rPr>
                <a:t>Phần th</a:t>
              </a:r>
              <a:r>
                <a:rPr lang="vi-VN" sz="2100" b="1">
                  <a:solidFill>
                    <a:srgbClr val="0070C0"/>
                  </a:solidFill>
                  <a:latin typeface="Arial" panose="020B0604020202020204" pitchFamily="34" charset="0"/>
                  <a:ea typeface="Tahoma" panose="020B0604030504040204" pitchFamily="34" charset="0"/>
                  <a:cs typeface="Arial" panose="020B0604020202020204" pitchFamily="34" charset="0"/>
                </a:rPr>
                <a:t>ư</a:t>
              </a:r>
              <a:r>
                <a:rPr lang="en-US" sz="21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lang="vi-VN" sz="21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A9ED525B-3C4D-46D9-9EE7-4B7ACC4A8E0F}"/>
                </a:ext>
              </a:extLst>
            </p:cNvPr>
            <p:cNvSpPr txBox="1"/>
            <p:nvPr/>
          </p:nvSpPr>
          <p:spPr>
            <a:xfrm rot="6703311">
              <a:off x="6660977" y="4332734"/>
              <a:ext cx="2025648" cy="997183"/>
            </a:xfrm>
            <a:prstGeom prst="rect">
              <a:avLst/>
            </a:prstGeom>
            <a:noFill/>
          </p:spPr>
          <p:txBody>
            <a:bodyPr wrap="square" rtlCol="0">
              <a:spAutoFit/>
            </a:bodyPr>
            <a:lstStyle/>
            <a:p>
              <a:pPr algn="ctr" defTabSz="685800">
                <a:defRPr/>
              </a:pPr>
              <a:r>
                <a:rPr lang="en-GB" b="1">
                  <a:solidFill>
                    <a:prstClr val="white"/>
                  </a:solidFill>
                  <a:latin typeface="Tahoma" panose="020B0604030504040204" pitchFamily="34" charset="0"/>
                  <a:ea typeface="Tahoma" panose="020B0604030504040204" pitchFamily="34" charset="0"/>
                  <a:cs typeface="Tahoma" panose="020B0604030504040204" pitchFamily="34" charset="0"/>
                </a:rPr>
                <a:t>1 điểm cộng</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 xmlns:a16="http://schemas.microsoft.com/office/drawing/2014/main" id="{452A5591-8FBD-49B9-A368-AD46140F8324}"/>
                </a:ext>
              </a:extLst>
            </p:cNvPr>
            <p:cNvSpPr txBox="1"/>
            <p:nvPr/>
          </p:nvSpPr>
          <p:spPr>
            <a:xfrm rot="3829829">
              <a:off x="8019635" y="4197519"/>
              <a:ext cx="2025648" cy="1282092"/>
            </a:xfrm>
            <a:prstGeom prst="rect">
              <a:avLst/>
            </a:prstGeom>
            <a:noFill/>
          </p:spPr>
          <p:txBody>
            <a:bodyPr wrap="square" rtlCol="0">
              <a:spAutoFit/>
            </a:bodyPr>
            <a:lstStyle/>
            <a:p>
              <a:pPr algn="ctr" defTabSz="685800">
                <a:defRPr/>
              </a:pPr>
              <a:r>
                <a:rPr lang="en-GB" sz="2400" b="1">
                  <a:solidFill>
                    <a:srgbClr val="0070C0"/>
                  </a:solidFill>
                  <a:latin typeface="Arial" panose="020B0604020202020204" pitchFamily="34" charset="0"/>
                  <a:ea typeface="Tahoma" panose="020B0604030504040204" pitchFamily="34" charset="0"/>
                  <a:cs typeface="Arial" panose="020B0604020202020204" pitchFamily="34" charset="0"/>
                </a:rPr>
                <a:t>Mất l</a:t>
              </a:r>
              <a:r>
                <a:rPr lang="vi-VN" sz="2400" b="1">
                  <a:solidFill>
                    <a:srgbClr val="0070C0"/>
                  </a:solidFill>
                  <a:latin typeface="Arial" panose="020B0604020202020204" pitchFamily="34" charset="0"/>
                  <a:ea typeface="Tahoma" panose="020B0604030504040204" pitchFamily="34" charset="0"/>
                  <a:cs typeface="Arial" panose="020B0604020202020204" pitchFamily="34" charset="0"/>
                </a:rPr>
                <a:t>ư</a:t>
              </a: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lang="vi-VN"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4B38757C-92F4-4F34-A806-95DE1648D48C}"/>
                </a:ext>
              </a:extLst>
            </p:cNvPr>
            <p:cNvSpPr txBox="1"/>
            <p:nvPr/>
          </p:nvSpPr>
          <p:spPr>
            <a:xfrm rot="20155085">
              <a:off x="9094326" y="2348016"/>
              <a:ext cx="2025648" cy="712273"/>
            </a:xfrm>
            <a:prstGeom prst="rect">
              <a:avLst/>
            </a:prstGeom>
            <a:noFill/>
          </p:spPr>
          <p:txBody>
            <a:bodyPr wrap="square" rtlCol="0">
              <a:spAutoFit/>
            </a:bodyPr>
            <a:lstStyle/>
            <a:p>
              <a:pPr algn="ctr" defTabSz="685800">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 xmlns:a16="http://schemas.microsoft.com/office/drawing/2014/main" id="{75421831-A5AB-45D8-8294-B3608FF364D2}"/>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5" name="quay dung">
            <a:extLst>
              <a:ext uri="{FF2B5EF4-FFF2-40B4-BE49-F238E27FC236}">
                <a16:creationId xmlns="" xmlns:a16="http://schemas.microsoft.com/office/drawing/2014/main" id="{ABC2C2A4-321B-4778-AB8E-1CBC2063C5C6}"/>
              </a:ext>
            </a:extLst>
          </p:cNvPr>
          <p:cNvSpPr/>
          <p:nvPr/>
        </p:nvSpPr>
        <p:spPr>
          <a:xfrm>
            <a:off x="6965768" y="526596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6" action="ppaction://hlinksldjump"/>
            <a:extLst>
              <a:ext uri="{FF2B5EF4-FFF2-40B4-BE49-F238E27FC236}">
                <a16:creationId xmlns="" xmlns:a16="http://schemas.microsoft.com/office/drawing/2014/main" id="{02A6DAA4-D06D-41DA-B857-2E1497582A59}"/>
              </a:ext>
            </a:extLst>
          </p:cNvPr>
          <p:cNvSpPr/>
          <p:nvPr/>
        </p:nvSpPr>
        <p:spPr>
          <a:xfrm>
            <a:off x="522930" y="290219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7" action="ppaction://hlinksldjump"/>
            <a:extLst>
              <a:ext uri="{FF2B5EF4-FFF2-40B4-BE49-F238E27FC236}">
                <a16:creationId xmlns="" xmlns:a16="http://schemas.microsoft.com/office/drawing/2014/main" id="{CBD0C41C-F5DF-4094-A219-DDFDD6CE867B}"/>
              </a:ext>
            </a:extLst>
          </p:cNvPr>
          <p:cNvSpPr/>
          <p:nvPr/>
        </p:nvSpPr>
        <p:spPr>
          <a:xfrm>
            <a:off x="1784646" y="290219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8" action="ppaction://hlinksldjump"/>
            <a:extLst>
              <a:ext uri="{FF2B5EF4-FFF2-40B4-BE49-F238E27FC236}">
                <a16:creationId xmlns="" xmlns:a16="http://schemas.microsoft.com/office/drawing/2014/main" id="{BF489B1B-D27B-48EB-961E-5327BAA858B3}"/>
              </a:ext>
            </a:extLst>
          </p:cNvPr>
          <p:cNvSpPr/>
          <p:nvPr/>
        </p:nvSpPr>
        <p:spPr>
          <a:xfrm>
            <a:off x="469061" y="4451474"/>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b="1">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9" action="ppaction://hlinksldjump"/>
            <a:extLst>
              <a:ext uri="{FF2B5EF4-FFF2-40B4-BE49-F238E27FC236}">
                <a16:creationId xmlns="" xmlns:a16="http://schemas.microsoft.com/office/drawing/2014/main" id="{6239B1F4-6159-488F-8218-45B6F7B039BC}"/>
              </a:ext>
            </a:extLst>
          </p:cNvPr>
          <p:cNvSpPr/>
          <p:nvPr/>
        </p:nvSpPr>
        <p:spPr>
          <a:xfrm>
            <a:off x="1784646" y="4451474"/>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b="1">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 xmlns:a16="http://schemas.microsoft.com/office/drawing/2014/main" id="{664451FA-4CD2-4B13-B25A-D83FDD09CE5E}"/>
              </a:ext>
            </a:extLst>
          </p:cNvPr>
          <p:cNvSpPr/>
          <p:nvPr/>
        </p:nvSpPr>
        <p:spPr>
          <a:xfrm>
            <a:off x="305827" y="928583"/>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 xmlns:a16="http://schemas.microsoft.com/office/drawing/2014/main" id="{B52EDF15-86C4-41D9-87D6-77C85A5F9BDD}"/>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43605" y="1491398"/>
            <a:ext cx="371475" cy="328613"/>
          </a:xfrm>
          <a:prstGeom prst="rect">
            <a:avLst/>
          </a:prstGeom>
        </p:spPr>
      </p:pic>
      <p:pic>
        <p:nvPicPr>
          <p:cNvPr id="77" name="Picture 76">
            <a:extLst>
              <a:ext uri="{FF2B5EF4-FFF2-40B4-BE49-F238E27FC236}">
                <a16:creationId xmlns="" xmlns:a16="http://schemas.microsoft.com/office/drawing/2014/main" id="{2395DEBA-868E-43C1-8FEF-702107BC73DA}"/>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122304" y="1762854"/>
            <a:ext cx="371475" cy="328613"/>
          </a:xfrm>
          <a:prstGeom prst="rect">
            <a:avLst/>
          </a:prstGeom>
        </p:spPr>
      </p:pic>
      <p:pic>
        <p:nvPicPr>
          <p:cNvPr id="78" name="Picture 77">
            <a:extLst>
              <a:ext uri="{FF2B5EF4-FFF2-40B4-BE49-F238E27FC236}">
                <a16:creationId xmlns="" xmlns:a16="http://schemas.microsoft.com/office/drawing/2014/main" id="{84792F8F-DDB0-4D5D-9ECF-74CA4985DEF8}"/>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689363" y="1367458"/>
            <a:ext cx="371475" cy="328613"/>
          </a:xfrm>
          <a:prstGeom prst="rect">
            <a:avLst/>
          </a:prstGeom>
        </p:spPr>
      </p:pic>
      <p:pic>
        <p:nvPicPr>
          <p:cNvPr id="79" name="Picture 78">
            <a:hlinkClick r:id="" action="ppaction://noaction"/>
            <a:extLst>
              <a:ext uri="{FF2B5EF4-FFF2-40B4-BE49-F238E27FC236}">
                <a16:creationId xmlns="" xmlns:a16="http://schemas.microsoft.com/office/drawing/2014/main" id="{BCE860F3-2015-486C-8DDC-D314519352D4}"/>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8333873" y="1216131"/>
            <a:ext cx="535781" cy="892969"/>
          </a:xfrm>
          <a:prstGeom prst="rect">
            <a:avLst/>
          </a:prstGeom>
        </p:spPr>
      </p:pic>
      <p:pic>
        <p:nvPicPr>
          <p:cNvPr id="80" name="Picture 79">
            <a:extLst>
              <a:ext uri="{FF2B5EF4-FFF2-40B4-BE49-F238E27FC236}">
                <a16:creationId xmlns="" xmlns:a16="http://schemas.microsoft.com/office/drawing/2014/main" id="{2F471819-4C4D-4046-8856-F54BE9940C26}"/>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5734645" y="2655259"/>
            <a:ext cx="1015661" cy="866298"/>
          </a:xfrm>
          <a:prstGeom prst="rect">
            <a:avLst/>
          </a:prstGeom>
        </p:spPr>
      </p:pic>
      <p:pic>
        <p:nvPicPr>
          <p:cNvPr id="81" name="vongquay">
            <a:hlinkClick r:id="" action="ppaction://media"/>
            <a:extLst>
              <a:ext uri="{FF2B5EF4-FFF2-40B4-BE49-F238E27FC236}">
                <a16:creationId xmlns="" xmlns:a16="http://schemas.microsoft.com/office/drawing/2014/main" id="{2BA9BF9F-EE03-425B-900D-44A5A4893869}"/>
              </a:ext>
            </a:extLst>
          </p:cNvPr>
          <p:cNvPicPr>
            <a:picLocks noChangeAspect="1"/>
          </p:cNvPicPr>
          <p:nvPr>
            <a:videoFile r:link="rId1"/>
            <p:extLst>
              <p:ext uri="{DAA4B4D4-6D71-4841-9C94-3DE7FCFB9230}">
                <p14:media xmlns="" xmlns:p14="http://schemas.microsoft.com/office/powerpoint/2010/main" r:embed="rId13"/>
              </p:ext>
            </p:extLst>
          </p:nvPr>
        </p:nvPicPr>
        <p:blipFill>
          <a:blip r:embed="rId14" cstate="print"/>
          <a:stretch>
            <a:fillRect/>
          </a:stretch>
        </p:blipFill>
        <p:spPr>
          <a:xfrm>
            <a:off x="7285614" y="-520300"/>
            <a:ext cx="457200" cy="457200"/>
          </a:xfrm>
          <a:prstGeom prst="rect">
            <a:avLst/>
          </a:prstGeom>
        </p:spPr>
      </p:pic>
      <p:sp>
        <p:nvSpPr>
          <p:cNvPr id="82" name="Isosceles Triangle 81">
            <a:extLst>
              <a:ext uri="{FF2B5EF4-FFF2-40B4-BE49-F238E27FC236}">
                <a16:creationId xmlns="" xmlns:a16="http://schemas.microsoft.com/office/drawing/2014/main" id="{A3C50472-02CC-4056-9112-08AAC3F49D94}"/>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3" name="Isosceles Triangle 82">
            <a:extLst>
              <a:ext uri="{FF2B5EF4-FFF2-40B4-BE49-F238E27FC236}">
                <a16:creationId xmlns="" xmlns:a16="http://schemas.microsoft.com/office/drawing/2014/main" id="{5875BE44-BFE6-432C-B04A-1850A1BB2268}"/>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4" name="Isosceles Triangle 83">
            <a:extLst>
              <a:ext uri="{FF2B5EF4-FFF2-40B4-BE49-F238E27FC236}">
                <a16:creationId xmlns="" xmlns:a16="http://schemas.microsoft.com/office/drawing/2014/main" id="{3175A65E-A1E7-4284-B43C-01711CE14F50}"/>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5" name="Isosceles Triangle 84">
            <a:extLst>
              <a:ext uri="{FF2B5EF4-FFF2-40B4-BE49-F238E27FC236}">
                <a16:creationId xmlns="" xmlns:a16="http://schemas.microsoft.com/office/drawing/2014/main" id="{2B8A835D-4512-41EE-B4FD-981E6EEFF1E7}"/>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6" name="Isosceles Triangle 85">
            <a:extLst>
              <a:ext uri="{FF2B5EF4-FFF2-40B4-BE49-F238E27FC236}">
                <a16:creationId xmlns="" xmlns:a16="http://schemas.microsoft.com/office/drawing/2014/main" id="{4061ADDD-D7F7-453F-A2D1-AC446798187D}"/>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7" name="Isosceles Triangle 86">
            <a:extLst>
              <a:ext uri="{FF2B5EF4-FFF2-40B4-BE49-F238E27FC236}">
                <a16:creationId xmlns="" xmlns:a16="http://schemas.microsoft.com/office/drawing/2014/main" id="{706EDEFF-22F8-4D4D-B27B-446DFFCE5347}"/>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8" name="Isosceles Triangle 87">
            <a:extLst>
              <a:ext uri="{FF2B5EF4-FFF2-40B4-BE49-F238E27FC236}">
                <a16:creationId xmlns="" xmlns:a16="http://schemas.microsoft.com/office/drawing/2014/main" id="{ED801563-F8CD-4CA6-AB6F-BF99CA54D34C}"/>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89" name="Isosceles Triangle 88">
            <a:extLst>
              <a:ext uri="{FF2B5EF4-FFF2-40B4-BE49-F238E27FC236}">
                <a16:creationId xmlns="" xmlns:a16="http://schemas.microsoft.com/office/drawing/2014/main" id="{6946D98D-AE9C-4398-97D7-191F395DE15F}"/>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0" name="Isosceles Triangle 89">
            <a:extLst>
              <a:ext uri="{FF2B5EF4-FFF2-40B4-BE49-F238E27FC236}">
                <a16:creationId xmlns="" xmlns:a16="http://schemas.microsoft.com/office/drawing/2014/main" id="{8F266BA7-4BD8-4098-AD37-F3E61CCB1F78}"/>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1" name="Isosceles Triangle 90">
            <a:extLst>
              <a:ext uri="{FF2B5EF4-FFF2-40B4-BE49-F238E27FC236}">
                <a16:creationId xmlns="" xmlns:a16="http://schemas.microsoft.com/office/drawing/2014/main" id="{45582D79-0C0C-4398-9C53-F6191B08F056}"/>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2" name="Isosceles Triangle 91">
            <a:extLst>
              <a:ext uri="{FF2B5EF4-FFF2-40B4-BE49-F238E27FC236}">
                <a16:creationId xmlns="" xmlns:a16="http://schemas.microsoft.com/office/drawing/2014/main" id="{153236FA-8DF7-4E09-A56B-37B9BFE0526D}"/>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3" name="Isosceles Triangle 92">
            <a:extLst>
              <a:ext uri="{FF2B5EF4-FFF2-40B4-BE49-F238E27FC236}">
                <a16:creationId xmlns="" xmlns:a16="http://schemas.microsoft.com/office/drawing/2014/main" id="{9B326026-DF44-4E0D-BE37-6F828E2C3962}"/>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4" name="Isosceles Triangle 93">
            <a:extLst>
              <a:ext uri="{FF2B5EF4-FFF2-40B4-BE49-F238E27FC236}">
                <a16:creationId xmlns="" xmlns:a16="http://schemas.microsoft.com/office/drawing/2014/main" id="{C24B1367-B490-49CE-8DE0-E28BAA00F0C1}"/>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5" name="Isosceles Triangle 94">
            <a:extLst>
              <a:ext uri="{FF2B5EF4-FFF2-40B4-BE49-F238E27FC236}">
                <a16:creationId xmlns="" xmlns:a16="http://schemas.microsoft.com/office/drawing/2014/main" id="{B3619E5B-C24A-483D-9B49-545D6D246006}"/>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6" name="Isosceles Triangle 95">
            <a:extLst>
              <a:ext uri="{FF2B5EF4-FFF2-40B4-BE49-F238E27FC236}">
                <a16:creationId xmlns="" xmlns:a16="http://schemas.microsoft.com/office/drawing/2014/main" id="{F327DDB0-D152-44E7-81CA-2D57E0C8CC0E}"/>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7" name="Isosceles Triangle 96">
            <a:extLst>
              <a:ext uri="{FF2B5EF4-FFF2-40B4-BE49-F238E27FC236}">
                <a16:creationId xmlns="" xmlns:a16="http://schemas.microsoft.com/office/drawing/2014/main" id="{2353A4D8-A246-4424-AE40-27D46E87CB11}"/>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8" name="Isosceles Triangle 97">
            <a:extLst>
              <a:ext uri="{FF2B5EF4-FFF2-40B4-BE49-F238E27FC236}">
                <a16:creationId xmlns="" xmlns:a16="http://schemas.microsoft.com/office/drawing/2014/main" id="{A435AB01-2D72-4F2B-B692-EB43C477A8BA}"/>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99" name="Isosceles Triangle 98">
            <a:extLst>
              <a:ext uri="{FF2B5EF4-FFF2-40B4-BE49-F238E27FC236}">
                <a16:creationId xmlns="" xmlns:a16="http://schemas.microsoft.com/office/drawing/2014/main" id="{B83CEFF6-65D2-4883-85B2-1B68EC764C39}"/>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00" name="Isosceles Triangle 99">
            <a:extLst>
              <a:ext uri="{FF2B5EF4-FFF2-40B4-BE49-F238E27FC236}">
                <a16:creationId xmlns="" xmlns:a16="http://schemas.microsoft.com/office/drawing/2014/main" id="{4CB8C84E-B8A4-4339-B7E3-BD128908E089}"/>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01" name="Isosceles Triangle 100">
            <a:extLst>
              <a:ext uri="{FF2B5EF4-FFF2-40B4-BE49-F238E27FC236}">
                <a16:creationId xmlns="" xmlns:a16="http://schemas.microsoft.com/office/drawing/2014/main" id="{9773FC63-3E12-419D-B408-EC5B3051C64C}"/>
              </a:ext>
            </a:extLst>
          </p:cNvPr>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02" name="Heart 101">
            <a:hlinkClick r:id="rId9" action="ppaction://hlinksldjump"/>
            <a:extLst>
              <a:ext uri="{FF2B5EF4-FFF2-40B4-BE49-F238E27FC236}">
                <a16:creationId xmlns="" xmlns:a16="http://schemas.microsoft.com/office/drawing/2014/main" id="{F180652A-056E-4FF8-BEBC-70A8F2D28D26}"/>
              </a:ext>
            </a:extLst>
          </p:cNvPr>
          <p:cNvSpPr/>
          <p:nvPr/>
        </p:nvSpPr>
        <p:spPr>
          <a:xfrm rot="5400000">
            <a:off x="8513716"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7" name="Rounded Rectangle 27">
            <a:hlinkClick r:id="rId15" action="ppaction://hlinksldjump"/>
            <a:extLst>
              <a:ext uri="{FF2B5EF4-FFF2-40B4-BE49-F238E27FC236}">
                <a16:creationId xmlns="" xmlns:a16="http://schemas.microsoft.com/office/drawing/2014/main" id="{5C9A306F-AABC-486D-944E-A6151BF407F1}"/>
              </a:ext>
            </a:extLst>
          </p:cNvPr>
          <p:cNvSpPr/>
          <p:nvPr/>
        </p:nvSpPr>
        <p:spPr>
          <a:xfrm>
            <a:off x="3119991" y="292736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16" action="ppaction://hlinksldjump"/>
            <a:extLst>
              <a:ext uri="{FF2B5EF4-FFF2-40B4-BE49-F238E27FC236}">
                <a16:creationId xmlns="" xmlns:a16="http://schemas.microsoft.com/office/drawing/2014/main" id="{21275851-166B-4AC6-A68C-7AD222CB5CFF}"/>
              </a:ext>
            </a:extLst>
          </p:cNvPr>
          <p:cNvSpPr/>
          <p:nvPr/>
        </p:nvSpPr>
        <p:spPr>
          <a:xfrm>
            <a:off x="3155465" y="448727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300" b="1">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28677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video>
              <p:cMediaNode vol="80000">
                <p:cTn id="186" fill="hold" display="0">
                  <p:stCondLst>
                    <p:cond delay="indefinite"/>
                  </p:stCondLst>
                  <p:endCondLst>
                    <p:cond evt="onStopAudio" delay="0">
                      <p:tgtEl>
                        <p:sldTgt/>
                      </p:tgtEl>
                    </p:cond>
                  </p:endCondLst>
                </p:cTn>
                <p:tgtEl>
                  <p:spTgt spid="81"/>
                </p:tgtEl>
              </p:cMediaNode>
            </p:vide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 xmlns:a14="http://schemas.microsoft.com/office/drawing/2010/main" val="0"/>
              </a:ext>
            </a:extLst>
          </a:blip>
          <a:srcRect l="44199" t="31361" r="30083" b="37878"/>
          <a:stretch/>
        </p:blipFill>
        <p:spPr>
          <a:xfrm>
            <a:off x="304800" y="863028"/>
            <a:ext cx="3487143" cy="5383659"/>
          </a:xfrm>
          <a:prstGeom prst="rect">
            <a:avLst/>
          </a:prstGeom>
        </p:spPr>
      </p:pic>
      <p:sp>
        <p:nvSpPr>
          <p:cNvPr id="330" name="Rectangle 329"/>
          <p:cNvSpPr/>
          <p:nvPr/>
        </p:nvSpPr>
        <p:spPr>
          <a:xfrm>
            <a:off x="3648129" y="1701800"/>
            <a:ext cx="4711209" cy="3514192"/>
          </a:xfrm>
          <a:prstGeom prst="rect">
            <a:avLst/>
          </a:prstGeom>
        </p:spPr>
        <p:txBody>
          <a:bodyPr wrap="square" lIns="51206" tIns="25603" rIns="51206" bIns="25603">
            <a:spAutoFit/>
          </a:bodyPr>
          <a:lstStyle/>
          <a:p>
            <a:pPr algn="just">
              <a:lnSpc>
                <a:spcPct val="150000"/>
              </a:lnSpc>
              <a:buClr>
                <a:srgbClr val="000000"/>
              </a:buClr>
              <a:buFont typeface="Arial"/>
              <a:buNone/>
            </a:pPr>
            <a:r>
              <a:rPr lang="vi-VN" sz="2500" kern="0" dirty="0">
                <a:solidFill>
                  <a:srgbClr val="000000"/>
                </a:solidFill>
                <a:cs typeface="Arial"/>
                <a:sym typeface="Arial"/>
              </a:rPr>
              <a:t>Theo em, tại sao châu Phi là một châu lục giàu khoáng sản, nguồn lao động dồi dào nhưng đa số người dân vẫn sống trong nghèo đói, bệnh tật và chiến tranh đe dọa? </a:t>
            </a:r>
          </a:p>
        </p:txBody>
      </p:sp>
      <p:pic>
        <p:nvPicPr>
          <p:cNvPr id="331" name="Picture 2"/>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rot="543098">
            <a:off x="7611283" y="5358651"/>
            <a:ext cx="395829" cy="851824"/>
          </a:xfrm>
          <a:prstGeom prst="rect">
            <a:avLst/>
          </a:prstGeom>
        </p:spPr>
      </p:pic>
      <p:pic>
        <p:nvPicPr>
          <p:cNvPr id="332" name="Picture 7"/>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5465852" y="821207"/>
            <a:ext cx="1075762" cy="770963"/>
          </a:xfrm>
          <a:prstGeom prst="rect">
            <a:avLst/>
          </a:prstGeom>
        </p:spPr>
      </p:pic>
    </p:spTree>
    <p:extLst>
      <p:ext uri="{BB962C8B-B14F-4D97-AF65-F5344CB8AC3E}">
        <p14:creationId xmlns="" xmlns:p14="http://schemas.microsoft.com/office/powerpoint/2010/main" val="4068602675"/>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1000" fill="hold"/>
                                        <p:tgtEl>
                                          <p:spTgt spid="332"/>
                                        </p:tgtEl>
                                        <p:attrNameLst>
                                          <p:attrName>ppt_w</p:attrName>
                                        </p:attrNameLst>
                                      </p:cBhvr>
                                      <p:tavLst>
                                        <p:tav tm="0">
                                          <p:val>
                                            <p:strVal val="#ppt_w+.3"/>
                                          </p:val>
                                        </p:tav>
                                        <p:tav tm="100000">
                                          <p:val>
                                            <p:strVal val="#ppt_w"/>
                                          </p:val>
                                        </p:tav>
                                      </p:tavLst>
                                    </p:anim>
                                    <p:anim calcmode="lin" valueType="num">
                                      <p:cBhvr>
                                        <p:cTn id="8" dur="1000" fill="hold"/>
                                        <p:tgtEl>
                                          <p:spTgt spid="332"/>
                                        </p:tgtEl>
                                        <p:attrNameLst>
                                          <p:attrName>ppt_h</p:attrName>
                                        </p:attrNameLst>
                                      </p:cBhvr>
                                      <p:tavLst>
                                        <p:tav tm="0">
                                          <p:val>
                                            <p:strVal val="#ppt_h"/>
                                          </p:val>
                                        </p:tav>
                                        <p:tav tm="100000">
                                          <p:val>
                                            <p:strVal val="#ppt_h"/>
                                          </p:val>
                                        </p:tav>
                                      </p:tavLst>
                                    </p:anim>
                                    <p:animEffect transition="in" filter="fade">
                                      <p:cBhvr>
                                        <p:cTn id="9" dur="1000"/>
                                        <p:tgtEl>
                                          <p:spTgt spid="332"/>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fltVal val="0"/>
                                          </p:val>
                                        </p:tav>
                                        <p:tav tm="100000">
                                          <p:val>
                                            <p:strVal val="#ppt_w"/>
                                          </p:val>
                                        </p:tav>
                                      </p:tavLst>
                                    </p:anim>
                                    <p:anim calcmode="lin" valueType="num">
                                      <p:cBhvr>
                                        <p:cTn id="15" dur="1000" fill="hold"/>
                                        <p:tgtEl>
                                          <p:spTgt spid="21"/>
                                        </p:tgtEl>
                                        <p:attrNameLst>
                                          <p:attrName>ppt_h</p:attrName>
                                        </p:attrNameLst>
                                      </p:cBhvr>
                                      <p:tavLst>
                                        <p:tav tm="0">
                                          <p:val>
                                            <p:fltVal val="0"/>
                                          </p:val>
                                        </p:tav>
                                        <p:tav tm="100000">
                                          <p:val>
                                            <p:strVal val="#ppt_h"/>
                                          </p:val>
                                        </p:tav>
                                      </p:tavLst>
                                    </p:anim>
                                    <p:anim calcmode="lin" valueType="num">
                                      <p:cBhvr>
                                        <p:cTn id="16"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0"/>
                                        </p:tgtEl>
                                        <p:attrNameLst>
                                          <p:attrName>style.visibility</p:attrName>
                                        </p:attrNameLst>
                                      </p:cBhvr>
                                      <p:to>
                                        <p:strVal val="visible"/>
                                      </p:to>
                                    </p:set>
                                    <p:animEffect transition="in" filter="barn(inVertical)">
                                      <p:cBhvr>
                                        <p:cTn id="22" dur="75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D53904AB-552F-0476-6F36-599FC0798ED1}"/>
              </a:ext>
            </a:extLst>
          </p:cNvPr>
          <p:cNvSpPr txBox="1"/>
          <p:nvPr/>
        </p:nvSpPr>
        <p:spPr>
          <a:xfrm>
            <a:off x="838200" y="130322"/>
            <a:ext cx="8133497" cy="1384995"/>
          </a:xfrm>
          <a:prstGeom prst="rect">
            <a:avLst/>
          </a:prstGeom>
          <a:noFill/>
        </p:spPr>
        <p:txBody>
          <a:bodyPr wrap="square" rtlCol="0">
            <a:spAutoFit/>
          </a:bodyPr>
          <a:lstStyle/>
          <a:p>
            <a:pPr algn="ctr"/>
            <a:r>
              <a:rPr lang="en-US" sz="2800" b="1" dirty="0" err="1" smtClean="0">
                <a:solidFill>
                  <a:srgbClr val="FF0000"/>
                </a:solidFill>
                <a:latin typeface="Arial" panose="020B0604020202020204" pitchFamily="34" charset="0"/>
                <a:cs typeface="Arial" panose="020B0604020202020204" pitchFamily="34" charset="0"/>
              </a:rPr>
              <a:t>Tiết</a:t>
            </a:r>
            <a:r>
              <a:rPr lang="en-US" sz="2800" b="1" smtClean="0">
                <a:solidFill>
                  <a:srgbClr val="FF0000"/>
                </a:solidFill>
                <a:latin typeface="Arial" panose="020B0604020202020204" pitchFamily="34" charset="0"/>
                <a:cs typeface="Arial" panose="020B0604020202020204" pitchFamily="34" charset="0"/>
              </a:rPr>
              <a:t> 23  </a:t>
            </a:r>
            <a:r>
              <a:rPr lang="en-US" sz="2800" b="1" dirty="0" smtClean="0">
                <a:solidFill>
                  <a:srgbClr val="FF0000"/>
                </a:solidFill>
                <a:latin typeface="Arial" panose="020B0604020202020204" pitchFamily="34" charset="0"/>
                <a:cs typeface="Arial" panose="020B0604020202020204" pitchFamily="34" charset="0"/>
              </a:rPr>
              <a:t>BÀI </a:t>
            </a:r>
            <a:r>
              <a:rPr lang="en-US" sz="2800" b="1" dirty="0">
                <a:solidFill>
                  <a:srgbClr val="FF0000"/>
                </a:solidFill>
                <a:latin typeface="Arial" panose="020B0604020202020204" pitchFamily="34" charset="0"/>
                <a:cs typeface="Arial" panose="020B0604020202020204" pitchFamily="34" charset="0"/>
              </a:rPr>
              <a:t>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a:p>
            <a:endParaRPr lang="en-US" sz="2800" dirty="0">
              <a:solidFill>
                <a:srgbClr val="FF0000"/>
              </a:solidFill>
            </a:endParaRPr>
          </a:p>
        </p:txBody>
      </p:sp>
    </p:spTree>
    <p:extLst>
      <p:ext uri="{BB962C8B-B14F-4D97-AF65-F5344CB8AC3E}">
        <p14:creationId xmlns="" xmlns:p14="http://schemas.microsoft.com/office/powerpoint/2010/main" val="3507404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rot="11889771">
            <a:off x="7705291" y="2871703"/>
            <a:ext cx="1321208" cy="4270569"/>
          </a:xfrm>
          <a:prstGeom prst="rect">
            <a:avLst/>
          </a:prstGeom>
        </p:spPr>
      </p:pic>
      <p:sp>
        <p:nvSpPr>
          <p:cNvPr id="5" name="TextBox 5"/>
          <p:cNvSpPr txBox="1"/>
          <p:nvPr/>
        </p:nvSpPr>
        <p:spPr>
          <a:xfrm>
            <a:off x="838200" y="650254"/>
            <a:ext cx="7271496" cy="756617"/>
          </a:xfrm>
          <a:prstGeom prst="rect">
            <a:avLst/>
          </a:prstGeom>
        </p:spPr>
        <p:txBody>
          <a:bodyPr lIns="0" tIns="0" rIns="0" bIns="0" rtlCol="0" anchor="t">
            <a:spAutoFit/>
          </a:bodyPr>
          <a:lstStyle/>
          <a:p>
            <a:pPr algn="ctr">
              <a:lnSpc>
                <a:spcPts val="5880"/>
              </a:lnSpc>
            </a:pPr>
            <a:r>
              <a:rPr lang="en-US" sz="3400" b="1" dirty="0">
                <a:solidFill>
                  <a:srgbClr val="C00000"/>
                </a:solidFill>
                <a:latin typeface="Arial" panose="020B0604020202020204" pitchFamily="34" charset="0"/>
                <a:cs typeface="Arial" panose="020B0604020202020204" pitchFamily="34" charset="0"/>
              </a:rPr>
              <a:t>NỘI DUNG BÀI HỌC</a:t>
            </a:r>
          </a:p>
        </p:txBody>
      </p:sp>
      <p:sp>
        <p:nvSpPr>
          <p:cNvPr id="10" name="Oval 9"/>
          <p:cNvSpPr/>
          <p:nvPr/>
        </p:nvSpPr>
        <p:spPr>
          <a:xfrm>
            <a:off x="2057400" y="2169225"/>
            <a:ext cx="1038188" cy="812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500" b="1" dirty="0">
                <a:solidFill>
                  <a:schemeClr val="tx1"/>
                </a:solidFill>
                <a:latin typeface="Arial" panose="020B0604020202020204" pitchFamily="34" charset="0"/>
                <a:cs typeface="Arial" panose="020B0604020202020204" pitchFamily="34" charset="0"/>
              </a:rPr>
              <a:t>01</a:t>
            </a:r>
          </a:p>
        </p:txBody>
      </p:sp>
      <p:sp>
        <p:nvSpPr>
          <p:cNvPr id="11" name="TextBox 10"/>
          <p:cNvSpPr txBox="1"/>
          <p:nvPr/>
        </p:nvSpPr>
        <p:spPr>
          <a:xfrm>
            <a:off x="3273622" y="2280039"/>
            <a:ext cx="4498778" cy="436427"/>
          </a:xfrm>
          <a:prstGeom prst="rect">
            <a:avLst/>
          </a:prstGeom>
          <a:noFill/>
        </p:spPr>
        <p:txBody>
          <a:bodyPr wrap="square" lIns="51206" tIns="25603" rIns="51206" bIns="25603" rtlCol="0">
            <a:spAutoFit/>
          </a:bodyPr>
          <a:lstStyle/>
          <a:p>
            <a:r>
              <a:rPr lang="en-US" sz="2500" b="1" dirty="0" err="1">
                <a:latin typeface="Arial" panose="020B0604020202020204" pitchFamily="34" charset="0"/>
                <a:cs typeface="Arial" panose="020B0604020202020204" pitchFamily="34" charset="0"/>
              </a:rPr>
              <a:t>Những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vấn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dân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cư</a:t>
            </a:r>
            <a:endParaRPr lang="en-US" sz="2500" b="1" dirty="0">
              <a:latin typeface="Arial" panose="020B0604020202020204" pitchFamily="34" charset="0"/>
              <a:cs typeface="Arial" panose="020B0604020202020204" pitchFamily="34" charset="0"/>
            </a:endParaRPr>
          </a:p>
        </p:txBody>
      </p:sp>
      <p:sp>
        <p:nvSpPr>
          <p:cNvPr id="12" name="Oval 11"/>
          <p:cNvSpPr/>
          <p:nvPr/>
        </p:nvSpPr>
        <p:spPr>
          <a:xfrm>
            <a:off x="2235060" y="3234382"/>
            <a:ext cx="812939" cy="812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500" b="1" dirty="0">
                <a:solidFill>
                  <a:schemeClr val="tx1"/>
                </a:solidFill>
                <a:latin typeface="Arial" panose="020B0604020202020204" pitchFamily="34" charset="0"/>
                <a:cs typeface="Arial" panose="020B0604020202020204" pitchFamily="34" charset="0"/>
              </a:rPr>
              <a:t>02</a:t>
            </a:r>
          </a:p>
        </p:txBody>
      </p:sp>
      <p:sp>
        <p:nvSpPr>
          <p:cNvPr id="13" name="TextBox 12"/>
          <p:cNvSpPr txBox="1"/>
          <p:nvPr/>
        </p:nvSpPr>
        <p:spPr>
          <a:xfrm>
            <a:off x="3273622" y="3353605"/>
            <a:ext cx="4193978" cy="436427"/>
          </a:xfrm>
          <a:prstGeom prst="rect">
            <a:avLst/>
          </a:prstGeom>
          <a:noFill/>
        </p:spPr>
        <p:txBody>
          <a:bodyPr wrap="square" lIns="51206" tIns="25603" rIns="51206" bIns="25603" rtlCol="0">
            <a:spAutoFit/>
          </a:bodyPr>
          <a:lstStyle/>
          <a:p>
            <a:r>
              <a:rPr lang="en-US" sz="2500" b="1" dirty="0" err="1">
                <a:latin typeface="Arial" panose="020B0604020202020204" pitchFamily="34" charset="0"/>
                <a:cs typeface="Arial" panose="020B0604020202020204" pitchFamily="34" charset="0"/>
              </a:rPr>
              <a:t>Những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vấn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xã</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hội</a:t>
            </a:r>
            <a:endParaRPr lang="en-US" sz="2500" b="1" dirty="0">
              <a:latin typeface="Arial" panose="020B0604020202020204" pitchFamily="34" charset="0"/>
              <a:cs typeface="Arial" panose="020B0604020202020204" pitchFamily="34" charset="0"/>
            </a:endParaRPr>
          </a:p>
        </p:txBody>
      </p:sp>
      <p:sp>
        <p:nvSpPr>
          <p:cNvPr id="14" name="Oval 13"/>
          <p:cNvSpPr/>
          <p:nvPr/>
        </p:nvSpPr>
        <p:spPr>
          <a:xfrm>
            <a:off x="2235060" y="4383213"/>
            <a:ext cx="860528" cy="8128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500" b="1" dirty="0">
                <a:solidFill>
                  <a:schemeClr val="tx1"/>
                </a:solidFill>
                <a:latin typeface="Arial" panose="020B0604020202020204" pitchFamily="34" charset="0"/>
                <a:cs typeface="Arial" panose="020B0604020202020204" pitchFamily="34" charset="0"/>
              </a:rPr>
              <a:t>03</a:t>
            </a:r>
          </a:p>
        </p:txBody>
      </p:sp>
      <p:sp>
        <p:nvSpPr>
          <p:cNvPr id="15" name="TextBox 14"/>
          <p:cNvSpPr txBox="1"/>
          <p:nvPr/>
        </p:nvSpPr>
        <p:spPr>
          <a:xfrm>
            <a:off x="3273622" y="4494027"/>
            <a:ext cx="3505200" cy="436427"/>
          </a:xfrm>
          <a:prstGeom prst="rect">
            <a:avLst/>
          </a:prstGeom>
          <a:noFill/>
        </p:spPr>
        <p:txBody>
          <a:bodyPr wrap="square" lIns="51206" tIns="25603" rIns="51206" bIns="25603" rtlCol="0">
            <a:spAutoFit/>
          </a:bodyPr>
          <a:lstStyle/>
          <a:p>
            <a:r>
              <a:rPr lang="en-US" sz="2500" b="1" dirty="0">
                <a:latin typeface="Arial" panose="020B0604020202020204" pitchFamily="34" charset="0"/>
                <a:cs typeface="Arial" panose="020B0604020202020204" pitchFamily="34" charset="0"/>
              </a:rPr>
              <a:t>Di </a:t>
            </a:r>
            <a:r>
              <a:rPr lang="en-US" sz="2500" b="1" dirty="0" err="1">
                <a:latin typeface="Arial" panose="020B0604020202020204" pitchFamily="34" charset="0"/>
                <a:cs typeface="Arial" panose="020B0604020202020204" pitchFamily="34" charset="0"/>
              </a:rPr>
              <a:t>sản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lịch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sử</a:t>
            </a:r>
            <a:endParaRPr lang="en-US" sz="2500"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 xmlns:a16="http://schemas.microsoft.com/office/drawing/2014/main" id="{BCC8760B-D452-4AC5-8A72-A9BF81C6CDF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77000" y="569042"/>
            <a:ext cx="1386258" cy="1213839"/>
          </a:xfrm>
          <a:prstGeom prst="rect">
            <a:avLst/>
          </a:prstGeom>
        </p:spPr>
      </p:pic>
      <p:pic>
        <p:nvPicPr>
          <p:cNvPr id="19" name="Picture 13">
            <a:extLst>
              <a:ext uri="{FF2B5EF4-FFF2-40B4-BE49-F238E27FC236}">
                <a16:creationId xmlns="" xmlns:a16="http://schemas.microsoft.com/office/drawing/2014/main" id="{D9C2FB47-C3AD-4F6D-B42A-B6D027044A33}"/>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571500" y="2962714"/>
            <a:ext cx="1345247" cy="3916068"/>
          </a:xfrm>
          <a:prstGeom prst="rect">
            <a:avLst/>
          </a:prstGeom>
        </p:spPr>
      </p:pic>
    </p:spTree>
    <p:extLst>
      <p:ext uri="{BB962C8B-B14F-4D97-AF65-F5344CB8AC3E}">
        <p14:creationId xmlns="" xmlns:p14="http://schemas.microsoft.com/office/powerpoint/2010/main" val="176763181"/>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90">
                                          <p:stCondLst>
                                            <p:cond delay="0"/>
                                          </p:stCondLst>
                                        </p:cTn>
                                        <p:tgtEl>
                                          <p:spTgt spid="10"/>
                                        </p:tgtEl>
                                      </p:cBhvr>
                                    </p:animEffect>
                                    <p:anim calcmode="lin" valueType="num">
                                      <p:cBhvr>
                                        <p:cTn id="15"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20" dur="13">
                                          <p:stCondLst>
                                            <p:cond delay="325"/>
                                          </p:stCondLst>
                                        </p:cTn>
                                        <p:tgtEl>
                                          <p:spTgt spid="10"/>
                                        </p:tgtEl>
                                      </p:cBhvr>
                                      <p:to x="100000" y="60000"/>
                                    </p:animScale>
                                    <p:animScale>
                                      <p:cBhvr>
                                        <p:cTn id="21" dur="83" decel="50000">
                                          <p:stCondLst>
                                            <p:cond delay="338"/>
                                          </p:stCondLst>
                                        </p:cTn>
                                        <p:tgtEl>
                                          <p:spTgt spid="10"/>
                                        </p:tgtEl>
                                      </p:cBhvr>
                                      <p:to x="100000" y="100000"/>
                                    </p:animScale>
                                    <p:animScale>
                                      <p:cBhvr>
                                        <p:cTn id="22" dur="13">
                                          <p:stCondLst>
                                            <p:cond delay="656"/>
                                          </p:stCondLst>
                                        </p:cTn>
                                        <p:tgtEl>
                                          <p:spTgt spid="10"/>
                                        </p:tgtEl>
                                      </p:cBhvr>
                                      <p:to x="100000" y="80000"/>
                                    </p:animScale>
                                    <p:animScale>
                                      <p:cBhvr>
                                        <p:cTn id="23" dur="83" decel="50000">
                                          <p:stCondLst>
                                            <p:cond delay="669"/>
                                          </p:stCondLst>
                                        </p:cTn>
                                        <p:tgtEl>
                                          <p:spTgt spid="10"/>
                                        </p:tgtEl>
                                      </p:cBhvr>
                                      <p:to x="100000" y="100000"/>
                                    </p:animScale>
                                    <p:animScale>
                                      <p:cBhvr>
                                        <p:cTn id="24" dur="13">
                                          <p:stCondLst>
                                            <p:cond delay="821"/>
                                          </p:stCondLst>
                                        </p:cTn>
                                        <p:tgtEl>
                                          <p:spTgt spid="10"/>
                                        </p:tgtEl>
                                      </p:cBhvr>
                                      <p:to x="100000" y="90000"/>
                                    </p:animScale>
                                    <p:animScale>
                                      <p:cBhvr>
                                        <p:cTn id="25" dur="83" decel="50000">
                                          <p:stCondLst>
                                            <p:cond delay="834"/>
                                          </p:stCondLst>
                                        </p:cTn>
                                        <p:tgtEl>
                                          <p:spTgt spid="10"/>
                                        </p:tgtEl>
                                      </p:cBhvr>
                                      <p:to x="100000" y="100000"/>
                                    </p:animScale>
                                    <p:animScale>
                                      <p:cBhvr>
                                        <p:cTn id="26" dur="13">
                                          <p:stCondLst>
                                            <p:cond delay="904"/>
                                          </p:stCondLst>
                                        </p:cTn>
                                        <p:tgtEl>
                                          <p:spTgt spid="10"/>
                                        </p:tgtEl>
                                      </p:cBhvr>
                                      <p:to x="100000" y="95000"/>
                                    </p:animScale>
                                    <p:animScale>
                                      <p:cBhvr>
                                        <p:cTn id="27" dur="83" decel="50000">
                                          <p:stCondLst>
                                            <p:cond delay="917"/>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290">
                                          <p:stCondLst>
                                            <p:cond delay="0"/>
                                          </p:stCondLst>
                                        </p:cTn>
                                        <p:tgtEl>
                                          <p:spTgt spid="12"/>
                                        </p:tgtEl>
                                      </p:cBhvr>
                                    </p:animEffect>
                                    <p:anim calcmode="lin" valueType="num">
                                      <p:cBhvr>
                                        <p:cTn id="4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5" dur="13">
                                          <p:stCondLst>
                                            <p:cond delay="325"/>
                                          </p:stCondLst>
                                        </p:cTn>
                                        <p:tgtEl>
                                          <p:spTgt spid="12"/>
                                        </p:tgtEl>
                                      </p:cBhvr>
                                      <p:to x="100000" y="60000"/>
                                    </p:animScale>
                                    <p:animScale>
                                      <p:cBhvr>
                                        <p:cTn id="46" dur="83" decel="50000">
                                          <p:stCondLst>
                                            <p:cond delay="338"/>
                                          </p:stCondLst>
                                        </p:cTn>
                                        <p:tgtEl>
                                          <p:spTgt spid="12"/>
                                        </p:tgtEl>
                                      </p:cBhvr>
                                      <p:to x="100000" y="100000"/>
                                    </p:animScale>
                                    <p:animScale>
                                      <p:cBhvr>
                                        <p:cTn id="47" dur="13">
                                          <p:stCondLst>
                                            <p:cond delay="656"/>
                                          </p:stCondLst>
                                        </p:cTn>
                                        <p:tgtEl>
                                          <p:spTgt spid="12"/>
                                        </p:tgtEl>
                                      </p:cBhvr>
                                      <p:to x="100000" y="80000"/>
                                    </p:animScale>
                                    <p:animScale>
                                      <p:cBhvr>
                                        <p:cTn id="48" dur="83" decel="50000">
                                          <p:stCondLst>
                                            <p:cond delay="669"/>
                                          </p:stCondLst>
                                        </p:cTn>
                                        <p:tgtEl>
                                          <p:spTgt spid="12"/>
                                        </p:tgtEl>
                                      </p:cBhvr>
                                      <p:to x="100000" y="100000"/>
                                    </p:animScale>
                                    <p:animScale>
                                      <p:cBhvr>
                                        <p:cTn id="49" dur="13">
                                          <p:stCondLst>
                                            <p:cond delay="821"/>
                                          </p:stCondLst>
                                        </p:cTn>
                                        <p:tgtEl>
                                          <p:spTgt spid="12"/>
                                        </p:tgtEl>
                                      </p:cBhvr>
                                      <p:to x="100000" y="90000"/>
                                    </p:animScale>
                                    <p:animScale>
                                      <p:cBhvr>
                                        <p:cTn id="50" dur="83" decel="50000">
                                          <p:stCondLst>
                                            <p:cond delay="834"/>
                                          </p:stCondLst>
                                        </p:cTn>
                                        <p:tgtEl>
                                          <p:spTgt spid="12"/>
                                        </p:tgtEl>
                                      </p:cBhvr>
                                      <p:to x="100000" y="100000"/>
                                    </p:animScale>
                                    <p:animScale>
                                      <p:cBhvr>
                                        <p:cTn id="51" dur="13">
                                          <p:stCondLst>
                                            <p:cond delay="904"/>
                                          </p:stCondLst>
                                        </p:cTn>
                                        <p:tgtEl>
                                          <p:spTgt spid="12"/>
                                        </p:tgtEl>
                                      </p:cBhvr>
                                      <p:to x="100000" y="95000"/>
                                    </p:animScale>
                                    <p:animScale>
                                      <p:cBhvr>
                                        <p:cTn id="52" dur="83" decel="50000">
                                          <p:stCondLst>
                                            <p:cond delay="917"/>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290">
                                          <p:stCondLst>
                                            <p:cond delay="0"/>
                                          </p:stCondLst>
                                        </p:cTn>
                                        <p:tgtEl>
                                          <p:spTgt spid="14"/>
                                        </p:tgtEl>
                                      </p:cBhvr>
                                    </p:animEffect>
                                    <p:anim calcmode="lin" valueType="num">
                                      <p:cBhvr>
                                        <p:cTn id="65"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6"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7"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68"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69"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70" dur="13">
                                          <p:stCondLst>
                                            <p:cond delay="325"/>
                                          </p:stCondLst>
                                        </p:cTn>
                                        <p:tgtEl>
                                          <p:spTgt spid="14"/>
                                        </p:tgtEl>
                                      </p:cBhvr>
                                      <p:to x="100000" y="60000"/>
                                    </p:animScale>
                                    <p:animScale>
                                      <p:cBhvr>
                                        <p:cTn id="71" dur="83" decel="50000">
                                          <p:stCondLst>
                                            <p:cond delay="338"/>
                                          </p:stCondLst>
                                        </p:cTn>
                                        <p:tgtEl>
                                          <p:spTgt spid="14"/>
                                        </p:tgtEl>
                                      </p:cBhvr>
                                      <p:to x="100000" y="100000"/>
                                    </p:animScale>
                                    <p:animScale>
                                      <p:cBhvr>
                                        <p:cTn id="72" dur="13">
                                          <p:stCondLst>
                                            <p:cond delay="656"/>
                                          </p:stCondLst>
                                        </p:cTn>
                                        <p:tgtEl>
                                          <p:spTgt spid="14"/>
                                        </p:tgtEl>
                                      </p:cBhvr>
                                      <p:to x="100000" y="80000"/>
                                    </p:animScale>
                                    <p:animScale>
                                      <p:cBhvr>
                                        <p:cTn id="73" dur="83" decel="50000">
                                          <p:stCondLst>
                                            <p:cond delay="669"/>
                                          </p:stCondLst>
                                        </p:cTn>
                                        <p:tgtEl>
                                          <p:spTgt spid="14"/>
                                        </p:tgtEl>
                                      </p:cBhvr>
                                      <p:to x="100000" y="100000"/>
                                    </p:animScale>
                                    <p:animScale>
                                      <p:cBhvr>
                                        <p:cTn id="74" dur="13">
                                          <p:stCondLst>
                                            <p:cond delay="821"/>
                                          </p:stCondLst>
                                        </p:cTn>
                                        <p:tgtEl>
                                          <p:spTgt spid="14"/>
                                        </p:tgtEl>
                                      </p:cBhvr>
                                      <p:to x="100000" y="90000"/>
                                    </p:animScale>
                                    <p:animScale>
                                      <p:cBhvr>
                                        <p:cTn id="75" dur="83" decel="50000">
                                          <p:stCondLst>
                                            <p:cond delay="834"/>
                                          </p:stCondLst>
                                        </p:cTn>
                                        <p:tgtEl>
                                          <p:spTgt spid="14"/>
                                        </p:tgtEl>
                                      </p:cBhvr>
                                      <p:to x="100000" y="100000"/>
                                    </p:animScale>
                                    <p:animScale>
                                      <p:cBhvr>
                                        <p:cTn id="76" dur="13">
                                          <p:stCondLst>
                                            <p:cond delay="904"/>
                                          </p:stCondLst>
                                        </p:cTn>
                                        <p:tgtEl>
                                          <p:spTgt spid="14"/>
                                        </p:tgtEl>
                                      </p:cBhvr>
                                      <p:to x="100000" y="95000"/>
                                    </p:animScale>
                                    <p:animScale>
                                      <p:cBhvr>
                                        <p:cTn id="77" dur="83" decel="50000">
                                          <p:stCondLst>
                                            <p:cond delay="917"/>
                                          </p:stCondLst>
                                        </p:cTn>
                                        <p:tgtEl>
                                          <p:spTgt spid="14"/>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500" fill="hold"/>
                                        <p:tgtEl>
                                          <p:spTgt spid="15"/>
                                        </p:tgtEl>
                                        <p:attrNameLst>
                                          <p:attrName>ppt_w</p:attrName>
                                        </p:attrNameLst>
                                      </p:cBhvr>
                                      <p:tavLst>
                                        <p:tav tm="0">
                                          <p:val>
                                            <p:fltVal val="0"/>
                                          </p:val>
                                        </p:tav>
                                        <p:tav tm="100000">
                                          <p:val>
                                            <p:strVal val="#ppt_w"/>
                                          </p:val>
                                        </p:tav>
                                      </p:tavLst>
                                    </p:anim>
                                    <p:anim calcmode="lin" valueType="num">
                                      <p:cBhvr>
                                        <p:cTn id="83" dur="500" fill="hold"/>
                                        <p:tgtEl>
                                          <p:spTgt spid="15"/>
                                        </p:tgtEl>
                                        <p:attrNameLst>
                                          <p:attrName>ppt_h</p:attrName>
                                        </p:attrNameLst>
                                      </p:cBhvr>
                                      <p:tavLst>
                                        <p:tav tm="0">
                                          <p:val>
                                            <p:fltVal val="0"/>
                                          </p:val>
                                        </p:tav>
                                        <p:tav tm="100000">
                                          <p:val>
                                            <p:strVal val="#ppt_h"/>
                                          </p:val>
                                        </p:tav>
                                      </p:tavLst>
                                    </p:anim>
                                    <p:animEffect transition="in" filter="fade">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animBg="1"/>
      <p:bldP spid="13" grpId="0"/>
      <p:bldP spid="1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D53904AB-552F-0476-6F36-599FC0798ED1}"/>
              </a:ext>
            </a:extLst>
          </p:cNvPr>
          <p:cNvSpPr txBox="1"/>
          <p:nvPr/>
        </p:nvSpPr>
        <p:spPr>
          <a:xfrm>
            <a:off x="838200" y="130322"/>
            <a:ext cx="8133497" cy="1384995"/>
          </a:xfrm>
          <a:prstGeom prst="rect">
            <a:avLst/>
          </a:prstGeom>
          <a:noFill/>
        </p:spPr>
        <p:txBody>
          <a:bodyPr wrap="square" rtlCol="0">
            <a:spAutoFit/>
          </a:bodyPr>
          <a:lstStyle/>
          <a:p>
            <a:pPr algn="ctr"/>
            <a:r>
              <a:rPr lang="en-US" sz="2800" b="1" dirty="0" err="1" smtClean="0">
                <a:solidFill>
                  <a:srgbClr val="FF0000"/>
                </a:solidFill>
                <a:latin typeface="Arial" panose="020B0604020202020204" pitchFamily="34" charset="0"/>
                <a:cs typeface="Arial" panose="020B0604020202020204" pitchFamily="34" charset="0"/>
              </a:rPr>
              <a:t>Tiết</a:t>
            </a:r>
            <a:r>
              <a:rPr lang="en-US" sz="2800" b="1" smtClean="0">
                <a:solidFill>
                  <a:srgbClr val="FF0000"/>
                </a:solidFill>
                <a:latin typeface="Arial" panose="020B0604020202020204" pitchFamily="34" charset="0"/>
                <a:cs typeface="Arial" panose="020B0604020202020204" pitchFamily="34" charset="0"/>
              </a:rPr>
              <a:t> 23  </a:t>
            </a:r>
            <a:r>
              <a:rPr lang="en-US" sz="2800" b="1" dirty="0" smtClean="0">
                <a:solidFill>
                  <a:srgbClr val="FF0000"/>
                </a:solidFill>
                <a:latin typeface="Arial" panose="020B0604020202020204" pitchFamily="34" charset="0"/>
                <a:cs typeface="Arial" panose="020B0604020202020204" pitchFamily="34" charset="0"/>
              </a:rPr>
              <a:t>BÀI </a:t>
            </a:r>
            <a:r>
              <a:rPr lang="en-US" sz="2800" b="1" dirty="0">
                <a:solidFill>
                  <a:srgbClr val="FF0000"/>
                </a:solidFill>
                <a:latin typeface="Arial" panose="020B0604020202020204" pitchFamily="34" charset="0"/>
                <a:cs typeface="Arial" panose="020B0604020202020204" pitchFamily="34" charset="0"/>
              </a:rPr>
              <a:t>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a:p>
            <a:endParaRPr lang="en-US" sz="2800" dirty="0">
              <a:solidFill>
                <a:srgbClr val="FF0000"/>
              </a:solidFill>
            </a:endParaRPr>
          </a:p>
        </p:txBody>
      </p:sp>
      <p:sp>
        <p:nvSpPr>
          <p:cNvPr id="7" name="TextBox 6"/>
          <p:cNvSpPr txBox="1"/>
          <p:nvPr/>
        </p:nvSpPr>
        <p:spPr>
          <a:xfrm>
            <a:off x="457200" y="1118737"/>
            <a:ext cx="480060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a:t>
            </a:r>
            <a:r>
              <a:rPr lang="vi-VN" sz="2800" b="1" dirty="0">
                <a:solidFill>
                  <a:srgbClr val="FF0000"/>
                </a:solidFill>
                <a:latin typeface="Arial" panose="020B0604020202020204" pitchFamily="34" charset="0"/>
                <a:cs typeface="Arial" panose="020B0604020202020204" pitchFamily="34" charset="0"/>
              </a:rPr>
              <a:t>Những </a:t>
            </a:r>
            <a:r>
              <a:rPr lang="en-US" sz="2800" b="1" dirty="0" err="1">
                <a:solidFill>
                  <a:srgbClr val="FF0000"/>
                </a:solidFill>
                <a:latin typeface="Arial" panose="020B0604020202020204" pitchFamily="34" charset="0"/>
                <a:cs typeface="Arial" panose="020B0604020202020204" pitchFamily="34" charset="0"/>
              </a:rPr>
              <a:t>vấn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dân</a:t>
            </a:r>
            <a:r>
              <a:rPr lang="en-US" sz="2800" b="1" dirty="0">
                <a:solidFill>
                  <a:srgbClr val="FF0000"/>
                </a:solidFill>
                <a:latin typeface="Arial" panose="020B0604020202020204" pitchFamily="34" charset="0"/>
                <a:cs typeface="Arial" panose="020B0604020202020204" pitchFamily="34" charset="0"/>
              </a:rPr>
              <a:t> c</a:t>
            </a:r>
            <a:r>
              <a:rPr lang="vi-VN" sz="2800" b="1" dirty="0" smtClean="0">
                <a:solidFill>
                  <a:srgbClr val="FF0000"/>
                </a:solidFill>
                <a:latin typeface="Arial" panose="020B0604020202020204" pitchFamily="34" charset="0"/>
                <a:cs typeface="Arial" panose="020B0604020202020204" pitchFamily="34" charset="0"/>
              </a:rPr>
              <a:t>ư</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484239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
            <a:ext cx="8305800" cy="1754326"/>
          </a:xfrm>
          <a:prstGeom prst="rect">
            <a:avLst/>
          </a:prstGeom>
        </p:spPr>
        <p:txBody>
          <a:bodyPr wrap="square">
            <a:spAutoFit/>
          </a:bodyPr>
          <a:lstStyle/>
          <a:p>
            <a:r>
              <a:rPr lang="en-US" sz="3600" b="1" i="1" dirty="0" err="1" smtClean="0">
                <a:solidFill>
                  <a:srgbClr val="FF0000"/>
                </a:solidFill>
                <a:latin typeface="Arial" pitchFamily="34" charset="0"/>
                <a:cs typeface="Arial" pitchFamily="34" charset="0"/>
              </a:rPr>
              <a:t>Dân</a:t>
            </a:r>
            <a:r>
              <a:rPr lang="en-US" sz="3600" b="1" i="1" dirty="0" smtClean="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số</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châu</a:t>
            </a:r>
            <a:r>
              <a:rPr lang="en-US" sz="3600" b="1" i="1" dirty="0">
                <a:solidFill>
                  <a:srgbClr val="FF0000"/>
                </a:solidFill>
                <a:latin typeface="Arial" pitchFamily="34" charset="0"/>
                <a:cs typeface="Arial" pitchFamily="34" charset="0"/>
              </a:rPr>
              <a:t> Phi </a:t>
            </a:r>
            <a:r>
              <a:rPr lang="en-US" sz="3600" b="1" i="1" dirty="0" err="1">
                <a:solidFill>
                  <a:srgbClr val="FF0000"/>
                </a:solidFill>
                <a:latin typeface="Arial" pitchFamily="34" charset="0"/>
                <a:cs typeface="Arial" pitchFamily="34" charset="0"/>
              </a:rPr>
              <a:t>năm</a:t>
            </a:r>
            <a:r>
              <a:rPr lang="en-US" sz="3600" b="1" i="1" dirty="0">
                <a:solidFill>
                  <a:srgbClr val="FF0000"/>
                </a:solidFill>
                <a:latin typeface="Arial" pitchFamily="34" charset="0"/>
                <a:cs typeface="Arial" pitchFamily="34" charset="0"/>
              </a:rPr>
              <a:t> 2020 </a:t>
            </a:r>
            <a:r>
              <a:rPr lang="en-US" sz="3600" b="1" i="1" dirty="0" err="1">
                <a:solidFill>
                  <a:srgbClr val="FF0000"/>
                </a:solidFill>
                <a:latin typeface="Arial" pitchFamily="34" charset="0"/>
                <a:cs typeface="Arial" pitchFamily="34" charset="0"/>
              </a:rPr>
              <a:t>là</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bao</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nhiêu</a:t>
            </a:r>
            <a:r>
              <a:rPr lang="en-US" sz="3600" b="1" i="1" dirty="0" smtClean="0">
                <a:solidFill>
                  <a:srgbClr val="FF0000"/>
                </a:solidFill>
                <a:latin typeface="Arial" pitchFamily="34" charset="0"/>
                <a:cs typeface="Arial" pitchFamily="34" charset="0"/>
              </a:rPr>
              <a:t>?</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Chiếm</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bao</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nhiêu</a:t>
            </a:r>
            <a:r>
              <a:rPr lang="en-US" sz="3600" b="1" i="1" dirty="0">
                <a:solidFill>
                  <a:srgbClr val="FF0000"/>
                </a:solidFill>
                <a:latin typeface="Arial" pitchFamily="34" charset="0"/>
                <a:cs typeface="Arial" pitchFamily="34" charset="0"/>
              </a:rPr>
              <a:t> % </a:t>
            </a:r>
            <a:r>
              <a:rPr lang="en-US" sz="3600" b="1" i="1" dirty="0" smtClean="0">
                <a:solidFill>
                  <a:srgbClr val="FF0000"/>
                </a:solidFill>
                <a:latin typeface="Arial" pitchFamily="34" charset="0"/>
                <a:cs typeface="Arial" pitchFamily="34" charset="0"/>
              </a:rPr>
              <a:t>? </a:t>
            </a:r>
            <a:r>
              <a:rPr lang="en-US" sz="3600" b="1" i="1" dirty="0" err="1" smtClean="0">
                <a:solidFill>
                  <a:srgbClr val="FF0000"/>
                </a:solidFill>
                <a:latin typeface="Arial" pitchFamily="34" charset="0"/>
                <a:cs typeface="Arial" pitchFamily="34" charset="0"/>
              </a:rPr>
              <a:t>Đứng</a:t>
            </a:r>
            <a:r>
              <a:rPr lang="en-US" sz="3600" b="1" i="1" dirty="0" smtClean="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thứ</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mấy</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trên</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thế</a:t>
            </a:r>
            <a:r>
              <a:rPr lang="en-US" sz="3600" b="1" i="1" dirty="0">
                <a:solidFill>
                  <a:srgbClr val="FF0000"/>
                </a:solidFill>
                <a:latin typeface="Arial" pitchFamily="34" charset="0"/>
                <a:cs typeface="Arial" pitchFamily="34" charset="0"/>
              </a:rPr>
              <a:t> </a:t>
            </a:r>
            <a:r>
              <a:rPr lang="en-US" sz="3600" b="1" i="1" dirty="0" err="1">
                <a:solidFill>
                  <a:srgbClr val="FF0000"/>
                </a:solidFill>
                <a:latin typeface="Arial" pitchFamily="34" charset="0"/>
                <a:cs typeface="Arial" pitchFamily="34" charset="0"/>
              </a:rPr>
              <a:t>giới</a:t>
            </a:r>
            <a:r>
              <a:rPr lang="en-US" sz="3600" b="1" i="1" dirty="0">
                <a:solidFill>
                  <a:srgbClr val="FF0000"/>
                </a:solidFill>
                <a:latin typeface="Arial" pitchFamily="34" charset="0"/>
                <a:cs typeface="Arial" pitchFamily="34" charset="0"/>
              </a:rPr>
              <a:t>?</a:t>
            </a:r>
            <a:endParaRPr lang="en-US" sz="3600" b="1" dirty="0">
              <a:solidFill>
                <a:srgbClr val="FF0000"/>
              </a:solidFill>
              <a:latin typeface="Arial" pitchFamily="34" charset="0"/>
              <a:cs typeface="Arial" pitchFamily="34" charset="0"/>
            </a:endParaRPr>
          </a:p>
        </p:txBody>
      </p:sp>
      <p:graphicFrame>
        <p:nvGraphicFramePr>
          <p:cNvPr id="3" name="Table 2">
            <a:extLst>
              <a:ext uri="{FF2B5EF4-FFF2-40B4-BE49-F238E27FC236}">
                <a16:creationId xmlns="" xmlns:a16="http://schemas.microsoft.com/office/drawing/2014/main" id="{714C80A5-A0F7-4E32-8426-FC71F3EBBF71}"/>
              </a:ext>
            </a:extLst>
          </p:cNvPr>
          <p:cNvGraphicFramePr>
            <a:graphicFrameLocks noGrp="1"/>
          </p:cNvGraphicFramePr>
          <p:nvPr>
            <p:extLst>
              <p:ext uri="{D42A27DB-BD31-4B8C-83A1-F6EECF244321}">
                <p14:modId xmlns="" xmlns:p14="http://schemas.microsoft.com/office/powerpoint/2010/main" val="787351518"/>
              </p:ext>
            </p:extLst>
          </p:nvPr>
        </p:nvGraphicFramePr>
        <p:xfrm>
          <a:off x="1600200" y="2895600"/>
          <a:ext cx="4495800" cy="3962400"/>
        </p:xfrm>
        <a:graphic>
          <a:graphicData uri="http://schemas.openxmlformats.org/drawingml/2006/table">
            <a:tbl>
              <a:tblPr>
                <a:effectLst>
                  <a:reflection blurRad="6350" stA="50000" endA="300" endPos="55000" dir="5400000" sy="-100000" algn="bl" rotWithShape="0"/>
                </a:effectLst>
              </a:tblPr>
              <a:tblGrid>
                <a:gridCol w="1743041">
                  <a:extLst>
                    <a:ext uri="{9D8B030D-6E8A-4147-A177-3AD203B41FA5}">
                      <a16:colId xmlns="" xmlns:a16="http://schemas.microsoft.com/office/drawing/2014/main" val="4096492772"/>
                    </a:ext>
                  </a:extLst>
                </a:gridCol>
                <a:gridCol w="2752759">
                  <a:extLst>
                    <a:ext uri="{9D8B030D-6E8A-4147-A177-3AD203B41FA5}">
                      <a16:colId xmlns="" xmlns:a16="http://schemas.microsoft.com/office/drawing/2014/main" val="2768593832"/>
                    </a:ext>
                  </a:extLst>
                </a:gridCol>
              </a:tblGrid>
              <a:tr h="0">
                <a:tc>
                  <a:txBody>
                    <a:bodyPr/>
                    <a:lstStyle/>
                    <a:p>
                      <a:r>
                        <a:rPr lang="en-US" sz="2400" b="1" dirty="0" err="1">
                          <a:effectLst/>
                        </a:rPr>
                        <a:t>Khu</a:t>
                      </a:r>
                      <a:r>
                        <a:rPr lang="en-US" sz="2400" b="1" dirty="0">
                          <a:effectLst/>
                        </a:rPr>
                        <a:t> </a:t>
                      </a:r>
                      <a:r>
                        <a:rPr lang="en-US" sz="2400" b="1" dirty="0" err="1">
                          <a:effectLst/>
                        </a:rPr>
                        <a:t>vực</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err="1">
                          <a:effectLst/>
                        </a:rPr>
                        <a:t>Quy</a:t>
                      </a:r>
                      <a:r>
                        <a:rPr lang="en-US" sz="2400" b="1" dirty="0">
                          <a:effectLst/>
                        </a:rPr>
                        <a:t> </a:t>
                      </a:r>
                      <a:r>
                        <a:rPr lang="en-US" sz="2400" b="1" dirty="0" err="1">
                          <a:effectLst/>
                        </a:rPr>
                        <a:t>mô</a:t>
                      </a:r>
                      <a:r>
                        <a:rPr lang="en-US" sz="2400" b="1" dirty="0">
                          <a:effectLst/>
                        </a:rPr>
                        <a:t> </a:t>
                      </a:r>
                      <a:r>
                        <a:rPr lang="en-US" sz="2400" b="1" dirty="0" err="1">
                          <a:effectLst/>
                        </a:rPr>
                        <a:t>dân</a:t>
                      </a:r>
                      <a:r>
                        <a:rPr lang="en-US" sz="2400" b="1" dirty="0">
                          <a:effectLst/>
                        </a:rPr>
                        <a:t> </a:t>
                      </a:r>
                      <a:r>
                        <a:rPr lang="en-US" sz="2400" b="1" dirty="0" err="1">
                          <a:effectLst/>
                        </a:rPr>
                        <a:t>số</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4249054605"/>
                  </a:ext>
                </a:extLst>
              </a:tr>
              <a:tr h="317627">
                <a:tc>
                  <a:txBody>
                    <a:bodyPr/>
                    <a:lstStyle/>
                    <a:p>
                      <a:r>
                        <a:rPr lang="en-US" sz="2400" b="1" dirty="0" err="1">
                          <a:effectLst/>
                        </a:rPr>
                        <a:t>Thế</a:t>
                      </a:r>
                      <a:r>
                        <a:rPr lang="en-US" sz="2400" b="1" dirty="0">
                          <a:effectLst/>
                        </a:rPr>
                        <a:t> </a:t>
                      </a:r>
                      <a:r>
                        <a:rPr lang="en-US" sz="2400" b="1" dirty="0" err="1">
                          <a:effectLst/>
                        </a:rPr>
                        <a:t>giới</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7.837</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19708720"/>
                  </a:ext>
                </a:extLst>
              </a:tr>
              <a:tr h="317627">
                <a:tc>
                  <a:txBody>
                    <a:bodyPr/>
                    <a:lstStyle/>
                    <a:p>
                      <a:r>
                        <a:rPr lang="en-US" sz="2400" b="1" dirty="0" err="1">
                          <a:effectLst/>
                        </a:rPr>
                        <a:t>Châu</a:t>
                      </a:r>
                      <a:r>
                        <a:rPr lang="en-US" sz="2400" b="1" dirty="0">
                          <a:effectLst/>
                        </a:rPr>
                        <a:t> Phi</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1.373</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187305858"/>
                  </a:ext>
                </a:extLst>
              </a:tr>
              <a:tr h="317627">
                <a:tc>
                  <a:txBody>
                    <a:bodyPr/>
                    <a:lstStyle/>
                    <a:p>
                      <a:r>
                        <a:rPr lang="en-US" sz="2400" b="1" dirty="0" err="1">
                          <a:effectLst/>
                        </a:rPr>
                        <a:t>Châu</a:t>
                      </a:r>
                      <a:r>
                        <a:rPr lang="en-US" sz="2400" b="1" dirty="0">
                          <a:effectLst/>
                        </a:rPr>
                        <a:t> </a:t>
                      </a:r>
                      <a:r>
                        <a:rPr lang="en-US" sz="2400" b="1" dirty="0" err="1">
                          <a:effectLst/>
                        </a:rPr>
                        <a:t>Mỹ</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1.027</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469156341"/>
                  </a:ext>
                </a:extLst>
              </a:tr>
              <a:tr h="317627">
                <a:tc>
                  <a:txBody>
                    <a:bodyPr/>
                    <a:lstStyle/>
                    <a:p>
                      <a:r>
                        <a:rPr lang="en-US" sz="2400" b="1" dirty="0" err="1">
                          <a:effectLst/>
                        </a:rPr>
                        <a:t>Châu</a:t>
                      </a:r>
                      <a:r>
                        <a:rPr lang="en-US" sz="2400" b="1" dirty="0">
                          <a:effectLst/>
                        </a:rPr>
                        <a:t> Á</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4.651</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649559532"/>
                  </a:ext>
                </a:extLst>
              </a:tr>
              <a:tr h="317627">
                <a:tc>
                  <a:txBody>
                    <a:bodyPr/>
                    <a:lstStyle/>
                    <a:p>
                      <a:r>
                        <a:rPr lang="en-US" sz="2400" b="1" dirty="0" err="1">
                          <a:effectLst/>
                        </a:rPr>
                        <a:t>Châu</a:t>
                      </a:r>
                      <a:r>
                        <a:rPr lang="en-US" sz="2400" b="1" dirty="0">
                          <a:effectLst/>
                        </a:rPr>
                        <a:t> </a:t>
                      </a:r>
                      <a:r>
                        <a:rPr lang="en-US" sz="2400" b="1" dirty="0" err="1">
                          <a:effectLst/>
                        </a:rPr>
                        <a:t>Âu</a:t>
                      </a:r>
                      <a:endParaRPr lang="en-US" sz="2400" b="1"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744</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550188198"/>
                  </a:ext>
                </a:extLst>
              </a:tr>
              <a:tr h="0">
                <a:tc>
                  <a:txBody>
                    <a:bodyPr/>
                    <a:lstStyle/>
                    <a:p>
                      <a:r>
                        <a:rPr lang="vi-VN" sz="2400" b="1" dirty="0">
                          <a:effectLst/>
                        </a:rPr>
                        <a:t>Châu Đại Dương</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2400" b="1" dirty="0">
                          <a:effectLst/>
                        </a:rPr>
                        <a:t>43</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551619353"/>
                  </a:ext>
                </a:extLst>
              </a:tr>
              <a:tr h="609219">
                <a:tc gridSpan="2">
                  <a:txBody>
                    <a:bodyPr/>
                    <a:lstStyle/>
                    <a:p>
                      <a:r>
                        <a:rPr lang="en-US" sz="2400" i="1" dirty="0" smtClean="0">
                          <a:effectLst/>
                        </a:rPr>
                        <a:t>. *</a:t>
                      </a:r>
                      <a:r>
                        <a:rPr lang="en-US" sz="2400" i="1" dirty="0" err="1" smtClean="0">
                          <a:effectLst/>
                        </a:rPr>
                        <a:t>Nguồn</a:t>
                      </a:r>
                      <a:r>
                        <a:rPr lang="en-US" sz="2400" i="1" dirty="0" smtClean="0">
                          <a:effectLst/>
                        </a:rPr>
                        <a:t>: World population data sheet 2021. www.prb.org</a:t>
                      </a:r>
                      <a:endParaRPr lang="en-US" sz="2400" dirty="0">
                        <a:effectLst/>
                      </a:endParaRPr>
                    </a:p>
                  </a:txBody>
                  <a:tcPr marL="57150" marR="57150" marT="19050" marB="19050" anchor="ctr">
                    <a:lnL w="9525" cap="flat" cmpd="sng" algn="ctr">
                      <a:solidFill>
                        <a:srgbClr val="EDEDED"/>
                      </a:solidFill>
                      <a:prstDash val="solid"/>
                      <a:round/>
                      <a:headEnd type="none" w="med" len="med"/>
                      <a:tailEnd type="none" w="med" len="med"/>
                    </a:lnL>
                    <a:lnR w="9525" cap="flat" cmpd="sng" algn="ctr">
                      <a:solidFill>
                        <a:srgbClr val="EDEDED"/>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DEDED"/>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997658933"/>
                  </a:ext>
                </a:extLst>
              </a:tr>
            </a:tbl>
          </a:graphicData>
        </a:graphic>
      </p:graphicFrame>
      <p:sp>
        <p:nvSpPr>
          <p:cNvPr id="4" name="Rectangle 1">
            <a:extLst>
              <a:ext uri="{FF2B5EF4-FFF2-40B4-BE49-F238E27FC236}">
                <a16:creationId xmlns="" xmlns:a16="http://schemas.microsoft.com/office/drawing/2014/main" id="{65EF2B44-761A-478D-BC5F-64F3E5EA5AC5}"/>
              </a:ext>
            </a:extLst>
          </p:cNvPr>
          <p:cNvSpPr>
            <a:spLocks noChangeArrowheads="1"/>
          </p:cNvSpPr>
          <p:nvPr/>
        </p:nvSpPr>
        <p:spPr bwMode="auto">
          <a:xfrm>
            <a:off x="1219200" y="1732950"/>
            <a:ext cx="5334000" cy="857850"/>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157303" rIns="0" bIns="82651" numCol="1" anchor="ctr" anchorCtr="0" compatLnSpc="1">
            <a:prstTxWarp prst="textNoShape">
              <a:avLst/>
            </a:prstTxWarp>
            <a:spAutoFit/>
          </a:bodyPr>
          <a:lstStyle/>
          <a:p>
            <a:pPr defTabSz="768096" eaLnBrk="0" fontAlgn="base" hangingPunct="0">
              <a:spcBef>
                <a:spcPct val="0"/>
              </a:spcBef>
              <a:spcAft>
                <a:spcPct val="0"/>
              </a:spcAft>
            </a:pPr>
            <a:r>
              <a:rPr lang="en-US" altLang="en-US" sz="2000" b="1" dirty="0" err="1">
                <a:solidFill>
                  <a:srgbClr val="111111"/>
                </a:solidFill>
                <a:latin typeface="Times New Roman" panose="02020603050405020304" pitchFamily="18" charset="0"/>
                <a:cs typeface="Times New Roman" panose="02020603050405020304" pitchFamily="18" charset="0"/>
              </a:rPr>
              <a:t>Bảng</a:t>
            </a:r>
            <a:r>
              <a:rPr lang="en-US" altLang="en-US" sz="2000" b="1" dirty="0">
                <a:solidFill>
                  <a:srgbClr val="111111"/>
                </a:solidFill>
                <a:latin typeface="Times New Roman" panose="02020603050405020304" pitchFamily="18" charset="0"/>
                <a:cs typeface="Times New Roman" panose="02020603050405020304" pitchFamily="18" charset="0"/>
              </a:rPr>
              <a:t> 1. </a:t>
            </a:r>
            <a:r>
              <a:rPr lang="en-US" altLang="en-US" sz="2000" b="1" dirty="0" err="1">
                <a:solidFill>
                  <a:srgbClr val="111111"/>
                </a:solidFill>
                <a:latin typeface="Times New Roman" panose="02020603050405020304" pitchFamily="18" charset="0"/>
                <a:cs typeface="Times New Roman" panose="02020603050405020304" pitchFamily="18" charset="0"/>
              </a:rPr>
              <a:t>Quy</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mô</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dân</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số</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thế</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giới</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và</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các</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châu</a:t>
            </a:r>
            <a:r>
              <a:rPr lang="en-US" altLang="en-US" sz="2000" b="1" dirty="0">
                <a:solidFill>
                  <a:srgbClr val="111111"/>
                </a:solidFill>
                <a:latin typeface="Times New Roman" panose="02020603050405020304" pitchFamily="18" charset="0"/>
                <a:cs typeface="Times New Roman" panose="02020603050405020304" pitchFamily="18" charset="0"/>
              </a:rPr>
              <a:t> </a:t>
            </a:r>
            <a:r>
              <a:rPr lang="en-US" altLang="en-US" sz="2000" b="1" dirty="0" err="1">
                <a:solidFill>
                  <a:srgbClr val="111111"/>
                </a:solidFill>
                <a:latin typeface="Times New Roman" panose="02020603050405020304" pitchFamily="18" charset="0"/>
                <a:cs typeface="Times New Roman" panose="02020603050405020304" pitchFamily="18" charset="0"/>
              </a:rPr>
              <a:t>lục</a:t>
            </a:r>
            <a:endParaRPr lang="en-US" altLang="en-US" sz="2000" dirty="0">
              <a:solidFill>
                <a:srgbClr val="111111"/>
              </a:solidFill>
              <a:latin typeface="Times New Roman" panose="02020603050405020304" pitchFamily="18" charset="0"/>
              <a:cs typeface="Times New Roman" panose="02020603050405020304" pitchFamily="18" charset="0"/>
            </a:endParaRPr>
          </a:p>
          <a:p>
            <a:pPr defTabSz="768096" eaLnBrk="0" fontAlgn="base" hangingPunct="0">
              <a:spcBef>
                <a:spcPct val="0"/>
              </a:spcBef>
              <a:spcAft>
                <a:spcPct val="0"/>
              </a:spcAft>
            </a:pPr>
            <a:r>
              <a:rPr lang="en-US" altLang="en-US" sz="2000" i="1" dirty="0">
                <a:solidFill>
                  <a:srgbClr val="111111"/>
                </a:solidFill>
                <a:latin typeface="Times New Roman" panose="02020603050405020304" pitchFamily="18" charset="0"/>
                <a:cs typeface="Times New Roman" panose="02020603050405020304" pitchFamily="18" charset="0"/>
              </a:rPr>
              <a:t>             </a:t>
            </a:r>
            <a:r>
              <a:rPr lang="en-US" altLang="en-US" sz="2000" i="1" dirty="0" smtClean="0">
                <a:solidFill>
                  <a:srgbClr val="111111"/>
                </a:solidFill>
                <a:latin typeface="Times New Roman" panose="02020603050405020304" pitchFamily="18" charset="0"/>
                <a:cs typeface="Times New Roman" panose="02020603050405020304" pitchFamily="18" charset="0"/>
              </a:rPr>
              <a:t> </a:t>
            </a:r>
            <a:r>
              <a:rPr lang="en-US" altLang="en-US" sz="2000" i="1" dirty="0" err="1">
                <a:solidFill>
                  <a:srgbClr val="111111"/>
                </a:solidFill>
                <a:latin typeface="Times New Roman" panose="02020603050405020304" pitchFamily="18" charset="0"/>
                <a:cs typeface="Times New Roman" panose="02020603050405020304" pitchFamily="18" charset="0"/>
              </a:rPr>
              <a:t>Đơn</a:t>
            </a:r>
            <a:r>
              <a:rPr lang="en-US" altLang="en-US" sz="2000" i="1" dirty="0">
                <a:solidFill>
                  <a:srgbClr val="111111"/>
                </a:solidFill>
                <a:latin typeface="Times New Roman" panose="02020603050405020304" pitchFamily="18" charset="0"/>
                <a:cs typeface="Times New Roman" panose="02020603050405020304" pitchFamily="18" charset="0"/>
              </a:rPr>
              <a:t> </a:t>
            </a:r>
            <a:r>
              <a:rPr lang="en-US" altLang="en-US" sz="2000" i="1" dirty="0" err="1">
                <a:solidFill>
                  <a:srgbClr val="111111"/>
                </a:solidFill>
                <a:latin typeface="Times New Roman" panose="02020603050405020304" pitchFamily="18" charset="0"/>
                <a:cs typeface="Times New Roman" panose="02020603050405020304" pitchFamily="18" charset="0"/>
              </a:rPr>
              <a:t>vị</a:t>
            </a:r>
            <a:r>
              <a:rPr lang="en-US" altLang="en-US" sz="2000" i="1" dirty="0">
                <a:solidFill>
                  <a:srgbClr val="111111"/>
                </a:solidFill>
                <a:latin typeface="Times New Roman" panose="02020603050405020304" pitchFamily="18" charset="0"/>
                <a:cs typeface="Times New Roman" panose="02020603050405020304" pitchFamily="18" charset="0"/>
              </a:rPr>
              <a:t>: </a:t>
            </a:r>
            <a:r>
              <a:rPr lang="en-US" altLang="en-US" sz="2000" i="1" dirty="0" err="1">
                <a:solidFill>
                  <a:srgbClr val="111111"/>
                </a:solidFill>
                <a:latin typeface="Times New Roman" panose="02020603050405020304" pitchFamily="18" charset="0"/>
                <a:cs typeface="Times New Roman" panose="02020603050405020304" pitchFamily="18" charset="0"/>
              </a:rPr>
              <a:t>triệu</a:t>
            </a:r>
            <a:r>
              <a:rPr lang="en-US" altLang="en-US" sz="2000" i="1" dirty="0">
                <a:solidFill>
                  <a:srgbClr val="111111"/>
                </a:solidFill>
                <a:latin typeface="Times New Roman" panose="02020603050405020304" pitchFamily="18" charset="0"/>
                <a:cs typeface="Times New Roman" panose="02020603050405020304" pitchFamily="18" charset="0"/>
              </a:rPr>
              <a:t> </a:t>
            </a:r>
            <a:r>
              <a:rPr lang="en-US" altLang="en-US" sz="2000" i="1" dirty="0" err="1">
                <a:solidFill>
                  <a:srgbClr val="111111"/>
                </a:solidFill>
                <a:latin typeface="Times New Roman" panose="02020603050405020304" pitchFamily="18" charset="0"/>
                <a:cs typeface="Times New Roman" panose="02020603050405020304" pitchFamily="18" charset="0"/>
              </a:rPr>
              <a:t>người</a:t>
            </a:r>
            <a:endParaRPr lang="en-US" altLang="en-US" sz="2000" dirty="0">
              <a:solidFill>
                <a:srgbClr val="11111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28492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CE305B0F-133F-43A7-9D84-1E284CE02D9E}"/>
              </a:ext>
            </a:extLst>
          </p:cNvPr>
          <p:cNvSpPr txBox="1"/>
          <p:nvPr/>
        </p:nvSpPr>
        <p:spPr>
          <a:xfrm>
            <a:off x="1066800" y="152400"/>
            <a:ext cx="7696200" cy="6725534"/>
          </a:xfrm>
          <a:prstGeom prst="rect">
            <a:avLst/>
          </a:prstGeom>
          <a:noFill/>
        </p:spPr>
        <p:txBody>
          <a:bodyPr wrap="square" lIns="76810" tIns="38405" rIns="76810" bIns="38405">
            <a:spAutoFit/>
          </a:bodyPr>
          <a:lstStyle/>
          <a:p>
            <a:r>
              <a:rPr lang="vi-VN" sz="3600" b="1" dirty="0">
                <a:latin typeface="Times New Roman" panose="02020603050405020304" pitchFamily="18" charset="0"/>
                <a:cs typeface="Times New Roman" panose="02020603050405020304" pitchFamily="18" charset="0"/>
              </a:rPr>
              <a:t>Dân số hiện tại của các nước Châu Phi là 1.387.832.448 người vào ngày 05/12/2021 theo số liệu từ Liên Hợp Quốc. Tổng dân số các nước Châu Phi hiện chiếm 17,55% dân số thế giới. Châu Phi hiện đang đứng thứ 2 trên thế giới về dân số. Mật độ dân số của Châu Phi là 47 người/km2. Với tổng diện tích là 29.661.703 km2. 43,80% dân số sống ở khu vực thành thị (587.737.793 người vào năm 2019). (Nguồn: </a:t>
            </a:r>
            <a:r>
              <a:rPr lang="vi-VN" sz="3600" b="1" dirty="0">
                <a:latin typeface="Times New Roman" panose="02020603050405020304" pitchFamily="18" charset="0"/>
                <a:cs typeface="Times New Roman" panose="02020603050405020304" pitchFamily="18" charset="0"/>
                <a:hlinkClick r:id="rId2"/>
              </a:rPr>
              <a:t>https://danso.org/chau-phi/</a:t>
            </a:r>
            <a:r>
              <a:rPr lang="vi-VN" sz="3600" b="1"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758134170"/>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774" y="609600"/>
            <a:ext cx="4800600" cy="954107"/>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a:t>
            </a:r>
            <a:r>
              <a:rPr lang="vi-VN" sz="2800" b="1" dirty="0">
                <a:solidFill>
                  <a:srgbClr val="FF0000"/>
                </a:solidFill>
                <a:latin typeface="Arial" panose="020B0604020202020204" pitchFamily="34" charset="0"/>
                <a:cs typeface="Arial" panose="020B0604020202020204" pitchFamily="34" charset="0"/>
              </a:rPr>
              <a:t>Những </a:t>
            </a:r>
            <a:r>
              <a:rPr lang="en-US" sz="2800" b="1" dirty="0" err="1">
                <a:solidFill>
                  <a:srgbClr val="FF0000"/>
                </a:solidFill>
                <a:latin typeface="Arial" panose="020B0604020202020204" pitchFamily="34" charset="0"/>
                <a:cs typeface="Arial" panose="020B0604020202020204" pitchFamily="34" charset="0"/>
              </a:rPr>
              <a:t>vấn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dân</a:t>
            </a:r>
            <a:r>
              <a:rPr lang="en-US" sz="2800" b="1" dirty="0">
                <a:solidFill>
                  <a:srgbClr val="FF0000"/>
                </a:solidFill>
                <a:latin typeface="Arial" panose="020B0604020202020204" pitchFamily="34" charset="0"/>
                <a:cs typeface="Arial" panose="020B0604020202020204" pitchFamily="34" charset="0"/>
              </a:rPr>
              <a:t> c</a:t>
            </a:r>
            <a:r>
              <a:rPr lang="vi-VN" sz="2800" b="1" dirty="0">
                <a:solidFill>
                  <a:srgbClr val="FF0000"/>
                </a:solidFill>
                <a:latin typeface="Arial" panose="020B0604020202020204" pitchFamily="34" charset="0"/>
                <a:cs typeface="Arial" panose="020B0604020202020204" pitchFamily="34" charset="0"/>
              </a:rPr>
              <a:t>ư</a:t>
            </a:r>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endParaRPr>
          </a:p>
        </p:txBody>
      </p:sp>
      <p:sp>
        <p:nvSpPr>
          <p:cNvPr id="3" name="Rectangle 2">
            <a:extLst>
              <a:ext uri="{FF2B5EF4-FFF2-40B4-BE49-F238E27FC236}">
                <a16:creationId xmlns="" xmlns:a16="http://schemas.microsoft.com/office/drawing/2014/main" id="{94345816-0D88-9555-8F45-F6E4F1B035D0}"/>
              </a:ext>
            </a:extLst>
          </p:cNvPr>
          <p:cNvSpPr/>
          <p:nvPr/>
        </p:nvSpPr>
        <p:spPr>
          <a:xfrm>
            <a:off x="271818" y="1268409"/>
            <a:ext cx="8414981" cy="1643527"/>
          </a:xfrm>
          <a:prstGeom prst="rect">
            <a:avLst/>
          </a:prstGeom>
        </p:spPr>
        <p:txBody>
          <a:bodyPr wrap="square">
            <a:spAutoFit/>
          </a:bodyPr>
          <a:lstStyle/>
          <a:p>
            <a:pPr marL="57150" indent="114300" algn="just">
              <a:lnSpc>
                <a:spcPct val="120000"/>
              </a:lnSpc>
              <a:spcAft>
                <a:spcPts val="0"/>
              </a:spcAft>
              <a:tabLst>
                <a:tab pos="857250" algn="l"/>
              </a:tabLst>
            </a:pP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Dân số châu Phi năm 20</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20</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là hơn 1,</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3</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tỉ người, chiếm </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h</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ơ</a:t>
            </a:r>
            <a:r>
              <a:rPr lang="en-US" sz="2800" b="1" dirty="0" smtClean="0">
                <a:solidFill>
                  <a:srgbClr val="1B04FA"/>
                </a:solidFill>
                <a:latin typeface="Arial" panose="020B0604020202020204" pitchFamily="34" charset="0"/>
                <a:ea typeface="Cambria" panose="02040503050406030204" pitchFamily="18" charset="0"/>
                <a:cs typeface="Arial" panose="020B0604020202020204" pitchFamily="34" charset="0"/>
              </a:rPr>
              <a:t>n 17</a:t>
            </a:r>
            <a:r>
              <a:rPr lang="vi-VN" sz="2800" b="1" dirty="0" smtClean="0">
                <a:solidFill>
                  <a:srgbClr val="1B04FA"/>
                </a:solidFill>
                <a:latin typeface="Arial" panose="020B0604020202020204" pitchFamily="34" charset="0"/>
                <a:ea typeface="Cambria" panose="02040503050406030204" pitchFamily="18" charset="0"/>
                <a:cs typeface="Arial" panose="020B0604020202020204" pitchFamily="34" charset="0"/>
              </a:rPr>
              <a:t>%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dân số thế </a:t>
            </a:r>
            <a:r>
              <a:rPr lang="vi-VN" sz="2800" b="1" dirty="0" smtClean="0">
                <a:solidFill>
                  <a:srgbClr val="1B04FA"/>
                </a:solidFill>
                <a:latin typeface="Arial" panose="020B0604020202020204" pitchFamily="34" charset="0"/>
                <a:ea typeface="Cambria" panose="02040503050406030204" pitchFamily="18" charset="0"/>
                <a:cs typeface="Arial" panose="020B0604020202020204" pitchFamily="34" charset="0"/>
              </a:rPr>
              <a:t>giới,</a:t>
            </a:r>
            <a:r>
              <a:rPr lang="en-US" sz="2800" b="1" dirty="0" smtClean="0">
                <a:solidFill>
                  <a:srgbClr val="1B04FA"/>
                </a:solidFill>
                <a:latin typeface="Arial" panose="020B0604020202020204" pitchFamily="34" charset="0"/>
                <a:ea typeface="Cambria" panose="02040503050406030204" pitchFamily="18" charset="0"/>
                <a:cs typeface="Arial" panose="020B0604020202020204" pitchFamily="34" charset="0"/>
              </a:rPr>
              <a:t>l</a:t>
            </a:r>
            <a:r>
              <a:rPr lang="vi-VN" sz="2800" b="1" dirty="0" smtClean="0">
                <a:solidFill>
                  <a:srgbClr val="1B04FA"/>
                </a:solidFill>
                <a:latin typeface="Arial" panose="020B0604020202020204" pitchFamily="34" charset="0"/>
                <a:ea typeface="Cambria" panose="02040503050406030204" pitchFamily="18" charset="0"/>
                <a:cs typeface="Arial" panose="020B0604020202020204" pitchFamily="34" charset="0"/>
              </a:rPr>
              <a:t>à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châu lục đứng thứ hai thế giới về dân số sau châu Á. </a:t>
            </a:r>
            <a:endParaRPr lang="en-US" sz="2800" b="1" dirty="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D53904AB-552F-0476-6F36-599FC0798ED1}"/>
              </a:ext>
            </a:extLst>
          </p:cNvPr>
          <p:cNvSpPr txBox="1"/>
          <p:nvPr/>
        </p:nvSpPr>
        <p:spPr>
          <a:xfrm>
            <a:off x="838200" y="130322"/>
            <a:ext cx="8133497"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a:p>
            <a:endParaRPr lang="en-US" sz="2800" dirty="0">
              <a:solidFill>
                <a:srgbClr val="FF0000"/>
              </a:solidFill>
            </a:endParaRPr>
          </a:p>
        </p:txBody>
      </p:sp>
    </p:spTree>
    <p:extLst>
      <p:ext uri="{BB962C8B-B14F-4D97-AF65-F5344CB8AC3E}">
        <p14:creationId xmlns="" xmlns:p14="http://schemas.microsoft.com/office/powerpoint/2010/main" val="170205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DCF1B39-2E63-4AF3-B276-D7E91DC4C4B3}"/>
              </a:ext>
            </a:extLst>
          </p:cNvPr>
          <p:cNvGrpSpPr/>
          <p:nvPr/>
        </p:nvGrpSpPr>
        <p:grpSpPr>
          <a:xfrm>
            <a:off x="2876197" y="1388868"/>
            <a:ext cx="6277342" cy="5392932"/>
            <a:chOff x="1896609" y="1431065"/>
            <a:chExt cx="8699545" cy="5229135"/>
          </a:xfrm>
        </p:grpSpPr>
        <p:pic>
          <p:nvPicPr>
            <p:cNvPr id="12" name="Picture 11">
              <a:extLst>
                <a:ext uri="{FF2B5EF4-FFF2-40B4-BE49-F238E27FC236}">
                  <a16:creationId xmlns="" xmlns:a16="http://schemas.microsoft.com/office/drawing/2014/main" id="{ED3E9EDF-7646-4CAF-A942-0A8DDE3829AC}"/>
                </a:ext>
              </a:extLst>
            </p:cNvPr>
            <p:cNvPicPr>
              <a:picLocks noChangeAspect="1"/>
            </p:cNvPicPr>
            <p:nvPr/>
          </p:nvPicPr>
          <p:blipFill rotWithShape="1">
            <a:blip r:embed="rId3" cstate="print"/>
            <a:srcRect t="2403" b="7139"/>
            <a:stretch/>
          </p:blipFill>
          <p:spPr>
            <a:xfrm>
              <a:off x="1896609" y="1431065"/>
              <a:ext cx="8203674" cy="4719371"/>
            </a:xfrm>
            <a:prstGeom prst="rect">
              <a:avLst/>
            </a:prstGeom>
          </p:spPr>
        </p:pic>
        <p:sp>
          <p:nvSpPr>
            <p:cNvPr id="13" name="TextBox 12">
              <a:extLst>
                <a:ext uri="{FF2B5EF4-FFF2-40B4-BE49-F238E27FC236}">
                  <a16:creationId xmlns="" xmlns:a16="http://schemas.microsoft.com/office/drawing/2014/main" id="{98C65738-844D-428C-B1C2-0A17A7A08C85}"/>
                </a:ext>
              </a:extLst>
            </p:cNvPr>
            <p:cNvSpPr txBox="1"/>
            <p:nvPr/>
          </p:nvSpPr>
          <p:spPr>
            <a:xfrm>
              <a:off x="2364229" y="6152871"/>
              <a:ext cx="8231925" cy="507329"/>
            </a:xfrm>
            <a:prstGeom prst="rect">
              <a:avLst/>
            </a:prstGeom>
            <a:noFill/>
          </p:spPr>
          <p:txBody>
            <a:bodyPr wrap="square" rtlCol="0">
              <a:spAutoFit/>
            </a:bodyPr>
            <a:lstStyle/>
            <a:p>
              <a:r>
                <a:rPr lang="vi-VN" sz="1400">
                  <a:solidFill>
                    <a:srgbClr val="1B04FA"/>
                  </a:solidFill>
                </a:rPr>
                <a:t>Hình 10.1. Tỉ suất tăng dân số tự nhiên và tuổi thọ trung bình của châu Phi qua một số giai đoạn</a:t>
              </a:r>
              <a:endParaRPr lang="en-US" sz="1400">
                <a:solidFill>
                  <a:srgbClr val="1B04FA"/>
                </a:solidFill>
              </a:endParaRPr>
            </a:p>
          </p:txBody>
        </p:sp>
      </p:grpSp>
      <p:sp>
        <p:nvSpPr>
          <p:cNvPr id="10" name="Rectangle 9">
            <a:extLst>
              <a:ext uri="{FF2B5EF4-FFF2-40B4-BE49-F238E27FC236}">
                <a16:creationId xmlns="" xmlns:a16="http://schemas.microsoft.com/office/drawing/2014/main" id="{6FE52605-B4AB-4421-93E1-CB469548CA7B}"/>
              </a:ext>
            </a:extLst>
          </p:cNvPr>
          <p:cNvSpPr/>
          <p:nvPr/>
        </p:nvSpPr>
        <p:spPr>
          <a:xfrm>
            <a:off x="39060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B752372-78C5-4915-87B2-A8D4EC6E18CB}"/>
              </a:ext>
            </a:extLst>
          </p:cNvPr>
          <p:cNvSpPr/>
          <p:nvPr/>
        </p:nvSpPr>
        <p:spPr>
          <a:xfrm>
            <a:off x="5930386" y="2371232"/>
            <a:ext cx="168965" cy="33006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0D9CF1CD-2A65-42D3-A494-251AA0C13882}"/>
              </a:ext>
            </a:extLst>
          </p:cNvPr>
          <p:cNvSpPr/>
          <p:nvPr/>
        </p:nvSpPr>
        <p:spPr>
          <a:xfrm>
            <a:off x="3806688" y="2314119"/>
            <a:ext cx="536712"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FF00"/>
                </a:solidFill>
              </a:rPr>
              <a:t>2.5</a:t>
            </a:r>
            <a:endParaRPr lang="en-US" b="1" dirty="0">
              <a:solidFill>
                <a:srgbClr val="FFFF00"/>
              </a:solidFill>
            </a:endParaRPr>
          </a:p>
        </p:txBody>
      </p:sp>
      <p:sp>
        <p:nvSpPr>
          <p:cNvPr id="17" name="Rectangle: Rounded Corners 16">
            <a:extLst>
              <a:ext uri="{FF2B5EF4-FFF2-40B4-BE49-F238E27FC236}">
                <a16:creationId xmlns="" xmlns:a16="http://schemas.microsoft.com/office/drawing/2014/main" id="{DE3AE37A-8E15-4D95-828D-4F7207C65BDF}"/>
              </a:ext>
            </a:extLst>
          </p:cNvPr>
          <p:cNvSpPr/>
          <p:nvPr/>
        </p:nvSpPr>
        <p:spPr>
          <a:xfrm>
            <a:off x="5796208" y="2060524"/>
            <a:ext cx="604592"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FFFF00"/>
                </a:solidFill>
              </a:rPr>
              <a:t>2.7</a:t>
            </a:r>
            <a:endParaRPr lang="en-US" b="1">
              <a:solidFill>
                <a:srgbClr val="FFFF00"/>
              </a:solidFill>
            </a:endParaRPr>
          </a:p>
        </p:txBody>
      </p:sp>
      <p:sp>
        <p:nvSpPr>
          <p:cNvPr id="18" name="Rectangle 17">
            <a:extLst>
              <a:ext uri="{FF2B5EF4-FFF2-40B4-BE49-F238E27FC236}">
                <a16:creationId xmlns="" xmlns:a16="http://schemas.microsoft.com/office/drawing/2014/main" id="{1B5ADDF4-DF35-4B85-8D2F-1510BBE1DF00}"/>
              </a:ext>
            </a:extLst>
          </p:cNvPr>
          <p:cNvSpPr/>
          <p:nvPr/>
        </p:nvSpPr>
        <p:spPr>
          <a:xfrm>
            <a:off x="69921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 xmlns:a16="http://schemas.microsoft.com/office/drawing/2014/main" id="{F08A7073-5AC6-4E3E-83A1-67E3391B36A9}"/>
              </a:ext>
            </a:extLst>
          </p:cNvPr>
          <p:cNvSpPr/>
          <p:nvPr/>
        </p:nvSpPr>
        <p:spPr>
          <a:xfrm>
            <a:off x="6614497" y="2390319"/>
            <a:ext cx="624503"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FF00"/>
                </a:solidFill>
              </a:rPr>
              <a:t>2.5</a:t>
            </a:r>
            <a:endParaRPr lang="en-US" b="1" dirty="0">
              <a:solidFill>
                <a:srgbClr val="FFFF00"/>
              </a:solidFill>
            </a:endParaRPr>
          </a:p>
        </p:txBody>
      </p:sp>
      <p:sp>
        <p:nvSpPr>
          <p:cNvPr id="22" name="TextBox 21"/>
          <p:cNvSpPr txBox="1"/>
          <p:nvPr/>
        </p:nvSpPr>
        <p:spPr>
          <a:xfrm>
            <a:off x="152399" y="89118"/>
            <a:ext cx="9001139" cy="954107"/>
          </a:xfrm>
          <a:prstGeom prst="rect">
            <a:avLst/>
          </a:prstGeom>
          <a:noFill/>
        </p:spPr>
        <p:txBody>
          <a:bodyPr wrap="square" rtlCol="0">
            <a:spAutoFit/>
          </a:bodyPr>
          <a:lstStyle/>
          <a:p>
            <a:r>
              <a:rPr lang="en-US" sz="2800" b="1" i="1" dirty="0" smtClean="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Nhận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xét</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tỉ</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suất</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tăng</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dân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số</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tự</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nhiên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của</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châu</a:t>
            </a:r>
            <a:r>
              <a:rPr lang="en-US" sz="2800" b="1" i="1" dirty="0">
                <a:solidFill>
                  <a:srgbClr val="FF0000"/>
                </a:solidFill>
                <a:latin typeface="Arial" pitchFamily="34" charset="0"/>
                <a:cs typeface="Arial" pitchFamily="34" charset="0"/>
              </a:rPr>
              <a:t> Phi </a:t>
            </a:r>
            <a:r>
              <a:rPr lang="en-US" sz="2800" b="1" i="1" dirty="0" err="1">
                <a:solidFill>
                  <a:srgbClr val="FF0000"/>
                </a:solidFill>
                <a:latin typeface="Arial" pitchFamily="34" charset="0"/>
                <a:cs typeface="Arial" pitchFamily="34" charset="0"/>
              </a:rPr>
              <a:t>từ</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giai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đoạn</a:t>
            </a:r>
            <a:r>
              <a:rPr lang="en-US" sz="2800" b="1" i="1" dirty="0">
                <a:solidFill>
                  <a:srgbClr val="FF0000"/>
                </a:solidFill>
                <a:latin typeface="Arial" pitchFamily="34" charset="0"/>
                <a:cs typeface="Arial" pitchFamily="34" charset="0"/>
              </a:rPr>
              <a:t> 2000 - 2005 </a:t>
            </a:r>
            <a:r>
              <a:rPr lang="en-US" sz="2800" b="1" i="1" dirty="0" err="1">
                <a:solidFill>
                  <a:srgbClr val="FF0000"/>
                </a:solidFill>
                <a:latin typeface="Arial" pitchFamily="34" charset="0"/>
                <a:cs typeface="Arial" pitchFamily="34" charset="0"/>
              </a:rPr>
              <a:t>đến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giai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đoạn</a:t>
            </a:r>
            <a:r>
              <a:rPr lang="en-US" sz="2800" b="1" i="1" dirty="0">
                <a:solidFill>
                  <a:srgbClr val="FF0000"/>
                </a:solidFill>
                <a:latin typeface="Arial" pitchFamily="34" charset="0"/>
                <a:cs typeface="Arial" pitchFamily="34" charset="0"/>
              </a:rPr>
              <a:t> 2015 - 2020</a:t>
            </a:r>
            <a:r>
              <a:rPr lang="en-US" sz="2800" b="1" i="1" dirty="0" smtClean="0">
                <a:solidFill>
                  <a:srgbClr val="FF0000"/>
                </a:solidFill>
                <a:latin typeface="Arial" pitchFamily="34" charset="0"/>
                <a:cs typeface="Arial" pitchFamily="34" charset="0"/>
              </a:rPr>
              <a:t>.</a:t>
            </a:r>
            <a:endParaRPr lang="en-US" sz="2800" b="1" dirty="0">
              <a:solidFill>
                <a:srgbClr val="FF0000"/>
              </a:solidFill>
              <a:latin typeface="Arial" pitchFamily="34" charset="0"/>
              <a:cs typeface="Arial" pitchFamily="34" charset="0"/>
            </a:endParaRPr>
          </a:p>
        </p:txBody>
      </p:sp>
      <p:sp>
        <p:nvSpPr>
          <p:cNvPr id="2" name="TextBox 1"/>
          <p:cNvSpPr txBox="1"/>
          <p:nvPr/>
        </p:nvSpPr>
        <p:spPr>
          <a:xfrm>
            <a:off x="71737" y="1388868"/>
            <a:ext cx="3204863" cy="4801314"/>
          </a:xfrm>
          <a:prstGeom prst="rect">
            <a:avLst/>
          </a:prstGeom>
          <a:noFill/>
        </p:spPr>
        <p:txBody>
          <a:bodyPr wrap="square" rtlCol="0">
            <a:spAutoFit/>
          </a:bodyPr>
          <a:lstStyle/>
          <a:p>
            <a:r>
              <a:rPr lang="en-US" b="1" dirty="0" err="1"/>
              <a:t>Giai</a:t>
            </a:r>
            <a:r>
              <a:rPr lang="en-US" b="1" dirty="0"/>
              <a:t> </a:t>
            </a:r>
            <a:r>
              <a:rPr lang="en-US" b="1" dirty="0" err="1"/>
              <a:t>đoạn</a:t>
            </a:r>
            <a:r>
              <a:rPr lang="en-US" b="1" dirty="0"/>
              <a:t> 2000 - 2005 </a:t>
            </a:r>
            <a:r>
              <a:rPr lang="en-US" b="1" dirty="0" err="1"/>
              <a:t>đến</a:t>
            </a:r>
            <a:r>
              <a:rPr lang="en-US" b="1" dirty="0"/>
              <a:t> </a:t>
            </a:r>
            <a:r>
              <a:rPr lang="en-US" b="1" dirty="0" err="1"/>
              <a:t>giai</a:t>
            </a:r>
            <a:r>
              <a:rPr lang="en-US" b="1" dirty="0"/>
              <a:t> </a:t>
            </a:r>
            <a:r>
              <a:rPr lang="en-US" b="1" dirty="0" err="1"/>
              <a:t>đoạn</a:t>
            </a:r>
            <a:r>
              <a:rPr lang="en-US" b="1" dirty="0"/>
              <a:t> 2015 - 2020, </a:t>
            </a:r>
            <a:r>
              <a:rPr lang="en-US" b="1" dirty="0" err="1"/>
              <a:t>tỉ</a:t>
            </a:r>
            <a:r>
              <a:rPr lang="en-US" b="1" dirty="0"/>
              <a:t> </a:t>
            </a:r>
            <a:r>
              <a:rPr lang="en-US" b="1" dirty="0" err="1"/>
              <a:t>suất</a:t>
            </a:r>
            <a:r>
              <a:rPr lang="en-US" b="1" dirty="0"/>
              <a:t> </a:t>
            </a:r>
            <a:r>
              <a:rPr lang="en-US" b="1" dirty="0" err="1"/>
              <a:t>tăng</a:t>
            </a:r>
            <a:r>
              <a:rPr lang="en-US" b="1" dirty="0"/>
              <a:t> </a:t>
            </a:r>
            <a:r>
              <a:rPr lang="en-US" b="1" dirty="0" err="1"/>
              <a:t>dân</a:t>
            </a:r>
            <a:r>
              <a:rPr lang="en-US" b="1" dirty="0"/>
              <a:t> </a:t>
            </a:r>
            <a:r>
              <a:rPr lang="en-US" b="1" dirty="0" err="1"/>
              <a:t>số</a:t>
            </a:r>
            <a:r>
              <a:rPr lang="en-US" b="1" dirty="0"/>
              <a:t> </a:t>
            </a:r>
            <a:r>
              <a:rPr lang="en-US" b="1" dirty="0" err="1"/>
              <a:t>tự</a:t>
            </a:r>
            <a:r>
              <a:rPr lang="en-US" b="1" dirty="0"/>
              <a:t> </a:t>
            </a:r>
            <a:r>
              <a:rPr lang="en-US" b="1" dirty="0" err="1"/>
              <a:t>nhiên</a:t>
            </a:r>
            <a:r>
              <a:rPr lang="en-US" b="1" dirty="0"/>
              <a:t> </a:t>
            </a:r>
            <a:r>
              <a:rPr lang="en-US" b="1" dirty="0" err="1"/>
              <a:t>của</a:t>
            </a:r>
            <a:r>
              <a:rPr lang="en-US" b="1" dirty="0"/>
              <a:t> </a:t>
            </a:r>
            <a:r>
              <a:rPr lang="en-US" b="1" dirty="0" err="1"/>
              <a:t>châu</a:t>
            </a:r>
            <a:r>
              <a:rPr lang="en-US" b="1" dirty="0"/>
              <a:t> Phi </a:t>
            </a:r>
            <a:r>
              <a:rPr lang="en-US" b="1" dirty="0" err="1"/>
              <a:t>có</a:t>
            </a:r>
            <a:r>
              <a:rPr lang="en-US" b="1" dirty="0"/>
              <a:t> </a:t>
            </a:r>
            <a:r>
              <a:rPr lang="en-US" b="1" dirty="0" err="1"/>
              <a:t>sự</a:t>
            </a:r>
            <a:r>
              <a:rPr lang="en-US" b="1" dirty="0"/>
              <a:t> </a:t>
            </a:r>
            <a:r>
              <a:rPr lang="en-US" b="1" dirty="0" err="1"/>
              <a:t>biến</a:t>
            </a:r>
            <a:r>
              <a:rPr lang="en-US" b="1" dirty="0"/>
              <a:t> </a:t>
            </a:r>
            <a:r>
              <a:rPr lang="en-US" b="1" dirty="0" err="1"/>
              <a:t>động</a:t>
            </a:r>
            <a:r>
              <a:rPr lang="en-US" b="1" dirty="0"/>
              <a:t>:</a:t>
            </a:r>
          </a:p>
          <a:p>
            <a:r>
              <a:rPr lang="en-US" b="1" dirty="0"/>
              <a:t>+ </a:t>
            </a:r>
            <a:r>
              <a:rPr lang="en-US" b="1" dirty="0" err="1"/>
              <a:t>Tỉ</a:t>
            </a:r>
            <a:r>
              <a:rPr lang="en-US" b="1" dirty="0"/>
              <a:t> </a:t>
            </a:r>
            <a:r>
              <a:rPr lang="en-US" b="1" dirty="0" err="1"/>
              <a:t>suất</a:t>
            </a:r>
            <a:r>
              <a:rPr lang="en-US" b="1" dirty="0"/>
              <a:t> </a:t>
            </a:r>
            <a:r>
              <a:rPr lang="en-US" b="1" dirty="0" err="1"/>
              <a:t>tăng</a:t>
            </a:r>
            <a:r>
              <a:rPr lang="en-US" b="1" dirty="0"/>
              <a:t> </a:t>
            </a:r>
            <a:r>
              <a:rPr lang="en-US" b="1" dirty="0" err="1"/>
              <a:t>dân</a:t>
            </a:r>
            <a:r>
              <a:rPr lang="en-US" b="1" dirty="0"/>
              <a:t> </a:t>
            </a:r>
            <a:r>
              <a:rPr lang="en-US" b="1" dirty="0" err="1"/>
              <a:t>số</a:t>
            </a:r>
            <a:r>
              <a:rPr lang="en-US" b="1" dirty="0"/>
              <a:t> </a:t>
            </a:r>
            <a:r>
              <a:rPr lang="en-US" b="1" dirty="0" err="1"/>
              <a:t>tự</a:t>
            </a:r>
            <a:r>
              <a:rPr lang="en-US" b="1" dirty="0"/>
              <a:t> </a:t>
            </a:r>
            <a:r>
              <a:rPr lang="en-US" b="1" dirty="0" err="1"/>
              <a:t>nhiên</a:t>
            </a:r>
            <a:r>
              <a:rPr lang="en-US" b="1" dirty="0"/>
              <a:t> </a:t>
            </a:r>
            <a:r>
              <a:rPr lang="en-US" b="1" dirty="0" err="1"/>
              <a:t>châu</a:t>
            </a:r>
            <a:r>
              <a:rPr lang="en-US" b="1" dirty="0"/>
              <a:t> Phi </a:t>
            </a:r>
            <a:r>
              <a:rPr lang="en-US" b="1" dirty="0" err="1"/>
              <a:t>có</a:t>
            </a:r>
            <a:r>
              <a:rPr lang="en-US" b="1" dirty="0"/>
              <a:t> </a:t>
            </a:r>
            <a:r>
              <a:rPr lang="en-US" b="1" dirty="0" err="1"/>
              <a:t>xu</a:t>
            </a:r>
            <a:r>
              <a:rPr lang="en-US" b="1" dirty="0"/>
              <a:t> </a:t>
            </a:r>
            <a:r>
              <a:rPr lang="en-US" b="1" dirty="0" err="1"/>
              <a:t>hướng</a:t>
            </a:r>
            <a:r>
              <a:rPr lang="en-US" b="1" dirty="0"/>
              <a:t> </a:t>
            </a:r>
            <a:r>
              <a:rPr lang="en-US" b="1" dirty="0" err="1"/>
              <a:t>tăng</a:t>
            </a:r>
            <a:r>
              <a:rPr lang="en-US" b="1" dirty="0"/>
              <a:t> </a:t>
            </a:r>
            <a:r>
              <a:rPr lang="en-US" b="1" dirty="0" err="1"/>
              <a:t>từ</a:t>
            </a:r>
            <a:r>
              <a:rPr lang="en-US" b="1" dirty="0"/>
              <a:t> </a:t>
            </a:r>
            <a:r>
              <a:rPr lang="en-US" b="1" dirty="0" err="1"/>
              <a:t>giai</a:t>
            </a:r>
            <a:r>
              <a:rPr lang="en-US" b="1" dirty="0"/>
              <a:t> </a:t>
            </a:r>
            <a:r>
              <a:rPr lang="en-US" b="1" dirty="0" err="1"/>
              <a:t>đoạn</a:t>
            </a:r>
            <a:r>
              <a:rPr lang="en-US" b="1" dirty="0"/>
              <a:t> 2000 - 2005 </a:t>
            </a:r>
            <a:r>
              <a:rPr lang="en-US" b="1" dirty="0" err="1"/>
              <a:t>đến</a:t>
            </a:r>
            <a:r>
              <a:rPr lang="en-US" b="1" dirty="0"/>
              <a:t> </a:t>
            </a:r>
            <a:r>
              <a:rPr lang="en-US" b="1" dirty="0" err="1"/>
              <a:t>giai</a:t>
            </a:r>
            <a:r>
              <a:rPr lang="en-US" b="1" dirty="0"/>
              <a:t> </a:t>
            </a:r>
            <a:r>
              <a:rPr lang="en-US" b="1" dirty="0" err="1"/>
              <a:t>đoạn</a:t>
            </a:r>
            <a:r>
              <a:rPr lang="en-US" b="1" dirty="0"/>
              <a:t> 2010 - 2015, </a:t>
            </a:r>
            <a:r>
              <a:rPr lang="en-US" b="1" dirty="0" err="1"/>
              <a:t>tăng</a:t>
            </a:r>
            <a:r>
              <a:rPr lang="en-US" b="1" dirty="0"/>
              <a:t> </a:t>
            </a:r>
            <a:r>
              <a:rPr lang="en-US" b="1" dirty="0" err="1"/>
              <a:t>từ</a:t>
            </a:r>
            <a:r>
              <a:rPr lang="en-US" b="1" dirty="0"/>
              <a:t> 2,5% (2000 - 2005) </a:t>
            </a:r>
            <a:r>
              <a:rPr lang="en-US" b="1" dirty="0" err="1"/>
              <a:t>lên</a:t>
            </a:r>
            <a:r>
              <a:rPr lang="en-US" b="1" dirty="0"/>
              <a:t> 2,7% (2010 - 2015).</a:t>
            </a:r>
          </a:p>
          <a:p>
            <a:r>
              <a:rPr lang="en-US" b="1" dirty="0"/>
              <a:t>+ </a:t>
            </a:r>
            <a:r>
              <a:rPr lang="en-US" b="1" dirty="0" err="1"/>
              <a:t>Giai</a:t>
            </a:r>
            <a:r>
              <a:rPr lang="en-US" b="1" dirty="0"/>
              <a:t> </a:t>
            </a:r>
            <a:r>
              <a:rPr lang="en-US" b="1" dirty="0" err="1"/>
              <a:t>đoạn</a:t>
            </a:r>
            <a:r>
              <a:rPr lang="en-US" b="1" dirty="0"/>
              <a:t> </a:t>
            </a:r>
            <a:r>
              <a:rPr lang="en-US" b="1" dirty="0" err="1"/>
              <a:t>từ</a:t>
            </a:r>
            <a:r>
              <a:rPr lang="en-US" b="1" dirty="0"/>
              <a:t> 2010 - 2015 </a:t>
            </a:r>
            <a:r>
              <a:rPr lang="en-US" b="1" dirty="0" err="1"/>
              <a:t>đến</a:t>
            </a:r>
            <a:r>
              <a:rPr lang="en-US" b="1" dirty="0"/>
              <a:t> 2015 - 2020, </a:t>
            </a:r>
            <a:r>
              <a:rPr lang="en-US" b="1" dirty="0" err="1"/>
              <a:t>tỉ</a:t>
            </a:r>
            <a:r>
              <a:rPr lang="en-US" b="1" dirty="0"/>
              <a:t> </a:t>
            </a:r>
            <a:r>
              <a:rPr lang="en-US" b="1" dirty="0" err="1"/>
              <a:t>suất</a:t>
            </a:r>
            <a:r>
              <a:rPr lang="en-US" b="1" dirty="0"/>
              <a:t> </a:t>
            </a:r>
            <a:r>
              <a:rPr lang="en-US" b="1" dirty="0" err="1"/>
              <a:t>tăng</a:t>
            </a:r>
            <a:r>
              <a:rPr lang="en-US" b="1" dirty="0"/>
              <a:t> </a:t>
            </a:r>
            <a:r>
              <a:rPr lang="en-US" b="1" dirty="0" err="1"/>
              <a:t>dân</a:t>
            </a:r>
            <a:r>
              <a:rPr lang="en-US" b="1" dirty="0"/>
              <a:t> </a:t>
            </a:r>
            <a:r>
              <a:rPr lang="en-US" b="1" dirty="0" err="1"/>
              <a:t>số</a:t>
            </a:r>
            <a:r>
              <a:rPr lang="en-US" b="1" dirty="0"/>
              <a:t> </a:t>
            </a:r>
            <a:r>
              <a:rPr lang="en-US" b="1" dirty="0" err="1"/>
              <a:t>tự</a:t>
            </a:r>
            <a:r>
              <a:rPr lang="en-US" b="1" dirty="0"/>
              <a:t> </a:t>
            </a:r>
            <a:r>
              <a:rPr lang="en-US" b="1" dirty="0" err="1"/>
              <a:t>nhiên</a:t>
            </a:r>
            <a:r>
              <a:rPr lang="en-US" b="1" dirty="0"/>
              <a:t> </a:t>
            </a:r>
            <a:r>
              <a:rPr lang="en-US" b="1" dirty="0" err="1"/>
              <a:t>châu</a:t>
            </a:r>
            <a:r>
              <a:rPr lang="en-US" b="1" dirty="0"/>
              <a:t> Phi </a:t>
            </a:r>
            <a:r>
              <a:rPr lang="en-US" b="1" dirty="0" err="1"/>
              <a:t>có</a:t>
            </a:r>
            <a:r>
              <a:rPr lang="en-US" b="1" dirty="0"/>
              <a:t> </a:t>
            </a:r>
            <a:r>
              <a:rPr lang="en-US" b="1" dirty="0" err="1"/>
              <a:t>xu</a:t>
            </a:r>
            <a:r>
              <a:rPr lang="en-US" b="1" dirty="0"/>
              <a:t> </a:t>
            </a:r>
            <a:r>
              <a:rPr lang="en-US" b="1" dirty="0" err="1"/>
              <a:t>hướng</a:t>
            </a:r>
            <a:r>
              <a:rPr lang="en-US" b="1" dirty="0"/>
              <a:t> </a:t>
            </a:r>
            <a:r>
              <a:rPr lang="en-US" b="1" dirty="0" err="1"/>
              <a:t>giảm</a:t>
            </a:r>
            <a:r>
              <a:rPr lang="en-US" b="1" dirty="0"/>
              <a:t>, </a:t>
            </a:r>
            <a:r>
              <a:rPr lang="en-US" b="1" dirty="0" err="1"/>
              <a:t>tuy</a:t>
            </a:r>
            <a:r>
              <a:rPr lang="en-US" b="1" dirty="0"/>
              <a:t> </a:t>
            </a:r>
            <a:r>
              <a:rPr lang="en-US" b="1" dirty="0" err="1"/>
              <a:t>nhiên</a:t>
            </a:r>
            <a:r>
              <a:rPr lang="en-US" b="1" dirty="0"/>
              <a:t> </a:t>
            </a:r>
            <a:r>
              <a:rPr lang="en-US" b="1" dirty="0" err="1"/>
              <a:t>tỉ</a:t>
            </a:r>
            <a:r>
              <a:rPr lang="en-US" b="1" dirty="0"/>
              <a:t> </a:t>
            </a:r>
            <a:r>
              <a:rPr lang="en-US" b="1" dirty="0" err="1"/>
              <a:t>suất</a:t>
            </a:r>
            <a:r>
              <a:rPr lang="en-US" b="1" dirty="0"/>
              <a:t> 2,5% </a:t>
            </a:r>
            <a:r>
              <a:rPr lang="en-US" b="1" dirty="0" err="1"/>
              <a:t>giai</a:t>
            </a:r>
            <a:r>
              <a:rPr lang="en-US" b="1" dirty="0"/>
              <a:t> </a:t>
            </a:r>
            <a:r>
              <a:rPr lang="en-US" b="1" dirty="0" err="1"/>
              <a:t>đoạn</a:t>
            </a:r>
            <a:r>
              <a:rPr lang="en-US" b="1" dirty="0"/>
              <a:t> 2010 - 2020 </a:t>
            </a:r>
            <a:r>
              <a:rPr lang="en-US" b="1" dirty="0" err="1"/>
              <a:t>vẫn</a:t>
            </a:r>
            <a:r>
              <a:rPr lang="en-US" b="1" dirty="0"/>
              <a:t> </a:t>
            </a:r>
            <a:r>
              <a:rPr lang="en-US" b="1" dirty="0" err="1"/>
              <a:t>còn</a:t>
            </a:r>
            <a:r>
              <a:rPr lang="en-US" b="1" dirty="0"/>
              <a:t> ở </a:t>
            </a:r>
            <a:r>
              <a:rPr lang="en-US" b="1" dirty="0" err="1"/>
              <a:t>mức</a:t>
            </a:r>
            <a:r>
              <a:rPr lang="en-US" b="1" dirty="0"/>
              <a:t> </a:t>
            </a:r>
            <a:r>
              <a:rPr lang="en-US" b="1" dirty="0" err="1"/>
              <a:t>cao</a:t>
            </a:r>
            <a:r>
              <a:rPr lang="en-US" b="1" dirty="0"/>
              <a:t> so </a:t>
            </a:r>
            <a:r>
              <a:rPr lang="en-US" b="1" dirty="0" err="1"/>
              <a:t>với</a:t>
            </a:r>
            <a:r>
              <a:rPr lang="en-US" b="1" dirty="0"/>
              <a:t> </a:t>
            </a:r>
            <a:r>
              <a:rPr lang="en-US" b="1" dirty="0" err="1"/>
              <a:t>thế</a:t>
            </a:r>
            <a:r>
              <a:rPr lang="en-US" b="1" dirty="0"/>
              <a:t> </a:t>
            </a:r>
            <a:r>
              <a:rPr lang="en-US" b="1" dirty="0" err="1"/>
              <a:t>giới</a:t>
            </a:r>
            <a:r>
              <a:rPr lang="en-US" b="1" dirty="0"/>
              <a:t>.</a:t>
            </a:r>
          </a:p>
          <a:p>
            <a:endParaRPr lang="en-US" b="1" dirty="0"/>
          </a:p>
        </p:txBody>
      </p:sp>
    </p:spTree>
    <p:extLst>
      <p:ext uri="{BB962C8B-B14F-4D97-AF65-F5344CB8AC3E}">
        <p14:creationId xmlns="" xmlns:p14="http://schemas.microsoft.com/office/powerpoint/2010/main" val="256851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1" grpId="0" animBg="1"/>
      <p:bldP spid="17" grpId="0" animBg="1"/>
      <p:bldP spid="18" grpId="0" animBg="1"/>
      <p:bldP spid="19" grpId="0" animBg="1"/>
      <p:bldP spid="22"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1.png"/>
          <p:cNvPicPr/>
          <p:nvPr/>
        </p:nvPicPr>
        <p:blipFill>
          <a:blip r:embed="rId2" cstate="print"/>
          <a:srcRect/>
          <a:stretch>
            <a:fillRect/>
          </a:stretch>
        </p:blipFill>
        <p:spPr>
          <a:xfrm>
            <a:off x="762000" y="76200"/>
            <a:ext cx="7391400" cy="5334000"/>
          </a:xfrm>
          <a:prstGeom prst="rect">
            <a:avLst/>
          </a:prstGeom>
          <a:ln/>
        </p:spPr>
      </p:pic>
    </p:spTree>
    <p:extLst>
      <p:ext uri="{BB962C8B-B14F-4D97-AF65-F5344CB8AC3E}">
        <p14:creationId xmlns="" xmlns:p14="http://schemas.microsoft.com/office/powerpoint/2010/main" val="212540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774" y="609600"/>
            <a:ext cx="4800600" cy="954107"/>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a:t>
            </a:r>
            <a:r>
              <a:rPr lang="vi-VN" sz="2800" b="1" dirty="0">
                <a:solidFill>
                  <a:srgbClr val="FF0000"/>
                </a:solidFill>
                <a:latin typeface="Arial" panose="020B0604020202020204" pitchFamily="34" charset="0"/>
                <a:cs typeface="Arial" panose="020B0604020202020204" pitchFamily="34" charset="0"/>
              </a:rPr>
              <a:t>Những </a:t>
            </a:r>
            <a:r>
              <a:rPr lang="en-US" sz="2800" b="1" dirty="0" err="1">
                <a:solidFill>
                  <a:srgbClr val="FF0000"/>
                </a:solidFill>
                <a:latin typeface="Arial" panose="020B0604020202020204" pitchFamily="34" charset="0"/>
                <a:cs typeface="Arial" panose="020B0604020202020204" pitchFamily="34" charset="0"/>
              </a:rPr>
              <a:t>vấn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dân</a:t>
            </a:r>
            <a:r>
              <a:rPr lang="en-US" sz="2800" b="1" dirty="0">
                <a:solidFill>
                  <a:srgbClr val="FF0000"/>
                </a:solidFill>
                <a:latin typeface="Arial" panose="020B0604020202020204" pitchFamily="34" charset="0"/>
                <a:cs typeface="Arial" panose="020B0604020202020204" pitchFamily="34" charset="0"/>
              </a:rPr>
              <a:t> c</a:t>
            </a:r>
            <a:r>
              <a:rPr lang="vi-VN" sz="2800" b="1" dirty="0">
                <a:solidFill>
                  <a:srgbClr val="FF0000"/>
                </a:solidFill>
                <a:latin typeface="Arial" panose="020B0604020202020204" pitchFamily="34" charset="0"/>
                <a:cs typeface="Arial" panose="020B0604020202020204" pitchFamily="34" charset="0"/>
              </a:rPr>
              <a:t>ư</a:t>
            </a:r>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endParaRPr>
          </a:p>
        </p:txBody>
      </p:sp>
      <p:sp>
        <p:nvSpPr>
          <p:cNvPr id="3" name="Rectangle 2">
            <a:extLst>
              <a:ext uri="{FF2B5EF4-FFF2-40B4-BE49-F238E27FC236}">
                <a16:creationId xmlns="" xmlns:a16="http://schemas.microsoft.com/office/drawing/2014/main" id="{94345816-0D88-9555-8F45-F6E4F1B035D0}"/>
              </a:ext>
            </a:extLst>
          </p:cNvPr>
          <p:cNvSpPr/>
          <p:nvPr/>
        </p:nvSpPr>
        <p:spPr>
          <a:xfrm>
            <a:off x="271819" y="1268409"/>
            <a:ext cx="8133496" cy="2160591"/>
          </a:xfrm>
          <a:prstGeom prst="rect">
            <a:avLst/>
          </a:prstGeom>
        </p:spPr>
        <p:txBody>
          <a:bodyPr wrap="square">
            <a:spAutoFit/>
          </a:bodyPr>
          <a:lstStyle/>
          <a:p>
            <a:pPr marL="57150" indent="114300" algn="just">
              <a:lnSpc>
                <a:spcPct val="120000"/>
              </a:lnSpc>
              <a:spcAft>
                <a:spcPts val="0"/>
              </a:spcAft>
              <a:tabLst>
                <a:tab pos="857250" algn="l"/>
              </a:tabLst>
            </a:pPr>
            <a:r>
              <a:rPr lang="en-US" sz="2800" b="1">
                <a:solidFill>
                  <a:srgbClr val="1B04FA"/>
                </a:solidFill>
                <a:latin typeface="Arial" panose="020B0604020202020204" pitchFamily="34" charset="0"/>
                <a:ea typeface="Cambria" panose="02040503050406030204" pitchFamily="18" charset="0"/>
                <a:cs typeface="Arial" panose="020B0604020202020204" pitchFamily="34" charset="0"/>
              </a:rPr>
              <a:t>- </a:t>
            </a:r>
            <a:r>
              <a:rPr lang="vi-VN" sz="2800" b="1">
                <a:solidFill>
                  <a:srgbClr val="1B04FA"/>
                </a:solidFill>
                <a:latin typeface="Arial" panose="020B0604020202020204" pitchFamily="34" charset="0"/>
                <a:ea typeface="Cambria" panose="02040503050406030204" pitchFamily="18" charset="0"/>
                <a:cs typeface="Arial" panose="020B0604020202020204" pitchFamily="34" charset="0"/>
              </a:rPr>
              <a:t>Dân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số châu Phi năm 20</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20</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là hơn 1,</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3</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tỉ người, chiếm </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h</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ơ</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n 17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dân số thế </a:t>
            </a:r>
            <a:r>
              <a:rPr lang="vi-VN" sz="2800" b="1">
                <a:solidFill>
                  <a:srgbClr val="1B04FA"/>
                </a:solidFill>
                <a:latin typeface="Arial" panose="020B0604020202020204" pitchFamily="34" charset="0"/>
                <a:ea typeface="Cambria" panose="02040503050406030204" pitchFamily="18" charset="0"/>
                <a:cs typeface="Arial" panose="020B0604020202020204" pitchFamily="34" charset="0"/>
              </a:rPr>
              <a:t>giới,Là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châu lục đứng thứ hai thế giới về dân số sau châu Á. </a:t>
            </a:r>
            <a:endParaRPr lang="en-US" sz="2800" b="1" dirty="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D53904AB-552F-0476-6F36-599FC0798ED1}"/>
              </a:ext>
            </a:extLst>
          </p:cNvPr>
          <p:cNvSpPr txBox="1"/>
          <p:nvPr/>
        </p:nvSpPr>
        <p:spPr>
          <a:xfrm>
            <a:off x="838200" y="130322"/>
            <a:ext cx="8133497" cy="954107"/>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BÀI 10  ĐẶC ĐIỂM DÂN C</a:t>
            </a:r>
            <a:r>
              <a:rPr lang="vi-VN" sz="2800" b="1">
                <a:solidFill>
                  <a:srgbClr val="FF0000"/>
                </a:solidFill>
                <a:latin typeface="Arial" panose="020B0604020202020204" pitchFamily="34" charset="0"/>
                <a:cs typeface="Arial" panose="020B0604020202020204" pitchFamily="34" charset="0"/>
              </a:rPr>
              <a:t>Ư</a:t>
            </a:r>
            <a:r>
              <a:rPr lang="en-US" sz="2800" b="1">
                <a:solidFill>
                  <a:srgbClr val="FF0000"/>
                </a:solidFill>
                <a:latin typeface="Arial" panose="020B0604020202020204" pitchFamily="34" charset="0"/>
                <a:cs typeface="Arial" panose="020B0604020202020204" pitchFamily="34" charset="0"/>
              </a:rPr>
              <a:t>, XÃ HỘI CHÂU PHI</a:t>
            </a:r>
          </a:p>
          <a:p>
            <a:endParaRPr lang="en-US" sz="2800">
              <a:solidFill>
                <a:srgbClr val="FF0000"/>
              </a:solidFill>
            </a:endParaRPr>
          </a:p>
        </p:txBody>
      </p:sp>
      <p:sp>
        <p:nvSpPr>
          <p:cNvPr id="5" name="TextBox 4">
            <a:extLst>
              <a:ext uri="{FF2B5EF4-FFF2-40B4-BE49-F238E27FC236}">
                <a16:creationId xmlns="" xmlns:a16="http://schemas.microsoft.com/office/drawing/2014/main" id="{7E115AB7-4674-3098-7F97-649585D0579F}"/>
              </a:ext>
            </a:extLst>
          </p:cNvPr>
          <p:cNvSpPr txBox="1"/>
          <p:nvPr/>
        </p:nvSpPr>
        <p:spPr>
          <a:xfrm>
            <a:off x="499718" y="3465493"/>
            <a:ext cx="8263282" cy="954107"/>
          </a:xfrm>
          <a:prstGeom prst="rect">
            <a:avLst/>
          </a:prstGeom>
          <a:noFill/>
        </p:spPr>
        <p:txBody>
          <a:bodyPr wrap="square">
            <a:spAutoFit/>
          </a:bodyPr>
          <a:lstStyle/>
          <a:p>
            <a:r>
              <a:rPr lang="en-US" sz="2800" b="1">
                <a:solidFill>
                  <a:srgbClr val="1B04FA"/>
                </a:solidFill>
                <a:cs typeface="Times New Roman" pitchFamily="18" charset="0"/>
              </a:rPr>
              <a:t>-</a:t>
            </a:r>
            <a:r>
              <a:rPr lang="vi-VN" sz="2800" b="1">
                <a:solidFill>
                  <a:srgbClr val="1B04FA"/>
                </a:solidFill>
                <a:cs typeface="Times New Roman" pitchFamily="18" charset="0"/>
              </a:rPr>
              <a:t>Tỉ lệ tăng dân số tự nhiên cao nhất thế giới</a:t>
            </a:r>
            <a:r>
              <a:rPr lang="en-US" sz="2800" b="1">
                <a:solidFill>
                  <a:srgbClr val="1B04FA"/>
                </a:solidFill>
                <a:cs typeface="Times New Roman" pitchFamily="18" charset="0"/>
              </a:rPr>
              <a:t> </a:t>
            </a:r>
            <a:r>
              <a:rPr lang="vi-VN" sz="2800" b="1">
                <a:solidFill>
                  <a:srgbClr val="1B04FA"/>
                </a:solidFill>
                <a:cs typeface="Times New Roman" pitchFamily="18" charset="0"/>
              </a:rPr>
              <a:t>với 2,54% (giai đoạn 2015 - 2020).</a:t>
            </a:r>
            <a:endParaRPr lang="en-US" sz="2800" b="1"/>
          </a:p>
        </p:txBody>
      </p:sp>
    </p:spTree>
    <p:extLst>
      <p:ext uri="{BB962C8B-B14F-4D97-AF65-F5344CB8AC3E}">
        <p14:creationId xmlns="" xmlns:p14="http://schemas.microsoft.com/office/powerpoint/2010/main" val="21126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6497" y="1159873"/>
            <a:ext cx="8599469"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600" b="1">
              <a:solidFill>
                <a:srgbClr val="FFFF00"/>
              </a:solidFill>
              <a:latin typeface="Arial" panose="020B0604020202020204" pitchFamily="34" charset="0"/>
              <a:ea typeface="Tahoma" panose="020B0604030504040204" pitchFamily="34" charset="0"/>
              <a:cs typeface="Arial" panose="020B0604020202020204" pitchFamily="34" charset="0"/>
            </a:endParaRPr>
          </a:p>
          <a:p>
            <a:pPr algn="ctr">
              <a:defRPr/>
            </a:pP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1.</a:t>
            </a:r>
            <a:r>
              <a:rPr lang="vi-VN" sz="1350" i="1"/>
              <a:t> </a:t>
            </a:r>
            <a:r>
              <a:rPr lang="vi-VN" sz="3300" b="1">
                <a:solidFill>
                  <a:srgbClr val="FFFF00"/>
                </a:solidFill>
              </a:rPr>
              <a:t>Châu Phi có 1 nền văn minh </a:t>
            </a:r>
            <a:endParaRPr lang="en-US" sz="3300" b="1">
              <a:solidFill>
                <a:srgbClr val="FFFF00"/>
              </a:solidFill>
            </a:endParaRPr>
          </a:p>
          <a:p>
            <a:pPr algn="ctr">
              <a:defRPr/>
            </a:pPr>
            <a:r>
              <a:rPr lang="vi-VN" sz="3300" b="1">
                <a:solidFill>
                  <a:srgbClr val="FFFF00"/>
                </a:solidFill>
              </a:rPr>
              <a:t>cổ đại rực rỡ -? </a:t>
            </a:r>
            <a:endParaRPr lang="en-US" sz="3300" b="1">
              <a:solidFill>
                <a:srgbClr val="FFFF00"/>
              </a:solidFill>
              <a:cs typeface="Times New Roman" panose="02020603050405020304" pitchFamily="18" charset="0"/>
            </a:endParaRPr>
          </a:p>
          <a:p>
            <a:pPr algn="ctr" defTabSz="685800">
              <a:defRPr/>
            </a:pPr>
            <a:endParaRPr lang="vi-VN" sz="36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2631121" y="3256010"/>
            <a:ext cx="4287839" cy="120178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i="1" dirty="0"/>
              <a:t>     </a:t>
            </a:r>
            <a:r>
              <a:rPr lang="vi-VN" sz="3000" b="1" i="1" dirty="0">
                <a:solidFill>
                  <a:schemeClr val="tx1"/>
                </a:solidFill>
              </a:rPr>
              <a:t>Sông Nin – Ai Cập</a:t>
            </a:r>
            <a:endParaRPr lang="en-US" sz="3000" b="1" dirty="0">
              <a:solidFill>
                <a:schemeClr val="tx1"/>
              </a:solidFill>
            </a:endParaRPr>
          </a:p>
        </p:txBody>
      </p:sp>
      <p:sp>
        <p:nvSpPr>
          <p:cNvPr id="19" name="Pentagon 18"/>
          <p:cNvSpPr/>
          <p:nvPr/>
        </p:nvSpPr>
        <p:spPr>
          <a:xfrm>
            <a:off x="1711419" y="3256010"/>
            <a:ext cx="1272540" cy="120178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B82B0A09-8936-4770-AF49-D36035776E9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 xmlns:p14="http://schemas.microsoft.com/office/powerpoint/2010/main" val="24594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0" name="Picture 11" descr="dl7tr107h0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25533" y="0"/>
            <a:ext cx="3818467" cy="6778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1" name="Group 82"/>
          <p:cNvGraphicFramePr>
            <a:graphicFrameLocks noGrp="1"/>
          </p:cNvGraphicFramePr>
          <p:nvPr>
            <p:ph idx="1"/>
            <p:extLst>
              <p:ext uri="{D42A27DB-BD31-4B8C-83A1-F6EECF244321}">
                <p14:modId xmlns="" xmlns:p14="http://schemas.microsoft.com/office/powerpoint/2010/main" val="1639457005"/>
              </p:ext>
            </p:extLst>
          </p:nvPr>
        </p:nvGraphicFramePr>
        <p:xfrm>
          <a:off x="1" y="-1"/>
          <a:ext cx="5325533" cy="6811728"/>
        </p:xfrm>
        <a:graphic>
          <a:graphicData uri="http://schemas.openxmlformats.org/drawingml/2006/table">
            <a:tbl>
              <a:tblPr/>
              <a:tblGrid>
                <a:gridCol w="1065312">
                  <a:extLst>
                    <a:ext uri="{9D8B030D-6E8A-4147-A177-3AD203B41FA5}">
                      <a16:colId xmlns="" xmlns:a16="http://schemas.microsoft.com/office/drawing/2014/main" val="20000"/>
                    </a:ext>
                  </a:extLst>
                </a:gridCol>
                <a:gridCol w="1065312">
                  <a:extLst>
                    <a:ext uri="{9D8B030D-6E8A-4147-A177-3AD203B41FA5}">
                      <a16:colId xmlns="" xmlns:a16="http://schemas.microsoft.com/office/drawing/2014/main" val="20001"/>
                    </a:ext>
                  </a:extLst>
                </a:gridCol>
                <a:gridCol w="1064285">
                  <a:extLst>
                    <a:ext uri="{9D8B030D-6E8A-4147-A177-3AD203B41FA5}">
                      <a16:colId xmlns="" xmlns:a16="http://schemas.microsoft.com/office/drawing/2014/main" val="20002"/>
                    </a:ext>
                  </a:extLst>
                </a:gridCol>
                <a:gridCol w="1065312">
                  <a:extLst>
                    <a:ext uri="{9D8B030D-6E8A-4147-A177-3AD203B41FA5}">
                      <a16:colId xmlns="" xmlns:a16="http://schemas.microsoft.com/office/drawing/2014/main" val="20003"/>
                    </a:ext>
                  </a:extLst>
                </a:gridCol>
                <a:gridCol w="1065312">
                  <a:extLst>
                    <a:ext uri="{9D8B030D-6E8A-4147-A177-3AD203B41FA5}">
                      <a16:colId xmlns="" xmlns:a16="http://schemas.microsoft.com/office/drawing/2014/main" val="20004"/>
                    </a:ext>
                  </a:extLst>
                </a:gridCol>
              </a:tblGrid>
              <a:tr h="1798267">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err="1">
                          <a:ln>
                            <a:noFill/>
                          </a:ln>
                          <a:solidFill>
                            <a:schemeClr val="tx1"/>
                          </a:solidFill>
                          <a:effectLst/>
                          <a:latin typeface="Times New Roman" panose="02020603050405020304" pitchFamily="18" charset="0"/>
                        </a:rPr>
                        <a:t>Tên</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nước</a:t>
                      </a:r>
                      <a:endParaRPr kumimoji="0" lang="en-US" sz="2000" b="1" i="0" u="none" strike="noStrike" cap="none" normalizeH="0" baseline="0" dirty="0">
                        <a:ln>
                          <a:noFill/>
                        </a:ln>
                        <a:solidFill>
                          <a:schemeClr val="tx1"/>
                        </a:solidFill>
                        <a:effectLst/>
                        <a:latin typeface="Times New Roman" panose="02020603050405020304" pitchFamily="18" charset="0"/>
                      </a:endParaRP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err="1">
                          <a:ln>
                            <a:noFill/>
                          </a:ln>
                          <a:solidFill>
                            <a:schemeClr val="tx1"/>
                          </a:solidFill>
                          <a:effectLst/>
                          <a:latin typeface="Times New Roman" panose="02020603050405020304" pitchFamily="18" charset="0"/>
                        </a:rPr>
                        <a:t>Dân</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số</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triệu</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người</a:t>
                      </a:r>
                      <a:r>
                        <a:rPr kumimoji="0" lang="en-US" sz="2000" b="1" i="0" u="none" strike="noStrike" cap="none" normalizeH="0" baseline="0" dirty="0">
                          <a:ln>
                            <a:noFill/>
                          </a:ln>
                          <a:solidFill>
                            <a:schemeClr val="tx1"/>
                          </a:solidFill>
                          <a:effectLst/>
                          <a:latin typeface="Times New Roman" panose="02020603050405020304" pitchFamily="18" charset="0"/>
                        </a:rPr>
                        <a:t>)</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err="1">
                          <a:ln>
                            <a:noFill/>
                          </a:ln>
                          <a:solidFill>
                            <a:schemeClr val="tx1"/>
                          </a:solidFill>
                          <a:effectLst/>
                          <a:latin typeface="Times New Roman" panose="02020603050405020304" pitchFamily="18" charset="0"/>
                        </a:rPr>
                        <a:t>Tỉ</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lệ</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sinh</a:t>
                      </a:r>
                      <a:r>
                        <a:rPr kumimoji="0" lang="en-US" sz="2000" b="1" i="0" u="none" strike="noStrike" cap="none" normalizeH="0" baseline="0" dirty="0">
                          <a:ln>
                            <a:noFill/>
                          </a:ln>
                          <a:solidFill>
                            <a:schemeClr val="tx1"/>
                          </a:solidFill>
                          <a:effectLst/>
                          <a:latin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(%o)</a:t>
                      </a:r>
                      <a:endParaRPr kumimoji="0" lang="en-US" sz="2000" b="1" i="1" u="none" strike="noStrike" cap="none" normalizeH="0" baseline="0" dirty="0">
                        <a:ln>
                          <a:noFill/>
                        </a:ln>
                        <a:solidFill>
                          <a:schemeClr val="tx1"/>
                        </a:solidFill>
                        <a:effectLst/>
                        <a:latin typeface="Times New Roman" panose="02020603050405020304" pitchFamily="18" charset="0"/>
                      </a:endParaRP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err="1">
                          <a:ln>
                            <a:noFill/>
                          </a:ln>
                          <a:solidFill>
                            <a:schemeClr val="tx1"/>
                          </a:solidFill>
                          <a:effectLst/>
                          <a:latin typeface="Times New Roman" panose="02020603050405020304" pitchFamily="18" charset="0"/>
                        </a:rPr>
                        <a:t>Tỉ</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lệ</a:t>
                      </a:r>
                      <a:r>
                        <a:rPr kumimoji="0" lang="en-US" sz="2000" b="1" i="0" u="none" strike="noStrike" cap="none" normalizeH="0" baseline="0" dirty="0">
                          <a:ln>
                            <a:noFill/>
                          </a:ln>
                          <a:solidFill>
                            <a:schemeClr val="tx1"/>
                          </a:solidFill>
                          <a:effectLst/>
                          <a:latin typeface="Times New Roman" panose="02020603050405020304" pitchFamily="18" charset="0"/>
                        </a:rPr>
                        <a:t> </a:t>
                      </a:r>
                      <a:r>
                        <a:rPr kumimoji="0" lang="en-US" sz="2000" b="1" i="0" u="none" strike="noStrike" cap="none" normalizeH="0" baseline="0" dirty="0" err="1">
                          <a:ln>
                            <a:noFill/>
                          </a:ln>
                          <a:solidFill>
                            <a:schemeClr val="tx1"/>
                          </a:solidFill>
                          <a:effectLst/>
                          <a:latin typeface="Times New Roman" panose="02020603050405020304" pitchFamily="18" charset="0"/>
                        </a:rPr>
                        <a:t>tử</a:t>
                      </a:r>
                      <a:r>
                        <a:rPr kumimoji="0" lang="en-US" sz="2000" b="1" i="0" u="none" strike="noStrike" cap="none" normalizeH="0" baseline="0" dirty="0">
                          <a:ln>
                            <a:noFill/>
                          </a:ln>
                          <a:solidFill>
                            <a:schemeClr val="tx1"/>
                          </a:solidFill>
                          <a:effectLst/>
                          <a:latin typeface="Times New Roman" panose="02020603050405020304"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(%o)</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Tỉ lệ gia tăng tự nhiên (%)</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944827">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Ê-ti-ô-pi-a</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65,4</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44</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15</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2,9</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54197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Ai cập</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69,8</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28</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7</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2,1</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98213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Tan-da-</a:t>
                      </a:r>
                      <a:r>
                        <a:rPr kumimoji="0" lang="en-US" sz="2000" b="1" i="0" u="none" strike="noStrike" cap="none" normalizeH="0" baseline="0" dirty="0" err="1">
                          <a:ln>
                            <a:noFill/>
                          </a:ln>
                          <a:solidFill>
                            <a:schemeClr val="tx1"/>
                          </a:solidFill>
                          <a:effectLst/>
                          <a:latin typeface="Times New Roman" panose="02020603050405020304" pitchFamily="18" charset="0"/>
                        </a:rPr>
                        <a:t>ni</a:t>
                      </a:r>
                      <a:r>
                        <a:rPr kumimoji="0" lang="en-US" sz="2000" b="1" i="0" u="none" strike="noStrike" cap="none" normalizeH="0" baseline="0" dirty="0">
                          <a:ln>
                            <a:noFill/>
                          </a:ln>
                          <a:solidFill>
                            <a:schemeClr val="tx1"/>
                          </a:solidFill>
                          <a:effectLst/>
                          <a:latin typeface="Times New Roman" panose="02020603050405020304" pitchFamily="18" charset="0"/>
                        </a:rPr>
                        <a:t>-a</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36,2</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41</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13</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2,8</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03664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Ni-giê-ri-a</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126,6</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41</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14</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2,7</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1507877">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CH Nam Phi</a:t>
                      </a:r>
                    </a:p>
                  </a:txBody>
                  <a:tcPr marL="68580" marR="68580"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43,6</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25</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a:ln>
                            <a:noFill/>
                          </a:ln>
                          <a:solidFill>
                            <a:schemeClr val="tx1"/>
                          </a:solidFill>
                          <a:effectLst/>
                          <a:latin typeface="Times New Roman" panose="02020603050405020304" pitchFamily="18" charset="0"/>
                        </a:rPr>
                        <a:t>14</a:t>
                      </a:r>
                    </a:p>
                  </a:txBody>
                  <a:tcPr marL="68580" marR="68580"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1" i="0" u="none" strike="noStrike" cap="none" normalizeH="0" baseline="0" dirty="0">
                          <a:ln>
                            <a:noFill/>
                          </a:ln>
                          <a:solidFill>
                            <a:schemeClr val="tx1"/>
                          </a:solidFill>
                          <a:effectLst/>
                          <a:latin typeface="Times New Roman" panose="02020603050405020304" pitchFamily="18" charset="0"/>
                        </a:rPr>
                        <a:t>1,1</a:t>
                      </a:r>
                    </a:p>
                  </a:txBody>
                  <a:tcPr marL="68580" marR="68580"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 xmlns:p14="http://schemas.microsoft.com/office/powerpoint/2010/main" val="2885425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DCF1B39-2E63-4AF3-B276-D7E91DC4C4B3}"/>
              </a:ext>
            </a:extLst>
          </p:cNvPr>
          <p:cNvGrpSpPr/>
          <p:nvPr/>
        </p:nvGrpSpPr>
        <p:grpSpPr>
          <a:xfrm>
            <a:off x="2876197" y="1388868"/>
            <a:ext cx="6277342" cy="5392932"/>
            <a:chOff x="1896609" y="1431065"/>
            <a:chExt cx="8699545" cy="5229135"/>
          </a:xfrm>
        </p:grpSpPr>
        <p:pic>
          <p:nvPicPr>
            <p:cNvPr id="12" name="Picture 11">
              <a:extLst>
                <a:ext uri="{FF2B5EF4-FFF2-40B4-BE49-F238E27FC236}">
                  <a16:creationId xmlns="" xmlns:a16="http://schemas.microsoft.com/office/drawing/2014/main" id="{ED3E9EDF-7646-4CAF-A942-0A8DDE3829AC}"/>
                </a:ext>
              </a:extLst>
            </p:cNvPr>
            <p:cNvPicPr>
              <a:picLocks noChangeAspect="1"/>
            </p:cNvPicPr>
            <p:nvPr/>
          </p:nvPicPr>
          <p:blipFill rotWithShape="1">
            <a:blip r:embed="rId3" cstate="print"/>
            <a:srcRect t="2403" b="7139"/>
            <a:stretch/>
          </p:blipFill>
          <p:spPr>
            <a:xfrm>
              <a:off x="1896609" y="1431065"/>
              <a:ext cx="8203674" cy="4719371"/>
            </a:xfrm>
            <a:prstGeom prst="rect">
              <a:avLst/>
            </a:prstGeom>
          </p:spPr>
        </p:pic>
        <p:sp>
          <p:nvSpPr>
            <p:cNvPr id="13" name="TextBox 12">
              <a:extLst>
                <a:ext uri="{FF2B5EF4-FFF2-40B4-BE49-F238E27FC236}">
                  <a16:creationId xmlns="" xmlns:a16="http://schemas.microsoft.com/office/drawing/2014/main" id="{98C65738-844D-428C-B1C2-0A17A7A08C85}"/>
                </a:ext>
              </a:extLst>
            </p:cNvPr>
            <p:cNvSpPr txBox="1"/>
            <p:nvPr/>
          </p:nvSpPr>
          <p:spPr>
            <a:xfrm>
              <a:off x="2364229" y="6152871"/>
              <a:ext cx="8231925" cy="507329"/>
            </a:xfrm>
            <a:prstGeom prst="rect">
              <a:avLst/>
            </a:prstGeom>
            <a:noFill/>
          </p:spPr>
          <p:txBody>
            <a:bodyPr wrap="square" rtlCol="0">
              <a:spAutoFit/>
            </a:bodyPr>
            <a:lstStyle/>
            <a:p>
              <a:r>
                <a:rPr lang="vi-VN" sz="1400">
                  <a:solidFill>
                    <a:srgbClr val="1B04FA"/>
                  </a:solidFill>
                </a:rPr>
                <a:t>Hình 10.1. Tỉ suất tăng dân số tự nhiên và tuổi thọ trung bình của châu Phi qua một số giai đoạn</a:t>
              </a:r>
              <a:endParaRPr lang="en-US" sz="1400">
                <a:solidFill>
                  <a:srgbClr val="1B04FA"/>
                </a:solidFill>
              </a:endParaRPr>
            </a:p>
          </p:txBody>
        </p:sp>
      </p:grpSp>
      <p:sp>
        <p:nvSpPr>
          <p:cNvPr id="10" name="Rectangle 9">
            <a:extLst>
              <a:ext uri="{FF2B5EF4-FFF2-40B4-BE49-F238E27FC236}">
                <a16:creationId xmlns="" xmlns:a16="http://schemas.microsoft.com/office/drawing/2014/main" id="{6FE52605-B4AB-4421-93E1-CB469548CA7B}"/>
              </a:ext>
            </a:extLst>
          </p:cNvPr>
          <p:cNvSpPr/>
          <p:nvPr/>
        </p:nvSpPr>
        <p:spPr>
          <a:xfrm>
            <a:off x="39060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B752372-78C5-4915-87B2-A8D4EC6E18CB}"/>
              </a:ext>
            </a:extLst>
          </p:cNvPr>
          <p:cNvSpPr/>
          <p:nvPr/>
        </p:nvSpPr>
        <p:spPr>
          <a:xfrm>
            <a:off x="5930386" y="2371232"/>
            <a:ext cx="168965" cy="33006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1B5ADDF4-DF35-4B85-8D2F-1510BBE1DF00}"/>
              </a:ext>
            </a:extLst>
          </p:cNvPr>
          <p:cNvSpPr/>
          <p:nvPr/>
        </p:nvSpPr>
        <p:spPr>
          <a:xfrm>
            <a:off x="69921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1085" y="304800"/>
            <a:ext cx="8382000" cy="954107"/>
          </a:xfrm>
          <a:prstGeom prst="rect">
            <a:avLst/>
          </a:prstGeom>
        </p:spPr>
        <p:txBody>
          <a:bodyPr wrap="square">
            <a:spAutoFit/>
          </a:bodyPr>
          <a:lstStyle/>
          <a:p>
            <a:r>
              <a:rPr lang="en-US" sz="2800" b="1" i="1" dirty="0" err="1">
                <a:solidFill>
                  <a:srgbClr val="FF0000"/>
                </a:solidFill>
                <a:latin typeface="Arial" pitchFamily="34" charset="0"/>
                <a:cs typeface="Arial" pitchFamily="34" charset="0"/>
              </a:rPr>
              <a:t>Nhận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xét</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tuổi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thọ</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trung</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bình</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của</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châu</a:t>
            </a:r>
            <a:r>
              <a:rPr lang="en-US" sz="2800" b="1" i="1" dirty="0">
                <a:solidFill>
                  <a:srgbClr val="FF0000"/>
                </a:solidFill>
                <a:latin typeface="Arial" pitchFamily="34" charset="0"/>
                <a:cs typeface="Arial" pitchFamily="34" charset="0"/>
              </a:rPr>
              <a:t> Phi </a:t>
            </a:r>
            <a:r>
              <a:rPr lang="en-US" sz="2800" b="1" i="1" dirty="0" err="1">
                <a:solidFill>
                  <a:srgbClr val="FF0000"/>
                </a:solidFill>
                <a:latin typeface="Arial" pitchFamily="34" charset="0"/>
                <a:cs typeface="Arial" pitchFamily="34" charset="0"/>
              </a:rPr>
              <a:t>từ</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giai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đoạn</a:t>
            </a:r>
            <a:r>
              <a:rPr lang="en-US" sz="2800" b="1" i="1" dirty="0">
                <a:solidFill>
                  <a:srgbClr val="FF0000"/>
                </a:solidFill>
                <a:latin typeface="Arial" pitchFamily="34" charset="0"/>
                <a:cs typeface="Arial" pitchFamily="34" charset="0"/>
              </a:rPr>
              <a:t> 2000 - 2005 </a:t>
            </a:r>
            <a:r>
              <a:rPr lang="en-US" sz="2800" b="1" i="1" dirty="0" err="1">
                <a:solidFill>
                  <a:srgbClr val="FF0000"/>
                </a:solidFill>
                <a:latin typeface="Arial" pitchFamily="34" charset="0"/>
                <a:cs typeface="Arial" pitchFamily="34" charset="0"/>
              </a:rPr>
              <a:t>đến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giai</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đoạn</a:t>
            </a:r>
            <a:r>
              <a:rPr lang="en-US" sz="2800" b="1" i="1" dirty="0">
                <a:solidFill>
                  <a:srgbClr val="FF0000"/>
                </a:solidFill>
                <a:latin typeface="Arial" pitchFamily="34" charset="0"/>
                <a:cs typeface="Arial" pitchFamily="34" charset="0"/>
              </a:rPr>
              <a:t> 2015 - 2020.</a:t>
            </a:r>
            <a:endParaRPr lang="en-US" sz="2800" dirty="0"/>
          </a:p>
        </p:txBody>
      </p:sp>
      <p:sp>
        <p:nvSpPr>
          <p:cNvPr id="4" name="TextBox 3"/>
          <p:cNvSpPr txBox="1"/>
          <p:nvPr/>
        </p:nvSpPr>
        <p:spPr>
          <a:xfrm>
            <a:off x="281085" y="2808744"/>
            <a:ext cx="2932533" cy="3046988"/>
          </a:xfrm>
          <a:prstGeom prst="rect">
            <a:avLst/>
          </a:prstGeom>
          <a:noFill/>
        </p:spPr>
        <p:txBody>
          <a:bodyPr wrap="square" rtlCol="0">
            <a:spAutoFit/>
          </a:bodyPr>
          <a:lstStyle/>
          <a:p>
            <a:r>
              <a:rPr lang="en-US" sz="2400" b="1" dirty="0" err="1"/>
              <a:t>Tuổi</a:t>
            </a:r>
            <a:r>
              <a:rPr lang="en-US" sz="2400" b="1" dirty="0"/>
              <a:t> </a:t>
            </a:r>
            <a:r>
              <a:rPr lang="en-US" sz="2400" b="1" dirty="0" err="1"/>
              <a:t>thọ</a:t>
            </a:r>
            <a:r>
              <a:rPr lang="en-US" sz="2400" b="1" dirty="0"/>
              <a:t> </a:t>
            </a:r>
            <a:r>
              <a:rPr lang="en-US" sz="2400" b="1" dirty="0" err="1"/>
              <a:t>trung</a:t>
            </a:r>
            <a:r>
              <a:rPr lang="en-US" sz="2400" b="1" dirty="0"/>
              <a:t> </a:t>
            </a:r>
            <a:r>
              <a:rPr lang="en-US" sz="2400" b="1" dirty="0" err="1" smtClean="0"/>
              <a:t>bình</a:t>
            </a:r>
            <a:r>
              <a:rPr lang="en-US" sz="2400" b="1" dirty="0" smtClean="0"/>
              <a:t> </a:t>
            </a:r>
            <a:r>
              <a:rPr lang="en-US" sz="2400" b="1" dirty="0" err="1" smtClean="0"/>
              <a:t>thấp</a:t>
            </a:r>
            <a:r>
              <a:rPr lang="en-US" sz="2400" b="1" dirty="0" smtClean="0"/>
              <a:t> </a:t>
            </a:r>
            <a:r>
              <a:rPr lang="en-US" sz="2400" b="1" dirty="0" err="1" smtClean="0"/>
              <a:t>hiện</a:t>
            </a:r>
            <a:r>
              <a:rPr lang="en-US" sz="2400" b="1" dirty="0" smtClean="0"/>
              <a:t> nay  </a:t>
            </a:r>
            <a:r>
              <a:rPr lang="en-US" sz="2400" b="1" dirty="0" err="1"/>
              <a:t>có</a:t>
            </a:r>
            <a:r>
              <a:rPr lang="en-US" sz="2400" b="1" dirty="0"/>
              <a:t> </a:t>
            </a:r>
            <a:r>
              <a:rPr lang="en-US" sz="2400" b="1" dirty="0" err="1"/>
              <a:t>sự</a:t>
            </a:r>
            <a:r>
              <a:rPr lang="en-US" sz="2400" b="1" dirty="0"/>
              <a:t> </a:t>
            </a:r>
            <a:r>
              <a:rPr lang="en-US" sz="2400" b="1" dirty="0" err="1"/>
              <a:t>gia</a:t>
            </a:r>
            <a:r>
              <a:rPr lang="en-US" sz="2400" b="1" dirty="0"/>
              <a:t> </a:t>
            </a:r>
            <a:r>
              <a:rPr lang="en-US" sz="2400" b="1" dirty="0" err="1"/>
              <a:t>tăng</a:t>
            </a:r>
            <a:r>
              <a:rPr lang="en-US" sz="2400" b="1" dirty="0"/>
              <a:t> </a:t>
            </a:r>
            <a:r>
              <a:rPr lang="en-US" sz="2400" b="1" dirty="0" err="1"/>
              <a:t>từ</a:t>
            </a:r>
            <a:r>
              <a:rPr lang="en-US" sz="2400" b="1" dirty="0"/>
              <a:t> </a:t>
            </a:r>
            <a:r>
              <a:rPr lang="en-US" sz="2400" b="1" dirty="0" err="1"/>
              <a:t>giai</a:t>
            </a:r>
            <a:r>
              <a:rPr lang="en-US" sz="2400" b="1" dirty="0"/>
              <a:t> </a:t>
            </a:r>
            <a:r>
              <a:rPr lang="en-US" sz="2400" b="1" dirty="0" err="1"/>
              <a:t>đoạn</a:t>
            </a:r>
            <a:r>
              <a:rPr lang="en-US" sz="2400" b="1" dirty="0"/>
              <a:t> 2000 - 2005 </a:t>
            </a:r>
            <a:r>
              <a:rPr lang="en-US" sz="2400" b="1" dirty="0" err="1"/>
              <a:t>là</a:t>
            </a:r>
            <a:r>
              <a:rPr lang="en-US" sz="2400" b="1" dirty="0"/>
              <a:t> 53,5 </a:t>
            </a:r>
            <a:r>
              <a:rPr lang="en-US" sz="2400" b="1" dirty="0" err="1"/>
              <a:t>tuổi</a:t>
            </a:r>
            <a:r>
              <a:rPr lang="en-US" sz="2400" b="1" dirty="0"/>
              <a:t> </a:t>
            </a:r>
            <a:r>
              <a:rPr lang="en-US" sz="2400" b="1" dirty="0" err="1"/>
              <a:t>đến</a:t>
            </a:r>
            <a:r>
              <a:rPr lang="en-US" sz="2400" b="1" dirty="0"/>
              <a:t> </a:t>
            </a:r>
            <a:r>
              <a:rPr lang="en-US" sz="2400" b="1" dirty="0" err="1"/>
              <a:t>giai</a:t>
            </a:r>
            <a:r>
              <a:rPr lang="en-US" sz="2400" b="1" dirty="0"/>
              <a:t> </a:t>
            </a:r>
            <a:r>
              <a:rPr lang="en-US" sz="2400" b="1" dirty="0" err="1"/>
              <a:t>đoạn</a:t>
            </a:r>
            <a:r>
              <a:rPr lang="en-US" sz="2400" b="1" dirty="0"/>
              <a:t> </a:t>
            </a:r>
            <a:r>
              <a:rPr lang="en-US" sz="2400" b="1" dirty="0" smtClean="0"/>
              <a:t>2015 </a:t>
            </a:r>
            <a:r>
              <a:rPr lang="en-US" sz="2400" b="1" dirty="0"/>
              <a:t>– </a:t>
            </a:r>
            <a:r>
              <a:rPr lang="en-US" sz="2400" b="1" dirty="0" smtClean="0"/>
              <a:t>2020 </a:t>
            </a:r>
            <a:r>
              <a:rPr lang="en-US" sz="2400" b="1" dirty="0" err="1"/>
              <a:t>là</a:t>
            </a:r>
            <a:r>
              <a:rPr lang="en-US" sz="2400" b="1" dirty="0"/>
              <a:t> 62,7 </a:t>
            </a:r>
            <a:r>
              <a:rPr lang="en-US" sz="2400" b="1" dirty="0" err="1"/>
              <a:t>tuổi</a:t>
            </a:r>
            <a:r>
              <a:rPr lang="en-US" sz="2400" b="1" dirty="0"/>
              <a:t>, </a:t>
            </a:r>
            <a:r>
              <a:rPr lang="en-US" sz="2400" b="1" dirty="0" err="1"/>
              <a:t>tăng</a:t>
            </a:r>
            <a:r>
              <a:rPr lang="en-US" sz="2400" b="1" dirty="0"/>
              <a:t> 9,2%.</a:t>
            </a:r>
          </a:p>
          <a:p>
            <a:endParaRPr lang="en-US" sz="2400" b="1" dirty="0"/>
          </a:p>
        </p:txBody>
      </p:sp>
    </p:spTree>
    <p:extLst>
      <p:ext uri="{BB962C8B-B14F-4D97-AF65-F5344CB8AC3E}">
        <p14:creationId xmlns="" xmlns:p14="http://schemas.microsoft.com/office/powerpoint/2010/main" val="136380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E56E0366-63D5-4D1C-B366-208755517980}"/>
              </a:ext>
            </a:extLst>
          </p:cNvPr>
          <p:cNvSpPr/>
          <p:nvPr/>
        </p:nvSpPr>
        <p:spPr>
          <a:xfrm>
            <a:off x="4572000" y="6086780"/>
            <a:ext cx="4671472" cy="461665"/>
          </a:xfrm>
          <a:prstGeom prst="rect">
            <a:avLst/>
          </a:prstGeom>
        </p:spPr>
        <p:txBody>
          <a:bodyPr wrap="none">
            <a:spAutoFit/>
          </a:bodyPr>
          <a:lstStyle/>
          <a:p>
            <a:r>
              <a:rPr lang="vi-VN" sz="2400" dirty="0">
                <a:solidFill>
                  <a:srgbClr val="1B04FA"/>
                </a:solidFill>
                <a:latin typeface="+mj-lt"/>
              </a:rPr>
              <a:t>T</a:t>
            </a:r>
            <a:r>
              <a:rPr lang="en-US" sz="2400" dirty="0" err="1">
                <a:solidFill>
                  <a:srgbClr val="1B04FA"/>
                </a:solidFill>
                <a:latin typeface="+mj-lt"/>
              </a:rPr>
              <a:t>háp</a:t>
            </a:r>
            <a:r>
              <a:rPr lang="en-US" sz="2400" dirty="0">
                <a:solidFill>
                  <a:srgbClr val="1B04FA"/>
                </a:solidFill>
                <a:latin typeface="+mj-lt"/>
              </a:rPr>
              <a:t> </a:t>
            </a:r>
            <a:r>
              <a:rPr lang="en-US" sz="2400" dirty="0" err="1">
                <a:solidFill>
                  <a:srgbClr val="1B04FA"/>
                </a:solidFill>
                <a:latin typeface="+mj-lt"/>
              </a:rPr>
              <a:t>dân</a:t>
            </a:r>
            <a:r>
              <a:rPr lang="en-US" sz="2400" dirty="0">
                <a:solidFill>
                  <a:srgbClr val="1B04FA"/>
                </a:solidFill>
                <a:latin typeface="+mj-lt"/>
              </a:rPr>
              <a:t> </a:t>
            </a:r>
            <a:r>
              <a:rPr lang="en-US" sz="2400" dirty="0" err="1">
                <a:solidFill>
                  <a:srgbClr val="1B04FA"/>
                </a:solidFill>
                <a:latin typeface="+mj-lt"/>
              </a:rPr>
              <a:t>số</a:t>
            </a:r>
            <a:r>
              <a:rPr lang="en-US" sz="2400" dirty="0">
                <a:solidFill>
                  <a:srgbClr val="1B04FA"/>
                </a:solidFill>
                <a:latin typeface="+mj-lt"/>
              </a:rPr>
              <a:t> </a:t>
            </a:r>
            <a:r>
              <a:rPr lang="en-US" sz="2400" dirty="0" err="1">
                <a:solidFill>
                  <a:srgbClr val="1B04FA"/>
                </a:solidFill>
                <a:latin typeface="+mj-lt"/>
              </a:rPr>
              <a:t>của</a:t>
            </a:r>
            <a:r>
              <a:rPr lang="en-US" sz="2400" dirty="0">
                <a:solidFill>
                  <a:srgbClr val="1B04FA"/>
                </a:solidFill>
                <a:latin typeface="+mj-lt"/>
              </a:rPr>
              <a:t> </a:t>
            </a:r>
            <a:r>
              <a:rPr lang="en-US" sz="2400" dirty="0" err="1">
                <a:solidFill>
                  <a:srgbClr val="1B04FA"/>
                </a:solidFill>
                <a:latin typeface="+mj-lt"/>
              </a:rPr>
              <a:t>châu</a:t>
            </a:r>
            <a:r>
              <a:rPr lang="en-US" sz="2400" dirty="0">
                <a:solidFill>
                  <a:srgbClr val="1B04FA"/>
                </a:solidFill>
                <a:latin typeface="+mj-lt"/>
              </a:rPr>
              <a:t> Phi</a:t>
            </a:r>
            <a:r>
              <a:rPr lang="vi-VN" sz="2400" dirty="0">
                <a:solidFill>
                  <a:srgbClr val="1B04FA"/>
                </a:solidFill>
                <a:latin typeface="+mj-lt"/>
              </a:rPr>
              <a:t> năm 2020</a:t>
            </a:r>
            <a:endParaRPr lang="en-US" sz="2400" dirty="0">
              <a:solidFill>
                <a:srgbClr val="1B04FA"/>
              </a:solidFill>
              <a:latin typeface="+mj-lt"/>
            </a:endParaRPr>
          </a:p>
        </p:txBody>
      </p:sp>
      <p:sp>
        <p:nvSpPr>
          <p:cNvPr id="2" name="Rectangle 1"/>
          <p:cNvSpPr/>
          <p:nvPr/>
        </p:nvSpPr>
        <p:spPr>
          <a:xfrm>
            <a:off x="381000" y="152400"/>
            <a:ext cx="8534400" cy="523220"/>
          </a:xfrm>
          <a:prstGeom prst="rect">
            <a:avLst/>
          </a:prstGeom>
        </p:spPr>
        <p:txBody>
          <a:bodyPr wrap="square">
            <a:spAutoFit/>
          </a:bodyPr>
          <a:lstStyle/>
          <a:p>
            <a:r>
              <a:rPr lang="en-US" sz="2800" b="1" i="1" dirty="0" err="1">
                <a:solidFill>
                  <a:srgbClr val="FF0000"/>
                </a:solidFill>
                <a:latin typeface="Arial" pitchFamily="34" charset="0"/>
                <a:cs typeface="Arial" pitchFamily="34" charset="0"/>
              </a:rPr>
              <a:t>Trình</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bày</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cơ</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cấu</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dân</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số</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của</a:t>
            </a:r>
            <a:r>
              <a:rPr lang="en-US" sz="2800" b="1" i="1" dirty="0">
                <a:solidFill>
                  <a:srgbClr val="FF0000"/>
                </a:solidFill>
                <a:latin typeface="Arial" pitchFamily="34" charset="0"/>
                <a:cs typeface="Arial" pitchFamily="34" charset="0"/>
              </a:rPr>
              <a:t> </a:t>
            </a:r>
            <a:r>
              <a:rPr lang="en-US" sz="2800" b="1" i="1" dirty="0" err="1">
                <a:solidFill>
                  <a:srgbClr val="FF0000"/>
                </a:solidFill>
                <a:latin typeface="Arial" pitchFamily="34" charset="0"/>
                <a:cs typeface="Arial" pitchFamily="34" charset="0"/>
              </a:rPr>
              <a:t>châu</a:t>
            </a:r>
            <a:r>
              <a:rPr lang="en-US" sz="2800" b="1" i="1" dirty="0">
                <a:solidFill>
                  <a:srgbClr val="FF0000"/>
                </a:solidFill>
                <a:latin typeface="Arial" pitchFamily="34" charset="0"/>
                <a:cs typeface="Arial" pitchFamily="34" charset="0"/>
              </a:rPr>
              <a:t> Phi </a:t>
            </a:r>
            <a:r>
              <a:rPr lang="en-US" sz="2800" b="1" i="1" dirty="0" err="1">
                <a:solidFill>
                  <a:srgbClr val="FF0000"/>
                </a:solidFill>
                <a:latin typeface="Arial" pitchFamily="34" charset="0"/>
                <a:cs typeface="Arial" pitchFamily="34" charset="0"/>
              </a:rPr>
              <a:t>năm</a:t>
            </a:r>
            <a:r>
              <a:rPr lang="en-US" sz="2800" b="1" i="1" dirty="0">
                <a:solidFill>
                  <a:srgbClr val="FF0000"/>
                </a:solidFill>
                <a:latin typeface="Arial" pitchFamily="34" charset="0"/>
                <a:cs typeface="Arial" pitchFamily="34" charset="0"/>
              </a:rPr>
              <a:t> </a:t>
            </a:r>
            <a:r>
              <a:rPr lang="en-US" sz="2800" b="1" i="1" dirty="0" smtClean="0">
                <a:solidFill>
                  <a:srgbClr val="FF0000"/>
                </a:solidFill>
                <a:latin typeface="Arial" pitchFamily="34" charset="0"/>
                <a:cs typeface="Arial" pitchFamily="34" charset="0"/>
              </a:rPr>
              <a:t>2020?</a:t>
            </a:r>
            <a:endParaRPr lang="en-US" sz="2800" b="1" dirty="0">
              <a:solidFill>
                <a:srgbClr val="FF0000"/>
              </a:solidFill>
              <a:latin typeface="Arial" pitchFamily="34" charset="0"/>
              <a:cs typeface="Arial" pitchFamily="34" charset="0"/>
            </a:endParaRPr>
          </a:p>
        </p:txBody>
      </p:sp>
      <p:sp>
        <p:nvSpPr>
          <p:cNvPr id="7" name="Rectangle 6"/>
          <p:cNvSpPr/>
          <p:nvPr/>
        </p:nvSpPr>
        <p:spPr>
          <a:xfrm>
            <a:off x="304800" y="2044005"/>
            <a:ext cx="3839088" cy="3046988"/>
          </a:xfrm>
          <a:prstGeom prst="rect">
            <a:avLst/>
          </a:prstGeom>
        </p:spPr>
        <p:txBody>
          <a:bodyPr wrap="square">
            <a:spAutoFit/>
          </a:bodyPr>
          <a:lstStyle/>
          <a:p>
            <a:r>
              <a:rPr lang="en-US" sz="3200" b="1" dirty="0" err="1"/>
              <a:t>Châu</a:t>
            </a:r>
            <a:r>
              <a:rPr lang="en-US" sz="3200" b="1" dirty="0"/>
              <a:t> Phi </a:t>
            </a:r>
            <a:r>
              <a:rPr lang="en-US" sz="3200" b="1" dirty="0" err="1"/>
              <a:t>có</a:t>
            </a:r>
            <a:r>
              <a:rPr lang="en-US" sz="3200" b="1" dirty="0"/>
              <a:t> </a:t>
            </a:r>
            <a:r>
              <a:rPr lang="en-US" sz="3200" b="1" dirty="0" err="1"/>
              <a:t>cơ</a:t>
            </a:r>
            <a:r>
              <a:rPr lang="en-US" sz="3200" b="1" dirty="0"/>
              <a:t> </a:t>
            </a:r>
            <a:r>
              <a:rPr lang="en-US" sz="3200" b="1" dirty="0" err="1"/>
              <a:t>cấu</a:t>
            </a:r>
            <a:r>
              <a:rPr lang="en-US" sz="3200" b="1" dirty="0"/>
              <a:t> </a:t>
            </a:r>
            <a:r>
              <a:rPr lang="en-US" sz="3200" b="1" dirty="0" err="1"/>
              <a:t>dân</a:t>
            </a:r>
            <a:r>
              <a:rPr lang="en-US" sz="3200" b="1" dirty="0"/>
              <a:t> </a:t>
            </a:r>
            <a:r>
              <a:rPr lang="en-US" sz="3200" b="1" dirty="0" err="1"/>
              <a:t>số</a:t>
            </a:r>
            <a:r>
              <a:rPr lang="en-US" sz="3200" b="1" dirty="0"/>
              <a:t> </a:t>
            </a:r>
            <a:r>
              <a:rPr lang="en-US" sz="3200" b="1" dirty="0" err="1"/>
              <a:t>trẻ</a:t>
            </a:r>
            <a:r>
              <a:rPr lang="en-US" sz="3200" b="1" dirty="0"/>
              <a:t>, </a:t>
            </a:r>
            <a:r>
              <a:rPr lang="en-US" sz="3200" b="1" dirty="0" err="1"/>
              <a:t>năm</a:t>
            </a:r>
            <a:r>
              <a:rPr lang="en-US" sz="3200" b="1" dirty="0"/>
              <a:t> 2020, </a:t>
            </a:r>
            <a:r>
              <a:rPr lang="en-US" sz="3200" b="1" dirty="0" err="1"/>
              <a:t>số</a:t>
            </a:r>
            <a:r>
              <a:rPr lang="en-US" sz="3200" b="1" dirty="0"/>
              <a:t> </a:t>
            </a:r>
            <a:r>
              <a:rPr lang="en-US" sz="3200" b="1" dirty="0" err="1"/>
              <a:t>người</a:t>
            </a:r>
            <a:r>
              <a:rPr lang="en-US" sz="3200" b="1" dirty="0"/>
              <a:t> </a:t>
            </a:r>
            <a:r>
              <a:rPr lang="en-US" sz="3200" b="1" dirty="0" err="1"/>
              <a:t>trong</a:t>
            </a:r>
            <a:r>
              <a:rPr lang="en-US" sz="3200" b="1" dirty="0"/>
              <a:t> </a:t>
            </a:r>
            <a:r>
              <a:rPr lang="en-US" sz="3200" b="1" dirty="0" err="1"/>
              <a:t>độ</a:t>
            </a:r>
            <a:r>
              <a:rPr lang="en-US" sz="3200" b="1" dirty="0"/>
              <a:t> </a:t>
            </a:r>
            <a:r>
              <a:rPr lang="en-US" sz="3200" b="1" dirty="0" err="1" smtClean="0"/>
              <a:t>tuổi</a:t>
            </a:r>
            <a:r>
              <a:rPr lang="en-US" sz="3200" b="1" dirty="0"/>
              <a:t> </a:t>
            </a:r>
            <a:r>
              <a:rPr lang="en-US" sz="3200" b="1" dirty="0" smtClean="0"/>
              <a:t>0-14 </a:t>
            </a:r>
            <a:r>
              <a:rPr lang="en-US" sz="3200" b="1" dirty="0" err="1"/>
              <a:t>tuổi</a:t>
            </a:r>
            <a:r>
              <a:rPr lang="en-US" sz="3200" b="1" dirty="0"/>
              <a:t> </a:t>
            </a:r>
            <a:r>
              <a:rPr lang="en-US" sz="3200" b="1" dirty="0" err="1"/>
              <a:t>chiếm</a:t>
            </a:r>
            <a:r>
              <a:rPr lang="en-US" sz="3200" b="1" dirty="0"/>
              <a:t> 40,6%, </a:t>
            </a:r>
            <a:r>
              <a:rPr lang="en-US" sz="3200" b="1" dirty="0" err="1"/>
              <a:t>độ</a:t>
            </a:r>
            <a:r>
              <a:rPr lang="en-US" sz="3200" b="1" dirty="0"/>
              <a:t> </a:t>
            </a:r>
            <a:r>
              <a:rPr lang="en-US" sz="3200" b="1" dirty="0" err="1"/>
              <a:t>tuổi</a:t>
            </a:r>
            <a:r>
              <a:rPr lang="en-US" sz="3200" b="1" dirty="0"/>
              <a:t> 15-64 </a:t>
            </a:r>
            <a:r>
              <a:rPr lang="en-US" sz="3200" b="1" dirty="0" err="1"/>
              <a:t>tuổi</a:t>
            </a:r>
            <a:r>
              <a:rPr lang="en-US" sz="3200" b="1" dirty="0"/>
              <a:t> </a:t>
            </a:r>
            <a:r>
              <a:rPr lang="en-US" sz="3200" b="1" dirty="0" err="1"/>
              <a:t>chiếm</a:t>
            </a:r>
            <a:r>
              <a:rPr lang="en-US" sz="3200" b="1" dirty="0"/>
              <a:t> 55,9%.</a:t>
            </a:r>
            <a:endParaRPr lang="en-US" sz="3200" b="1" dirty="0">
              <a:effectLst/>
            </a:endParaRPr>
          </a:p>
        </p:txBody>
      </p:sp>
      <p:pic>
        <p:nvPicPr>
          <p:cNvPr id="8" name="image65.png"/>
          <p:cNvPicPr/>
          <p:nvPr/>
        </p:nvPicPr>
        <p:blipFill>
          <a:blip r:embed="rId3" cstate="print"/>
          <a:srcRect/>
          <a:stretch>
            <a:fillRect/>
          </a:stretch>
        </p:blipFill>
        <p:spPr>
          <a:xfrm>
            <a:off x="4307311" y="838200"/>
            <a:ext cx="4316889" cy="5221426"/>
          </a:xfrm>
          <a:prstGeom prst="rect">
            <a:avLst/>
          </a:prstGeom>
          <a:ln/>
        </p:spPr>
      </p:pic>
      <p:sp>
        <p:nvSpPr>
          <p:cNvPr id="9" name="Rectangle 8"/>
          <p:cNvSpPr/>
          <p:nvPr/>
        </p:nvSpPr>
        <p:spPr>
          <a:xfrm>
            <a:off x="7322419" y="1447800"/>
            <a:ext cx="68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Nữ</a:t>
            </a:r>
            <a:endParaRPr lang="en-US" dirty="0"/>
          </a:p>
        </p:txBody>
      </p:sp>
      <p:sp>
        <p:nvSpPr>
          <p:cNvPr id="10" name="Rectangle 9"/>
          <p:cNvSpPr/>
          <p:nvPr/>
        </p:nvSpPr>
        <p:spPr>
          <a:xfrm>
            <a:off x="5334000" y="1447800"/>
            <a:ext cx="838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Nam</a:t>
            </a:r>
            <a:endParaRPr lang="en-US" dirty="0"/>
          </a:p>
        </p:txBody>
      </p:sp>
      <p:sp>
        <p:nvSpPr>
          <p:cNvPr id="11" name="Rectangle 10"/>
          <p:cNvSpPr/>
          <p:nvPr/>
        </p:nvSpPr>
        <p:spPr>
          <a:xfrm>
            <a:off x="4143888" y="838200"/>
            <a:ext cx="4695312" cy="457200"/>
          </a:xfrm>
          <a:prstGeom prst="rect">
            <a:avLst/>
          </a:prstGeom>
          <a:ln>
            <a:solidFill>
              <a:schemeClr val="bg1">
                <a:lumMod val="8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3342052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1BC2FAA-4066-4306-8456-6F35D7E2292F}"/>
              </a:ext>
            </a:extLst>
          </p:cNvPr>
          <p:cNvSpPr/>
          <p:nvPr/>
        </p:nvSpPr>
        <p:spPr>
          <a:xfrm>
            <a:off x="69573" y="61725"/>
            <a:ext cx="2673627" cy="523220"/>
          </a:xfrm>
          <a:prstGeom prst="rect">
            <a:avLst/>
          </a:prstGeom>
          <a:solidFill>
            <a:srgbClr val="00B050"/>
          </a:solidFill>
          <a:ln>
            <a:solidFill>
              <a:srgbClr val="00B050"/>
            </a:solidFill>
          </a:ln>
        </p:spPr>
        <p:txBody>
          <a:bodyPr wrap="square">
            <a:spAutoFit/>
          </a:bodyPr>
          <a:lstStyle/>
          <a:p>
            <a:pPr algn="ctr"/>
            <a:r>
              <a:rPr lang="vi-VN" sz="2800" b="1">
                <a:solidFill>
                  <a:srgbClr val="FFFF00"/>
                </a:solidFill>
                <a:latin typeface="Arial" panose="020B0604020202020204" pitchFamily="34" charset="0"/>
                <a:cs typeface="Arial" panose="020B0604020202020204" pitchFamily="34" charset="0"/>
              </a:rPr>
              <a:t>Thuận lợi:</a:t>
            </a:r>
            <a:endParaRPr lang="en-US">
              <a:solidFill>
                <a:srgbClr val="FFFF00"/>
              </a:solidFill>
            </a:endParaRPr>
          </a:p>
        </p:txBody>
      </p:sp>
      <p:grpSp>
        <p:nvGrpSpPr>
          <p:cNvPr id="5" name="Group 4">
            <a:extLst>
              <a:ext uri="{FF2B5EF4-FFF2-40B4-BE49-F238E27FC236}">
                <a16:creationId xmlns="" xmlns:a16="http://schemas.microsoft.com/office/drawing/2014/main" id="{0C63054C-E140-43C2-9740-08E218A2BE15}"/>
              </a:ext>
            </a:extLst>
          </p:cNvPr>
          <p:cNvGrpSpPr/>
          <p:nvPr/>
        </p:nvGrpSpPr>
        <p:grpSpPr>
          <a:xfrm>
            <a:off x="157413" y="1531866"/>
            <a:ext cx="4547927" cy="4360077"/>
            <a:chOff x="209884" y="1531866"/>
            <a:chExt cx="6063902" cy="4360077"/>
          </a:xfrm>
        </p:grpSpPr>
        <p:pic>
          <p:nvPicPr>
            <p:cNvPr id="1026" name="Picture 2" descr="Phát triển nguồn lao động tại châu Phi đáp ứng yêu cầu CMCN 4.0">
              <a:extLst>
                <a:ext uri="{FF2B5EF4-FFF2-40B4-BE49-F238E27FC236}">
                  <a16:creationId xmlns="" xmlns:a16="http://schemas.microsoft.com/office/drawing/2014/main" id="{7F6747E1-5F5F-40D6-AAF3-436AFCEBF075}"/>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9884" y="1531866"/>
              <a:ext cx="6063902" cy="379427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150C2599-7A91-4B18-A050-2ADB0DA58EFB}"/>
                </a:ext>
              </a:extLst>
            </p:cNvPr>
            <p:cNvSpPr/>
            <p:nvPr/>
          </p:nvSpPr>
          <p:spPr>
            <a:xfrm>
              <a:off x="630640" y="5430278"/>
              <a:ext cx="5222389" cy="461665"/>
            </a:xfrm>
            <a:prstGeom prst="rect">
              <a:avLst/>
            </a:prstGeom>
          </p:spPr>
          <p:txBody>
            <a:bodyPr wrap="square">
              <a:spAutoFit/>
            </a:bodyPr>
            <a:lstStyle/>
            <a:p>
              <a:pPr algn="just"/>
              <a:r>
                <a:rPr lang="vi-VN" sz="2400">
                  <a:solidFill>
                    <a:srgbClr val="1B04FA"/>
                  </a:solidFill>
                  <a:latin typeface="Arial" panose="020B0604020202020204" pitchFamily="34" charset="0"/>
                  <a:cs typeface="Arial" panose="020B0604020202020204" pitchFamily="34" charset="0"/>
                </a:rPr>
                <a:t>Nguồn lao động dồi dào</a:t>
              </a:r>
              <a:endParaRPr lang="en-US" sz="2400">
                <a:solidFill>
                  <a:srgbClr val="1B04FA"/>
                </a:solidFill>
              </a:endParaRPr>
            </a:p>
          </p:txBody>
        </p:sp>
      </p:grpSp>
      <p:grpSp>
        <p:nvGrpSpPr>
          <p:cNvPr id="8" name="Group 7">
            <a:extLst>
              <a:ext uri="{FF2B5EF4-FFF2-40B4-BE49-F238E27FC236}">
                <a16:creationId xmlns="" xmlns:a16="http://schemas.microsoft.com/office/drawing/2014/main" id="{DAA1B468-0108-41ED-A046-CB1F67CB0ADD}"/>
              </a:ext>
            </a:extLst>
          </p:cNvPr>
          <p:cNvGrpSpPr/>
          <p:nvPr/>
        </p:nvGrpSpPr>
        <p:grpSpPr>
          <a:xfrm>
            <a:off x="4843537" y="1531865"/>
            <a:ext cx="4161815" cy="4805017"/>
            <a:chOff x="6458049" y="1531865"/>
            <a:chExt cx="5549087" cy="4805017"/>
          </a:xfrm>
        </p:grpSpPr>
        <p:pic>
          <p:nvPicPr>
            <p:cNvPr id="4" name="Picture 3">
              <a:extLst>
                <a:ext uri="{FF2B5EF4-FFF2-40B4-BE49-F238E27FC236}">
                  <a16:creationId xmlns="" xmlns:a16="http://schemas.microsoft.com/office/drawing/2014/main" id="{93DB44F2-11C4-48B9-87D3-D7A33E7D368F}"/>
                </a:ext>
              </a:extLst>
            </p:cNvPr>
            <p:cNvPicPr>
              <a:picLocks noChangeAspect="1"/>
            </p:cNvPicPr>
            <p:nvPr/>
          </p:nvPicPr>
          <p:blipFill>
            <a:blip r:embed="rId4" cstate="print"/>
            <a:stretch>
              <a:fillRect/>
            </a:stretch>
          </p:blipFill>
          <p:spPr>
            <a:xfrm>
              <a:off x="6458049" y="1531865"/>
              <a:ext cx="5549087" cy="3794269"/>
            </a:xfrm>
            <a:prstGeom prst="rect">
              <a:avLst/>
            </a:prstGeom>
          </p:spPr>
        </p:pic>
        <p:sp>
          <p:nvSpPr>
            <p:cNvPr id="7" name="Rectangle 6">
              <a:extLst>
                <a:ext uri="{FF2B5EF4-FFF2-40B4-BE49-F238E27FC236}">
                  <a16:creationId xmlns="" xmlns:a16="http://schemas.microsoft.com/office/drawing/2014/main" id="{288A8C00-CEE5-4B1C-A675-428D10381F95}"/>
                </a:ext>
              </a:extLst>
            </p:cNvPr>
            <p:cNvSpPr/>
            <p:nvPr/>
          </p:nvSpPr>
          <p:spPr>
            <a:xfrm>
              <a:off x="7074790" y="5382775"/>
              <a:ext cx="4812323"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Thị trường tiêu thụ rộng lớn</a:t>
              </a:r>
              <a:endParaRPr lang="en-US" sz="2800">
                <a:solidFill>
                  <a:srgbClr val="1B04FA"/>
                </a:solidFill>
              </a:endParaRPr>
            </a:p>
          </p:txBody>
        </p:sp>
      </p:grpSp>
      <p:pic>
        <p:nvPicPr>
          <p:cNvPr id="9" name="Picture 8">
            <a:extLst>
              <a:ext uri="{FF2B5EF4-FFF2-40B4-BE49-F238E27FC236}">
                <a16:creationId xmlns="" xmlns:a16="http://schemas.microsoft.com/office/drawing/2014/main" id="{CCFE10E0-EA92-4CDE-9E1A-1093E70A2911}"/>
              </a:ext>
            </a:extLst>
          </p:cNvPr>
          <p:cNvPicPr>
            <a:picLocks noChangeAspect="1"/>
          </p:cNvPicPr>
          <p:nvPr/>
        </p:nvPicPr>
        <p:blipFill>
          <a:blip r:embed="rId5" cstate="print"/>
          <a:stretch>
            <a:fillRect/>
          </a:stretch>
        </p:blipFill>
        <p:spPr>
          <a:xfrm>
            <a:off x="8240250" y="159988"/>
            <a:ext cx="818777" cy="960487"/>
          </a:xfrm>
          <a:prstGeom prst="rect">
            <a:avLst/>
          </a:prstGeom>
        </p:spPr>
      </p:pic>
    </p:spTree>
    <p:extLst>
      <p:ext uri="{BB962C8B-B14F-4D97-AF65-F5344CB8AC3E}">
        <p14:creationId xmlns="" xmlns:p14="http://schemas.microsoft.com/office/powerpoint/2010/main" val="390538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auto">
          <a:xfrm>
            <a:off x="6800850" y="2362200"/>
            <a:ext cx="0" cy="0"/>
          </a:xfrm>
          <a:prstGeom prst="line">
            <a:avLst/>
          </a:prstGeom>
          <a:noFill/>
          <a:ln w="9525">
            <a:solidFill>
              <a:schemeClr val="tx1"/>
            </a:solidFill>
            <a:round/>
          </a:ln>
          <a:extLst>
            <a:ext uri="{909E8E84-426E-40DD-AFC4-6F175D3DCCD1}">
              <a14:hiddenFill xmlns="" xmlns:a14="http://schemas.microsoft.com/office/drawing/2010/main">
                <a:noFill/>
              </a14:hiddenFill>
            </a:ext>
          </a:extLst>
        </p:spPr>
        <p:txBody>
          <a:bodyPr lIns="76810" tIns="38405" rIns="76810" bIns="38405"/>
          <a:lstStyle/>
          <a:p>
            <a:pPr defTabSz="768096" eaLnBrk="0" fontAlgn="base" hangingPunct="0">
              <a:spcBef>
                <a:spcPct val="0"/>
              </a:spcBef>
              <a:spcAft>
                <a:spcPct val="0"/>
              </a:spcAft>
              <a:defRPr/>
            </a:pPr>
            <a:endParaRPr lang="en-US" sz="1500">
              <a:solidFill>
                <a:srgbClr val="000000"/>
              </a:solidFill>
              <a:latin typeface="Times New Roman" panose="02020603050405020304" pitchFamily="18" charset="0"/>
            </a:endParaRPr>
          </a:p>
        </p:txBody>
      </p:sp>
      <p:sp>
        <p:nvSpPr>
          <p:cNvPr id="27651" name="Text Box 3"/>
          <p:cNvSpPr txBox="1">
            <a:spLocks noChangeArrowheads="1"/>
          </p:cNvSpPr>
          <p:nvPr/>
        </p:nvSpPr>
        <p:spPr bwMode="auto">
          <a:xfrm>
            <a:off x="1885950" y="371477"/>
            <a:ext cx="155185" cy="4161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76810" tIns="38405" rIns="76810" bIns="38405">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8096" eaLnBrk="0" fontAlgn="base" hangingPunct="0">
              <a:spcBef>
                <a:spcPct val="0"/>
              </a:spcBef>
              <a:spcAft>
                <a:spcPct val="0"/>
              </a:spcAft>
              <a:buNone/>
              <a:defRPr/>
            </a:pPr>
            <a:endParaRPr lang="en-US" altLang="en-US" sz="2200">
              <a:solidFill>
                <a:srgbClr val="0000FF"/>
              </a:solidFill>
              <a:latin typeface="Times New Roman" panose="02020603050405020304" pitchFamily="18" charset="0"/>
            </a:endParaRPr>
          </a:p>
        </p:txBody>
      </p:sp>
      <p:sp>
        <p:nvSpPr>
          <p:cNvPr id="27652" name="Text Box 4"/>
          <p:cNvSpPr txBox="1">
            <a:spLocks noChangeArrowheads="1"/>
          </p:cNvSpPr>
          <p:nvPr/>
        </p:nvSpPr>
        <p:spPr bwMode="auto">
          <a:xfrm>
            <a:off x="2286000" y="2362200"/>
            <a:ext cx="5200650" cy="308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6810" tIns="38405" rIns="76810" bIns="38405">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8096" fontAlgn="base">
              <a:spcBef>
                <a:spcPct val="50000"/>
              </a:spcBef>
              <a:spcAft>
                <a:spcPct val="0"/>
              </a:spcAft>
              <a:buNone/>
              <a:defRPr/>
            </a:pPr>
            <a:endParaRPr lang="en-US" altLang="en-US" sz="1500">
              <a:solidFill>
                <a:srgbClr val="000000"/>
              </a:solidFill>
              <a:latin typeface="Times New Roman" panose="02020603050405020304" pitchFamily="18" charset="0"/>
            </a:endParaRPr>
          </a:p>
        </p:txBody>
      </p:sp>
      <p:sp>
        <p:nvSpPr>
          <p:cNvPr id="27653" name="Text Box 5"/>
          <p:cNvSpPr txBox="1">
            <a:spLocks noChangeArrowheads="1"/>
          </p:cNvSpPr>
          <p:nvPr/>
        </p:nvSpPr>
        <p:spPr bwMode="auto">
          <a:xfrm>
            <a:off x="1828800" y="1219200"/>
            <a:ext cx="4857750" cy="308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6810" tIns="38405" rIns="76810" bIns="38405">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68096" fontAlgn="base">
              <a:spcBef>
                <a:spcPct val="50000"/>
              </a:spcBef>
              <a:spcAft>
                <a:spcPct val="0"/>
              </a:spcAft>
              <a:buNone/>
              <a:defRPr/>
            </a:pPr>
            <a:endParaRPr lang="en-US" altLang="en-US" sz="1500">
              <a:solidFill>
                <a:srgbClr val="000000"/>
              </a:solidFill>
              <a:latin typeface="Times New Roman" panose="02020603050405020304" pitchFamily="18" charset="0"/>
            </a:endParaRPr>
          </a:p>
        </p:txBody>
      </p:sp>
      <p:sp>
        <p:nvSpPr>
          <p:cNvPr id="58376" name="Rectangle 8"/>
          <p:cNvSpPr>
            <a:spLocks noChangeArrowheads="1"/>
          </p:cNvSpPr>
          <p:nvPr/>
        </p:nvSpPr>
        <p:spPr bwMode="auto">
          <a:xfrm>
            <a:off x="428625" y="65910"/>
            <a:ext cx="8573586" cy="1000890"/>
          </a:xfrm>
          <a:prstGeom prst="rect">
            <a:avLst/>
          </a:prstGeom>
          <a:noFill/>
          <a:ln>
            <a:noFill/>
          </a:ln>
        </p:spPr>
        <p:txBody>
          <a:bodyPr wrap="square" lIns="76810" tIns="38405" rIns="76810" bIns="38405" anchor="ctr">
            <a:spAutoFit/>
          </a:bodyPr>
          <a:lstStyle/>
          <a:p>
            <a:pPr algn="just" defTabSz="768096" fontAlgn="base">
              <a:spcBef>
                <a:spcPct val="0"/>
              </a:spcBef>
              <a:spcAft>
                <a:spcPct val="0"/>
              </a:spcAft>
              <a:defRPr/>
            </a:pP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Dựa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ảnh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dưới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đây</a:t>
            </a:r>
            <a:r>
              <a:rPr lang="en-US" sz="2000" b="1" dirty="0" smtClean="0">
                <a:solidFill>
                  <a:srgbClr val="FF0000"/>
                </a:solidFill>
                <a:latin typeface="Times New Roman" panose="02020603050405020304" pitchFamily="18" charset="0"/>
                <a:cs typeface="Times New Roman" panose="02020603050405020304" pitchFamily="18" charset="0"/>
              </a:rPr>
              <a:t>. </a:t>
            </a:r>
            <a:r>
              <a:rPr lang="vi-VN" sz="2000" b="1" dirty="0" smtClean="0">
                <a:solidFill>
                  <a:srgbClr val="FF0000"/>
                </a:solidFill>
                <a:latin typeface="Times New Roman" panose="02020603050405020304" pitchFamily="18" charset="0"/>
                <a:cs typeface="Times New Roman" panose="02020603050405020304" pitchFamily="18" charset="0"/>
              </a:rPr>
              <a:t>Cho </a:t>
            </a:r>
            <a:r>
              <a:rPr lang="vi-VN" sz="2000" b="1" dirty="0">
                <a:solidFill>
                  <a:srgbClr val="FF0000"/>
                </a:solidFill>
                <a:latin typeface="Times New Roman" panose="02020603050405020304" pitchFamily="18" charset="0"/>
                <a:cs typeface="Times New Roman" panose="02020603050405020304" pitchFamily="18" charset="0"/>
              </a:rPr>
              <a:t>biết dân số còn tăng nhanh ảnh hưởng như thế nào đến sự phát triển kinh tế - xã hội châu Phi?</a:t>
            </a:r>
            <a:endParaRPr lang="en-US" sz="2000" b="1" dirty="0">
              <a:solidFill>
                <a:srgbClr val="FF0000"/>
              </a:solidFill>
              <a:latin typeface="Times New Roman" panose="02020603050405020304" pitchFamily="18" charset="0"/>
              <a:cs typeface="Times New Roman" panose="02020603050405020304" pitchFamily="18" charset="0"/>
            </a:endParaRPr>
          </a:p>
          <a:p>
            <a:pPr algn="just" defTabSz="768096" fontAlgn="base">
              <a:spcBef>
                <a:spcPct val="0"/>
              </a:spcBef>
              <a:spcAft>
                <a:spcPct val="0"/>
              </a:spcAft>
              <a:defRPr/>
            </a:pP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58377" name="Picture 9" descr="question"/>
          <p:cNvPicPr>
            <a:picLocks noChangeAspect="1" noChangeArrowheads="1" noCrop="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338995">
            <a:off x="-43404" y="71846"/>
            <a:ext cx="40005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9" name="Picture 1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00600" y="3733802"/>
            <a:ext cx="3200400" cy="313531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0" name="Picture 1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57817" y="762000"/>
            <a:ext cx="3657600" cy="32639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1" name="Picture 13" descr="1"/>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143000" y="4046386"/>
            <a:ext cx="3657600" cy="279574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3" name="Picture 15" descr="nan-doi-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800600" y="762000"/>
            <a:ext cx="3143250" cy="2971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37531798"/>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8377"/>
                                        </p:tgtEl>
                                        <p:attrNameLst>
                                          <p:attrName>style.visibility</p:attrName>
                                        </p:attrNameLst>
                                      </p:cBhvr>
                                      <p:to>
                                        <p:strVal val="visible"/>
                                      </p:to>
                                    </p:set>
                                    <p:animEffect transition="in" filter="wheel(4)">
                                      <p:cBhvr>
                                        <p:cTn id="7" dur="500"/>
                                        <p:tgtEl>
                                          <p:spTgt spid="58377"/>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58376"/>
                                        </p:tgtEl>
                                        <p:attrNameLst>
                                          <p:attrName>style.visibility</p:attrName>
                                        </p:attrNameLst>
                                      </p:cBhvr>
                                      <p:to>
                                        <p:strVal val="visible"/>
                                      </p:to>
                                    </p:set>
                                    <p:animEffect transition="in" filter="wheel(4)">
                                      <p:cBhvr>
                                        <p:cTn id="10" dur="500"/>
                                        <p:tgtEl>
                                          <p:spTgt spid="5837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58380"/>
                                        </p:tgtEl>
                                        <p:attrNameLst>
                                          <p:attrName>style.visibility</p:attrName>
                                        </p:attrNameLst>
                                      </p:cBhvr>
                                      <p:to>
                                        <p:strVal val="visible"/>
                                      </p:to>
                                    </p:set>
                                    <p:animEffect transition="in" filter="wheel(4)">
                                      <p:cBhvr>
                                        <p:cTn id="15" dur="2000"/>
                                        <p:tgtEl>
                                          <p:spTgt spid="58380"/>
                                        </p:tgtEl>
                                      </p:cBhvr>
                                    </p:animEffect>
                                  </p:childTnLst>
                                </p:cTn>
                              </p:par>
                              <p:par>
                                <p:cTn id="16" presetID="21" presetClass="entr" presetSubtype="4" fill="hold" nodeType="withEffect">
                                  <p:stCondLst>
                                    <p:cond delay="0"/>
                                  </p:stCondLst>
                                  <p:childTnLst>
                                    <p:set>
                                      <p:cBhvr>
                                        <p:cTn id="17" dur="1" fill="hold">
                                          <p:stCondLst>
                                            <p:cond delay="0"/>
                                          </p:stCondLst>
                                        </p:cTn>
                                        <p:tgtEl>
                                          <p:spTgt spid="58383"/>
                                        </p:tgtEl>
                                        <p:attrNameLst>
                                          <p:attrName>style.visibility</p:attrName>
                                        </p:attrNameLst>
                                      </p:cBhvr>
                                      <p:to>
                                        <p:strVal val="visible"/>
                                      </p:to>
                                    </p:set>
                                    <p:animEffect transition="in" filter="wheel(4)">
                                      <p:cBhvr>
                                        <p:cTn id="18" dur="2000"/>
                                        <p:tgtEl>
                                          <p:spTgt spid="58383"/>
                                        </p:tgtEl>
                                      </p:cBhvr>
                                    </p:animEffect>
                                  </p:childTnLst>
                                </p:cTn>
                              </p:par>
                              <p:par>
                                <p:cTn id="19" presetID="21" presetClass="entr" presetSubtype="4" fill="hold" nodeType="withEffect">
                                  <p:stCondLst>
                                    <p:cond delay="0"/>
                                  </p:stCondLst>
                                  <p:childTnLst>
                                    <p:set>
                                      <p:cBhvr>
                                        <p:cTn id="20" dur="1" fill="hold">
                                          <p:stCondLst>
                                            <p:cond delay="0"/>
                                          </p:stCondLst>
                                        </p:cTn>
                                        <p:tgtEl>
                                          <p:spTgt spid="58381"/>
                                        </p:tgtEl>
                                        <p:attrNameLst>
                                          <p:attrName>style.visibility</p:attrName>
                                        </p:attrNameLst>
                                      </p:cBhvr>
                                      <p:to>
                                        <p:strVal val="visible"/>
                                      </p:to>
                                    </p:set>
                                    <p:animEffect transition="in" filter="wheel(4)">
                                      <p:cBhvr>
                                        <p:cTn id="21" dur="2000"/>
                                        <p:tgtEl>
                                          <p:spTgt spid="58381"/>
                                        </p:tgtEl>
                                      </p:cBhvr>
                                    </p:animEffect>
                                  </p:childTnLst>
                                </p:cTn>
                              </p:par>
                              <p:par>
                                <p:cTn id="22" presetID="21" presetClass="entr" presetSubtype="4" fill="hold" nodeType="withEffect">
                                  <p:stCondLst>
                                    <p:cond delay="0"/>
                                  </p:stCondLst>
                                  <p:childTnLst>
                                    <p:set>
                                      <p:cBhvr>
                                        <p:cTn id="23" dur="1" fill="hold">
                                          <p:stCondLst>
                                            <p:cond delay="0"/>
                                          </p:stCondLst>
                                        </p:cTn>
                                        <p:tgtEl>
                                          <p:spTgt spid="58379"/>
                                        </p:tgtEl>
                                        <p:attrNameLst>
                                          <p:attrName>style.visibility</p:attrName>
                                        </p:attrNameLst>
                                      </p:cBhvr>
                                      <p:to>
                                        <p:strVal val="visible"/>
                                      </p:to>
                                    </p:set>
                                    <p:animEffect transition="in" filter="wheel(4)">
                                      <p:cBhvr>
                                        <p:cTn id="24" dur="2000"/>
                                        <p:tgtEl>
                                          <p:spTgt spid="58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5" descr="Copy%20of%20i41_084955">
            <a:extLst>
              <a:ext uri="{FF2B5EF4-FFF2-40B4-BE49-F238E27FC236}">
                <a16:creationId xmlns="" xmlns:a16="http://schemas.microsoft.com/office/drawing/2014/main" id="{A524F52A-138B-418F-8281-2514AB6FF886}"/>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508" r="17689" b="-3"/>
          <a:stretch/>
        </p:blipFill>
        <p:spPr bwMode="auto">
          <a:xfrm>
            <a:off x="241301" y="713617"/>
            <a:ext cx="2313019" cy="302140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4" descr="A picture containing text, person, outdoor, person&#10;&#10;Description automatically generated">
            <a:extLst>
              <a:ext uri="{FF2B5EF4-FFF2-40B4-BE49-F238E27FC236}">
                <a16:creationId xmlns="" xmlns:a16="http://schemas.microsoft.com/office/drawing/2014/main" id="{6B619A4E-AF46-43D7-9068-1B93E3277096}"/>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8976" r="17847" b="-4"/>
          <a:stretch/>
        </p:blipFill>
        <p:spPr bwMode="auto">
          <a:xfrm>
            <a:off x="241301" y="3906738"/>
            <a:ext cx="2313019" cy="278595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3" descr="t790925a">
            <a:extLst>
              <a:ext uri="{FF2B5EF4-FFF2-40B4-BE49-F238E27FC236}">
                <a16:creationId xmlns="" xmlns:a16="http://schemas.microsoft.com/office/drawing/2014/main" id="{65FC2C4F-DCFD-443A-AE29-73532869B38A}"/>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0070" r="1535" b="2"/>
          <a:stretch/>
        </p:blipFill>
        <p:spPr bwMode="auto">
          <a:xfrm>
            <a:off x="2698714" y="713617"/>
            <a:ext cx="3032438" cy="597907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6" descr="13171-Domorodci,_holcicka_s_chlapeckem,_Sudan,_1931">
            <a:extLst>
              <a:ext uri="{FF2B5EF4-FFF2-40B4-BE49-F238E27FC236}">
                <a16:creationId xmlns="" xmlns:a16="http://schemas.microsoft.com/office/drawing/2014/main" id="{3FB3A0C6-6731-4FD7-AE1A-B26FFB486F5A}"/>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9391" b="2"/>
          <a:stretch/>
        </p:blipFill>
        <p:spPr bwMode="auto">
          <a:xfrm>
            <a:off x="5875548" y="713617"/>
            <a:ext cx="3027151" cy="597907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30FB6943-11CF-4F33-BA11-757BFB2A77C6}"/>
              </a:ext>
            </a:extLst>
          </p:cNvPr>
          <p:cNvSpPr/>
          <p:nvPr/>
        </p:nvSpPr>
        <p:spPr>
          <a:xfrm>
            <a:off x="1892824" y="61725"/>
            <a:ext cx="7181603" cy="400110"/>
          </a:xfrm>
          <a:prstGeom prst="rect">
            <a:avLst/>
          </a:prstGeom>
        </p:spPr>
        <p:txBody>
          <a:bodyPr wrap="square">
            <a:spAutoFit/>
          </a:bodyPr>
          <a:lstStyle/>
          <a:p>
            <a:r>
              <a:rPr lang="vi-VN" sz="2000" dirty="0">
                <a:solidFill>
                  <a:srgbClr val="1B04FA"/>
                </a:solidFill>
                <a:latin typeface="+mj-lt"/>
              </a:rPr>
              <a:t>Kìm hãm sự phát triển kinh tế - xã hội, dẫn đến đói nghèo</a:t>
            </a:r>
            <a:endParaRPr lang="en-US" sz="2000" dirty="0">
              <a:solidFill>
                <a:srgbClr val="1B04FA"/>
              </a:solidFill>
              <a:latin typeface="+mj-lt"/>
            </a:endParaRPr>
          </a:p>
        </p:txBody>
      </p:sp>
    </p:spTree>
    <p:extLst>
      <p:ext uri="{BB962C8B-B14F-4D97-AF65-F5344CB8AC3E}">
        <p14:creationId xmlns="" xmlns:p14="http://schemas.microsoft.com/office/powerpoint/2010/main" val="963333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gTinChiTiet" descr="00(10)">
            <a:extLst>
              <a:ext uri="{FF2B5EF4-FFF2-40B4-BE49-F238E27FC236}">
                <a16:creationId xmlns="" xmlns:a16="http://schemas.microsoft.com/office/drawing/2014/main" id="{0AD586B4-AAD1-4D5A-8C18-0CF16A5875C9}"/>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4008" r="-2" b="3708"/>
          <a:stretch/>
        </p:blipFill>
        <p:spPr bwMode="auto">
          <a:xfrm>
            <a:off x="241300" y="321733"/>
            <a:ext cx="4256171" cy="303084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9" descr="b8">
            <a:extLst>
              <a:ext uri="{FF2B5EF4-FFF2-40B4-BE49-F238E27FC236}">
                <a16:creationId xmlns="" xmlns:a16="http://schemas.microsoft.com/office/drawing/2014/main" id="{86D0643E-A833-4243-A4A0-C5E5BF18F145}"/>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36375" b="-1"/>
          <a:stretch/>
        </p:blipFill>
        <p:spPr bwMode="auto">
          <a:xfrm>
            <a:off x="241302" y="3524290"/>
            <a:ext cx="2007434" cy="277651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8" descr="b5">
            <a:extLst>
              <a:ext uri="{FF2B5EF4-FFF2-40B4-BE49-F238E27FC236}">
                <a16:creationId xmlns="" xmlns:a16="http://schemas.microsoft.com/office/drawing/2014/main" id="{6E564780-C14D-430B-A1FD-D6CC60A11865}"/>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2380" r="-4" b="-4"/>
          <a:stretch/>
        </p:blipFill>
        <p:spPr bwMode="auto">
          <a:xfrm>
            <a:off x="2369665" y="3514856"/>
            <a:ext cx="2127807" cy="278595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7" descr="b2">
            <a:extLst>
              <a:ext uri="{FF2B5EF4-FFF2-40B4-BE49-F238E27FC236}">
                <a16:creationId xmlns="" xmlns:a16="http://schemas.microsoft.com/office/drawing/2014/main" id="{505AB2A6-45D5-4EF9-A7C7-4F879921E4E2}"/>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6835" r="7675" b="-1"/>
          <a:stretch/>
        </p:blipFill>
        <p:spPr bwMode="auto">
          <a:xfrm>
            <a:off x="4646530" y="321733"/>
            <a:ext cx="4256169" cy="597907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 xmlns:a16="http://schemas.microsoft.com/office/drawing/2014/main" id="{38799E28-44CF-4941-849A-E31239FFBC84}"/>
              </a:ext>
            </a:extLst>
          </p:cNvPr>
          <p:cNvSpPr/>
          <p:nvPr/>
        </p:nvSpPr>
        <p:spPr>
          <a:xfrm>
            <a:off x="120432" y="6346655"/>
            <a:ext cx="7181603" cy="523220"/>
          </a:xfrm>
          <a:prstGeom prst="rect">
            <a:avLst/>
          </a:prstGeom>
        </p:spPr>
        <p:txBody>
          <a:bodyPr wrap="square">
            <a:spAutoFit/>
          </a:bodyPr>
          <a:lstStyle/>
          <a:p>
            <a:pPr algn="ctr"/>
            <a:r>
              <a:rPr lang="vi-VN" sz="2800">
                <a:solidFill>
                  <a:srgbClr val="1B04FA"/>
                </a:solidFill>
              </a:rPr>
              <a:t>Bệnh tật</a:t>
            </a:r>
            <a:endParaRPr lang="en-US" sz="2800">
              <a:solidFill>
                <a:srgbClr val="1B04FA"/>
              </a:solidFill>
            </a:endParaRPr>
          </a:p>
        </p:txBody>
      </p:sp>
    </p:spTree>
    <p:extLst>
      <p:ext uri="{BB962C8B-B14F-4D97-AF65-F5344CB8AC3E}">
        <p14:creationId xmlns="" xmlns:p14="http://schemas.microsoft.com/office/powerpoint/2010/main" val="306196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par>
                                <p:cTn id="8" presetID="21"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par>
                                <p:cTn id="11" presetID="21"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2000"/>
                                        <p:tgtEl>
                                          <p:spTgt spid="9"/>
                                        </p:tgtEl>
                                      </p:cBhvr>
                                    </p:animEffect>
                                  </p:childTnLst>
                                </p:cTn>
                              </p:par>
                              <p:par>
                                <p:cTn id="14" presetID="21"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4)">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bwMode="white">
          <a:xfrm>
            <a:off x="1589" y="857250"/>
            <a:ext cx="914082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39" tIns="45720" rIns="91439" bIns="4572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00">
              <a:solidFill>
                <a:prstClr val="white"/>
              </a:solidFill>
            </a:endParaRPr>
          </a:p>
        </p:txBody>
      </p:sp>
      <p:pic>
        <p:nvPicPr>
          <p:cNvPr id="7" name="imgTinChiTiet" descr="00(10)"/>
          <p:cNvPicPr>
            <a:picLocks noChangeAspect="1" noChangeArrowheads="1"/>
          </p:cNvPicPr>
          <p:nvPr/>
        </p:nvPicPr>
        <p:blipFill>
          <a:blip r:embed="rId2" cstate="print">
            <a:extLst>
              <a:ext uri="{28A0092B-C50C-407E-A947-70E740481C1C}">
                <a14:useLocalDpi xmlns="" xmlns:a14="http://schemas.microsoft.com/office/drawing/2010/main" val="0"/>
              </a:ext>
            </a:extLst>
          </a:blip>
          <a:srcRect t="34007" r="-2" b="3708"/>
          <a:stretch>
            <a:fillRect/>
          </a:stretch>
        </p:blipFill>
        <p:spPr bwMode="auto">
          <a:xfrm>
            <a:off x="321470" y="3276600"/>
            <a:ext cx="4256088" cy="1670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9" descr="b8"/>
          <p:cNvPicPr>
            <a:picLocks noChangeAspect="1" noChangeArrowheads="1"/>
          </p:cNvPicPr>
          <p:nvPr/>
        </p:nvPicPr>
        <p:blipFill>
          <a:blip r:embed="rId3" cstate="print">
            <a:extLst>
              <a:ext uri="{28A0092B-C50C-407E-A947-70E740481C1C}">
                <a14:useLocalDpi xmlns="" xmlns:a14="http://schemas.microsoft.com/office/drawing/2010/main" val="0"/>
              </a:ext>
            </a:extLst>
          </a:blip>
          <a:srcRect r="36375" b="-2"/>
          <a:stretch>
            <a:fillRect/>
          </a:stretch>
        </p:blipFill>
        <p:spPr bwMode="auto">
          <a:xfrm>
            <a:off x="315119" y="5049045"/>
            <a:ext cx="2008188" cy="15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8" descr="b5"/>
          <p:cNvPicPr>
            <a:picLocks noChangeAspect="1" noChangeArrowheads="1"/>
          </p:cNvPicPr>
          <p:nvPr/>
        </p:nvPicPr>
        <p:blipFill>
          <a:blip r:embed="rId4" cstate="print">
            <a:extLst>
              <a:ext uri="{28A0092B-C50C-407E-A947-70E740481C1C}">
                <a14:useLocalDpi xmlns="" xmlns:a14="http://schemas.microsoft.com/office/drawing/2010/main" val="0"/>
              </a:ext>
            </a:extLst>
          </a:blip>
          <a:srcRect l="22380" r="-5" b="-5"/>
          <a:stretch>
            <a:fillRect/>
          </a:stretch>
        </p:blipFill>
        <p:spPr bwMode="auto">
          <a:xfrm>
            <a:off x="2444751" y="5249460"/>
            <a:ext cx="2127250" cy="1179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7" descr="b2"/>
          <p:cNvPicPr>
            <a:picLocks noChangeAspect="1" noChangeArrowheads="1"/>
          </p:cNvPicPr>
          <p:nvPr/>
        </p:nvPicPr>
        <p:blipFill>
          <a:blip r:embed="rId5" cstate="print">
            <a:extLst>
              <a:ext uri="{28A0092B-C50C-407E-A947-70E740481C1C}">
                <a14:useLocalDpi xmlns="" xmlns:a14="http://schemas.microsoft.com/office/drawing/2010/main" val="0"/>
              </a:ext>
            </a:extLst>
          </a:blip>
          <a:srcRect l="26836" r="7675" b="-2"/>
          <a:stretch>
            <a:fillRect/>
          </a:stretch>
        </p:blipFill>
        <p:spPr bwMode="auto">
          <a:xfrm>
            <a:off x="4720433" y="3276601"/>
            <a:ext cx="4256087"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28600" y="152400"/>
            <a:ext cx="8229600" cy="3046988"/>
          </a:xfrm>
          <a:prstGeom prst="rect">
            <a:avLst/>
          </a:prstGeom>
        </p:spPr>
        <p:txBody>
          <a:bodyPr wrap="square">
            <a:spAutoFit/>
          </a:bodyPr>
          <a:lstStyle/>
          <a:p>
            <a:pPr algn="just">
              <a:spcBef>
                <a:spcPct val="50000"/>
              </a:spcBef>
            </a:pPr>
            <a:r>
              <a:rPr lang="en-US" sz="2400" b="1" dirty="0" err="1">
                <a:latin typeface="Times New Roman" pitchFamily="18" charset="0"/>
              </a:rPr>
              <a:t>Châu</a:t>
            </a:r>
            <a:r>
              <a:rPr lang="en-US" sz="2400" b="1" dirty="0">
                <a:latin typeface="Times New Roman" pitchFamily="18" charset="0"/>
              </a:rPr>
              <a:t> Phi </a:t>
            </a:r>
            <a:r>
              <a:rPr lang="en-US" sz="2400" b="1" dirty="0" err="1">
                <a:latin typeface="Times New Roman" pitchFamily="18" charset="0"/>
              </a:rPr>
              <a:t>là</a:t>
            </a:r>
            <a:r>
              <a:rPr lang="en-US" sz="2400" b="1" dirty="0">
                <a:latin typeface="Times New Roman" pitchFamily="18" charset="0"/>
              </a:rPr>
              <a:t> </a:t>
            </a:r>
            <a:r>
              <a:rPr lang="en-US" sz="2400" b="1" dirty="0" err="1">
                <a:latin typeface="Times New Roman" pitchFamily="18" charset="0"/>
              </a:rPr>
              <a:t>nơi</a:t>
            </a:r>
            <a:r>
              <a:rPr lang="en-US" sz="2400" b="1" dirty="0">
                <a:latin typeface="Times New Roman" pitchFamily="18" charset="0"/>
              </a:rPr>
              <a:t> </a:t>
            </a:r>
            <a:r>
              <a:rPr lang="en-US" sz="2400" b="1" dirty="0" err="1">
                <a:latin typeface="Times New Roman" pitchFamily="18" charset="0"/>
              </a:rPr>
              <a:t>phát</a:t>
            </a:r>
            <a:r>
              <a:rPr lang="en-US" sz="2400" b="1" dirty="0">
                <a:latin typeface="Times New Roman" pitchFamily="18" charset="0"/>
              </a:rPr>
              <a:t> </a:t>
            </a:r>
            <a:r>
              <a:rPr lang="en-US" sz="2400" b="1" dirty="0" err="1">
                <a:latin typeface="Times New Roman" pitchFamily="18" charset="0"/>
              </a:rPr>
              <a:t>hiện</a:t>
            </a:r>
            <a:r>
              <a:rPr lang="en-US" sz="2400" b="1" dirty="0">
                <a:latin typeface="Times New Roman" pitchFamily="18" charset="0"/>
              </a:rPr>
              <a:t> </a:t>
            </a:r>
            <a:r>
              <a:rPr lang="en-US" sz="2400" b="1" dirty="0" err="1">
                <a:latin typeface="Times New Roman" pitchFamily="18" charset="0"/>
              </a:rPr>
              <a:t>ra</a:t>
            </a:r>
            <a:r>
              <a:rPr lang="en-US" sz="2400" b="1" dirty="0">
                <a:latin typeface="Times New Roman" pitchFamily="18" charset="0"/>
              </a:rPr>
              <a:t> </a:t>
            </a:r>
            <a:r>
              <a:rPr lang="en-US" sz="2400" b="1" dirty="0" err="1">
                <a:latin typeface="Times New Roman" pitchFamily="18" charset="0"/>
              </a:rPr>
              <a:t>trường</a:t>
            </a:r>
            <a:r>
              <a:rPr lang="en-US" sz="2400" b="1" dirty="0">
                <a:latin typeface="Times New Roman" pitchFamily="18" charset="0"/>
              </a:rPr>
              <a:t> </a:t>
            </a:r>
            <a:r>
              <a:rPr lang="en-US" sz="2400" b="1" dirty="0" err="1">
                <a:latin typeface="Times New Roman" pitchFamily="18" charset="0"/>
              </a:rPr>
              <a:t>hợp</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HIV/AIDS </a:t>
            </a:r>
            <a:r>
              <a:rPr lang="en-US" sz="2400" b="1" dirty="0" err="1">
                <a:latin typeface="Times New Roman" pitchFamily="18" charset="0"/>
              </a:rPr>
              <a:t>đầu</a:t>
            </a:r>
            <a:r>
              <a:rPr lang="en-US" sz="2400" b="1" dirty="0">
                <a:latin typeface="Times New Roman" pitchFamily="18" charset="0"/>
              </a:rPr>
              <a:t> </a:t>
            </a:r>
            <a:r>
              <a:rPr lang="en-US" sz="2400" b="1" dirty="0" err="1">
                <a:latin typeface="Times New Roman" pitchFamily="18" charset="0"/>
              </a:rPr>
              <a:t>tiên</a:t>
            </a:r>
            <a:r>
              <a:rPr lang="en-US" sz="2400" b="1" dirty="0">
                <a:latin typeface="Times New Roman" pitchFamily="18" charset="0"/>
              </a:rPr>
              <a:t> </a:t>
            </a:r>
            <a:r>
              <a:rPr lang="en-US" sz="2400" b="1" dirty="0" err="1">
                <a:latin typeface="Times New Roman" pitchFamily="18" charset="0"/>
              </a:rPr>
              <a:t>trên</a:t>
            </a:r>
            <a:r>
              <a:rPr lang="en-US" sz="2400" b="1" dirty="0">
                <a:latin typeface="Times New Roman" pitchFamily="18" charset="0"/>
              </a:rPr>
              <a:t> </a:t>
            </a:r>
            <a:r>
              <a:rPr lang="en-US" sz="2400" b="1" dirty="0" err="1">
                <a:latin typeface="Times New Roman" pitchFamily="18" charset="0"/>
              </a:rPr>
              <a:t>thế</a:t>
            </a:r>
            <a:r>
              <a:rPr lang="en-US" sz="2400" b="1" dirty="0">
                <a:latin typeface="Times New Roman" pitchFamily="18" charset="0"/>
              </a:rPr>
              <a:t> </a:t>
            </a:r>
            <a:r>
              <a:rPr lang="en-US" sz="2400" b="1" dirty="0" err="1">
                <a:latin typeface="Times New Roman" pitchFamily="18" charset="0"/>
              </a:rPr>
              <a:t>giới</a:t>
            </a:r>
            <a:r>
              <a:rPr lang="en-US" sz="2400" b="1" dirty="0">
                <a:latin typeface="Times New Roman" pitchFamily="18" charset="0"/>
              </a:rPr>
              <a:t> </a:t>
            </a:r>
            <a:r>
              <a:rPr lang="en-US" sz="2400" b="1" dirty="0" err="1">
                <a:latin typeface="Times New Roman" pitchFamily="18" charset="0"/>
              </a:rPr>
              <a:t>năm</a:t>
            </a:r>
            <a:r>
              <a:rPr lang="en-US" sz="2400" b="1" dirty="0">
                <a:latin typeface="Times New Roman" pitchFamily="18" charset="0"/>
              </a:rPr>
              <a:t> 1981, </a:t>
            </a:r>
            <a:r>
              <a:rPr lang="en-US" sz="2400" b="1" dirty="0" err="1">
                <a:latin typeface="Times New Roman" pitchFamily="18" charset="0"/>
              </a:rPr>
              <a:t>từ</a:t>
            </a:r>
            <a:r>
              <a:rPr lang="en-US" sz="2400" b="1" dirty="0">
                <a:latin typeface="Times New Roman" pitchFamily="18" charset="0"/>
              </a:rPr>
              <a:t> </a:t>
            </a:r>
            <a:r>
              <a:rPr lang="en-US" sz="2400" b="1" dirty="0" err="1">
                <a:latin typeface="Times New Roman" pitchFamily="18" charset="0"/>
              </a:rPr>
              <a:t>đó</a:t>
            </a:r>
            <a:r>
              <a:rPr lang="en-US" sz="2400" b="1" dirty="0">
                <a:latin typeface="Times New Roman" pitchFamily="18" charset="0"/>
              </a:rPr>
              <a:t> </a:t>
            </a:r>
            <a:r>
              <a:rPr lang="en-US" sz="2400" b="1" dirty="0" err="1">
                <a:latin typeface="Times New Roman" pitchFamily="18" charset="0"/>
              </a:rPr>
              <a:t>đến</a:t>
            </a:r>
            <a:r>
              <a:rPr lang="en-US" sz="2400" b="1" dirty="0">
                <a:latin typeface="Times New Roman" pitchFamily="18" charset="0"/>
              </a:rPr>
              <a:t> nay </a:t>
            </a:r>
            <a:r>
              <a:rPr lang="en-US" sz="2400" b="1" dirty="0" err="1">
                <a:latin typeface="Times New Roman" pitchFamily="18" charset="0"/>
              </a:rPr>
              <a:t>số</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lây</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a:t>
            </a:r>
            <a:r>
              <a:rPr lang="en-US" sz="2400" b="1" dirty="0" err="1">
                <a:latin typeface="Times New Roman" pitchFamily="18" charset="0"/>
              </a:rPr>
              <a:t>căn</a:t>
            </a:r>
            <a:r>
              <a:rPr lang="en-US" sz="2400" b="1" dirty="0">
                <a:latin typeface="Times New Roman" pitchFamily="18" charset="0"/>
              </a:rPr>
              <a:t> </a:t>
            </a:r>
            <a:r>
              <a:rPr lang="en-US" sz="2400" b="1" dirty="0" err="1">
                <a:latin typeface="Times New Roman" pitchFamily="18" charset="0"/>
              </a:rPr>
              <a:t>bệnh</a:t>
            </a:r>
            <a:r>
              <a:rPr lang="en-US" sz="2400" b="1" dirty="0">
                <a:latin typeface="Times New Roman" pitchFamily="18" charset="0"/>
              </a:rPr>
              <a:t> </a:t>
            </a:r>
            <a:r>
              <a:rPr lang="en-US" sz="2400" b="1" dirty="0" err="1">
                <a:latin typeface="Times New Roman" pitchFamily="18" charset="0"/>
              </a:rPr>
              <a:t>này</a:t>
            </a:r>
            <a:r>
              <a:rPr lang="en-US" sz="2400" b="1" dirty="0">
                <a:latin typeface="Times New Roman" pitchFamily="18" charset="0"/>
              </a:rPr>
              <a:t> </a:t>
            </a:r>
            <a:r>
              <a:rPr lang="en-US" sz="2400" b="1" dirty="0" err="1">
                <a:latin typeface="Times New Roman" pitchFamily="18" charset="0"/>
              </a:rPr>
              <a:t>không</a:t>
            </a:r>
            <a:r>
              <a:rPr lang="en-US" sz="2400" b="1" dirty="0">
                <a:latin typeface="Times New Roman" pitchFamily="18" charset="0"/>
              </a:rPr>
              <a:t> </a:t>
            </a:r>
            <a:r>
              <a:rPr lang="en-US" sz="2400" b="1" dirty="0" err="1">
                <a:latin typeface="Times New Roman" pitchFamily="18" charset="0"/>
              </a:rPr>
              <a:t>ngừng</a:t>
            </a:r>
            <a:r>
              <a:rPr lang="en-US" sz="2400" b="1" dirty="0">
                <a:latin typeface="Times New Roman" pitchFamily="18" charset="0"/>
              </a:rPr>
              <a:t> </a:t>
            </a:r>
            <a:r>
              <a:rPr lang="en-US" sz="2400" b="1" dirty="0" err="1">
                <a:latin typeface="Times New Roman" pitchFamily="18" charset="0"/>
              </a:rPr>
              <a:t>tăng</a:t>
            </a:r>
            <a:r>
              <a:rPr lang="en-US" sz="2400" b="1" dirty="0">
                <a:latin typeface="Times New Roman" pitchFamily="18" charset="0"/>
              </a:rPr>
              <a:t>. </a:t>
            </a:r>
            <a:r>
              <a:rPr lang="en-US" sz="2400" b="1" dirty="0" err="1">
                <a:latin typeface="Times New Roman" pitchFamily="18" charset="0"/>
              </a:rPr>
              <a:t>Năm</a:t>
            </a:r>
            <a:r>
              <a:rPr lang="en-US" sz="2400" b="1" dirty="0">
                <a:latin typeface="Times New Roman" pitchFamily="18" charset="0"/>
              </a:rPr>
              <a:t> 2008 </a:t>
            </a:r>
            <a:r>
              <a:rPr lang="en-US" sz="2400" b="1" dirty="0" err="1">
                <a:latin typeface="Times New Roman" pitchFamily="18" charset="0"/>
              </a:rPr>
              <a:t>tổng</a:t>
            </a:r>
            <a:r>
              <a:rPr lang="en-US" sz="2400" b="1" dirty="0">
                <a:latin typeface="Times New Roman" pitchFamily="18" charset="0"/>
              </a:rPr>
              <a:t> </a:t>
            </a:r>
            <a:r>
              <a:rPr lang="en-US" sz="2400" b="1" dirty="0" err="1">
                <a:latin typeface="Times New Roman" pitchFamily="18" charset="0"/>
              </a:rPr>
              <a:t>số</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HIV/AIDS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toàn</a:t>
            </a:r>
            <a:r>
              <a:rPr lang="en-US" sz="2400" b="1" dirty="0">
                <a:latin typeface="Times New Roman" pitchFamily="18" charset="0"/>
              </a:rPr>
              <a:t> </a:t>
            </a:r>
            <a:r>
              <a:rPr lang="en-US" sz="2400" b="1" dirty="0" err="1">
                <a:latin typeface="Times New Roman" pitchFamily="18" charset="0"/>
              </a:rPr>
              <a:t>thế</a:t>
            </a:r>
            <a:r>
              <a:rPr lang="en-US" sz="2400" b="1" dirty="0">
                <a:latin typeface="Times New Roman" pitchFamily="18" charset="0"/>
              </a:rPr>
              <a:t> </a:t>
            </a:r>
            <a:r>
              <a:rPr lang="en-US" sz="2400" b="1" dirty="0" err="1">
                <a:latin typeface="Times New Roman" pitchFamily="18" charset="0"/>
              </a:rPr>
              <a:t>giới</a:t>
            </a:r>
            <a:r>
              <a:rPr lang="en-US" sz="2400" b="1" dirty="0">
                <a:latin typeface="Times New Roman" pitchFamily="18" charset="0"/>
              </a:rPr>
              <a:t> </a:t>
            </a:r>
            <a:r>
              <a:rPr lang="en-US" sz="2400" b="1" dirty="0" err="1">
                <a:latin typeface="Times New Roman" pitchFamily="18" charset="0"/>
              </a:rPr>
              <a:t>là</a:t>
            </a:r>
            <a:r>
              <a:rPr lang="en-US" sz="2400" b="1" dirty="0">
                <a:latin typeface="Times New Roman" pitchFamily="18" charset="0"/>
              </a:rPr>
              <a:t> 39 </a:t>
            </a:r>
            <a:r>
              <a:rPr lang="en-US" sz="2400" b="1" dirty="0" err="1">
                <a:latin typeface="Times New Roman" pitchFamily="18" charset="0"/>
              </a:rPr>
              <a:t>triệu</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trong</a:t>
            </a:r>
            <a:r>
              <a:rPr lang="en-US" sz="2400" b="1" dirty="0">
                <a:latin typeface="Times New Roman" pitchFamily="18" charset="0"/>
              </a:rPr>
              <a:t> </a:t>
            </a:r>
            <a:r>
              <a:rPr lang="en-US" sz="2400" b="1" dirty="0" err="1">
                <a:latin typeface="Times New Roman" pitchFamily="18" charset="0"/>
              </a:rPr>
              <a:t>đó</a:t>
            </a:r>
            <a:r>
              <a:rPr lang="en-US" sz="2400" b="1" dirty="0">
                <a:latin typeface="Times New Roman" pitchFamily="18" charset="0"/>
              </a:rPr>
              <a:t> ở </a:t>
            </a:r>
            <a:r>
              <a:rPr lang="en-US" sz="2400" b="1" dirty="0" err="1">
                <a:latin typeface="Times New Roman" pitchFamily="18" charset="0"/>
              </a:rPr>
              <a:t>châu</a:t>
            </a:r>
            <a:r>
              <a:rPr lang="en-US" sz="2400" b="1" dirty="0">
                <a:latin typeface="Times New Roman" pitchFamily="18" charset="0"/>
              </a:rPr>
              <a:t> Phi </a:t>
            </a:r>
            <a:r>
              <a:rPr lang="en-US" sz="2400" b="1" dirty="0" err="1">
                <a:latin typeface="Times New Roman" pitchFamily="18" charset="0"/>
              </a:rPr>
              <a:t>lên</a:t>
            </a:r>
            <a:r>
              <a:rPr lang="en-US" sz="2400" b="1" dirty="0">
                <a:latin typeface="Times New Roman" pitchFamily="18" charset="0"/>
              </a:rPr>
              <a:t> </a:t>
            </a:r>
            <a:r>
              <a:rPr lang="en-US" sz="2400" b="1" dirty="0" err="1">
                <a:latin typeface="Times New Roman" pitchFamily="18" charset="0"/>
              </a:rPr>
              <a:t>tới</a:t>
            </a:r>
            <a:r>
              <a:rPr lang="en-US" sz="2400" b="1" dirty="0">
                <a:latin typeface="Times New Roman" pitchFamily="18" charset="0"/>
              </a:rPr>
              <a:t> 25,3 </a:t>
            </a:r>
            <a:r>
              <a:rPr lang="en-US" sz="2400" b="1" dirty="0" err="1">
                <a:latin typeface="Times New Roman" pitchFamily="18" charset="0"/>
              </a:rPr>
              <a:t>triệu</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Dự</a:t>
            </a:r>
            <a:r>
              <a:rPr lang="en-US" sz="2400" b="1" dirty="0">
                <a:latin typeface="Times New Roman" pitchFamily="18" charset="0"/>
              </a:rPr>
              <a:t> </a:t>
            </a:r>
            <a:r>
              <a:rPr lang="en-US" sz="2400" b="1" dirty="0" err="1">
                <a:latin typeface="Times New Roman" pitchFamily="18" charset="0"/>
              </a:rPr>
              <a:t>đoán</a:t>
            </a:r>
            <a:r>
              <a:rPr lang="en-US" sz="2400" b="1" dirty="0">
                <a:latin typeface="Times New Roman" pitchFamily="18" charset="0"/>
              </a:rPr>
              <a:t> </a:t>
            </a:r>
            <a:r>
              <a:rPr lang="en-US" sz="2400" b="1" dirty="0" err="1">
                <a:latin typeface="Times New Roman" pitchFamily="18" charset="0"/>
              </a:rPr>
              <a:t>đến</a:t>
            </a:r>
            <a:r>
              <a:rPr lang="en-US" sz="2400" b="1" dirty="0">
                <a:latin typeface="Times New Roman" pitchFamily="18" charset="0"/>
              </a:rPr>
              <a:t> </a:t>
            </a:r>
            <a:r>
              <a:rPr lang="en-US" sz="2400" b="1" dirty="0" err="1">
                <a:latin typeface="Times New Roman" pitchFamily="18" charset="0"/>
              </a:rPr>
              <a:t>năm</a:t>
            </a:r>
            <a:r>
              <a:rPr lang="en-US" sz="2400" b="1" dirty="0">
                <a:latin typeface="Times New Roman" pitchFamily="18" charset="0"/>
              </a:rPr>
              <a:t> 2050 </a:t>
            </a:r>
            <a:r>
              <a:rPr lang="en-US" sz="2400" b="1" dirty="0" err="1">
                <a:latin typeface="Times New Roman" pitchFamily="18" charset="0"/>
              </a:rPr>
              <a:t>có</a:t>
            </a:r>
            <a:r>
              <a:rPr lang="en-US" sz="2400" b="1" dirty="0">
                <a:latin typeface="Times New Roman" pitchFamily="18" charset="0"/>
              </a:rPr>
              <a:t> 90 </a:t>
            </a:r>
            <a:r>
              <a:rPr lang="en-US" sz="2400" b="1" dirty="0" err="1">
                <a:latin typeface="Times New Roman" pitchFamily="18" charset="0"/>
              </a:rPr>
              <a:t>triệu</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châu</a:t>
            </a:r>
            <a:r>
              <a:rPr lang="en-US" sz="2400" b="1" dirty="0">
                <a:latin typeface="Times New Roman" pitchFamily="18" charset="0"/>
              </a:rPr>
              <a:t> Phi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AIDS. </a:t>
            </a:r>
            <a:r>
              <a:rPr lang="en-US" sz="2400" b="1" dirty="0" err="1">
                <a:latin typeface="Times New Roman" pitchFamily="18" charset="0"/>
              </a:rPr>
              <a:t>Số</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nhiễm</a:t>
            </a:r>
            <a:r>
              <a:rPr lang="en-US" sz="2400" b="1" dirty="0">
                <a:latin typeface="Times New Roman" pitchFamily="18" charset="0"/>
              </a:rPr>
              <a:t> HIV/AIDS </a:t>
            </a:r>
            <a:r>
              <a:rPr lang="en-US" sz="2400" b="1" dirty="0" err="1">
                <a:latin typeface="Times New Roman" pitchFamily="18" charset="0"/>
              </a:rPr>
              <a:t>của</a:t>
            </a:r>
            <a:r>
              <a:rPr lang="en-US" sz="2400" b="1" dirty="0">
                <a:latin typeface="Times New Roman" pitchFamily="18" charset="0"/>
              </a:rPr>
              <a:t> </a:t>
            </a:r>
            <a:r>
              <a:rPr lang="en-US" sz="2400" b="1" dirty="0" err="1">
                <a:latin typeface="Times New Roman" pitchFamily="18" charset="0"/>
              </a:rPr>
              <a:t>châu</a:t>
            </a:r>
            <a:r>
              <a:rPr lang="en-US" sz="2400" b="1" dirty="0">
                <a:latin typeface="Times New Roman" pitchFamily="18" charset="0"/>
              </a:rPr>
              <a:t> Phi </a:t>
            </a:r>
            <a:r>
              <a:rPr lang="en-US" sz="2400" b="1" dirty="0" err="1">
                <a:latin typeface="Times New Roman" pitchFamily="18" charset="0"/>
              </a:rPr>
              <a:t>chiếm</a:t>
            </a:r>
            <a:r>
              <a:rPr lang="en-US" sz="2400" b="1" dirty="0">
                <a:latin typeface="Times New Roman" pitchFamily="18" charset="0"/>
              </a:rPr>
              <a:t> ¾ </a:t>
            </a:r>
            <a:r>
              <a:rPr lang="en-US" sz="2400" b="1" dirty="0" err="1">
                <a:latin typeface="Times New Roman" pitchFamily="18" charset="0"/>
              </a:rPr>
              <a:t>số</a:t>
            </a:r>
            <a:r>
              <a:rPr lang="en-US" sz="2400" b="1" dirty="0">
                <a:latin typeface="Times New Roman" pitchFamily="18" charset="0"/>
              </a:rPr>
              <a:t> </a:t>
            </a:r>
            <a:r>
              <a:rPr lang="en-US" sz="2400" b="1" dirty="0" err="1">
                <a:latin typeface="Times New Roman" pitchFamily="18" charset="0"/>
              </a:rPr>
              <a:t>người</a:t>
            </a:r>
            <a:r>
              <a:rPr lang="en-US" sz="2400" b="1" dirty="0">
                <a:latin typeface="Times New Roman" pitchFamily="18" charset="0"/>
              </a:rPr>
              <a:t> </a:t>
            </a:r>
            <a:r>
              <a:rPr lang="en-US" sz="2400" b="1" dirty="0" err="1">
                <a:latin typeface="Times New Roman" pitchFamily="18" charset="0"/>
              </a:rPr>
              <a:t>bị</a:t>
            </a:r>
            <a:r>
              <a:rPr lang="en-US" sz="2400" b="1" dirty="0">
                <a:latin typeface="Times New Roman" pitchFamily="18" charset="0"/>
              </a:rPr>
              <a:t> </a:t>
            </a:r>
            <a:r>
              <a:rPr lang="en-US" sz="2400" b="1" dirty="0" err="1">
                <a:latin typeface="Times New Roman" pitchFamily="18" charset="0"/>
              </a:rPr>
              <a:t>căn</a:t>
            </a:r>
            <a:r>
              <a:rPr lang="en-US" sz="2400" b="1" dirty="0">
                <a:latin typeface="Times New Roman" pitchFamily="18" charset="0"/>
              </a:rPr>
              <a:t> </a:t>
            </a:r>
            <a:r>
              <a:rPr lang="en-US" sz="2400" b="1" dirty="0" err="1">
                <a:latin typeface="Times New Roman" pitchFamily="18" charset="0"/>
              </a:rPr>
              <a:t>bệnh</a:t>
            </a:r>
            <a:r>
              <a:rPr lang="en-US" sz="2400" b="1" dirty="0">
                <a:latin typeface="Times New Roman" pitchFamily="18" charset="0"/>
              </a:rPr>
              <a:t> </a:t>
            </a:r>
            <a:r>
              <a:rPr lang="en-US" sz="2400" b="1" dirty="0" err="1">
                <a:latin typeface="Times New Roman" pitchFamily="18" charset="0"/>
              </a:rPr>
              <a:t>này</a:t>
            </a:r>
            <a:r>
              <a:rPr lang="en-US" sz="2400" b="1" dirty="0">
                <a:latin typeface="Times New Roman" pitchFamily="18" charset="0"/>
              </a:rPr>
              <a:t> </a:t>
            </a:r>
            <a:r>
              <a:rPr lang="en-US" sz="2400" b="1" dirty="0" err="1">
                <a:latin typeface="Times New Roman" pitchFamily="18" charset="0"/>
              </a:rPr>
              <a:t>trên</a:t>
            </a:r>
            <a:r>
              <a:rPr lang="en-US" sz="2400" b="1" dirty="0">
                <a:latin typeface="Times New Roman" pitchFamily="18" charset="0"/>
              </a:rPr>
              <a:t> </a:t>
            </a:r>
            <a:r>
              <a:rPr lang="en-US" sz="2400" b="1" dirty="0" err="1">
                <a:latin typeface="Times New Roman" pitchFamily="18" charset="0"/>
              </a:rPr>
              <a:t>thế</a:t>
            </a:r>
            <a:r>
              <a:rPr lang="en-US" sz="2400" b="1" dirty="0">
                <a:latin typeface="Times New Roman" pitchFamily="18" charset="0"/>
              </a:rPr>
              <a:t> </a:t>
            </a:r>
            <a:r>
              <a:rPr lang="en-US" sz="2400" b="1" dirty="0" err="1">
                <a:latin typeface="Times New Roman" pitchFamily="18" charset="0"/>
              </a:rPr>
              <a:t>giới</a:t>
            </a:r>
            <a:r>
              <a:rPr lang="en-US" sz="2400" b="1" dirty="0">
                <a:latin typeface="Times New Roman" pitchFamily="18" charset="0"/>
              </a:rPr>
              <a:t>.</a:t>
            </a:r>
          </a:p>
        </p:txBody>
      </p:sp>
    </p:spTree>
    <p:extLst>
      <p:ext uri="{BB962C8B-B14F-4D97-AF65-F5344CB8AC3E}">
        <p14:creationId xmlns="" xmlns:p14="http://schemas.microsoft.com/office/powerpoint/2010/main" val="251681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par>
                                <p:cTn id="8" presetID="21"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par>
                                <p:cTn id="11" presetID="21"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2000"/>
                                        <p:tgtEl>
                                          <p:spTgt spid="9"/>
                                        </p:tgtEl>
                                      </p:cBhvr>
                                    </p:animEffect>
                                  </p:childTnLst>
                                </p:cTn>
                              </p:par>
                              <p:par>
                                <p:cTn id="14" presetID="21"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4)">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472A2AD-0106-48D1-A548-601EEDFC8582}"/>
              </a:ext>
            </a:extLst>
          </p:cNvPr>
          <p:cNvSpPr/>
          <p:nvPr/>
        </p:nvSpPr>
        <p:spPr>
          <a:xfrm>
            <a:off x="1" y="133538"/>
            <a:ext cx="9583386" cy="1077218"/>
          </a:xfrm>
          <a:prstGeom prst="rect">
            <a:avLst/>
          </a:prstGeom>
        </p:spPr>
        <p:txBody>
          <a:bodyPr wrap="square">
            <a:spAutoFit/>
          </a:bodyPr>
          <a:lstStyle/>
          <a:p>
            <a:pPr lvl="0">
              <a:defRPr/>
            </a:pPr>
            <a:r>
              <a:rPr lang="vi-VN" sz="3200" dirty="0">
                <a:solidFill>
                  <a:srgbClr val="1B04FA"/>
                </a:solidFill>
              </a:rPr>
              <a:t>Tài nguyên bị khai thác kiệt quệ, suy thoái và ô nhiễm môi trường,..</a:t>
            </a:r>
            <a:endParaRPr lang="en-US" sz="3200" dirty="0">
              <a:solidFill>
                <a:srgbClr val="1B04FA"/>
              </a:solidFill>
            </a:endParaRPr>
          </a:p>
        </p:txBody>
      </p:sp>
      <p:grpSp>
        <p:nvGrpSpPr>
          <p:cNvPr id="8" name="Group 7">
            <a:extLst>
              <a:ext uri="{FF2B5EF4-FFF2-40B4-BE49-F238E27FC236}">
                <a16:creationId xmlns="" xmlns:a16="http://schemas.microsoft.com/office/drawing/2014/main" id="{76DD4C6C-1B74-4811-9F7F-AEE6B4149A2E}"/>
              </a:ext>
            </a:extLst>
          </p:cNvPr>
          <p:cNvGrpSpPr/>
          <p:nvPr/>
        </p:nvGrpSpPr>
        <p:grpSpPr>
          <a:xfrm>
            <a:off x="4330224" y="1687780"/>
            <a:ext cx="4813776" cy="5021646"/>
            <a:chOff x="5516333" y="913866"/>
            <a:chExt cx="6418368" cy="5810597"/>
          </a:xfrm>
        </p:grpSpPr>
        <p:pic>
          <p:nvPicPr>
            <p:cNvPr id="5" name="Picture 4">
              <a:extLst>
                <a:ext uri="{FF2B5EF4-FFF2-40B4-BE49-F238E27FC236}">
                  <a16:creationId xmlns="" xmlns:a16="http://schemas.microsoft.com/office/drawing/2014/main" id="{C1B6BCB1-59AD-48FF-8E4C-A4039C524469}"/>
                </a:ext>
              </a:extLst>
            </p:cNvPr>
            <p:cNvPicPr>
              <a:picLocks noChangeAspect="1"/>
            </p:cNvPicPr>
            <p:nvPr/>
          </p:nvPicPr>
          <p:blipFill>
            <a:blip r:embed="rId3" cstate="print"/>
            <a:stretch>
              <a:fillRect/>
            </a:stretch>
          </p:blipFill>
          <p:spPr>
            <a:xfrm>
              <a:off x="5676372" y="913866"/>
              <a:ext cx="6098289" cy="2757205"/>
            </a:xfrm>
            <a:prstGeom prst="rect">
              <a:avLst/>
            </a:prstGeom>
          </p:spPr>
        </p:pic>
        <p:pic>
          <p:nvPicPr>
            <p:cNvPr id="6" name="Picture 5">
              <a:extLst>
                <a:ext uri="{FF2B5EF4-FFF2-40B4-BE49-F238E27FC236}">
                  <a16:creationId xmlns="" xmlns:a16="http://schemas.microsoft.com/office/drawing/2014/main" id="{BC40855B-4DE8-4B25-AA99-E8BB35AC51BC}"/>
                </a:ext>
              </a:extLst>
            </p:cNvPr>
            <p:cNvPicPr>
              <a:picLocks noChangeAspect="1"/>
            </p:cNvPicPr>
            <p:nvPr/>
          </p:nvPicPr>
          <p:blipFill>
            <a:blip r:embed="rId4" cstate="print"/>
            <a:stretch>
              <a:fillRect/>
            </a:stretch>
          </p:blipFill>
          <p:spPr>
            <a:xfrm>
              <a:off x="5516333" y="3913143"/>
              <a:ext cx="6418368" cy="2811320"/>
            </a:xfrm>
            <a:prstGeom prst="rect">
              <a:avLst/>
            </a:prstGeom>
          </p:spPr>
        </p:pic>
      </p:grpSp>
      <p:pic>
        <p:nvPicPr>
          <p:cNvPr id="9" name="Picture 8">
            <a:extLst>
              <a:ext uri="{FF2B5EF4-FFF2-40B4-BE49-F238E27FC236}">
                <a16:creationId xmlns="" xmlns:a16="http://schemas.microsoft.com/office/drawing/2014/main" id="{D191D9FB-B112-49C6-A055-BF5AE478E8CF}"/>
              </a:ext>
            </a:extLst>
          </p:cNvPr>
          <p:cNvPicPr>
            <a:picLocks noChangeAspect="1"/>
          </p:cNvPicPr>
          <p:nvPr/>
        </p:nvPicPr>
        <p:blipFill>
          <a:blip r:embed="rId5" cstate="print"/>
          <a:stretch>
            <a:fillRect/>
          </a:stretch>
        </p:blipFill>
        <p:spPr>
          <a:xfrm>
            <a:off x="143357" y="1687780"/>
            <a:ext cx="4165145" cy="4865420"/>
          </a:xfrm>
          <a:prstGeom prst="rect">
            <a:avLst/>
          </a:prstGeom>
        </p:spPr>
      </p:pic>
    </p:spTree>
    <p:extLst>
      <p:ext uri="{BB962C8B-B14F-4D97-AF65-F5344CB8AC3E}">
        <p14:creationId xmlns="" xmlns:p14="http://schemas.microsoft.com/office/powerpoint/2010/main" val="1290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4" descr="ImageView">
            <a:extLst>
              <a:ext uri="{FF2B5EF4-FFF2-40B4-BE49-F238E27FC236}">
                <a16:creationId xmlns="" xmlns:a16="http://schemas.microsoft.com/office/drawing/2014/main" id="{6477ABE2-8880-4CB1-9FD4-ACFEBFEA8E19}"/>
              </a:ext>
            </a:extLst>
          </p:cNvPr>
          <p:cNvPicPr>
            <a:picLocks noGrp="1" noChangeAspect="1" noChangeArrowheads="1"/>
          </p:cNvPicPr>
          <p:nvPr>
            <p:ph idx="4294967295"/>
          </p:nvPr>
        </p:nvPicPr>
        <p:blipFill>
          <a:blip r:embed="rId2" cstate="print">
            <a:extLst>
              <a:ext uri="{28A0092B-C50C-407E-A947-70E740481C1C}">
                <a14:useLocalDpi xmlns="" xmlns:a14="http://schemas.microsoft.com/office/drawing/2010/main" val="0"/>
              </a:ext>
            </a:extLst>
          </a:blip>
          <a:srcRect/>
          <a:stretch>
            <a:fillRect/>
          </a:stretch>
        </p:blipFill>
        <p:spPr>
          <a:xfrm>
            <a:off x="311944" y="265113"/>
            <a:ext cx="8520113" cy="6327775"/>
          </a:xfrm>
          <a:prstGeom prst="rect">
            <a:avLst/>
          </a:prstGeom>
          <a:ln>
            <a:noFill/>
          </a:ln>
          <a:effectLst>
            <a:softEdge rad="112500"/>
          </a:effectLst>
        </p:spPr>
      </p:pic>
      <p:pic>
        <p:nvPicPr>
          <p:cNvPr id="4" name="Picture 2" descr="http://tuyengiao.vn/Uploads2012/nguyenduyphong/bbbbbbbbbbbbbbbbbbbbbbbbb1234567891011.jpg">
            <a:extLst>
              <a:ext uri="{FF2B5EF4-FFF2-40B4-BE49-F238E27FC236}">
                <a16:creationId xmlns="" xmlns:a16="http://schemas.microsoft.com/office/drawing/2014/main" id="{C1482AAD-BF9D-4E68-A478-C66E7E82B19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1944" y="265112"/>
            <a:ext cx="8434491" cy="622845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descr="Káº¿t quáº£ hÃ¬nh áº£nh cho that nghiep á» chÃ¢u phi">
            <a:extLst>
              <a:ext uri="{FF2B5EF4-FFF2-40B4-BE49-F238E27FC236}">
                <a16:creationId xmlns="" xmlns:a16="http://schemas.microsoft.com/office/drawing/2014/main" id="{58897D49-BDC8-4E92-923D-E35FD5435403}"/>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1944" y="321364"/>
            <a:ext cx="8434491" cy="6172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Káº¿t quáº£ hÃ¬nh áº£nh cho chat lÆ°á»£ng cuá»c sÃ´ng á» chÃ¢u phi">
            <a:extLst>
              <a:ext uri="{FF2B5EF4-FFF2-40B4-BE49-F238E27FC236}">
                <a16:creationId xmlns="" xmlns:a16="http://schemas.microsoft.com/office/drawing/2014/main" id="{439F9568-D18C-4ADB-9C5C-DCFEE5E5ECAE}"/>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6323" y="321364"/>
            <a:ext cx="8348870" cy="612912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7-31">
            <a:extLst>
              <a:ext uri="{FF2B5EF4-FFF2-40B4-BE49-F238E27FC236}">
                <a16:creationId xmlns="" xmlns:a16="http://schemas.microsoft.com/office/drawing/2014/main" id="{FE65F70C-BBAA-4ED0-99C2-07451E1FE9F0}"/>
              </a:ext>
            </a:extLst>
          </p:cNvPr>
          <p:cNvPicPr>
            <a:picLocks noChangeAspect="1" noChangeArrowheads="1"/>
          </p:cNvPicPr>
          <p:nvPr/>
        </p:nvPicPr>
        <p:blipFill>
          <a:blip r:embed="rId6" cstate="print">
            <a:lum bright="-20000" contrast="-10000"/>
            <a:extLst>
              <a:ext uri="{28A0092B-C50C-407E-A947-70E740481C1C}">
                <a14:useLocalDpi xmlns="" xmlns:a14="http://schemas.microsoft.com/office/drawing/2010/main" val="0"/>
              </a:ext>
            </a:extLst>
          </a:blip>
          <a:srcRect t="10001" b="10001"/>
          <a:stretch>
            <a:fillRect/>
          </a:stretch>
        </p:blipFill>
        <p:spPr bwMode="auto">
          <a:xfrm>
            <a:off x="311944" y="407508"/>
            <a:ext cx="8434491" cy="604298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Káº¿t quáº£ hÃ¬nh áº£nh cho Ã´ nhiá»m mÃ´i trÆ°á»ng á» chÃ¢u phi">
            <a:extLst>
              <a:ext uri="{FF2B5EF4-FFF2-40B4-BE49-F238E27FC236}">
                <a16:creationId xmlns="" xmlns:a16="http://schemas.microsoft.com/office/drawing/2014/main" id="{58CE1E31-0CAD-4F15-8C27-416DCBD219BC}"/>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5282" y="364436"/>
            <a:ext cx="8401154" cy="604298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831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2177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300" b="1">
                <a:solidFill>
                  <a:srgbClr val="FFFF00"/>
                </a:solidFill>
                <a:latin typeface="Arial" panose="020B0604020202020204" pitchFamily="34" charset="0"/>
                <a:ea typeface="Tahoma" panose="020B0604030504040204" pitchFamily="34" charset="0"/>
                <a:cs typeface="Arial" panose="020B0604020202020204" pitchFamily="34" charset="0"/>
              </a:rPr>
              <a:t>Câu 2.</a:t>
            </a:r>
            <a:r>
              <a:rPr lang="vi-VN" sz="3300" b="1">
                <a:solidFill>
                  <a:srgbClr val="FFFF00"/>
                </a:solidFill>
                <a:latin typeface="Arial" panose="020B0604020202020204" pitchFamily="34" charset="0"/>
                <a:cs typeface="Arial" panose="020B0604020202020204" pitchFamily="34" charset="0"/>
              </a:rPr>
              <a:t> </a:t>
            </a:r>
            <a:r>
              <a:rPr lang="en-US" sz="3300" b="1">
                <a:solidFill>
                  <a:srgbClr val="FFFF00"/>
                </a:solidFill>
                <a:latin typeface="Arial" panose="020B0604020202020204" pitchFamily="34" charset="0"/>
                <a:cs typeface="Arial" panose="020B0604020202020204" pitchFamily="34" charset="0"/>
              </a:rPr>
              <a:t>Châu </a:t>
            </a:r>
            <a:r>
              <a:rPr lang="vi-VN" sz="3300" b="1">
                <a:solidFill>
                  <a:srgbClr val="FFFF00"/>
                </a:solidFill>
                <a:latin typeface="Arial" panose="020B0604020202020204" pitchFamily="34" charset="0"/>
                <a:cs typeface="Arial" panose="020B0604020202020204" pitchFamily="34" charset="0"/>
              </a:rPr>
              <a:t>lục có dân số đông nhất thế giới? </a:t>
            </a:r>
            <a:endParaRPr lang="en-US" sz="3300" b="1">
              <a:solidFill>
                <a:srgbClr val="FFFF00"/>
              </a:solidFill>
              <a:latin typeface="Arial" panose="020B0604020202020204" pitchFamily="34" charset="0"/>
              <a:cs typeface="Arial" panose="020B0604020202020204" pitchFamily="34" charset="0"/>
            </a:endParaRPr>
          </a:p>
          <a:p>
            <a:pPr algn="ctr" defTabSz="685800">
              <a:defRPr/>
            </a:pPr>
            <a:endParaRPr lang="vi-VN" sz="30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8" name="Rectangle 17"/>
          <p:cNvSpPr/>
          <p:nvPr/>
        </p:nvSpPr>
        <p:spPr>
          <a:xfrm>
            <a:off x="2672565" y="3556361"/>
            <a:ext cx="4671060" cy="114082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dirty="0"/>
              <a:t>   </a:t>
            </a:r>
            <a:r>
              <a:rPr lang="vi-VN" sz="3000" b="1" i="1" dirty="0">
                <a:solidFill>
                  <a:schemeClr val="tx1"/>
                </a:solidFill>
              </a:rPr>
              <a:t>Châu Á</a:t>
            </a:r>
            <a:endParaRPr lang="en-US" sz="3000" b="1" dirty="0">
              <a:solidFill>
                <a:schemeClr val="tx1"/>
              </a:solidFill>
            </a:endParaRPr>
          </a:p>
        </p:txBody>
      </p:sp>
      <p:sp>
        <p:nvSpPr>
          <p:cNvPr id="19" name="Pentagon 18"/>
          <p:cNvSpPr/>
          <p:nvPr/>
        </p:nvSpPr>
        <p:spPr>
          <a:xfrm>
            <a:off x="1407645" y="3556360"/>
            <a:ext cx="1503313" cy="114082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Đáp án</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0D44CBD0-DC78-4A78-8AC6-DEE52847E19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 xmlns:p14="http://schemas.microsoft.com/office/powerpoint/2010/main" val="20137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1000" fill="hold"/>
                                        <p:tgtEl>
                                          <p:spTgt spid="19"/>
                                        </p:tgtEl>
                                        <p:attrNameLst>
                                          <p:attrName>ppt_x</p:attrName>
                                        </p:attrNameLst>
                                      </p:cBhvr>
                                      <p:tavLst>
                                        <p:tav tm="0">
                                          <p:val>
                                            <p:strVal val="#ppt_x"/>
                                          </p:val>
                                        </p:tav>
                                        <p:tav tm="100000">
                                          <p:val>
                                            <p:strVal val="#ppt_x"/>
                                          </p:val>
                                        </p:tav>
                                      </p:tavLst>
                                    </p:anim>
                                    <p:anim calcmode="lin" valueType="num">
                                      <p:cBhvr additive="base">
                                        <p:cTn id="1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8"/>
                                        </p:tgtEl>
                                        <p:attrNameLst>
                                          <p:attrName>fillcolor</p:attrName>
                                        </p:attrNameLst>
                                      </p:cBhvr>
                                      <p:to>
                                        <a:srgbClr val="92D050"/>
                                      </p:to>
                                    </p:animClr>
                                    <p:set>
                                      <p:cBhvr>
                                        <p:cTn id="24" dur="500" fill="hold"/>
                                        <p:tgtEl>
                                          <p:spTgt spid="18"/>
                                        </p:tgtEl>
                                        <p:attrNameLst>
                                          <p:attrName>fill.type</p:attrName>
                                        </p:attrNameLst>
                                      </p:cBhvr>
                                      <p:to>
                                        <p:strVal val="solid"/>
                                      </p:to>
                                    </p:set>
                                    <p:set>
                                      <p:cBhvr>
                                        <p:cTn id="25" dur="500" fill="hold"/>
                                        <p:tgtEl>
                                          <p:spTgt spid="1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8"/>
                  </p:tgtEl>
                </p:cond>
              </p:nextCondLst>
            </p:seq>
          </p:childTnLst>
        </p:cTn>
      </p:par>
    </p:tnLst>
    <p:bldLst>
      <p:bldP spid="10" grpId="0" animBg="1"/>
      <p:bldP spid="18" grpId="0"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371600" y="5969001"/>
            <a:ext cx="7344177" cy="359483"/>
          </a:xfrm>
          <a:prstGeom prst="rect">
            <a:avLst/>
          </a:prstGeom>
          <a:solidFill>
            <a:schemeClr val="accent2">
              <a:lumMod val="40000"/>
              <a:lumOff val="60000"/>
            </a:schemeClr>
          </a:solidFill>
        </p:spPr>
        <p:txBody>
          <a:bodyPr wrap="none" lIns="51206" tIns="25603" rIns="51206" bIns="25603">
            <a:spAutoFit/>
          </a:bodyPr>
          <a:lstStyle/>
          <a:p>
            <a:r>
              <a:rPr lang="en-US" sz="2000" i="1" dirty="0" err="1">
                <a:latin typeface="Arial" panose="020B0604020202020204" pitchFamily="34" charset="0"/>
                <a:cs typeface="Arial" panose="020B0604020202020204" pitchFamily="34" charset="0"/>
              </a:rPr>
              <a:t>Phần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lớn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người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dân</a:t>
            </a:r>
            <a:r>
              <a:rPr lang="en-US" sz="2000" i="1" dirty="0">
                <a:latin typeface="Arial" panose="020B0604020202020204" pitchFamily="34" charset="0"/>
                <a:cs typeface="Arial" panose="020B0604020202020204" pitchFamily="34" charset="0"/>
              </a:rPr>
              <a:t> di </a:t>
            </a:r>
            <a:r>
              <a:rPr lang="en-US" sz="2000" i="1" dirty="0" err="1">
                <a:latin typeface="Arial" panose="020B0604020202020204" pitchFamily="34" charset="0"/>
                <a:cs typeface="Arial" panose="020B0604020202020204" pitchFamily="34" charset="0"/>
              </a:rPr>
              <a:t>cư</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là</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những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người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trong</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độ</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tuổi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lao</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động</a:t>
            </a:r>
            <a:endParaRPr lang="vi-VN" sz="20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t="7088" b="16419"/>
          <a:stretch/>
        </p:blipFill>
        <p:spPr>
          <a:xfrm>
            <a:off x="533400" y="426720"/>
            <a:ext cx="8001951" cy="5435600"/>
          </a:xfrm>
          <a:prstGeom prst="rect">
            <a:avLst/>
          </a:prstGeom>
        </p:spPr>
      </p:pic>
    </p:spTree>
    <p:extLst>
      <p:ext uri="{BB962C8B-B14F-4D97-AF65-F5344CB8AC3E}">
        <p14:creationId xmlns="" xmlns:p14="http://schemas.microsoft.com/office/powerpoint/2010/main" val="826207005"/>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srcRect/>
          <a:stretch>
            <a:fillRect/>
          </a:stretch>
        </p:blipFill>
        <p:spPr>
          <a:xfrm rot="1579375">
            <a:off x="121362" y="-146896"/>
            <a:ext cx="1074288" cy="1752151"/>
          </a:xfrm>
          <a:prstGeom prst="rect">
            <a:avLst/>
          </a:prstGeom>
        </p:spPr>
      </p:pic>
      <p:sp>
        <p:nvSpPr>
          <p:cNvPr id="9" name="Rounded Rectangle 8"/>
          <p:cNvSpPr/>
          <p:nvPr/>
        </p:nvSpPr>
        <p:spPr>
          <a:xfrm>
            <a:off x="658506" y="726807"/>
            <a:ext cx="3619500" cy="194564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dirty="0">
              <a:latin typeface="Arial" panose="020B0604020202020204" pitchFamily="34" charset="0"/>
              <a:cs typeface="Arial" panose="020B0604020202020204" pitchFamily="34" charset="0"/>
            </a:endParaRPr>
          </a:p>
        </p:txBody>
      </p:sp>
      <p:sp>
        <p:nvSpPr>
          <p:cNvPr id="10" name="Rounded Rectangle 9"/>
          <p:cNvSpPr/>
          <p:nvPr/>
        </p:nvSpPr>
        <p:spPr>
          <a:xfrm>
            <a:off x="4865994" y="823432"/>
            <a:ext cx="3619500" cy="194564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dirty="0">
              <a:latin typeface="Arial" panose="020B0604020202020204" pitchFamily="34" charset="0"/>
              <a:cs typeface="Arial" panose="020B0604020202020204" pitchFamily="34" charset="0"/>
            </a:endParaRPr>
          </a:p>
        </p:txBody>
      </p:sp>
      <p:sp>
        <p:nvSpPr>
          <p:cNvPr id="11" name="Rounded Rectangle 10"/>
          <p:cNvSpPr/>
          <p:nvPr/>
        </p:nvSpPr>
        <p:spPr>
          <a:xfrm>
            <a:off x="658506" y="2944559"/>
            <a:ext cx="3619500" cy="194564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dirty="0">
              <a:latin typeface="Arial" panose="020B0604020202020204" pitchFamily="34" charset="0"/>
              <a:cs typeface="Arial" panose="020B0604020202020204" pitchFamily="34" charset="0"/>
            </a:endParaRPr>
          </a:p>
        </p:txBody>
      </p:sp>
      <p:sp>
        <p:nvSpPr>
          <p:cNvPr id="12" name="Rounded Rectangle 11"/>
          <p:cNvSpPr/>
          <p:nvPr/>
        </p:nvSpPr>
        <p:spPr>
          <a:xfrm>
            <a:off x="4866707" y="2944559"/>
            <a:ext cx="3619500" cy="194564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3077716" y="142396"/>
            <a:ext cx="3124200" cy="467204"/>
          </a:xfrm>
          <a:prstGeom prst="rect">
            <a:avLst/>
          </a:prstGeom>
          <a:noFill/>
        </p:spPr>
        <p:txBody>
          <a:bodyPr wrap="square" lIns="51206" tIns="25603" rIns="51206" bIns="25603" rtlCol="0">
            <a:spAutoFit/>
          </a:bodyPr>
          <a:lstStyle/>
          <a:p>
            <a:pPr algn="ctr"/>
            <a:r>
              <a:rPr lang="en-US" sz="2700" b="1" dirty="0">
                <a:solidFill>
                  <a:schemeClr val="tx2">
                    <a:lumMod val="75000"/>
                  </a:schemeClr>
                </a:solidFill>
                <a:latin typeface="Arial" panose="020B0604020202020204" pitchFamily="34" charset="0"/>
                <a:cs typeface="Arial" panose="020B0604020202020204" pitchFamily="34" charset="0"/>
              </a:rPr>
              <a:t>KẾT LUẬN</a:t>
            </a:r>
          </a:p>
        </p:txBody>
      </p:sp>
      <p:sp>
        <p:nvSpPr>
          <p:cNvPr id="14" name="Rectangle 13"/>
          <p:cNvSpPr/>
          <p:nvPr/>
        </p:nvSpPr>
        <p:spPr>
          <a:xfrm>
            <a:off x="829929" y="932414"/>
            <a:ext cx="3276654" cy="1372068"/>
          </a:xfrm>
          <a:prstGeom prst="rect">
            <a:avLst/>
          </a:prstGeom>
        </p:spPr>
        <p:txBody>
          <a:bodyPr wrap="square" lIns="51206" tIns="25603" rIns="51206" bIns="25603">
            <a:spAutoFit/>
          </a:bodyPr>
          <a:lstStyle/>
          <a:p>
            <a:pPr algn="just">
              <a:lnSpc>
                <a:spcPct val="130000"/>
              </a:lnSpc>
            </a:pPr>
            <a:r>
              <a:rPr lang="en-US" sz="2200" b="1" dirty="0" err="1">
                <a:latin typeface="Arial" panose="020B0604020202020204" pitchFamily="34" charset="0"/>
                <a:cs typeface="Arial" panose="020B0604020202020204" pitchFamily="34" charset="0"/>
              </a:rPr>
              <a:t>Châu</a:t>
            </a:r>
            <a:r>
              <a:rPr lang="en-US" sz="2200" b="1" dirty="0">
                <a:latin typeface="Arial" panose="020B0604020202020204" pitchFamily="34" charset="0"/>
                <a:cs typeface="Arial" panose="020B0604020202020204" pitchFamily="34" charset="0"/>
              </a:rPr>
              <a:t> Phi </a:t>
            </a:r>
            <a:r>
              <a:rPr lang="en-US" sz="2200" b="1" dirty="0" err="1">
                <a:latin typeface="Arial" panose="020B0604020202020204" pitchFamily="34" charset="0"/>
                <a:cs typeface="Arial" panose="020B0604020202020204" pitchFamily="34" charset="0"/>
              </a:rPr>
              <a:t>là</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châu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lục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đông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đứng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thứ</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hai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thế</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giới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sau</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châu</a:t>
            </a:r>
            <a:r>
              <a:rPr lang="en-US" sz="2200" b="1" dirty="0">
                <a:latin typeface="Arial" panose="020B0604020202020204" pitchFamily="34" charset="0"/>
                <a:cs typeface="Arial" panose="020B0604020202020204" pitchFamily="34" charset="0"/>
              </a:rPr>
              <a:t> Á).</a:t>
            </a:r>
          </a:p>
        </p:txBody>
      </p:sp>
      <p:sp>
        <p:nvSpPr>
          <p:cNvPr id="15" name="Rectangle 14"/>
          <p:cNvSpPr/>
          <p:nvPr/>
        </p:nvSpPr>
        <p:spPr>
          <a:xfrm>
            <a:off x="4917897" y="972165"/>
            <a:ext cx="3567597" cy="1812188"/>
          </a:xfrm>
          <a:prstGeom prst="rect">
            <a:avLst/>
          </a:prstGeom>
        </p:spPr>
        <p:txBody>
          <a:bodyPr wrap="square" lIns="51206" tIns="25603" rIns="51206" bIns="25603">
            <a:spAutoFit/>
          </a:bodyPr>
          <a:lstStyle/>
          <a:p>
            <a:pPr algn="just">
              <a:lnSpc>
                <a:spcPct val="130000"/>
              </a:lnSpc>
            </a:pPr>
            <a:r>
              <a:rPr lang="en-US" sz="2200" b="1" dirty="0" err="1">
                <a:latin typeface="Arial" panose="020B0604020202020204" pitchFamily="34" charset="0"/>
                <a:cs typeface="Arial" panose="020B0604020202020204" pitchFamily="34" charset="0"/>
              </a:rPr>
              <a:t>Tốc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độ</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gia</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tăng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số</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nhanh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tỉ</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suất</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tăng</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dân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số</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tự</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nhiên</a:t>
            </a:r>
            <a:r>
              <a:rPr lang="en-US" sz="2200" b="1" dirty="0">
                <a:latin typeface="Arial" panose="020B0604020202020204" pitchFamily="34" charset="0"/>
                <a:cs typeface="Arial" panose="020B0604020202020204" pitchFamily="34" charset="0"/>
              </a:rPr>
              <a:t> ở </a:t>
            </a:r>
            <a:r>
              <a:rPr lang="en-US" sz="2200" b="1" dirty="0" err="1">
                <a:latin typeface="Arial" panose="020B0604020202020204" pitchFamily="34" charset="0"/>
                <a:cs typeface="Arial" panose="020B0604020202020204" pitchFamily="34" charset="0"/>
              </a:rPr>
              <a:t>mức</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cao</a:t>
            </a:r>
            <a:r>
              <a:rPr lang="en-US" sz="2200" b="1" dirty="0">
                <a:latin typeface="Arial" panose="020B0604020202020204" pitchFamily="34" charset="0"/>
                <a:cs typeface="Arial" panose="020B0604020202020204" pitchFamily="34" charset="0"/>
              </a:rPr>
              <a:t> so </a:t>
            </a:r>
            <a:r>
              <a:rPr lang="en-US" sz="2200" b="1" dirty="0" err="1">
                <a:latin typeface="Arial" panose="020B0604020202020204" pitchFamily="34" charset="0"/>
                <a:cs typeface="Arial" panose="020B0604020202020204" pitchFamily="34" charset="0"/>
              </a:rPr>
              <a:t>với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thế</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giới</a:t>
            </a:r>
            <a:r>
              <a:rPr lang="en-US" sz="2200" b="1" dirty="0">
                <a:latin typeface="Arial" panose="020B0604020202020204" pitchFamily="34" charset="0"/>
                <a:cs typeface="Arial" panose="020B0604020202020204" pitchFamily="34" charset="0"/>
              </a:rPr>
              <a:t>.</a:t>
            </a:r>
          </a:p>
        </p:txBody>
      </p:sp>
      <p:sp>
        <p:nvSpPr>
          <p:cNvPr id="16" name="Rectangle 15"/>
          <p:cNvSpPr/>
          <p:nvPr/>
        </p:nvSpPr>
        <p:spPr>
          <a:xfrm>
            <a:off x="722456" y="3259016"/>
            <a:ext cx="3435377" cy="886102"/>
          </a:xfrm>
          <a:prstGeom prst="rect">
            <a:avLst/>
          </a:prstGeom>
        </p:spPr>
        <p:txBody>
          <a:bodyPr wrap="square" lIns="51206" tIns="25603" rIns="51206" bIns="25603">
            <a:spAutoFit/>
          </a:bodyPr>
          <a:lstStyle/>
          <a:p>
            <a:pPr algn="ctr">
              <a:lnSpc>
                <a:spcPct val="130000"/>
              </a:lnSpc>
            </a:pPr>
            <a:r>
              <a:rPr lang="vi-VN" sz="2200" b="1" dirty="0">
                <a:latin typeface="Arial" panose="020B0604020202020204" pitchFamily="34" charset="0"/>
                <a:cs typeface="Arial" panose="020B0604020202020204" pitchFamily="34" charset="0"/>
              </a:rPr>
              <a:t>Số người xuất cư nhiều hơn nhập cư.</a:t>
            </a:r>
            <a:endParaRPr lang="en-US" sz="2200" b="1" dirty="0">
              <a:latin typeface="Arial" panose="020B0604020202020204" pitchFamily="34" charset="0"/>
              <a:cs typeface="Arial" panose="020B0604020202020204" pitchFamily="34" charset="0"/>
            </a:endParaRPr>
          </a:p>
        </p:txBody>
      </p:sp>
      <p:sp>
        <p:nvSpPr>
          <p:cNvPr id="17" name="Rectangle 16"/>
          <p:cNvSpPr/>
          <p:nvPr/>
        </p:nvSpPr>
        <p:spPr>
          <a:xfrm>
            <a:off x="4981847" y="3131581"/>
            <a:ext cx="3439697" cy="1372068"/>
          </a:xfrm>
          <a:prstGeom prst="rect">
            <a:avLst/>
          </a:prstGeom>
        </p:spPr>
        <p:txBody>
          <a:bodyPr wrap="square" lIns="51206" tIns="25603" rIns="51206" bIns="25603">
            <a:spAutoFit/>
          </a:bodyPr>
          <a:lstStyle/>
          <a:p>
            <a:pPr algn="just">
              <a:lnSpc>
                <a:spcPct val="130000"/>
              </a:lnSpc>
            </a:pPr>
            <a:r>
              <a:rPr lang="vi-VN" sz="2200" b="1" dirty="0"/>
              <a:t>Cơ cấu dân số trẻ, số người trong và dưới tuổi lao động chiếm tỉ lệ cao.</a:t>
            </a:r>
            <a:endParaRPr lang="en-US" sz="2200" b="1" dirty="0"/>
          </a:p>
        </p:txBody>
      </p:sp>
      <p:sp>
        <p:nvSpPr>
          <p:cNvPr id="18" name="Right Arrow 17"/>
          <p:cNvSpPr/>
          <p:nvPr/>
        </p:nvSpPr>
        <p:spPr>
          <a:xfrm>
            <a:off x="512692" y="5237649"/>
            <a:ext cx="634473" cy="48816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19" name="Rectangle 18"/>
          <p:cNvSpPr/>
          <p:nvPr/>
        </p:nvSpPr>
        <p:spPr>
          <a:xfrm>
            <a:off x="1295400" y="4980595"/>
            <a:ext cx="7543800" cy="1410924"/>
          </a:xfrm>
          <a:prstGeom prst="rect">
            <a:avLst/>
          </a:prstGeom>
        </p:spPr>
        <p:txBody>
          <a:bodyPr wrap="square" lIns="51206" tIns="25603" rIns="51206" bIns="25603">
            <a:spAutoFit/>
          </a:bodyPr>
          <a:lstStyle/>
          <a:p>
            <a:pPr algn="just">
              <a:lnSpc>
                <a:spcPct val="130000"/>
              </a:lnSpc>
            </a:pPr>
            <a:r>
              <a:rPr lang="vi-VN" sz="2200" b="1" dirty="0"/>
              <a:t>Tạo ra nhiều áp lực đối với phát triển kinh tế - xã hội như giải quyết việc làm, đói nghèo</a:t>
            </a:r>
            <a:r>
              <a:rPr lang="vi-VN" sz="2200" b="1" dirty="0" smtClean="0"/>
              <a:t>,</a:t>
            </a:r>
            <a:r>
              <a:rPr lang="vi-VN" sz="2400" b="1" dirty="0">
                <a:latin typeface="Arial" panose="020B0604020202020204" pitchFamily="34" charset="0"/>
                <a:cs typeface="Arial" panose="020B0604020202020204" pitchFamily="34" charset="0"/>
              </a:rPr>
              <a:t> tài nguyên bị khai thác kiệt quệ, suy thoái và ô nhiễm môi trường</a:t>
            </a:r>
            <a:r>
              <a:rPr lang="vi-VN" sz="2400" b="1" dirty="0" smtClean="0">
                <a:latin typeface="Arial" panose="020B0604020202020204" pitchFamily="34" charset="0"/>
                <a:cs typeface="Arial" panose="020B0604020202020204" pitchFamily="34" charset="0"/>
              </a:rPr>
              <a:t>,...</a:t>
            </a:r>
            <a:endParaRPr lang="en-US" sz="2400" b="1" dirty="0"/>
          </a:p>
        </p:txBody>
      </p:sp>
    </p:spTree>
    <p:extLst>
      <p:ext uri="{BB962C8B-B14F-4D97-AF65-F5344CB8AC3E}">
        <p14:creationId xmlns="" xmlns:p14="http://schemas.microsoft.com/office/powerpoint/2010/main" val="3363047633"/>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
                                        <p:tgtEl>
                                          <p:spTgt spid="14"/>
                                        </p:tgtEl>
                                      </p:cBhvr>
                                    </p:animEffect>
                                    <p:anim calcmode="lin" valueType="num">
                                      <p:cBhvr>
                                        <p:cTn id="20" dur="400" fill="hold"/>
                                        <p:tgtEl>
                                          <p:spTgt spid="14"/>
                                        </p:tgtEl>
                                        <p:attrNameLst>
                                          <p:attrName>ppt_x</p:attrName>
                                        </p:attrNameLst>
                                      </p:cBhvr>
                                      <p:tavLst>
                                        <p:tav tm="0">
                                          <p:val>
                                            <p:strVal val="#ppt_x"/>
                                          </p:val>
                                        </p:tav>
                                        <p:tav tm="100000">
                                          <p:val>
                                            <p:strVal val="#ppt_x"/>
                                          </p:val>
                                        </p:tav>
                                      </p:tavLst>
                                    </p:anim>
                                    <p:anim calcmode="lin" valueType="num">
                                      <p:cBhvr>
                                        <p:cTn id="21" dur="400" fill="hold"/>
                                        <p:tgtEl>
                                          <p:spTgt spid="14"/>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
                                        <p:tgtEl>
                                          <p:spTgt spid="15"/>
                                        </p:tgtEl>
                                      </p:cBhvr>
                                    </p:animEffect>
                                    <p:anim calcmode="lin" valueType="num">
                                      <p:cBhvr>
                                        <p:cTn id="34" dur="400" fill="hold"/>
                                        <p:tgtEl>
                                          <p:spTgt spid="15"/>
                                        </p:tgtEl>
                                        <p:attrNameLst>
                                          <p:attrName>ppt_x</p:attrName>
                                        </p:attrNameLst>
                                      </p:cBhvr>
                                      <p:tavLst>
                                        <p:tav tm="0">
                                          <p:val>
                                            <p:strVal val="#ppt_x"/>
                                          </p:val>
                                        </p:tav>
                                        <p:tav tm="100000">
                                          <p:val>
                                            <p:strVal val="#ppt_x"/>
                                          </p:val>
                                        </p:tav>
                                      </p:tavLst>
                                    </p:anim>
                                    <p:anim calcmode="lin" valueType="num">
                                      <p:cBhvr>
                                        <p:cTn id="35" dur="400" fill="hold"/>
                                        <p:tgtEl>
                                          <p:spTgt spid="15"/>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3"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
                                        <p:tgtEl>
                                          <p:spTgt spid="16"/>
                                        </p:tgtEl>
                                      </p:cBhvr>
                                    </p:animEffect>
                                    <p:anim calcmode="lin" valueType="num">
                                      <p:cBhvr>
                                        <p:cTn id="48" dur="400" fill="hold"/>
                                        <p:tgtEl>
                                          <p:spTgt spid="16"/>
                                        </p:tgtEl>
                                        <p:attrNameLst>
                                          <p:attrName>ppt_x</p:attrName>
                                        </p:attrNameLst>
                                      </p:cBhvr>
                                      <p:tavLst>
                                        <p:tav tm="0">
                                          <p:val>
                                            <p:strVal val="#ppt_x"/>
                                          </p:val>
                                        </p:tav>
                                        <p:tav tm="100000">
                                          <p:val>
                                            <p:strVal val="#ppt_x"/>
                                          </p:val>
                                        </p:tav>
                                      </p:tavLst>
                                    </p:anim>
                                    <p:anim calcmode="lin" valueType="num">
                                      <p:cBhvr>
                                        <p:cTn id="49" dur="400" fill="hold"/>
                                        <p:tgtEl>
                                          <p:spTgt spid="16"/>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
                                        <p:tgtEl>
                                          <p:spTgt spid="17"/>
                                        </p:tgtEl>
                                      </p:cBhvr>
                                    </p:animEffect>
                                    <p:anim calcmode="lin" valueType="num">
                                      <p:cBhvr>
                                        <p:cTn id="62" dur="400" fill="hold"/>
                                        <p:tgtEl>
                                          <p:spTgt spid="17"/>
                                        </p:tgtEl>
                                        <p:attrNameLst>
                                          <p:attrName>ppt_x</p:attrName>
                                        </p:attrNameLst>
                                      </p:cBhvr>
                                      <p:tavLst>
                                        <p:tav tm="0">
                                          <p:val>
                                            <p:strVal val="#ppt_x"/>
                                          </p:val>
                                        </p:tav>
                                        <p:tav tm="100000">
                                          <p:val>
                                            <p:strVal val="#ppt_x"/>
                                          </p:val>
                                        </p:tav>
                                      </p:tavLst>
                                    </p:anim>
                                    <p:anim calcmode="lin" valueType="num">
                                      <p:cBhvr>
                                        <p:cTn id="63" dur="400" fill="hold"/>
                                        <p:tgtEl>
                                          <p:spTgt spid="17"/>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1000" fill="hold"/>
                                        <p:tgtEl>
                                          <p:spTgt spid="19"/>
                                        </p:tgtEl>
                                        <p:attrNameLst>
                                          <p:attrName>ppt_w</p:attrName>
                                        </p:attrNameLst>
                                      </p:cBhvr>
                                      <p:tavLst>
                                        <p:tav tm="0">
                                          <p:val>
                                            <p:fltVal val="0"/>
                                          </p:val>
                                        </p:tav>
                                        <p:tav tm="100000">
                                          <p:val>
                                            <p:strVal val="#ppt_w"/>
                                          </p:val>
                                        </p:tav>
                                      </p:tavLst>
                                    </p:anim>
                                    <p:anim calcmode="lin" valueType="num">
                                      <p:cBhvr>
                                        <p:cTn id="78" dur="1000" fill="hold"/>
                                        <p:tgtEl>
                                          <p:spTgt spid="19"/>
                                        </p:tgtEl>
                                        <p:attrNameLst>
                                          <p:attrName>ppt_h</p:attrName>
                                        </p:attrNameLst>
                                      </p:cBhvr>
                                      <p:tavLst>
                                        <p:tav tm="0">
                                          <p:val>
                                            <p:fltVal val="0"/>
                                          </p:val>
                                        </p:tav>
                                        <p:tav tm="100000">
                                          <p:val>
                                            <p:strVal val="#ppt_h"/>
                                          </p:val>
                                        </p:tav>
                                      </p:tavLst>
                                    </p:anim>
                                    <p:anim calcmode="lin" valueType="num">
                                      <p:cBhvr>
                                        <p:cTn id="79" dur="1000" fill="hold"/>
                                        <p:tgtEl>
                                          <p:spTgt spid="19"/>
                                        </p:tgtEl>
                                        <p:attrNameLst>
                                          <p:attrName>style.rotation</p:attrName>
                                        </p:attrNameLst>
                                      </p:cBhvr>
                                      <p:tavLst>
                                        <p:tav tm="0">
                                          <p:val>
                                            <p:fltVal val="90"/>
                                          </p:val>
                                        </p:tav>
                                        <p:tav tm="100000">
                                          <p:val>
                                            <p:fltVal val="0"/>
                                          </p:val>
                                        </p:tav>
                                      </p:tavLst>
                                    </p:anim>
                                    <p:animEffect transition="in" filter="fade">
                                      <p:cBhvr>
                                        <p:cTn id="8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P spid="15" grpId="0"/>
      <p:bldP spid="16" grpId="0"/>
      <p:bldP spid="17" grpId="0"/>
      <p:bldP spid="18"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774" y="609600"/>
            <a:ext cx="4800600" cy="954107"/>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a:t>
            </a:r>
            <a:r>
              <a:rPr lang="vi-VN" sz="2800" b="1" dirty="0">
                <a:solidFill>
                  <a:srgbClr val="FF0000"/>
                </a:solidFill>
                <a:latin typeface="Arial" panose="020B0604020202020204" pitchFamily="34" charset="0"/>
                <a:cs typeface="Arial" panose="020B0604020202020204" pitchFamily="34" charset="0"/>
              </a:rPr>
              <a:t>Những </a:t>
            </a:r>
            <a:r>
              <a:rPr lang="en-US" sz="2800" b="1" dirty="0" err="1">
                <a:solidFill>
                  <a:srgbClr val="FF0000"/>
                </a:solidFill>
                <a:latin typeface="Arial" panose="020B0604020202020204" pitchFamily="34" charset="0"/>
                <a:cs typeface="Arial" panose="020B0604020202020204" pitchFamily="34" charset="0"/>
              </a:rPr>
              <a:t>vấn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đề</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dân</a:t>
            </a:r>
            <a:r>
              <a:rPr lang="en-US" sz="2800" b="1" dirty="0">
                <a:solidFill>
                  <a:srgbClr val="FF0000"/>
                </a:solidFill>
                <a:latin typeface="Arial" panose="020B0604020202020204" pitchFamily="34" charset="0"/>
                <a:cs typeface="Arial" panose="020B0604020202020204" pitchFamily="34" charset="0"/>
              </a:rPr>
              <a:t> c</a:t>
            </a:r>
            <a:r>
              <a:rPr lang="vi-VN" sz="2800" b="1" dirty="0">
                <a:solidFill>
                  <a:srgbClr val="FF0000"/>
                </a:solidFill>
                <a:latin typeface="Arial" panose="020B0604020202020204" pitchFamily="34" charset="0"/>
                <a:cs typeface="Arial" panose="020B0604020202020204" pitchFamily="34" charset="0"/>
              </a:rPr>
              <a:t>ư</a:t>
            </a:r>
            <a:endParaRPr lang="en-US" sz="2800" b="1" dirty="0">
              <a:solidFill>
                <a:srgbClr val="FF0000"/>
              </a:solidFill>
              <a:latin typeface="Arial" panose="020B0604020202020204" pitchFamily="34" charset="0"/>
              <a:cs typeface="Arial" panose="020B0604020202020204" pitchFamily="34" charset="0"/>
            </a:endParaRPr>
          </a:p>
          <a:p>
            <a:endParaRPr lang="en-US" sz="2800" b="1" dirty="0">
              <a:solidFill>
                <a:srgbClr val="FF0000"/>
              </a:solidFill>
            </a:endParaRPr>
          </a:p>
        </p:txBody>
      </p:sp>
      <p:sp>
        <p:nvSpPr>
          <p:cNvPr id="3" name="Rectangle 2">
            <a:extLst>
              <a:ext uri="{FF2B5EF4-FFF2-40B4-BE49-F238E27FC236}">
                <a16:creationId xmlns="" xmlns:a16="http://schemas.microsoft.com/office/drawing/2014/main" id="{94345816-0D88-9555-8F45-F6E4F1B035D0}"/>
              </a:ext>
            </a:extLst>
          </p:cNvPr>
          <p:cNvSpPr/>
          <p:nvPr/>
        </p:nvSpPr>
        <p:spPr>
          <a:xfrm>
            <a:off x="271819" y="1268409"/>
            <a:ext cx="8133496" cy="2160591"/>
          </a:xfrm>
          <a:prstGeom prst="rect">
            <a:avLst/>
          </a:prstGeom>
        </p:spPr>
        <p:txBody>
          <a:bodyPr wrap="square">
            <a:spAutoFit/>
          </a:bodyPr>
          <a:lstStyle/>
          <a:p>
            <a:pPr marL="57150" indent="114300" algn="just">
              <a:lnSpc>
                <a:spcPct val="120000"/>
              </a:lnSpc>
              <a:spcAft>
                <a:spcPts val="0"/>
              </a:spcAft>
              <a:tabLst>
                <a:tab pos="857250" algn="l"/>
              </a:tabLst>
            </a:pPr>
            <a:r>
              <a:rPr lang="en-US" sz="2800" b="1">
                <a:solidFill>
                  <a:srgbClr val="1B04FA"/>
                </a:solidFill>
                <a:latin typeface="Arial" panose="020B0604020202020204" pitchFamily="34" charset="0"/>
                <a:ea typeface="Cambria" panose="02040503050406030204" pitchFamily="18" charset="0"/>
                <a:cs typeface="Arial" panose="020B0604020202020204" pitchFamily="34" charset="0"/>
              </a:rPr>
              <a:t>- </a:t>
            </a:r>
            <a:r>
              <a:rPr lang="vi-VN" sz="2800" b="1">
                <a:solidFill>
                  <a:srgbClr val="1B04FA"/>
                </a:solidFill>
                <a:latin typeface="Arial" panose="020B0604020202020204" pitchFamily="34" charset="0"/>
                <a:ea typeface="Cambria" panose="02040503050406030204" pitchFamily="18" charset="0"/>
                <a:cs typeface="Arial" panose="020B0604020202020204" pitchFamily="34" charset="0"/>
              </a:rPr>
              <a:t>Dân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số châu Phi năm 20</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20</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là hơn 1,</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3</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tỉ người, chiếm </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h</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ơ</a:t>
            </a:r>
            <a:r>
              <a:rPr lang="en-US" sz="2800" b="1" dirty="0">
                <a:solidFill>
                  <a:srgbClr val="1B04FA"/>
                </a:solidFill>
                <a:latin typeface="Arial" panose="020B0604020202020204" pitchFamily="34" charset="0"/>
                <a:ea typeface="Cambria" panose="02040503050406030204" pitchFamily="18" charset="0"/>
                <a:cs typeface="Arial" panose="020B0604020202020204" pitchFamily="34" charset="0"/>
              </a:rPr>
              <a:t>n 17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 dân số thế </a:t>
            </a:r>
            <a:r>
              <a:rPr lang="vi-VN" sz="2800" b="1">
                <a:solidFill>
                  <a:srgbClr val="1B04FA"/>
                </a:solidFill>
                <a:latin typeface="Arial" panose="020B0604020202020204" pitchFamily="34" charset="0"/>
                <a:ea typeface="Cambria" panose="02040503050406030204" pitchFamily="18" charset="0"/>
                <a:cs typeface="Arial" panose="020B0604020202020204" pitchFamily="34" charset="0"/>
              </a:rPr>
              <a:t>giới,Là </a:t>
            </a:r>
            <a:r>
              <a:rPr lang="vi-VN" sz="2800" b="1" dirty="0">
                <a:solidFill>
                  <a:srgbClr val="1B04FA"/>
                </a:solidFill>
                <a:latin typeface="Arial" panose="020B0604020202020204" pitchFamily="34" charset="0"/>
                <a:ea typeface="Cambria" panose="02040503050406030204" pitchFamily="18" charset="0"/>
                <a:cs typeface="Arial" panose="020B0604020202020204" pitchFamily="34" charset="0"/>
              </a:rPr>
              <a:t>châu lục đứng thứ hai thế giới về dân số sau châu Á. </a:t>
            </a:r>
            <a:endParaRPr lang="en-US" sz="2800" b="1" dirty="0">
              <a:solidFill>
                <a:srgbClr val="1B04FA"/>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 xmlns:a16="http://schemas.microsoft.com/office/drawing/2014/main" id="{887A2181-1451-8CF1-5DF2-DFF42BA44D89}"/>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 xmlns:a16="http://schemas.microsoft.com/office/drawing/2014/main" id="{4630840C-8A90-F559-49E2-A2CB4B7564A6}"/>
              </a:ext>
            </a:extLst>
          </p:cNvPr>
          <p:cNvSpPr txBox="1"/>
          <p:nvPr/>
        </p:nvSpPr>
        <p:spPr>
          <a:xfrm>
            <a:off x="2227007" y="3019679"/>
            <a:ext cx="4611328" cy="823559"/>
          </a:xfrm>
          <a:prstGeom prst="rect">
            <a:avLst/>
          </a:prstGeom>
          <a:noFill/>
        </p:spPr>
        <p:txBody>
          <a:bodyPr wrap="square">
            <a:spAutoFit/>
          </a:bodyPr>
          <a:lstStyle/>
          <a:p>
            <a:pPr>
              <a:lnSpc>
                <a:spcPct val="140000"/>
              </a:lnSpc>
            </a:pPr>
            <a:r>
              <a:rPr lang="en-US" sz="1800" b="1">
                <a:solidFill>
                  <a:schemeClr val="bg1"/>
                </a:solidFill>
                <a:latin typeface="Arial" panose="020B0604020202020204" pitchFamily="34" charset="0"/>
                <a:cs typeface="Arial" panose="020B0604020202020204" pitchFamily="34" charset="0"/>
              </a:rPr>
              <a:t>BÀI 10: </a:t>
            </a:r>
          </a:p>
          <a:p>
            <a:pPr>
              <a:lnSpc>
                <a:spcPct val="140000"/>
              </a:lnSpc>
            </a:pPr>
            <a:r>
              <a:rPr lang="en-US" sz="1800" b="1">
                <a:solidFill>
                  <a:schemeClr val="bg1"/>
                </a:solidFill>
                <a:latin typeface="Arial" panose="020B0604020202020204" pitchFamily="34" charset="0"/>
                <a:cs typeface="Arial" panose="020B0604020202020204" pitchFamily="34" charset="0"/>
              </a:rPr>
              <a:t>ĐẶC ĐIỂM DÂN CƯ, XÃ HỘI CHÂU PHI</a:t>
            </a:r>
            <a:endParaRPr lang="en-US" sz="1800" b="1"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D53904AB-552F-0476-6F36-599FC0798ED1}"/>
              </a:ext>
            </a:extLst>
          </p:cNvPr>
          <p:cNvSpPr txBox="1"/>
          <p:nvPr/>
        </p:nvSpPr>
        <p:spPr>
          <a:xfrm>
            <a:off x="838200" y="130322"/>
            <a:ext cx="8133497" cy="954107"/>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BÀI 10  ĐẶC ĐIỂM DÂN C</a:t>
            </a:r>
            <a:r>
              <a:rPr lang="vi-VN" sz="2800" b="1">
                <a:solidFill>
                  <a:srgbClr val="FF0000"/>
                </a:solidFill>
                <a:latin typeface="Arial" panose="020B0604020202020204" pitchFamily="34" charset="0"/>
                <a:cs typeface="Arial" panose="020B0604020202020204" pitchFamily="34" charset="0"/>
              </a:rPr>
              <a:t>Ư</a:t>
            </a:r>
            <a:r>
              <a:rPr lang="en-US" sz="2800" b="1">
                <a:solidFill>
                  <a:srgbClr val="FF0000"/>
                </a:solidFill>
                <a:latin typeface="Arial" panose="020B0604020202020204" pitchFamily="34" charset="0"/>
                <a:cs typeface="Arial" panose="020B0604020202020204" pitchFamily="34" charset="0"/>
              </a:rPr>
              <a:t>, XÃ HỘI CHÂU PHI</a:t>
            </a:r>
          </a:p>
          <a:p>
            <a:endParaRPr lang="en-US" sz="2800">
              <a:solidFill>
                <a:srgbClr val="FF0000"/>
              </a:solidFill>
            </a:endParaRPr>
          </a:p>
        </p:txBody>
      </p:sp>
      <p:sp>
        <p:nvSpPr>
          <p:cNvPr id="5" name="TextBox 4">
            <a:extLst>
              <a:ext uri="{FF2B5EF4-FFF2-40B4-BE49-F238E27FC236}">
                <a16:creationId xmlns="" xmlns:a16="http://schemas.microsoft.com/office/drawing/2014/main" id="{7E115AB7-4674-3098-7F97-649585D0579F}"/>
              </a:ext>
            </a:extLst>
          </p:cNvPr>
          <p:cNvSpPr txBox="1"/>
          <p:nvPr/>
        </p:nvSpPr>
        <p:spPr>
          <a:xfrm>
            <a:off x="499718" y="3465493"/>
            <a:ext cx="8263282" cy="954107"/>
          </a:xfrm>
          <a:prstGeom prst="rect">
            <a:avLst/>
          </a:prstGeom>
          <a:noFill/>
        </p:spPr>
        <p:txBody>
          <a:bodyPr wrap="square">
            <a:spAutoFit/>
          </a:bodyPr>
          <a:lstStyle/>
          <a:p>
            <a:r>
              <a:rPr lang="en-US" sz="2800" b="1">
                <a:solidFill>
                  <a:srgbClr val="1B04FA"/>
                </a:solidFill>
                <a:latin typeface="Arial" panose="020B0604020202020204" pitchFamily="34" charset="0"/>
                <a:cs typeface="Arial" panose="020B0604020202020204" pitchFamily="34" charset="0"/>
              </a:rPr>
              <a:t>-</a:t>
            </a:r>
            <a:r>
              <a:rPr lang="vi-VN" sz="2800" b="1">
                <a:solidFill>
                  <a:srgbClr val="1B04FA"/>
                </a:solidFill>
                <a:latin typeface="Arial" panose="020B0604020202020204" pitchFamily="34" charset="0"/>
                <a:cs typeface="Arial" panose="020B0604020202020204" pitchFamily="34" charset="0"/>
              </a:rPr>
              <a:t>Tỉ lệ tăng dân số tự nhiên cao nhất thế giới</a:t>
            </a:r>
            <a:r>
              <a:rPr lang="en-US" sz="2800" b="1">
                <a:solidFill>
                  <a:srgbClr val="1B04FA"/>
                </a:solidFill>
                <a:latin typeface="Arial" panose="020B0604020202020204" pitchFamily="34" charset="0"/>
                <a:cs typeface="Arial" panose="020B0604020202020204" pitchFamily="34" charset="0"/>
              </a:rPr>
              <a:t> </a:t>
            </a:r>
            <a:r>
              <a:rPr lang="vi-VN" sz="2800" b="1">
                <a:solidFill>
                  <a:srgbClr val="1B04FA"/>
                </a:solidFill>
                <a:latin typeface="Arial" panose="020B0604020202020204" pitchFamily="34" charset="0"/>
                <a:cs typeface="Arial" panose="020B0604020202020204" pitchFamily="34" charset="0"/>
              </a:rPr>
              <a:t>với 2,54% (giai đoạn 2015 - 2020).</a:t>
            </a:r>
            <a:endParaRPr lang="en-US" sz="2800" b="1">
              <a:latin typeface="Arial" panose="020B0604020202020204" pitchFamily="34" charset="0"/>
              <a:cs typeface="Arial" panose="020B0604020202020204" pitchFamily="34" charset="0"/>
            </a:endParaRPr>
          </a:p>
        </p:txBody>
      </p:sp>
      <p:sp>
        <p:nvSpPr>
          <p:cNvPr id="4" name="TextBox 3">
            <a:extLst>
              <a:ext uri="{FF2B5EF4-FFF2-40B4-BE49-F238E27FC236}">
                <a16:creationId xmlns="" xmlns:a16="http://schemas.microsoft.com/office/drawing/2014/main" id="{F1EA7A7F-A85E-50D9-2235-CCC3665D7CBD}"/>
              </a:ext>
            </a:extLst>
          </p:cNvPr>
          <p:cNvSpPr txBox="1"/>
          <p:nvPr/>
        </p:nvSpPr>
        <p:spPr>
          <a:xfrm>
            <a:off x="340567" y="4585502"/>
            <a:ext cx="8631130" cy="1815882"/>
          </a:xfrm>
          <a:prstGeom prst="rect">
            <a:avLst/>
          </a:prstGeom>
          <a:noFill/>
        </p:spPr>
        <p:txBody>
          <a:bodyPr wrap="square" rtlCol="0">
            <a:spAutoFit/>
          </a:bodyPr>
          <a:lstStyle/>
          <a:p>
            <a:r>
              <a:rPr lang="vi-VN" sz="2800" b="1" dirty="0">
                <a:solidFill>
                  <a:srgbClr val="1B04FA"/>
                </a:solidFill>
                <a:latin typeface="Arial" panose="020B0604020202020204" pitchFamily="34" charset="0"/>
                <a:cs typeface="Arial" panose="020B0604020202020204" pitchFamily="34" charset="0"/>
              </a:rPr>
              <a:t>- Gia tăng dân số quá nhanh là nguyên nhân kìm hãm sự phát triển, dẫn đến đói nghèo, tài nguyên bị khai thác kiệt quệ, suy thoái và ô nhiễm môi trường,...</a:t>
            </a:r>
            <a:endParaRPr lang="en-US" sz="2800" b="1" dirty="0"/>
          </a:p>
        </p:txBody>
      </p:sp>
    </p:spTree>
    <p:extLst>
      <p:ext uri="{BB962C8B-B14F-4D97-AF65-F5344CB8AC3E}">
        <p14:creationId xmlns="" xmlns:p14="http://schemas.microsoft.com/office/powerpoint/2010/main" val="237539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FAA36AE-ECE5-6F3B-5720-E74C71B106C4}"/>
              </a:ext>
            </a:extLst>
          </p:cNvPr>
          <p:cNvSpPr txBox="1"/>
          <p:nvPr/>
        </p:nvSpPr>
        <p:spPr>
          <a:xfrm>
            <a:off x="457200" y="798493"/>
            <a:ext cx="495300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2. </a:t>
            </a:r>
            <a:r>
              <a:rPr lang="vi-VN" sz="2800" b="1" dirty="0">
                <a:solidFill>
                  <a:srgbClr val="FF0000"/>
                </a:solidFill>
                <a:latin typeface="Arial" panose="020B0604020202020204" pitchFamily="34" charset="0"/>
                <a:cs typeface="Arial" panose="020B0604020202020204" pitchFamily="34" charset="0"/>
              </a:rPr>
              <a:t>Những vấn đề xã </a:t>
            </a:r>
            <a:r>
              <a:rPr lang="vi-VN" sz="2800" b="1" dirty="0" smtClean="0">
                <a:solidFill>
                  <a:srgbClr val="FF0000"/>
                </a:solidFill>
                <a:latin typeface="Arial" panose="020B0604020202020204" pitchFamily="34" charset="0"/>
                <a:cs typeface="Arial" panose="020B0604020202020204" pitchFamily="34" charset="0"/>
              </a:rPr>
              <a:t>hội</a:t>
            </a:r>
            <a:endParaRPr lang="en-US" sz="28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8850A5FF-3E8C-A12F-1DE0-579594A3D02B}"/>
              </a:ext>
            </a:extLst>
          </p:cNvPr>
          <p:cNvSpPr txBox="1"/>
          <p:nvPr/>
        </p:nvSpPr>
        <p:spPr>
          <a:xfrm>
            <a:off x="838200" y="130322"/>
            <a:ext cx="8133497"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a:t>
            </a:r>
            <a:r>
              <a:rPr lang="en-US" sz="2800" b="1" dirty="0" smtClean="0">
                <a:solidFill>
                  <a:srgbClr val="FF0000"/>
                </a:solidFill>
                <a:latin typeface="Arial" panose="020B0604020202020204" pitchFamily="34" charset="0"/>
                <a:cs typeface="Arial" panose="020B0604020202020204" pitchFamily="34" charset="0"/>
              </a:rPr>
              <a:t>PHI</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35782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DAN- FAMINE SITUATION SHOWING SIGNS OF IMPROVING">
            <a:hlinkClick r:id="" action="ppaction://media"/>
            <a:extLst>
              <a:ext uri="{FF2B5EF4-FFF2-40B4-BE49-F238E27FC236}">
                <a16:creationId xmlns="" xmlns:a16="http://schemas.microsoft.com/office/drawing/2014/main" id="{0355EFF6-D8B8-4493-B724-0395AC5999A3}"/>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0" y="857251"/>
            <a:ext cx="9144000" cy="5105091"/>
          </a:xfrm>
          <a:prstGeom prst="rect">
            <a:avLst/>
          </a:prstGeom>
        </p:spPr>
      </p:pic>
    </p:spTree>
    <p:extLst>
      <p:ext uri="{BB962C8B-B14F-4D97-AF65-F5344CB8AC3E}">
        <p14:creationId xmlns="" xmlns:p14="http://schemas.microsoft.com/office/powerpoint/2010/main" val="326495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VTC14Xung đột bùng phát tại CHDC Conggo_360p">
            <a:hlinkClick r:id="" action="ppaction://media"/>
            <a:extLst>
              <a:ext uri="{FF2B5EF4-FFF2-40B4-BE49-F238E27FC236}">
                <a16:creationId xmlns="" xmlns:a16="http://schemas.microsoft.com/office/drawing/2014/main" id="{1536B672-FFA0-4960-8589-4EDFF37D8206}"/>
              </a:ext>
            </a:extLst>
          </p:cNvPr>
          <p:cNvPicPr>
            <a:picLocks noChangeAspect="1"/>
          </p:cNvPicPr>
          <p:nvPr>
            <a:videoFile r:link="rId1"/>
            <p:extLst>
              <p:ext uri="{DAA4B4D4-6D71-4841-9C94-3DE7FCFB9230}">
                <p14:media xmlns="" xmlns:p14="http://schemas.microsoft.com/office/powerpoint/2010/main" r:embed="rId4"/>
              </p:ext>
            </p:extLst>
          </p:nvPr>
        </p:nvPicPr>
        <p:blipFill>
          <a:blip r:embed="rId5" cstate="print"/>
          <a:stretch>
            <a:fillRect/>
          </a:stretch>
        </p:blipFill>
        <p:spPr>
          <a:xfrm>
            <a:off x="102680" y="984841"/>
            <a:ext cx="8972208" cy="4906676"/>
          </a:xfrm>
          <a:prstGeom prst="rect">
            <a:avLst/>
          </a:prstGeom>
        </p:spPr>
      </p:pic>
    </p:spTree>
    <p:extLst>
      <p:ext uri="{BB962C8B-B14F-4D97-AF65-F5344CB8AC3E}">
        <p14:creationId xmlns="" xmlns:p14="http://schemas.microsoft.com/office/powerpoint/2010/main" val="31567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705971471"/>
              </p:ext>
            </p:extLst>
          </p:nvPr>
        </p:nvGraphicFramePr>
        <p:xfrm>
          <a:off x="1485900" y="4071690"/>
          <a:ext cx="6172200" cy="911352"/>
        </p:xfrm>
        <a:graphic>
          <a:graphicData uri="http://schemas.openxmlformats.org/drawingml/2006/table">
            <a:tbl>
              <a:tblPr bandRow="1">
                <a:tableStyleId>{5C22544A-7EE6-4342-B048-85BDC9FD1C3A}</a:tableStyleId>
              </a:tblPr>
              <a:tblGrid>
                <a:gridCol w="1967230"/>
                <a:gridCol w="1967865"/>
                <a:gridCol w="2237105"/>
              </a:tblGrid>
              <a:tr h="0">
                <a:tc>
                  <a:txBody>
                    <a:bodyPr/>
                    <a:lstStyle/>
                    <a:p>
                      <a:pPr marL="635" marR="0" indent="-1905" algn="ctr">
                        <a:lnSpc>
                          <a:spcPct val="115000"/>
                        </a:lnSpc>
                        <a:spcBef>
                          <a:spcPts val="0"/>
                        </a:spcBef>
                        <a:spcAft>
                          <a:spcPts val="0"/>
                        </a:spcAft>
                      </a:pPr>
                      <a:r>
                        <a:rPr lang="en-US" sz="1300" dirty="0" err="1">
                          <a:effectLst/>
                        </a:rPr>
                        <a:t>Tiêu</a:t>
                      </a:r>
                      <a:r>
                        <a:rPr lang="en-US" sz="1300" dirty="0">
                          <a:effectLst/>
                        </a:rPr>
                        <a:t> </a:t>
                      </a:r>
                      <a:r>
                        <a:rPr lang="en-US" sz="1300" dirty="0" err="1">
                          <a:effectLst/>
                        </a:rPr>
                        <a:t>chí</a:t>
                      </a:r>
                      <a:endParaRPr lang="en-US" sz="1100" dirty="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Nạn đói</a:t>
                      </a:r>
                      <a:endParaRPr lang="en-US" sz="110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Xung đột</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a:effectLst/>
                        </a:rPr>
                        <a:t>Nguyên nhân</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dirty="0" err="1">
                          <a:effectLst/>
                        </a:rPr>
                        <a:t>Hậu</a:t>
                      </a:r>
                      <a:r>
                        <a:rPr lang="en-US" sz="1300" dirty="0">
                          <a:effectLst/>
                        </a:rPr>
                        <a:t> </a:t>
                      </a:r>
                      <a:r>
                        <a:rPr lang="en-US" sz="1300" dirty="0" err="1">
                          <a:effectLst/>
                        </a:rPr>
                        <a:t>quả</a:t>
                      </a:r>
                      <a:endParaRPr lang="en-US" sz="1100" dirty="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dirty="0" err="1">
                          <a:effectLst/>
                        </a:rPr>
                        <a:t>Giải</a:t>
                      </a:r>
                      <a:r>
                        <a:rPr lang="en-US" sz="1300" dirty="0">
                          <a:effectLst/>
                        </a:rPr>
                        <a:t> </a:t>
                      </a:r>
                      <a:r>
                        <a:rPr lang="en-US" sz="1300" dirty="0" err="1">
                          <a:effectLst/>
                        </a:rPr>
                        <a:t>pháp</a:t>
                      </a:r>
                      <a:r>
                        <a:rPr lang="en-US" sz="1300" dirty="0">
                          <a:effectLst/>
                        </a:rPr>
                        <a:t> </a:t>
                      </a:r>
                      <a:r>
                        <a:rPr lang="en-US" sz="1300" dirty="0" err="1">
                          <a:effectLst/>
                        </a:rPr>
                        <a:t>đề</a:t>
                      </a:r>
                      <a:r>
                        <a:rPr lang="en-US" sz="1300" dirty="0">
                          <a:effectLst/>
                        </a:rPr>
                        <a:t> </a:t>
                      </a:r>
                      <a:r>
                        <a:rPr lang="en-US" sz="1300" dirty="0" err="1">
                          <a:effectLst/>
                        </a:rPr>
                        <a:t>xuất</a:t>
                      </a:r>
                      <a:endParaRPr lang="en-US" sz="1100" dirty="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tc>
              </a:tr>
            </a:tbl>
          </a:graphicData>
        </a:graphic>
      </p:graphicFrame>
      <p:sp>
        <p:nvSpPr>
          <p:cNvPr id="3" name="Rectangle 1"/>
          <p:cNvSpPr>
            <a:spLocks noChangeArrowheads="1"/>
          </p:cNvSpPr>
          <p:nvPr/>
        </p:nvSpPr>
        <p:spPr bwMode="auto">
          <a:xfrm>
            <a:off x="1485900" y="4070960"/>
            <a:ext cx="9144000" cy="457200"/>
          </a:xfrm>
          <a:prstGeom prst="rect">
            <a:avLst/>
          </a:prstGeom>
          <a:solidFill>
            <a:srgbClr val="F9F9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3641872813"/>
              </p:ext>
            </p:extLst>
          </p:nvPr>
        </p:nvGraphicFramePr>
        <p:xfrm>
          <a:off x="1485900" y="2035786"/>
          <a:ext cx="7124700" cy="4579136"/>
        </p:xfrm>
        <a:graphic>
          <a:graphicData uri="http://schemas.openxmlformats.org/drawingml/2006/table">
            <a:tbl>
              <a:tblPr bandRow="1">
                <a:tableStyleId>{5C22544A-7EE6-4342-B048-85BDC9FD1C3A}</a:tableStyleId>
              </a:tblPr>
              <a:tblGrid>
                <a:gridCol w="1967230"/>
                <a:gridCol w="2490470"/>
                <a:gridCol w="2667000"/>
              </a:tblGrid>
              <a:tr h="723416">
                <a:tc>
                  <a:txBody>
                    <a:bodyPr/>
                    <a:lstStyle/>
                    <a:p>
                      <a:pPr marL="635" marR="0" indent="-1905" algn="ctr">
                        <a:lnSpc>
                          <a:spcPct val="115000"/>
                        </a:lnSpc>
                        <a:spcBef>
                          <a:spcPts val="0"/>
                        </a:spcBef>
                        <a:spcAft>
                          <a:spcPts val="0"/>
                        </a:spcAft>
                      </a:pPr>
                      <a:r>
                        <a:rPr lang="en-US" sz="2400" b="1" dirty="0" err="1">
                          <a:solidFill>
                            <a:srgbClr val="FF0000"/>
                          </a:solidFill>
                          <a:effectLst/>
                        </a:rPr>
                        <a:t>Tiêu</a:t>
                      </a:r>
                      <a:r>
                        <a:rPr lang="en-US" sz="2400" b="1" dirty="0">
                          <a:solidFill>
                            <a:srgbClr val="FF0000"/>
                          </a:solidFill>
                          <a:effectLst/>
                        </a:rPr>
                        <a:t> </a:t>
                      </a:r>
                      <a:r>
                        <a:rPr lang="en-US" sz="2400" b="1" dirty="0" err="1">
                          <a:solidFill>
                            <a:srgbClr val="FF0000"/>
                          </a:solidFill>
                          <a:effectLst/>
                        </a:rPr>
                        <a:t>chí</a:t>
                      </a:r>
                      <a:endParaRPr lang="en-US" sz="24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gn="ctr">
                        <a:lnSpc>
                          <a:spcPct val="115000"/>
                        </a:lnSpc>
                        <a:spcBef>
                          <a:spcPts val="0"/>
                        </a:spcBef>
                        <a:spcAft>
                          <a:spcPts val="0"/>
                        </a:spcAft>
                      </a:pPr>
                      <a:endParaRPr lang="en-US" sz="20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gn="ctr">
                        <a:lnSpc>
                          <a:spcPct val="115000"/>
                        </a:lnSpc>
                        <a:spcBef>
                          <a:spcPts val="0"/>
                        </a:spcBef>
                        <a:spcAft>
                          <a:spcPts val="0"/>
                        </a:spcAft>
                      </a:pPr>
                      <a:endParaRPr lang="en-US" sz="1100" dirty="0">
                        <a:effectLst/>
                        <a:latin typeface="Calibri"/>
                        <a:ea typeface="Calibri"/>
                        <a:cs typeface="Times New Roman"/>
                      </a:endParaRPr>
                    </a:p>
                  </a:txBody>
                  <a:tcPr marL="68580" marR="68580" marT="0" marB="0">
                    <a:solidFill>
                      <a:schemeClr val="tx2"/>
                    </a:solidFill>
                  </a:tcPr>
                </a:tc>
              </a:tr>
              <a:tr h="723416">
                <a:tc>
                  <a:txBody>
                    <a:bodyPr/>
                    <a:lstStyle/>
                    <a:p>
                      <a:pPr marL="635" marR="0" indent="-1905" algn="ctr">
                        <a:lnSpc>
                          <a:spcPct val="115000"/>
                        </a:lnSpc>
                        <a:spcBef>
                          <a:spcPts val="0"/>
                        </a:spcBef>
                        <a:spcAft>
                          <a:spcPts val="0"/>
                        </a:spcAft>
                      </a:pPr>
                      <a:r>
                        <a:rPr lang="en-US" sz="2400" b="1" dirty="0" err="1">
                          <a:solidFill>
                            <a:srgbClr val="FF0000"/>
                          </a:solidFill>
                          <a:effectLst/>
                        </a:rPr>
                        <a:t>Nguyên</a:t>
                      </a:r>
                      <a:r>
                        <a:rPr lang="en-US" sz="2400" b="1" dirty="0">
                          <a:solidFill>
                            <a:srgbClr val="FF0000"/>
                          </a:solidFill>
                          <a:effectLst/>
                        </a:rPr>
                        <a:t> </a:t>
                      </a:r>
                      <a:r>
                        <a:rPr lang="en-US" sz="2400" b="1" dirty="0" err="1">
                          <a:solidFill>
                            <a:srgbClr val="FF0000"/>
                          </a:solidFill>
                          <a:effectLst/>
                        </a:rPr>
                        <a:t>nhân</a:t>
                      </a:r>
                      <a:endParaRPr lang="en-US" sz="24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endParaRPr lang="en-US" sz="2000" b="1" dirty="0" smtClean="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smtClean="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smtClean="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solidFill>
                      <a:schemeClr val="tx2"/>
                    </a:solidFill>
                  </a:tcPr>
                </a:tc>
              </a:tr>
              <a:tr h="723416">
                <a:tc>
                  <a:txBody>
                    <a:bodyPr/>
                    <a:lstStyle/>
                    <a:p>
                      <a:pPr marL="635" marR="0" indent="-1905" algn="ctr">
                        <a:lnSpc>
                          <a:spcPct val="115000"/>
                        </a:lnSpc>
                        <a:spcBef>
                          <a:spcPts val="0"/>
                        </a:spcBef>
                        <a:spcAft>
                          <a:spcPts val="0"/>
                        </a:spcAft>
                      </a:pPr>
                      <a:r>
                        <a:rPr lang="en-US" sz="2400" b="1" dirty="0" err="1">
                          <a:solidFill>
                            <a:srgbClr val="FF0000"/>
                          </a:solidFill>
                          <a:effectLst/>
                        </a:rPr>
                        <a:t>Hậu</a:t>
                      </a:r>
                      <a:r>
                        <a:rPr lang="en-US" sz="2400" b="1" dirty="0">
                          <a:solidFill>
                            <a:srgbClr val="FF0000"/>
                          </a:solidFill>
                          <a:effectLst/>
                        </a:rPr>
                        <a:t> </a:t>
                      </a:r>
                      <a:r>
                        <a:rPr lang="en-US" sz="2400" b="1" dirty="0" err="1">
                          <a:solidFill>
                            <a:srgbClr val="FF0000"/>
                          </a:solidFill>
                          <a:effectLst/>
                        </a:rPr>
                        <a:t>quả</a:t>
                      </a:r>
                      <a:endParaRPr lang="en-US" sz="24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endParaRPr lang="en-US" sz="2000" b="1" dirty="0" smtClean="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smtClean="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solidFill>
                      <a:schemeClr val="tx2"/>
                    </a:solidFill>
                  </a:tcPr>
                </a:tc>
              </a:tr>
              <a:tr h="723416">
                <a:tc>
                  <a:txBody>
                    <a:bodyPr/>
                    <a:lstStyle/>
                    <a:p>
                      <a:pPr marL="635" marR="0" indent="-1905" algn="ctr">
                        <a:lnSpc>
                          <a:spcPct val="115000"/>
                        </a:lnSpc>
                        <a:spcBef>
                          <a:spcPts val="0"/>
                        </a:spcBef>
                        <a:spcAft>
                          <a:spcPts val="0"/>
                        </a:spcAft>
                      </a:pPr>
                      <a:r>
                        <a:rPr lang="en-US" sz="2400" b="1" dirty="0" err="1">
                          <a:solidFill>
                            <a:srgbClr val="FF0000"/>
                          </a:solidFill>
                          <a:effectLst/>
                        </a:rPr>
                        <a:t>Giải</a:t>
                      </a:r>
                      <a:r>
                        <a:rPr lang="en-US" sz="2400" b="1" dirty="0">
                          <a:solidFill>
                            <a:srgbClr val="FF0000"/>
                          </a:solidFill>
                          <a:effectLst/>
                        </a:rPr>
                        <a:t> </a:t>
                      </a:r>
                      <a:r>
                        <a:rPr lang="en-US" sz="2400" b="1" dirty="0" err="1">
                          <a:solidFill>
                            <a:srgbClr val="FF0000"/>
                          </a:solidFill>
                          <a:effectLst/>
                        </a:rPr>
                        <a:t>pháp</a:t>
                      </a:r>
                      <a:r>
                        <a:rPr lang="en-US" sz="2400" b="1" dirty="0">
                          <a:solidFill>
                            <a:srgbClr val="FF0000"/>
                          </a:solidFill>
                          <a:effectLst/>
                        </a:rPr>
                        <a:t> </a:t>
                      </a:r>
                      <a:r>
                        <a:rPr lang="en-US" sz="2400" b="1" dirty="0" err="1">
                          <a:solidFill>
                            <a:srgbClr val="FF0000"/>
                          </a:solidFill>
                          <a:effectLst/>
                        </a:rPr>
                        <a:t>đề</a:t>
                      </a:r>
                      <a:r>
                        <a:rPr lang="en-US" sz="2400" b="1" dirty="0">
                          <a:solidFill>
                            <a:srgbClr val="FF0000"/>
                          </a:solidFill>
                          <a:effectLst/>
                        </a:rPr>
                        <a:t> </a:t>
                      </a:r>
                      <a:r>
                        <a:rPr lang="en-US" sz="2400" b="1" dirty="0" err="1">
                          <a:solidFill>
                            <a:srgbClr val="FF0000"/>
                          </a:solidFill>
                          <a:effectLst/>
                        </a:rPr>
                        <a:t>xuất</a:t>
                      </a:r>
                      <a:endParaRPr lang="en-US" sz="24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endParaRPr lang="en-US" sz="2000" b="1" dirty="0" smtClean="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smtClean="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smtClean="0">
                        <a:solidFill>
                          <a:srgbClr val="FF0000"/>
                        </a:solidFill>
                        <a:effectLst/>
                        <a:latin typeface="Calibri"/>
                        <a:ea typeface="Calibri"/>
                        <a:cs typeface="Times New Roman"/>
                      </a:endParaRPr>
                    </a:p>
                    <a:p>
                      <a:pPr marL="635" marR="0" indent="-1905">
                        <a:lnSpc>
                          <a:spcPct val="115000"/>
                        </a:lnSpc>
                        <a:spcBef>
                          <a:spcPts val="0"/>
                        </a:spcBef>
                        <a:spcAft>
                          <a:spcPts val="0"/>
                        </a:spcAft>
                      </a:pPr>
                      <a:endParaRPr lang="en-US" sz="2000" b="1" dirty="0">
                        <a:solidFill>
                          <a:srgbClr val="FF0000"/>
                        </a:solidFill>
                        <a:effectLst/>
                        <a:latin typeface="Calibri"/>
                        <a:ea typeface="Calibri"/>
                        <a:cs typeface="Times New Roman"/>
                      </a:endParaRPr>
                    </a:p>
                  </a:txBody>
                  <a:tcPr marL="68580" marR="68580" marT="0" marB="0">
                    <a:solidFill>
                      <a:schemeClr val="tx2"/>
                    </a:solidFill>
                  </a:tcPr>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solidFill>
                      <a:schemeClr val="tx2"/>
                    </a:solidFill>
                  </a:tcPr>
                </a:tc>
              </a:tr>
            </a:tbl>
          </a:graphicData>
        </a:graphic>
      </p:graphicFrame>
      <p:sp>
        <p:nvSpPr>
          <p:cNvPr id="7" name="TextBox 6"/>
          <p:cNvSpPr txBox="1"/>
          <p:nvPr/>
        </p:nvSpPr>
        <p:spPr>
          <a:xfrm>
            <a:off x="3429000" y="2188185"/>
            <a:ext cx="2971800" cy="707886"/>
          </a:xfrm>
          <a:prstGeom prst="rect">
            <a:avLst/>
          </a:prstGeom>
          <a:noFill/>
        </p:spPr>
        <p:txBody>
          <a:bodyPr wrap="square" rtlCol="0">
            <a:spAutoFit/>
          </a:bodyPr>
          <a:lstStyle/>
          <a:p>
            <a:r>
              <a:rPr lang="en-US" sz="2000" b="1" i="1" dirty="0" err="1" smtClean="0">
                <a:solidFill>
                  <a:schemeClr val="accent2"/>
                </a:solidFill>
              </a:rPr>
              <a:t>Nạn</a:t>
            </a:r>
            <a:r>
              <a:rPr lang="en-US" sz="2000" b="1" i="1" dirty="0" smtClean="0">
                <a:solidFill>
                  <a:schemeClr val="accent2"/>
                </a:solidFill>
              </a:rPr>
              <a:t> </a:t>
            </a:r>
            <a:r>
              <a:rPr lang="en-US" sz="2000" b="1" i="1" dirty="0" err="1" smtClean="0">
                <a:solidFill>
                  <a:schemeClr val="accent2"/>
                </a:solidFill>
              </a:rPr>
              <a:t>đói</a:t>
            </a:r>
            <a:r>
              <a:rPr lang="en-US" sz="2000" b="1" i="1" dirty="0" smtClean="0">
                <a:solidFill>
                  <a:schemeClr val="accent2"/>
                </a:solidFill>
              </a:rPr>
              <a:t> </a:t>
            </a:r>
            <a:r>
              <a:rPr lang="vi-VN" sz="2000" dirty="0" smtClean="0">
                <a:solidFill>
                  <a:srgbClr val="FFFF00"/>
                </a:solidFill>
              </a:rPr>
              <a:t>(</a:t>
            </a:r>
            <a:r>
              <a:rPr lang="vi-VN" sz="2000" dirty="0">
                <a:solidFill>
                  <a:srgbClr val="FFFF00"/>
                </a:solidFill>
              </a:rPr>
              <a:t>nhóm 1,3)</a:t>
            </a: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accent2"/>
              </a:solidFill>
            </a:endParaRPr>
          </a:p>
        </p:txBody>
      </p:sp>
      <p:sp>
        <p:nvSpPr>
          <p:cNvPr id="8" name="TextBox 7"/>
          <p:cNvSpPr txBox="1"/>
          <p:nvPr/>
        </p:nvSpPr>
        <p:spPr>
          <a:xfrm>
            <a:off x="6057900" y="2209800"/>
            <a:ext cx="2628900" cy="707886"/>
          </a:xfrm>
          <a:prstGeom prst="rect">
            <a:avLst/>
          </a:prstGeom>
          <a:noFill/>
        </p:spPr>
        <p:txBody>
          <a:bodyPr wrap="square" rtlCol="0">
            <a:spAutoFit/>
          </a:bodyPr>
          <a:lstStyle/>
          <a:p>
            <a:r>
              <a:rPr lang="en-US" sz="2000" b="1" i="1" dirty="0" err="1">
                <a:solidFill>
                  <a:schemeClr val="accent2"/>
                </a:solidFill>
              </a:rPr>
              <a:t>Xung</a:t>
            </a:r>
            <a:r>
              <a:rPr lang="en-US" sz="2000" b="1" i="1" dirty="0">
                <a:solidFill>
                  <a:schemeClr val="accent2"/>
                </a:solidFill>
              </a:rPr>
              <a:t> </a:t>
            </a:r>
            <a:r>
              <a:rPr lang="en-US" sz="2000" b="1" i="1" dirty="0" err="1" smtClean="0">
                <a:solidFill>
                  <a:schemeClr val="accent2"/>
                </a:solidFill>
              </a:rPr>
              <a:t>đột</a:t>
            </a:r>
            <a:r>
              <a:rPr lang="vi-VN" sz="2000" dirty="0">
                <a:solidFill>
                  <a:srgbClr val="FFFF00"/>
                </a:solidFill>
              </a:rPr>
              <a:t>(nhóm </a:t>
            </a:r>
            <a:r>
              <a:rPr lang="en-US" sz="2000" dirty="0" smtClean="0">
                <a:solidFill>
                  <a:srgbClr val="FFFF00"/>
                </a:solidFill>
              </a:rPr>
              <a:t>2</a:t>
            </a:r>
            <a:r>
              <a:rPr lang="vi-VN" sz="2000" dirty="0" smtClean="0">
                <a:solidFill>
                  <a:srgbClr val="FFFF00"/>
                </a:solidFill>
              </a:rPr>
              <a:t>,</a:t>
            </a:r>
            <a:r>
              <a:rPr lang="en-US" sz="2000" dirty="0" smtClean="0">
                <a:solidFill>
                  <a:srgbClr val="FFFF00"/>
                </a:solidFill>
              </a:rPr>
              <a:t>4</a:t>
            </a:r>
            <a:r>
              <a:rPr lang="vi-VN" sz="2000" dirty="0" smtClean="0">
                <a:solidFill>
                  <a:srgbClr val="FFFF00"/>
                </a:solidFill>
              </a:rPr>
              <a:t>)</a:t>
            </a: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accent2"/>
              </a:solidFill>
            </a:endParaRPr>
          </a:p>
        </p:txBody>
      </p:sp>
      <p:grpSp>
        <p:nvGrpSpPr>
          <p:cNvPr id="15" name="Group 14">
            <a:extLst>
              <a:ext uri="{FF2B5EF4-FFF2-40B4-BE49-F238E27FC236}">
                <a16:creationId xmlns="" xmlns:a16="http://schemas.microsoft.com/office/drawing/2014/main" id="{A9FF1480-E395-4356-B072-35CBBE0AA0FF}"/>
              </a:ext>
            </a:extLst>
          </p:cNvPr>
          <p:cNvGrpSpPr/>
          <p:nvPr/>
        </p:nvGrpSpPr>
        <p:grpSpPr>
          <a:xfrm>
            <a:off x="2438400" y="-59183"/>
            <a:ext cx="4650659" cy="1354582"/>
            <a:chOff x="2966531" y="511009"/>
            <a:chExt cx="3559065" cy="1116335"/>
          </a:xfrm>
        </p:grpSpPr>
        <p:sp>
          <p:nvSpPr>
            <p:cNvPr id="16" name="Rectangle: Rounded Corners 2">
              <a:extLst>
                <a:ext uri="{FF2B5EF4-FFF2-40B4-BE49-F238E27FC236}">
                  <a16:creationId xmlns="" xmlns:a16="http://schemas.microsoft.com/office/drawing/2014/main" id="{EB4F5F66-791B-4641-9650-5B185B807AF4}"/>
                </a:ext>
              </a:extLst>
            </p:cNvPr>
            <p:cNvSpPr/>
            <p:nvPr/>
          </p:nvSpPr>
          <p:spPr>
            <a:xfrm>
              <a:off x="2966531" y="511009"/>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7" name="TextBox 16">
              <a:extLst>
                <a:ext uri="{FF2B5EF4-FFF2-40B4-BE49-F238E27FC236}">
                  <a16:creationId xmlns="" xmlns:a16="http://schemas.microsoft.com/office/drawing/2014/main" id="{27DAC294-9B93-4B81-A775-0D675449AD39}"/>
                </a:ext>
              </a:extLst>
            </p:cNvPr>
            <p:cNvSpPr txBox="1"/>
            <p:nvPr/>
          </p:nvSpPr>
          <p:spPr>
            <a:xfrm>
              <a:off x="3072569" y="739590"/>
              <a:ext cx="3453027" cy="887754"/>
            </a:xfrm>
            <a:prstGeom prst="rect">
              <a:avLst/>
            </a:prstGeom>
            <a:noFill/>
          </p:spPr>
          <p:txBody>
            <a:bodyPr wrap="square" rtlCol="0">
              <a:spAutoFit/>
            </a:bodyPr>
            <a:lstStyle/>
            <a:p>
              <a:r>
                <a:rPr lang="en-US" sz="3200" b="1" dirty="0">
                  <a:solidFill>
                    <a:srgbClr val="FFFF00"/>
                  </a:solidFill>
                  <a:latin typeface="Arial" panose="020B0604020202020204" pitchFamily="34" charset="0"/>
                  <a:cs typeface="Arial" panose="020B0604020202020204" pitchFamily="34" charset="0"/>
                </a:rPr>
                <a:t>AI NHANH H</a:t>
              </a:r>
              <a:r>
                <a:rPr lang="vi-VN" sz="3200" b="1" dirty="0">
                  <a:solidFill>
                    <a:srgbClr val="FFFF00"/>
                  </a:solidFill>
                  <a:latin typeface="Arial" panose="020B0604020202020204" pitchFamily="34" charset="0"/>
                  <a:cs typeface="Arial" panose="020B0604020202020204" pitchFamily="34" charset="0"/>
                </a:rPr>
                <a:t>Ơ</a:t>
              </a:r>
              <a:r>
                <a:rPr lang="en-US" sz="3200" b="1" dirty="0">
                  <a:solidFill>
                    <a:srgbClr val="FFFF00"/>
                  </a:solidFill>
                  <a:latin typeface="Arial" panose="020B0604020202020204" pitchFamily="34" charset="0"/>
                  <a:cs typeface="Arial" panose="020B0604020202020204" pitchFamily="34" charset="0"/>
                </a:rPr>
                <a:t>N</a:t>
              </a:r>
            </a:p>
          </p:txBody>
        </p:sp>
      </p:grpSp>
      <p:sp>
        <p:nvSpPr>
          <p:cNvPr id="18" name="Rectangle 17">
            <a:extLst>
              <a:ext uri="{FF2B5EF4-FFF2-40B4-BE49-F238E27FC236}">
                <a16:creationId xmlns="" xmlns:a16="http://schemas.microsoft.com/office/drawing/2014/main" id="{FD385C7A-7E01-4204-B13A-4F23C8A46042}"/>
              </a:ext>
            </a:extLst>
          </p:cNvPr>
          <p:cNvSpPr/>
          <p:nvPr/>
        </p:nvSpPr>
        <p:spPr>
          <a:xfrm>
            <a:off x="381000" y="914400"/>
            <a:ext cx="8486137" cy="978729"/>
          </a:xfrm>
          <a:prstGeom prst="rect">
            <a:avLst/>
          </a:prstGeom>
          <a:noFill/>
          <a:ln>
            <a:solidFill>
              <a:srgbClr val="00B0F0"/>
            </a:solidFill>
            <a:prstDash val="sysDash"/>
          </a:ln>
        </p:spPr>
        <p:txBody>
          <a:bodyPr wrap="square">
            <a:spAutoFit/>
          </a:bodyPr>
          <a:lstStyle/>
          <a:p>
            <a:pPr marL="57150" algn="just">
              <a:lnSpc>
                <a:spcPct val="120000"/>
              </a:lnSpc>
              <a:tabLst>
                <a:tab pos="857250" algn="l"/>
              </a:tabLst>
            </a:pPr>
            <a:r>
              <a:rPr lang="vi-VN" sz="2400" b="1" dirty="0">
                <a:solidFill>
                  <a:srgbClr val="FF0066"/>
                </a:solidFill>
              </a:rPr>
              <a:t>Dựa vào thông tin mục b,c SGK và Video, các em hãy trao đổi và hoàn thiện thông tin phiếu học tập </a:t>
            </a:r>
            <a:r>
              <a:rPr lang="vi-VN" sz="2400" b="1" dirty="0" smtClean="0">
                <a:solidFill>
                  <a:srgbClr val="FF0066"/>
                </a:solidFill>
              </a:rPr>
              <a:t>sau</a:t>
            </a:r>
            <a:r>
              <a:rPr lang="en-US" sz="2400" b="1" dirty="0" smtClean="0">
                <a:solidFill>
                  <a:srgbClr val="FF0066"/>
                </a:solidFill>
              </a:rPr>
              <a:t> 3 </a:t>
            </a:r>
            <a:r>
              <a:rPr lang="en-US" sz="2400" b="1" dirty="0" err="1" smtClean="0">
                <a:solidFill>
                  <a:srgbClr val="FF0066"/>
                </a:solidFill>
              </a:rPr>
              <a:t>phút</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 xmlns:p14="http://schemas.microsoft.com/office/powerpoint/2010/main" val="13740856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299291618"/>
              </p:ext>
            </p:extLst>
          </p:nvPr>
        </p:nvGraphicFramePr>
        <p:xfrm>
          <a:off x="533400" y="381000"/>
          <a:ext cx="7696200" cy="4789170"/>
        </p:xfrm>
        <a:graphic>
          <a:graphicData uri="http://schemas.openxmlformats.org/drawingml/2006/table">
            <a:tbl>
              <a:tblPr bandRow="1">
                <a:tableStyleId>{5C22544A-7EE6-4342-B048-85BDC9FD1C3A}</a:tableStyleId>
              </a:tblPr>
              <a:tblGrid>
                <a:gridCol w="2798454"/>
                <a:gridCol w="4897746"/>
              </a:tblGrid>
              <a:tr h="0">
                <a:tc>
                  <a:txBody>
                    <a:bodyPr/>
                    <a:lstStyle/>
                    <a:p>
                      <a:pPr marL="635" marR="0" indent="-1905" algn="ctr">
                        <a:lnSpc>
                          <a:spcPct val="115000"/>
                        </a:lnSpc>
                        <a:spcBef>
                          <a:spcPts val="0"/>
                        </a:spcBef>
                        <a:spcAft>
                          <a:spcPts val="0"/>
                        </a:spcAft>
                      </a:pPr>
                      <a:r>
                        <a:rPr lang="en-US" sz="2800" b="1" dirty="0" err="1">
                          <a:solidFill>
                            <a:schemeClr val="accent2"/>
                          </a:solidFill>
                          <a:effectLst/>
                          <a:latin typeface="Times New Roman" pitchFamily="18" charset="0"/>
                          <a:cs typeface="Times New Roman" pitchFamily="18" charset="0"/>
                        </a:rPr>
                        <a:t>Tiêu</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chí</a:t>
                      </a:r>
                      <a:endParaRPr lang="en-US" sz="2800" b="1" dirty="0">
                        <a:solidFill>
                          <a:schemeClr val="accent2"/>
                        </a:solidFill>
                        <a:effectLst/>
                        <a:latin typeface="Times New Roman" pitchFamily="18" charset="0"/>
                        <a:ea typeface="Calibri"/>
                        <a:cs typeface="Times New Roman" pitchFamily="18" charset="0"/>
                      </a:endParaRPr>
                    </a:p>
                  </a:txBody>
                  <a:tcPr marL="68580" marR="68580" marT="0" marB="0">
                    <a:solidFill>
                      <a:schemeClr val="accent1">
                        <a:lumMod val="60000"/>
                        <a:lumOff val="40000"/>
                      </a:schemeClr>
                    </a:solidFill>
                  </a:tcPr>
                </a:tc>
                <a:tc>
                  <a:txBody>
                    <a:bodyPr/>
                    <a:lstStyle/>
                    <a:p>
                      <a:pPr marL="635" marR="0" indent="-1905" algn="ctr" defTabSz="914400" rtl="0" eaLnBrk="1" fontAlgn="auto" latinLnBrk="0" hangingPunct="1">
                        <a:lnSpc>
                          <a:spcPct val="115000"/>
                        </a:lnSpc>
                        <a:spcBef>
                          <a:spcPts val="0"/>
                        </a:spcBef>
                        <a:spcAft>
                          <a:spcPts val="0"/>
                        </a:spcAft>
                        <a:buClrTx/>
                        <a:buSzTx/>
                        <a:buFontTx/>
                        <a:buNone/>
                        <a:tabLst/>
                        <a:defRPr/>
                      </a:pPr>
                      <a:r>
                        <a:rPr lang="en-US" sz="2800" b="1" dirty="0" err="1" smtClean="0">
                          <a:solidFill>
                            <a:srgbClr val="FF0000"/>
                          </a:solidFill>
                          <a:effectLst/>
                          <a:latin typeface="Times New Roman" pitchFamily="18" charset="0"/>
                          <a:cs typeface="Times New Roman" pitchFamily="18" charset="0"/>
                        </a:rPr>
                        <a:t>Nạn</a:t>
                      </a:r>
                      <a:r>
                        <a:rPr lang="en-US" sz="2800" b="1" dirty="0" smtClean="0">
                          <a:solidFill>
                            <a:srgbClr val="FF0000"/>
                          </a:solidFill>
                          <a:effectLst/>
                          <a:latin typeface="Times New Roman" pitchFamily="18" charset="0"/>
                          <a:cs typeface="Times New Roman" pitchFamily="18" charset="0"/>
                        </a:rPr>
                        <a:t> </a:t>
                      </a:r>
                      <a:r>
                        <a:rPr lang="en-US" sz="2800" b="1" dirty="0" err="1" smtClean="0">
                          <a:solidFill>
                            <a:srgbClr val="FF0000"/>
                          </a:solidFill>
                          <a:effectLst/>
                          <a:latin typeface="Times New Roman" pitchFamily="18" charset="0"/>
                          <a:cs typeface="Times New Roman" pitchFamily="18" charset="0"/>
                        </a:rPr>
                        <a:t>đói</a:t>
                      </a:r>
                      <a:endParaRPr lang="en-US" sz="2800" b="1" dirty="0" smtClean="0">
                        <a:solidFill>
                          <a:srgbClr val="FF0000"/>
                        </a:solidFill>
                        <a:effectLst/>
                        <a:latin typeface="Times New Roman" pitchFamily="18" charset="0"/>
                        <a:ea typeface="Calibri"/>
                        <a:cs typeface="Times New Roman" pitchFamily="18" charset="0"/>
                      </a:endParaRPr>
                    </a:p>
                  </a:txBody>
                  <a:tcPr marL="68580" marR="68580" marT="0" marB="0">
                    <a:solidFill>
                      <a:schemeClr val="accent1">
                        <a:lumMod val="60000"/>
                        <a:lumOff val="40000"/>
                      </a:schemeClr>
                    </a:solidFill>
                  </a:tcPr>
                </a:tc>
              </a:tr>
              <a:tr h="0">
                <a:tc>
                  <a:txBody>
                    <a:bodyPr/>
                    <a:lstStyle/>
                    <a:p>
                      <a:pPr marL="635" marR="0" indent="-1905">
                        <a:lnSpc>
                          <a:spcPct val="115000"/>
                        </a:lnSpc>
                        <a:spcBef>
                          <a:spcPts val="0"/>
                        </a:spcBef>
                        <a:spcAft>
                          <a:spcPts val="0"/>
                        </a:spcAft>
                      </a:pPr>
                      <a:r>
                        <a:rPr lang="en-US" sz="2800" b="1" dirty="0" err="1">
                          <a:solidFill>
                            <a:schemeClr val="accent2"/>
                          </a:solidFill>
                          <a:effectLst/>
                          <a:latin typeface="Times New Roman" pitchFamily="18" charset="0"/>
                          <a:cs typeface="Times New Roman" pitchFamily="18" charset="0"/>
                        </a:rPr>
                        <a:t>Nguyên</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nhân</a:t>
                      </a:r>
                      <a:endParaRPr lang="en-US" sz="28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gn="l" defTabSz="914400" rtl="0" eaLnBrk="1" fontAlgn="auto" latinLnBrk="0" hangingPunct="1">
                        <a:lnSpc>
                          <a:spcPct val="115000"/>
                        </a:lnSpc>
                        <a:spcBef>
                          <a:spcPts val="0"/>
                        </a:spcBef>
                        <a:spcAft>
                          <a:spcPts val="0"/>
                        </a:spcAft>
                        <a:buClrTx/>
                        <a:buSzTx/>
                        <a:buFontTx/>
                        <a:buNone/>
                        <a:tabLst/>
                        <a:defRPr/>
                      </a:pPr>
                      <a:r>
                        <a:rPr lang="en-US" sz="2800" b="1" dirty="0" smtClean="0">
                          <a:effectLst/>
                          <a:latin typeface="Times New Roman" pitchFamily="18" charset="0"/>
                          <a:cs typeface="Times New Roman" pitchFamily="18" charset="0"/>
                        </a:rPr>
                        <a:t>  </a:t>
                      </a: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smtClean="0">
                        <a:effectLst/>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smtClean="0">
                        <a:latin typeface="Times New Roman" pitchFamily="18" charset="0"/>
                        <a:cs typeface="Times New Roman" pitchFamily="18" charset="0"/>
                      </a:endParaRPr>
                    </a:p>
                  </a:txBody>
                  <a:tcPr marL="68580" marR="68580" marT="0" marB="0" anchor="ctr">
                    <a:solidFill>
                      <a:schemeClr val="accent1">
                        <a:lumMod val="60000"/>
                        <a:lumOff val="40000"/>
                      </a:schemeClr>
                    </a:solidFill>
                  </a:tcPr>
                </a:tc>
              </a:tr>
              <a:tr h="0">
                <a:tc>
                  <a:txBody>
                    <a:bodyPr/>
                    <a:lstStyle/>
                    <a:p>
                      <a:pPr marL="635" marR="0" indent="-1905">
                        <a:lnSpc>
                          <a:spcPct val="115000"/>
                        </a:lnSpc>
                        <a:spcBef>
                          <a:spcPts val="0"/>
                        </a:spcBef>
                        <a:spcAft>
                          <a:spcPts val="0"/>
                        </a:spcAft>
                      </a:pPr>
                      <a:r>
                        <a:rPr lang="en-US" sz="2800" b="1" dirty="0" err="1">
                          <a:solidFill>
                            <a:schemeClr val="accent2"/>
                          </a:solidFill>
                          <a:effectLst/>
                          <a:latin typeface="Times New Roman" pitchFamily="18" charset="0"/>
                          <a:cs typeface="Times New Roman" pitchFamily="18" charset="0"/>
                        </a:rPr>
                        <a:t>Hậu</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quả</a:t>
                      </a:r>
                      <a:endParaRPr lang="en-US" sz="28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smtClean="0">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smtClean="0">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smtClean="0">
                        <a:latin typeface="Times New Roman" pitchFamily="18" charset="0"/>
                        <a:cs typeface="Times New Roman" pitchFamily="18" charset="0"/>
                      </a:endParaRPr>
                    </a:p>
                  </a:txBody>
                  <a:tcPr marL="68580" marR="68580" marT="0" marB="0" anchor="ctr">
                    <a:solidFill>
                      <a:schemeClr val="accent1">
                        <a:lumMod val="60000"/>
                        <a:lumOff val="40000"/>
                      </a:schemeClr>
                    </a:solidFill>
                  </a:tcPr>
                </a:tc>
              </a:tr>
              <a:tr h="0">
                <a:tc>
                  <a:txBody>
                    <a:bodyPr/>
                    <a:lstStyle/>
                    <a:p>
                      <a:pPr marL="635" marR="0" indent="-1905">
                        <a:lnSpc>
                          <a:spcPct val="115000"/>
                        </a:lnSpc>
                        <a:spcBef>
                          <a:spcPts val="0"/>
                        </a:spcBef>
                        <a:spcAft>
                          <a:spcPts val="0"/>
                        </a:spcAft>
                      </a:pPr>
                      <a:r>
                        <a:rPr lang="en-US" sz="2800" b="1" dirty="0" err="1">
                          <a:solidFill>
                            <a:schemeClr val="accent2"/>
                          </a:solidFill>
                          <a:effectLst/>
                          <a:latin typeface="Times New Roman" pitchFamily="18" charset="0"/>
                          <a:cs typeface="Times New Roman" pitchFamily="18" charset="0"/>
                        </a:rPr>
                        <a:t>Giải</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pháp</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đề</a:t>
                      </a:r>
                      <a:r>
                        <a:rPr lang="en-US" sz="2800" b="1" dirty="0">
                          <a:solidFill>
                            <a:schemeClr val="accent2"/>
                          </a:solidFill>
                          <a:effectLst/>
                          <a:latin typeface="Times New Roman" pitchFamily="18" charset="0"/>
                          <a:cs typeface="Times New Roman" pitchFamily="18" charset="0"/>
                        </a:rPr>
                        <a:t> </a:t>
                      </a:r>
                      <a:r>
                        <a:rPr lang="en-US" sz="2800" b="1" dirty="0" err="1">
                          <a:solidFill>
                            <a:schemeClr val="accent2"/>
                          </a:solidFill>
                          <a:effectLst/>
                          <a:latin typeface="Times New Roman" pitchFamily="18" charset="0"/>
                          <a:cs typeface="Times New Roman" pitchFamily="18" charset="0"/>
                        </a:rPr>
                        <a:t>xuất</a:t>
                      </a:r>
                      <a:endParaRPr lang="en-US" sz="28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smtClean="0">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smtClean="0">
                        <a:latin typeface="Times New Roman" pitchFamily="18" charset="0"/>
                        <a:cs typeface="Times New Roman" pitchFamily="18" charset="0"/>
                      </a:endParaRPr>
                    </a:p>
                    <a:p>
                      <a:pPr marL="635" marR="0" indent="-1905" algn="l" defTabSz="914400" rtl="0" eaLnBrk="1" fontAlgn="auto" latinLnBrk="0" hangingPunct="1">
                        <a:lnSpc>
                          <a:spcPct val="115000"/>
                        </a:lnSpc>
                        <a:spcBef>
                          <a:spcPts val="0"/>
                        </a:spcBef>
                        <a:spcAft>
                          <a:spcPts val="0"/>
                        </a:spcAft>
                        <a:buClrTx/>
                        <a:buSzTx/>
                        <a:buFontTx/>
                        <a:buNone/>
                        <a:tabLst/>
                        <a:defRPr/>
                      </a:pPr>
                      <a:endParaRPr lang="en-US" sz="2800" b="1" dirty="0" smtClean="0">
                        <a:latin typeface="Times New Roman" pitchFamily="18" charset="0"/>
                        <a:cs typeface="Times New Roman" pitchFamily="18" charset="0"/>
                      </a:endParaRPr>
                    </a:p>
                  </a:txBody>
                  <a:tcPr marL="68580" marR="68580" marT="0" marB="0" anchor="ctr">
                    <a:solidFill>
                      <a:schemeClr val="accent1">
                        <a:lumMod val="60000"/>
                        <a:lumOff val="40000"/>
                      </a:schemeClr>
                    </a:solidFill>
                  </a:tcPr>
                </a:tc>
              </a:tr>
            </a:tbl>
          </a:graphicData>
        </a:graphic>
      </p:graphicFrame>
      <p:sp>
        <p:nvSpPr>
          <p:cNvPr id="9" name="TextBox 8"/>
          <p:cNvSpPr txBox="1"/>
          <p:nvPr/>
        </p:nvSpPr>
        <p:spPr>
          <a:xfrm>
            <a:off x="3429000" y="1021140"/>
            <a:ext cx="4800600" cy="1569660"/>
          </a:xfrm>
          <a:prstGeom prst="rect">
            <a:avLst/>
          </a:prstGeom>
          <a:noFill/>
        </p:spPr>
        <p:txBody>
          <a:bodyPr wrap="square" rtlCol="0">
            <a:spAutoFit/>
          </a:bodyPr>
          <a:lstStyle/>
          <a:p>
            <a:r>
              <a:rPr lang="en-US" sz="2400" b="1" dirty="0" err="1">
                <a:latin typeface="Times New Roman" pitchFamily="18" charset="0"/>
                <a:cs typeface="Times New Roman" pitchFamily="18" charset="0"/>
              </a:rPr>
              <a:t>Thiên</a:t>
            </a:r>
            <a:r>
              <a:rPr lang="en-US" sz="2400" b="1" dirty="0">
                <a:latin typeface="Times New Roman" pitchFamily="18" charset="0"/>
                <a:cs typeface="Times New Roman" pitchFamily="18" charset="0"/>
              </a:rPr>
              <a:t> tai, </a:t>
            </a:r>
            <a:r>
              <a:rPr lang="en-US" sz="2400" b="1" dirty="0" err="1">
                <a:latin typeface="Times New Roman" pitchFamily="18" charset="0"/>
                <a:cs typeface="Times New Roman" pitchFamily="18" charset="0"/>
              </a:rPr>
              <a:t>xung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canh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nên</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lương thực không đủ để cung cấp cho người dân.</a:t>
            </a:r>
            <a:endParaRPr lang="en-US" sz="2400" b="1" dirty="0">
              <a:latin typeface="Times New Roman" pitchFamily="18" charset="0"/>
              <a:cs typeface="Times New Roman" pitchFamily="18" charset="0"/>
            </a:endParaRPr>
          </a:p>
          <a:p>
            <a:endParaRPr lang="en-US" sz="2400" dirty="0"/>
          </a:p>
        </p:txBody>
      </p:sp>
      <p:sp>
        <p:nvSpPr>
          <p:cNvPr id="10" name="TextBox 9"/>
          <p:cNvSpPr txBox="1"/>
          <p:nvPr/>
        </p:nvSpPr>
        <p:spPr>
          <a:xfrm>
            <a:off x="3505200" y="2362200"/>
            <a:ext cx="4495800" cy="1815882"/>
          </a:xfrm>
          <a:prstGeom prst="rect">
            <a:avLst/>
          </a:prstGeom>
          <a:noFill/>
        </p:spPr>
        <p:txBody>
          <a:bodyPr wrap="square" rtlCol="0">
            <a:spAutoFit/>
          </a:bodyPr>
          <a:lstStyle/>
          <a:p>
            <a:r>
              <a:rPr lang="en-US" sz="2800" b="1" dirty="0" err="1">
                <a:latin typeface="Times New Roman" pitchFamily="18" charset="0"/>
                <a:cs typeface="Times New Roman" pitchFamily="18" charset="0"/>
              </a:rPr>
              <a:t>Nạn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nhiều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quốc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đặc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biệt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nam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Xa</a:t>
            </a:r>
            <a:r>
              <a:rPr lang="en-US" sz="2800" b="1" dirty="0">
                <a:latin typeface="Times New Roman" pitchFamily="18" charset="0"/>
                <a:cs typeface="Times New Roman" pitchFamily="18" charset="0"/>
              </a:rPr>
              <a:t>-ha-</a:t>
            </a:r>
            <a:r>
              <a:rPr lang="en-US" sz="2800" b="1" dirty="0" err="1">
                <a:latin typeface="Times New Roman" pitchFamily="18" charset="0"/>
                <a:cs typeface="Times New Roman" pitchFamily="18" charset="0"/>
              </a:rPr>
              <a:t>ra.</a:t>
            </a:r>
            <a:endParaRPr lang="en-US" sz="2800" b="1" dirty="0">
              <a:latin typeface="Times New Roman" pitchFamily="18" charset="0"/>
              <a:cs typeface="Times New Roman" pitchFamily="18" charset="0"/>
            </a:endParaRPr>
          </a:p>
          <a:p>
            <a:endParaRPr lang="en-US" sz="2800" dirty="0"/>
          </a:p>
        </p:txBody>
      </p:sp>
      <p:sp>
        <p:nvSpPr>
          <p:cNvPr id="12" name="TextBox 11"/>
          <p:cNvSpPr txBox="1"/>
          <p:nvPr/>
        </p:nvSpPr>
        <p:spPr>
          <a:xfrm>
            <a:off x="3429000" y="3764340"/>
            <a:ext cx="4724400" cy="1569660"/>
          </a:xfrm>
          <a:prstGeom prst="rect">
            <a:avLst/>
          </a:prstGeom>
          <a:noFill/>
        </p:spPr>
        <p:txBody>
          <a:bodyPr wrap="square" rtlCol="0">
            <a:spAutoFit/>
          </a:bodyPr>
          <a:lstStyle/>
          <a:p>
            <a:r>
              <a:rPr lang="vi-VN" sz="2400" b="1" dirty="0">
                <a:latin typeface="Times New Roman" pitchFamily="18" charset="0"/>
                <a:cs typeface="Times New Roman" pitchFamily="18" charset="0"/>
              </a:rPr>
              <a:t>Hằng năm, rất nhiều quốc gia châu Phi cần cứu trợ khẩn cấp về lương thực.</a:t>
            </a:r>
            <a:endParaRPr lang="en-US" sz="2400" b="1" dirty="0">
              <a:latin typeface="Times New Roman" pitchFamily="18" charset="0"/>
              <a:cs typeface="Times New Roman" pitchFamily="18" charset="0"/>
            </a:endParaRPr>
          </a:p>
          <a:p>
            <a:endParaRPr lang="en-US" sz="2400" dirty="0"/>
          </a:p>
        </p:txBody>
      </p:sp>
    </p:spTree>
    <p:extLst>
      <p:ext uri="{BB962C8B-B14F-4D97-AF65-F5344CB8AC3E}">
        <p14:creationId xmlns="" xmlns:p14="http://schemas.microsoft.com/office/powerpoint/2010/main" val="66241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57BA59B3-9D36-433A-8FD1-0CDA802B7DFF}"/>
              </a:ext>
            </a:extLst>
          </p:cNvPr>
          <p:cNvPicPr>
            <a:picLocks noChangeAspect="1"/>
          </p:cNvPicPr>
          <p:nvPr/>
        </p:nvPicPr>
        <p:blipFill>
          <a:blip r:embed="rId3" cstate="print"/>
          <a:stretch>
            <a:fillRect/>
          </a:stretch>
        </p:blipFill>
        <p:spPr>
          <a:xfrm>
            <a:off x="8240250" y="159988"/>
            <a:ext cx="818777" cy="960487"/>
          </a:xfrm>
          <a:prstGeom prst="rect">
            <a:avLst/>
          </a:prstGeom>
        </p:spPr>
      </p:pic>
      <p:sp>
        <p:nvSpPr>
          <p:cNvPr id="5" name="TextBox 4">
            <a:extLst>
              <a:ext uri="{FF2B5EF4-FFF2-40B4-BE49-F238E27FC236}">
                <a16:creationId xmlns="" xmlns:a16="http://schemas.microsoft.com/office/drawing/2014/main" id="{CFAA36AE-ECE5-6F3B-5720-E74C71B106C4}"/>
              </a:ext>
            </a:extLst>
          </p:cNvPr>
          <p:cNvSpPr txBox="1"/>
          <p:nvPr/>
        </p:nvSpPr>
        <p:spPr>
          <a:xfrm>
            <a:off x="457200" y="798493"/>
            <a:ext cx="4953000" cy="954107"/>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2. </a:t>
            </a:r>
            <a:r>
              <a:rPr lang="vi-VN" sz="2800" b="1">
                <a:solidFill>
                  <a:srgbClr val="FF0000"/>
                </a:solidFill>
                <a:latin typeface="Arial" panose="020B0604020202020204" pitchFamily="34" charset="0"/>
                <a:cs typeface="Arial" panose="020B0604020202020204" pitchFamily="34" charset="0"/>
              </a:rPr>
              <a:t>Những vấn đề xã hội</a:t>
            </a:r>
            <a:endParaRPr lang="en-US" sz="2800" b="1">
              <a:solidFill>
                <a:srgbClr val="FF0000"/>
              </a:solidFill>
              <a:latin typeface="Arial" panose="020B0604020202020204" pitchFamily="34" charset="0"/>
              <a:cs typeface="Arial" panose="020B0604020202020204" pitchFamily="34" charset="0"/>
            </a:endParaRPr>
          </a:p>
          <a:p>
            <a:endParaRPr lang="en-US" sz="2800" b="1">
              <a:solidFill>
                <a:srgbClr val="FF0000"/>
              </a:solidFill>
            </a:endParaRPr>
          </a:p>
        </p:txBody>
      </p:sp>
      <p:sp>
        <p:nvSpPr>
          <p:cNvPr id="8" name="TextBox 7">
            <a:extLst>
              <a:ext uri="{FF2B5EF4-FFF2-40B4-BE49-F238E27FC236}">
                <a16:creationId xmlns="" xmlns:a16="http://schemas.microsoft.com/office/drawing/2014/main" id="{8850A5FF-3E8C-A12F-1DE0-579594A3D02B}"/>
              </a:ext>
            </a:extLst>
          </p:cNvPr>
          <p:cNvSpPr txBox="1"/>
          <p:nvPr/>
        </p:nvSpPr>
        <p:spPr>
          <a:xfrm>
            <a:off x="838200" y="130322"/>
            <a:ext cx="8133497" cy="954107"/>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BÀI 10  ĐẶC ĐIỂM DÂN C</a:t>
            </a:r>
            <a:r>
              <a:rPr lang="vi-VN" sz="2800" b="1">
                <a:solidFill>
                  <a:srgbClr val="FF0000"/>
                </a:solidFill>
                <a:latin typeface="Arial" panose="020B0604020202020204" pitchFamily="34" charset="0"/>
                <a:cs typeface="Arial" panose="020B0604020202020204" pitchFamily="34" charset="0"/>
              </a:rPr>
              <a:t>Ư</a:t>
            </a:r>
            <a:r>
              <a:rPr lang="en-US" sz="2800" b="1">
                <a:solidFill>
                  <a:srgbClr val="FF0000"/>
                </a:solidFill>
                <a:latin typeface="Arial" panose="020B0604020202020204" pitchFamily="34" charset="0"/>
                <a:cs typeface="Arial" panose="020B0604020202020204" pitchFamily="34" charset="0"/>
              </a:rPr>
              <a:t>, XÃ HỘI CHÂU PHI</a:t>
            </a:r>
          </a:p>
          <a:p>
            <a:endParaRPr lang="en-US" sz="2800">
              <a:solidFill>
                <a:srgbClr val="FF0000"/>
              </a:solidFill>
            </a:endParaRPr>
          </a:p>
        </p:txBody>
      </p:sp>
      <p:sp>
        <p:nvSpPr>
          <p:cNvPr id="2" name="TextBox 1">
            <a:extLst>
              <a:ext uri="{FF2B5EF4-FFF2-40B4-BE49-F238E27FC236}">
                <a16:creationId xmlns="" xmlns:a16="http://schemas.microsoft.com/office/drawing/2014/main" id="{6FE3AB6B-8915-CD94-83CA-CAEE924FB98B}"/>
              </a:ext>
            </a:extLst>
          </p:cNvPr>
          <p:cNvSpPr txBox="1"/>
          <p:nvPr/>
        </p:nvSpPr>
        <p:spPr>
          <a:xfrm>
            <a:off x="990600" y="1367745"/>
            <a:ext cx="2233803" cy="584775"/>
          </a:xfrm>
          <a:prstGeom prst="rect">
            <a:avLst/>
          </a:prstGeom>
          <a:noFill/>
          <a:ln w="6350">
            <a:solidFill>
              <a:schemeClr val="accent1"/>
            </a:solidFill>
            <a:prstDash val="sysDot"/>
          </a:ln>
        </p:spPr>
        <p:txBody>
          <a:bodyPr wrap="square" rtlCol="0">
            <a:spAutoFit/>
          </a:bodyPr>
          <a:lstStyle/>
          <a:p>
            <a:r>
              <a:rPr lang="vi-VN" sz="3200" b="1">
                <a:solidFill>
                  <a:srgbClr val="3333CC"/>
                </a:solidFill>
                <a:latin typeface="Arial" panose="020B0604020202020204" pitchFamily="34" charset="0"/>
                <a:cs typeface="Arial" panose="020B0604020202020204" pitchFamily="34" charset="0"/>
              </a:rPr>
              <a:t>a</a:t>
            </a:r>
            <a:r>
              <a:rPr lang="en-US" sz="3200" b="1">
                <a:solidFill>
                  <a:srgbClr val="3333CC"/>
                </a:solidFill>
                <a:latin typeface="Arial" panose="020B0604020202020204" pitchFamily="34" charset="0"/>
                <a:cs typeface="Arial" panose="020B0604020202020204" pitchFamily="34" charset="0"/>
              </a:rPr>
              <a:t>.Nạn đói</a:t>
            </a:r>
          </a:p>
        </p:txBody>
      </p:sp>
      <p:sp>
        <p:nvSpPr>
          <p:cNvPr id="3" name="Rectangle 2">
            <a:extLst>
              <a:ext uri="{FF2B5EF4-FFF2-40B4-BE49-F238E27FC236}">
                <a16:creationId xmlns="" xmlns:a16="http://schemas.microsoft.com/office/drawing/2014/main" id="{52D49CF6-EDD1-0FEF-AEB0-874C84E21AFF}"/>
              </a:ext>
            </a:extLst>
          </p:cNvPr>
          <p:cNvSpPr/>
          <p:nvPr/>
        </p:nvSpPr>
        <p:spPr>
          <a:xfrm>
            <a:off x="457200" y="2035916"/>
            <a:ext cx="8607287" cy="3970318"/>
          </a:xfrm>
          <a:prstGeom prst="rect">
            <a:avLst/>
          </a:prstGeom>
        </p:spPr>
        <p:txBody>
          <a:bodyPr wrap="square">
            <a:spAutoFit/>
          </a:bodyPr>
          <a:lstStyle/>
          <a:p>
            <a:pPr algn="just"/>
            <a:r>
              <a:rPr lang="vi-VN" sz="3600" b="1">
                <a:solidFill>
                  <a:srgbClr val="3333CC"/>
                </a:solidFill>
                <a:latin typeface="Arial" panose="020B0604020202020204" pitchFamily="34" charset="0"/>
                <a:cs typeface="Arial" panose="020B0604020202020204" pitchFamily="34" charset="0"/>
              </a:rPr>
              <a:t>- Mỗi năm, có hàng chục triệu người bị nạn đói đe dọa; trong đó, vùng nam hoang mạc Xa-ha-ra là nơi chịu chịu ảnh hưởng nặng nề nhất.</a:t>
            </a:r>
          </a:p>
          <a:p>
            <a:pPr algn="just"/>
            <a:r>
              <a:rPr lang="vi-VN" sz="3600" b="1">
                <a:solidFill>
                  <a:srgbClr val="3333CC"/>
                </a:solidFill>
                <a:latin typeface="Arial" panose="020B0604020202020204" pitchFamily="34" charset="0"/>
                <a:cs typeface="Arial" panose="020B0604020202020204" pitchFamily="34" charset="0"/>
              </a:rPr>
              <a:t>- Hằng năm, rất nhiều quốc gia châu Phi phải phụ thuộc vào viện trợ lương thực của thế giới.</a:t>
            </a:r>
            <a:endParaRPr lang="en-US" sz="3600" b="1">
              <a:solidFill>
                <a:srgbClr val="3333CC"/>
              </a:solidFill>
            </a:endParaRPr>
          </a:p>
        </p:txBody>
      </p:sp>
    </p:spTree>
    <p:extLst>
      <p:ext uri="{BB962C8B-B14F-4D97-AF65-F5344CB8AC3E}">
        <p14:creationId xmlns="" xmlns:p14="http://schemas.microsoft.com/office/powerpoint/2010/main" val="195915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http://www.thongtinkhoahoc.net/wp-content/uploads/2015/09/h%C3%ACnh-150901a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48200" y="3543300"/>
            <a:ext cx="451485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1" name="Picture 4" descr="http://img.news.zing.vn/img/353/t35312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44958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2" name="Picture 2" descr="https://i.ytimg.com/vi/-Lfn5uf0kjM/hqdefault.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543300"/>
            <a:ext cx="44958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9333" name="Picture 5" descr="http://img.vietnamplus.vn/t660/Uploaded/qfsqy/2014_05_13/13052014_nan_doi.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48200" y="0"/>
            <a:ext cx="44958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68203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0272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3.</a:t>
            </a:r>
            <a:r>
              <a:rPr lang="vi-VN" sz="3600" b="1">
                <a:solidFill>
                  <a:srgbClr val="FFFF00"/>
                </a:solidFill>
                <a:latin typeface="Arial" panose="020B0604020202020204" pitchFamily="34" charset="0"/>
                <a:cs typeface="Arial" panose="020B0604020202020204" pitchFamily="34" charset="0"/>
              </a:rPr>
              <a:t> Hoang mạc lớn nhất thế giới nằm ở châu lục này tên gì</a:t>
            </a: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36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pic>
        <p:nvPicPr>
          <p:cNvPr id="3" name="Picture 2" descr="A picture containing text, building, window&#10;&#10;Description automatically generated">
            <a:hlinkClick r:id="rId3" action="ppaction://hlinksldjump"/>
            <a:extLst>
              <a:ext uri="{FF2B5EF4-FFF2-40B4-BE49-F238E27FC236}">
                <a16:creationId xmlns="" xmlns:a16="http://schemas.microsoft.com/office/drawing/2014/main" id="{BB50C60D-B9E0-4781-A9EB-F013A3A2A6D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10077" y="5436870"/>
            <a:ext cx="656294" cy="563880"/>
          </a:xfrm>
          <a:prstGeom prst="rect">
            <a:avLst/>
          </a:prstGeom>
        </p:spPr>
      </p:pic>
      <p:sp>
        <p:nvSpPr>
          <p:cNvPr id="6" name="Rectangle 5">
            <a:extLst>
              <a:ext uri="{FF2B5EF4-FFF2-40B4-BE49-F238E27FC236}">
                <a16:creationId xmlns="" xmlns:a16="http://schemas.microsoft.com/office/drawing/2014/main" id="{3BF94FB1-BE6C-4F38-83FC-754DC1E928CA}"/>
              </a:ext>
            </a:extLst>
          </p:cNvPr>
          <p:cNvSpPr/>
          <p:nvPr/>
        </p:nvSpPr>
        <p:spPr>
          <a:xfrm>
            <a:off x="2323238" y="3281499"/>
            <a:ext cx="6234056" cy="151964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latin typeface="Arial" panose="020B0604020202020204" pitchFamily="34" charset="0"/>
                <a:ea typeface="Tahoma" panose="020B0604030504040204" pitchFamily="34" charset="0"/>
                <a:cs typeface="Arial" panose="020B0604020202020204" pitchFamily="34" charset="0"/>
              </a:rPr>
              <a:t>   </a:t>
            </a:r>
            <a:r>
              <a:rPr lang="en-US" sz="3300" b="1" dirty="0" err="1">
                <a:solidFill>
                  <a:schemeClr val="tx1"/>
                </a:solidFill>
                <a:latin typeface="Arial" panose="020B0604020202020204" pitchFamily="34" charset="0"/>
                <a:ea typeface="Tahoma" panose="020B0604030504040204" pitchFamily="34" charset="0"/>
                <a:cs typeface="Arial" panose="020B0604020202020204" pitchFamily="34" charset="0"/>
              </a:rPr>
              <a:t>Xa</a:t>
            </a:r>
            <a:r>
              <a:rPr lang="en-US" sz="3300" b="1" dirty="0">
                <a:solidFill>
                  <a:schemeClr val="tx1"/>
                </a:solidFill>
                <a:latin typeface="Arial" panose="020B0604020202020204" pitchFamily="34" charset="0"/>
                <a:ea typeface="Tahoma" panose="020B0604030504040204" pitchFamily="34" charset="0"/>
                <a:cs typeface="Arial" panose="020B0604020202020204" pitchFamily="34" charset="0"/>
              </a:rPr>
              <a:t> ha </a:t>
            </a:r>
            <a:r>
              <a:rPr lang="en-US" sz="3300" b="1" dirty="0" err="1">
                <a:solidFill>
                  <a:schemeClr val="tx1"/>
                </a:solidFill>
                <a:latin typeface="Arial" panose="020B0604020202020204" pitchFamily="34" charset="0"/>
                <a:ea typeface="Tahoma" panose="020B0604030504040204" pitchFamily="34" charset="0"/>
                <a:cs typeface="Arial" panose="020B0604020202020204" pitchFamily="34" charset="0"/>
              </a:rPr>
              <a:t>ra</a:t>
            </a:r>
            <a:endParaRPr lang="en-US" sz="3300" b="1"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7" name="Pentagon 15">
            <a:extLst>
              <a:ext uri="{FF2B5EF4-FFF2-40B4-BE49-F238E27FC236}">
                <a16:creationId xmlns="" xmlns:a16="http://schemas.microsoft.com/office/drawing/2014/main" id="{84817F96-1FCD-49BE-8CFF-E973004C9D25}"/>
              </a:ext>
            </a:extLst>
          </p:cNvPr>
          <p:cNvSpPr/>
          <p:nvPr/>
        </p:nvSpPr>
        <p:spPr>
          <a:xfrm>
            <a:off x="1130024" y="3281499"/>
            <a:ext cx="1521737" cy="151964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ahoma" panose="020B0604030504040204" pitchFamily="34" charset="0"/>
                <a:ea typeface="Tahoma" panose="020B0604030504040204" pitchFamily="34" charset="0"/>
                <a:cs typeface="Tahoma" panose="020B0604030504040204" pitchFamily="34" charset="0"/>
              </a:rPr>
              <a:t>Đáp án</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235932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6"/>
                                        </p:tgtEl>
                                        <p:attrNameLst>
                                          <p:attrName>fillcolor</p:attrName>
                                        </p:attrNameLst>
                                      </p:cBhvr>
                                      <p:to>
                                        <a:srgbClr val="92D050"/>
                                      </p:to>
                                    </p:animClr>
                                    <p:set>
                                      <p:cBhvr>
                                        <p:cTn id="24" dur="500" fill="hold"/>
                                        <p:tgtEl>
                                          <p:spTgt spid="6"/>
                                        </p:tgtEl>
                                        <p:attrNameLst>
                                          <p:attrName>fill.type</p:attrName>
                                        </p:attrNameLst>
                                      </p:cBhvr>
                                      <p:to>
                                        <p:strVal val="solid"/>
                                      </p:to>
                                    </p:set>
                                    <p:set>
                                      <p:cBhvr>
                                        <p:cTn id="25" dur="500" fill="hold"/>
                                        <p:tgtEl>
                                          <p:spTgt spid="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6"/>
                  </p:tgtEl>
                </p:cond>
              </p:nextCondLst>
            </p:seq>
          </p:childTnLst>
        </p:cTn>
      </p:par>
    </p:tnLst>
    <p:bldLst>
      <p:bldP spid="10"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rot="543098">
            <a:off x="314490" y="5737007"/>
            <a:ext cx="395829" cy="851824"/>
          </a:xfrm>
          <a:prstGeom prst="rect">
            <a:avLst/>
          </a:prstGeom>
        </p:spPr>
      </p:pic>
      <p:sp>
        <p:nvSpPr>
          <p:cNvPr id="10" name="TextBox 9">
            <a:extLst>
              <a:ext uri="{FF2B5EF4-FFF2-40B4-BE49-F238E27FC236}">
                <a16:creationId xmlns="" xmlns:a16="http://schemas.microsoft.com/office/drawing/2014/main" id="{27AB644F-694D-4E05-9706-CF05D2D54847}"/>
              </a:ext>
            </a:extLst>
          </p:cNvPr>
          <p:cNvSpPr txBox="1"/>
          <p:nvPr/>
        </p:nvSpPr>
        <p:spPr>
          <a:xfrm>
            <a:off x="3810000" y="4958215"/>
            <a:ext cx="4572000" cy="559537"/>
          </a:xfrm>
          <a:prstGeom prst="rect">
            <a:avLst/>
          </a:prstGeom>
          <a:noFill/>
        </p:spPr>
        <p:txBody>
          <a:bodyPr wrap="square" lIns="51206" tIns="25603" rIns="51206" bIns="25603">
            <a:spAutoFit/>
          </a:bodyPr>
          <a:lstStyle/>
          <a:p>
            <a:pPr algn="ctr">
              <a:lnSpc>
                <a:spcPct val="150000"/>
              </a:lnSpc>
              <a:spcBef>
                <a:spcPts val="168"/>
              </a:spcBef>
              <a:spcAft>
                <a:spcPts val="168"/>
              </a:spcAft>
            </a:pPr>
            <a:r>
              <a:rPr lang="vi-VN" sz="2200" i="1" dirty="0">
                <a:solidFill>
                  <a:srgbClr val="C00000"/>
                </a:solidFill>
                <a:latin typeface="Arial" panose="020B0604020202020204" pitchFamily="34" charset="0"/>
                <a:ea typeface="Times New Roman" panose="02020603050405020304" pitchFamily="18" charset="0"/>
                <a:cs typeface="Arial" panose="020B0604020202020204" pitchFamily="34" charset="0"/>
              </a:rPr>
              <a:t>Nạn đói ở châu Phi</a:t>
            </a:r>
            <a:endParaRPr lang="en-US" sz="22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LHQ: Nạn đói đe dọa sinh mạng của hơn 20 triệu người tại bốn nước châu Phi">
            <a:extLst>
              <a:ext uri="{FF2B5EF4-FFF2-40B4-BE49-F238E27FC236}">
                <a16:creationId xmlns="" xmlns:a16="http://schemas.microsoft.com/office/drawing/2014/main" id="{A859D0E3-89FD-4C8E-B77D-7DEDD418B95E}"/>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70218" y="606057"/>
            <a:ext cx="3825582" cy="3051544"/>
          </a:xfrm>
          <a:prstGeom prst="rect">
            <a:avLst/>
          </a:prstGeom>
          <a:noFill/>
          <a:ln>
            <a:noFill/>
          </a:ln>
        </p:spPr>
      </p:pic>
      <p:pic>
        <p:nvPicPr>
          <p:cNvPr id="9" name="Picture 8" descr="Châu Á – Thái Bình Dương cần khẩn cấp giải quyết nạn đói - Báo Thừa Thiên  Huế Online">
            <a:extLst>
              <a:ext uri="{FF2B5EF4-FFF2-40B4-BE49-F238E27FC236}">
                <a16:creationId xmlns="" xmlns:a16="http://schemas.microsoft.com/office/drawing/2014/main" id="{1903D0B0-065C-4392-AFD4-EE0CEC00B2F7}"/>
              </a:ext>
            </a:extLst>
          </p:cNvPr>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495800" y="381000"/>
            <a:ext cx="3982158" cy="3672685"/>
          </a:xfrm>
          <a:prstGeom prst="rect">
            <a:avLst/>
          </a:prstGeom>
          <a:noFill/>
          <a:ln>
            <a:noFill/>
          </a:ln>
        </p:spPr>
      </p:pic>
      <p:pic>
        <p:nvPicPr>
          <p:cNvPr id="6" name="image55.jpg" descr="Hơn mười quốc gia đang trên bờ vực nạn đói hàng loạt - 08.11.2020, Sputnik  Việt Nam"/>
          <p:cNvPicPr/>
          <p:nvPr/>
        </p:nvPicPr>
        <p:blipFill>
          <a:blip r:embed="rId7" cstate="print"/>
          <a:srcRect/>
          <a:stretch>
            <a:fillRect/>
          </a:stretch>
        </p:blipFill>
        <p:spPr>
          <a:xfrm>
            <a:off x="249948" y="3861304"/>
            <a:ext cx="4169652" cy="2753360"/>
          </a:xfrm>
          <a:prstGeom prst="rect">
            <a:avLst/>
          </a:prstGeom>
          <a:ln/>
        </p:spPr>
      </p:pic>
    </p:spTree>
    <p:extLst>
      <p:ext uri="{BB962C8B-B14F-4D97-AF65-F5344CB8AC3E}">
        <p14:creationId xmlns="" xmlns:p14="http://schemas.microsoft.com/office/powerpoint/2010/main" val="2338721186"/>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plus(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2895600" y="838200"/>
            <a:ext cx="3505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2400">
              <a:latin typeface="Times New Roman" pitchFamily="18" charset="0"/>
            </a:endParaRPr>
          </a:p>
        </p:txBody>
      </p:sp>
      <p:sp>
        <p:nvSpPr>
          <p:cNvPr id="109571" name="Text Box 5"/>
          <p:cNvSpPr txBox="1">
            <a:spLocks noChangeArrowheads="1"/>
          </p:cNvSpPr>
          <p:nvPr/>
        </p:nvSpPr>
        <p:spPr bwMode="auto">
          <a:xfrm>
            <a:off x="914400" y="4876801"/>
            <a:ext cx="6248400" cy="5232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b="1">
                <a:solidFill>
                  <a:srgbClr val="0000FF"/>
                </a:solidFill>
                <a:latin typeface="Times New Roman" pitchFamily="18" charset="0"/>
              </a:rPr>
              <a:t> </a:t>
            </a:r>
            <a:endParaRPr lang="en-US" sz="2800">
              <a:latin typeface="Times New Roman" pitchFamily="18" charset="0"/>
            </a:endParaRPr>
          </a:p>
        </p:txBody>
      </p:sp>
      <p:sp>
        <p:nvSpPr>
          <p:cNvPr id="109572" name="Text Box 7"/>
          <p:cNvSpPr txBox="1">
            <a:spLocks noChangeArrowheads="1"/>
          </p:cNvSpPr>
          <p:nvPr/>
        </p:nvSpPr>
        <p:spPr bwMode="auto">
          <a:xfrm>
            <a:off x="914400" y="3352801"/>
            <a:ext cx="7315200" cy="5232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2800" b="1">
              <a:solidFill>
                <a:srgbClr val="0000FF"/>
              </a:solidFill>
              <a:latin typeface="Times New Roman" pitchFamily="18" charset="0"/>
            </a:endParaRPr>
          </a:p>
        </p:txBody>
      </p:sp>
      <p:pic>
        <p:nvPicPr>
          <p:cNvPr id="26630" name="Picture 4" descr="http://4.bp.blogspot.com/-OUElB4Xa1qQ/TmxUU1VuO0I/AAAAAAAAI74/FpYqnFVx1Mw/s1600/Giup%2Bchau%2BPhi%2Btrong%2Blua%2B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38100"/>
            <a:ext cx="9144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180975" y="4648201"/>
            <a:ext cx="8763000"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vi-VN" sz="2400" b="1">
                <a:latin typeface="Times New Roman" pitchFamily="18" charset="0"/>
              </a:rPr>
              <a:t>Châu Phi - thiên đường hoang mạc, rừng già, cỏ cây mênh mông. Điều kiện tự nhiên phong phú, một số nước có điều kiện khí hậu</a:t>
            </a:r>
            <a:r>
              <a:rPr lang="en-US" sz="2400" b="1">
                <a:latin typeface="Times New Roman" pitchFamily="18" charset="0"/>
              </a:rPr>
              <a:t>,</a:t>
            </a:r>
            <a:r>
              <a:rPr lang="vi-VN" sz="2400" b="1">
                <a:latin typeface="Times New Roman" pitchFamily="18" charset="0"/>
              </a:rPr>
              <a:t> thổ nhưỡng tương đồng với Việt Nam. Đất đai, nguồn nước có thể trồng lúa tươi tốt. Tuy nhiên nghịch lý kéo dài triền miên, nhiều quốc gia ở châu lục này luôn đối mặt thiếu lương thực....</a:t>
            </a:r>
            <a:endParaRPr lang="en-US" sz="2400" b="1">
              <a:latin typeface="Times New Roman" pitchFamily="18" charset="0"/>
            </a:endParaRPr>
          </a:p>
        </p:txBody>
      </p:sp>
    </p:spTree>
    <p:extLst>
      <p:ext uri="{BB962C8B-B14F-4D97-AF65-F5344CB8AC3E}">
        <p14:creationId xmlns="" xmlns:p14="http://schemas.microsoft.com/office/powerpoint/2010/main" val="2922223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p:cTn id="7" dur="1000" fill="hold"/>
                                        <p:tgtEl>
                                          <p:spTgt spid="26630"/>
                                        </p:tgtEl>
                                        <p:attrNameLst>
                                          <p:attrName>ppt_w</p:attrName>
                                        </p:attrNameLst>
                                      </p:cBhvr>
                                      <p:tavLst>
                                        <p:tav tm="0">
                                          <p:val>
                                            <p:strVal val="#ppt_w*0.70"/>
                                          </p:val>
                                        </p:tav>
                                        <p:tav tm="100000">
                                          <p:val>
                                            <p:strVal val="#ppt_w"/>
                                          </p:val>
                                        </p:tav>
                                      </p:tavLst>
                                    </p:anim>
                                    <p:anim calcmode="lin" valueType="num">
                                      <p:cBhvr>
                                        <p:cTn id="8" dur="1000" fill="hold"/>
                                        <p:tgtEl>
                                          <p:spTgt spid="26630"/>
                                        </p:tgtEl>
                                        <p:attrNameLst>
                                          <p:attrName>ppt_h</p:attrName>
                                        </p:attrNameLst>
                                      </p:cBhvr>
                                      <p:tavLst>
                                        <p:tav tm="0">
                                          <p:val>
                                            <p:strVal val="#ppt_h"/>
                                          </p:val>
                                        </p:tav>
                                        <p:tav tm="100000">
                                          <p:val>
                                            <p:strVal val="#ppt_h"/>
                                          </p:val>
                                        </p:tav>
                                      </p:tavLst>
                                    </p:anim>
                                    <p:animEffect transition="in" filter="fade">
                                      <p:cBhvr>
                                        <p:cTn id="9" dur="1000"/>
                                        <p:tgtEl>
                                          <p:spTgt spid="26630"/>
                                        </p:tgtEl>
                                      </p:cBhvr>
                                    </p:animEffect>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533400"/>
            <a:ext cx="8229600" cy="1200329"/>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Nhân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dân</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giúp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nước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châu</a:t>
            </a:r>
            <a:r>
              <a:rPr lang="en-US" sz="3600" b="1" dirty="0">
                <a:solidFill>
                  <a:srgbClr val="FF0000"/>
                </a:solidFill>
                <a:latin typeface="Times New Roman" panose="02020603050405020304" pitchFamily="18" charset="0"/>
                <a:cs typeface="Times New Roman" panose="02020603050405020304" pitchFamily="18" charset="0"/>
              </a:rPr>
              <a:t> Phi </a:t>
            </a:r>
            <a:r>
              <a:rPr lang="en-US" sz="3600" b="1" dirty="0" err="1">
                <a:solidFill>
                  <a:srgbClr val="FF0000"/>
                </a:solidFill>
                <a:latin typeface="Times New Roman" panose="02020603050405020304" pitchFamily="18" charset="0"/>
                <a:cs typeface="Times New Roman" panose="02020603050405020304" pitchFamily="18" charset="0"/>
              </a:rPr>
              <a:t>vượt</a:t>
            </a:r>
            <a:r>
              <a:rPr lang="en-US" sz="3600" b="1" dirty="0">
                <a:solidFill>
                  <a:srgbClr val="FF0000"/>
                </a:solidFill>
                <a:latin typeface="Times New Roman" panose="02020603050405020304" pitchFamily="18" charset="0"/>
                <a:cs typeface="Times New Roman" panose="02020603050405020304" pitchFamily="18" charset="0"/>
              </a:rPr>
              <a:t> qua </a:t>
            </a:r>
            <a:r>
              <a:rPr lang="en-US" sz="3600" b="1" dirty="0" err="1">
                <a:solidFill>
                  <a:srgbClr val="FF0000"/>
                </a:solidFill>
                <a:latin typeface="Times New Roman" panose="02020603050405020304" pitchFamily="18" charset="0"/>
                <a:cs typeface="Times New Roman" panose="02020603050405020304" pitchFamily="18" charset="0"/>
              </a:rPr>
              <a:t>nạn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066800" y="1828800"/>
            <a:ext cx="6781800" cy="1077218"/>
          </a:xfrm>
          <a:prstGeom prst="rect">
            <a:avLst/>
          </a:prstGeom>
          <a:noFill/>
        </p:spPr>
        <p:txBody>
          <a:bodyPr wrap="square" rtlCol="0">
            <a:spAutoFit/>
          </a:bodyPr>
          <a:lstStyle/>
          <a:p>
            <a:r>
              <a:rPr lang="en-US" sz="3200" b="1" dirty="0" err="1"/>
              <a:t>Ủng</a:t>
            </a:r>
            <a:r>
              <a:rPr lang="en-US" sz="3200" b="1" dirty="0"/>
              <a:t> </a:t>
            </a:r>
            <a:r>
              <a:rPr lang="en-US" sz="3200" b="1" dirty="0" err="1"/>
              <a:t>hộ</a:t>
            </a:r>
            <a:r>
              <a:rPr lang="en-US" sz="3200" b="1" dirty="0"/>
              <a:t> </a:t>
            </a:r>
            <a:r>
              <a:rPr lang="en-US" sz="3200" b="1" dirty="0" err="1"/>
              <a:t>gạo</a:t>
            </a:r>
            <a:r>
              <a:rPr lang="en-US" sz="3200" b="1" dirty="0"/>
              <a:t>, </a:t>
            </a:r>
            <a:r>
              <a:rPr lang="en-US" sz="3200" b="1" dirty="0" err="1"/>
              <a:t>l</a:t>
            </a:r>
            <a:r>
              <a:rPr lang="en-US" sz="3200" b="1" dirty="0" err="1" smtClean="0"/>
              <a:t>ương</a:t>
            </a:r>
            <a:r>
              <a:rPr lang="en-US" sz="3200" b="1" dirty="0" smtClean="0"/>
              <a:t> </a:t>
            </a:r>
            <a:r>
              <a:rPr lang="en-US" sz="3200" b="1" dirty="0" err="1"/>
              <a:t>thực</a:t>
            </a:r>
            <a:r>
              <a:rPr lang="en-US" sz="3200" b="1" dirty="0"/>
              <a:t> </a:t>
            </a:r>
            <a:r>
              <a:rPr lang="en-US" sz="3200" b="1" dirty="0" err="1"/>
              <a:t>thực</a:t>
            </a:r>
            <a:r>
              <a:rPr lang="en-US" sz="3200" b="1" dirty="0"/>
              <a:t> </a:t>
            </a:r>
            <a:r>
              <a:rPr lang="en-US" sz="3200" b="1" dirty="0" err="1"/>
              <a:t>phẩm</a:t>
            </a:r>
            <a:r>
              <a:rPr lang="en-US" sz="3200" b="1" dirty="0"/>
              <a:t>, </a:t>
            </a:r>
            <a:r>
              <a:rPr lang="en-US" sz="3200" b="1" dirty="0" err="1"/>
              <a:t>quần</a:t>
            </a:r>
            <a:r>
              <a:rPr lang="en-US" sz="3200" b="1" dirty="0"/>
              <a:t> </a:t>
            </a:r>
            <a:r>
              <a:rPr lang="en-US" sz="3200" b="1" dirty="0" err="1"/>
              <a:t>áo</a:t>
            </a:r>
            <a:r>
              <a:rPr lang="en-US" sz="3200" b="1" dirty="0"/>
              <a:t>, </a:t>
            </a:r>
            <a:r>
              <a:rPr lang="en-US" sz="3200" b="1" dirty="0" err="1"/>
              <a:t>thuốc</a:t>
            </a:r>
            <a:r>
              <a:rPr lang="en-US" sz="3200" b="1" dirty="0"/>
              <a:t> men…</a:t>
            </a:r>
          </a:p>
        </p:txBody>
      </p:sp>
      <p:pic>
        <p:nvPicPr>
          <p:cNvPr id="4" name="Picture 3" descr="GS.TS Võ Tòng Xuân: Việt Nam sẵn sàng chuyển giao kỹ thuật trồng lúa cho châu Phi"/>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04950" y="2926873"/>
            <a:ext cx="5905500" cy="3128962"/>
          </a:xfrm>
          <a:prstGeom prst="rect">
            <a:avLst/>
          </a:prstGeom>
          <a:noFill/>
          <a:ln>
            <a:noFill/>
          </a:ln>
        </p:spPr>
      </p:pic>
      <p:sp>
        <p:nvSpPr>
          <p:cNvPr id="2" name="Rectangle 1"/>
          <p:cNvSpPr/>
          <p:nvPr/>
        </p:nvSpPr>
        <p:spPr>
          <a:xfrm>
            <a:off x="1219200" y="6172448"/>
            <a:ext cx="6629400" cy="369332"/>
          </a:xfrm>
          <a:prstGeom prst="rect">
            <a:avLst/>
          </a:prstGeom>
        </p:spPr>
        <p:txBody>
          <a:bodyPr wrap="square">
            <a:spAutoFit/>
          </a:bodyPr>
          <a:lstStyle/>
          <a:p>
            <a:pPr fontAlgn="base"/>
            <a:r>
              <a:rPr lang="en-US" i="1" dirty="0"/>
              <a:t>GS.TS </a:t>
            </a:r>
            <a:r>
              <a:rPr lang="en-US" i="1" dirty="0" err="1"/>
              <a:t>Võ</a:t>
            </a:r>
            <a:r>
              <a:rPr lang="en-US" i="1" dirty="0"/>
              <a:t> </a:t>
            </a:r>
            <a:r>
              <a:rPr lang="en-US" i="1" dirty="0" err="1"/>
              <a:t>Tòng</a:t>
            </a:r>
            <a:r>
              <a:rPr lang="en-US" i="1" dirty="0"/>
              <a:t> </a:t>
            </a:r>
            <a:r>
              <a:rPr lang="en-US" i="1" dirty="0" err="1"/>
              <a:t>Xuân</a:t>
            </a:r>
            <a:r>
              <a:rPr lang="en-US" i="1" dirty="0"/>
              <a:t> </a:t>
            </a:r>
            <a:r>
              <a:rPr lang="en-US" i="1" dirty="0" err="1"/>
              <a:t>trao</a:t>
            </a:r>
            <a:r>
              <a:rPr lang="en-US" i="1" dirty="0"/>
              <a:t> </a:t>
            </a:r>
            <a:r>
              <a:rPr lang="en-US" i="1" dirty="0" err="1"/>
              <a:t>đổi</a:t>
            </a:r>
            <a:r>
              <a:rPr lang="en-US" i="1" dirty="0"/>
              <a:t> </a:t>
            </a:r>
            <a:r>
              <a:rPr lang="en-US" i="1" dirty="0" err="1"/>
              <a:t>với</a:t>
            </a:r>
            <a:r>
              <a:rPr lang="en-US" i="1" dirty="0"/>
              <a:t> </a:t>
            </a:r>
            <a:r>
              <a:rPr lang="en-US" i="1" dirty="0" err="1"/>
              <a:t>nông</a:t>
            </a:r>
            <a:r>
              <a:rPr lang="en-US" i="1" dirty="0"/>
              <a:t> </a:t>
            </a:r>
            <a:r>
              <a:rPr lang="en-US" i="1" dirty="0" err="1"/>
              <a:t>dân</a:t>
            </a:r>
            <a:r>
              <a:rPr lang="en-US" i="1" dirty="0"/>
              <a:t> Sierra Leone. </a:t>
            </a:r>
            <a:r>
              <a:rPr lang="en-US" i="1" dirty="0" err="1"/>
              <a:t>Ảnh</a:t>
            </a:r>
            <a:r>
              <a:rPr lang="en-US" i="1" dirty="0"/>
              <a:t>: SGTT</a:t>
            </a:r>
            <a:endParaRPr lang="en-US" dirty="0"/>
          </a:p>
        </p:txBody>
      </p:sp>
    </p:spTree>
    <p:extLst>
      <p:ext uri="{BB962C8B-B14F-4D97-AF65-F5344CB8AC3E}">
        <p14:creationId xmlns="" xmlns:p14="http://schemas.microsoft.com/office/powerpoint/2010/main" val="33479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2412" y="-3291"/>
            <a:ext cx="8440587" cy="1354217"/>
          </a:xfrm>
          <a:prstGeom prst="rect">
            <a:avLst/>
          </a:prstGeom>
        </p:spPr>
        <p:txBody>
          <a:bodyPr wrap="square">
            <a:spAutoFit/>
          </a:bodyPr>
          <a:lstStyle/>
          <a:p>
            <a:pPr fontAlgn="base"/>
            <a:r>
              <a:rPr lang="en-US" sz="1600" dirty="0"/>
              <a:t> </a:t>
            </a:r>
            <a:r>
              <a:rPr lang="en-US" sz="1600" dirty="0" err="1" smtClean="0"/>
              <a:t>Việt</a:t>
            </a:r>
            <a:r>
              <a:rPr lang="en-US" sz="1600" dirty="0" smtClean="0"/>
              <a:t> </a:t>
            </a:r>
            <a:r>
              <a:rPr lang="en-US" sz="1600" dirty="0"/>
              <a:t>Nam </a:t>
            </a:r>
            <a:r>
              <a:rPr lang="en-US" sz="1600" dirty="0" err="1"/>
              <a:t>là</a:t>
            </a:r>
            <a:r>
              <a:rPr lang="en-US" sz="1600" dirty="0"/>
              <a:t> </a:t>
            </a:r>
            <a:r>
              <a:rPr lang="en-US" sz="1600" dirty="0" err="1"/>
              <a:t>một</a:t>
            </a:r>
            <a:r>
              <a:rPr lang="en-US" sz="1600" dirty="0"/>
              <a:t> </a:t>
            </a:r>
            <a:r>
              <a:rPr lang="en-US" sz="1600" dirty="0" err="1"/>
              <a:t>trong</a:t>
            </a:r>
            <a:r>
              <a:rPr lang="en-US" sz="1600" dirty="0"/>
              <a:t> </a:t>
            </a:r>
            <a:r>
              <a:rPr lang="en-US" sz="1600" dirty="0" err="1"/>
              <a:t>những</a:t>
            </a:r>
            <a:r>
              <a:rPr lang="en-US" sz="1600" dirty="0"/>
              <a:t> </a:t>
            </a:r>
            <a:r>
              <a:rPr lang="en-US" sz="1600" dirty="0" err="1"/>
              <a:t>nước</a:t>
            </a:r>
            <a:r>
              <a:rPr lang="en-US" sz="1600" dirty="0"/>
              <a:t> </a:t>
            </a:r>
            <a:r>
              <a:rPr lang="en-US" sz="1600" dirty="0" err="1"/>
              <a:t>xuất</a:t>
            </a:r>
            <a:r>
              <a:rPr lang="en-US" sz="1600" dirty="0"/>
              <a:t> </a:t>
            </a:r>
            <a:r>
              <a:rPr lang="en-US" sz="1600" dirty="0" err="1"/>
              <a:t>khẩu</a:t>
            </a:r>
            <a:r>
              <a:rPr lang="en-US" sz="1600" dirty="0"/>
              <a:t> </a:t>
            </a:r>
            <a:r>
              <a:rPr lang="en-US" sz="1600" dirty="0" err="1"/>
              <a:t>gạo</a:t>
            </a:r>
            <a:r>
              <a:rPr lang="en-US" sz="1600" dirty="0"/>
              <a:t> </a:t>
            </a:r>
            <a:r>
              <a:rPr lang="en-US" sz="1600" dirty="0" err="1"/>
              <a:t>lớn</a:t>
            </a:r>
            <a:r>
              <a:rPr lang="en-US" sz="1600" dirty="0"/>
              <a:t> </a:t>
            </a:r>
            <a:r>
              <a:rPr lang="en-US" sz="1600" dirty="0" err="1"/>
              <a:t>cho</a:t>
            </a:r>
            <a:r>
              <a:rPr lang="en-US" sz="1600" dirty="0"/>
              <a:t> </a:t>
            </a:r>
            <a:r>
              <a:rPr lang="en-US" sz="1600" dirty="0" err="1"/>
              <a:t>châu</a:t>
            </a:r>
            <a:r>
              <a:rPr lang="en-US" sz="1600" dirty="0"/>
              <a:t> </a:t>
            </a:r>
            <a:r>
              <a:rPr lang="en-US" sz="1600" dirty="0" smtClean="0"/>
              <a:t>Phi.  </a:t>
            </a:r>
            <a:r>
              <a:rPr lang="en-US" sz="1600" dirty="0" err="1" smtClean="0"/>
              <a:t>Việt</a:t>
            </a:r>
            <a:r>
              <a:rPr lang="en-US" sz="1600" dirty="0" smtClean="0"/>
              <a:t> </a:t>
            </a:r>
            <a:r>
              <a:rPr lang="en-US" sz="1600" dirty="0"/>
              <a:t>Nam </a:t>
            </a:r>
            <a:r>
              <a:rPr lang="en-US" sz="1600" dirty="0" err="1"/>
              <a:t>cũng</a:t>
            </a:r>
            <a:r>
              <a:rPr lang="en-US" sz="1600" dirty="0"/>
              <a:t> </a:t>
            </a:r>
            <a:r>
              <a:rPr lang="en-US" sz="1600" dirty="0" err="1"/>
              <a:t>cử</a:t>
            </a:r>
            <a:r>
              <a:rPr lang="en-US" sz="1600" dirty="0"/>
              <a:t> </a:t>
            </a:r>
            <a:r>
              <a:rPr lang="en-US" sz="1600" dirty="0" err="1"/>
              <a:t>hơn</a:t>
            </a:r>
            <a:r>
              <a:rPr lang="en-US" sz="1600" dirty="0"/>
              <a:t> 2.000 </a:t>
            </a:r>
            <a:r>
              <a:rPr lang="en-US" sz="1600" dirty="0" err="1"/>
              <a:t>chuyên</a:t>
            </a:r>
            <a:r>
              <a:rPr lang="en-US" sz="1600" dirty="0"/>
              <a:t> </a:t>
            </a:r>
            <a:r>
              <a:rPr lang="en-US" sz="1600" dirty="0" err="1"/>
              <a:t>gia</a:t>
            </a:r>
            <a:r>
              <a:rPr lang="en-US" sz="1600" dirty="0"/>
              <a:t> </a:t>
            </a:r>
            <a:r>
              <a:rPr lang="en-US" sz="1600" dirty="0" err="1"/>
              <a:t>nông</a:t>
            </a:r>
            <a:r>
              <a:rPr lang="en-US" sz="1600" dirty="0"/>
              <a:t> </a:t>
            </a:r>
            <a:r>
              <a:rPr lang="en-US" sz="1600" dirty="0" err="1"/>
              <a:t>nghiệp</a:t>
            </a:r>
            <a:r>
              <a:rPr lang="en-US" sz="1600" dirty="0"/>
              <a:t> sang </a:t>
            </a:r>
            <a:r>
              <a:rPr lang="en-US" sz="1600" dirty="0" err="1"/>
              <a:t>giúp</a:t>
            </a:r>
            <a:r>
              <a:rPr lang="en-US" sz="1600" dirty="0"/>
              <a:t> </a:t>
            </a:r>
            <a:r>
              <a:rPr lang="en-US" sz="1600" dirty="0" err="1"/>
              <a:t>các</a:t>
            </a:r>
            <a:r>
              <a:rPr lang="en-US" sz="1600" dirty="0"/>
              <a:t> </a:t>
            </a:r>
            <a:r>
              <a:rPr lang="en-US" sz="1600" dirty="0" err="1"/>
              <a:t>nước</a:t>
            </a:r>
            <a:r>
              <a:rPr lang="en-US" sz="1600" dirty="0"/>
              <a:t> </a:t>
            </a:r>
            <a:r>
              <a:rPr lang="en-US" sz="1600" dirty="0" err="1"/>
              <a:t>Châu</a:t>
            </a:r>
            <a:r>
              <a:rPr lang="en-US" sz="1600" dirty="0"/>
              <a:t> Phi </a:t>
            </a:r>
            <a:r>
              <a:rPr lang="en-US" sz="1600" dirty="0" err="1"/>
              <a:t>trồng</a:t>
            </a:r>
            <a:r>
              <a:rPr lang="en-US" sz="1600" dirty="0"/>
              <a:t> </a:t>
            </a:r>
            <a:r>
              <a:rPr lang="en-US" sz="1600" dirty="0" err="1"/>
              <a:t>lúa</a:t>
            </a:r>
            <a:r>
              <a:rPr lang="en-US" sz="1600" dirty="0"/>
              <a:t>, </a:t>
            </a:r>
            <a:r>
              <a:rPr lang="en-US" sz="1600" dirty="0" err="1"/>
              <a:t>ngô</a:t>
            </a:r>
            <a:r>
              <a:rPr lang="en-US" sz="1600" dirty="0"/>
              <a:t> </a:t>
            </a:r>
            <a:r>
              <a:rPr lang="en-US" sz="1600" dirty="0" err="1"/>
              <a:t>và</a:t>
            </a:r>
            <a:r>
              <a:rPr lang="en-US" sz="1600" dirty="0"/>
              <a:t> </a:t>
            </a:r>
            <a:r>
              <a:rPr lang="en-US" sz="1600" dirty="0" err="1"/>
              <a:t>nuôi</a:t>
            </a:r>
            <a:r>
              <a:rPr lang="en-US" sz="1600" dirty="0"/>
              <a:t> </a:t>
            </a:r>
            <a:r>
              <a:rPr lang="en-US" sz="1600" dirty="0" err="1" smtClean="0"/>
              <a:t>cá</a:t>
            </a:r>
            <a:r>
              <a:rPr lang="en-US" sz="1600" dirty="0" smtClean="0"/>
              <a:t> </a:t>
            </a:r>
            <a:r>
              <a:rPr lang="en-US" sz="1600" dirty="0" err="1"/>
              <a:t>trong</a:t>
            </a:r>
            <a:r>
              <a:rPr lang="en-US" sz="1600" dirty="0"/>
              <a:t> </a:t>
            </a:r>
            <a:r>
              <a:rPr lang="en-US" sz="1600" dirty="0" err="1"/>
              <a:t>đó</a:t>
            </a:r>
            <a:r>
              <a:rPr lang="en-US" sz="1600" dirty="0"/>
              <a:t> Mozambique, Sierra Leone, </a:t>
            </a:r>
            <a:r>
              <a:rPr lang="en-US" sz="1600" dirty="0" err="1"/>
              <a:t>Cộng</a:t>
            </a:r>
            <a:r>
              <a:rPr lang="en-US" sz="1600" dirty="0"/>
              <a:t> </a:t>
            </a:r>
            <a:r>
              <a:rPr lang="en-US" sz="1600" dirty="0" err="1"/>
              <a:t>hòa</a:t>
            </a:r>
            <a:r>
              <a:rPr lang="en-US" sz="1600" dirty="0"/>
              <a:t> Guinea, Namibia, Senegal, Benin, Madagascar, Mali, </a:t>
            </a:r>
            <a:r>
              <a:rPr lang="en-US" sz="1600" dirty="0" err="1"/>
              <a:t>Cộng</a:t>
            </a:r>
            <a:r>
              <a:rPr lang="en-US" sz="1600" dirty="0"/>
              <a:t> </a:t>
            </a:r>
            <a:r>
              <a:rPr lang="en-US" sz="1600" dirty="0" err="1"/>
              <a:t>hòa</a:t>
            </a:r>
            <a:r>
              <a:rPr lang="en-US" sz="1600" dirty="0"/>
              <a:t> Congo... </a:t>
            </a:r>
            <a:r>
              <a:rPr lang="en-US" sz="1600" dirty="0" err="1"/>
              <a:t>Thành</a:t>
            </a:r>
            <a:r>
              <a:rPr lang="en-US" sz="1600" dirty="0"/>
              <a:t> </a:t>
            </a:r>
            <a:r>
              <a:rPr lang="en-US" sz="1600" dirty="0" err="1"/>
              <a:t>công</a:t>
            </a:r>
            <a:r>
              <a:rPr lang="en-US" sz="1600" dirty="0"/>
              <a:t> </a:t>
            </a:r>
            <a:r>
              <a:rPr lang="en-US" sz="1600" dirty="0" err="1"/>
              <a:t>của</a:t>
            </a:r>
            <a:r>
              <a:rPr lang="en-US" sz="1600" dirty="0"/>
              <a:t> </a:t>
            </a:r>
            <a:r>
              <a:rPr lang="en-US" sz="1600" dirty="0" err="1"/>
              <a:t>các</a:t>
            </a:r>
            <a:r>
              <a:rPr lang="en-US" sz="1600" dirty="0"/>
              <a:t> </a:t>
            </a:r>
            <a:r>
              <a:rPr lang="en-US" sz="1600" dirty="0" err="1"/>
              <a:t>dự</a:t>
            </a:r>
            <a:r>
              <a:rPr lang="en-US" sz="1600" dirty="0"/>
              <a:t> </a:t>
            </a:r>
            <a:r>
              <a:rPr lang="en-US" sz="1600" dirty="0" err="1"/>
              <a:t>án</a:t>
            </a:r>
            <a:r>
              <a:rPr lang="en-US" sz="1600" dirty="0"/>
              <a:t> </a:t>
            </a:r>
            <a:r>
              <a:rPr lang="en-US" sz="1600" dirty="0" err="1"/>
              <a:t>hợp</a:t>
            </a:r>
            <a:r>
              <a:rPr lang="en-US" sz="1600" dirty="0"/>
              <a:t> </a:t>
            </a:r>
            <a:r>
              <a:rPr lang="en-US" sz="1600" dirty="0" err="1"/>
              <a:t>tác</a:t>
            </a:r>
            <a:r>
              <a:rPr lang="en-US" sz="1600" dirty="0"/>
              <a:t> </a:t>
            </a:r>
            <a:r>
              <a:rPr lang="en-US" sz="1600" dirty="0" err="1"/>
              <a:t>phát</a:t>
            </a:r>
            <a:r>
              <a:rPr lang="en-US" sz="1600" dirty="0"/>
              <a:t> </a:t>
            </a:r>
            <a:r>
              <a:rPr lang="en-US" sz="1600" dirty="0" err="1"/>
              <a:t>triển</a:t>
            </a:r>
            <a:r>
              <a:rPr lang="en-US" sz="1600" dirty="0"/>
              <a:t> </a:t>
            </a:r>
            <a:r>
              <a:rPr lang="en-US" sz="1600" dirty="0" err="1"/>
              <a:t>nông</a:t>
            </a:r>
            <a:r>
              <a:rPr lang="en-US" sz="1600" dirty="0"/>
              <a:t> </a:t>
            </a:r>
            <a:r>
              <a:rPr lang="en-US" sz="1600" dirty="0" err="1"/>
              <a:t>nghiệp</a:t>
            </a:r>
            <a:r>
              <a:rPr lang="en-US" sz="1600" dirty="0"/>
              <a:t> </a:t>
            </a:r>
            <a:r>
              <a:rPr lang="en-US" sz="1600" dirty="0" err="1"/>
              <a:t>tại</a:t>
            </a:r>
            <a:r>
              <a:rPr lang="en-US" sz="1600" dirty="0"/>
              <a:t> </a:t>
            </a:r>
            <a:r>
              <a:rPr lang="en-US" sz="1600" dirty="0" err="1"/>
              <a:t>chính</a:t>
            </a:r>
            <a:r>
              <a:rPr lang="en-US" sz="1600" dirty="0"/>
              <a:t> </a:t>
            </a:r>
            <a:r>
              <a:rPr lang="en-US" sz="1600" dirty="0" err="1"/>
              <a:t>quốc</a:t>
            </a:r>
            <a:r>
              <a:rPr lang="en-US" sz="1600" dirty="0"/>
              <a:t> </a:t>
            </a:r>
            <a:r>
              <a:rPr lang="en-US" sz="1600" dirty="0" err="1"/>
              <a:t>đã</a:t>
            </a:r>
            <a:r>
              <a:rPr lang="en-US" sz="1600" dirty="0"/>
              <a:t> </a:t>
            </a:r>
            <a:r>
              <a:rPr lang="en-US" sz="1600" dirty="0" err="1"/>
              <a:t>góp</a:t>
            </a:r>
            <a:r>
              <a:rPr lang="en-US" sz="1600" dirty="0"/>
              <a:t> </a:t>
            </a:r>
            <a:r>
              <a:rPr lang="en-US" sz="1600" dirty="0" err="1"/>
              <a:t>phần</a:t>
            </a:r>
            <a:r>
              <a:rPr lang="en-US" sz="1600" dirty="0"/>
              <a:t> </a:t>
            </a:r>
            <a:r>
              <a:rPr lang="en-US" sz="1600" dirty="0" err="1"/>
              <a:t>bảo</a:t>
            </a:r>
            <a:r>
              <a:rPr lang="en-US" sz="1600" dirty="0"/>
              <a:t> </a:t>
            </a:r>
            <a:r>
              <a:rPr lang="en-US" sz="1600" dirty="0" err="1"/>
              <a:t>đảm</a:t>
            </a:r>
            <a:r>
              <a:rPr lang="en-US" sz="1600" dirty="0"/>
              <a:t> an </a:t>
            </a:r>
            <a:r>
              <a:rPr lang="en-US" sz="1600" dirty="0" err="1"/>
              <a:t>ninh</a:t>
            </a:r>
            <a:r>
              <a:rPr lang="en-US" sz="1600" dirty="0"/>
              <a:t> </a:t>
            </a:r>
            <a:r>
              <a:rPr lang="en-US" sz="1600" dirty="0" err="1"/>
              <a:t>lương</a:t>
            </a:r>
            <a:r>
              <a:rPr lang="en-US" sz="1600" dirty="0"/>
              <a:t> </a:t>
            </a:r>
            <a:r>
              <a:rPr lang="en-US" sz="1600" dirty="0" err="1"/>
              <a:t>thực</a:t>
            </a:r>
            <a:r>
              <a:rPr lang="en-US" sz="1600" dirty="0"/>
              <a:t> </a:t>
            </a:r>
            <a:r>
              <a:rPr lang="en-US" sz="1600" dirty="0" err="1"/>
              <a:t>cho</a:t>
            </a:r>
            <a:r>
              <a:rPr lang="en-US" sz="1600" dirty="0"/>
              <a:t> </a:t>
            </a:r>
            <a:r>
              <a:rPr lang="en-US" sz="1600" dirty="0" err="1"/>
              <a:t>nhiều</a:t>
            </a:r>
            <a:r>
              <a:rPr lang="en-US" sz="1600" dirty="0"/>
              <a:t> </a:t>
            </a:r>
            <a:r>
              <a:rPr lang="en-US" sz="1600" dirty="0" err="1"/>
              <a:t>nước</a:t>
            </a:r>
            <a:r>
              <a:rPr lang="en-US" sz="1600" dirty="0"/>
              <a:t> </a:t>
            </a:r>
            <a:r>
              <a:rPr lang="en-US" sz="1600" dirty="0" err="1"/>
              <a:t>Châu</a:t>
            </a:r>
            <a:r>
              <a:rPr lang="en-US" sz="1600" dirty="0"/>
              <a:t> Phi. </a:t>
            </a:r>
          </a:p>
        </p:txBody>
      </p:sp>
      <p:sp>
        <p:nvSpPr>
          <p:cNvPr id="5" name="AutoShape 2" descr="Nên đẩy mạnh hợp tác nông nghiệp tư nhân với châu Phi và Angola"/>
          <p:cNvSpPr>
            <a:spLocks noChangeAspect="1" noChangeArrowheads="1"/>
          </p:cNvSpPr>
          <p:nvPr/>
        </p:nvSpPr>
        <p:spPr bwMode="auto">
          <a:xfrm>
            <a:off x="170012" y="-13190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Niềm vui của người dân châu Phi trước những thành quả từ dự án trồng lúa do các chuyên gia Việt Nam hỗ trợ. (Nguồn: NNV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04445" y="1218480"/>
            <a:ext cx="3561748" cy="4572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430914" y="5903893"/>
            <a:ext cx="3425825" cy="954107"/>
          </a:xfrm>
          <a:prstGeom prst="rect">
            <a:avLst/>
          </a:prstGeom>
        </p:spPr>
        <p:txBody>
          <a:bodyPr wrap="square">
            <a:spAutoFit/>
          </a:bodyPr>
          <a:lstStyle/>
          <a:p>
            <a:r>
              <a:rPr lang="vi-VN" sz="1400" i="1" dirty="0"/>
              <a:t>Niềm vui của người dân châu Phi trước những thành quả từ dự án trồng lúa do các chuyên gia Việt Nam hỗ trợ. (Nguồn: NNVN)</a:t>
            </a:r>
            <a:endParaRPr lang="en-US" sz="1400" dirty="0"/>
          </a:p>
        </p:txBody>
      </p:sp>
      <p:sp>
        <p:nvSpPr>
          <p:cNvPr id="7" name="AutoShape 6" descr="https://songgianh.com.vn/upload/images/37_nongnghiepchauphiAnh%20minh%20hoa.jp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https://danviet.mediacdn.vn/upload/4-2012/images/2012-10-13/1434720936-246_12_day-trong-lu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61585" y="1285939"/>
            <a:ext cx="4286250" cy="450454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4419600" y="5772834"/>
            <a:ext cx="4572000" cy="646331"/>
          </a:xfrm>
          <a:prstGeom prst="rect">
            <a:avLst/>
          </a:prstGeom>
        </p:spPr>
        <p:txBody>
          <a:bodyPr>
            <a:spAutoFit/>
          </a:bodyPr>
          <a:lstStyle/>
          <a:p>
            <a:r>
              <a:rPr lang="en-US" dirty="0" err="1"/>
              <a:t>Chuyên</a:t>
            </a:r>
            <a:r>
              <a:rPr lang="en-US" dirty="0"/>
              <a:t> </a:t>
            </a:r>
            <a:r>
              <a:rPr lang="en-US" dirty="0" err="1"/>
              <a:t>gia</a:t>
            </a:r>
            <a:r>
              <a:rPr lang="en-US" dirty="0"/>
              <a:t> </a:t>
            </a:r>
            <a:r>
              <a:rPr lang="en-US" dirty="0" err="1"/>
              <a:t>Việt</a:t>
            </a:r>
            <a:r>
              <a:rPr lang="en-US" dirty="0"/>
              <a:t> Nam </a:t>
            </a:r>
            <a:r>
              <a:rPr lang="en-US" dirty="0" err="1"/>
              <a:t>dạy</a:t>
            </a:r>
            <a:r>
              <a:rPr lang="en-US" dirty="0"/>
              <a:t> </a:t>
            </a:r>
            <a:r>
              <a:rPr lang="en-US" dirty="0" err="1"/>
              <a:t>cách</a:t>
            </a:r>
            <a:r>
              <a:rPr lang="en-US" dirty="0"/>
              <a:t> </a:t>
            </a:r>
            <a:r>
              <a:rPr lang="en-US" dirty="0" err="1"/>
              <a:t>gặt</a:t>
            </a:r>
            <a:r>
              <a:rPr lang="en-US" dirty="0"/>
              <a:t> </a:t>
            </a:r>
            <a:r>
              <a:rPr lang="en-US" dirty="0" err="1"/>
              <a:t>lúa</a:t>
            </a:r>
            <a:r>
              <a:rPr lang="en-US" dirty="0"/>
              <a:t> </a:t>
            </a:r>
            <a:r>
              <a:rPr lang="en-US" dirty="0" err="1"/>
              <a:t>cho</a:t>
            </a:r>
            <a:r>
              <a:rPr lang="en-US" dirty="0"/>
              <a:t> </a:t>
            </a:r>
            <a:r>
              <a:rPr lang="en-US" dirty="0" err="1"/>
              <a:t>các</a:t>
            </a:r>
            <a:r>
              <a:rPr lang="en-US" dirty="0"/>
              <a:t> </a:t>
            </a:r>
            <a:r>
              <a:rPr lang="en-US" dirty="0" err="1"/>
              <a:t>kỹ</a:t>
            </a:r>
            <a:r>
              <a:rPr lang="en-US" dirty="0"/>
              <a:t> </a:t>
            </a:r>
            <a:r>
              <a:rPr lang="en-US" dirty="0" err="1"/>
              <a:t>thuật</a:t>
            </a:r>
            <a:r>
              <a:rPr lang="en-US" dirty="0"/>
              <a:t> </a:t>
            </a:r>
            <a:r>
              <a:rPr lang="en-US" dirty="0" err="1"/>
              <a:t>viên</a:t>
            </a:r>
            <a:r>
              <a:rPr lang="en-US" dirty="0"/>
              <a:t> </a:t>
            </a:r>
            <a:r>
              <a:rPr lang="en-US" dirty="0" err="1"/>
              <a:t>châu</a:t>
            </a:r>
            <a:r>
              <a:rPr lang="en-US" dirty="0"/>
              <a:t> Phi.</a:t>
            </a:r>
          </a:p>
        </p:txBody>
      </p:sp>
    </p:spTree>
    <p:extLst>
      <p:ext uri="{BB962C8B-B14F-4D97-AF65-F5344CB8AC3E}">
        <p14:creationId xmlns="" xmlns:p14="http://schemas.microsoft.com/office/powerpoint/2010/main" val="32211916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117615498"/>
              </p:ext>
            </p:extLst>
          </p:nvPr>
        </p:nvGraphicFramePr>
        <p:xfrm>
          <a:off x="838200" y="533400"/>
          <a:ext cx="8001000" cy="6001512"/>
        </p:xfrm>
        <a:graphic>
          <a:graphicData uri="http://schemas.openxmlformats.org/drawingml/2006/table">
            <a:tbl>
              <a:tblPr bandRow="1">
                <a:tableStyleId>{5C22544A-7EE6-4342-B048-85BDC9FD1C3A}</a:tableStyleId>
              </a:tblPr>
              <a:tblGrid>
                <a:gridCol w="2798454"/>
                <a:gridCol w="5202546"/>
              </a:tblGrid>
              <a:tr h="533400">
                <a:tc>
                  <a:txBody>
                    <a:bodyPr/>
                    <a:lstStyle/>
                    <a:p>
                      <a:pPr marL="635" marR="0" indent="-1905" algn="ctr">
                        <a:lnSpc>
                          <a:spcPct val="115000"/>
                        </a:lnSpc>
                        <a:spcBef>
                          <a:spcPts val="0"/>
                        </a:spcBef>
                        <a:spcAft>
                          <a:spcPts val="0"/>
                        </a:spcAft>
                      </a:pPr>
                      <a:r>
                        <a:rPr lang="en-US" sz="2400" b="1" dirty="0" err="1">
                          <a:solidFill>
                            <a:schemeClr val="accent2"/>
                          </a:solidFill>
                          <a:effectLst/>
                          <a:latin typeface="Times New Roman" pitchFamily="18" charset="0"/>
                          <a:cs typeface="Times New Roman" pitchFamily="18" charset="0"/>
                        </a:rPr>
                        <a:t>Tiêu</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chí</a:t>
                      </a:r>
                      <a:endParaRPr lang="en-US" sz="2400" b="1" dirty="0">
                        <a:solidFill>
                          <a:schemeClr val="accent2"/>
                        </a:solidFill>
                        <a:effectLst/>
                        <a:latin typeface="Times New Roman" pitchFamily="18" charset="0"/>
                        <a:ea typeface="Calibri"/>
                        <a:cs typeface="Times New Roman" pitchFamily="18" charset="0"/>
                      </a:endParaRPr>
                    </a:p>
                  </a:txBody>
                  <a:tcPr marL="68580" marR="68580" marT="0" marB="0">
                    <a:solidFill>
                      <a:schemeClr val="accent1">
                        <a:lumMod val="60000"/>
                        <a:lumOff val="40000"/>
                      </a:schemeClr>
                    </a:solidFill>
                  </a:tcPr>
                </a:tc>
                <a:tc>
                  <a:txBody>
                    <a:bodyPr/>
                    <a:lstStyle/>
                    <a:p>
                      <a:r>
                        <a:rPr lang="en-US" sz="2400" b="1" i="1" dirty="0" err="1" smtClean="0">
                          <a:solidFill>
                            <a:schemeClr val="accent2"/>
                          </a:solidFill>
                          <a:latin typeface="Times New Roman" pitchFamily="18" charset="0"/>
                          <a:cs typeface="Times New Roman" pitchFamily="18" charset="0"/>
                        </a:rPr>
                        <a:t>Xung</a:t>
                      </a:r>
                      <a:r>
                        <a:rPr lang="en-US" sz="2400" b="1" i="1" dirty="0" smtClean="0">
                          <a:solidFill>
                            <a:schemeClr val="accent2"/>
                          </a:solidFill>
                          <a:latin typeface="Times New Roman" pitchFamily="18" charset="0"/>
                          <a:cs typeface="Times New Roman" pitchFamily="18" charset="0"/>
                        </a:rPr>
                        <a:t> </a:t>
                      </a:r>
                      <a:r>
                        <a:rPr lang="en-US" sz="2400" b="1" i="1" dirty="0" err="1" smtClean="0">
                          <a:solidFill>
                            <a:schemeClr val="accent2"/>
                          </a:solidFill>
                          <a:latin typeface="Times New Roman" pitchFamily="18" charset="0"/>
                          <a:cs typeface="Times New Roman" pitchFamily="18" charset="0"/>
                        </a:rPr>
                        <a:t>đột</a:t>
                      </a:r>
                      <a:r>
                        <a:rPr lang="vi-VN" sz="2400" b="1" dirty="0" smtClean="0">
                          <a:solidFill>
                            <a:srgbClr val="FFFF00"/>
                          </a:solidFill>
                          <a:latin typeface="Times New Roman" pitchFamily="18" charset="0"/>
                          <a:cs typeface="Times New Roman" pitchFamily="18" charset="0"/>
                        </a:rPr>
                        <a:t>(nhóm </a:t>
                      </a:r>
                      <a:r>
                        <a:rPr lang="en-US" sz="2400" b="1" dirty="0" smtClean="0">
                          <a:solidFill>
                            <a:srgbClr val="FFFF00"/>
                          </a:solidFill>
                          <a:latin typeface="Times New Roman" pitchFamily="18" charset="0"/>
                          <a:cs typeface="Times New Roman" pitchFamily="18" charset="0"/>
                        </a:rPr>
                        <a:t>2</a:t>
                      </a:r>
                      <a:r>
                        <a:rPr lang="vi-VN" sz="2400" b="1" dirty="0" smtClean="0">
                          <a:solidFill>
                            <a:srgbClr val="FFFF00"/>
                          </a:solidFill>
                          <a:latin typeface="Times New Roman" pitchFamily="18" charset="0"/>
                          <a:cs typeface="Times New Roman" pitchFamily="18" charset="0"/>
                        </a:rPr>
                        <a:t>,</a:t>
                      </a:r>
                      <a:r>
                        <a:rPr lang="en-US" sz="2400" b="1" dirty="0" smtClean="0">
                          <a:solidFill>
                            <a:srgbClr val="FFFF00"/>
                          </a:solidFill>
                          <a:latin typeface="Times New Roman" pitchFamily="18" charset="0"/>
                          <a:cs typeface="Times New Roman" pitchFamily="18" charset="0"/>
                        </a:rPr>
                        <a:t>4</a:t>
                      </a:r>
                      <a:r>
                        <a:rPr lang="vi-VN" sz="2400" b="1" dirty="0" smtClean="0">
                          <a:solidFill>
                            <a:srgbClr val="FFFF00"/>
                          </a:solidFill>
                          <a:latin typeface="Times New Roman" pitchFamily="18" charset="0"/>
                          <a:cs typeface="Times New Roman" pitchFamily="18" charset="0"/>
                        </a:rPr>
                        <a:t>)</a:t>
                      </a:r>
                      <a:endParaRPr lang="en-US" sz="2400" b="1" dirty="0">
                        <a:solidFill>
                          <a:srgbClr val="FFFF00"/>
                        </a:solidFill>
                        <a:latin typeface="Times New Roman" pitchFamily="18" charset="0"/>
                        <a:ea typeface="Calibri" panose="020F0502020204030204" pitchFamily="34" charset="0"/>
                        <a:cs typeface="Times New Roman" pitchFamily="18" charset="0"/>
                      </a:endParaRPr>
                    </a:p>
                  </a:txBody>
                  <a:tcPr marL="68580" marR="68580" marT="0" marB="0">
                    <a:solidFill>
                      <a:schemeClr val="accent1">
                        <a:lumMod val="60000"/>
                        <a:lumOff val="40000"/>
                      </a:schemeClr>
                    </a:solidFill>
                  </a:tcPr>
                </a:tc>
              </a:tr>
              <a:tr h="0">
                <a:tc>
                  <a:txBody>
                    <a:bodyPr/>
                    <a:lstStyle/>
                    <a:p>
                      <a:pPr marL="635" marR="0" indent="-1905">
                        <a:lnSpc>
                          <a:spcPct val="115000"/>
                        </a:lnSpc>
                        <a:spcBef>
                          <a:spcPts val="0"/>
                        </a:spcBef>
                        <a:spcAft>
                          <a:spcPts val="0"/>
                        </a:spcAft>
                      </a:pPr>
                      <a:r>
                        <a:rPr lang="en-US" sz="2400" b="1" dirty="0" err="1">
                          <a:solidFill>
                            <a:schemeClr val="accent2"/>
                          </a:solidFill>
                          <a:effectLst/>
                          <a:latin typeface="Times New Roman" pitchFamily="18" charset="0"/>
                          <a:cs typeface="Times New Roman" pitchFamily="18" charset="0"/>
                        </a:rPr>
                        <a:t>Nguyên</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nhân</a:t>
                      </a:r>
                      <a:endParaRPr lang="en-US" sz="24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r>
              <a:tr h="0">
                <a:tc>
                  <a:txBody>
                    <a:bodyPr/>
                    <a:lstStyle/>
                    <a:p>
                      <a:pPr marL="635" marR="0" indent="-1905">
                        <a:lnSpc>
                          <a:spcPct val="115000"/>
                        </a:lnSpc>
                        <a:spcBef>
                          <a:spcPts val="0"/>
                        </a:spcBef>
                        <a:spcAft>
                          <a:spcPts val="0"/>
                        </a:spcAft>
                      </a:pPr>
                      <a:r>
                        <a:rPr lang="en-US" sz="2400" b="1" dirty="0" err="1">
                          <a:solidFill>
                            <a:schemeClr val="accent2"/>
                          </a:solidFill>
                          <a:effectLst/>
                          <a:latin typeface="Times New Roman" pitchFamily="18" charset="0"/>
                          <a:cs typeface="Times New Roman" pitchFamily="18" charset="0"/>
                        </a:rPr>
                        <a:t>Hậu</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quả</a:t>
                      </a:r>
                      <a:endParaRPr lang="en-US" sz="24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r>
              <a:tr h="0">
                <a:tc>
                  <a:txBody>
                    <a:bodyPr/>
                    <a:lstStyle/>
                    <a:p>
                      <a:pPr marL="635" marR="0" indent="-1905">
                        <a:lnSpc>
                          <a:spcPct val="115000"/>
                        </a:lnSpc>
                        <a:spcBef>
                          <a:spcPts val="0"/>
                        </a:spcBef>
                        <a:spcAft>
                          <a:spcPts val="0"/>
                        </a:spcAft>
                      </a:pPr>
                      <a:r>
                        <a:rPr lang="en-US" sz="2400" b="1" dirty="0" err="1">
                          <a:solidFill>
                            <a:schemeClr val="accent2"/>
                          </a:solidFill>
                          <a:effectLst/>
                          <a:latin typeface="Times New Roman" pitchFamily="18" charset="0"/>
                          <a:cs typeface="Times New Roman" pitchFamily="18" charset="0"/>
                        </a:rPr>
                        <a:t>Giải</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pháp</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đề</a:t>
                      </a:r>
                      <a:r>
                        <a:rPr lang="en-US" sz="2400" b="1" dirty="0">
                          <a:solidFill>
                            <a:schemeClr val="accent2"/>
                          </a:solidFill>
                          <a:effectLst/>
                          <a:latin typeface="Times New Roman" pitchFamily="18" charset="0"/>
                          <a:cs typeface="Times New Roman" pitchFamily="18" charset="0"/>
                        </a:rPr>
                        <a:t> </a:t>
                      </a:r>
                      <a:r>
                        <a:rPr lang="en-US" sz="2400" b="1" dirty="0" err="1">
                          <a:solidFill>
                            <a:schemeClr val="accent2"/>
                          </a:solidFill>
                          <a:effectLst/>
                          <a:latin typeface="Times New Roman" pitchFamily="18" charset="0"/>
                          <a:cs typeface="Times New Roman" pitchFamily="18" charset="0"/>
                        </a:rPr>
                        <a:t>xuất</a:t>
                      </a:r>
                      <a:endParaRPr lang="en-US" sz="2400" b="1" dirty="0">
                        <a:solidFill>
                          <a:schemeClr val="accent2"/>
                        </a:solidFill>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c>
                  <a:txBody>
                    <a:bodyPr/>
                    <a:lstStyle/>
                    <a:p>
                      <a:pPr marL="635" marR="0" indent="-1905">
                        <a:lnSpc>
                          <a:spcPct val="115000"/>
                        </a:lnSpc>
                        <a:spcBef>
                          <a:spcPts val="0"/>
                        </a:spcBef>
                        <a:spcAft>
                          <a:spcPts val="0"/>
                        </a:spcAft>
                      </a:pPr>
                      <a:endParaRPr lang="en-US" sz="2400" b="1" dirty="0" smtClean="0">
                        <a:effectLst/>
                        <a:latin typeface="Times New Roman" pitchFamily="18" charset="0"/>
                        <a:ea typeface="Calibri"/>
                        <a:cs typeface="Times New Roman" pitchFamily="18" charset="0"/>
                      </a:endParaRPr>
                    </a:p>
                    <a:p>
                      <a:pPr marL="635" marR="0" indent="-1905">
                        <a:lnSpc>
                          <a:spcPct val="115000"/>
                        </a:lnSpc>
                        <a:spcBef>
                          <a:spcPts val="0"/>
                        </a:spcBef>
                        <a:spcAft>
                          <a:spcPts val="0"/>
                        </a:spcAft>
                      </a:pPr>
                      <a:endParaRPr lang="en-US" sz="2400" b="1" dirty="0">
                        <a:effectLst/>
                        <a:latin typeface="Times New Roman" pitchFamily="18" charset="0"/>
                        <a:ea typeface="Calibri"/>
                        <a:cs typeface="Times New Roman" pitchFamily="18" charset="0"/>
                      </a:endParaRPr>
                    </a:p>
                  </a:txBody>
                  <a:tcPr marL="68580" marR="68580" marT="0" marB="0" anchor="ctr">
                    <a:solidFill>
                      <a:schemeClr val="accent1">
                        <a:lumMod val="60000"/>
                        <a:lumOff val="40000"/>
                      </a:schemeClr>
                    </a:solidFill>
                  </a:tcPr>
                </a:tc>
              </a:tr>
            </a:tbl>
          </a:graphicData>
        </a:graphic>
      </p:graphicFrame>
      <p:sp>
        <p:nvSpPr>
          <p:cNvPr id="3" name="TextBox 2"/>
          <p:cNvSpPr txBox="1"/>
          <p:nvPr/>
        </p:nvSpPr>
        <p:spPr>
          <a:xfrm>
            <a:off x="3793670" y="1066800"/>
            <a:ext cx="4800600" cy="1384995"/>
          </a:xfrm>
          <a:prstGeom prst="rect">
            <a:avLst/>
          </a:prstGeom>
          <a:noFill/>
        </p:spPr>
        <p:txBody>
          <a:bodyPr wrap="square" rtlCol="0">
            <a:spAutoFit/>
          </a:bodyPr>
          <a:lstStyle/>
          <a:p>
            <a:r>
              <a:rPr lang="en-US" sz="2800" b="1" dirty="0">
                <a:latin typeface="Times New Roman" pitchFamily="18" charset="0"/>
                <a:cs typeface="Times New Roman" pitchFamily="18" charset="0"/>
              </a:rPr>
              <a:t>Do </a:t>
            </a:r>
            <a:r>
              <a:rPr lang="en-US" sz="2800" b="1" dirty="0" err="1">
                <a:latin typeface="Times New Roman" pitchFamily="18" charset="0"/>
                <a:cs typeface="Times New Roman" pitchFamily="18" charset="0"/>
              </a:rPr>
              <a:t>mâu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thuẫn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giữa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bộ</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p>
          <a:p>
            <a:endParaRPr lang="en-US" sz="2800" dirty="0"/>
          </a:p>
        </p:txBody>
      </p:sp>
      <p:sp>
        <p:nvSpPr>
          <p:cNvPr id="4" name="TextBox 3"/>
          <p:cNvSpPr txBox="1"/>
          <p:nvPr/>
        </p:nvSpPr>
        <p:spPr>
          <a:xfrm>
            <a:off x="3793670" y="2495338"/>
            <a:ext cx="4833257" cy="3539430"/>
          </a:xfrm>
          <a:prstGeom prst="rect">
            <a:avLst/>
          </a:prstGeom>
          <a:noFill/>
        </p:spPr>
        <p:txBody>
          <a:bodyPr wrap="square" rtlCol="0">
            <a:spAutoFit/>
          </a:bodyPr>
          <a:lstStyle/>
          <a:p>
            <a:r>
              <a:rPr lang="en-US" sz="2800" b="1" dirty="0" err="1">
                <a:latin typeface="Times New Roman" pitchFamily="18" charset="0"/>
                <a:cs typeface="Times New Roman" pitchFamily="18" charset="0"/>
              </a:rPr>
              <a:t>Gây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xã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hội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bệnh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tật</a:t>
            </a:r>
            <a:r>
              <a:rPr lang="en-US" sz="2800" b="1" dirty="0">
                <a:latin typeface="Times New Roman" pitchFamily="18" charset="0"/>
                <a:cs typeface="Times New Roman" pitchFamily="18" charset="0"/>
              </a:rPr>
              <a:t>, di </a:t>
            </a:r>
            <a:r>
              <a:rPr lang="en-US" sz="2800" b="1" dirty="0" err="1">
                <a:latin typeface="Times New Roman" pitchFamily="18" charset="0"/>
                <a:cs typeface="Times New Roman" pitchFamily="18" charset="0"/>
              </a:rPr>
              <a:t>dân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nhiên</a:t>
            </a:r>
            <a:r>
              <a:rPr lang="en-US" sz="2800" b="1" dirty="0">
                <a:latin typeface="Times New Roman" pitchFamily="18" charset="0"/>
                <a:cs typeface="Times New Roman" pitchFamily="18" charset="0"/>
              </a:rPr>
              <a:t>.</a:t>
            </a:r>
          </a:p>
          <a:p>
            <a:endParaRPr lang="en-US" sz="2800" dirty="0"/>
          </a:p>
        </p:txBody>
      </p:sp>
      <p:sp>
        <p:nvSpPr>
          <p:cNvPr id="5" name="TextBox 4"/>
          <p:cNvSpPr txBox="1"/>
          <p:nvPr/>
        </p:nvSpPr>
        <p:spPr>
          <a:xfrm>
            <a:off x="4038600" y="5835610"/>
            <a:ext cx="327660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Giải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hòa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bình</a:t>
            </a:r>
            <a:endParaRPr lang="en-US" sz="2800" dirty="0"/>
          </a:p>
        </p:txBody>
      </p:sp>
    </p:spTree>
    <p:extLst>
      <p:ext uri="{BB962C8B-B14F-4D97-AF65-F5344CB8AC3E}">
        <p14:creationId xmlns="" xmlns:p14="http://schemas.microsoft.com/office/powerpoint/2010/main" val="275512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0">
            <a:extLst>
              <a:ext uri="{FF2B5EF4-FFF2-40B4-BE49-F238E27FC236}">
                <a16:creationId xmlns="" xmlns:a16="http://schemas.microsoft.com/office/drawing/2014/main" id="{32CA6E2B-F9BA-45FC-9072-E06B74036FC3}"/>
              </a:ext>
            </a:extLst>
          </p:cNvPr>
          <p:cNvSpPr txBox="1">
            <a:spLocks noChangeArrowheads="1"/>
          </p:cNvSpPr>
          <p:nvPr/>
        </p:nvSpPr>
        <p:spPr bwMode="auto">
          <a:xfrm>
            <a:off x="1371600" y="350618"/>
            <a:ext cx="5496340" cy="1924219"/>
          </a:xfrm>
          <a:prstGeom prst="rect">
            <a:avLst/>
          </a:prstGeom>
          <a:ln/>
          <a:extLst/>
        </p:spPr>
        <p:style>
          <a:lnRef idx="2">
            <a:schemeClr val="accent2"/>
          </a:lnRef>
          <a:fillRef idx="1">
            <a:schemeClr val="lt1"/>
          </a:fillRef>
          <a:effectRef idx="0">
            <a:schemeClr val="accent2"/>
          </a:effectRef>
          <a:fontRef idx="minor">
            <a:schemeClr val="dk1"/>
          </a:fontRef>
        </p:style>
        <p:txBody>
          <a:bodyPr wrap="square" lIns="76810" tIns="38405" rIns="76810" bIns="38405">
            <a:spAutoFit/>
          </a:bodyPr>
          <a:lstStyle/>
          <a:p>
            <a:pPr defTabSz="768096">
              <a:spcBef>
                <a:spcPct val="50000"/>
              </a:spcBef>
              <a:defRPr/>
            </a:pP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Bằng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hiểu</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biết</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của</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mình</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em</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hãy</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kể</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tên</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một</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số</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cuộc</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xung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đột</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vũ</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trang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đã</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từng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diễn</a:t>
            </a:r>
            <a:r>
              <a:rPr lang="en-US" altLang="en-US" sz="3000" b="1" kern="0" dirty="0">
                <a:solidFill>
                  <a:srgbClr val="FF0000"/>
                </a:solidFill>
                <a:latin typeface="Times New Roman" panose="02020603050405020304" pitchFamily="18" charset="0"/>
                <a:cs typeface="Times New Roman" panose="02020603050405020304" pitchFamily="18" charset="0"/>
              </a:rPr>
              <a:t> ra ở </a:t>
            </a:r>
            <a:r>
              <a:rPr lang="en-US" altLang="en-US" sz="3000" b="1" kern="0" dirty="0" err="1">
                <a:solidFill>
                  <a:srgbClr val="FF0000"/>
                </a:solidFill>
                <a:latin typeface="Times New Roman" panose="02020603050405020304" pitchFamily="18" charset="0"/>
                <a:cs typeface="Times New Roman" panose="02020603050405020304" pitchFamily="18" charset="0"/>
              </a:rPr>
              <a:t>châu</a:t>
            </a:r>
            <a:r>
              <a:rPr lang="en-US" altLang="en-US" sz="3000" b="1" kern="0" dirty="0">
                <a:solidFill>
                  <a:srgbClr val="FF0000"/>
                </a:solidFill>
                <a:latin typeface="Times New Roman" panose="02020603050405020304" pitchFamily="18" charset="0"/>
                <a:cs typeface="Times New Roman" panose="02020603050405020304" pitchFamily="18" charset="0"/>
              </a:rPr>
              <a:t> Phi </a:t>
            </a:r>
            <a:r>
              <a:rPr lang="en-US" altLang="en-US" sz="3000" b="1" kern="0" dirty="0" err="1">
                <a:solidFill>
                  <a:srgbClr val="FF0000"/>
                </a:solidFill>
                <a:latin typeface="Times New Roman" panose="02020603050405020304" pitchFamily="18" charset="0"/>
                <a:cs typeface="Times New Roman" panose="02020603050405020304" pitchFamily="18" charset="0"/>
              </a:rPr>
              <a:t>trong</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thời</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gian</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gần</a:t>
            </a:r>
            <a:r>
              <a:rPr lang="en-US" altLang="en-US" sz="3000" b="1" kern="0" dirty="0">
                <a:solidFill>
                  <a:srgbClr val="FF0000"/>
                </a:solidFill>
                <a:latin typeface="Times New Roman" panose="02020603050405020304" pitchFamily="18" charset="0"/>
                <a:cs typeface="Times New Roman" panose="02020603050405020304" pitchFamily="18" charset="0"/>
              </a:rPr>
              <a:t> </a:t>
            </a:r>
            <a:r>
              <a:rPr lang="en-US" altLang="en-US" sz="3000" b="1" kern="0" dirty="0" err="1">
                <a:solidFill>
                  <a:srgbClr val="FF0000"/>
                </a:solidFill>
                <a:latin typeface="Times New Roman" panose="02020603050405020304" pitchFamily="18" charset="0"/>
                <a:cs typeface="Times New Roman" panose="02020603050405020304" pitchFamily="18" charset="0"/>
              </a:rPr>
              <a:t>đây</a:t>
            </a:r>
            <a:r>
              <a:rPr lang="en-US" altLang="en-US" sz="3000" b="1" kern="0" dirty="0">
                <a:solidFill>
                  <a:srgbClr val="FF0000"/>
                </a:solidFill>
                <a:latin typeface="Times New Roman" panose="02020603050405020304" pitchFamily="18" charset="0"/>
                <a:cs typeface="Times New Roman" panose="02020603050405020304" pitchFamily="18" charset="0"/>
              </a:rPr>
              <a:t>?</a:t>
            </a:r>
          </a:p>
        </p:txBody>
      </p:sp>
      <p:sp>
        <p:nvSpPr>
          <p:cNvPr id="3" name="Rectangle 4"/>
          <p:cNvSpPr>
            <a:spLocks noChangeArrowheads="1"/>
          </p:cNvSpPr>
          <p:nvPr/>
        </p:nvSpPr>
        <p:spPr bwMode="auto">
          <a:xfrm>
            <a:off x="260804" y="4343400"/>
            <a:ext cx="8861425" cy="1735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p>
            <a:pPr marL="42862" indent="85724" algn="just">
              <a:lnSpc>
                <a:spcPct val="120000"/>
              </a:lnSpc>
              <a:spcAft>
                <a:spcPts val="450"/>
              </a:spcAft>
              <a:tabLst>
                <a:tab pos="642933" algn="l"/>
              </a:tabLst>
              <a:defRPr/>
            </a:pPr>
            <a:r>
              <a:rPr lang="vi-VN" sz="2000" b="1" dirty="0">
                <a:latin typeface="+mj-lt"/>
              </a:rPr>
              <a:t>- Châu phi có nhiều t</a:t>
            </a:r>
            <a:r>
              <a:rPr lang="en-US" sz="2000" b="1" dirty="0">
                <a:latin typeface="+mj-lt"/>
              </a:rPr>
              <a:t>ộ</a:t>
            </a:r>
            <a:r>
              <a:rPr lang="vi-VN" sz="2000" b="1" dirty="0">
                <a:latin typeface="+mj-lt"/>
              </a:rPr>
              <a:t>c người với hàng nghìn thổ ngữ khác nhau</a:t>
            </a:r>
            <a:r>
              <a:rPr lang="en-US" sz="2000" b="1" dirty="0">
                <a:latin typeface="+mj-lt"/>
              </a:rPr>
              <a:t>.</a:t>
            </a:r>
            <a:endParaRPr lang="en-US" sz="2000" b="1" dirty="0">
              <a:latin typeface="+mj-lt"/>
              <a:cs typeface="Times New Roman" pitchFamily="18" charset="0"/>
            </a:endParaRPr>
          </a:p>
          <a:p>
            <a:pPr marL="42862" indent="85724" algn="just">
              <a:lnSpc>
                <a:spcPct val="120000"/>
              </a:lnSpc>
              <a:spcAft>
                <a:spcPts val="450"/>
              </a:spcAft>
              <a:tabLst>
                <a:tab pos="642933" algn="l"/>
              </a:tabLst>
              <a:defRPr/>
            </a:pPr>
            <a:r>
              <a:rPr lang="vi-VN" sz="2000" b="1" dirty="0">
                <a:latin typeface="+mj-lt"/>
              </a:rPr>
              <a:t>- Khác nhau về ngôn ngữ, phong tục, tập quán tôn giáo</a:t>
            </a:r>
            <a:r>
              <a:rPr lang="en-US" sz="2000" b="1" dirty="0">
                <a:latin typeface="+mj-lt"/>
              </a:rPr>
              <a:t>.</a:t>
            </a:r>
            <a:endParaRPr lang="en-US" sz="2000" b="1" dirty="0">
              <a:latin typeface="+mj-lt"/>
              <a:cs typeface="Times New Roman" pitchFamily="18" charset="0"/>
            </a:endParaRPr>
          </a:p>
          <a:p>
            <a:pPr marL="42862" indent="85724" algn="just">
              <a:lnSpc>
                <a:spcPct val="120000"/>
              </a:lnSpc>
              <a:spcAft>
                <a:spcPts val="450"/>
              </a:spcAft>
              <a:tabLst>
                <a:tab pos="642933" algn="l"/>
              </a:tabLst>
              <a:defRPr/>
            </a:pPr>
            <a:r>
              <a:rPr lang="vi-VN" sz="2000" b="1" dirty="0">
                <a:latin typeface="+mj-lt"/>
              </a:rPr>
              <a:t>- Sự can thiệp của nước ngoài làm </a:t>
            </a:r>
            <a:r>
              <a:rPr lang="en-US" sz="2000" b="1" dirty="0" err="1">
                <a:latin typeface="+mj-lt"/>
              </a:rPr>
              <a:t>cho</a:t>
            </a:r>
            <a:r>
              <a:rPr lang="en-US" sz="2000" b="1" dirty="0">
                <a:latin typeface="+mj-lt"/>
              </a:rPr>
              <a:t> </a:t>
            </a:r>
            <a:r>
              <a:rPr lang="vi-VN" sz="2000" b="1" dirty="0">
                <a:latin typeface="+mj-lt"/>
              </a:rPr>
              <a:t>tình hình an ninh chính trị </a:t>
            </a:r>
            <a:r>
              <a:rPr lang="en-US" sz="2000" b="1" dirty="0" err="1">
                <a:latin typeface="Times New Roman" pitchFamily="18" charset="0"/>
                <a:cs typeface="Times New Roman" pitchFamily="18" charset="0"/>
              </a:rPr>
              <a:t>bất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ổn</a:t>
            </a:r>
            <a:r>
              <a:rPr lang="en-US" sz="2000" b="1" dirty="0">
                <a:latin typeface="Times New Roman" pitchFamily="18" charset="0"/>
                <a:cs typeface="Times New Roman" pitchFamily="18" charset="0"/>
              </a:rPr>
              <a:t>.</a:t>
            </a:r>
            <a:endParaRPr lang="en-US" sz="2000" b="1" dirty="0">
              <a:latin typeface="+mj-lt"/>
              <a:cs typeface="Times New Roman" pitchFamily="18" charset="0"/>
            </a:endParaRPr>
          </a:p>
          <a:p>
            <a:pPr marL="42862" indent="85724" algn="just">
              <a:lnSpc>
                <a:spcPct val="120000"/>
              </a:lnSpc>
              <a:spcAft>
                <a:spcPts val="450"/>
              </a:spcAft>
              <a:tabLst>
                <a:tab pos="642933" algn="l"/>
              </a:tabLst>
              <a:defRPr/>
            </a:pPr>
            <a:r>
              <a:rPr lang="vi-VN" sz="2000" b="1" dirty="0">
                <a:latin typeface="+mj-lt"/>
              </a:rPr>
              <a:t>- Hậu quả là: Nền kinh tế chậm phát triển, tình hình chính trị - xã hội</a:t>
            </a:r>
            <a:r>
              <a:rPr lang="en-US" sz="2000" b="1" dirty="0">
                <a:latin typeface="+mj-lt"/>
              </a:rPr>
              <a:t> </a:t>
            </a:r>
            <a:r>
              <a:rPr lang="en-US" sz="2000" b="1" dirty="0" err="1">
                <a:latin typeface="Times New Roman" pitchFamily="18" charset="0"/>
                <a:cs typeface="Times New Roman" pitchFamily="18" charset="0"/>
              </a:rPr>
              <a:t>bất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ổn</a:t>
            </a:r>
            <a:r>
              <a:rPr lang="en-US" sz="2000" b="1" dirty="0">
                <a:latin typeface="Times New Roman" pitchFamily="18" charset="0"/>
                <a:cs typeface="Times New Roman" pitchFamily="18" charset="0"/>
              </a:rPr>
              <a:t>.</a:t>
            </a:r>
            <a:endParaRPr lang="en-US" sz="2000" b="1" dirty="0">
              <a:latin typeface="+mj-lt"/>
              <a:cs typeface="Times New Roman" pitchFamily="18" charset="0"/>
            </a:endParaRPr>
          </a:p>
        </p:txBody>
      </p:sp>
      <p:sp>
        <p:nvSpPr>
          <p:cNvPr id="4" name="Rectangle 3"/>
          <p:cNvSpPr/>
          <p:nvPr/>
        </p:nvSpPr>
        <p:spPr>
          <a:xfrm>
            <a:off x="1833770" y="2565843"/>
            <a:ext cx="6472030" cy="1384995"/>
          </a:xfrm>
          <a:prstGeom prst="rect">
            <a:avLst/>
          </a:prstGeom>
        </p:spPr>
        <p:txBody>
          <a:bodyPr wrap="square">
            <a:spAutoFit/>
          </a:bodyPr>
          <a:lstStyle/>
          <a:p>
            <a:pPr fontAlgn="base"/>
            <a:r>
              <a:rPr lang="en-US" sz="2800" b="1" dirty="0" err="1">
                <a:solidFill>
                  <a:srgbClr val="0000FF"/>
                </a:solidFill>
                <a:latin typeface="Times New Roman" pitchFamily="18" charset="0"/>
                <a:cs typeface="Times New Roman" pitchFamily="18" charset="0"/>
              </a:rPr>
              <a:t>X</a:t>
            </a:r>
            <a:r>
              <a:rPr lang="en-US" sz="2800" b="1" dirty="0" err="1" smtClean="0">
                <a:solidFill>
                  <a:srgbClr val="0000FF"/>
                </a:solidFill>
                <a:latin typeface="Times New Roman" pitchFamily="18" charset="0"/>
                <a:cs typeface="Times New Roman" pitchFamily="18" charset="0"/>
              </a:rPr>
              <a:t>ung</a:t>
            </a:r>
            <a:r>
              <a:rPr lang="en-US" sz="2800" b="1" dirty="0" smtClean="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số</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quốc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hòa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Trung</a:t>
            </a:r>
            <a:r>
              <a:rPr lang="en-US" sz="2800" b="1" dirty="0">
                <a:solidFill>
                  <a:srgbClr val="0000FF"/>
                </a:solidFill>
                <a:latin typeface="Times New Roman" pitchFamily="18" charset="0"/>
                <a:cs typeface="Times New Roman" pitchFamily="18" charset="0"/>
              </a:rPr>
              <a:t> Phi, Sudan, </a:t>
            </a:r>
            <a:r>
              <a:rPr lang="en-US" sz="2800" b="1" dirty="0" smtClean="0">
                <a:solidFill>
                  <a:srgbClr val="0000FF"/>
                </a:solidFill>
                <a:latin typeface="Times New Roman" pitchFamily="18" charset="0"/>
                <a:cs typeface="Times New Roman" pitchFamily="18" charset="0"/>
              </a:rPr>
              <a:t>Cameroon</a:t>
            </a:r>
            <a:r>
              <a:rPr lang="en-US" sz="2800" b="1" dirty="0">
                <a:solidFill>
                  <a:srgbClr val="0000FF"/>
                </a:solidFill>
                <a:latin typeface="Times New Roman" pitchFamily="18" charset="0"/>
                <a:cs typeface="Times New Roman" pitchFamily="18" charset="0"/>
              </a:rPr>
              <a:t>, Mozambique, </a:t>
            </a:r>
            <a:r>
              <a:rPr lang="en-US" sz="2800" b="1" dirty="0" err="1">
                <a:solidFill>
                  <a:srgbClr val="0000FF"/>
                </a:solidFill>
                <a:latin typeface="Times New Roman" pitchFamily="18" charset="0"/>
                <a:cs typeface="Times New Roman" pitchFamily="18" charset="0"/>
              </a:rPr>
              <a:t>Lybia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Nam Sudan.</a:t>
            </a:r>
          </a:p>
        </p:txBody>
      </p:sp>
    </p:spTree>
    <p:extLst>
      <p:ext uri="{BB962C8B-B14F-4D97-AF65-F5344CB8AC3E}">
        <p14:creationId xmlns="" xmlns:p14="http://schemas.microsoft.com/office/powerpoint/2010/main" val="142337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331" name="Picture 2"/>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rot="543098">
            <a:off x="7611283" y="5358651"/>
            <a:ext cx="395829" cy="851824"/>
          </a:xfrm>
          <a:prstGeom prst="rect">
            <a:avLst/>
          </a:prstGeom>
        </p:spPr>
      </p:pic>
      <p:pic>
        <p:nvPicPr>
          <p:cNvPr id="6" name="Picture 5" descr="Triển vọng chấm dứt các cuộc xung đột tại châu Phi">
            <a:extLst>
              <a:ext uri="{FF2B5EF4-FFF2-40B4-BE49-F238E27FC236}">
                <a16:creationId xmlns="" xmlns:a16="http://schemas.microsoft.com/office/drawing/2014/main" id="{ED6742C6-5F5A-4E45-9871-BA41A29D843F}"/>
              </a:ext>
            </a:extLst>
          </p:cNvPr>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2782" y="1068481"/>
            <a:ext cx="4081372" cy="3926223"/>
          </a:xfrm>
          <a:prstGeom prst="rect">
            <a:avLst/>
          </a:prstGeom>
          <a:noFill/>
          <a:ln>
            <a:noFill/>
          </a:ln>
        </p:spPr>
      </p:pic>
      <p:pic>
        <p:nvPicPr>
          <p:cNvPr id="7" name="Picture 6" descr="Nhân tố cản trở hòa giải sắc tộc ở Ethiopia - Báo Nhân Dân">
            <a:extLst>
              <a:ext uri="{FF2B5EF4-FFF2-40B4-BE49-F238E27FC236}">
                <a16:creationId xmlns="" xmlns:a16="http://schemas.microsoft.com/office/drawing/2014/main" id="{18D0E0DD-8214-49CF-B4A1-7A4677785ECC}"/>
              </a:ext>
            </a:extLst>
          </p:cNvPr>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689617" y="1085611"/>
            <a:ext cx="4038762" cy="3926223"/>
          </a:xfrm>
          <a:prstGeom prst="rect">
            <a:avLst/>
          </a:prstGeom>
          <a:noFill/>
          <a:ln>
            <a:noFill/>
          </a:ln>
        </p:spPr>
      </p:pic>
      <p:sp>
        <p:nvSpPr>
          <p:cNvPr id="10" name="TextBox 9">
            <a:extLst>
              <a:ext uri="{FF2B5EF4-FFF2-40B4-BE49-F238E27FC236}">
                <a16:creationId xmlns="" xmlns:a16="http://schemas.microsoft.com/office/drawing/2014/main" id="{27AB644F-694D-4E05-9706-CF05D2D54847}"/>
              </a:ext>
            </a:extLst>
          </p:cNvPr>
          <p:cNvSpPr txBox="1"/>
          <p:nvPr/>
        </p:nvSpPr>
        <p:spPr>
          <a:xfrm>
            <a:off x="1295400" y="5918034"/>
            <a:ext cx="5514149" cy="559537"/>
          </a:xfrm>
          <a:prstGeom prst="rect">
            <a:avLst/>
          </a:prstGeom>
          <a:noFill/>
        </p:spPr>
        <p:txBody>
          <a:bodyPr wrap="square" lIns="51206" tIns="25603" rIns="51206" bIns="25603">
            <a:spAutoFit/>
          </a:bodyPr>
          <a:lstStyle/>
          <a:p>
            <a:pPr algn="ctr">
              <a:lnSpc>
                <a:spcPct val="150000"/>
              </a:lnSpc>
              <a:spcBef>
                <a:spcPts val="168"/>
              </a:spcBef>
              <a:spcAft>
                <a:spcPts val="168"/>
              </a:spcAft>
            </a:pPr>
            <a:r>
              <a:rPr lang="fr-FR" sz="2200"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Vấn</a:t>
            </a:r>
            <a:r>
              <a:rPr lang="vi-VN" sz="2200" i="1" dirty="0">
                <a:solidFill>
                  <a:srgbClr val="C00000"/>
                </a:solidFill>
                <a:latin typeface="Arial" panose="020B0604020202020204" pitchFamily="34" charset="0"/>
                <a:ea typeface="Times New Roman" panose="02020603050405020304" pitchFamily="18" charset="0"/>
                <a:cs typeface="Arial" panose="020B0604020202020204" pitchFamily="34" charset="0"/>
              </a:rPr>
              <a:t> đề xung đột quân sự ở châu Phi</a:t>
            </a:r>
            <a:endParaRPr lang="en-US" sz="22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Rectangle 1"/>
          <p:cNvSpPr/>
          <p:nvPr/>
        </p:nvSpPr>
        <p:spPr>
          <a:xfrm>
            <a:off x="304800" y="4994704"/>
            <a:ext cx="4572000" cy="923330"/>
          </a:xfrm>
          <a:prstGeom prst="rect">
            <a:avLst/>
          </a:prstGeom>
        </p:spPr>
        <p:txBody>
          <a:bodyPr>
            <a:spAutoFit/>
          </a:bodyPr>
          <a:lstStyle/>
          <a:p>
            <a:pPr fontAlgn="base"/>
            <a:r>
              <a:rPr lang="en-US" b="1" i="1" dirty="0" err="1"/>
              <a:t>Người</a:t>
            </a:r>
            <a:r>
              <a:rPr lang="en-US" b="1" i="1" dirty="0"/>
              <a:t> </a:t>
            </a:r>
            <a:r>
              <a:rPr lang="en-US" b="1" i="1" dirty="0" err="1"/>
              <a:t>dân</a:t>
            </a:r>
            <a:r>
              <a:rPr lang="en-US" b="1" i="1" dirty="0"/>
              <a:t> ở Nam Sudan </a:t>
            </a:r>
            <a:r>
              <a:rPr lang="en-US" b="1" i="1" dirty="0" err="1"/>
              <a:t>vội</a:t>
            </a:r>
            <a:r>
              <a:rPr lang="en-US" b="1" i="1" dirty="0"/>
              <a:t> </a:t>
            </a:r>
            <a:r>
              <a:rPr lang="en-US" b="1" i="1" dirty="0" err="1"/>
              <a:t>vàng</a:t>
            </a:r>
            <a:r>
              <a:rPr lang="en-US" b="1" i="1" dirty="0"/>
              <a:t> </a:t>
            </a:r>
            <a:r>
              <a:rPr lang="en-US" b="1" i="1" dirty="0" err="1"/>
              <a:t>chạy</a:t>
            </a:r>
            <a:r>
              <a:rPr lang="en-US" b="1" i="1" dirty="0"/>
              <a:t> </a:t>
            </a:r>
            <a:r>
              <a:rPr lang="en-US" b="1" i="1" dirty="0" err="1"/>
              <a:t>nạn</a:t>
            </a:r>
            <a:r>
              <a:rPr lang="en-US" b="1" i="1" dirty="0"/>
              <a:t> </a:t>
            </a:r>
            <a:r>
              <a:rPr lang="en-US" b="1" i="1" dirty="0" err="1"/>
              <a:t>trong</a:t>
            </a:r>
            <a:r>
              <a:rPr lang="en-US" b="1" i="1" dirty="0"/>
              <a:t> </a:t>
            </a:r>
            <a:r>
              <a:rPr lang="en-US" b="1" i="1" dirty="0" err="1"/>
              <a:t>một</a:t>
            </a:r>
            <a:r>
              <a:rPr lang="en-US" b="1" i="1" dirty="0"/>
              <a:t> </a:t>
            </a:r>
            <a:r>
              <a:rPr lang="en-US" b="1" i="1" dirty="0" err="1"/>
              <a:t>cuộc</a:t>
            </a:r>
            <a:r>
              <a:rPr lang="en-US" b="1" i="1" dirty="0"/>
              <a:t> </a:t>
            </a:r>
            <a:r>
              <a:rPr lang="en-US" b="1" i="1" dirty="0" err="1"/>
              <a:t>xung</a:t>
            </a:r>
            <a:r>
              <a:rPr lang="en-US" b="1" i="1" dirty="0"/>
              <a:t> </a:t>
            </a:r>
            <a:r>
              <a:rPr lang="en-US" b="1" i="1" dirty="0" err="1"/>
              <a:t>đột</a:t>
            </a:r>
            <a:r>
              <a:rPr lang="en-US" b="1" i="1" dirty="0"/>
              <a:t> </a:t>
            </a:r>
            <a:r>
              <a:rPr lang="en-US" b="1" i="1" dirty="0" err="1"/>
              <a:t>xuất</a:t>
            </a:r>
            <a:r>
              <a:rPr lang="en-US" b="1" i="1" dirty="0"/>
              <a:t> </a:t>
            </a:r>
            <a:r>
              <a:rPr lang="en-US" b="1" i="1" dirty="0" err="1"/>
              <a:t>phát</a:t>
            </a:r>
            <a:r>
              <a:rPr lang="en-US" b="1" i="1" dirty="0"/>
              <a:t> </a:t>
            </a:r>
            <a:r>
              <a:rPr lang="en-US" b="1" i="1" dirty="0" err="1"/>
              <a:t>từ</a:t>
            </a:r>
            <a:r>
              <a:rPr lang="en-US" b="1" i="1" dirty="0"/>
              <a:t> </a:t>
            </a:r>
            <a:r>
              <a:rPr lang="en-US" b="1" i="1" dirty="0" err="1"/>
              <a:t>bất</a:t>
            </a:r>
            <a:r>
              <a:rPr lang="en-US" b="1" i="1" dirty="0"/>
              <a:t> </a:t>
            </a:r>
            <a:r>
              <a:rPr lang="en-US" b="1" i="1" dirty="0" err="1"/>
              <a:t>ổn</a:t>
            </a:r>
            <a:r>
              <a:rPr lang="en-US" b="1" i="1" dirty="0"/>
              <a:t> </a:t>
            </a:r>
            <a:r>
              <a:rPr lang="en-US" b="1" i="1" dirty="0" err="1"/>
              <a:t>chính</a:t>
            </a:r>
            <a:r>
              <a:rPr lang="en-US" b="1" i="1" dirty="0"/>
              <a:t> </a:t>
            </a:r>
            <a:r>
              <a:rPr lang="en-US" b="1" i="1" dirty="0" err="1"/>
              <a:t>trị</a:t>
            </a:r>
            <a:r>
              <a:rPr lang="en-US" b="1" i="1" dirty="0"/>
              <a:t>. </a:t>
            </a:r>
            <a:r>
              <a:rPr lang="en-US" b="1" i="1" dirty="0" err="1"/>
              <a:t>Ảnh</a:t>
            </a:r>
            <a:r>
              <a:rPr lang="en-US" b="1" i="1" dirty="0"/>
              <a:t>: Monitor Daily</a:t>
            </a:r>
            <a:endParaRPr lang="en-US" b="1" dirty="0"/>
          </a:p>
        </p:txBody>
      </p:sp>
      <p:sp>
        <p:nvSpPr>
          <p:cNvPr id="3" name="Rectangle 2"/>
          <p:cNvSpPr/>
          <p:nvPr/>
        </p:nvSpPr>
        <p:spPr>
          <a:xfrm>
            <a:off x="1143000" y="143470"/>
            <a:ext cx="6928654" cy="923330"/>
          </a:xfrm>
          <a:prstGeom prst="rect">
            <a:avLst/>
          </a:prstGeom>
        </p:spPr>
        <p:txBody>
          <a:bodyPr wrap="square">
            <a:spAutoFit/>
          </a:bodyPr>
          <a:lstStyle/>
          <a:p>
            <a:r>
              <a:rPr lang="en-US" b="1" dirty="0"/>
              <a:t>Theo </a:t>
            </a:r>
            <a:r>
              <a:rPr lang="en-US" b="1" dirty="0" err="1"/>
              <a:t>thống</a:t>
            </a:r>
            <a:r>
              <a:rPr lang="en-US" b="1" dirty="0"/>
              <a:t> </a:t>
            </a:r>
            <a:r>
              <a:rPr lang="en-US" b="1" dirty="0" err="1"/>
              <a:t>kê</a:t>
            </a:r>
            <a:r>
              <a:rPr lang="en-US" b="1" dirty="0"/>
              <a:t> </a:t>
            </a:r>
            <a:r>
              <a:rPr lang="en-US" b="1" dirty="0" err="1"/>
              <a:t>của</a:t>
            </a:r>
            <a:r>
              <a:rPr lang="en-US" b="1" dirty="0"/>
              <a:t> </a:t>
            </a:r>
            <a:r>
              <a:rPr lang="en-US" b="1" dirty="0" err="1"/>
              <a:t>Dự</a:t>
            </a:r>
            <a:r>
              <a:rPr lang="en-US" b="1" dirty="0"/>
              <a:t> </a:t>
            </a:r>
            <a:r>
              <a:rPr lang="en-US" b="1" dirty="0" err="1"/>
              <a:t>án</a:t>
            </a:r>
            <a:r>
              <a:rPr lang="en-US" b="1" dirty="0"/>
              <a:t> </a:t>
            </a:r>
            <a:r>
              <a:rPr lang="en-US" b="1" dirty="0" err="1"/>
              <a:t>Dữ</a:t>
            </a:r>
            <a:r>
              <a:rPr lang="en-US" b="1" dirty="0"/>
              <a:t> </a:t>
            </a:r>
            <a:r>
              <a:rPr lang="en-US" b="1" dirty="0" err="1"/>
              <a:t>liệu</a:t>
            </a:r>
            <a:r>
              <a:rPr lang="en-US" b="1" dirty="0"/>
              <a:t> </a:t>
            </a:r>
            <a:r>
              <a:rPr lang="en-US" b="1" dirty="0" err="1"/>
              <a:t>sự</a:t>
            </a:r>
            <a:r>
              <a:rPr lang="en-US" b="1" dirty="0"/>
              <a:t> </a:t>
            </a:r>
            <a:r>
              <a:rPr lang="en-US" b="1" dirty="0" err="1"/>
              <a:t>kiện</a:t>
            </a:r>
            <a:r>
              <a:rPr lang="en-US" b="1" dirty="0"/>
              <a:t> </a:t>
            </a:r>
            <a:r>
              <a:rPr lang="en-US" b="1" dirty="0" err="1"/>
              <a:t>và</a:t>
            </a:r>
            <a:r>
              <a:rPr lang="en-US" b="1" dirty="0"/>
              <a:t> </a:t>
            </a:r>
            <a:r>
              <a:rPr lang="en-US" b="1" dirty="0" err="1"/>
              <a:t>vị</a:t>
            </a:r>
            <a:r>
              <a:rPr lang="en-US" b="1" dirty="0"/>
              <a:t> </a:t>
            </a:r>
            <a:r>
              <a:rPr lang="en-US" b="1" dirty="0" err="1"/>
              <a:t>trí</a:t>
            </a:r>
            <a:r>
              <a:rPr lang="en-US" b="1" dirty="0"/>
              <a:t> </a:t>
            </a:r>
            <a:r>
              <a:rPr lang="en-US" b="1" dirty="0" err="1"/>
              <a:t>xung</a:t>
            </a:r>
            <a:r>
              <a:rPr lang="en-US" b="1" dirty="0"/>
              <a:t> </a:t>
            </a:r>
            <a:r>
              <a:rPr lang="en-US" b="1" dirty="0" err="1"/>
              <a:t>đột</a:t>
            </a:r>
            <a:r>
              <a:rPr lang="en-US" b="1" dirty="0"/>
              <a:t> </a:t>
            </a:r>
            <a:r>
              <a:rPr lang="en-US" b="1" dirty="0" err="1"/>
              <a:t>vũ</a:t>
            </a:r>
            <a:r>
              <a:rPr lang="en-US" b="1" dirty="0"/>
              <a:t> </a:t>
            </a:r>
            <a:r>
              <a:rPr lang="en-US" b="1" dirty="0" err="1"/>
              <a:t>trang</a:t>
            </a:r>
            <a:r>
              <a:rPr lang="en-US" b="1" dirty="0"/>
              <a:t>, </a:t>
            </a:r>
            <a:r>
              <a:rPr lang="en-US" b="1" dirty="0" err="1"/>
              <a:t>trong</a:t>
            </a:r>
            <a:r>
              <a:rPr lang="en-US" b="1" dirty="0"/>
              <a:t> 11 </a:t>
            </a:r>
            <a:r>
              <a:rPr lang="en-US" b="1" dirty="0" err="1"/>
              <a:t>tháng</a:t>
            </a:r>
            <a:r>
              <a:rPr lang="en-US" b="1" dirty="0"/>
              <a:t> </a:t>
            </a:r>
            <a:r>
              <a:rPr lang="en-US" b="1" dirty="0" err="1"/>
              <a:t>của</a:t>
            </a:r>
            <a:r>
              <a:rPr lang="en-US" b="1" dirty="0"/>
              <a:t> </a:t>
            </a:r>
            <a:r>
              <a:rPr lang="en-US" b="1" dirty="0" err="1"/>
              <a:t>năm</a:t>
            </a:r>
            <a:r>
              <a:rPr lang="en-US" b="1" dirty="0"/>
              <a:t> 2019, </a:t>
            </a:r>
            <a:r>
              <a:rPr lang="en-US" b="1" dirty="0" err="1"/>
              <a:t>tại</a:t>
            </a:r>
            <a:r>
              <a:rPr lang="en-US" b="1" dirty="0"/>
              <a:t> </a:t>
            </a:r>
            <a:r>
              <a:rPr lang="en-US" b="1" dirty="0" err="1"/>
              <a:t>châu</a:t>
            </a:r>
            <a:r>
              <a:rPr lang="en-US" b="1" dirty="0"/>
              <a:t> Phi </a:t>
            </a:r>
            <a:r>
              <a:rPr lang="en-US" b="1" dirty="0" err="1"/>
              <a:t>đã</a:t>
            </a:r>
            <a:r>
              <a:rPr lang="en-US" b="1" dirty="0"/>
              <a:t> </a:t>
            </a:r>
            <a:r>
              <a:rPr lang="en-US" b="1" dirty="0" err="1"/>
              <a:t>có</a:t>
            </a:r>
            <a:r>
              <a:rPr lang="en-US" b="1" dirty="0"/>
              <a:t> </a:t>
            </a:r>
            <a:r>
              <a:rPr lang="en-US" b="1" dirty="0" err="1"/>
              <a:t>trên</a:t>
            </a:r>
            <a:r>
              <a:rPr lang="en-US" b="1" dirty="0"/>
              <a:t> 21.600 </a:t>
            </a:r>
            <a:r>
              <a:rPr lang="en-US" b="1" dirty="0" err="1"/>
              <a:t>vụ</a:t>
            </a:r>
            <a:r>
              <a:rPr lang="en-US" b="1" dirty="0"/>
              <a:t> </a:t>
            </a:r>
            <a:r>
              <a:rPr lang="en-US" b="1" dirty="0" err="1"/>
              <a:t>xung</a:t>
            </a:r>
            <a:r>
              <a:rPr lang="en-US" b="1" dirty="0"/>
              <a:t> </a:t>
            </a:r>
            <a:r>
              <a:rPr lang="en-US" b="1" dirty="0" err="1"/>
              <a:t>đột</a:t>
            </a:r>
            <a:r>
              <a:rPr lang="en-US" b="1" dirty="0"/>
              <a:t> </a:t>
            </a:r>
            <a:r>
              <a:rPr lang="en-US" b="1" dirty="0" err="1"/>
              <a:t>vũ</a:t>
            </a:r>
            <a:r>
              <a:rPr lang="en-US" b="1" dirty="0"/>
              <a:t> </a:t>
            </a:r>
            <a:r>
              <a:rPr lang="en-US" b="1" dirty="0" err="1"/>
              <a:t>trang</a:t>
            </a:r>
            <a:r>
              <a:rPr lang="en-US" b="1" dirty="0"/>
              <a:t>, </a:t>
            </a:r>
            <a:r>
              <a:rPr lang="en-US" b="1" dirty="0" err="1"/>
              <a:t>tăng</a:t>
            </a:r>
            <a:r>
              <a:rPr lang="en-US" b="1" dirty="0"/>
              <a:t> 36% so </a:t>
            </a:r>
            <a:r>
              <a:rPr lang="en-US" b="1" dirty="0" err="1"/>
              <a:t>với</a:t>
            </a:r>
            <a:r>
              <a:rPr lang="en-US" b="1" dirty="0"/>
              <a:t> </a:t>
            </a:r>
            <a:r>
              <a:rPr lang="en-US" b="1" dirty="0" err="1"/>
              <a:t>cùng</a:t>
            </a:r>
            <a:r>
              <a:rPr lang="en-US" b="1" dirty="0"/>
              <a:t> </a:t>
            </a:r>
            <a:r>
              <a:rPr lang="en-US" b="1" dirty="0" err="1"/>
              <a:t>kỳ</a:t>
            </a:r>
            <a:r>
              <a:rPr lang="en-US" b="1" dirty="0"/>
              <a:t> </a:t>
            </a:r>
            <a:r>
              <a:rPr lang="en-US" b="1" dirty="0" err="1"/>
              <a:t>năm</a:t>
            </a:r>
            <a:r>
              <a:rPr lang="en-US" b="1" dirty="0"/>
              <a:t> 2018. </a:t>
            </a:r>
          </a:p>
        </p:txBody>
      </p:sp>
    </p:spTree>
    <p:extLst>
      <p:ext uri="{BB962C8B-B14F-4D97-AF65-F5344CB8AC3E}">
        <p14:creationId xmlns="" xmlns:p14="http://schemas.microsoft.com/office/powerpoint/2010/main" val="807927724"/>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rgbClr val="505A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a:extLst>
              <a:ext uri="{FF2B5EF4-FFF2-40B4-BE49-F238E27FC236}">
                <a16:creationId xmlns="" xmlns:a16="http://schemas.microsoft.com/office/drawing/2014/main" id="{49869BE4-BCD6-4C68-81B2-2B347776DB2C}"/>
              </a:ext>
            </a:extLst>
          </p:cNvPr>
          <p:cNvPicPr/>
          <p:nvPr/>
        </p:nvPicPr>
        <p:blipFill>
          <a:blip r:embed="rId3" cstate="print"/>
          <a:stretch>
            <a:fillRect/>
          </a:stretch>
        </p:blipFill>
        <p:spPr>
          <a:xfrm>
            <a:off x="790734" y="643467"/>
            <a:ext cx="7562533" cy="5571066"/>
          </a:xfrm>
          <a:prstGeom prst="rect">
            <a:avLst/>
          </a:prstGeom>
        </p:spPr>
      </p:pic>
    </p:spTree>
    <p:extLst>
      <p:ext uri="{BB962C8B-B14F-4D97-AF65-F5344CB8AC3E}">
        <p14:creationId xmlns="" xmlns:p14="http://schemas.microsoft.com/office/powerpoint/2010/main" val="15063386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http://static.bizlive.vn/uploaded/dinhthom/2014_09_06/3_mpwk_jdbm.jpg?width=670&amp;height=350&amp;crop=auto&amp;scale=bot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19626" y="-28575"/>
            <a:ext cx="4524375" cy="333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1" name="Picture 6" descr="http://www.thdt.vn/WebMedia/RadManager/Image/KIM%20BONG/3_d4603_HWC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19626" y="3417888"/>
            <a:ext cx="4524375" cy="344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3" name="Picture 10" descr="http://st.galaxypub.vn/staticFile/Subject/2014/08/31/711545/binh-si-2_311540998.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417888"/>
            <a:ext cx="4476750" cy="344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 descr="http://nangluongvietnam.vn/stores/news_dataimages/Tongbientap/012014/22/07/syrian-refugee-crisis-photos-1381956964957-superJumbo.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0"/>
            <a:ext cx="447675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3243263"/>
            <a:ext cx="9144000" cy="40011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a:solidFill>
                  <a:srgbClr val="FF0000"/>
                </a:solidFill>
                <a:latin typeface="Times New Roman" pitchFamily="18" charset="0"/>
              </a:rPr>
              <a:t>PHIẾN QUÂN IS TÀN BẠO, GIẾT NGƯỜI GIÃ MAN Ở NHIỀU QUỐC GIA</a:t>
            </a:r>
          </a:p>
        </p:txBody>
      </p:sp>
    </p:spTree>
    <p:extLst>
      <p:ext uri="{BB962C8B-B14F-4D97-AF65-F5344CB8AC3E}">
        <p14:creationId xmlns="" xmlns:p14="http://schemas.microsoft.com/office/powerpoint/2010/main" val="1417314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650"/>
                                        </p:tgtEl>
                                        <p:attrNameLst>
                                          <p:attrName>style.visibility</p:attrName>
                                        </p:attrNameLst>
                                      </p:cBhvr>
                                      <p:to>
                                        <p:strVal val="visible"/>
                                      </p:to>
                                    </p:set>
                                    <p:anim calcmode="lin" valueType="num">
                                      <p:cBhvr>
                                        <p:cTn id="13" dur="500" fill="hold"/>
                                        <p:tgtEl>
                                          <p:spTgt spid="27650"/>
                                        </p:tgtEl>
                                        <p:attrNameLst>
                                          <p:attrName>ppt_w</p:attrName>
                                        </p:attrNameLst>
                                      </p:cBhvr>
                                      <p:tavLst>
                                        <p:tav tm="0">
                                          <p:val>
                                            <p:fltVal val="0"/>
                                          </p:val>
                                        </p:tav>
                                        <p:tav tm="100000">
                                          <p:val>
                                            <p:strVal val="#ppt_w"/>
                                          </p:val>
                                        </p:tav>
                                      </p:tavLst>
                                    </p:anim>
                                    <p:anim calcmode="lin" valueType="num">
                                      <p:cBhvr>
                                        <p:cTn id="14" dur="500" fill="hold"/>
                                        <p:tgtEl>
                                          <p:spTgt spid="27650"/>
                                        </p:tgtEl>
                                        <p:attrNameLst>
                                          <p:attrName>ppt_h</p:attrName>
                                        </p:attrNameLst>
                                      </p:cBhvr>
                                      <p:tavLst>
                                        <p:tav tm="0">
                                          <p:val>
                                            <p:fltVal val="0"/>
                                          </p:val>
                                        </p:tav>
                                        <p:tav tm="100000">
                                          <p:val>
                                            <p:strVal val="#ppt_h"/>
                                          </p:val>
                                        </p:tav>
                                      </p:tavLst>
                                    </p:anim>
                                    <p:animEffect transition="in" filter="fade">
                                      <p:cBhvr>
                                        <p:cTn id="15" dur="500"/>
                                        <p:tgtEl>
                                          <p:spTgt spid="27650"/>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7651"/>
                                        </p:tgtEl>
                                        <p:attrNameLst>
                                          <p:attrName>style.visibility</p:attrName>
                                        </p:attrNameLst>
                                      </p:cBhvr>
                                      <p:to>
                                        <p:strVal val="visible"/>
                                      </p:to>
                                    </p:set>
                                    <p:anim calcmode="lin" valueType="num">
                                      <p:cBhvr>
                                        <p:cTn id="19" dur="500" fill="hold"/>
                                        <p:tgtEl>
                                          <p:spTgt spid="27651"/>
                                        </p:tgtEl>
                                        <p:attrNameLst>
                                          <p:attrName>ppt_w</p:attrName>
                                        </p:attrNameLst>
                                      </p:cBhvr>
                                      <p:tavLst>
                                        <p:tav tm="0">
                                          <p:val>
                                            <p:fltVal val="0"/>
                                          </p:val>
                                        </p:tav>
                                        <p:tav tm="100000">
                                          <p:val>
                                            <p:strVal val="#ppt_w"/>
                                          </p:val>
                                        </p:tav>
                                      </p:tavLst>
                                    </p:anim>
                                    <p:anim calcmode="lin" valueType="num">
                                      <p:cBhvr>
                                        <p:cTn id="20" dur="500" fill="hold"/>
                                        <p:tgtEl>
                                          <p:spTgt spid="27651"/>
                                        </p:tgtEl>
                                        <p:attrNameLst>
                                          <p:attrName>ppt_h</p:attrName>
                                        </p:attrNameLst>
                                      </p:cBhvr>
                                      <p:tavLst>
                                        <p:tav tm="0">
                                          <p:val>
                                            <p:fltVal val="0"/>
                                          </p:val>
                                        </p:tav>
                                        <p:tav tm="100000">
                                          <p:val>
                                            <p:strVal val="#ppt_h"/>
                                          </p:val>
                                        </p:tav>
                                      </p:tavLst>
                                    </p:anim>
                                    <p:animEffect transition="in" filter="fade">
                                      <p:cBhvr>
                                        <p:cTn id="21" dur="500"/>
                                        <p:tgtEl>
                                          <p:spTgt spid="27651"/>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7653"/>
                                        </p:tgtEl>
                                        <p:attrNameLst>
                                          <p:attrName>style.visibility</p:attrName>
                                        </p:attrNameLst>
                                      </p:cBhvr>
                                      <p:to>
                                        <p:strVal val="visible"/>
                                      </p:to>
                                    </p:set>
                                    <p:anim calcmode="lin" valueType="num">
                                      <p:cBhvr>
                                        <p:cTn id="25" dur="500" fill="hold"/>
                                        <p:tgtEl>
                                          <p:spTgt spid="27653"/>
                                        </p:tgtEl>
                                        <p:attrNameLst>
                                          <p:attrName>ppt_w</p:attrName>
                                        </p:attrNameLst>
                                      </p:cBhvr>
                                      <p:tavLst>
                                        <p:tav tm="0">
                                          <p:val>
                                            <p:fltVal val="0"/>
                                          </p:val>
                                        </p:tav>
                                        <p:tav tm="100000">
                                          <p:val>
                                            <p:strVal val="#ppt_w"/>
                                          </p:val>
                                        </p:tav>
                                      </p:tavLst>
                                    </p:anim>
                                    <p:anim calcmode="lin" valueType="num">
                                      <p:cBhvr>
                                        <p:cTn id="26" dur="500" fill="hold"/>
                                        <p:tgtEl>
                                          <p:spTgt spid="27653"/>
                                        </p:tgtEl>
                                        <p:attrNameLst>
                                          <p:attrName>ppt_h</p:attrName>
                                        </p:attrNameLst>
                                      </p:cBhvr>
                                      <p:tavLst>
                                        <p:tav tm="0">
                                          <p:val>
                                            <p:fltVal val="0"/>
                                          </p:val>
                                        </p:tav>
                                        <p:tav tm="100000">
                                          <p:val>
                                            <p:strVal val="#ppt_h"/>
                                          </p:val>
                                        </p:tav>
                                      </p:tavLst>
                                    </p:anim>
                                    <p:animEffect transition="in" filter="fade">
                                      <p:cBhvr>
                                        <p:cTn id="27" dur="500"/>
                                        <p:tgtEl>
                                          <p:spTgt spid="27653"/>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Line 2"/>
          <p:cNvSpPr>
            <a:spLocks noChangeShapeType="1"/>
          </p:cNvSpPr>
          <p:nvPr/>
        </p:nvSpPr>
        <p:spPr bwMode="auto">
          <a:xfrm>
            <a:off x="7543800" y="23622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39" tIns="45720" rIns="91439" bIns="45720"/>
          <a:lstStyle/>
          <a:p>
            <a:endParaRPr lang="en-US"/>
          </a:p>
        </p:txBody>
      </p:sp>
      <p:sp>
        <p:nvSpPr>
          <p:cNvPr id="107523" name="Text Box 3"/>
          <p:cNvSpPr txBox="1">
            <a:spLocks noChangeArrowheads="1"/>
          </p:cNvSpPr>
          <p:nvPr/>
        </p:nvSpPr>
        <p:spPr bwMode="auto">
          <a:xfrm>
            <a:off x="990600" y="371476"/>
            <a:ext cx="184729"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sz="2600">
              <a:solidFill>
                <a:srgbClr val="0000FF"/>
              </a:solidFill>
              <a:latin typeface="Times New Roman" pitchFamily="18" charset="0"/>
            </a:endParaRPr>
          </a:p>
        </p:txBody>
      </p:sp>
      <p:pic>
        <p:nvPicPr>
          <p:cNvPr id="15" name="Picture 6" descr="CP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091" y="36944"/>
            <a:ext cx="4495800" cy="6059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8"/>
          <p:cNvSpPr>
            <a:spLocks noChangeArrowheads="1"/>
          </p:cNvSpPr>
          <p:nvPr/>
        </p:nvSpPr>
        <p:spPr bwMode="auto">
          <a:xfrm>
            <a:off x="609600" y="6248400"/>
            <a:ext cx="3276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p>
            <a:pPr algn="ctr" eaLnBrk="1" hangingPunct="1"/>
            <a:r>
              <a:rPr lang="en-US" sz="2000" b="1" i="1" dirty="0" err="1"/>
              <a:t>Phân</a:t>
            </a:r>
            <a:r>
              <a:rPr lang="en-US" sz="2000" b="1" i="1" dirty="0"/>
              <a:t> </a:t>
            </a:r>
            <a:r>
              <a:rPr lang="en-US" sz="2000" b="1" i="1" dirty="0" err="1"/>
              <a:t>biệt</a:t>
            </a:r>
            <a:r>
              <a:rPr lang="en-US" sz="2000" b="1" i="1" dirty="0"/>
              <a:t> </a:t>
            </a:r>
            <a:r>
              <a:rPr lang="en-US" sz="2000" b="1" i="1" dirty="0" err="1"/>
              <a:t>chủng</a:t>
            </a:r>
            <a:r>
              <a:rPr lang="en-US" sz="2000" b="1" i="1" dirty="0"/>
              <a:t> </a:t>
            </a:r>
            <a:r>
              <a:rPr lang="en-US" sz="2000" b="1" i="1" dirty="0" err="1"/>
              <a:t>tộc</a:t>
            </a:r>
            <a:endParaRPr lang="en-US" sz="2000" b="1" i="1" dirty="0"/>
          </a:p>
        </p:txBody>
      </p:sp>
      <p:pic>
        <p:nvPicPr>
          <p:cNvPr id="19" name="Picture 10" descr="zabiti-imigranti-484f8681ccf41_275x18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24400" y="0"/>
            <a:ext cx="44196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11"/>
          <p:cNvSpPr>
            <a:spLocks noChangeArrowheads="1"/>
          </p:cNvSpPr>
          <p:nvPr/>
        </p:nvSpPr>
        <p:spPr bwMode="auto">
          <a:xfrm>
            <a:off x="4925291" y="2589047"/>
            <a:ext cx="338637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20" rIns="91439" bIns="45720" anchor="ctr">
            <a:spAutoFit/>
          </a:bodyPr>
          <a:lstStyle/>
          <a:p>
            <a:pPr eaLnBrk="1" hangingPunct="1"/>
            <a:r>
              <a:rPr lang="en-US" b="1" i="1" dirty="0" err="1"/>
              <a:t>Cuộc</a:t>
            </a:r>
            <a:r>
              <a:rPr lang="en-US" b="1" i="1" dirty="0"/>
              <a:t> </a:t>
            </a:r>
            <a:r>
              <a:rPr lang="en-US" b="1" i="1" dirty="0" err="1"/>
              <a:t>chạm</a:t>
            </a:r>
            <a:r>
              <a:rPr lang="en-US" b="1" i="1" dirty="0"/>
              <a:t> </a:t>
            </a:r>
            <a:r>
              <a:rPr lang="en-US" b="1" i="1" dirty="0" err="1"/>
              <a:t>trán</a:t>
            </a:r>
            <a:r>
              <a:rPr lang="en-US" b="1" i="1" dirty="0"/>
              <a:t> </a:t>
            </a:r>
            <a:r>
              <a:rPr lang="en-US" b="1" i="1" dirty="0" err="1"/>
              <a:t>giữa</a:t>
            </a:r>
            <a:r>
              <a:rPr lang="en-US" b="1" i="1" dirty="0"/>
              <a:t> </a:t>
            </a:r>
            <a:r>
              <a:rPr lang="en-US" b="1" i="1" dirty="0" err="1"/>
              <a:t>các</a:t>
            </a:r>
            <a:r>
              <a:rPr lang="en-US" b="1" i="1" dirty="0"/>
              <a:t> </a:t>
            </a:r>
            <a:r>
              <a:rPr lang="en-US" b="1" i="1" dirty="0" err="1"/>
              <a:t>tôn</a:t>
            </a:r>
            <a:r>
              <a:rPr lang="en-US" b="1" i="1" dirty="0"/>
              <a:t> </a:t>
            </a:r>
            <a:r>
              <a:rPr lang="en-US" b="1" i="1" dirty="0" err="1"/>
              <a:t>giáo</a:t>
            </a:r>
            <a:endParaRPr lang="en-US" dirty="0"/>
          </a:p>
        </p:txBody>
      </p:sp>
      <p:pic>
        <p:nvPicPr>
          <p:cNvPr id="13" name="Picture 12"/>
          <p:cNvPicPr>
            <a:picLocks noChangeAspect="1"/>
          </p:cNvPicPr>
          <p:nvPr/>
        </p:nvPicPr>
        <p:blipFill rotWithShape="1">
          <a:blip r:embed="rId4" cstate="print">
            <a:extLst>
              <a:ext uri="{28A0092B-C50C-407E-A947-70E740481C1C}">
                <a14:useLocalDpi xmlns="" xmlns:a14="http://schemas.microsoft.com/office/drawing/2010/main" val="0"/>
              </a:ext>
            </a:extLst>
          </a:blip>
          <a:srcRect t="10336" r="18294"/>
          <a:stretch/>
        </p:blipFill>
        <p:spPr>
          <a:xfrm>
            <a:off x="4816996" y="2975221"/>
            <a:ext cx="4234407" cy="3072844"/>
          </a:xfrm>
          <a:prstGeom prst="rect">
            <a:avLst/>
          </a:prstGeom>
        </p:spPr>
      </p:pic>
    </p:spTree>
    <p:extLst>
      <p:ext uri="{BB962C8B-B14F-4D97-AF65-F5344CB8AC3E}">
        <p14:creationId xmlns="" xmlns:p14="http://schemas.microsoft.com/office/powerpoint/2010/main" val="2191518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amond(in)">
                                      <p:cBhvr>
                                        <p:cTn id="10" dur="2000"/>
                                        <p:tgtEl>
                                          <p:spTgt spid="20"/>
                                        </p:tgtEl>
                                      </p:cBhvr>
                                    </p:animEffect>
                                  </p:childTnLst>
                                </p:cTn>
                              </p:par>
                              <p:par>
                                <p:cTn id="11" presetID="8"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2000"/>
                                        <p:tgtEl>
                                          <p:spTgt spid="1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2177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4.</a:t>
            </a:r>
            <a:r>
              <a:rPr lang="vi-VN" sz="3600" b="1">
                <a:solidFill>
                  <a:srgbClr val="FFFF00"/>
                </a:solidFill>
                <a:latin typeface="Arial" panose="020B0604020202020204" pitchFamily="34" charset="0"/>
                <a:cs typeface="Arial" panose="020B0604020202020204" pitchFamily="34" charset="0"/>
              </a:rPr>
              <a:t> Đây là 1 trong 3 kênh đào nhân tạo lớn của thế giới</a:t>
            </a: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a:t>
            </a:r>
            <a:endParaRPr lang="vi-VN" sz="36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323238" y="3281499"/>
            <a:ext cx="5729133" cy="151964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i="1" dirty="0"/>
              <a:t>                                </a:t>
            </a:r>
            <a:r>
              <a:rPr lang="en-US" sz="3600" b="1" dirty="0">
                <a:solidFill>
                  <a:schemeClr val="tx1"/>
                </a:solidFill>
              </a:rPr>
              <a:t>K</a:t>
            </a:r>
            <a:r>
              <a:rPr lang="vi-VN" sz="3600" b="1" dirty="0">
                <a:solidFill>
                  <a:schemeClr val="tx1"/>
                </a:solidFill>
              </a:rPr>
              <a:t>ênh Xuy</a:t>
            </a:r>
            <a:r>
              <a:rPr lang="en-US" sz="3600" b="1" dirty="0">
                <a:solidFill>
                  <a:schemeClr val="tx1"/>
                </a:solidFill>
              </a:rPr>
              <a:t>-</a:t>
            </a:r>
            <a:r>
              <a:rPr lang="vi-VN" sz="3600" b="1" dirty="0">
                <a:solidFill>
                  <a:schemeClr val="tx1"/>
                </a:solidFill>
              </a:rPr>
              <a:t>ê</a:t>
            </a:r>
            <a:endParaRPr lang="en-US" sz="3600" b="1" dirty="0">
              <a:solidFill>
                <a:schemeClr val="tx1"/>
              </a:solidFill>
            </a:endParaRPr>
          </a:p>
        </p:txBody>
      </p:sp>
      <p:sp>
        <p:nvSpPr>
          <p:cNvPr id="16" name="Pentagon 15"/>
          <p:cNvSpPr/>
          <p:nvPr/>
        </p:nvSpPr>
        <p:spPr>
          <a:xfrm>
            <a:off x="1130024" y="3281499"/>
            <a:ext cx="1610608" cy="151964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ahoma" panose="020B0604030504040204" pitchFamily="34" charset="0"/>
                <a:ea typeface="Tahoma" panose="020B0604030504040204" pitchFamily="34" charset="0"/>
                <a:cs typeface="Tahoma" panose="020B0604030504040204" pitchFamily="34" charset="0"/>
              </a:rPr>
              <a:t>Đáp án</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6CCA0C16-234A-44E2-B8EB-58F26FCC13C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 xmlns:p14="http://schemas.microsoft.com/office/powerpoint/2010/main" val="30292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8" descr="images1452153_image002">
            <a:extLst>
              <a:ext uri="{FF2B5EF4-FFF2-40B4-BE49-F238E27FC236}">
                <a16:creationId xmlns="" xmlns:a16="http://schemas.microsoft.com/office/drawing/2014/main" id="{3940B266-6368-4F47-B6F2-A5A7BD826E01}"/>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51357"/>
            <a:ext cx="3878344" cy="249555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50">
            <a:extLst>
              <a:ext uri="{FF2B5EF4-FFF2-40B4-BE49-F238E27FC236}">
                <a16:creationId xmlns="" xmlns:a16="http://schemas.microsoft.com/office/drawing/2014/main" id="{96D00DC7-356C-4574-B7B6-EFE136C13FBB}"/>
              </a:ext>
            </a:extLst>
          </p:cNvPr>
          <p:cNvSpPr>
            <a:spLocks noChangeArrowheads="1"/>
          </p:cNvSpPr>
          <p:nvPr/>
        </p:nvSpPr>
        <p:spPr bwMode="auto">
          <a:xfrm>
            <a:off x="304800" y="2238376"/>
            <a:ext cx="2905124" cy="409575"/>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2000" dirty="0" err="1">
                <a:solidFill>
                  <a:srgbClr val="FFFFFF"/>
                </a:solidFill>
                <a:latin typeface="Arial" panose="020B0604020202020204" pitchFamily="34" charset="0"/>
                <a:cs typeface="Arial" panose="020B0604020202020204" pitchFamily="34" charset="0"/>
              </a:rPr>
              <a:t>Trẻ</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em</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bị</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bắt</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đi</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lính</a:t>
            </a:r>
            <a:endParaRPr lang="en-US" altLang="en-US" sz="2000" dirty="0">
              <a:solidFill>
                <a:srgbClr val="FFFFFF"/>
              </a:solidFill>
              <a:latin typeface="Arial" panose="020B0604020202020204" pitchFamily="34" charset="0"/>
              <a:cs typeface="Arial" panose="020B0604020202020204" pitchFamily="34" charset="0"/>
            </a:endParaRPr>
          </a:p>
        </p:txBody>
      </p:sp>
      <p:pic>
        <p:nvPicPr>
          <p:cNvPr id="6" name="Picture 6" descr="Vũ khí Trung Quốc được sử dụng trong nhiều cuộc xung đột ở châu Phi. Ảnh: AFP">
            <a:extLst>
              <a:ext uri="{FF2B5EF4-FFF2-40B4-BE49-F238E27FC236}">
                <a16:creationId xmlns="" xmlns:a16="http://schemas.microsoft.com/office/drawing/2014/main" id="{4924F1FC-6F53-47F7-A9E1-AB7C58D8EF7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5200" y="3398363"/>
            <a:ext cx="5105400" cy="2857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7" descr="Quân Hồi giáo al-Shabab thường xuyên xảy ra xung đột tại thủ đô Mogadishu. Ảnh: Csmonitor.com">
            <a:extLst>
              <a:ext uri="{FF2B5EF4-FFF2-40B4-BE49-F238E27FC236}">
                <a16:creationId xmlns="" xmlns:a16="http://schemas.microsoft.com/office/drawing/2014/main" id="{BD5C0ACE-6494-48AE-AADC-7D43E7C5B46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96772" y="30637"/>
            <a:ext cx="4766227" cy="3352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7">
            <a:extLst>
              <a:ext uri="{FF2B5EF4-FFF2-40B4-BE49-F238E27FC236}">
                <a16:creationId xmlns="" xmlns:a16="http://schemas.microsoft.com/office/drawing/2014/main" id="{65BC77C1-7562-4167-B7DF-56432C328B3F}"/>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200" y="2895600"/>
            <a:ext cx="2951922" cy="331610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755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descr="Copy%20of%20images172790_phunuethiophi">
            <a:extLst>
              <a:ext uri="{FF2B5EF4-FFF2-40B4-BE49-F238E27FC236}">
                <a16:creationId xmlns="" xmlns:a16="http://schemas.microsoft.com/office/drawing/2014/main" id="{5D6998B2-E2FF-49F2-83A4-873ADF669512}"/>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787140" y="736832"/>
            <a:ext cx="4975860" cy="2971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49">
            <a:extLst>
              <a:ext uri="{FF2B5EF4-FFF2-40B4-BE49-F238E27FC236}">
                <a16:creationId xmlns="" xmlns:a16="http://schemas.microsoft.com/office/drawing/2014/main" id="{E3EC2116-A826-44EB-9ADB-B8DAB42EABF0}"/>
              </a:ext>
            </a:extLst>
          </p:cNvPr>
          <p:cNvSpPr>
            <a:spLocks noChangeArrowheads="1"/>
          </p:cNvSpPr>
          <p:nvPr/>
        </p:nvSpPr>
        <p:spPr bwMode="auto">
          <a:xfrm>
            <a:off x="6705600" y="3298825"/>
            <a:ext cx="2057400" cy="453634"/>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dirty="0">
                <a:solidFill>
                  <a:srgbClr val="FFFFFF"/>
                </a:solidFill>
                <a:latin typeface="Arial" panose="020B0604020202020204" pitchFamily="34" charset="0"/>
                <a:cs typeface="Arial" panose="020B0604020202020204" pitchFamily="34" charset="0"/>
              </a:rPr>
              <a:t>Ng</a:t>
            </a:r>
            <a:r>
              <a:rPr lang="vi-VN" altLang="en-US" sz="2000" dirty="0">
                <a:solidFill>
                  <a:srgbClr val="FFFFFF"/>
                </a:solidFill>
                <a:latin typeface="Arial" panose="020B0604020202020204" pitchFamily="34" charset="0"/>
                <a:cs typeface="Arial" panose="020B0604020202020204" pitchFamily="34" charset="0"/>
              </a:rPr>
              <a:t>ư</a:t>
            </a:r>
            <a:r>
              <a:rPr lang="en-US" altLang="en-US" sz="2000" dirty="0" err="1">
                <a:solidFill>
                  <a:srgbClr val="FFFFFF"/>
                </a:solidFill>
                <a:latin typeface="Arial" panose="020B0604020202020204" pitchFamily="34" charset="0"/>
                <a:cs typeface="Arial" panose="020B0604020202020204" pitchFamily="34" charset="0"/>
              </a:rPr>
              <a:t>ời</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tị</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nạn</a:t>
            </a:r>
            <a:endParaRPr lang="en-US" altLang="en-US" sz="2000" dirty="0">
              <a:solidFill>
                <a:srgbClr val="FFFFFF"/>
              </a:solidFill>
              <a:latin typeface="Arial" panose="020B0604020202020204" pitchFamily="34" charset="0"/>
              <a:cs typeface="Arial" panose="020B0604020202020204" pitchFamily="34" charset="0"/>
            </a:endParaRPr>
          </a:p>
        </p:txBody>
      </p:sp>
      <p:pic>
        <p:nvPicPr>
          <p:cNvPr id="12" name="Picture 12" descr="IMG_6190">
            <a:extLst>
              <a:ext uri="{FF2B5EF4-FFF2-40B4-BE49-F238E27FC236}">
                <a16:creationId xmlns="" xmlns:a16="http://schemas.microsoft.com/office/drawing/2014/main" id="{EF6311EA-D806-497A-B06D-E111E88F23BD}"/>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l="6522" t="32608" r="18478" b="25000"/>
          <a:stretch>
            <a:fillRect/>
          </a:stretch>
        </p:blipFill>
        <p:spPr bwMode="auto">
          <a:xfrm>
            <a:off x="3787140" y="3752460"/>
            <a:ext cx="4975860" cy="2711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49">
            <a:extLst>
              <a:ext uri="{FF2B5EF4-FFF2-40B4-BE49-F238E27FC236}">
                <a16:creationId xmlns="" xmlns:a16="http://schemas.microsoft.com/office/drawing/2014/main" id="{A190894A-3697-4C87-B528-831151F020BD}"/>
              </a:ext>
            </a:extLst>
          </p:cNvPr>
          <p:cNvSpPr>
            <a:spLocks noChangeArrowheads="1"/>
          </p:cNvSpPr>
          <p:nvPr/>
        </p:nvSpPr>
        <p:spPr bwMode="auto">
          <a:xfrm>
            <a:off x="3886200" y="6093328"/>
            <a:ext cx="5105400" cy="612271"/>
          </a:xfrm>
          <a:prstGeom prst="rect">
            <a:avLst/>
          </a:prstGeom>
          <a:solidFill>
            <a:srgbClr val="3333CC">
              <a:alpha val="82000"/>
            </a:srgbClr>
          </a:solidFill>
          <a:ln>
            <a:noFill/>
          </a:ln>
        </p:spPr>
        <p:txBody>
          <a:bodyPr wrap="square" anchor="ctr">
            <a:no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Aft>
                <a:spcPts val="600"/>
              </a:spcAft>
            </a:pPr>
            <a:r>
              <a:rPr lang="en-US" altLang="en-US" sz="2000" dirty="0" err="1">
                <a:solidFill>
                  <a:srgbClr val="FFFFFF"/>
                </a:solidFill>
                <a:latin typeface="Arial" panose="020B0604020202020204" pitchFamily="34" charset="0"/>
                <a:cs typeface="Arial" panose="020B0604020202020204" pitchFamily="34" charset="0"/>
              </a:rPr>
              <a:t>Dòng</a:t>
            </a:r>
            <a:r>
              <a:rPr lang="en-US" altLang="en-US" sz="2000" dirty="0">
                <a:solidFill>
                  <a:srgbClr val="FFFFFF"/>
                </a:solidFill>
                <a:latin typeface="Arial" panose="020B0604020202020204" pitchFamily="34" charset="0"/>
                <a:cs typeface="Arial" panose="020B0604020202020204" pitchFamily="34" charset="0"/>
              </a:rPr>
              <a:t> g</a:t>
            </a:r>
            <a:r>
              <a:rPr lang="vi-VN" altLang="en-US" sz="2000" dirty="0">
                <a:solidFill>
                  <a:srgbClr val="FFFFFF"/>
                </a:solidFill>
                <a:latin typeface="Arial" panose="020B0604020202020204" pitchFamily="34" charset="0"/>
                <a:cs typeface="Arial" panose="020B0604020202020204" pitchFamily="34" charset="0"/>
              </a:rPr>
              <a:t>ư</a:t>
            </a:r>
            <a:r>
              <a:rPr lang="en-US" altLang="en-US" sz="2000" dirty="0" err="1">
                <a:solidFill>
                  <a:srgbClr val="FFFFFF"/>
                </a:solidFill>
                <a:latin typeface="Arial" panose="020B0604020202020204" pitchFamily="34" charset="0"/>
                <a:cs typeface="Arial" panose="020B0604020202020204" pitchFamily="34" charset="0"/>
              </a:rPr>
              <a:t>ời</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tị</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nạn</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chiến</a:t>
            </a:r>
            <a:r>
              <a:rPr lang="en-US" altLang="en-US" sz="2000" dirty="0">
                <a:solidFill>
                  <a:srgbClr val="FFFFFF"/>
                </a:solidFill>
                <a:latin typeface="Arial" panose="020B0604020202020204" pitchFamily="34" charset="0"/>
                <a:cs typeface="Arial" panose="020B0604020202020204" pitchFamily="34" charset="0"/>
              </a:rPr>
              <a:t> </a:t>
            </a:r>
            <a:r>
              <a:rPr lang="en-US" altLang="en-US" sz="2000" dirty="0" err="1">
                <a:solidFill>
                  <a:srgbClr val="FFFFFF"/>
                </a:solidFill>
                <a:latin typeface="Arial" panose="020B0604020202020204" pitchFamily="34" charset="0"/>
                <a:cs typeface="Arial" panose="020B0604020202020204" pitchFamily="34" charset="0"/>
              </a:rPr>
              <a:t>tranh</a:t>
            </a:r>
            <a:r>
              <a:rPr lang="en-US" altLang="en-US" sz="2000" dirty="0">
                <a:solidFill>
                  <a:srgbClr val="FFFFFF"/>
                </a:solidFill>
                <a:latin typeface="Arial" panose="020B0604020202020204" pitchFamily="34" charset="0"/>
                <a:cs typeface="Arial" panose="020B0604020202020204" pitchFamily="34" charset="0"/>
              </a:rPr>
              <a:t> ở </a:t>
            </a:r>
            <a:r>
              <a:rPr lang="en-US" altLang="en-US" sz="2000" dirty="0" err="1">
                <a:solidFill>
                  <a:srgbClr val="FFFFFF"/>
                </a:solidFill>
                <a:latin typeface="Arial" panose="020B0604020202020204" pitchFamily="34" charset="0"/>
                <a:cs typeface="Arial" panose="020B0604020202020204" pitchFamily="34" charset="0"/>
              </a:rPr>
              <a:t>Ru</a:t>
            </a:r>
            <a:r>
              <a:rPr lang="en-US" altLang="en-US" sz="2000" dirty="0">
                <a:solidFill>
                  <a:srgbClr val="FFFFFF"/>
                </a:solidFill>
                <a:latin typeface="Arial" panose="020B0604020202020204" pitchFamily="34" charset="0"/>
                <a:cs typeface="Arial" panose="020B0604020202020204" pitchFamily="34" charset="0"/>
              </a:rPr>
              <a:t>-an-da (1994)</a:t>
            </a:r>
          </a:p>
        </p:txBody>
      </p:sp>
      <p:sp>
        <p:nvSpPr>
          <p:cNvPr id="15" name="Rectangle 13"/>
          <p:cNvSpPr>
            <a:spLocks noChangeArrowheads="1"/>
          </p:cNvSpPr>
          <p:nvPr/>
        </p:nvSpPr>
        <p:spPr bwMode="auto">
          <a:xfrm>
            <a:off x="251567" y="5963672"/>
            <a:ext cx="33082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9" tIns="45720" rIns="91439" bIns="45720" anchor="ctr">
            <a:spAutoFit/>
          </a:bodyPr>
          <a:lstStyle/>
          <a:p>
            <a:pPr eaLnBrk="1" hangingPunct="1"/>
            <a:r>
              <a:rPr lang="en-US" b="1" i="1" dirty="0" err="1"/>
              <a:t>Dòng</a:t>
            </a:r>
            <a:r>
              <a:rPr lang="en-US" b="1" i="1" dirty="0"/>
              <a:t> </a:t>
            </a:r>
            <a:r>
              <a:rPr lang="en-US" b="1" i="1" dirty="0" err="1"/>
              <a:t>người</a:t>
            </a:r>
            <a:r>
              <a:rPr lang="en-US" b="1" i="1" dirty="0"/>
              <a:t> </a:t>
            </a:r>
            <a:r>
              <a:rPr lang="en-US" b="1" i="1" dirty="0" err="1"/>
              <a:t>tị</a:t>
            </a:r>
            <a:r>
              <a:rPr lang="en-US" b="1" i="1" dirty="0"/>
              <a:t> </a:t>
            </a:r>
            <a:r>
              <a:rPr lang="en-US" b="1" i="1" dirty="0" err="1"/>
              <a:t>nạn</a:t>
            </a:r>
            <a:r>
              <a:rPr lang="en-US" b="1" i="1" dirty="0"/>
              <a:t> </a:t>
            </a:r>
            <a:r>
              <a:rPr lang="en-US" b="1" i="1" dirty="0" err="1"/>
              <a:t>chiến</a:t>
            </a:r>
            <a:r>
              <a:rPr lang="en-US" b="1" i="1" dirty="0"/>
              <a:t> </a:t>
            </a:r>
            <a:r>
              <a:rPr lang="en-US" b="1" i="1" dirty="0" err="1"/>
              <a:t>tranh</a:t>
            </a:r>
            <a:r>
              <a:rPr lang="en-US" b="1" i="1" dirty="0"/>
              <a:t> ở </a:t>
            </a:r>
            <a:r>
              <a:rPr lang="en-US" b="1" i="1" dirty="0" err="1"/>
              <a:t>Ru</a:t>
            </a:r>
            <a:r>
              <a:rPr lang="en-US" b="1" i="1" dirty="0"/>
              <a:t> -an-</a:t>
            </a:r>
            <a:r>
              <a:rPr lang="en-US" b="1" i="1" dirty="0" err="1"/>
              <a:t>đa</a:t>
            </a:r>
            <a:r>
              <a:rPr lang="en-US" dirty="0"/>
              <a:t> </a:t>
            </a:r>
          </a:p>
        </p:txBody>
      </p:sp>
      <p:pic>
        <p:nvPicPr>
          <p:cNvPr id="16" name="Picture 1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1621" y="1168568"/>
            <a:ext cx="3433618" cy="4317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24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amond(in)">
                                      <p:cBhvr>
                                        <p:cTn id="21" dur="2000"/>
                                        <p:tgtEl>
                                          <p:spTgt spid="15"/>
                                        </p:tgtEl>
                                      </p:cBhvr>
                                    </p:animEffect>
                                  </p:childTnLst>
                                </p:cTn>
                              </p:par>
                              <p:par>
                                <p:cTn id="22" presetID="8"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amond(in)">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media.baotintuc.vn/2014/01/02/22/55/020114-Sudan.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67250" y="19050"/>
            <a:ext cx="4476750"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7" name="Picture 4" descr="http://l.yimg.com/bt/api/res/1.2/gEiWOL6tk5wEbB0hZHVQtg--/YXBwaWQ9eW5ld3M7Zmk9aW5zZXQ7aD00MjE7cT04NTt3PTYzMA--/http:/media.zenfs.com/en_us/News/Reuters/2012-08-17T122019Z_1833441358_GM1E88H1KCQ01_RTRMADP_3_SAFRICA-LONMIN-POLIC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3486150"/>
            <a:ext cx="44958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6" descr="Những bức ảnh xúc động về cuộc sống trẻ em ở trại tị nạn Syria 1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486150"/>
            <a:ext cx="4419600"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9" name="Picture 8" descr="https://vtv1.vcmedia.vn/thumb_w/650/2015/dicu-144107570891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9050"/>
            <a:ext cx="4419600"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09600" y="3036889"/>
            <a:ext cx="8077200" cy="70788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9" tIns="45720" rIns="91439" bIns="4572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b="1">
                <a:solidFill>
                  <a:srgbClr val="FF0000"/>
                </a:solidFill>
                <a:latin typeface="Times New Roman" pitchFamily="18" charset="0"/>
              </a:rPr>
              <a:t>HÀNG NGHÌN NGƯỜI DÂN CHÂU PHI VƯỢT ĐỊA TRUNG HẢI TÌM ĐƯỜNG SANG CHÂU ÂU LÁNH NẠN </a:t>
            </a:r>
          </a:p>
        </p:txBody>
      </p:sp>
    </p:spTree>
    <p:extLst>
      <p:ext uri="{BB962C8B-B14F-4D97-AF65-F5344CB8AC3E}">
        <p14:creationId xmlns="" xmlns:p14="http://schemas.microsoft.com/office/powerpoint/2010/main" val="3492685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500" fill="hold"/>
                                        <p:tgtEl>
                                          <p:spTgt spid="26629"/>
                                        </p:tgtEl>
                                        <p:attrNameLst>
                                          <p:attrName>ppt_w</p:attrName>
                                        </p:attrNameLst>
                                      </p:cBhvr>
                                      <p:tavLst>
                                        <p:tav tm="0">
                                          <p:val>
                                            <p:fltVal val="0"/>
                                          </p:val>
                                        </p:tav>
                                        <p:tav tm="100000">
                                          <p:val>
                                            <p:strVal val="#ppt_w"/>
                                          </p:val>
                                        </p:tav>
                                      </p:tavLst>
                                    </p:anim>
                                    <p:anim calcmode="lin" valueType="num">
                                      <p:cBhvr>
                                        <p:cTn id="8" dur="500" fill="hold"/>
                                        <p:tgtEl>
                                          <p:spTgt spid="26629"/>
                                        </p:tgtEl>
                                        <p:attrNameLst>
                                          <p:attrName>ppt_h</p:attrName>
                                        </p:attrNameLst>
                                      </p:cBhvr>
                                      <p:tavLst>
                                        <p:tav tm="0">
                                          <p:val>
                                            <p:fltVal val="0"/>
                                          </p:val>
                                        </p:tav>
                                        <p:tav tm="100000">
                                          <p:val>
                                            <p:strVal val="#ppt_h"/>
                                          </p:val>
                                        </p:tav>
                                      </p:tavLst>
                                    </p:anim>
                                    <p:animEffect transition="in" filter="fade">
                                      <p:cBhvr>
                                        <p:cTn id="9" dur="500"/>
                                        <p:tgtEl>
                                          <p:spTgt spid="26629"/>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626"/>
                                        </p:tgtEl>
                                        <p:attrNameLst>
                                          <p:attrName>style.visibility</p:attrName>
                                        </p:attrNameLst>
                                      </p:cBhvr>
                                      <p:to>
                                        <p:strVal val="visible"/>
                                      </p:to>
                                    </p:set>
                                    <p:anim calcmode="lin" valueType="num">
                                      <p:cBhvr>
                                        <p:cTn id="13" dur="500" fill="hold"/>
                                        <p:tgtEl>
                                          <p:spTgt spid="26626"/>
                                        </p:tgtEl>
                                        <p:attrNameLst>
                                          <p:attrName>ppt_w</p:attrName>
                                        </p:attrNameLst>
                                      </p:cBhvr>
                                      <p:tavLst>
                                        <p:tav tm="0">
                                          <p:val>
                                            <p:fltVal val="0"/>
                                          </p:val>
                                        </p:tav>
                                        <p:tav tm="100000">
                                          <p:val>
                                            <p:strVal val="#ppt_w"/>
                                          </p:val>
                                        </p:tav>
                                      </p:tavLst>
                                    </p:anim>
                                    <p:anim calcmode="lin" valueType="num">
                                      <p:cBhvr>
                                        <p:cTn id="14" dur="500" fill="hold"/>
                                        <p:tgtEl>
                                          <p:spTgt spid="26626"/>
                                        </p:tgtEl>
                                        <p:attrNameLst>
                                          <p:attrName>ppt_h</p:attrName>
                                        </p:attrNameLst>
                                      </p:cBhvr>
                                      <p:tavLst>
                                        <p:tav tm="0">
                                          <p:val>
                                            <p:fltVal val="0"/>
                                          </p:val>
                                        </p:tav>
                                        <p:tav tm="100000">
                                          <p:val>
                                            <p:strVal val="#ppt_h"/>
                                          </p:val>
                                        </p:tav>
                                      </p:tavLst>
                                    </p:anim>
                                    <p:animEffect transition="in" filter="fade">
                                      <p:cBhvr>
                                        <p:cTn id="15" dur="500"/>
                                        <p:tgtEl>
                                          <p:spTgt spid="26626"/>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6627"/>
                                        </p:tgtEl>
                                        <p:attrNameLst>
                                          <p:attrName>style.visibility</p:attrName>
                                        </p:attrNameLst>
                                      </p:cBhvr>
                                      <p:to>
                                        <p:strVal val="visible"/>
                                      </p:to>
                                    </p:set>
                                    <p:anim calcmode="lin" valueType="num">
                                      <p:cBhvr>
                                        <p:cTn id="19" dur="500" fill="hold"/>
                                        <p:tgtEl>
                                          <p:spTgt spid="26627"/>
                                        </p:tgtEl>
                                        <p:attrNameLst>
                                          <p:attrName>ppt_w</p:attrName>
                                        </p:attrNameLst>
                                      </p:cBhvr>
                                      <p:tavLst>
                                        <p:tav tm="0">
                                          <p:val>
                                            <p:fltVal val="0"/>
                                          </p:val>
                                        </p:tav>
                                        <p:tav tm="100000">
                                          <p:val>
                                            <p:strVal val="#ppt_w"/>
                                          </p:val>
                                        </p:tav>
                                      </p:tavLst>
                                    </p:anim>
                                    <p:anim calcmode="lin" valueType="num">
                                      <p:cBhvr>
                                        <p:cTn id="20" dur="500" fill="hold"/>
                                        <p:tgtEl>
                                          <p:spTgt spid="26627"/>
                                        </p:tgtEl>
                                        <p:attrNameLst>
                                          <p:attrName>ppt_h</p:attrName>
                                        </p:attrNameLst>
                                      </p:cBhvr>
                                      <p:tavLst>
                                        <p:tav tm="0">
                                          <p:val>
                                            <p:fltVal val="0"/>
                                          </p:val>
                                        </p:tav>
                                        <p:tav tm="100000">
                                          <p:val>
                                            <p:strVal val="#ppt_h"/>
                                          </p:val>
                                        </p:tav>
                                      </p:tavLst>
                                    </p:anim>
                                    <p:animEffect transition="in" filter="fade">
                                      <p:cBhvr>
                                        <p:cTn id="21" dur="500"/>
                                        <p:tgtEl>
                                          <p:spTgt spid="26627"/>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6628"/>
                                        </p:tgtEl>
                                        <p:attrNameLst>
                                          <p:attrName>style.visibility</p:attrName>
                                        </p:attrNameLst>
                                      </p:cBhvr>
                                      <p:to>
                                        <p:strVal val="visible"/>
                                      </p:to>
                                    </p:set>
                                    <p:anim calcmode="lin" valueType="num">
                                      <p:cBhvr>
                                        <p:cTn id="25" dur="500" fill="hold"/>
                                        <p:tgtEl>
                                          <p:spTgt spid="26628"/>
                                        </p:tgtEl>
                                        <p:attrNameLst>
                                          <p:attrName>ppt_w</p:attrName>
                                        </p:attrNameLst>
                                      </p:cBhvr>
                                      <p:tavLst>
                                        <p:tav tm="0">
                                          <p:val>
                                            <p:fltVal val="0"/>
                                          </p:val>
                                        </p:tav>
                                        <p:tav tm="100000">
                                          <p:val>
                                            <p:strVal val="#ppt_w"/>
                                          </p:val>
                                        </p:tav>
                                      </p:tavLst>
                                    </p:anim>
                                    <p:anim calcmode="lin" valueType="num">
                                      <p:cBhvr>
                                        <p:cTn id="26" dur="500" fill="hold"/>
                                        <p:tgtEl>
                                          <p:spTgt spid="26628"/>
                                        </p:tgtEl>
                                        <p:attrNameLst>
                                          <p:attrName>ppt_h</p:attrName>
                                        </p:attrNameLst>
                                      </p:cBhvr>
                                      <p:tavLst>
                                        <p:tav tm="0">
                                          <p:val>
                                            <p:fltVal val="0"/>
                                          </p:val>
                                        </p:tav>
                                        <p:tav tm="100000">
                                          <p:val>
                                            <p:strVal val="#ppt_h"/>
                                          </p:val>
                                        </p:tav>
                                      </p:tavLst>
                                    </p:anim>
                                    <p:animEffect transition="in" filter="fade">
                                      <p:cBhvr>
                                        <p:cTn id="27" dur="500"/>
                                        <p:tgtEl>
                                          <p:spTgt spid="26628"/>
                                        </p:tgtEl>
                                      </p:cBhvr>
                                    </p:animEffect>
                                  </p:childTnLst>
                                </p:cTn>
                              </p:par>
                            </p:childTnLst>
                          </p:cTn>
                        </p:par>
                        <p:par>
                          <p:cTn id="28" fill="hold" nodeType="afterGroup">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305800" cy="1477328"/>
          </a:xfrm>
          <a:prstGeom prst="rect">
            <a:avLst/>
          </a:prstGeom>
        </p:spPr>
        <p:txBody>
          <a:bodyPr wrap="square">
            <a:spAutoFit/>
          </a:bodyPr>
          <a:lstStyle/>
          <a:p>
            <a:r>
              <a:rPr lang="vi-VN" b="1" i="1" dirty="0"/>
              <a:t> </a:t>
            </a:r>
            <a:r>
              <a:rPr lang="vi-VN" b="1" dirty="0"/>
              <a:t>Các nhà lãnh đạo châu Phi ngày càng nỗ lực mạnh mẽ hơn để “giữ im tiếng súng” nhằm tạo ra hòa bình cho sự phát triển thịnh vượng. Hội nghị thượng đỉnh Liên minh châu Phi (AU) </a:t>
            </a:r>
            <a:r>
              <a:rPr lang="vi-VN" b="1" dirty="0" smtClean="0"/>
              <a:t>tại </a:t>
            </a:r>
            <a:r>
              <a:rPr lang="vi-VN" b="1" dirty="0"/>
              <a:t>Thủ đô Addis Ababa, Ethiopia cũng đã lấy chủ đề “Ngưng tiếng súng" nhằm chung tay tiếp tục nỗ lực giải quyết xung đột.</a:t>
            </a:r>
            <a:endParaRPr lang="en-US" dirty="0"/>
          </a:p>
        </p:txBody>
      </p:sp>
      <p:pic>
        <p:nvPicPr>
          <p:cNvPr id="3" name="Picture 2" descr="https://hanoimoi.com.vn/Uploads/images/phananh/2022/02/08/Hoi-nghi-thuong-dinh.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2211526"/>
            <a:ext cx="3276600" cy="3634919"/>
          </a:xfrm>
          <a:prstGeom prst="rect">
            <a:avLst/>
          </a:prstGeom>
          <a:noFill/>
          <a:ln>
            <a:noFill/>
          </a:ln>
        </p:spPr>
      </p:pic>
      <p:sp>
        <p:nvSpPr>
          <p:cNvPr id="4" name="Rectangle 3"/>
          <p:cNvSpPr/>
          <p:nvPr/>
        </p:nvSpPr>
        <p:spPr>
          <a:xfrm>
            <a:off x="538018" y="6096000"/>
            <a:ext cx="8301182" cy="369332"/>
          </a:xfrm>
          <a:prstGeom prst="rect">
            <a:avLst/>
          </a:prstGeom>
        </p:spPr>
        <p:txBody>
          <a:bodyPr wrap="square">
            <a:spAutoFit/>
          </a:bodyPr>
          <a:lstStyle/>
          <a:p>
            <a:r>
              <a:rPr lang="vi-VN" b="1" dirty="0"/>
              <a:t> Hội nghị Thượng đỉnh lần thứ 35 của Liên minh châu Phi (AU</a:t>
            </a:r>
            <a:r>
              <a:rPr lang="vi-VN" b="1" dirty="0" smtClean="0"/>
              <a:t>)</a:t>
            </a:r>
            <a:r>
              <a:rPr lang="en-US" b="1" dirty="0" smtClean="0"/>
              <a:t> </a:t>
            </a:r>
            <a:r>
              <a:rPr lang="en-US" b="1" dirty="0" err="1" smtClean="0"/>
              <a:t>năm</a:t>
            </a:r>
            <a:r>
              <a:rPr lang="en-US" b="1" dirty="0" smtClean="0"/>
              <a:t> 2022</a:t>
            </a:r>
            <a:endParaRPr lang="en-US" dirty="0"/>
          </a:p>
        </p:txBody>
      </p:sp>
      <p:pic>
        <p:nvPicPr>
          <p:cNvPr id="8194" name="Picture 2" descr="Khai mạc Hội nghị thượng đỉnh Liên minh châu Phi (AU) - Ảnh 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84782" y="2180271"/>
            <a:ext cx="4449618" cy="38481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609770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57BA59B3-9D36-433A-8FD1-0CDA802B7DFF}"/>
              </a:ext>
            </a:extLst>
          </p:cNvPr>
          <p:cNvPicPr>
            <a:picLocks noChangeAspect="1"/>
          </p:cNvPicPr>
          <p:nvPr/>
        </p:nvPicPr>
        <p:blipFill>
          <a:blip r:embed="rId3" cstate="print"/>
          <a:stretch>
            <a:fillRect/>
          </a:stretch>
        </p:blipFill>
        <p:spPr>
          <a:xfrm>
            <a:off x="8240250" y="159988"/>
            <a:ext cx="818777" cy="960487"/>
          </a:xfrm>
          <a:prstGeom prst="rect">
            <a:avLst/>
          </a:prstGeom>
        </p:spPr>
      </p:pic>
      <p:sp>
        <p:nvSpPr>
          <p:cNvPr id="5" name="TextBox 4">
            <a:extLst>
              <a:ext uri="{FF2B5EF4-FFF2-40B4-BE49-F238E27FC236}">
                <a16:creationId xmlns="" xmlns:a16="http://schemas.microsoft.com/office/drawing/2014/main" id="{CFAA36AE-ECE5-6F3B-5720-E74C71B106C4}"/>
              </a:ext>
            </a:extLst>
          </p:cNvPr>
          <p:cNvSpPr txBox="1"/>
          <p:nvPr/>
        </p:nvSpPr>
        <p:spPr>
          <a:xfrm>
            <a:off x="457200" y="798493"/>
            <a:ext cx="4953000" cy="954107"/>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2. </a:t>
            </a:r>
            <a:r>
              <a:rPr lang="vi-VN" sz="2800" b="1">
                <a:solidFill>
                  <a:srgbClr val="FF0000"/>
                </a:solidFill>
                <a:latin typeface="Arial" panose="020B0604020202020204" pitchFamily="34" charset="0"/>
                <a:cs typeface="Arial" panose="020B0604020202020204" pitchFamily="34" charset="0"/>
              </a:rPr>
              <a:t>Những vấn đề xã hội</a:t>
            </a:r>
            <a:endParaRPr lang="en-US" sz="2800" b="1">
              <a:solidFill>
                <a:srgbClr val="FF0000"/>
              </a:solidFill>
              <a:latin typeface="Arial" panose="020B0604020202020204" pitchFamily="34" charset="0"/>
              <a:cs typeface="Arial" panose="020B0604020202020204" pitchFamily="34" charset="0"/>
            </a:endParaRPr>
          </a:p>
          <a:p>
            <a:endParaRPr lang="en-US" sz="2800" b="1">
              <a:solidFill>
                <a:srgbClr val="FF0000"/>
              </a:solidFill>
            </a:endParaRPr>
          </a:p>
        </p:txBody>
      </p:sp>
      <p:sp>
        <p:nvSpPr>
          <p:cNvPr id="8" name="TextBox 7">
            <a:extLst>
              <a:ext uri="{FF2B5EF4-FFF2-40B4-BE49-F238E27FC236}">
                <a16:creationId xmlns="" xmlns:a16="http://schemas.microsoft.com/office/drawing/2014/main" id="{8850A5FF-3E8C-A12F-1DE0-579594A3D02B}"/>
              </a:ext>
            </a:extLst>
          </p:cNvPr>
          <p:cNvSpPr txBox="1"/>
          <p:nvPr/>
        </p:nvSpPr>
        <p:spPr>
          <a:xfrm>
            <a:off x="838200" y="130322"/>
            <a:ext cx="8133497"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PHI</a:t>
            </a:r>
          </a:p>
          <a:p>
            <a:endParaRPr lang="en-US" sz="2800" dirty="0">
              <a:solidFill>
                <a:srgbClr val="FF0000"/>
              </a:solidFill>
            </a:endParaRPr>
          </a:p>
        </p:txBody>
      </p:sp>
      <p:sp>
        <p:nvSpPr>
          <p:cNvPr id="6" name="TextBox 5">
            <a:extLst>
              <a:ext uri="{FF2B5EF4-FFF2-40B4-BE49-F238E27FC236}">
                <a16:creationId xmlns="" xmlns:a16="http://schemas.microsoft.com/office/drawing/2014/main" id="{09CB2628-984E-B4CA-42B7-8465FDDA0AA9}"/>
              </a:ext>
            </a:extLst>
          </p:cNvPr>
          <p:cNvSpPr txBox="1"/>
          <p:nvPr/>
        </p:nvSpPr>
        <p:spPr>
          <a:xfrm>
            <a:off x="647700" y="1355656"/>
            <a:ext cx="4572000" cy="523220"/>
          </a:xfrm>
          <a:prstGeom prst="rect">
            <a:avLst/>
          </a:prstGeom>
          <a:noFill/>
        </p:spPr>
        <p:txBody>
          <a:bodyPr wrap="square">
            <a:spAutoFit/>
          </a:bodyPr>
          <a:lstStyle/>
          <a:p>
            <a:r>
              <a:rPr lang="en-US" sz="2800" b="1">
                <a:solidFill>
                  <a:srgbClr val="3333CC"/>
                </a:solidFill>
                <a:latin typeface="Arial" panose="020B0604020202020204" pitchFamily="34" charset="0"/>
                <a:cs typeface="Arial" panose="020B0604020202020204" pitchFamily="34" charset="0"/>
              </a:rPr>
              <a:t>b. Xung đột quân sự</a:t>
            </a:r>
            <a:endParaRPr lang="en-US" sz="2800" b="1"/>
          </a:p>
        </p:txBody>
      </p:sp>
      <p:sp>
        <p:nvSpPr>
          <p:cNvPr id="7" name="Rectangle 6">
            <a:extLst>
              <a:ext uri="{FF2B5EF4-FFF2-40B4-BE49-F238E27FC236}">
                <a16:creationId xmlns="" xmlns:a16="http://schemas.microsoft.com/office/drawing/2014/main" id="{CA006F41-494D-5DAE-B926-0A5E08547C38}"/>
              </a:ext>
            </a:extLst>
          </p:cNvPr>
          <p:cNvSpPr/>
          <p:nvPr/>
        </p:nvSpPr>
        <p:spPr>
          <a:xfrm>
            <a:off x="385227" y="1966927"/>
            <a:ext cx="8549148" cy="3539430"/>
          </a:xfrm>
          <a:prstGeom prst="rect">
            <a:avLst/>
          </a:prstGeom>
        </p:spPr>
        <p:txBody>
          <a:bodyPr wrap="square">
            <a:spAutoFit/>
          </a:bodyPr>
          <a:lstStyle/>
          <a:p>
            <a:r>
              <a:rPr lang="vi-VN" sz="2800" b="1" dirty="0">
                <a:solidFill>
                  <a:srgbClr val="0000FF"/>
                </a:solidFill>
              </a:rPr>
              <a:t> Xung </a:t>
            </a:r>
            <a:r>
              <a:rPr lang="vi-VN" sz="2800" b="1">
                <a:solidFill>
                  <a:srgbClr val="0000FF"/>
                </a:solidFill>
              </a:rPr>
              <a:t>đột qu</a:t>
            </a:r>
            <a:r>
              <a:rPr lang="en-US" sz="2800" b="1">
                <a:solidFill>
                  <a:srgbClr val="3333CC"/>
                </a:solidFill>
                <a:latin typeface="Arial" panose="020B0604020202020204" pitchFamily="34" charset="0"/>
                <a:cs typeface="Arial" panose="020B0604020202020204" pitchFamily="34" charset="0"/>
              </a:rPr>
              <a:t>â</a:t>
            </a:r>
            <a:r>
              <a:rPr lang="vi-VN" sz="2800" b="1">
                <a:solidFill>
                  <a:srgbClr val="0000FF"/>
                </a:solidFill>
              </a:rPr>
              <a:t>n </a:t>
            </a:r>
            <a:r>
              <a:rPr lang="vi-VN" sz="2800" b="1" dirty="0">
                <a:solidFill>
                  <a:srgbClr val="0000FF"/>
                </a:solidFill>
              </a:rPr>
              <a:t>sự đang là một vấn đề nghiêm trọng tại châu Phi.</a:t>
            </a:r>
            <a:endParaRPr lang="en-US" sz="2800" b="1" dirty="0">
              <a:solidFill>
                <a:srgbClr val="0000FF"/>
              </a:solidFill>
            </a:endParaRPr>
          </a:p>
          <a:p>
            <a:r>
              <a:rPr lang="en-US" sz="2800" b="1">
                <a:solidFill>
                  <a:srgbClr val="0000FF"/>
                </a:solidFill>
                <a:latin typeface="Arial" panose="020B0604020202020204" pitchFamily="34" charset="0"/>
                <a:cs typeface="Arial" panose="020B0604020202020204" pitchFamily="34" charset="0"/>
              </a:rPr>
              <a:t>   </a:t>
            </a:r>
            <a:r>
              <a:rPr lang="vi-VN" sz="2800" b="1">
                <a:solidFill>
                  <a:srgbClr val="0000FF"/>
                </a:solidFill>
                <a:latin typeface="Arial" panose="020B0604020202020204" pitchFamily="34" charset="0"/>
                <a:cs typeface="Arial" panose="020B0604020202020204" pitchFamily="34" charset="0"/>
              </a:rPr>
              <a:t>- </a:t>
            </a:r>
            <a:r>
              <a:rPr lang="vi-VN" sz="2800" b="1" dirty="0">
                <a:solidFill>
                  <a:srgbClr val="0000FF"/>
                </a:solidFill>
                <a:latin typeface="Arial" panose="020B0604020202020204" pitchFamily="34" charset="0"/>
                <a:cs typeface="Arial" panose="020B0604020202020204" pitchFamily="34" charset="0"/>
              </a:rPr>
              <a:t>Nguyên nhân: mâu thuẫn giữa các </a:t>
            </a:r>
            <a:r>
              <a:rPr lang="vi-VN" sz="2800" b="1">
                <a:solidFill>
                  <a:srgbClr val="0000FF"/>
                </a:solidFill>
                <a:latin typeface="Arial" panose="020B0604020202020204" pitchFamily="34" charset="0"/>
                <a:cs typeface="Arial" panose="020B0604020202020204" pitchFamily="34" charset="0"/>
              </a:rPr>
              <a:t>bộ tộ</a:t>
            </a:r>
            <a:r>
              <a:rPr lang="en-US" sz="2800" b="1" dirty="0">
                <a:solidFill>
                  <a:srgbClr val="0000FF"/>
                </a:solidFill>
                <a:latin typeface="Arial" panose="020B0604020202020204" pitchFamily="34" charset="0"/>
                <a:cs typeface="Arial" panose="020B0604020202020204" pitchFamily="34" charset="0"/>
              </a:rPr>
              <a:t>c</a:t>
            </a:r>
            <a:r>
              <a:rPr lang="vi-VN" sz="2800" b="1">
                <a:solidFill>
                  <a:srgbClr val="0000FF"/>
                </a:solidFill>
                <a:latin typeface="Arial" panose="020B0604020202020204" pitchFamily="34" charset="0"/>
                <a:cs typeface="Arial" panose="020B0604020202020204" pitchFamily="34" charset="0"/>
              </a:rPr>
              <a:t>, </a:t>
            </a:r>
            <a:r>
              <a:rPr lang="vi-VN" sz="2800" b="1" dirty="0">
                <a:solidFill>
                  <a:srgbClr val="0000FF"/>
                </a:solidFill>
                <a:latin typeface="Arial" panose="020B0604020202020204" pitchFamily="34" charset="0"/>
                <a:cs typeface="Arial" panose="020B0604020202020204" pitchFamily="34" charset="0"/>
              </a:rPr>
              <a:t>cạnh tranh về tài nguyên thiên nhiên… </a:t>
            </a:r>
          </a:p>
          <a:p>
            <a:pPr algn="just"/>
            <a:r>
              <a:rPr lang="en-US" sz="2800" b="1">
                <a:solidFill>
                  <a:srgbClr val="0000FF"/>
                </a:solidFill>
                <a:latin typeface="Arial" panose="020B0604020202020204" pitchFamily="34" charset="0"/>
                <a:cs typeface="Arial" panose="020B0604020202020204" pitchFamily="34" charset="0"/>
              </a:rPr>
              <a:t>    </a:t>
            </a:r>
            <a:r>
              <a:rPr lang="vi-VN" sz="2800" b="1">
                <a:solidFill>
                  <a:srgbClr val="0000FF"/>
                </a:solidFill>
                <a:latin typeface="Arial" panose="020B0604020202020204" pitchFamily="34" charset="0"/>
                <a:cs typeface="Arial" panose="020B0604020202020204" pitchFamily="34" charset="0"/>
              </a:rPr>
              <a:t>- </a:t>
            </a:r>
            <a:r>
              <a:rPr lang="vi-VN" sz="2800" b="1" dirty="0">
                <a:solidFill>
                  <a:srgbClr val="0000FF"/>
                </a:solidFill>
                <a:latin typeface="Arial" panose="020B0604020202020204" pitchFamily="34" charset="0"/>
                <a:cs typeface="Arial" panose="020B0604020202020204" pitchFamily="34" charset="0"/>
              </a:rPr>
              <a:t>Hậu quả: thương vong về người, gia tăng nạn đói, bệnh tật, di dân, chính trị bất ổn, ảnh hưởng đến môi trường và tài nguyên thiên nhiên,... tạo cơ hội để nước ngoài can thiệp.</a:t>
            </a:r>
            <a:endParaRPr lang="en-US" sz="28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2869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Trại tỵ nạn của người Trung Phi">
            <a:extLst>
              <a:ext uri="{FF2B5EF4-FFF2-40B4-BE49-F238E27FC236}">
                <a16:creationId xmlns="" xmlns:a16="http://schemas.microsoft.com/office/drawing/2014/main" id="{0AD2C1DF-6508-4451-9FC6-524B112B30B4}"/>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152400"/>
            <a:ext cx="4219161" cy="3733800"/>
          </a:xfrm>
          <a:prstGeom prst="rect">
            <a:avLst/>
          </a:prstGeom>
          <a:noFill/>
          <a:extLst>
            <a:ext uri="{909E8E84-426E-40DD-AFC4-6F175D3DCCD1}">
              <a14:hiddenFill xmlns="" xmlns:a14="http://schemas.microsoft.com/office/drawing/2010/main">
                <a:solidFill>
                  <a:srgbClr val="FFFFFF"/>
                </a:solidFill>
              </a14:hiddenFill>
            </a:ext>
          </a:extLst>
        </p:spPr>
      </p:pic>
      <p:pic>
        <p:nvPicPr>
          <p:cNvPr id="69637" name="Picture 5">
            <a:extLst>
              <a:ext uri="{FF2B5EF4-FFF2-40B4-BE49-F238E27FC236}">
                <a16:creationId xmlns="" xmlns:a16="http://schemas.microsoft.com/office/drawing/2014/main" id="{6A20D0B9-8AB2-4696-8B67-A14B09895BD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1999" y="152401"/>
            <a:ext cx="4452731" cy="3733800"/>
          </a:xfrm>
          <a:prstGeom prst="rect">
            <a:avLst/>
          </a:prstGeom>
          <a:noFill/>
          <a:ln w="9525">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61730" y="4038600"/>
            <a:ext cx="8763000" cy="3139321"/>
          </a:xfrm>
          <a:prstGeom prst="rect">
            <a:avLst/>
          </a:prstGeom>
          <a:noFill/>
        </p:spPr>
        <p:txBody>
          <a:bodyPr wrap="square" rtlCol="0">
            <a:spAutoFit/>
          </a:bodyPr>
          <a:lstStyle/>
          <a:p>
            <a:r>
              <a:rPr lang="en-US" dirty="0" err="1"/>
              <a:t>Chiến</a:t>
            </a:r>
            <a:r>
              <a:rPr lang="en-US" dirty="0"/>
              <a:t> </a:t>
            </a:r>
            <a:r>
              <a:rPr lang="en-US" dirty="0" err="1"/>
              <a:t>tranh</a:t>
            </a:r>
            <a:r>
              <a:rPr lang="en-US" dirty="0"/>
              <a:t> </a:t>
            </a:r>
            <a:r>
              <a:rPr lang="en-US" dirty="0" err="1"/>
              <a:t>và</a:t>
            </a:r>
            <a:r>
              <a:rPr lang="en-US" dirty="0"/>
              <a:t> </a:t>
            </a:r>
            <a:r>
              <a:rPr lang="en-US" dirty="0" err="1"/>
              <a:t>nạn</a:t>
            </a:r>
            <a:r>
              <a:rPr lang="en-US" dirty="0"/>
              <a:t> </a:t>
            </a:r>
            <a:r>
              <a:rPr lang="en-US" dirty="0" err="1"/>
              <a:t>đói</a:t>
            </a:r>
            <a:r>
              <a:rPr lang="en-US" dirty="0"/>
              <a:t> ở </a:t>
            </a:r>
            <a:r>
              <a:rPr lang="en-US" dirty="0" err="1"/>
              <a:t>châu</a:t>
            </a:r>
            <a:r>
              <a:rPr lang="en-US" dirty="0"/>
              <a:t> Phi: </a:t>
            </a:r>
            <a:r>
              <a:rPr lang="en-US" dirty="0" err="1"/>
              <a:t>Nội</a:t>
            </a:r>
            <a:r>
              <a:rPr lang="en-US" dirty="0"/>
              <a:t> </a:t>
            </a:r>
            <a:r>
              <a:rPr lang="en-US" dirty="0" err="1"/>
              <a:t>chiến</a:t>
            </a:r>
            <a:r>
              <a:rPr lang="en-US" dirty="0"/>
              <a:t> </a:t>
            </a:r>
            <a:r>
              <a:rPr lang="en-US" dirty="0" err="1"/>
              <a:t>và</a:t>
            </a:r>
            <a:r>
              <a:rPr lang="en-US" dirty="0"/>
              <a:t> </a:t>
            </a:r>
            <a:r>
              <a:rPr lang="en-US" dirty="0" err="1"/>
              <a:t>nạn</a:t>
            </a:r>
            <a:r>
              <a:rPr lang="en-US" dirty="0"/>
              <a:t> </a:t>
            </a:r>
            <a:r>
              <a:rPr lang="en-US" dirty="0" err="1"/>
              <a:t>đói</a:t>
            </a:r>
            <a:r>
              <a:rPr lang="en-US" dirty="0"/>
              <a:t> </a:t>
            </a:r>
            <a:r>
              <a:rPr lang="en-US" dirty="0" err="1"/>
              <a:t>thường</a:t>
            </a:r>
            <a:r>
              <a:rPr lang="en-US" dirty="0"/>
              <a:t> </a:t>
            </a:r>
            <a:r>
              <a:rPr lang="en-US" dirty="0" err="1"/>
              <a:t>xuyên</a:t>
            </a:r>
            <a:r>
              <a:rPr lang="en-US" dirty="0"/>
              <a:t> </a:t>
            </a:r>
            <a:r>
              <a:rPr lang="en-US" dirty="0" err="1"/>
              <a:t>diễn</a:t>
            </a:r>
            <a:r>
              <a:rPr lang="en-US" dirty="0"/>
              <a:t> </a:t>
            </a:r>
            <a:r>
              <a:rPr lang="en-US" dirty="0" err="1"/>
              <a:t>ra</a:t>
            </a:r>
            <a:r>
              <a:rPr lang="en-US" dirty="0"/>
              <a:t> ở </a:t>
            </a:r>
            <a:r>
              <a:rPr lang="en-US" dirty="0" err="1"/>
              <a:t>châu</a:t>
            </a:r>
            <a:r>
              <a:rPr lang="en-US" dirty="0"/>
              <a:t> Phi. </a:t>
            </a:r>
            <a:r>
              <a:rPr lang="en-US" dirty="0" err="1"/>
              <a:t>Nguyên</a:t>
            </a:r>
            <a:r>
              <a:rPr lang="en-US" dirty="0"/>
              <a:t> </a:t>
            </a:r>
            <a:r>
              <a:rPr lang="en-US" dirty="0" err="1"/>
              <a:t>nhân</a:t>
            </a:r>
            <a:r>
              <a:rPr lang="en-US" dirty="0"/>
              <a:t> </a:t>
            </a:r>
            <a:r>
              <a:rPr lang="en-US" dirty="0" err="1"/>
              <a:t>chủ</a:t>
            </a:r>
            <a:r>
              <a:rPr lang="en-US" dirty="0"/>
              <a:t> </a:t>
            </a:r>
            <a:r>
              <a:rPr lang="en-US" dirty="0" err="1"/>
              <a:t>yếu</a:t>
            </a:r>
            <a:r>
              <a:rPr lang="en-US" dirty="0"/>
              <a:t> do </a:t>
            </a:r>
            <a:r>
              <a:rPr lang="en-US" dirty="0" err="1"/>
              <a:t>những</a:t>
            </a:r>
            <a:r>
              <a:rPr lang="en-US" dirty="0"/>
              <a:t> </a:t>
            </a:r>
            <a:r>
              <a:rPr lang="en-US" dirty="0" err="1"/>
              <a:t>bất</a:t>
            </a:r>
            <a:r>
              <a:rPr lang="en-US" dirty="0"/>
              <a:t> </a:t>
            </a:r>
            <a:r>
              <a:rPr lang="en-US" dirty="0" err="1"/>
              <a:t>đồng</a:t>
            </a:r>
            <a:r>
              <a:rPr lang="en-US" dirty="0"/>
              <a:t> </a:t>
            </a:r>
            <a:r>
              <a:rPr lang="en-US" dirty="0" err="1"/>
              <a:t>về</a:t>
            </a:r>
            <a:r>
              <a:rPr lang="en-US" dirty="0"/>
              <a:t> </a:t>
            </a:r>
            <a:r>
              <a:rPr lang="en-US" dirty="0" err="1"/>
              <a:t>chính</a:t>
            </a:r>
            <a:r>
              <a:rPr lang="en-US" dirty="0"/>
              <a:t> </a:t>
            </a:r>
            <a:r>
              <a:rPr lang="en-US" dirty="0" err="1"/>
              <a:t>trị</a:t>
            </a:r>
            <a:r>
              <a:rPr lang="en-US" dirty="0"/>
              <a:t> </a:t>
            </a:r>
            <a:r>
              <a:rPr lang="en-US" dirty="0" err="1"/>
              <a:t>hoặc</a:t>
            </a:r>
            <a:r>
              <a:rPr lang="en-US" dirty="0"/>
              <a:t> </a:t>
            </a:r>
            <a:r>
              <a:rPr lang="en-US" dirty="0" err="1"/>
              <a:t>xung</a:t>
            </a:r>
            <a:r>
              <a:rPr lang="en-US" dirty="0"/>
              <a:t> </a:t>
            </a:r>
            <a:r>
              <a:rPr lang="en-US" dirty="0" err="1"/>
              <a:t>đột</a:t>
            </a:r>
            <a:r>
              <a:rPr lang="en-US" dirty="0"/>
              <a:t> </a:t>
            </a:r>
            <a:r>
              <a:rPr lang="en-US" dirty="0" err="1"/>
              <a:t>giữa</a:t>
            </a:r>
            <a:r>
              <a:rPr lang="en-US" dirty="0"/>
              <a:t> </a:t>
            </a:r>
            <a:r>
              <a:rPr lang="en-US" dirty="0" err="1"/>
              <a:t>các</a:t>
            </a:r>
            <a:r>
              <a:rPr lang="en-US" dirty="0"/>
              <a:t> </a:t>
            </a:r>
            <a:r>
              <a:rPr lang="en-US" dirty="0" err="1"/>
              <a:t>bộ</a:t>
            </a:r>
            <a:r>
              <a:rPr lang="en-US" dirty="0"/>
              <a:t> </a:t>
            </a:r>
            <a:r>
              <a:rPr lang="en-US" dirty="0" err="1"/>
              <a:t>tộc</a:t>
            </a:r>
            <a:r>
              <a:rPr lang="en-US" dirty="0"/>
              <a:t>. </a:t>
            </a:r>
            <a:r>
              <a:rPr lang="en-US" dirty="0" err="1"/>
              <a:t>Nội</a:t>
            </a:r>
            <a:r>
              <a:rPr lang="en-US" dirty="0"/>
              <a:t> </a:t>
            </a:r>
            <a:r>
              <a:rPr lang="en-US" dirty="0" err="1"/>
              <a:t>chiến</a:t>
            </a:r>
            <a:r>
              <a:rPr lang="en-US" dirty="0"/>
              <a:t> </a:t>
            </a:r>
            <a:r>
              <a:rPr lang="en-US" dirty="0" err="1"/>
              <a:t>kéo</a:t>
            </a:r>
            <a:r>
              <a:rPr lang="en-US" dirty="0"/>
              <a:t> </a:t>
            </a:r>
            <a:r>
              <a:rPr lang="en-US" dirty="0" err="1"/>
              <a:t>dài</a:t>
            </a:r>
            <a:r>
              <a:rPr lang="en-US" dirty="0"/>
              <a:t> </a:t>
            </a:r>
            <a:r>
              <a:rPr lang="en-US" dirty="0" err="1"/>
              <a:t>nhiều</a:t>
            </a:r>
            <a:r>
              <a:rPr lang="en-US" dirty="0"/>
              <a:t> </a:t>
            </a:r>
            <a:r>
              <a:rPr lang="en-US" dirty="0" err="1"/>
              <a:t>năm</a:t>
            </a:r>
            <a:r>
              <a:rPr lang="en-US" dirty="0"/>
              <a:t> </a:t>
            </a:r>
            <a:r>
              <a:rPr lang="en-US" dirty="0" err="1"/>
              <a:t>giữa</a:t>
            </a:r>
            <a:r>
              <a:rPr lang="en-US" dirty="0"/>
              <a:t> </a:t>
            </a:r>
            <a:r>
              <a:rPr lang="en-US" dirty="0" err="1"/>
              <a:t>tộc</a:t>
            </a:r>
            <a:r>
              <a:rPr lang="en-US" dirty="0"/>
              <a:t> </a:t>
            </a:r>
            <a:r>
              <a:rPr lang="en-US" dirty="0" err="1"/>
              <a:t>người</a:t>
            </a:r>
            <a:r>
              <a:rPr lang="en-US" dirty="0"/>
              <a:t> </a:t>
            </a:r>
            <a:r>
              <a:rPr lang="en-US" dirty="0" err="1"/>
              <a:t>Tu</a:t>
            </a:r>
            <a:r>
              <a:rPr lang="en-US" dirty="0"/>
              <a:t>-a-</a:t>
            </a:r>
            <a:r>
              <a:rPr lang="en-US" dirty="0" err="1"/>
              <a:t>rét</a:t>
            </a:r>
            <a:r>
              <a:rPr lang="en-US" dirty="0"/>
              <a:t> </a:t>
            </a:r>
            <a:r>
              <a:rPr lang="en-US" dirty="0" err="1"/>
              <a:t>được</a:t>
            </a:r>
            <a:r>
              <a:rPr lang="en-US" dirty="0"/>
              <a:t> Li-bi </a:t>
            </a:r>
            <a:r>
              <a:rPr lang="en-US" dirty="0" err="1"/>
              <a:t>hậu</a:t>
            </a:r>
            <a:r>
              <a:rPr lang="en-US" dirty="0"/>
              <a:t> </a:t>
            </a:r>
            <a:r>
              <a:rPr lang="en-US" dirty="0" err="1"/>
              <a:t>thuẫn</a:t>
            </a:r>
            <a:r>
              <a:rPr lang="en-US" dirty="0"/>
              <a:t> </a:t>
            </a:r>
            <a:r>
              <a:rPr lang="en-US" dirty="0" err="1"/>
              <a:t>với</a:t>
            </a:r>
            <a:r>
              <a:rPr lang="en-US" dirty="0"/>
              <a:t> </a:t>
            </a:r>
            <a:r>
              <a:rPr lang="en-US" dirty="0" err="1"/>
              <a:t>những</a:t>
            </a:r>
            <a:r>
              <a:rPr lang="en-US" dirty="0"/>
              <a:t> </a:t>
            </a:r>
            <a:r>
              <a:rPr lang="en-US" dirty="0" err="1"/>
              <a:t>nguời</a:t>
            </a:r>
            <a:r>
              <a:rPr lang="en-US" dirty="0"/>
              <a:t> </a:t>
            </a:r>
            <a:r>
              <a:rPr lang="en-US" dirty="0" err="1"/>
              <a:t>nông</a:t>
            </a:r>
            <a:r>
              <a:rPr lang="en-US" dirty="0"/>
              <a:t> </a:t>
            </a:r>
            <a:r>
              <a:rPr lang="en-US" dirty="0" err="1"/>
              <a:t>dần</a:t>
            </a:r>
            <a:r>
              <a:rPr lang="en-US" dirty="0"/>
              <a:t> </a:t>
            </a:r>
            <a:r>
              <a:rPr lang="en-US" dirty="0" err="1"/>
              <a:t>sống</a:t>
            </a:r>
            <a:r>
              <a:rPr lang="en-US" dirty="0"/>
              <a:t> ở </a:t>
            </a:r>
            <a:r>
              <a:rPr lang="en-US" dirty="0" err="1"/>
              <a:t>vùng</a:t>
            </a:r>
            <a:r>
              <a:rPr lang="en-US" dirty="0"/>
              <a:t> </a:t>
            </a:r>
            <a:r>
              <a:rPr lang="en-US" dirty="0" err="1"/>
              <a:t>đất</a:t>
            </a:r>
            <a:r>
              <a:rPr lang="en-US" dirty="0"/>
              <a:t> </a:t>
            </a:r>
            <a:r>
              <a:rPr lang="en-US" dirty="0" err="1"/>
              <a:t>nhiều</a:t>
            </a:r>
            <a:r>
              <a:rPr lang="en-US" dirty="0"/>
              <a:t> </a:t>
            </a:r>
            <a:r>
              <a:rPr lang="en-US" dirty="0" err="1"/>
              <a:t>mưa</a:t>
            </a:r>
            <a:r>
              <a:rPr lang="en-US" dirty="0"/>
              <a:t> </a:t>
            </a:r>
            <a:r>
              <a:rPr lang="en-US" dirty="0" err="1"/>
              <a:t>hơn</a:t>
            </a:r>
            <a:r>
              <a:rPr lang="en-US" dirty="0"/>
              <a:t>. Ở </a:t>
            </a:r>
            <a:r>
              <a:rPr lang="en-US" dirty="0" err="1"/>
              <a:t>Ru</a:t>
            </a:r>
            <a:r>
              <a:rPr lang="en-US" dirty="0"/>
              <a:t>-an-</a:t>
            </a:r>
            <a:r>
              <a:rPr lang="en-US" dirty="0" err="1"/>
              <a:t>đa</a:t>
            </a:r>
            <a:r>
              <a:rPr lang="en-US" dirty="0"/>
              <a:t> </a:t>
            </a:r>
            <a:r>
              <a:rPr lang="en-US" dirty="0" err="1"/>
              <a:t>và</a:t>
            </a:r>
            <a:r>
              <a:rPr lang="en-US" dirty="0"/>
              <a:t> Bu-run-</a:t>
            </a:r>
            <a:r>
              <a:rPr lang="en-US" dirty="0" err="1"/>
              <a:t>đi</a:t>
            </a:r>
            <a:r>
              <a:rPr lang="en-US" dirty="0"/>
              <a:t>, </a:t>
            </a:r>
            <a:r>
              <a:rPr lang="en-US" dirty="0" err="1"/>
              <a:t>cuộc</a:t>
            </a:r>
            <a:r>
              <a:rPr lang="en-US" dirty="0"/>
              <a:t> </a:t>
            </a:r>
            <a:r>
              <a:rPr lang="en-US" dirty="0" err="1"/>
              <a:t>chiến</a:t>
            </a:r>
            <a:r>
              <a:rPr lang="en-US" dirty="0"/>
              <a:t> </a:t>
            </a:r>
            <a:r>
              <a:rPr lang="en-US" dirty="0" err="1"/>
              <a:t>giữa</a:t>
            </a:r>
            <a:r>
              <a:rPr lang="en-US" dirty="0"/>
              <a:t> </a:t>
            </a:r>
            <a:r>
              <a:rPr lang="en-US" dirty="0" err="1"/>
              <a:t>tộc</a:t>
            </a:r>
            <a:r>
              <a:rPr lang="en-US" dirty="0"/>
              <a:t> </a:t>
            </a:r>
            <a:r>
              <a:rPr lang="en-US" dirty="0" err="1"/>
              <a:t>Tút</a:t>
            </a:r>
            <a:r>
              <a:rPr lang="en-US" dirty="0"/>
              <a:t>-xi </a:t>
            </a:r>
            <a:r>
              <a:rPr lang="en-US" dirty="0" err="1"/>
              <a:t>và</a:t>
            </a:r>
            <a:r>
              <a:rPr lang="en-US" dirty="0"/>
              <a:t> Hu-</a:t>
            </a:r>
            <a:r>
              <a:rPr lang="en-US" dirty="0" err="1"/>
              <a:t>tu</a:t>
            </a:r>
            <a:r>
              <a:rPr lang="en-US" dirty="0"/>
              <a:t> </a:t>
            </a:r>
            <a:r>
              <a:rPr lang="en-US" dirty="0" err="1"/>
              <a:t>đã</a:t>
            </a:r>
            <a:r>
              <a:rPr lang="en-US" dirty="0"/>
              <a:t> </a:t>
            </a:r>
            <a:r>
              <a:rPr lang="en-US" dirty="0" err="1"/>
              <a:t>khiến</a:t>
            </a:r>
            <a:r>
              <a:rPr lang="en-US" dirty="0"/>
              <a:t> </a:t>
            </a:r>
            <a:r>
              <a:rPr lang="en-US" dirty="0" err="1"/>
              <a:t>hàng</a:t>
            </a:r>
            <a:r>
              <a:rPr lang="en-US" dirty="0"/>
              <a:t> </a:t>
            </a:r>
            <a:r>
              <a:rPr lang="en-US" dirty="0" err="1"/>
              <a:t>nghìn</a:t>
            </a:r>
            <a:r>
              <a:rPr lang="en-US" dirty="0"/>
              <a:t> </a:t>
            </a:r>
            <a:r>
              <a:rPr lang="en-US" dirty="0" err="1"/>
              <a:t>người</a:t>
            </a:r>
            <a:r>
              <a:rPr lang="en-US" dirty="0"/>
              <a:t> </a:t>
            </a:r>
            <a:r>
              <a:rPr lang="en-US" dirty="0" err="1"/>
              <a:t>thiệt</a:t>
            </a:r>
            <a:r>
              <a:rPr lang="en-US" dirty="0"/>
              <a:t> </a:t>
            </a:r>
            <a:r>
              <a:rPr lang="en-US" dirty="0" err="1"/>
              <a:t>mạng</a:t>
            </a:r>
            <a:r>
              <a:rPr lang="en-US" dirty="0"/>
              <a:t>. </a:t>
            </a:r>
          </a:p>
          <a:p>
            <a:r>
              <a:rPr lang="en-US" dirty="0"/>
              <a:t>            </a:t>
            </a:r>
            <a:r>
              <a:rPr lang="en-US" dirty="0" err="1"/>
              <a:t>Nạn</a:t>
            </a:r>
            <a:r>
              <a:rPr lang="en-US" dirty="0"/>
              <a:t> </a:t>
            </a:r>
            <a:r>
              <a:rPr lang="en-US" dirty="0" err="1"/>
              <a:t>đói</a:t>
            </a:r>
            <a:r>
              <a:rPr lang="en-US" dirty="0"/>
              <a:t> </a:t>
            </a:r>
            <a:r>
              <a:rPr lang="en-US" dirty="0" err="1"/>
              <a:t>cũng</a:t>
            </a:r>
            <a:r>
              <a:rPr lang="en-US" dirty="0"/>
              <a:t> </a:t>
            </a:r>
            <a:r>
              <a:rPr lang="en-US" dirty="0" err="1"/>
              <a:t>là</a:t>
            </a:r>
            <a:r>
              <a:rPr lang="en-US" dirty="0"/>
              <a:t> </a:t>
            </a:r>
            <a:r>
              <a:rPr lang="en-US" dirty="0" err="1"/>
              <a:t>một</a:t>
            </a:r>
            <a:r>
              <a:rPr lang="en-US" dirty="0"/>
              <a:t> </a:t>
            </a:r>
            <a:r>
              <a:rPr lang="en-US" dirty="0" err="1"/>
              <a:t>thảm</a:t>
            </a:r>
            <a:r>
              <a:rPr lang="en-US" dirty="0"/>
              <a:t> </a:t>
            </a:r>
            <a:r>
              <a:rPr lang="en-US" dirty="0" err="1"/>
              <a:t>kịch</a:t>
            </a:r>
            <a:r>
              <a:rPr lang="en-US" dirty="0"/>
              <a:t> </a:t>
            </a:r>
            <a:r>
              <a:rPr lang="en-US" dirty="0" err="1"/>
              <a:t>đối</a:t>
            </a:r>
            <a:r>
              <a:rPr lang="en-US" dirty="0"/>
              <a:t> </a:t>
            </a:r>
            <a:r>
              <a:rPr lang="en-US" dirty="0" err="1"/>
              <a:t>với</a:t>
            </a:r>
            <a:r>
              <a:rPr lang="en-US" dirty="0"/>
              <a:t> </a:t>
            </a:r>
            <a:r>
              <a:rPr lang="en-US" dirty="0" err="1"/>
              <a:t>người</a:t>
            </a:r>
            <a:r>
              <a:rPr lang="en-US" dirty="0"/>
              <a:t> </a:t>
            </a:r>
            <a:r>
              <a:rPr lang="en-US" dirty="0" err="1"/>
              <a:t>dần</a:t>
            </a:r>
            <a:r>
              <a:rPr lang="en-US" dirty="0"/>
              <a:t> </a:t>
            </a:r>
            <a:r>
              <a:rPr lang="en-US" dirty="0" err="1"/>
              <a:t>nơi</a:t>
            </a:r>
            <a:r>
              <a:rPr lang="en-US" dirty="0"/>
              <a:t> </a:t>
            </a:r>
            <a:r>
              <a:rPr lang="en-US" dirty="0" err="1"/>
              <a:t>đây</a:t>
            </a:r>
            <a:r>
              <a:rPr lang="en-US" dirty="0"/>
              <a:t>. </a:t>
            </a:r>
            <a:r>
              <a:rPr lang="en-US" dirty="0" err="1"/>
              <a:t>Trước</a:t>
            </a:r>
            <a:r>
              <a:rPr lang="en-US" dirty="0"/>
              <a:t> </a:t>
            </a:r>
            <a:r>
              <a:rPr lang="en-US" dirty="0" err="1"/>
              <a:t>kia</a:t>
            </a:r>
            <a:r>
              <a:rPr lang="en-US" dirty="0"/>
              <a:t>, </a:t>
            </a:r>
            <a:r>
              <a:rPr lang="en-US" dirty="0" err="1"/>
              <a:t>người</a:t>
            </a:r>
            <a:r>
              <a:rPr lang="en-US" dirty="0"/>
              <a:t> </a:t>
            </a:r>
            <a:r>
              <a:rPr lang="en-US" dirty="0" err="1"/>
              <a:t>dân</a:t>
            </a:r>
            <a:r>
              <a:rPr lang="en-US" dirty="0"/>
              <a:t> </a:t>
            </a:r>
            <a:r>
              <a:rPr lang="en-US" dirty="0" err="1"/>
              <a:t>thường</a:t>
            </a:r>
            <a:r>
              <a:rPr lang="en-US" dirty="0"/>
              <a:t> </a:t>
            </a:r>
            <a:r>
              <a:rPr lang="en-US" dirty="0" err="1"/>
              <a:t>có</a:t>
            </a:r>
            <a:r>
              <a:rPr lang="en-US" dirty="0"/>
              <a:t> </a:t>
            </a:r>
            <a:r>
              <a:rPr lang="en-US" dirty="0" err="1"/>
              <a:t>đủ</a:t>
            </a:r>
            <a:r>
              <a:rPr lang="en-US" dirty="0"/>
              <a:t> </a:t>
            </a:r>
            <a:r>
              <a:rPr lang="en-US" dirty="0" err="1"/>
              <a:t>lương</a:t>
            </a:r>
            <a:r>
              <a:rPr lang="en-US" dirty="0"/>
              <a:t> </a:t>
            </a:r>
            <a:r>
              <a:rPr lang="en-US" dirty="0" err="1"/>
              <a:t>thực</a:t>
            </a:r>
            <a:r>
              <a:rPr lang="en-US" dirty="0"/>
              <a:t> </a:t>
            </a:r>
            <a:r>
              <a:rPr lang="en-US" dirty="0" err="1"/>
              <a:t>cho</a:t>
            </a:r>
            <a:r>
              <a:rPr lang="en-US" dirty="0"/>
              <a:t> </a:t>
            </a:r>
            <a:r>
              <a:rPr lang="en-US" dirty="0" err="1"/>
              <a:t>đến</a:t>
            </a:r>
            <a:r>
              <a:rPr lang="en-US" dirty="0"/>
              <a:t> </a:t>
            </a:r>
            <a:r>
              <a:rPr lang="en-US" dirty="0" err="1"/>
              <a:t>vụ</a:t>
            </a:r>
            <a:r>
              <a:rPr lang="en-US" dirty="0"/>
              <a:t> </a:t>
            </a:r>
            <a:r>
              <a:rPr lang="en-US" dirty="0" err="1"/>
              <a:t>mùa</a:t>
            </a:r>
            <a:r>
              <a:rPr lang="en-US" dirty="0"/>
              <a:t> </a:t>
            </a:r>
            <a:r>
              <a:rPr lang="en-US" dirty="0" err="1"/>
              <a:t>năm</a:t>
            </a:r>
            <a:r>
              <a:rPr lang="en-US" dirty="0"/>
              <a:t> </a:t>
            </a:r>
            <a:r>
              <a:rPr lang="en-US" dirty="0" err="1"/>
              <a:t>sau</a:t>
            </a:r>
            <a:r>
              <a:rPr lang="en-US" dirty="0"/>
              <a:t>. </a:t>
            </a:r>
            <a:r>
              <a:rPr lang="en-US" dirty="0" err="1"/>
              <a:t>Thế</a:t>
            </a:r>
            <a:r>
              <a:rPr lang="en-US" dirty="0"/>
              <a:t> </a:t>
            </a:r>
            <a:r>
              <a:rPr lang="en-US" dirty="0" err="1"/>
              <a:t>nhưng</a:t>
            </a:r>
            <a:r>
              <a:rPr lang="en-US" dirty="0"/>
              <a:t>, </a:t>
            </a:r>
            <a:r>
              <a:rPr lang="en-US" dirty="0" err="1"/>
              <a:t>các</a:t>
            </a:r>
            <a:r>
              <a:rPr lang="en-US" dirty="0"/>
              <a:t> </a:t>
            </a:r>
            <a:r>
              <a:rPr lang="en-US" dirty="0" err="1"/>
              <a:t>quốc</a:t>
            </a:r>
            <a:r>
              <a:rPr lang="en-US" dirty="0"/>
              <a:t> </a:t>
            </a:r>
            <a:r>
              <a:rPr lang="en-US" dirty="0" err="1"/>
              <a:t>gia</a:t>
            </a:r>
            <a:r>
              <a:rPr lang="en-US" dirty="0"/>
              <a:t> </a:t>
            </a:r>
            <a:r>
              <a:rPr lang="en-US" dirty="0" err="1"/>
              <a:t>châu</a:t>
            </a:r>
            <a:r>
              <a:rPr lang="en-US" dirty="0"/>
              <a:t> Phi </a:t>
            </a:r>
            <a:r>
              <a:rPr lang="en-US" dirty="0" err="1"/>
              <a:t>lại</a:t>
            </a:r>
            <a:r>
              <a:rPr lang="en-US" dirty="0"/>
              <a:t> </a:t>
            </a:r>
            <a:r>
              <a:rPr lang="en-US" dirty="0" err="1"/>
              <a:t>chú</a:t>
            </a:r>
            <a:r>
              <a:rPr lang="en-US" dirty="0"/>
              <a:t> </a:t>
            </a:r>
            <a:r>
              <a:rPr lang="en-US" dirty="0" err="1"/>
              <a:t>trọng</a:t>
            </a:r>
            <a:r>
              <a:rPr lang="en-US" dirty="0"/>
              <a:t> </a:t>
            </a:r>
            <a:r>
              <a:rPr lang="en-US" dirty="0" err="1"/>
              <a:t>nhiều</a:t>
            </a:r>
            <a:r>
              <a:rPr lang="en-US" dirty="0"/>
              <a:t> </a:t>
            </a:r>
            <a:r>
              <a:rPr lang="en-US" dirty="0" err="1"/>
              <a:t>đến</a:t>
            </a:r>
            <a:r>
              <a:rPr lang="en-US" dirty="0"/>
              <a:t> </a:t>
            </a:r>
            <a:r>
              <a:rPr lang="en-US" dirty="0" err="1"/>
              <a:t>việc</a:t>
            </a:r>
            <a:r>
              <a:rPr lang="en-US" dirty="0"/>
              <a:t> </a:t>
            </a:r>
            <a:r>
              <a:rPr lang="en-US" dirty="0" err="1"/>
              <a:t>canh</a:t>
            </a:r>
            <a:r>
              <a:rPr lang="en-US" dirty="0"/>
              <a:t> </a:t>
            </a:r>
            <a:r>
              <a:rPr lang="en-US" dirty="0" err="1"/>
              <a:t>tác</a:t>
            </a:r>
            <a:r>
              <a:rPr lang="en-US" dirty="0"/>
              <a:t> </a:t>
            </a:r>
            <a:r>
              <a:rPr lang="en-US" dirty="0" err="1"/>
              <a:t>cây</a:t>
            </a:r>
            <a:r>
              <a:rPr lang="en-US" dirty="0"/>
              <a:t> </a:t>
            </a:r>
            <a:r>
              <a:rPr lang="en-US" dirty="0" err="1"/>
              <a:t>trồng</a:t>
            </a:r>
            <a:r>
              <a:rPr lang="en-US" dirty="0"/>
              <a:t> </a:t>
            </a:r>
            <a:r>
              <a:rPr lang="en-US" dirty="0" err="1"/>
              <a:t>xuất</a:t>
            </a:r>
            <a:r>
              <a:rPr lang="en-US" dirty="0"/>
              <a:t> </a:t>
            </a:r>
            <a:r>
              <a:rPr lang="en-US" dirty="0" err="1"/>
              <a:t>khẩu</a:t>
            </a:r>
            <a:r>
              <a:rPr lang="en-US" dirty="0"/>
              <a:t> </a:t>
            </a:r>
            <a:r>
              <a:rPr lang="en-US" dirty="0" err="1"/>
              <a:t>và</a:t>
            </a:r>
            <a:r>
              <a:rPr lang="en-US" dirty="0"/>
              <a:t> </a:t>
            </a:r>
            <a:r>
              <a:rPr lang="en-US" dirty="0" err="1"/>
              <a:t>ngày</a:t>
            </a:r>
            <a:r>
              <a:rPr lang="en-US" dirty="0"/>
              <a:t> </a:t>
            </a:r>
            <a:r>
              <a:rPr lang="en-US" dirty="0" err="1"/>
              <a:t>càng</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thực</a:t>
            </a:r>
            <a:r>
              <a:rPr lang="en-US" dirty="0"/>
              <a:t> </a:t>
            </a:r>
            <a:r>
              <a:rPr lang="en-US" dirty="0" err="1"/>
              <a:t>phẩm</a:t>
            </a:r>
            <a:r>
              <a:rPr lang="en-US" dirty="0"/>
              <a:t> </a:t>
            </a:r>
            <a:r>
              <a:rPr lang="en-US" dirty="0" err="1"/>
              <a:t>nhập</a:t>
            </a:r>
            <a:r>
              <a:rPr lang="en-US" dirty="0"/>
              <a:t> </a:t>
            </a:r>
            <a:r>
              <a:rPr lang="en-US" dirty="0" err="1"/>
              <a:t>khẩu</a:t>
            </a:r>
            <a:r>
              <a:rPr lang="en-US" dirty="0"/>
              <a:t>. </a:t>
            </a:r>
            <a:r>
              <a:rPr lang="en-US" dirty="0" err="1"/>
              <a:t>Nếu</a:t>
            </a:r>
            <a:r>
              <a:rPr lang="en-US" dirty="0"/>
              <a:t> </a:t>
            </a:r>
            <a:r>
              <a:rPr lang="en-US" dirty="0" err="1"/>
              <a:t>việc</a:t>
            </a:r>
            <a:r>
              <a:rPr lang="en-US" dirty="0"/>
              <a:t> </a:t>
            </a:r>
            <a:r>
              <a:rPr lang="en-US" dirty="0" err="1"/>
              <a:t>phân</a:t>
            </a:r>
            <a:r>
              <a:rPr lang="en-US" dirty="0"/>
              <a:t> </a:t>
            </a:r>
            <a:r>
              <a:rPr lang="en-US" dirty="0" err="1"/>
              <a:t>phối</a:t>
            </a:r>
            <a:r>
              <a:rPr lang="en-US" dirty="0"/>
              <a:t> </a:t>
            </a:r>
            <a:r>
              <a:rPr lang="en-US" dirty="0" err="1"/>
              <a:t>thực</a:t>
            </a:r>
            <a:r>
              <a:rPr lang="en-US" dirty="0"/>
              <a:t> </a:t>
            </a:r>
            <a:r>
              <a:rPr lang="en-US" dirty="0" err="1"/>
              <a:t>phẩm</a:t>
            </a:r>
            <a:r>
              <a:rPr lang="en-US" dirty="0"/>
              <a:t> </a:t>
            </a:r>
            <a:r>
              <a:rPr lang="en-US" dirty="0" err="1"/>
              <a:t>bị</a:t>
            </a:r>
            <a:r>
              <a:rPr lang="en-US" dirty="0"/>
              <a:t> </a:t>
            </a:r>
            <a:r>
              <a:rPr lang="en-US" dirty="0" err="1"/>
              <a:t>gián</a:t>
            </a:r>
            <a:r>
              <a:rPr lang="en-US" dirty="0"/>
              <a:t> </a:t>
            </a:r>
            <a:r>
              <a:rPr lang="en-US" dirty="0" err="1"/>
              <a:t>đoạn</a:t>
            </a:r>
            <a:r>
              <a:rPr lang="en-US" dirty="0"/>
              <a:t> </a:t>
            </a:r>
            <a:r>
              <a:rPr lang="en-US" dirty="0" err="1"/>
              <a:t>hoặc</a:t>
            </a:r>
            <a:r>
              <a:rPr lang="en-US" dirty="0"/>
              <a:t> </a:t>
            </a:r>
            <a:r>
              <a:rPr lang="en-US" dirty="0" err="1"/>
              <a:t>mất</a:t>
            </a:r>
            <a:r>
              <a:rPr lang="en-US" dirty="0"/>
              <a:t> </a:t>
            </a:r>
            <a:r>
              <a:rPr lang="en-US" dirty="0" err="1"/>
              <a:t>mùa</a:t>
            </a:r>
            <a:r>
              <a:rPr lang="en-US" dirty="0"/>
              <a:t> do </a:t>
            </a:r>
            <a:r>
              <a:rPr lang="en-US" dirty="0" err="1"/>
              <a:t>hạn</a:t>
            </a:r>
            <a:r>
              <a:rPr lang="en-US" dirty="0"/>
              <a:t> </a:t>
            </a:r>
            <a:r>
              <a:rPr lang="en-US" dirty="0" err="1"/>
              <a:t>hán</a:t>
            </a:r>
            <a:r>
              <a:rPr lang="en-US" dirty="0"/>
              <a:t> </a:t>
            </a:r>
            <a:r>
              <a:rPr lang="en-US" dirty="0" err="1"/>
              <a:t>thì</a:t>
            </a:r>
            <a:r>
              <a:rPr lang="en-US" dirty="0"/>
              <a:t> </a:t>
            </a:r>
            <a:r>
              <a:rPr lang="en-US" dirty="0" err="1"/>
              <a:t>hàng</a:t>
            </a:r>
            <a:r>
              <a:rPr lang="en-US" dirty="0"/>
              <a:t> </a:t>
            </a:r>
            <a:r>
              <a:rPr lang="en-US" dirty="0" err="1"/>
              <a:t>chục</a:t>
            </a:r>
            <a:r>
              <a:rPr lang="en-US" dirty="0"/>
              <a:t> </a:t>
            </a:r>
            <a:r>
              <a:rPr lang="en-US" dirty="0" err="1"/>
              <a:t>nghìn</a:t>
            </a:r>
            <a:r>
              <a:rPr lang="en-US" dirty="0"/>
              <a:t> </a:t>
            </a:r>
            <a:r>
              <a:rPr lang="en-US" dirty="0" err="1"/>
              <a:t>người</a:t>
            </a:r>
            <a:r>
              <a:rPr lang="en-US" dirty="0"/>
              <a:t> </a:t>
            </a:r>
            <a:r>
              <a:rPr lang="en-US" dirty="0" err="1"/>
              <a:t>có</a:t>
            </a:r>
            <a:r>
              <a:rPr lang="en-US" dirty="0"/>
              <a:t> </a:t>
            </a:r>
            <a:r>
              <a:rPr lang="en-US" dirty="0" err="1"/>
              <a:t>thể</a:t>
            </a:r>
            <a:r>
              <a:rPr lang="en-US" dirty="0"/>
              <a:t> </a:t>
            </a:r>
            <a:r>
              <a:rPr lang="en-US" dirty="0" err="1"/>
              <a:t>chết</a:t>
            </a:r>
            <a:r>
              <a:rPr lang="en-US" dirty="0"/>
              <a:t> </a:t>
            </a:r>
            <a:r>
              <a:rPr lang="en-US" dirty="0" err="1"/>
              <a:t>đói</a:t>
            </a:r>
            <a:r>
              <a:rPr lang="en-US" dirty="0"/>
              <a:t>.</a:t>
            </a:r>
          </a:p>
          <a:p>
            <a:endParaRPr lang="en-US" dirty="0"/>
          </a:p>
        </p:txBody>
      </p:sp>
    </p:spTree>
    <p:extLst>
      <p:ext uri="{BB962C8B-B14F-4D97-AF65-F5344CB8AC3E}">
        <p14:creationId xmlns="" xmlns:p14="http://schemas.microsoft.com/office/powerpoint/2010/main" val="171709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anim calcmode="lin" valueType="num">
                                      <p:cBhvr additive="base">
                                        <p:cTn id="7" dur="500" fill="hold"/>
                                        <p:tgtEl>
                                          <p:spTgt spid="69636"/>
                                        </p:tgtEl>
                                        <p:attrNameLst>
                                          <p:attrName>ppt_x</p:attrName>
                                        </p:attrNameLst>
                                      </p:cBhvr>
                                      <p:tavLst>
                                        <p:tav tm="0">
                                          <p:val>
                                            <p:strVal val="#ppt_x"/>
                                          </p:val>
                                        </p:tav>
                                        <p:tav tm="100000">
                                          <p:val>
                                            <p:strVal val="#ppt_x"/>
                                          </p:val>
                                        </p:tav>
                                      </p:tavLst>
                                    </p:anim>
                                    <p:anim calcmode="lin" valueType="num">
                                      <p:cBhvr additive="base">
                                        <p:cTn id="8" dur="500" fill="hold"/>
                                        <p:tgtEl>
                                          <p:spTgt spid="696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7"/>
                                        </p:tgtEl>
                                        <p:attrNameLst>
                                          <p:attrName>style.visibility</p:attrName>
                                        </p:attrNameLst>
                                      </p:cBhvr>
                                      <p:to>
                                        <p:strVal val="visible"/>
                                      </p:to>
                                    </p:set>
                                    <p:anim calcmode="lin" valueType="num">
                                      <p:cBhvr additive="base">
                                        <p:cTn id="13" dur="500" fill="hold"/>
                                        <p:tgtEl>
                                          <p:spTgt spid="69637"/>
                                        </p:tgtEl>
                                        <p:attrNameLst>
                                          <p:attrName>ppt_x</p:attrName>
                                        </p:attrNameLst>
                                      </p:cBhvr>
                                      <p:tavLst>
                                        <p:tav tm="0">
                                          <p:val>
                                            <p:strVal val="#ppt_x"/>
                                          </p:val>
                                        </p:tav>
                                        <p:tav tm="100000">
                                          <p:val>
                                            <p:strVal val="#ppt_x"/>
                                          </p:val>
                                        </p:tav>
                                      </p:tavLst>
                                    </p:anim>
                                    <p:anim calcmode="lin" valueType="num">
                                      <p:cBhvr additive="base">
                                        <p:cTn id="14" dur="500" fill="hold"/>
                                        <p:tgtEl>
                                          <p:spTgt spid="696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850A5FF-3E8C-A12F-1DE0-579594A3D02B}"/>
              </a:ext>
            </a:extLst>
          </p:cNvPr>
          <p:cNvSpPr txBox="1"/>
          <p:nvPr/>
        </p:nvSpPr>
        <p:spPr>
          <a:xfrm>
            <a:off x="838200" y="130322"/>
            <a:ext cx="8133497"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a:t>
            </a:r>
            <a:r>
              <a:rPr lang="en-US" sz="2800" b="1" dirty="0" smtClean="0">
                <a:solidFill>
                  <a:srgbClr val="FF0000"/>
                </a:solidFill>
                <a:latin typeface="Arial" panose="020B0604020202020204" pitchFamily="34" charset="0"/>
                <a:cs typeface="Arial" panose="020B0604020202020204" pitchFamily="34" charset="0"/>
              </a:rPr>
              <a:t>PHI</a:t>
            </a:r>
            <a:endParaRPr lang="en-US" sz="2800" b="1"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1066800" y="1113335"/>
            <a:ext cx="3326553" cy="584775"/>
          </a:xfrm>
          <a:prstGeom prst="rect">
            <a:avLst/>
          </a:prstGeom>
        </p:spPr>
        <p:txBody>
          <a:bodyPr wrap="none">
            <a:spAutoFit/>
          </a:bodyPr>
          <a:lstStyle/>
          <a:p>
            <a:pPr algn="ctr"/>
            <a:r>
              <a:rPr lang="en-US" sz="3200" b="1" dirty="0" smtClean="0">
                <a:solidFill>
                  <a:srgbClr val="FF0000"/>
                </a:solidFill>
                <a:latin typeface="Arial" panose="020B0604020202020204" pitchFamily="34" charset="0"/>
                <a:cs typeface="Arial" panose="020B0604020202020204" pitchFamily="34" charset="0"/>
              </a:rPr>
              <a:t>3. Di </a:t>
            </a:r>
            <a:r>
              <a:rPr lang="en-US" sz="3200" b="1" dirty="0" err="1">
                <a:solidFill>
                  <a:srgbClr val="FF0000"/>
                </a:solidFill>
                <a:latin typeface="Arial" panose="020B0604020202020204" pitchFamily="34" charset="0"/>
                <a:cs typeface="Arial" panose="020B0604020202020204" pitchFamily="34" charset="0"/>
              </a:rPr>
              <a:t>sản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lịch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sử</a:t>
            </a:r>
            <a:endParaRPr lang="en-US" sz="3200" b="1"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2DFF379A-9DFC-48E7-8594-EC704E0E1781}"/>
              </a:ext>
            </a:extLst>
          </p:cNvPr>
          <p:cNvSpPr/>
          <p:nvPr/>
        </p:nvSpPr>
        <p:spPr>
          <a:xfrm>
            <a:off x="292714" y="3289518"/>
            <a:ext cx="8766313" cy="2246769"/>
          </a:xfrm>
          <a:prstGeom prst="rect">
            <a:avLst/>
          </a:prstGeom>
          <a:ln>
            <a:solidFill>
              <a:schemeClr val="accent1"/>
            </a:solidFill>
            <a:prstDash val="sysDash"/>
          </a:ln>
        </p:spPr>
        <p:txBody>
          <a:bodyPr wrap="square">
            <a:spAutoFit/>
          </a:bodyPr>
          <a:lstStyle/>
          <a:p>
            <a:pPr algn="just"/>
            <a:r>
              <a:rPr lang="vi-VN" sz="2800" b="1" dirty="0">
                <a:solidFill>
                  <a:srgbClr val="FF0000"/>
                </a:solidFill>
                <a:latin typeface="+mj-lt"/>
              </a:rPr>
              <a:t>Dựa vào thông tin trong bài, em hãy: </a:t>
            </a:r>
          </a:p>
          <a:p>
            <a:pPr algn="just"/>
            <a:r>
              <a:rPr lang="vi-VN" sz="2800" b="1" dirty="0">
                <a:solidFill>
                  <a:srgbClr val="FF0000"/>
                </a:solidFill>
                <a:latin typeface="+mj-lt"/>
              </a:rPr>
              <a:t>- Chứng minh châu Phi có nhiều di sản lịch sử</a:t>
            </a:r>
            <a:r>
              <a:rPr lang="vi-VN" sz="2800" b="1" dirty="0" smtClean="0">
                <a:solidFill>
                  <a:srgbClr val="FF0000"/>
                </a:solidFill>
                <a:latin typeface="+mj-lt"/>
              </a:rPr>
              <a:t>.</a:t>
            </a:r>
            <a:endParaRPr lang="en-US" sz="2800" b="1" dirty="0" smtClean="0">
              <a:solidFill>
                <a:srgbClr val="FF0000"/>
              </a:solidFill>
              <a:latin typeface="+mj-lt"/>
            </a:endParaRPr>
          </a:p>
          <a:p>
            <a:pPr algn="just"/>
            <a:r>
              <a:rPr lang="vi-VN" sz="2800" b="1" dirty="0" smtClean="0">
                <a:solidFill>
                  <a:srgbClr val="FF0000"/>
                </a:solidFill>
                <a:latin typeface="+mj-lt"/>
              </a:rPr>
              <a:t>Cho </a:t>
            </a:r>
            <a:r>
              <a:rPr lang="vi-VN" sz="2800" b="1" dirty="0">
                <a:solidFill>
                  <a:srgbClr val="FF0000"/>
                </a:solidFill>
                <a:latin typeface="+mj-lt"/>
              </a:rPr>
              <a:t>biết trong việc khai thác và phát huy các di sản, châu Phi cần lưu ý những vấn đề gì</a:t>
            </a:r>
            <a:r>
              <a:rPr lang="vi-VN" sz="2800" b="1" dirty="0" smtClean="0">
                <a:solidFill>
                  <a:srgbClr val="FF0000"/>
                </a:solidFill>
                <a:latin typeface="+mj-lt"/>
              </a:rPr>
              <a:t>?</a:t>
            </a:r>
            <a:r>
              <a:rPr lang="en-US" sz="2800" b="1" dirty="0">
                <a:solidFill>
                  <a:srgbClr val="FF0000"/>
                </a:solidFill>
                <a:latin typeface="+mj-lt"/>
              </a:rPr>
              <a:t> </a:t>
            </a:r>
            <a:endParaRPr lang="en-US" sz="2800" b="1" dirty="0" smtClean="0">
              <a:solidFill>
                <a:srgbClr val="FF0000"/>
              </a:solidFill>
              <a:latin typeface="+mj-lt"/>
            </a:endParaRPr>
          </a:p>
          <a:p>
            <a:pPr algn="just"/>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Giải</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grpSp>
        <p:nvGrpSpPr>
          <p:cNvPr id="7" name="Group 6">
            <a:extLst>
              <a:ext uri="{FF2B5EF4-FFF2-40B4-BE49-F238E27FC236}">
                <a16:creationId xmlns="" xmlns:a16="http://schemas.microsoft.com/office/drawing/2014/main" id="{5EC5626D-9748-4A2A-8BBF-EE9F7147B81E}"/>
              </a:ext>
            </a:extLst>
          </p:cNvPr>
          <p:cNvGrpSpPr/>
          <p:nvPr/>
        </p:nvGrpSpPr>
        <p:grpSpPr>
          <a:xfrm>
            <a:off x="2667000" y="2012095"/>
            <a:ext cx="4195625" cy="1198747"/>
            <a:chOff x="2772995" y="1124996"/>
            <a:chExt cx="3492421" cy="987908"/>
          </a:xfrm>
        </p:grpSpPr>
        <p:sp>
          <p:nvSpPr>
            <p:cNvPr id="8" name="Rectangle: Rounded Corners 20">
              <a:extLst>
                <a:ext uri="{FF2B5EF4-FFF2-40B4-BE49-F238E27FC236}">
                  <a16:creationId xmlns="" xmlns:a16="http://schemas.microsoft.com/office/drawing/2014/main" id="{7E4C3496-65E1-42F9-B99A-78B458FB9620}"/>
                </a:ext>
              </a:extLst>
            </p:cNvPr>
            <p:cNvSpPr/>
            <p:nvPr/>
          </p:nvSpPr>
          <p:spPr>
            <a:xfrm>
              <a:off x="2772995" y="112499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9" name="TextBox 8">
              <a:extLst>
                <a:ext uri="{FF2B5EF4-FFF2-40B4-BE49-F238E27FC236}">
                  <a16:creationId xmlns="" xmlns:a16="http://schemas.microsoft.com/office/drawing/2014/main" id="{68253866-EE82-4294-B3D3-B736CF3EBCAC}"/>
                </a:ext>
              </a:extLst>
            </p:cNvPr>
            <p:cNvSpPr txBox="1"/>
            <p:nvPr/>
          </p:nvSpPr>
          <p:spPr>
            <a:xfrm>
              <a:off x="2812389" y="1225150"/>
              <a:ext cx="3453027" cy="887754"/>
            </a:xfrm>
            <a:prstGeom prst="rect">
              <a:avLst/>
            </a:prstGeom>
            <a:noFill/>
          </p:spPr>
          <p:txBody>
            <a:bodyPr wrap="square" rtlCol="0">
              <a:spAutoFit/>
            </a:bodyPr>
            <a:lstStyle/>
            <a:p>
              <a:r>
                <a:rPr lang="en-US" sz="3200" b="1" dirty="0">
                  <a:solidFill>
                    <a:srgbClr val="FFFF00"/>
                  </a:solidFill>
                  <a:latin typeface="Arial" panose="020B0604020202020204" pitchFamily="34" charset="0"/>
                  <a:cs typeface="Arial" panose="020B0604020202020204" pitchFamily="34" charset="0"/>
                </a:rPr>
                <a:t>AI NHANH H</a:t>
              </a:r>
              <a:r>
                <a:rPr lang="vi-VN" sz="3200" b="1" dirty="0">
                  <a:solidFill>
                    <a:srgbClr val="FFFF00"/>
                  </a:solidFill>
                  <a:latin typeface="Arial" panose="020B0604020202020204" pitchFamily="34" charset="0"/>
                  <a:cs typeface="Arial" panose="020B0604020202020204" pitchFamily="34" charset="0"/>
                </a:rPr>
                <a:t>Ơ</a:t>
              </a:r>
              <a:r>
                <a:rPr lang="en-US" sz="3200" b="1" dirty="0">
                  <a:solidFill>
                    <a:srgbClr val="FFFF00"/>
                  </a:solidFill>
                  <a:latin typeface="Arial" panose="020B0604020202020204" pitchFamily="34" charset="0"/>
                  <a:cs typeface="Arial" panose="020B0604020202020204" pitchFamily="34" charset="0"/>
                </a:rPr>
                <a:t>N</a:t>
              </a:r>
            </a:p>
          </p:txBody>
        </p:sp>
      </p:grpSp>
    </p:spTree>
    <p:extLst>
      <p:ext uri="{BB962C8B-B14F-4D97-AF65-F5344CB8AC3E}">
        <p14:creationId xmlns="" xmlns:p14="http://schemas.microsoft.com/office/powerpoint/2010/main" val="337575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4781666" y="1647177"/>
            <a:ext cx="4275310" cy="5083823"/>
            <a:chOff x="0" y="0"/>
            <a:chExt cx="2668359" cy="1844161"/>
          </a:xfrm>
        </p:grpSpPr>
        <p:sp>
          <p:nvSpPr>
            <p:cNvPr id="10" name="Freeform 10"/>
            <p:cNvSpPr/>
            <p:nvPr/>
          </p:nvSpPr>
          <p:spPr>
            <a:xfrm>
              <a:off x="38100" y="44450"/>
              <a:ext cx="2631529" cy="1799711"/>
            </a:xfrm>
            <a:custGeom>
              <a:avLst/>
              <a:gdLst/>
              <a:ahLst/>
              <a:cxnLst/>
              <a:rect l="l" t="t" r="r" b="b"/>
              <a:pathLst>
                <a:path w="2631529" h="1799711">
                  <a:moveTo>
                    <a:pt x="2540" y="1769231"/>
                  </a:moveTo>
                  <a:cubicBezTo>
                    <a:pt x="0" y="1778121"/>
                    <a:pt x="5080" y="1784471"/>
                    <a:pt x="18992" y="1785741"/>
                  </a:cubicBezTo>
                  <a:cubicBezTo>
                    <a:pt x="35009" y="1787011"/>
                    <a:pt x="49023" y="1787011"/>
                    <a:pt x="65039" y="1787011"/>
                  </a:cubicBezTo>
                  <a:cubicBezTo>
                    <a:pt x="129105" y="1788281"/>
                    <a:pt x="193170" y="1788281"/>
                    <a:pt x="259238" y="1789551"/>
                  </a:cubicBezTo>
                  <a:cubicBezTo>
                    <a:pt x="295275" y="1790821"/>
                    <a:pt x="331311" y="1792091"/>
                    <a:pt x="365346" y="1793361"/>
                  </a:cubicBezTo>
                  <a:cubicBezTo>
                    <a:pt x="425408" y="1794631"/>
                    <a:pt x="483467" y="1794631"/>
                    <a:pt x="543528" y="1795901"/>
                  </a:cubicBezTo>
                  <a:cubicBezTo>
                    <a:pt x="567553" y="1795901"/>
                    <a:pt x="589575" y="1795901"/>
                    <a:pt x="613600" y="1794631"/>
                  </a:cubicBezTo>
                  <a:cubicBezTo>
                    <a:pt x="623610" y="1794631"/>
                    <a:pt x="635623" y="1793361"/>
                    <a:pt x="645633" y="1793361"/>
                  </a:cubicBezTo>
                  <a:cubicBezTo>
                    <a:pt x="685674" y="1794631"/>
                    <a:pt x="1486492" y="1785741"/>
                    <a:pt x="1526533" y="1787011"/>
                  </a:cubicBezTo>
                  <a:cubicBezTo>
                    <a:pt x="1582591" y="1788281"/>
                    <a:pt x="1736748" y="1788281"/>
                    <a:pt x="1792805" y="1788281"/>
                  </a:cubicBezTo>
                  <a:cubicBezTo>
                    <a:pt x="1814828" y="1788281"/>
                    <a:pt x="1834848" y="1787011"/>
                    <a:pt x="1856871" y="1787011"/>
                  </a:cubicBezTo>
                  <a:lnTo>
                    <a:pt x="1964982" y="1790821"/>
                  </a:lnTo>
                  <a:cubicBezTo>
                    <a:pt x="2043061" y="1793361"/>
                    <a:pt x="2119139" y="1790821"/>
                    <a:pt x="2197219" y="1794631"/>
                  </a:cubicBezTo>
                  <a:cubicBezTo>
                    <a:pt x="2327352" y="1799711"/>
                    <a:pt x="2459487" y="1793361"/>
                    <a:pt x="2566759" y="1798441"/>
                  </a:cubicBezTo>
                  <a:cubicBezTo>
                    <a:pt x="2587079" y="1799711"/>
                    <a:pt x="2607399" y="1798441"/>
                    <a:pt x="2630259" y="1798441"/>
                  </a:cubicBezTo>
                  <a:lnTo>
                    <a:pt x="2630259" y="1738751"/>
                  </a:lnTo>
                  <a:cubicBezTo>
                    <a:pt x="2628989" y="1671647"/>
                    <a:pt x="2627719" y="1606763"/>
                    <a:pt x="2627719" y="1537823"/>
                  </a:cubicBezTo>
                  <a:cubicBezTo>
                    <a:pt x="2627719" y="1458069"/>
                    <a:pt x="2631529" y="1376963"/>
                    <a:pt x="2625179" y="1297209"/>
                  </a:cubicBezTo>
                  <a:cubicBezTo>
                    <a:pt x="2617559" y="1244490"/>
                    <a:pt x="2606129" y="204985"/>
                    <a:pt x="2606129" y="152266"/>
                  </a:cubicBezTo>
                  <a:cubicBezTo>
                    <a:pt x="2603589" y="115768"/>
                    <a:pt x="2602319" y="77919"/>
                    <a:pt x="2599779" y="41421"/>
                  </a:cubicBezTo>
                  <a:cubicBezTo>
                    <a:pt x="2599779" y="30607"/>
                    <a:pt x="2598509" y="19793"/>
                    <a:pt x="2597239" y="6350"/>
                  </a:cubicBezTo>
                  <a:cubicBezTo>
                    <a:pt x="2587079" y="3810"/>
                    <a:pt x="2578189" y="2540"/>
                    <a:pt x="2568029" y="1270"/>
                  </a:cubicBezTo>
                  <a:cubicBezTo>
                    <a:pt x="2560409" y="0"/>
                    <a:pt x="2552789" y="1270"/>
                    <a:pt x="2546439" y="1270"/>
                  </a:cubicBezTo>
                  <a:lnTo>
                    <a:pt x="8982" y="6350"/>
                  </a:lnTo>
                  <a:lnTo>
                    <a:pt x="2540" y="1769231"/>
                  </a:lnTo>
                  <a:close/>
                </a:path>
              </a:pathLst>
            </a:custGeom>
            <a:solidFill>
              <a:srgbClr val="2E2C2B"/>
            </a:solidFill>
          </p:spPr>
        </p:sp>
        <p:sp>
          <p:nvSpPr>
            <p:cNvPr id="11" name="Freeform 11"/>
            <p:cNvSpPr/>
            <p:nvPr/>
          </p:nvSpPr>
          <p:spPr>
            <a:xfrm>
              <a:off x="11430" y="16510"/>
              <a:ext cx="2607399" cy="1789551"/>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12" name="Freeform 12"/>
            <p:cNvSpPr/>
            <p:nvPr/>
          </p:nvSpPr>
          <p:spPr>
            <a:xfrm>
              <a:off x="-3810" y="0"/>
              <a:ext cx="2636609" cy="1816221"/>
            </a:xfrm>
            <a:custGeom>
              <a:avLst/>
              <a:gdLst/>
              <a:ahLst/>
              <a:cxnLst/>
              <a:rect l="l" t="t" r="r" b="b"/>
              <a:pathLst>
                <a:path w="2636609" h="1816221">
                  <a:moveTo>
                    <a:pt x="2602319" y="21590"/>
                  </a:moveTo>
                  <a:cubicBezTo>
                    <a:pt x="2603589" y="34290"/>
                    <a:pt x="2603589" y="44450"/>
                    <a:pt x="2604859" y="54781"/>
                  </a:cubicBezTo>
                  <a:cubicBezTo>
                    <a:pt x="2607399" y="91278"/>
                    <a:pt x="2608669" y="129128"/>
                    <a:pt x="2611209" y="165625"/>
                  </a:cubicBezTo>
                  <a:cubicBezTo>
                    <a:pt x="2611209" y="218344"/>
                    <a:pt x="2623909" y="1257850"/>
                    <a:pt x="2630259" y="1310568"/>
                  </a:cubicBezTo>
                  <a:cubicBezTo>
                    <a:pt x="2636609" y="1390322"/>
                    <a:pt x="2632799" y="1471428"/>
                    <a:pt x="2632799" y="1551182"/>
                  </a:cubicBezTo>
                  <a:cubicBezTo>
                    <a:pt x="2632799" y="1621474"/>
                    <a:pt x="2634069" y="1686358"/>
                    <a:pt x="2635339" y="1755261"/>
                  </a:cubicBezTo>
                  <a:lnTo>
                    <a:pt x="2635339" y="1814951"/>
                  </a:lnTo>
                  <a:cubicBezTo>
                    <a:pt x="2612479" y="1814951"/>
                    <a:pt x="2592159" y="1816221"/>
                    <a:pt x="2571839" y="1814951"/>
                  </a:cubicBezTo>
                  <a:cubicBezTo>
                    <a:pt x="2443338" y="1809871"/>
                    <a:pt x="2311203" y="1816221"/>
                    <a:pt x="2181070" y="1811141"/>
                  </a:cubicBezTo>
                  <a:cubicBezTo>
                    <a:pt x="2102990" y="1807331"/>
                    <a:pt x="2026912" y="1809871"/>
                    <a:pt x="1948832" y="1807331"/>
                  </a:cubicBezTo>
                  <a:lnTo>
                    <a:pt x="1840722" y="1803521"/>
                  </a:lnTo>
                  <a:cubicBezTo>
                    <a:pt x="1818699" y="1803521"/>
                    <a:pt x="1798679" y="1804791"/>
                    <a:pt x="1776656" y="1804791"/>
                  </a:cubicBezTo>
                  <a:cubicBezTo>
                    <a:pt x="1720599" y="1803521"/>
                    <a:pt x="1566441" y="1804791"/>
                    <a:pt x="1510384" y="1803521"/>
                  </a:cubicBezTo>
                  <a:cubicBezTo>
                    <a:pt x="1470343" y="1802251"/>
                    <a:pt x="669524" y="1811141"/>
                    <a:pt x="629483" y="1809871"/>
                  </a:cubicBezTo>
                  <a:cubicBezTo>
                    <a:pt x="619473" y="1809871"/>
                    <a:pt x="607461" y="1811141"/>
                    <a:pt x="597451" y="1811141"/>
                  </a:cubicBezTo>
                  <a:cubicBezTo>
                    <a:pt x="573426" y="1811141"/>
                    <a:pt x="551404" y="1812411"/>
                    <a:pt x="527379" y="1812411"/>
                  </a:cubicBezTo>
                  <a:cubicBezTo>
                    <a:pt x="467318" y="1812411"/>
                    <a:pt x="409258" y="1811141"/>
                    <a:pt x="349197" y="1809871"/>
                  </a:cubicBezTo>
                  <a:cubicBezTo>
                    <a:pt x="313160" y="1808601"/>
                    <a:pt x="277123" y="1807331"/>
                    <a:pt x="243088" y="1806061"/>
                  </a:cubicBezTo>
                  <a:cubicBezTo>
                    <a:pt x="179023" y="1804791"/>
                    <a:pt x="114957" y="1803521"/>
                    <a:pt x="48890" y="1803521"/>
                  </a:cubicBezTo>
                  <a:cubicBezTo>
                    <a:pt x="38100" y="1803521"/>
                    <a:pt x="29210" y="1803521"/>
                    <a:pt x="19050" y="1802251"/>
                  </a:cubicBezTo>
                  <a:cubicBezTo>
                    <a:pt x="10160" y="1800981"/>
                    <a:pt x="5080" y="1794631"/>
                    <a:pt x="7620" y="1785741"/>
                  </a:cubicBezTo>
                  <a:cubicBezTo>
                    <a:pt x="16510" y="1753947"/>
                    <a:pt x="12700" y="1720153"/>
                    <a:pt x="11430" y="1685007"/>
                  </a:cubicBezTo>
                  <a:cubicBezTo>
                    <a:pt x="10160" y="1613363"/>
                    <a:pt x="6350" y="1543072"/>
                    <a:pt x="7620" y="1471428"/>
                  </a:cubicBezTo>
                  <a:cubicBezTo>
                    <a:pt x="5080" y="1382212"/>
                    <a:pt x="0" y="277822"/>
                    <a:pt x="7620" y="187253"/>
                  </a:cubicBezTo>
                  <a:cubicBezTo>
                    <a:pt x="8890" y="169681"/>
                    <a:pt x="7620" y="150756"/>
                    <a:pt x="8890" y="133183"/>
                  </a:cubicBezTo>
                  <a:cubicBezTo>
                    <a:pt x="10160" y="104796"/>
                    <a:pt x="12700" y="73705"/>
                    <a:pt x="13970" y="44450"/>
                  </a:cubicBezTo>
                  <a:cubicBezTo>
                    <a:pt x="13970" y="41910"/>
                    <a:pt x="15240" y="39370"/>
                    <a:pt x="16510" y="38100"/>
                  </a:cubicBezTo>
                  <a:cubicBezTo>
                    <a:pt x="38100" y="35560"/>
                    <a:pt x="64906" y="30480"/>
                    <a:pt x="96939" y="29210"/>
                  </a:cubicBezTo>
                  <a:cubicBezTo>
                    <a:pt x="150994" y="25400"/>
                    <a:pt x="205050" y="22860"/>
                    <a:pt x="261107" y="20320"/>
                  </a:cubicBezTo>
                  <a:cubicBezTo>
                    <a:pt x="299146" y="17780"/>
                    <a:pt x="337185" y="16510"/>
                    <a:pt x="373221" y="13970"/>
                  </a:cubicBezTo>
                  <a:cubicBezTo>
                    <a:pt x="409258" y="11430"/>
                    <a:pt x="447297" y="8890"/>
                    <a:pt x="483334" y="8890"/>
                  </a:cubicBezTo>
                  <a:cubicBezTo>
                    <a:pt x="523375" y="7620"/>
                    <a:pt x="563416" y="10160"/>
                    <a:pt x="603457" y="8890"/>
                  </a:cubicBezTo>
                  <a:cubicBezTo>
                    <a:pt x="653508" y="8890"/>
                    <a:pt x="1560435" y="6350"/>
                    <a:pt x="1610486" y="5080"/>
                  </a:cubicBezTo>
                  <a:cubicBezTo>
                    <a:pt x="1658535" y="3810"/>
                    <a:pt x="1706585" y="2540"/>
                    <a:pt x="1756636" y="2540"/>
                  </a:cubicBezTo>
                  <a:cubicBezTo>
                    <a:pt x="1838720" y="1270"/>
                    <a:pt x="1918801" y="0"/>
                    <a:pt x="2000885" y="0"/>
                  </a:cubicBezTo>
                  <a:cubicBezTo>
                    <a:pt x="2034920" y="0"/>
                    <a:pt x="2070957" y="2540"/>
                    <a:pt x="2104992" y="2540"/>
                  </a:cubicBezTo>
                  <a:cubicBezTo>
                    <a:pt x="2199088" y="3810"/>
                    <a:pt x="2295186" y="5080"/>
                    <a:pt x="2389282" y="7620"/>
                  </a:cubicBezTo>
                  <a:cubicBezTo>
                    <a:pt x="2439334" y="8890"/>
                    <a:pt x="2489385" y="12700"/>
                    <a:pt x="2539436" y="16510"/>
                  </a:cubicBezTo>
                  <a:lnTo>
                    <a:pt x="2571839" y="16510"/>
                  </a:lnTo>
                  <a:cubicBezTo>
                    <a:pt x="2583269" y="17780"/>
                    <a:pt x="2592159" y="20320"/>
                    <a:pt x="2602319" y="21590"/>
                  </a:cubicBezTo>
                  <a:close/>
                  <a:moveTo>
                    <a:pt x="2612479" y="1798441"/>
                  </a:moveTo>
                  <a:cubicBezTo>
                    <a:pt x="2613749" y="1781931"/>
                    <a:pt x="2615019" y="1769231"/>
                    <a:pt x="2615019" y="1756531"/>
                  </a:cubicBezTo>
                  <a:cubicBezTo>
                    <a:pt x="2613749" y="1679600"/>
                    <a:pt x="2612479" y="1607956"/>
                    <a:pt x="2612479" y="1530906"/>
                  </a:cubicBezTo>
                  <a:cubicBezTo>
                    <a:pt x="2612479" y="1495760"/>
                    <a:pt x="2615019" y="1460614"/>
                    <a:pt x="2613749" y="1425468"/>
                  </a:cubicBezTo>
                  <a:cubicBezTo>
                    <a:pt x="2613749" y="1393026"/>
                    <a:pt x="2612479" y="1359232"/>
                    <a:pt x="2611209" y="1326790"/>
                  </a:cubicBezTo>
                  <a:cubicBezTo>
                    <a:pt x="2606129" y="1276774"/>
                    <a:pt x="2594699" y="241324"/>
                    <a:pt x="2594699" y="191309"/>
                  </a:cubicBezTo>
                  <a:cubicBezTo>
                    <a:pt x="2592159" y="149404"/>
                    <a:pt x="2589619" y="106148"/>
                    <a:pt x="2587079" y="64243"/>
                  </a:cubicBezTo>
                  <a:cubicBezTo>
                    <a:pt x="2585809" y="44450"/>
                    <a:pt x="2584539" y="43180"/>
                    <a:pt x="2567465" y="41910"/>
                  </a:cubicBezTo>
                  <a:cubicBezTo>
                    <a:pt x="2561459" y="41910"/>
                    <a:pt x="2557454" y="41910"/>
                    <a:pt x="2551448" y="40640"/>
                  </a:cubicBezTo>
                  <a:cubicBezTo>
                    <a:pt x="2501397" y="36830"/>
                    <a:pt x="2449344" y="31750"/>
                    <a:pt x="2399293" y="30480"/>
                  </a:cubicBezTo>
                  <a:cubicBezTo>
                    <a:pt x="2277168" y="26670"/>
                    <a:pt x="2153041" y="25400"/>
                    <a:pt x="2030916" y="22860"/>
                  </a:cubicBezTo>
                  <a:lnTo>
                    <a:pt x="1886769" y="22860"/>
                  </a:lnTo>
                  <a:cubicBezTo>
                    <a:pt x="1822703" y="22860"/>
                    <a:pt x="1758638" y="22860"/>
                    <a:pt x="1696574" y="24130"/>
                  </a:cubicBezTo>
                  <a:cubicBezTo>
                    <a:pt x="1642519" y="25400"/>
                    <a:pt x="731588" y="29210"/>
                    <a:pt x="677533" y="29210"/>
                  </a:cubicBezTo>
                  <a:cubicBezTo>
                    <a:pt x="589442" y="29210"/>
                    <a:pt x="501352" y="26670"/>
                    <a:pt x="413262" y="33020"/>
                  </a:cubicBezTo>
                  <a:cubicBezTo>
                    <a:pt x="367215" y="36830"/>
                    <a:pt x="323170" y="36830"/>
                    <a:pt x="279125" y="38100"/>
                  </a:cubicBezTo>
                  <a:cubicBezTo>
                    <a:pt x="203047" y="41910"/>
                    <a:pt x="126970" y="45720"/>
                    <a:pt x="50892" y="50800"/>
                  </a:cubicBezTo>
                  <a:cubicBezTo>
                    <a:pt x="36830" y="50800"/>
                    <a:pt x="34290" y="53429"/>
                    <a:pt x="33020" y="69650"/>
                  </a:cubicBezTo>
                  <a:cubicBezTo>
                    <a:pt x="31750" y="93982"/>
                    <a:pt x="31750" y="118314"/>
                    <a:pt x="30480" y="142645"/>
                  </a:cubicBezTo>
                  <a:cubicBezTo>
                    <a:pt x="29210" y="183198"/>
                    <a:pt x="26670" y="222399"/>
                    <a:pt x="25400" y="262952"/>
                  </a:cubicBezTo>
                  <a:cubicBezTo>
                    <a:pt x="20320" y="306209"/>
                    <a:pt x="26670" y="1363287"/>
                    <a:pt x="29210" y="1406544"/>
                  </a:cubicBezTo>
                  <a:cubicBezTo>
                    <a:pt x="29210" y="1452503"/>
                    <a:pt x="29210" y="1499815"/>
                    <a:pt x="30480" y="1545775"/>
                  </a:cubicBezTo>
                  <a:cubicBezTo>
                    <a:pt x="30480" y="1579569"/>
                    <a:pt x="33020" y="1613363"/>
                    <a:pt x="33020" y="1647157"/>
                  </a:cubicBezTo>
                  <a:cubicBezTo>
                    <a:pt x="33020" y="1683655"/>
                    <a:pt x="33020" y="1720153"/>
                    <a:pt x="31750" y="1756531"/>
                  </a:cubicBezTo>
                  <a:lnTo>
                    <a:pt x="31750" y="1766691"/>
                  </a:lnTo>
                  <a:cubicBezTo>
                    <a:pt x="31750" y="1776851"/>
                    <a:pt x="35560" y="1780661"/>
                    <a:pt x="44450" y="1780661"/>
                  </a:cubicBezTo>
                  <a:cubicBezTo>
                    <a:pt x="68910" y="1780661"/>
                    <a:pt x="96939" y="1781931"/>
                    <a:pt x="122966" y="1781931"/>
                  </a:cubicBezTo>
                  <a:cubicBezTo>
                    <a:pt x="161004" y="1781931"/>
                    <a:pt x="201045" y="1779391"/>
                    <a:pt x="239084" y="1781931"/>
                  </a:cubicBezTo>
                  <a:cubicBezTo>
                    <a:pt x="301148" y="1785741"/>
                    <a:pt x="363211" y="1788281"/>
                    <a:pt x="425275" y="1787011"/>
                  </a:cubicBezTo>
                  <a:cubicBezTo>
                    <a:pt x="465316" y="1785741"/>
                    <a:pt x="503355" y="1788281"/>
                    <a:pt x="543395" y="1788281"/>
                  </a:cubicBezTo>
                  <a:cubicBezTo>
                    <a:pt x="601455" y="1788281"/>
                    <a:pt x="659514" y="1787011"/>
                    <a:pt x="717574" y="1788281"/>
                  </a:cubicBezTo>
                  <a:cubicBezTo>
                    <a:pt x="803662" y="1789551"/>
                    <a:pt x="1748628" y="1779391"/>
                    <a:pt x="1836718" y="1781931"/>
                  </a:cubicBezTo>
                  <a:cubicBezTo>
                    <a:pt x="1874756" y="1783201"/>
                    <a:pt x="1912795" y="1784471"/>
                    <a:pt x="1948832" y="1784471"/>
                  </a:cubicBezTo>
                  <a:cubicBezTo>
                    <a:pt x="2014900" y="1787011"/>
                    <a:pt x="2078965" y="1783201"/>
                    <a:pt x="2145033" y="1787011"/>
                  </a:cubicBezTo>
                  <a:cubicBezTo>
                    <a:pt x="2199088" y="1789551"/>
                    <a:pt x="2253143" y="1789551"/>
                    <a:pt x="2307199" y="1792091"/>
                  </a:cubicBezTo>
                  <a:cubicBezTo>
                    <a:pt x="2387280" y="1795901"/>
                    <a:pt x="2467362" y="1798441"/>
                    <a:pt x="2547444" y="1799711"/>
                  </a:cubicBezTo>
                  <a:cubicBezTo>
                    <a:pt x="2574379" y="1799711"/>
                    <a:pt x="2592159" y="1798441"/>
                    <a:pt x="2612479" y="1798441"/>
                  </a:cubicBezTo>
                  <a:close/>
                </a:path>
              </a:pathLst>
            </a:custGeom>
            <a:solidFill>
              <a:srgbClr val="FAF3E2"/>
            </a:solidFill>
          </p:spPr>
        </p:sp>
      </p:grpSp>
      <p:grpSp>
        <p:nvGrpSpPr>
          <p:cNvPr id="13" name="Group 13"/>
          <p:cNvGrpSpPr/>
          <p:nvPr/>
        </p:nvGrpSpPr>
        <p:grpSpPr>
          <a:xfrm>
            <a:off x="3115043" y="492430"/>
            <a:ext cx="2748427" cy="800110"/>
            <a:chOff x="-3810" y="0"/>
            <a:chExt cx="2671055" cy="656081"/>
          </a:xfrm>
          <a:solidFill>
            <a:schemeClr val="accent2"/>
          </a:solidFill>
        </p:grpSpPr>
        <p:sp>
          <p:nvSpPr>
            <p:cNvPr id="14" name="Freeform 14"/>
            <p:cNvSpPr/>
            <p:nvPr/>
          </p:nvSpPr>
          <p:spPr>
            <a:xfrm>
              <a:off x="38100" y="44450"/>
              <a:ext cx="2629145" cy="611631"/>
            </a:xfrm>
            <a:custGeom>
              <a:avLst/>
              <a:gdLst/>
              <a:ahLst/>
              <a:cxnLst/>
              <a:rect l="l" t="t" r="r" b="b"/>
              <a:pathLst>
                <a:path w="2629145" h="611631">
                  <a:moveTo>
                    <a:pt x="2540" y="581151"/>
                  </a:moveTo>
                  <a:cubicBezTo>
                    <a:pt x="0" y="590042"/>
                    <a:pt x="5080" y="596392"/>
                    <a:pt x="18979" y="597661"/>
                  </a:cubicBezTo>
                  <a:cubicBezTo>
                    <a:pt x="34980" y="598932"/>
                    <a:pt x="48981" y="598932"/>
                    <a:pt x="64983" y="598932"/>
                  </a:cubicBezTo>
                  <a:cubicBezTo>
                    <a:pt x="128988" y="600201"/>
                    <a:pt x="192993" y="600201"/>
                    <a:pt x="258998" y="601471"/>
                  </a:cubicBezTo>
                  <a:cubicBezTo>
                    <a:pt x="295000" y="602742"/>
                    <a:pt x="331003" y="604011"/>
                    <a:pt x="365006" y="605282"/>
                  </a:cubicBezTo>
                  <a:cubicBezTo>
                    <a:pt x="425010" y="606551"/>
                    <a:pt x="483015" y="606551"/>
                    <a:pt x="543019" y="607821"/>
                  </a:cubicBezTo>
                  <a:cubicBezTo>
                    <a:pt x="567021" y="607821"/>
                    <a:pt x="589023" y="607821"/>
                    <a:pt x="613025" y="606551"/>
                  </a:cubicBezTo>
                  <a:cubicBezTo>
                    <a:pt x="623026" y="606551"/>
                    <a:pt x="635027" y="605282"/>
                    <a:pt x="645027" y="605282"/>
                  </a:cubicBezTo>
                  <a:cubicBezTo>
                    <a:pt x="685030" y="606551"/>
                    <a:pt x="1485092" y="597661"/>
                    <a:pt x="1525095" y="598932"/>
                  </a:cubicBezTo>
                  <a:cubicBezTo>
                    <a:pt x="1581099" y="600201"/>
                    <a:pt x="1735111" y="600201"/>
                    <a:pt x="1791115" y="600201"/>
                  </a:cubicBezTo>
                  <a:cubicBezTo>
                    <a:pt x="1813117" y="600201"/>
                    <a:pt x="1833119" y="598932"/>
                    <a:pt x="1855120" y="598932"/>
                  </a:cubicBezTo>
                  <a:lnTo>
                    <a:pt x="1963128" y="602742"/>
                  </a:lnTo>
                  <a:cubicBezTo>
                    <a:pt x="2041135" y="605282"/>
                    <a:pt x="2117140" y="602742"/>
                    <a:pt x="2195146" y="606551"/>
                  </a:cubicBezTo>
                  <a:cubicBezTo>
                    <a:pt x="2325156" y="611632"/>
                    <a:pt x="2457166" y="605282"/>
                    <a:pt x="2564375" y="610361"/>
                  </a:cubicBezTo>
                  <a:cubicBezTo>
                    <a:pt x="2584695" y="611632"/>
                    <a:pt x="2605015" y="610361"/>
                    <a:pt x="2627875" y="610361"/>
                  </a:cubicBezTo>
                  <a:lnTo>
                    <a:pt x="2627875" y="550671"/>
                  </a:lnTo>
                  <a:cubicBezTo>
                    <a:pt x="2626605" y="510490"/>
                    <a:pt x="2625335" y="490879"/>
                    <a:pt x="2625335" y="470042"/>
                  </a:cubicBezTo>
                  <a:cubicBezTo>
                    <a:pt x="2625335" y="445936"/>
                    <a:pt x="2629145" y="421422"/>
                    <a:pt x="2622795" y="397317"/>
                  </a:cubicBezTo>
                  <a:cubicBezTo>
                    <a:pt x="2615175" y="381383"/>
                    <a:pt x="2603745" y="67195"/>
                    <a:pt x="2603745" y="51261"/>
                  </a:cubicBezTo>
                  <a:cubicBezTo>
                    <a:pt x="2601205" y="40229"/>
                    <a:pt x="2599935" y="28790"/>
                    <a:pt x="2597395" y="17758"/>
                  </a:cubicBezTo>
                  <a:cubicBezTo>
                    <a:pt x="2597395" y="14490"/>
                    <a:pt x="2596125" y="11221"/>
                    <a:pt x="2594855" y="6350"/>
                  </a:cubicBezTo>
                  <a:cubicBezTo>
                    <a:pt x="2584695" y="3810"/>
                    <a:pt x="2575805" y="2540"/>
                    <a:pt x="2565645" y="1270"/>
                  </a:cubicBezTo>
                  <a:cubicBezTo>
                    <a:pt x="2558025" y="0"/>
                    <a:pt x="2550405" y="1270"/>
                    <a:pt x="2544055" y="1270"/>
                  </a:cubicBezTo>
                  <a:lnTo>
                    <a:pt x="8978" y="6350"/>
                  </a:lnTo>
                  <a:lnTo>
                    <a:pt x="2540" y="581151"/>
                  </a:lnTo>
                  <a:close/>
                </a:path>
              </a:pathLst>
            </a:custGeom>
            <a:grpFill/>
          </p:spPr>
        </p:sp>
        <p:sp>
          <p:nvSpPr>
            <p:cNvPr id="15" name="Freeform 15"/>
            <p:cNvSpPr/>
            <p:nvPr/>
          </p:nvSpPr>
          <p:spPr>
            <a:xfrm>
              <a:off x="62230" y="44450"/>
              <a:ext cx="2605015" cy="601472"/>
            </a:xfrm>
            <a:custGeom>
              <a:avLst/>
              <a:gdLst/>
              <a:ahLst/>
              <a:cxnLst/>
              <a:rect l="l" t="t" r="r" b="b"/>
              <a:pathLst>
                <a:path w="2605015" h="601472">
                  <a:moveTo>
                    <a:pt x="2605015" y="601472"/>
                  </a:moveTo>
                  <a:lnTo>
                    <a:pt x="0" y="593852"/>
                  </a:lnTo>
                  <a:lnTo>
                    <a:pt x="0" y="216479"/>
                  </a:lnTo>
                  <a:lnTo>
                    <a:pt x="7620" y="20320"/>
                  </a:lnTo>
                  <a:lnTo>
                    <a:pt x="1301746" y="0"/>
                  </a:lnTo>
                  <a:lnTo>
                    <a:pt x="2583425" y="8890"/>
                  </a:lnTo>
                  <a:close/>
                </a:path>
              </a:pathLst>
            </a:custGeom>
            <a:grpFill/>
          </p:spPr>
        </p:sp>
        <p:sp>
          <p:nvSpPr>
            <p:cNvPr id="16" name="Freeform 16"/>
            <p:cNvSpPr/>
            <p:nvPr/>
          </p:nvSpPr>
          <p:spPr>
            <a:xfrm>
              <a:off x="-3810" y="0"/>
              <a:ext cx="2634225" cy="628141"/>
            </a:xfrm>
            <a:custGeom>
              <a:avLst/>
              <a:gdLst/>
              <a:ahLst/>
              <a:cxnLst/>
              <a:rect l="l" t="t" r="r" b="b"/>
              <a:pathLst>
                <a:path w="2634225" h="628141">
                  <a:moveTo>
                    <a:pt x="2599935" y="21590"/>
                  </a:moveTo>
                  <a:cubicBezTo>
                    <a:pt x="2601205" y="34290"/>
                    <a:pt x="2601205" y="44450"/>
                    <a:pt x="2602475" y="52811"/>
                  </a:cubicBezTo>
                  <a:cubicBezTo>
                    <a:pt x="2605015" y="63842"/>
                    <a:pt x="2606285" y="75282"/>
                    <a:pt x="2608825" y="86314"/>
                  </a:cubicBezTo>
                  <a:cubicBezTo>
                    <a:pt x="2608825" y="102248"/>
                    <a:pt x="2621525" y="416436"/>
                    <a:pt x="2627875" y="432370"/>
                  </a:cubicBezTo>
                  <a:cubicBezTo>
                    <a:pt x="2634225" y="456475"/>
                    <a:pt x="2630415" y="480989"/>
                    <a:pt x="2630415" y="505095"/>
                  </a:cubicBezTo>
                  <a:cubicBezTo>
                    <a:pt x="2630415" y="526340"/>
                    <a:pt x="2631685" y="545952"/>
                    <a:pt x="2632955" y="567181"/>
                  </a:cubicBezTo>
                  <a:lnTo>
                    <a:pt x="2632955" y="626871"/>
                  </a:lnTo>
                  <a:cubicBezTo>
                    <a:pt x="2610095" y="626871"/>
                    <a:pt x="2589775" y="628141"/>
                    <a:pt x="2569455" y="626871"/>
                  </a:cubicBezTo>
                  <a:cubicBezTo>
                    <a:pt x="2441072" y="621791"/>
                    <a:pt x="2309062" y="628141"/>
                    <a:pt x="2179052" y="623061"/>
                  </a:cubicBezTo>
                  <a:cubicBezTo>
                    <a:pt x="2101046" y="619251"/>
                    <a:pt x="2025040" y="621791"/>
                    <a:pt x="1947034" y="619251"/>
                  </a:cubicBezTo>
                  <a:lnTo>
                    <a:pt x="1839026" y="615441"/>
                  </a:lnTo>
                  <a:cubicBezTo>
                    <a:pt x="1817024" y="615441"/>
                    <a:pt x="1797022" y="616711"/>
                    <a:pt x="1775021" y="616711"/>
                  </a:cubicBezTo>
                  <a:cubicBezTo>
                    <a:pt x="1719017" y="615441"/>
                    <a:pt x="1565005" y="616711"/>
                    <a:pt x="1509000" y="615441"/>
                  </a:cubicBezTo>
                  <a:cubicBezTo>
                    <a:pt x="1468997" y="614171"/>
                    <a:pt x="668936" y="623061"/>
                    <a:pt x="628933" y="621791"/>
                  </a:cubicBezTo>
                  <a:cubicBezTo>
                    <a:pt x="618932" y="621791"/>
                    <a:pt x="606931" y="623061"/>
                    <a:pt x="596930" y="623061"/>
                  </a:cubicBezTo>
                  <a:cubicBezTo>
                    <a:pt x="572929" y="623061"/>
                    <a:pt x="550927" y="624331"/>
                    <a:pt x="526925" y="624331"/>
                  </a:cubicBezTo>
                  <a:cubicBezTo>
                    <a:pt x="466920" y="624331"/>
                    <a:pt x="408916" y="623061"/>
                    <a:pt x="348911" y="621791"/>
                  </a:cubicBezTo>
                  <a:cubicBezTo>
                    <a:pt x="312909" y="620521"/>
                    <a:pt x="276906" y="619251"/>
                    <a:pt x="242903" y="617981"/>
                  </a:cubicBezTo>
                  <a:cubicBezTo>
                    <a:pt x="178898" y="616711"/>
                    <a:pt x="114893" y="615441"/>
                    <a:pt x="48888" y="615441"/>
                  </a:cubicBezTo>
                  <a:cubicBezTo>
                    <a:pt x="38100" y="615441"/>
                    <a:pt x="29210" y="615441"/>
                    <a:pt x="19050" y="614171"/>
                  </a:cubicBezTo>
                  <a:cubicBezTo>
                    <a:pt x="10160" y="612901"/>
                    <a:pt x="5080" y="606551"/>
                    <a:pt x="7620" y="597661"/>
                  </a:cubicBezTo>
                  <a:cubicBezTo>
                    <a:pt x="16510" y="566380"/>
                    <a:pt x="12700" y="556166"/>
                    <a:pt x="11430" y="545543"/>
                  </a:cubicBezTo>
                  <a:cubicBezTo>
                    <a:pt x="10160" y="523889"/>
                    <a:pt x="6350" y="502643"/>
                    <a:pt x="7620" y="480989"/>
                  </a:cubicBezTo>
                  <a:cubicBezTo>
                    <a:pt x="5080" y="454024"/>
                    <a:pt x="0" y="120225"/>
                    <a:pt x="7620" y="92851"/>
                  </a:cubicBezTo>
                  <a:cubicBezTo>
                    <a:pt x="8890" y="87539"/>
                    <a:pt x="7620" y="81819"/>
                    <a:pt x="8890" y="76508"/>
                  </a:cubicBezTo>
                  <a:cubicBezTo>
                    <a:pt x="10160" y="67928"/>
                    <a:pt x="12700" y="58531"/>
                    <a:pt x="13970" y="44450"/>
                  </a:cubicBezTo>
                  <a:cubicBezTo>
                    <a:pt x="13970" y="41910"/>
                    <a:pt x="15240" y="39370"/>
                    <a:pt x="16510" y="38100"/>
                  </a:cubicBezTo>
                  <a:cubicBezTo>
                    <a:pt x="38100" y="35560"/>
                    <a:pt x="64889" y="30480"/>
                    <a:pt x="96892" y="29210"/>
                  </a:cubicBezTo>
                  <a:cubicBezTo>
                    <a:pt x="150896" y="25400"/>
                    <a:pt x="204900" y="22860"/>
                    <a:pt x="260905" y="20320"/>
                  </a:cubicBezTo>
                  <a:cubicBezTo>
                    <a:pt x="298907" y="17780"/>
                    <a:pt x="336910" y="16510"/>
                    <a:pt x="372913" y="13970"/>
                  </a:cubicBezTo>
                  <a:cubicBezTo>
                    <a:pt x="408916" y="11430"/>
                    <a:pt x="446919" y="8890"/>
                    <a:pt x="482922" y="8890"/>
                  </a:cubicBezTo>
                  <a:cubicBezTo>
                    <a:pt x="522925" y="7620"/>
                    <a:pt x="562928" y="10160"/>
                    <a:pt x="602931" y="8890"/>
                  </a:cubicBezTo>
                  <a:cubicBezTo>
                    <a:pt x="652935" y="8890"/>
                    <a:pt x="1559004" y="6350"/>
                    <a:pt x="1609008" y="5080"/>
                  </a:cubicBezTo>
                  <a:cubicBezTo>
                    <a:pt x="1657012" y="3810"/>
                    <a:pt x="1705015" y="2540"/>
                    <a:pt x="1755019" y="2540"/>
                  </a:cubicBezTo>
                  <a:cubicBezTo>
                    <a:pt x="1837026" y="1270"/>
                    <a:pt x="1917032" y="0"/>
                    <a:pt x="1999038" y="0"/>
                  </a:cubicBezTo>
                  <a:cubicBezTo>
                    <a:pt x="2033041" y="0"/>
                    <a:pt x="2069043" y="2540"/>
                    <a:pt x="2103046" y="2540"/>
                  </a:cubicBezTo>
                  <a:cubicBezTo>
                    <a:pt x="2197053" y="3810"/>
                    <a:pt x="2293061" y="5080"/>
                    <a:pt x="2387068" y="7620"/>
                  </a:cubicBezTo>
                  <a:cubicBezTo>
                    <a:pt x="2437072" y="8890"/>
                    <a:pt x="2487075" y="12700"/>
                    <a:pt x="2537079" y="16510"/>
                  </a:cubicBezTo>
                  <a:lnTo>
                    <a:pt x="2569455" y="16510"/>
                  </a:lnTo>
                  <a:cubicBezTo>
                    <a:pt x="2580885" y="17780"/>
                    <a:pt x="2589775" y="20320"/>
                    <a:pt x="2599935" y="21590"/>
                  </a:cubicBezTo>
                  <a:close/>
                  <a:moveTo>
                    <a:pt x="2610095" y="610362"/>
                  </a:moveTo>
                  <a:cubicBezTo>
                    <a:pt x="2611365" y="593852"/>
                    <a:pt x="2612635" y="581152"/>
                    <a:pt x="2612635" y="568452"/>
                  </a:cubicBezTo>
                  <a:cubicBezTo>
                    <a:pt x="2611365" y="543909"/>
                    <a:pt x="2610095" y="522255"/>
                    <a:pt x="2610095" y="498966"/>
                  </a:cubicBezTo>
                  <a:cubicBezTo>
                    <a:pt x="2610095" y="488344"/>
                    <a:pt x="2612635" y="477721"/>
                    <a:pt x="2611365" y="467098"/>
                  </a:cubicBezTo>
                  <a:cubicBezTo>
                    <a:pt x="2611365" y="457292"/>
                    <a:pt x="2610095" y="447078"/>
                    <a:pt x="2608825" y="437273"/>
                  </a:cubicBezTo>
                  <a:cubicBezTo>
                    <a:pt x="2603745" y="422156"/>
                    <a:pt x="2592315" y="109193"/>
                    <a:pt x="2592315" y="94076"/>
                  </a:cubicBezTo>
                  <a:cubicBezTo>
                    <a:pt x="2589775" y="81411"/>
                    <a:pt x="2587235" y="68337"/>
                    <a:pt x="2584695" y="55671"/>
                  </a:cubicBezTo>
                  <a:cubicBezTo>
                    <a:pt x="2583425" y="44450"/>
                    <a:pt x="2582155" y="43180"/>
                    <a:pt x="2565082" y="41910"/>
                  </a:cubicBezTo>
                  <a:cubicBezTo>
                    <a:pt x="2559081" y="41910"/>
                    <a:pt x="2555081" y="41910"/>
                    <a:pt x="2549080" y="40640"/>
                  </a:cubicBezTo>
                  <a:cubicBezTo>
                    <a:pt x="2499076" y="36830"/>
                    <a:pt x="2447072" y="31750"/>
                    <a:pt x="2397069" y="30480"/>
                  </a:cubicBezTo>
                  <a:cubicBezTo>
                    <a:pt x="2275059" y="26670"/>
                    <a:pt x="2151050" y="25400"/>
                    <a:pt x="2029040" y="22860"/>
                  </a:cubicBezTo>
                  <a:lnTo>
                    <a:pt x="1885029" y="22860"/>
                  </a:lnTo>
                  <a:cubicBezTo>
                    <a:pt x="1821024" y="22860"/>
                    <a:pt x="1757019" y="22860"/>
                    <a:pt x="1695015" y="24130"/>
                  </a:cubicBezTo>
                  <a:cubicBezTo>
                    <a:pt x="1641011" y="25400"/>
                    <a:pt x="730941" y="29210"/>
                    <a:pt x="676937" y="29210"/>
                  </a:cubicBezTo>
                  <a:cubicBezTo>
                    <a:pt x="588930" y="29210"/>
                    <a:pt x="500923" y="26670"/>
                    <a:pt x="412916" y="33020"/>
                  </a:cubicBezTo>
                  <a:cubicBezTo>
                    <a:pt x="366913" y="36830"/>
                    <a:pt x="322909" y="36830"/>
                    <a:pt x="278906" y="38100"/>
                  </a:cubicBezTo>
                  <a:cubicBezTo>
                    <a:pt x="202900" y="41910"/>
                    <a:pt x="126894" y="45720"/>
                    <a:pt x="50888" y="50800"/>
                  </a:cubicBezTo>
                  <a:cubicBezTo>
                    <a:pt x="36830" y="50800"/>
                    <a:pt x="34290" y="52403"/>
                    <a:pt x="33020" y="57305"/>
                  </a:cubicBezTo>
                  <a:cubicBezTo>
                    <a:pt x="31750" y="64660"/>
                    <a:pt x="31750" y="72014"/>
                    <a:pt x="30480" y="79368"/>
                  </a:cubicBezTo>
                  <a:cubicBezTo>
                    <a:pt x="29210" y="91625"/>
                    <a:pt x="26670" y="103473"/>
                    <a:pt x="25400" y="115730"/>
                  </a:cubicBezTo>
                  <a:cubicBezTo>
                    <a:pt x="20320" y="128805"/>
                    <a:pt x="26670" y="448304"/>
                    <a:pt x="29210" y="461378"/>
                  </a:cubicBezTo>
                  <a:cubicBezTo>
                    <a:pt x="29210" y="475269"/>
                    <a:pt x="29210" y="489569"/>
                    <a:pt x="30480" y="503461"/>
                  </a:cubicBezTo>
                  <a:cubicBezTo>
                    <a:pt x="30480" y="513675"/>
                    <a:pt x="33020" y="523889"/>
                    <a:pt x="33020" y="534103"/>
                  </a:cubicBezTo>
                  <a:cubicBezTo>
                    <a:pt x="33020" y="545134"/>
                    <a:pt x="33020" y="556166"/>
                    <a:pt x="31750" y="568452"/>
                  </a:cubicBezTo>
                  <a:lnTo>
                    <a:pt x="31750" y="578612"/>
                  </a:lnTo>
                  <a:cubicBezTo>
                    <a:pt x="31750" y="588772"/>
                    <a:pt x="35560" y="592582"/>
                    <a:pt x="44450" y="592582"/>
                  </a:cubicBezTo>
                  <a:cubicBezTo>
                    <a:pt x="68890" y="592582"/>
                    <a:pt x="96892" y="593852"/>
                    <a:pt x="122894" y="593852"/>
                  </a:cubicBezTo>
                  <a:cubicBezTo>
                    <a:pt x="160897" y="593852"/>
                    <a:pt x="200900" y="591312"/>
                    <a:pt x="238903" y="593852"/>
                  </a:cubicBezTo>
                  <a:cubicBezTo>
                    <a:pt x="300908" y="597662"/>
                    <a:pt x="362912" y="600202"/>
                    <a:pt x="424917" y="598932"/>
                  </a:cubicBezTo>
                  <a:cubicBezTo>
                    <a:pt x="464920" y="597662"/>
                    <a:pt x="502923" y="600202"/>
                    <a:pt x="542926" y="600202"/>
                  </a:cubicBezTo>
                  <a:cubicBezTo>
                    <a:pt x="600931" y="600202"/>
                    <a:pt x="658935" y="598932"/>
                    <a:pt x="716940" y="600202"/>
                  </a:cubicBezTo>
                  <a:cubicBezTo>
                    <a:pt x="802946" y="601472"/>
                    <a:pt x="1747019" y="591312"/>
                    <a:pt x="1835026" y="593852"/>
                  </a:cubicBezTo>
                  <a:cubicBezTo>
                    <a:pt x="1873028" y="595122"/>
                    <a:pt x="1911031" y="596392"/>
                    <a:pt x="1947034" y="596392"/>
                  </a:cubicBezTo>
                  <a:cubicBezTo>
                    <a:pt x="2013039" y="598932"/>
                    <a:pt x="2077044" y="595122"/>
                    <a:pt x="2143049" y="598932"/>
                  </a:cubicBezTo>
                  <a:cubicBezTo>
                    <a:pt x="2197053" y="601472"/>
                    <a:pt x="2251058" y="601472"/>
                    <a:pt x="2305062" y="604012"/>
                  </a:cubicBezTo>
                  <a:cubicBezTo>
                    <a:pt x="2385068" y="607822"/>
                    <a:pt x="2465074" y="610362"/>
                    <a:pt x="2545080" y="611632"/>
                  </a:cubicBezTo>
                  <a:cubicBezTo>
                    <a:pt x="2571995" y="611632"/>
                    <a:pt x="2589775" y="610362"/>
                    <a:pt x="2610095" y="610362"/>
                  </a:cubicBezTo>
                  <a:close/>
                </a:path>
              </a:pathLst>
            </a:custGeom>
            <a:grpFill/>
          </p:spPr>
        </p:sp>
      </p:grpSp>
      <p:grpSp>
        <p:nvGrpSpPr>
          <p:cNvPr id="17" name="Group 17"/>
          <p:cNvGrpSpPr/>
          <p:nvPr/>
        </p:nvGrpSpPr>
        <p:grpSpPr>
          <a:xfrm>
            <a:off x="839568" y="2902507"/>
            <a:ext cx="3264885" cy="923455"/>
            <a:chOff x="0" y="19049"/>
            <a:chExt cx="8706360" cy="1846911"/>
          </a:xfrm>
        </p:grpSpPr>
        <p:sp>
          <p:nvSpPr>
            <p:cNvPr id="18" name="TextBox 18"/>
            <p:cNvSpPr txBox="1"/>
            <p:nvPr/>
          </p:nvSpPr>
          <p:spPr>
            <a:xfrm>
              <a:off x="0" y="19049"/>
              <a:ext cx="8706360" cy="872034"/>
            </a:xfrm>
            <a:prstGeom prst="rect">
              <a:avLst/>
            </a:prstGeom>
          </p:spPr>
          <p:txBody>
            <a:bodyPr lIns="0" tIns="0" rIns="0" bIns="0" rtlCol="0" anchor="t">
              <a:spAutoFit/>
            </a:bodyPr>
            <a:lstStyle/>
            <a:p>
              <a:pPr marL="0" lvl="1" algn="ctr">
                <a:lnSpc>
                  <a:spcPts val="3387"/>
                </a:lnSpc>
                <a:spcBef>
                  <a:spcPct val="0"/>
                </a:spcBef>
              </a:pPr>
              <a:endParaRPr lang="en-US" sz="3100" dirty="0">
                <a:solidFill>
                  <a:srgbClr val="404040"/>
                </a:solidFill>
                <a:latin typeface="Bubblebody Neue Bold"/>
              </a:endParaRPr>
            </a:p>
          </p:txBody>
        </p:sp>
        <p:sp>
          <p:nvSpPr>
            <p:cNvPr id="19" name="TextBox 19"/>
            <p:cNvSpPr txBox="1"/>
            <p:nvPr/>
          </p:nvSpPr>
          <p:spPr>
            <a:xfrm>
              <a:off x="0" y="1404296"/>
              <a:ext cx="8706360" cy="461664"/>
            </a:xfrm>
            <a:prstGeom prst="rect">
              <a:avLst/>
            </a:prstGeom>
          </p:spPr>
          <p:txBody>
            <a:bodyPr lIns="0" tIns="0" rIns="0" bIns="0" rtlCol="0" anchor="t">
              <a:spAutoFit/>
            </a:bodyPr>
            <a:lstStyle/>
            <a:p>
              <a:pPr marL="0" lvl="1" algn="ctr">
                <a:lnSpc>
                  <a:spcPts val="1847"/>
                </a:lnSpc>
                <a:spcBef>
                  <a:spcPct val="0"/>
                </a:spcBef>
              </a:pPr>
              <a:endParaRPr lang="en-US" sz="1700" dirty="0">
                <a:solidFill>
                  <a:srgbClr val="404040"/>
                </a:solidFill>
                <a:latin typeface="Bubblebody Neue"/>
              </a:endParaRPr>
            </a:p>
          </p:txBody>
        </p:sp>
      </p:grpSp>
      <p:pic>
        <p:nvPicPr>
          <p:cNvPr id="20" name="Picture 20"/>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rot="944689">
            <a:off x="6341437" y="446400"/>
            <a:ext cx="805297" cy="892171"/>
          </a:xfrm>
          <a:prstGeom prst="rect">
            <a:avLst/>
          </a:prstGeom>
        </p:spPr>
      </p:pic>
      <p:sp>
        <p:nvSpPr>
          <p:cNvPr id="21" name="TextBox 21"/>
          <p:cNvSpPr txBox="1"/>
          <p:nvPr/>
        </p:nvSpPr>
        <p:spPr>
          <a:xfrm>
            <a:off x="4876800" y="1679163"/>
            <a:ext cx="3804984" cy="461664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nchor="t">
            <a:spAutoFit/>
          </a:bodyPr>
          <a:lstStyle/>
          <a:p>
            <a:pPr algn="just">
              <a:lnSpc>
                <a:spcPct val="150000"/>
              </a:lnSpc>
            </a:pPr>
            <a:r>
              <a:rPr lang="vi-VN" sz="2000" b="1" dirty="0">
                <a:solidFill>
                  <a:schemeClr val="tx1"/>
                </a:solidFill>
                <a:ea typeface="Times New Roman" panose="02020603050405020304" pitchFamily="18" charset="0"/>
              </a:rPr>
              <a:t>Trong việc khai thác và phát huy các di sản, châu Phi cần lưu ý những vấn đề có thể làm các công trình bị phá huỷ và xuống cấp như:</a:t>
            </a:r>
          </a:p>
          <a:p>
            <a:pPr marL="320040" indent="-320040" algn="just">
              <a:lnSpc>
                <a:spcPct val="150000"/>
              </a:lnSpc>
              <a:buFont typeface="Wingdings" panose="05000000000000000000" pitchFamily="2" charset="2"/>
              <a:buChar char="Ø"/>
            </a:pPr>
            <a:r>
              <a:rPr lang="vi-VN" sz="2000" b="1" dirty="0">
                <a:solidFill>
                  <a:schemeClr val="tx1"/>
                </a:solidFill>
                <a:ea typeface="Times New Roman" panose="02020603050405020304" pitchFamily="18" charset="0"/>
              </a:rPr>
              <a:t>Công tác trùng tu, bảo tồn cần nguồn kinh phí lớn.</a:t>
            </a:r>
          </a:p>
          <a:p>
            <a:pPr marL="320040" indent="-320040" algn="just">
              <a:lnSpc>
                <a:spcPct val="150000"/>
              </a:lnSpc>
              <a:buFont typeface="Wingdings" panose="05000000000000000000" pitchFamily="2" charset="2"/>
              <a:buChar char="Ø"/>
            </a:pPr>
            <a:r>
              <a:rPr lang="vi-VN" sz="2000" b="1" dirty="0">
                <a:solidFill>
                  <a:schemeClr val="tx1"/>
                </a:solidFill>
                <a:ea typeface="Times New Roman" panose="02020603050405020304" pitchFamily="18" charset="0"/>
              </a:rPr>
              <a:t>Nguy cơ xung đột quân sự.</a:t>
            </a:r>
          </a:p>
          <a:p>
            <a:pPr marL="320040" indent="-320040" algn="just">
              <a:lnSpc>
                <a:spcPct val="150000"/>
              </a:lnSpc>
              <a:buFont typeface="Wingdings" panose="05000000000000000000" pitchFamily="2" charset="2"/>
              <a:buChar char="Ø"/>
            </a:pPr>
            <a:r>
              <a:rPr lang="vi-VN" sz="2000" b="1" dirty="0">
                <a:solidFill>
                  <a:schemeClr val="tx1"/>
                </a:solidFill>
                <a:ea typeface="Times New Roman" panose="02020603050405020304" pitchFamily="18" charset="0"/>
              </a:rPr>
              <a:t>Hoạt động khủng bố.</a:t>
            </a:r>
          </a:p>
          <a:p>
            <a:pPr marL="320040" indent="-320040" algn="just">
              <a:lnSpc>
                <a:spcPct val="150000"/>
              </a:lnSpc>
              <a:buFont typeface="Wingdings" panose="05000000000000000000" pitchFamily="2" charset="2"/>
              <a:buChar char="Ø"/>
            </a:pPr>
            <a:r>
              <a:rPr lang="vi-VN" sz="2000" b="1" dirty="0">
                <a:solidFill>
                  <a:schemeClr val="tx1"/>
                </a:solidFill>
                <a:ea typeface="Times New Roman" panose="02020603050405020304" pitchFamily="18" charset="0"/>
              </a:rPr>
              <a:t>Ảnh hưởng của thiên tai.</a:t>
            </a:r>
            <a:endParaRPr lang="en-US" sz="2000" b="1" dirty="0">
              <a:solidFill>
                <a:schemeClr val="tx1"/>
              </a:solidFill>
            </a:endParaRPr>
          </a:p>
        </p:txBody>
      </p:sp>
      <p:grpSp>
        <p:nvGrpSpPr>
          <p:cNvPr id="22" name="Group 22"/>
          <p:cNvGrpSpPr/>
          <p:nvPr/>
        </p:nvGrpSpPr>
        <p:grpSpPr>
          <a:xfrm>
            <a:off x="5047371" y="2902507"/>
            <a:ext cx="3264885" cy="923455"/>
            <a:chOff x="0" y="19049"/>
            <a:chExt cx="8706360" cy="1846911"/>
          </a:xfrm>
        </p:grpSpPr>
        <p:sp>
          <p:nvSpPr>
            <p:cNvPr id="23" name="TextBox 23"/>
            <p:cNvSpPr txBox="1"/>
            <p:nvPr/>
          </p:nvSpPr>
          <p:spPr>
            <a:xfrm>
              <a:off x="0" y="19049"/>
              <a:ext cx="8706360" cy="872034"/>
            </a:xfrm>
            <a:prstGeom prst="rect">
              <a:avLst/>
            </a:prstGeom>
          </p:spPr>
          <p:txBody>
            <a:bodyPr lIns="0" tIns="0" rIns="0" bIns="0" rtlCol="0" anchor="t">
              <a:spAutoFit/>
            </a:bodyPr>
            <a:lstStyle/>
            <a:p>
              <a:pPr marL="0" lvl="1" algn="ctr">
                <a:lnSpc>
                  <a:spcPts val="3387"/>
                </a:lnSpc>
                <a:spcBef>
                  <a:spcPct val="0"/>
                </a:spcBef>
              </a:pPr>
              <a:endParaRPr lang="en-US" sz="3100" dirty="0">
                <a:solidFill>
                  <a:srgbClr val="404040"/>
                </a:solidFill>
                <a:latin typeface="Bubblebody Neue Bold"/>
              </a:endParaRPr>
            </a:p>
          </p:txBody>
        </p:sp>
        <p:sp>
          <p:nvSpPr>
            <p:cNvPr id="24" name="TextBox 24"/>
            <p:cNvSpPr txBox="1"/>
            <p:nvPr/>
          </p:nvSpPr>
          <p:spPr>
            <a:xfrm>
              <a:off x="0" y="1404296"/>
              <a:ext cx="8706360" cy="461664"/>
            </a:xfrm>
            <a:prstGeom prst="rect">
              <a:avLst/>
            </a:prstGeom>
          </p:spPr>
          <p:txBody>
            <a:bodyPr lIns="0" tIns="0" rIns="0" bIns="0" rtlCol="0" anchor="t">
              <a:spAutoFit/>
            </a:bodyPr>
            <a:lstStyle/>
            <a:p>
              <a:pPr marL="0" lvl="1" algn="ctr">
                <a:lnSpc>
                  <a:spcPts val="1847"/>
                </a:lnSpc>
                <a:spcBef>
                  <a:spcPct val="0"/>
                </a:spcBef>
              </a:pPr>
              <a:endParaRPr lang="en-US" sz="1700" dirty="0">
                <a:solidFill>
                  <a:srgbClr val="404040"/>
                </a:solidFill>
                <a:latin typeface="Bubblebody Neue"/>
              </a:endParaRPr>
            </a:p>
          </p:txBody>
        </p:sp>
      </p:grpSp>
      <p:sp>
        <p:nvSpPr>
          <p:cNvPr id="28" name="Freeform 7">
            <a:extLst>
              <a:ext uri="{FF2B5EF4-FFF2-40B4-BE49-F238E27FC236}">
                <a16:creationId xmlns="" xmlns:a16="http://schemas.microsoft.com/office/drawing/2014/main" id="{12191F40-1939-4E48-A05A-3675C3F7DFF7}"/>
              </a:ext>
            </a:extLst>
          </p:cNvPr>
          <p:cNvSpPr/>
          <p:nvPr/>
        </p:nvSpPr>
        <p:spPr>
          <a:xfrm>
            <a:off x="234200" y="3645982"/>
            <a:ext cx="4236108" cy="2832568"/>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31" name="TextBox 30">
            <a:extLst>
              <a:ext uri="{FF2B5EF4-FFF2-40B4-BE49-F238E27FC236}">
                <a16:creationId xmlns="" xmlns:a16="http://schemas.microsoft.com/office/drawing/2014/main" id="{43CC24A4-E0DD-4302-B93E-C920A8D109D7}"/>
              </a:ext>
            </a:extLst>
          </p:cNvPr>
          <p:cNvSpPr txBox="1"/>
          <p:nvPr/>
        </p:nvSpPr>
        <p:spPr>
          <a:xfrm>
            <a:off x="419100" y="1607033"/>
            <a:ext cx="3895175" cy="18983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51206" tIns="25603" rIns="51206" bIns="25603">
            <a:spAutoFit/>
          </a:bodyPr>
          <a:lstStyle/>
          <a:p>
            <a:pPr algn="just">
              <a:lnSpc>
                <a:spcPct val="150000"/>
              </a:lnSpc>
            </a:pPr>
            <a:r>
              <a:rPr lang="vi-VN" sz="2000" b="1" dirty="0">
                <a:ea typeface="Times New Roman" panose="02020603050405020304" pitchFamily="18" charset="0"/>
              </a:rPr>
              <a:t>Châu Phi là một trong những cái nôi của loài người với di sản có lịch sử từ lâu đời như: phép tính, giấy,... </a:t>
            </a:r>
            <a:endParaRPr lang="en-US" sz="2000" b="1" dirty="0">
              <a:ea typeface="Times New Roman" panose="02020603050405020304" pitchFamily="18" charset="0"/>
            </a:endParaRPr>
          </a:p>
        </p:txBody>
      </p:sp>
      <p:sp>
        <p:nvSpPr>
          <p:cNvPr id="33" name="TextBox 32">
            <a:extLst>
              <a:ext uri="{FF2B5EF4-FFF2-40B4-BE49-F238E27FC236}">
                <a16:creationId xmlns="" xmlns:a16="http://schemas.microsoft.com/office/drawing/2014/main" id="{4D71335E-7700-4659-B938-2D0F52A20B8D}"/>
              </a:ext>
            </a:extLst>
          </p:cNvPr>
          <p:cNvSpPr txBox="1"/>
          <p:nvPr/>
        </p:nvSpPr>
        <p:spPr>
          <a:xfrm>
            <a:off x="419100" y="3595130"/>
            <a:ext cx="4002281" cy="3233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51206" tIns="25603" rIns="51206" bIns="25603">
            <a:spAutoFit/>
          </a:bodyPr>
          <a:lstStyle/>
          <a:p>
            <a:pPr>
              <a:lnSpc>
                <a:spcPct val="150000"/>
              </a:lnSpc>
            </a:pPr>
            <a:r>
              <a:rPr lang="vi-VN" sz="2000" b="1" dirty="0">
                <a:ea typeface="Times New Roman" panose="02020603050405020304" pitchFamily="18" charset="0"/>
              </a:rPr>
              <a:t>Có nhiều di sản lịch sử nổi tiếng được công nhận là di sản thế giới như: các kim tự tháp từ Gi-gia tới Đát-sua (Ai Cập), thành phố cổ Tim-bút-tu (Ma-li), hoàng cung A-bô-mây (Bê-nanh)...</a:t>
            </a:r>
            <a:endParaRPr lang="en-US" sz="2000" b="1" dirty="0"/>
          </a:p>
        </p:txBody>
      </p:sp>
      <p:sp>
        <p:nvSpPr>
          <p:cNvPr id="35" name="TextBox 34">
            <a:extLst>
              <a:ext uri="{FF2B5EF4-FFF2-40B4-BE49-F238E27FC236}">
                <a16:creationId xmlns="" xmlns:a16="http://schemas.microsoft.com/office/drawing/2014/main" id="{71E1A54D-925D-4185-900A-F7407CE9CD6F}"/>
              </a:ext>
            </a:extLst>
          </p:cNvPr>
          <p:cNvSpPr txBox="1"/>
          <p:nvPr/>
        </p:nvSpPr>
        <p:spPr>
          <a:xfrm>
            <a:off x="3810000" y="553685"/>
            <a:ext cx="4572000" cy="436427"/>
          </a:xfrm>
          <a:prstGeom prst="rect">
            <a:avLst/>
          </a:prstGeom>
          <a:noFill/>
        </p:spPr>
        <p:txBody>
          <a:bodyPr wrap="square" lIns="51206" tIns="25603" rIns="51206" bIns="25603">
            <a:spAutoFit/>
          </a:bodyPr>
          <a:lstStyle/>
          <a:p>
            <a:r>
              <a:rPr lang="vi-VN" sz="2500" b="1" dirty="0">
                <a:ea typeface="Times New Roman" panose="02020603050405020304" pitchFamily="18" charset="0"/>
              </a:rPr>
              <a:t>Kết luận</a:t>
            </a:r>
            <a:endParaRPr lang="en-US" sz="2500" b="1" dirty="0"/>
          </a:p>
        </p:txBody>
      </p:sp>
      <p:pic>
        <p:nvPicPr>
          <p:cNvPr id="36" name="Picture 15">
            <a:extLst>
              <a:ext uri="{FF2B5EF4-FFF2-40B4-BE49-F238E27FC236}">
                <a16:creationId xmlns="" xmlns:a16="http://schemas.microsoft.com/office/drawing/2014/main" id="{4D8C8FC2-1EFF-4616-8F65-2D2AA5C528C0}"/>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1985124" y="361613"/>
            <a:ext cx="732858" cy="1092335"/>
          </a:xfrm>
          <a:prstGeom prst="rect">
            <a:avLst/>
          </a:prstGeom>
        </p:spPr>
      </p:pic>
    </p:spTree>
    <p:extLst>
      <p:ext uri="{BB962C8B-B14F-4D97-AF65-F5344CB8AC3E}">
        <p14:creationId xmlns="" xmlns:p14="http://schemas.microsoft.com/office/powerpoint/2010/main" val="2273286753"/>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3" grpId="0" animBg="1"/>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ater, outdoor, sky, sailing vessel&#10;&#10;Description automatically generated">
            <a:extLst>
              <a:ext uri="{FF2B5EF4-FFF2-40B4-BE49-F238E27FC236}">
                <a16:creationId xmlns="" xmlns:a16="http://schemas.microsoft.com/office/drawing/2014/main" id="{B4621884-C3DF-479C-ACCF-106D2E779AC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3336" y="1366999"/>
            <a:ext cx="3443909" cy="3443909"/>
          </a:xfrm>
          <a:prstGeom prst="rect">
            <a:avLst/>
          </a:prstGeom>
        </p:spPr>
      </p:pic>
      <p:pic>
        <p:nvPicPr>
          <p:cNvPr id="2050" name="Picture 2" descr="Bức tranh toàn cảnh về Ai Cập cổ đại: Cái nôi nền văn minh nhân loại -  Redsvn.net">
            <a:extLst>
              <a:ext uri="{FF2B5EF4-FFF2-40B4-BE49-F238E27FC236}">
                <a16:creationId xmlns="" xmlns:a16="http://schemas.microsoft.com/office/drawing/2014/main" id="{08C1C587-B656-41FA-9D88-17886D3EF834}"/>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038600" y="1430144"/>
            <a:ext cx="3873201" cy="3443909"/>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a:extLst>
              <a:ext uri="{FF2B5EF4-FFF2-40B4-BE49-F238E27FC236}">
                <a16:creationId xmlns="" xmlns:a16="http://schemas.microsoft.com/office/drawing/2014/main" id="{79495D09-0E94-4BEF-9D51-AF86376F076E}"/>
              </a:ext>
            </a:extLst>
          </p:cNvPr>
          <p:cNvSpPr/>
          <p:nvPr/>
        </p:nvSpPr>
        <p:spPr>
          <a:xfrm>
            <a:off x="2133600" y="4810908"/>
            <a:ext cx="5986075" cy="446892"/>
          </a:xfrm>
          <a:prstGeom prst="rect">
            <a:avLst/>
          </a:prstGeom>
        </p:spPr>
        <p:txBody>
          <a:bodyPr wrap="none" lIns="76810" tIns="38405" rIns="76810" bIns="38405">
            <a:spAutoFit/>
          </a:bodyPr>
          <a:lstStyle/>
          <a:p>
            <a:r>
              <a:rPr lang="vi-VN" sz="2400" dirty="0">
                <a:solidFill>
                  <a:srgbClr val="00B050"/>
                </a:solidFill>
                <a:cs typeface="Arial" panose="020B0604020202020204" pitchFamily="34" charset="0"/>
              </a:rPr>
              <a:t>Nền văn minh sông Nin (3 000 năm TCN): </a:t>
            </a:r>
            <a:endParaRPr lang="en-US" sz="2400" dirty="0"/>
          </a:p>
        </p:txBody>
      </p:sp>
      <p:sp>
        <p:nvSpPr>
          <p:cNvPr id="17" name="Rectangle 16">
            <a:extLst>
              <a:ext uri="{FF2B5EF4-FFF2-40B4-BE49-F238E27FC236}">
                <a16:creationId xmlns="" xmlns:a16="http://schemas.microsoft.com/office/drawing/2014/main" id="{144E1E8C-1892-4654-AD7A-FE759D20D384}"/>
              </a:ext>
            </a:extLst>
          </p:cNvPr>
          <p:cNvSpPr/>
          <p:nvPr/>
        </p:nvSpPr>
        <p:spPr>
          <a:xfrm>
            <a:off x="320245" y="36169"/>
            <a:ext cx="8117535" cy="1185556"/>
          </a:xfrm>
          <a:prstGeom prst="rect">
            <a:avLst/>
          </a:prstGeom>
        </p:spPr>
        <p:txBody>
          <a:bodyPr wrap="square" lIns="76810" tIns="38405" rIns="76810" bIns="38405">
            <a:spAutoFit/>
          </a:bodyPr>
          <a:lstStyle/>
          <a:p>
            <a:pPr algn="ctr"/>
            <a:r>
              <a:rPr lang="vi-VN" sz="2400" dirty="0">
                <a:solidFill>
                  <a:srgbClr val="1B04FA"/>
                </a:solidFill>
                <a:latin typeface="Arial" panose="020B0604020202020204" pitchFamily="34" charset="0"/>
                <a:cs typeface="Arial" panose="020B0604020202020204" pitchFamily="34" charset="0"/>
              </a:rPr>
              <a:t>Ra đời ở lưu vực sông Nin vùng Đông Bắc châu Phi, nền văn minh Ai Cập cổ đại là một trong những nền văn minh cổ xưa nhất và rực rỡ nhất của nhân loại.</a:t>
            </a:r>
            <a:endParaRPr lang="en-US" sz="2400" dirty="0">
              <a:solidFill>
                <a:srgbClr val="1B04FA"/>
              </a:solidFill>
              <a:latin typeface="Arial" panose="020B0604020202020204" pitchFamily="34" charset="0"/>
              <a:cs typeface="Arial" panose="020B0604020202020204" pitchFamily="34" charset="0"/>
            </a:endParaRPr>
          </a:p>
        </p:txBody>
      </p:sp>
      <p:sp>
        <p:nvSpPr>
          <p:cNvPr id="9" name="TextBox 8"/>
          <p:cNvSpPr txBox="1"/>
          <p:nvPr/>
        </p:nvSpPr>
        <p:spPr>
          <a:xfrm>
            <a:off x="320245" y="5228272"/>
            <a:ext cx="8502791" cy="1477328"/>
          </a:xfrm>
          <a:prstGeom prst="rect">
            <a:avLst/>
          </a:prstGeom>
          <a:noFill/>
        </p:spPr>
        <p:txBody>
          <a:bodyPr wrap="square" rtlCol="0">
            <a:spAutoFit/>
          </a:bodyPr>
          <a:lstStyle/>
          <a:p>
            <a:r>
              <a:rPr lang="vi-VN" dirty="0"/>
              <a:t>Tất cả các điều kiện thiên nhiên ưu đãi đã góp phần hình thành nền văn minh Ai Cập sớm nhất. Các ngành nghề như đánh bắt cá, nông nghiệp, thủ công nghiệp và thương nghiệp đều phát triển ngay từ 3.000 năm TCN. Đặc biệt, các di sản kiến trúc đồ sộ và đạt đến một trình độ vươn lên tầm kỳ quan của thế giới như: các kim tự tháp, các kiệt tác về hội họa, điêu khắc và nghệ thuật ướp xác,…</a:t>
            </a:r>
            <a:endParaRPr lang="en-US" dirty="0"/>
          </a:p>
        </p:txBody>
      </p:sp>
    </p:spTree>
    <p:extLst>
      <p:ext uri="{BB962C8B-B14F-4D97-AF65-F5344CB8AC3E}">
        <p14:creationId xmlns="" xmlns:p14="http://schemas.microsoft.com/office/powerpoint/2010/main" val="38732421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 xmlns:a16="http://schemas.microsoft.com/office/drawing/2014/main" id="{28F32442-3D49-4AD7-BD5A-826A14E14C54}"/>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6485" y="223870"/>
            <a:ext cx="5000625" cy="37528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EC4801EE-AC25-4B0D-984E-BF21768F62F3}"/>
              </a:ext>
            </a:extLst>
          </p:cNvPr>
          <p:cNvSpPr/>
          <p:nvPr/>
        </p:nvSpPr>
        <p:spPr>
          <a:xfrm>
            <a:off x="306485" y="4084441"/>
            <a:ext cx="5163999" cy="2677656"/>
          </a:xfrm>
          <a:prstGeom prst="rect">
            <a:avLst/>
          </a:prstGeom>
          <a:ln>
            <a:solidFill>
              <a:schemeClr val="accent1"/>
            </a:solidFill>
            <a:prstDash val="sysDash"/>
          </a:ln>
        </p:spPr>
        <p:txBody>
          <a:bodyPr wrap="square" lIns="76810" tIns="38405" rIns="76810" bIns="38405">
            <a:spAutoFit/>
          </a:bodyPr>
          <a:lstStyle/>
          <a:p>
            <a:r>
              <a:rPr lang="vi-VN" sz="2400">
                <a:solidFill>
                  <a:srgbClr val="00B050"/>
                </a:solidFill>
                <a:latin typeface="Arial" panose="020B0604020202020204" pitchFamily="34" charset="0"/>
                <a:cs typeface="Arial" panose="020B0604020202020204" pitchFamily="34" charset="0"/>
              </a:rPr>
              <a:t>Chữ viết tượng hình</a:t>
            </a:r>
            <a:r>
              <a:rPr lang="vi-VN" sz="2400">
                <a:solidFill>
                  <a:srgbClr val="1B04FA"/>
                </a:solidFill>
                <a:latin typeface="Arial" panose="020B0604020202020204" pitchFamily="34" charset="0"/>
                <a:cs typeface="Arial" panose="020B0604020202020204" pitchFamily="34" charset="0"/>
              </a:rPr>
              <a:t>, có tên bắt nguồn từ chữ tượng hình, từ tiếng Hy Lạp có nghĩa là “chạm khắc thiêng liêng”, đã được tìm thấy trên các bức tường đá cách đây hơn 5.000 năm và được sử dụng cho đến thế kỷ thứ 4 sau Công nguyên.</a:t>
            </a:r>
            <a:endParaRPr lang="en-US" sz="2400">
              <a:solidFill>
                <a:srgbClr val="1B04FA"/>
              </a:solidFill>
              <a:latin typeface="Arial" panose="020B0604020202020204" pitchFamily="34" charset="0"/>
              <a:cs typeface="Arial" panose="020B0604020202020204" pitchFamily="34" charset="0"/>
            </a:endParaRPr>
          </a:p>
        </p:txBody>
      </p:sp>
      <p:pic>
        <p:nvPicPr>
          <p:cNvPr id="3076" name="Picture 4" descr="Người Ai Cập viết trên giấy Pa pi rút : - Lịch sử 6 - Đoàn Thị Hồng Điệp -  Chào mừng bạn đến với website của Đoàn Thị Hồng Điệp">
            <a:extLst>
              <a:ext uri="{FF2B5EF4-FFF2-40B4-BE49-F238E27FC236}">
                <a16:creationId xmlns="" xmlns:a16="http://schemas.microsoft.com/office/drawing/2014/main" id="{20465C34-6A30-4B8E-BC04-4668AA33E80B}"/>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70484" y="223870"/>
            <a:ext cx="3537710" cy="360315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EA580096-C2FA-4882-A934-8F3D7CEAD2DB}"/>
              </a:ext>
            </a:extLst>
          </p:cNvPr>
          <p:cNvSpPr/>
          <p:nvPr/>
        </p:nvSpPr>
        <p:spPr>
          <a:xfrm>
            <a:off x="5569254" y="3870064"/>
            <a:ext cx="3438939" cy="2893100"/>
          </a:xfrm>
          <a:prstGeom prst="rect">
            <a:avLst/>
          </a:prstGeom>
          <a:ln>
            <a:solidFill>
              <a:schemeClr val="accent1"/>
            </a:solidFill>
            <a:prstDash val="sysDash"/>
          </a:ln>
        </p:spPr>
        <p:txBody>
          <a:bodyPr wrap="square" lIns="76810" tIns="38405" rIns="76810" bIns="38405">
            <a:spAutoFit/>
          </a:bodyPr>
          <a:lstStyle/>
          <a:p>
            <a:pPr algn="just"/>
            <a:r>
              <a:rPr lang="vi-VN" sz="2200">
                <a:solidFill>
                  <a:srgbClr val="00B050"/>
                </a:solidFill>
                <a:latin typeface="Arial" panose="020B0604020202020204" pitchFamily="34" charset="0"/>
                <a:cs typeface="Arial" panose="020B0604020202020204" pitchFamily="34" charset="0"/>
              </a:rPr>
              <a:t>Giấy papyrus </a:t>
            </a:r>
            <a:r>
              <a:rPr lang="vi-VN" sz="2200">
                <a:solidFill>
                  <a:srgbClr val="3333CC"/>
                </a:solidFill>
                <a:latin typeface="Arial" panose="020B0604020202020204" pitchFamily="34" charset="0"/>
                <a:cs typeface="Arial" panose="020B0604020202020204" pitchFamily="34" charset="0"/>
              </a:rPr>
              <a:t>có màu ngà, nâu vàng, cứng nhưng có thể uốn cong, và đặc biệt rất bền, được làm từ lõi của một loại cói có tên papyrus, cao khoảng 2-3m mọc hai bên bờ sông Nile.</a:t>
            </a:r>
            <a:endParaRPr lang="en-US" sz="2200">
              <a:solidFill>
                <a:srgbClr val="3333CC"/>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95451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barn(inVertical)">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2177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5.</a:t>
            </a:r>
            <a:r>
              <a:rPr lang="vi-VN" sz="3600" b="1" i="1">
                <a:solidFill>
                  <a:srgbClr val="FFFF00"/>
                </a:solidFill>
                <a:latin typeface="Arial" panose="020B0604020202020204" pitchFamily="34" charset="0"/>
                <a:cs typeface="Arial" panose="020B0604020202020204" pitchFamily="34" charset="0"/>
              </a:rPr>
              <a:t> </a:t>
            </a:r>
            <a:r>
              <a:rPr lang="vi-VN" sz="3600" b="1" i="1">
                <a:solidFill>
                  <a:srgbClr val="FFFF00"/>
                </a:solidFill>
                <a:cs typeface="Arial" panose="020B0604020202020204" pitchFamily="34" charset="0"/>
              </a:rPr>
              <a:t>Nêu tên các đới khí hậu ở </a:t>
            </a:r>
            <a:r>
              <a:rPr lang="vi-VN" sz="3600" kern="0">
                <a:solidFill>
                  <a:srgbClr val="000000"/>
                </a:solidFill>
                <a:cs typeface="Arial"/>
                <a:sym typeface="Arial"/>
              </a:rPr>
              <a:t> </a:t>
            </a:r>
            <a:r>
              <a:rPr lang="vi-VN" sz="3600" kern="0">
                <a:solidFill>
                  <a:srgbClr val="FFFF00"/>
                </a:solidFill>
                <a:cs typeface="Arial"/>
                <a:sym typeface="Arial"/>
              </a:rPr>
              <a:t>châu Phi</a:t>
            </a:r>
            <a:r>
              <a:rPr lang="en-US" sz="3600" b="1">
                <a:solidFill>
                  <a:srgbClr val="FFFF00"/>
                </a:solidFill>
                <a:ea typeface="Tahoma" panose="020B0604030504040204" pitchFamily="34" charset="0"/>
                <a:cs typeface="Arial" panose="020B0604020202020204" pitchFamily="34" charset="0"/>
              </a:rPr>
              <a:t>?</a:t>
            </a:r>
            <a:endParaRPr lang="vi-VN" sz="3600" b="1" dirty="0">
              <a:solidFill>
                <a:srgbClr val="FFFF00"/>
              </a:solidFill>
              <a:ea typeface="Tahoma" panose="020B0604030504040204" pitchFamily="34" charset="0"/>
              <a:cs typeface="Arial" panose="020B0604020202020204" pitchFamily="34" charset="0"/>
            </a:endParaRPr>
          </a:p>
        </p:txBody>
      </p:sp>
      <p:sp>
        <p:nvSpPr>
          <p:cNvPr id="11" name="Rectangle 10"/>
          <p:cNvSpPr/>
          <p:nvPr/>
        </p:nvSpPr>
        <p:spPr>
          <a:xfrm>
            <a:off x="2280062" y="3281499"/>
            <a:ext cx="6466115" cy="151964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300">
                <a:solidFill>
                  <a:srgbClr val="000000"/>
                </a:solidFill>
                <a:latin typeface="OpenSans"/>
              </a:rPr>
              <a:t>+</a:t>
            </a:r>
            <a:r>
              <a:rPr lang="vi-VN" sz="3300">
                <a:solidFill>
                  <a:srgbClr val="000000"/>
                </a:solidFill>
                <a:latin typeface="OpenSans"/>
              </a:rPr>
              <a:t>    </a:t>
            </a:r>
            <a:r>
              <a:rPr lang="en-US" sz="3300">
                <a:solidFill>
                  <a:srgbClr val="000000"/>
                </a:solidFill>
                <a:latin typeface="OpenSans"/>
              </a:rPr>
              <a:t> </a:t>
            </a:r>
            <a:r>
              <a:rPr lang="en-US" sz="2400">
                <a:solidFill>
                  <a:srgbClr val="000000"/>
                </a:solidFill>
                <a:latin typeface="Arial" panose="020B0604020202020204" pitchFamily="34" charset="0"/>
                <a:cs typeface="Arial" panose="020B0604020202020204" pitchFamily="34" charset="0"/>
              </a:rPr>
              <a:t>Đới khí hậu xích đạo; cận</a:t>
            </a:r>
            <a:r>
              <a:rPr lang="vi-VN" sz="2400">
                <a:solidFill>
                  <a:srgbClr val="000000"/>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xích đạo; </a:t>
            </a:r>
            <a:endParaRPr lang="vi-VN" sz="2400">
              <a:solidFill>
                <a:srgbClr val="000000"/>
              </a:solidFill>
              <a:latin typeface="Arial" panose="020B0604020202020204" pitchFamily="34" charset="0"/>
              <a:cs typeface="Arial" panose="020B0604020202020204" pitchFamily="34" charset="0"/>
            </a:endParaRPr>
          </a:p>
          <a:p>
            <a:pPr algn="just"/>
            <a:r>
              <a:rPr lang="vi-VN" sz="2400">
                <a:solidFill>
                  <a:srgbClr val="000000"/>
                </a:solidFill>
                <a:latin typeface="Arial" panose="020B0604020202020204" pitchFamily="34" charset="0"/>
                <a:cs typeface="Arial" panose="020B0604020202020204" pitchFamily="34" charset="0"/>
              </a:rPr>
              <a:t>       </a:t>
            </a:r>
            <a:r>
              <a:rPr lang="en-US" sz="2400">
                <a:solidFill>
                  <a:srgbClr val="000000"/>
                </a:solidFill>
                <a:latin typeface="Arial" panose="020B0604020202020204" pitchFamily="34" charset="0"/>
                <a:cs typeface="Arial" panose="020B0604020202020204" pitchFamily="34" charset="0"/>
              </a:rPr>
              <a:t>Đới khí hậu nhiệt đới; hậu cận nhiệt.</a:t>
            </a:r>
          </a:p>
        </p:txBody>
      </p:sp>
      <p:sp>
        <p:nvSpPr>
          <p:cNvPr id="16" name="Pentagon 15"/>
          <p:cNvSpPr/>
          <p:nvPr/>
        </p:nvSpPr>
        <p:spPr>
          <a:xfrm>
            <a:off x="1130024" y="3281499"/>
            <a:ext cx="1610608" cy="151964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ahoma" panose="020B0604030504040204" pitchFamily="34" charset="0"/>
                <a:ea typeface="Tahoma" panose="020B0604030504040204" pitchFamily="34" charset="0"/>
                <a:cs typeface="Tahoma" panose="020B0604030504040204" pitchFamily="34" charset="0"/>
              </a:rPr>
              <a:t>Đáp án</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6CCA0C16-234A-44E2-B8EB-58F26FCC13C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 xmlns:p14="http://schemas.microsoft.com/office/powerpoint/2010/main" val="118664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ông nghệ tính toán thời cổ - Phần 5">
            <a:extLst>
              <a:ext uri="{FF2B5EF4-FFF2-40B4-BE49-F238E27FC236}">
                <a16:creationId xmlns="" xmlns:a16="http://schemas.microsoft.com/office/drawing/2014/main" id="{CE2F18F0-73FD-4D40-8078-EF1C30147EFD}"/>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9332" y="746458"/>
            <a:ext cx="4053302" cy="351869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D6DC4619-EFD3-4ECD-9F9E-124C1067F79C}"/>
              </a:ext>
            </a:extLst>
          </p:cNvPr>
          <p:cNvSpPr/>
          <p:nvPr/>
        </p:nvSpPr>
        <p:spPr>
          <a:xfrm>
            <a:off x="3092089" y="4543050"/>
            <a:ext cx="3558296" cy="385337"/>
          </a:xfrm>
          <a:prstGeom prst="rect">
            <a:avLst/>
          </a:prstGeom>
        </p:spPr>
        <p:txBody>
          <a:bodyPr wrap="none" lIns="76810" tIns="38405" rIns="76810" bIns="38405">
            <a:spAutoFit/>
          </a:bodyPr>
          <a:lstStyle/>
          <a:p>
            <a:r>
              <a:rPr lang="vi-VN" sz="2000" b="1">
                <a:solidFill>
                  <a:srgbClr val="00B050"/>
                </a:solidFill>
                <a:latin typeface="Arial" panose="020B0604020202020204" pitchFamily="34" charset="0"/>
                <a:cs typeface="Arial" panose="020B0604020202020204" pitchFamily="34" charset="0"/>
              </a:rPr>
              <a:t>Phép tính diện tích các hình</a:t>
            </a:r>
            <a:endParaRPr lang="en-US" sz="2000" b="1">
              <a:latin typeface="Arial" panose="020B0604020202020204" pitchFamily="34" charset="0"/>
              <a:cs typeface="Arial" panose="020B0604020202020204" pitchFamily="34" charset="0"/>
            </a:endParaRPr>
          </a:p>
        </p:txBody>
      </p:sp>
      <p:pic>
        <p:nvPicPr>
          <p:cNvPr id="4100" name="Picture 4" descr="Những thành tựu khoa học của người Ai Cập cổ đại">
            <a:extLst>
              <a:ext uri="{FF2B5EF4-FFF2-40B4-BE49-F238E27FC236}">
                <a16:creationId xmlns="" xmlns:a16="http://schemas.microsoft.com/office/drawing/2014/main" id="{C96DE1BD-F0A6-41E0-8305-7CBF6BBB17E3}"/>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47246" y="746459"/>
            <a:ext cx="4687424" cy="351869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990600" y="5181600"/>
            <a:ext cx="7848600" cy="923330"/>
          </a:xfrm>
          <a:prstGeom prst="rect">
            <a:avLst/>
          </a:prstGeom>
          <a:noFill/>
        </p:spPr>
        <p:txBody>
          <a:bodyPr wrap="square" rtlCol="0">
            <a:spAutoFit/>
          </a:bodyPr>
          <a:lstStyle/>
          <a:p>
            <a:pPr lvl="0"/>
            <a:r>
              <a:rPr lang="vi-VN" dirty="0"/>
              <a:t>Châu Phi là một trong những cái nôi của loài người với di sản có lịch sử từ lâu đời như: giấy, phép tính,... </a:t>
            </a:r>
          </a:p>
          <a:p>
            <a:endParaRPr lang="en-US" dirty="0"/>
          </a:p>
        </p:txBody>
      </p:sp>
    </p:spTree>
    <p:extLst>
      <p:ext uri="{BB962C8B-B14F-4D97-AF65-F5344CB8AC3E}">
        <p14:creationId xmlns="" xmlns:p14="http://schemas.microsoft.com/office/powerpoint/2010/main" val="31154441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6" name="Rectangle 72">
            <a:extLst>
              <a:ext uri="{FF2B5EF4-FFF2-40B4-BE49-F238E27FC236}">
                <a16:creationId xmlns="" xmlns:a16="http://schemas.microsoft.com/office/drawing/2014/main" id="{11BE3FA7-0D70-4431-814F-D8C40576E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Kim tự tháp Ai Cập và tượng Nhân sư từng bị chìm dưới mực nước biển - DKN  News">
            <a:extLst>
              <a:ext uri="{FF2B5EF4-FFF2-40B4-BE49-F238E27FC236}">
                <a16:creationId xmlns="" xmlns:a16="http://schemas.microsoft.com/office/drawing/2014/main" id="{791818CF-0FDB-4D49-BAD2-C5E06527A915}"/>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957" r="24412" b="2"/>
          <a:stretch/>
        </p:blipFill>
        <p:spPr bwMode="auto">
          <a:xfrm>
            <a:off x="241298" y="640313"/>
            <a:ext cx="4251513" cy="2871809"/>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ác kim tự tháp của Ai Cập được tạo ra từ công nghệ… bê tông cổ đại? | Báo  Dân trí">
            <a:extLst>
              <a:ext uri="{FF2B5EF4-FFF2-40B4-BE49-F238E27FC236}">
                <a16:creationId xmlns="" xmlns:a16="http://schemas.microsoft.com/office/drawing/2014/main" id="{11F3629B-1FDE-46A8-BE78-7A8A20F4120C}"/>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0853" r="37276" b="2"/>
          <a:stretch/>
        </p:blipFill>
        <p:spPr bwMode="auto">
          <a:xfrm>
            <a:off x="4646532" y="640313"/>
            <a:ext cx="4256170" cy="287180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a:extLst>
              <a:ext uri="{FF2B5EF4-FFF2-40B4-BE49-F238E27FC236}">
                <a16:creationId xmlns="" xmlns:a16="http://schemas.microsoft.com/office/drawing/2014/main" id="{0E73735C-B873-41AD-85C6-E68730E15259}"/>
              </a:ext>
            </a:extLst>
          </p:cNvPr>
          <p:cNvSpPr/>
          <p:nvPr/>
        </p:nvSpPr>
        <p:spPr>
          <a:xfrm>
            <a:off x="1143000" y="3497052"/>
            <a:ext cx="7543800" cy="461665"/>
          </a:xfrm>
          <a:prstGeom prst="rect">
            <a:avLst/>
          </a:prstGeom>
        </p:spPr>
        <p:txBody>
          <a:bodyPr wrap="square">
            <a:spAutoFit/>
          </a:bodyPr>
          <a:lstStyle/>
          <a:p>
            <a:pPr algn="ctr"/>
            <a:r>
              <a:rPr lang="en-US" sz="2400" dirty="0">
                <a:solidFill>
                  <a:srgbClr val="1B04FA"/>
                </a:solidFill>
                <a:latin typeface="Arial" panose="020B0604020202020204" pitchFamily="34" charset="0"/>
                <a:cs typeface="Arial" panose="020B0604020202020204" pitchFamily="34" charset="0"/>
              </a:rPr>
              <a:t>K</a:t>
            </a:r>
            <a:r>
              <a:rPr lang="vi-VN" sz="2400" dirty="0">
                <a:solidFill>
                  <a:srgbClr val="1B04FA"/>
                </a:solidFill>
                <a:latin typeface="Arial" panose="020B0604020202020204" pitchFamily="34" charset="0"/>
                <a:cs typeface="Arial" panose="020B0604020202020204" pitchFamily="34" charset="0"/>
              </a:rPr>
              <a:t>im tự tháp, tượng nhân sư ở Ai Cập)</a:t>
            </a:r>
            <a:endParaRPr lang="en-US" sz="2400" dirty="0">
              <a:solidFill>
                <a:srgbClr val="1B04FA"/>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 xmlns:a16="http://schemas.microsoft.com/office/drawing/2014/main" id="{D61CBB1E-AA6B-4B34-B752-C97FD398D444}"/>
              </a:ext>
            </a:extLst>
          </p:cNvPr>
          <p:cNvSpPr/>
          <p:nvPr/>
        </p:nvSpPr>
        <p:spPr>
          <a:xfrm>
            <a:off x="241299" y="1"/>
            <a:ext cx="8661403" cy="461665"/>
          </a:xfrm>
          <a:prstGeom prst="rect">
            <a:avLst/>
          </a:prstGeom>
          <a:solidFill>
            <a:schemeClr val="bg1"/>
          </a:solidFill>
        </p:spPr>
        <p:txBody>
          <a:bodyPr wrap="square">
            <a:spAutoFit/>
          </a:bodyPr>
          <a:lstStyle/>
          <a:p>
            <a:r>
              <a:rPr lang="vi-VN" sz="2400" dirty="0">
                <a:solidFill>
                  <a:srgbClr val="FF0066"/>
                </a:solidFill>
              </a:rPr>
              <a:t> Có nhiều di sản lịch sử nổi tiếng được thế giới công nhận</a:t>
            </a:r>
          </a:p>
        </p:txBody>
      </p:sp>
      <p:sp>
        <p:nvSpPr>
          <p:cNvPr id="3" name="Rectangle 2"/>
          <p:cNvSpPr/>
          <p:nvPr/>
        </p:nvSpPr>
        <p:spPr>
          <a:xfrm>
            <a:off x="152400" y="3814455"/>
            <a:ext cx="8750302" cy="3046988"/>
          </a:xfrm>
          <a:prstGeom prst="rect">
            <a:avLst/>
          </a:prstGeom>
        </p:spPr>
        <p:txBody>
          <a:bodyPr wrap="square">
            <a:spAutoFit/>
          </a:bodyPr>
          <a:lstStyle/>
          <a:p>
            <a:r>
              <a:rPr lang="vi-VN" sz="2400" b="1" dirty="0">
                <a:solidFill>
                  <a:srgbClr val="1B04FA"/>
                </a:solidFill>
                <a:latin typeface="Arial" panose="020B0604020202020204" pitchFamily="34" charset="0"/>
                <a:cs typeface="Arial" panose="020B0604020202020204" pitchFamily="34" charset="0"/>
              </a:rPr>
              <a:t>Di sản lịch sử kim tự tháp ở châu Phi.</a:t>
            </a:r>
          </a:p>
          <a:p>
            <a:pPr algn="just"/>
            <a:r>
              <a:rPr lang="vi-VN" sz="2400" dirty="0">
                <a:solidFill>
                  <a:srgbClr val="1B04FA"/>
                </a:solidFill>
                <a:latin typeface="Arial" panose="020B0604020202020204" pitchFamily="34" charset="0"/>
                <a:cs typeface="Arial" panose="020B0604020202020204" pitchFamily="34" charset="0"/>
              </a:rPr>
              <a:t>- Trong số những thành tựu văn minh tiêu biểu của thế giới cổ đại, kim tự tháp chính là công trình kỳ bí bậc nhất. </a:t>
            </a:r>
          </a:p>
          <a:p>
            <a:pPr algn="just"/>
            <a:r>
              <a:rPr lang="vi-VN" sz="2400" dirty="0">
                <a:solidFill>
                  <a:srgbClr val="1B04FA"/>
                </a:solidFill>
                <a:latin typeface="Arial" panose="020B0604020202020204" pitchFamily="34" charset="0"/>
                <a:cs typeface="Arial" panose="020B0604020202020204" pitchFamily="34" charset="0"/>
              </a:rPr>
              <a:t>- Kim tự tháp là cách gọi chung của các kiến trúc hình chóp có đáy là hình vuông với bốn mặt bên là tam giác đều. </a:t>
            </a:r>
          </a:p>
          <a:p>
            <a:pPr algn="just"/>
            <a:r>
              <a:rPr lang="vi-VN" sz="2400" dirty="0">
                <a:solidFill>
                  <a:srgbClr val="1B04FA"/>
                </a:solidFill>
                <a:latin typeface="Arial" panose="020B0604020202020204" pitchFamily="34" charset="0"/>
                <a:cs typeface="Arial" panose="020B0604020202020204" pitchFamily="34" charset="0"/>
              </a:rPr>
              <a:t>- Ở Ai Cập đến nay người ta tìm ra 138 kim tự tháp. Tất cả đều được xây ở tả ngạn sông Nin, dòng sông dài nhất thế giới với hơn 6 nghìn km. </a:t>
            </a:r>
          </a:p>
        </p:txBody>
      </p:sp>
    </p:spTree>
    <p:extLst>
      <p:ext uri="{BB962C8B-B14F-4D97-AF65-F5344CB8AC3E}">
        <p14:creationId xmlns="" xmlns:p14="http://schemas.microsoft.com/office/powerpoint/2010/main" val="15128940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6" name="Rectangle 72">
            <a:extLst>
              <a:ext uri="{FF2B5EF4-FFF2-40B4-BE49-F238E27FC236}">
                <a16:creationId xmlns="" xmlns:a16="http://schemas.microsoft.com/office/drawing/2014/main" id="{11BE3FA7-0D70-4431-814F-D8C40576E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 xmlns:a16="http://schemas.microsoft.com/office/drawing/2014/main" id="{D61CBB1E-AA6B-4B34-B752-C97FD398D444}"/>
              </a:ext>
            </a:extLst>
          </p:cNvPr>
          <p:cNvSpPr/>
          <p:nvPr/>
        </p:nvSpPr>
        <p:spPr>
          <a:xfrm>
            <a:off x="241299" y="1"/>
            <a:ext cx="8661403" cy="1077218"/>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vi-VN" sz="3200">
                <a:solidFill>
                  <a:srgbClr val="FF0066"/>
                </a:solidFill>
              </a:rPr>
              <a:t> Có nhiều di sản lịch sử nổi tiếng được thế giới công nhận</a:t>
            </a:r>
          </a:p>
        </p:txBody>
      </p:sp>
      <p:pic>
        <p:nvPicPr>
          <p:cNvPr id="7" name="Picture 6">
            <a:extLst>
              <a:ext uri="{FF2B5EF4-FFF2-40B4-BE49-F238E27FC236}">
                <a16:creationId xmlns="" xmlns:a16="http://schemas.microsoft.com/office/drawing/2014/main" id="{0884A841-24BC-4142-92D6-C961D58E6AA7}"/>
              </a:ext>
            </a:extLst>
          </p:cNvPr>
          <p:cNvPicPr>
            <a:picLocks noChangeAspect="1"/>
          </p:cNvPicPr>
          <p:nvPr/>
        </p:nvPicPr>
        <p:blipFill rotWithShape="1">
          <a:blip r:embed="rId3" cstate="print"/>
          <a:srcRect l="40687" t="6098" b="3256"/>
          <a:stretch/>
        </p:blipFill>
        <p:spPr>
          <a:xfrm>
            <a:off x="0" y="-533399"/>
            <a:ext cx="8826335" cy="3505199"/>
          </a:xfrm>
          <a:prstGeom prst="rect">
            <a:avLst/>
          </a:prstGeom>
        </p:spPr>
      </p:pic>
      <p:sp>
        <p:nvSpPr>
          <p:cNvPr id="5" name="Rectangle 4"/>
          <p:cNvSpPr/>
          <p:nvPr/>
        </p:nvSpPr>
        <p:spPr>
          <a:xfrm>
            <a:off x="263070" y="2971800"/>
            <a:ext cx="8369302" cy="3785652"/>
          </a:xfrm>
          <a:prstGeom prst="rect">
            <a:avLst/>
          </a:prstGeom>
        </p:spPr>
        <p:txBody>
          <a:bodyPr wrap="square">
            <a:spAutoFit/>
          </a:bodyPr>
          <a:lstStyle/>
          <a:p>
            <a:r>
              <a:rPr lang="en-US" sz="2000" b="1" dirty="0" smtClean="0"/>
              <a:t>      Kim </a:t>
            </a:r>
            <a:r>
              <a:rPr lang="en-US" sz="2000" b="1" dirty="0" err="1"/>
              <a:t>tự</a:t>
            </a:r>
            <a:r>
              <a:rPr lang="en-US" sz="2000" b="1" dirty="0"/>
              <a:t> </a:t>
            </a:r>
            <a:r>
              <a:rPr lang="en-US" sz="2000" b="1" dirty="0" err="1"/>
              <a:t>tháp</a:t>
            </a:r>
            <a:r>
              <a:rPr lang="en-US" sz="2000" b="1" dirty="0"/>
              <a:t> Giza </a:t>
            </a:r>
            <a:r>
              <a:rPr lang="en-US" sz="2000" b="1" dirty="0" err="1"/>
              <a:t>là</a:t>
            </a:r>
            <a:r>
              <a:rPr lang="en-US" sz="2000" b="1" dirty="0"/>
              <a:t> </a:t>
            </a:r>
            <a:r>
              <a:rPr lang="en-US" sz="2000" b="1" dirty="0" err="1"/>
              <a:t>một</a:t>
            </a:r>
            <a:r>
              <a:rPr lang="en-US" sz="2000" b="1" dirty="0"/>
              <a:t> </a:t>
            </a:r>
            <a:r>
              <a:rPr lang="en-US" sz="2000" b="1" dirty="0" err="1"/>
              <a:t>trong</a:t>
            </a:r>
            <a:r>
              <a:rPr lang="en-US" sz="2000" b="1" dirty="0"/>
              <a:t> 7 </a:t>
            </a:r>
            <a:r>
              <a:rPr lang="en-US" sz="2000" b="1" dirty="0" err="1"/>
              <a:t>kỳ</a:t>
            </a:r>
            <a:r>
              <a:rPr lang="en-US" sz="2000" b="1" dirty="0"/>
              <a:t> </a:t>
            </a:r>
            <a:r>
              <a:rPr lang="en-US" sz="2000" b="1" dirty="0" err="1"/>
              <a:t>quan</a:t>
            </a:r>
            <a:r>
              <a:rPr lang="en-US" sz="2000" b="1" dirty="0"/>
              <a:t> </a:t>
            </a:r>
            <a:r>
              <a:rPr lang="en-US" sz="2000" b="1" dirty="0" err="1"/>
              <a:t>thế</a:t>
            </a:r>
            <a:r>
              <a:rPr lang="en-US" sz="2000" b="1" dirty="0"/>
              <a:t> </a:t>
            </a:r>
            <a:r>
              <a:rPr lang="en-US" sz="2000" b="1" dirty="0" err="1"/>
              <a:t>giới</a:t>
            </a:r>
            <a:r>
              <a:rPr lang="en-US" sz="2000" b="1" dirty="0"/>
              <a:t> </a:t>
            </a:r>
            <a:r>
              <a:rPr lang="en-US" sz="2000" b="1" dirty="0" err="1"/>
              <a:t>cổ</a:t>
            </a:r>
            <a:r>
              <a:rPr lang="en-US" sz="2000" b="1" dirty="0"/>
              <a:t> </a:t>
            </a:r>
            <a:r>
              <a:rPr lang="en-US" sz="2000" b="1" dirty="0" err="1"/>
              <a:t>đại</a:t>
            </a:r>
            <a:r>
              <a:rPr lang="en-US" sz="2000" b="1" dirty="0"/>
              <a:t> </a:t>
            </a:r>
            <a:r>
              <a:rPr lang="en-US" sz="2000" b="1" dirty="0" err="1"/>
              <a:t>và</a:t>
            </a:r>
            <a:r>
              <a:rPr lang="en-US" sz="2000" b="1" dirty="0"/>
              <a:t> </a:t>
            </a:r>
            <a:r>
              <a:rPr lang="en-US" sz="2000" b="1" dirty="0" err="1"/>
              <a:t>được</a:t>
            </a:r>
            <a:r>
              <a:rPr lang="en-US" sz="2000" b="1" dirty="0"/>
              <a:t> UNESCO </a:t>
            </a:r>
            <a:r>
              <a:rPr lang="en-US" sz="2000" b="1" dirty="0" err="1"/>
              <a:t>xếp</a:t>
            </a:r>
            <a:r>
              <a:rPr lang="en-US" sz="2000" b="1" dirty="0"/>
              <a:t> </a:t>
            </a:r>
            <a:r>
              <a:rPr lang="en-US" sz="2000" b="1" dirty="0" err="1"/>
              <a:t>hạng</a:t>
            </a:r>
            <a:r>
              <a:rPr lang="en-US" sz="2000" b="1" dirty="0"/>
              <a:t> Di </a:t>
            </a:r>
            <a:r>
              <a:rPr lang="en-US" sz="2000" b="1" dirty="0" err="1"/>
              <a:t>sản</a:t>
            </a:r>
            <a:r>
              <a:rPr lang="en-US" sz="2000" b="1" dirty="0"/>
              <a:t> </a:t>
            </a:r>
            <a:r>
              <a:rPr lang="en-US" sz="2000" b="1" dirty="0" err="1"/>
              <a:t>thế</a:t>
            </a:r>
            <a:r>
              <a:rPr lang="en-US" sz="2000" b="1" dirty="0"/>
              <a:t> </a:t>
            </a:r>
            <a:r>
              <a:rPr lang="en-US" sz="2000" b="1" dirty="0" err="1"/>
              <a:t>giới</a:t>
            </a:r>
            <a:r>
              <a:rPr lang="en-US" sz="2000" b="1" dirty="0"/>
              <a:t> </a:t>
            </a:r>
            <a:r>
              <a:rPr lang="en-US" sz="2000" b="1" dirty="0" err="1"/>
              <a:t>vào</a:t>
            </a:r>
            <a:r>
              <a:rPr lang="en-US" sz="2000" b="1" dirty="0"/>
              <a:t> </a:t>
            </a:r>
            <a:r>
              <a:rPr lang="en-US" sz="2000" b="1" dirty="0" err="1"/>
              <a:t>năm</a:t>
            </a:r>
            <a:r>
              <a:rPr lang="en-US" sz="2000" b="1" dirty="0"/>
              <a:t> 1979. </a:t>
            </a:r>
            <a:r>
              <a:rPr lang="en-US" sz="2000" b="1" dirty="0" err="1"/>
              <a:t>Quần</a:t>
            </a:r>
            <a:r>
              <a:rPr lang="en-US" sz="2000" b="1" dirty="0"/>
              <a:t> </a:t>
            </a:r>
            <a:r>
              <a:rPr lang="en-US" sz="2000" b="1" dirty="0" err="1"/>
              <a:t>thể</a:t>
            </a:r>
            <a:r>
              <a:rPr lang="en-US" sz="2000" b="1" dirty="0"/>
              <a:t> Kim </a:t>
            </a:r>
            <a:r>
              <a:rPr lang="en-US" sz="2000" b="1" dirty="0" err="1"/>
              <a:t>tự</a:t>
            </a:r>
            <a:r>
              <a:rPr lang="en-US" sz="2000" b="1" dirty="0"/>
              <a:t> </a:t>
            </a:r>
            <a:r>
              <a:rPr lang="en-US" sz="2000" b="1" dirty="0" err="1"/>
              <a:t>tháp</a:t>
            </a:r>
            <a:r>
              <a:rPr lang="en-US" sz="2000" b="1" dirty="0"/>
              <a:t> Giza </a:t>
            </a:r>
            <a:r>
              <a:rPr lang="en-US" sz="2000" b="1" dirty="0" err="1"/>
              <a:t>được</a:t>
            </a:r>
            <a:r>
              <a:rPr lang="en-US" sz="2000" b="1" dirty="0"/>
              <a:t> </a:t>
            </a:r>
            <a:r>
              <a:rPr lang="en-US" sz="2000" b="1" dirty="0" err="1"/>
              <a:t>xây</a:t>
            </a:r>
            <a:r>
              <a:rPr lang="en-US" sz="2000" b="1" dirty="0"/>
              <a:t> </a:t>
            </a:r>
            <a:r>
              <a:rPr lang="en-US" sz="2000" b="1" dirty="0" err="1"/>
              <a:t>dựng</a:t>
            </a:r>
            <a:r>
              <a:rPr lang="en-US" sz="2000" b="1" dirty="0"/>
              <a:t> </a:t>
            </a:r>
            <a:r>
              <a:rPr lang="en-US" sz="2000" b="1" dirty="0" err="1"/>
              <a:t>từ</a:t>
            </a:r>
            <a:r>
              <a:rPr lang="en-US" sz="2000" b="1" dirty="0"/>
              <a:t> </a:t>
            </a:r>
            <a:r>
              <a:rPr lang="en-US" sz="2000" b="1" dirty="0" err="1"/>
              <a:t>cách</a:t>
            </a:r>
            <a:r>
              <a:rPr lang="en-US" sz="2000" b="1" dirty="0"/>
              <a:t> </a:t>
            </a:r>
            <a:r>
              <a:rPr lang="en-US" sz="2000" b="1" dirty="0" err="1"/>
              <a:t>đây</a:t>
            </a:r>
            <a:r>
              <a:rPr lang="en-US" sz="2000" b="1" dirty="0"/>
              <a:t> </a:t>
            </a:r>
            <a:r>
              <a:rPr lang="en-US" sz="2000" b="1" dirty="0" err="1"/>
              <a:t>khoảng</a:t>
            </a:r>
            <a:r>
              <a:rPr lang="en-US" sz="2000" b="1" dirty="0"/>
              <a:t> 4.500 </a:t>
            </a:r>
            <a:r>
              <a:rPr lang="en-US" sz="2000" b="1" dirty="0" err="1"/>
              <a:t>năm</a:t>
            </a:r>
            <a:r>
              <a:rPr lang="en-US" sz="2000" b="1" dirty="0"/>
              <a:t> </a:t>
            </a:r>
            <a:r>
              <a:rPr lang="en-US" sz="2000" b="1" dirty="0" err="1"/>
              <a:t>được</a:t>
            </a:r>
            <a:r>
              <a:rPr lang="en-US" sz="2000" b="1" dirty="0"/>
              <a:t> </a:t>
            </a:r>
            <a:r>
              <a:rPr lang="en-US" sz="2000" b="1" dirty="0" err="1"/>
              <a:t>các</a:t>
            </a:r>
            <a:r>
              <a:rPr lang="en-US" sz="2000" b="1" dirty="0"/>
              <a:t> pharaoh Ai </a:t>
            </a:r>
            <a:r>
              <a:rPr lang="en-US" sz="2000" b="1" dirty="0" err="1"/>
              <a:t>Cập</a:t>
            </a:r>
            <a:r>
              <a:rPr lang="en-US" sz="2000" b="1" dirty="0"/>
              <a:t> </a:t>
            </a:r>
            <a:r>
              <a:rPr lang="en-US" sz="2000" b="1" dirty="0" err="1"/>
              <a:t>cổ</a:t>
            </a:r>
            <a:r>
              <a:rPr lang="en-US" sz="2000" b="1" dirty="0"/>
              <a:t> </a:t>
            </a:r>
            <a:r>
              <a:rPr lang="en-US" sz="2000" b="1" dirty="0" err="1"/>
              <a:t>đại</a:t>
            </a:r>
            <a:r>
              <a:rPr lang="en-US" sz="2000" b="1" dirty="0"/>
              <a:t> </a:t>
            </a:r>
            <a:r>
              <a:rPr lang="en-US" sz="2000" b="1" dirty="0" err="1"/>
              <a:t>dựng</a:t>
            </a:r>
            <a:r>
              <a:rPr lang="en-US" sz="2000" b="1" dirty="0"/>
              <a:t> </a:t>
            </a:r>
            <a:r>
              <a:rPr lang="en-US" sz="2000" b="1" dirty="0" err="1"/>
              <a:t>lên</a:t>
            </a:r>
            <a:r>
              <a:rPr lang="en-US" sz="2000" b="1" dirty="0"/>
              <a:t> </a:t>
            </a:r>
            <a:r>
              <a:rPr lang="en-US" sz="2000" b="1" dirty="0" err="1"/>
              <a:t>với</a:t>
            </a:r>
            <a:r>
              <a:rPr lang="en-US" sz="2000" b="1" dirty="0"/>
              <a:t> </a:t>
            </a:r>
            <a:r>
              <a:rPr lang="en-US" sz="2000" b="1" dirty="0" err="1"/>
              <a:t>hy</a:t>
            </a:r>
            <a:r>
              <a:rPr lang="en-US" sz="2000" b="1" dirty="0"/>
              <a:t> </a:t>
            </a:r>
            <a:r>
              <a:rPr lang="en-US" sz="2000" b="1" dirty="0" err="1"/>
              <a:t>vọng</a:t>
            </a:r>
            <a:r>
              <a:rPr lang="en-US" sz="2000" b="1" dirty="0"/>
              <a:t> </a:t>
            </a:r>
            <a:r>
              <a:rPr lang="en-US" sz="2000" b="1" dirty="0" err="1"/>
              <a:t>sẽ</a:t>
            </a:r>
            <a:r>
              <a:rPr lang="en-US" sz="2000" b="1" dirty="0"/>
              <a:t> </a:t>
            </a:r>
            <a:r>
              <a:rPr lang="en-US" sz="2000" b="1" dirty="0" err="1"/>
              <a:t>là</a:t>
            </a:r>
            <a:r>
              <a:rPr lang="en-US" sz="2000" b="1" dirty="0"/>
              <a:t> </a:t>
            </a:r>
            <a:r>
              <a:rPr lang="en-US" sz="2000" b="1" dirty="0" err="1"/>
              <a:t>nơi</a:t>
            </a:r>
            <a:r>
              <a:rPr lang="en-US" sz="2000" b="1" dirty="0"/>
              <a:t> </a:t>
            </a:r>
            <a:r>
              <a:rPr lang="en-US" sz="2000" b="1" dirty="0" err="1"/>
              <a:t>đưa</a:t>
            </a:r>
            <a:r>
              <a:rPr lang="en-US" sz="2000" b="1" dirty="0"/>
              <a:t> </a:t>
            </a:r>
            <a:r>
              <a:rPr lang="en-US" sz="2000" b="1" dirty="0" err="1"/>
              <a:t>họ</a:t>
            </a:r>
            <a:r>
              <a:rPr lang="en-US" sz="2000" b="1" dirty="0"/>
              <a:t> </a:t>
            </a:r>
            <a:r>
              <a:rPr lang="en-US" sz="2000" b="1" dirty="0" err="1"/>
              <a:t>vào</a:t>
            </a:r>
            <a:r>
              <a:rPr lang="en-US" sz="2000" b="1" dirty="0"/>
              <a:t> </a:t>
            </a:r>
            <a:r>
              <a:rPr lang="en-US" sz="2000" b="1" dirty="0" err="1"/>
              <a:t>cuộc</a:t>
            </a:r>
            <a:r>
              <a:rPr lang="en-US" sz="2000" b="1" dirty="0"/>
              <a:t> </a:t>
            </a:r>
            <a:r>
              <a:rPr lang="en-US" sz="2000" b="1" dirty="0" err="1"/>
              <a:t>sống</a:t>
            </a:r>
            <a:r>
              <a:rPr lang="en-US" sz="2000" b="1" dirty="0"/>
              <a:t> </a:t>
            </a:r>
            <a:r>
              <a:rPr lang="en-US" sz="2000" b="1" dirty="0" err="1"/>
              <a:t>vĩnh</a:t>
            </a:r>
            <a:r>
              <a:rPr lang="en-US" sz="2000" b="1" dirty="0"/>
              <a:t> </a:t>
            </a:r>
            <a:r>
              <a:rPr lang="en-US" sz="2000" b="1" dirty="0" err="1" smtClean="0"/>
              <a:t>hằng</a:t>
            </a:r>
            <a:r>
              <a:rPr lang="en-US" sz="2000" b="1" dirty="0" smtClean="0"/>
              <a:t>. </a:t>
            </a:r>
            <a:r>
              <a:rPr lang="vi-VN" sz="2000" b="1" dirty="0" smtClean="0">
                <a:latin typeface="Arial" panose="020B0604020202020204" pitchFamily="34" charset="0"/>
                <a:cs typeface="Arial" panose="020B0604020202020204" pitchFamily="34" charset="0"/>
              </a:rPr>
              <a:t>Ở </a:t>
            </a:r>
            <a:r>
              <a:rPr lang="vi-VN" sz="2000" b="1" dirty="0">
                <a:latin typeface="Arial" panose="020B0604020202020204" pitchFamily="34" charset="0"/>
                <a:cs typeface="Arial" panose="020B0604020202020204" pitchFamily="34" charset="0"/>
              </a:rPr>
              <a:t>đó, không chỉ chứa xác ướp của các bậc quyền uy tối cao nhất thời bấy giờ mà còn có cả vàng bạc, thức ăn, đồ nội thất, thậm chí cả xác ướp của những người thân, quan chức và linh mục theo hầu. </a:t>
            </a:r>
            <a:r>
              <a:rPr lang="en-US" sz="2000" b="1" dirty="0" err="1" smtClean="0"/>
              <a:t>Người</a:t>
            </a:r>
            <a:r>
              <a:rPr lang="en-US" sz="2000" b="1" dirty="0" smtClean="0"/>
              <a:t> </a:t>
            </a:r>
            <a:r>
              <a:rPr lang="en-US" sz="2000" b="1" dirty="0"/>
              <a:t>Ai </a:t>
            </a:r>
            <a:r>
              <a:rPr lang="en-US" sz="2000" b="1" dirty="0" err="1"/>
              <a:t>Cập</a:t>
            </a:r>
            <a:r>
              <a:rPr lang="en-US" sz="2000" b="1" dirty="0"/>
              <a:t> </a:t>
            </a:r>
            <a:r>
              <a:rPr lang="en-US" sz="2000" b="1" dirty="0" err="1"/>
              <a:t>cổ</a:t>
            </a:r>
            <a:r>
              <a:rPr lang="en-US" sz="2000" b="1" dirty="0"/>
              <a:t> </a:t>
            </a:r>
            <a:r>
              <a:rPr lang="en-US" sz="2000" b="1" dirty="0" err="1"/>
              <a:t>đại</a:t>
            </a:r>
            <a:r>
              <a:rPr lang="en-US" sz="2000" b="1" dirty="0"/>
              <a:t> tin </a:t>
            </a:r>
            <a:r>
              <a:rPr lang="en-US" sz="2000" b="1" dirty="0" err="1"/>
              <a:t>rằng</a:t>
            </a:r>
            <a:r>
              <a:rPr lang="en-US" sz="2000" b="1" dirty="0"/>
              <a:t> </a:t>
            </a:r>
            <a:r>
              <a:rPr lang="en-US" sz="2000" b="1" dirty="0" err="1"/>
              <a:t>khi</a:t>
            </a:r>
            <a:r>
              <a:rPr lang="en-US" sz="2000" b="1" dirty="0"/>
              <a:t> </a:t>
            </a:r>
            <a:r>
              <a:rPr lang="en-US" sz="2000" b="1" dirty="0" err="1"/>
              <a:t>các</a:t>
            </a:r>
            <a:r>
              <a:rPr lang="en-US" sz="2000" b="1" dirty="0"/>
              <a:t> Pharaoh </a:t>
            </a:r>
            <a:r>
              <a:rPr lang="en-US" sz="2000" b="1" dirty="0" err="1"/>
              <a:t>chết</a:t>
            </a:r>
            <a:r>
              <a:rPr lang="en-US" sz="2000" b="1" dirty="0"/>
              <a:t>, </a:t>
            </a:r>
            <a:r>
              <a:rPr lang="en-US" sz="2000" b="1" dirty="0" err="1"/>
              <a:t>họ</a:t>
            </a:r>
            <a:r>
              <a:rPr lang="en-US" sz="2000" b="1" dirty="0"/>
              <a:t> </a:t>
            </a:r>
            <a:r>
              <a:rPr lang="en-US" sz="2000" b="1" dirty="0" err="1"/>
              <a:t>sẽ</a:t>
            </a:r>
            <a:r>
              <a:rPr lang="en-US" sz="2000" b="1" dirty="0"/>
              <a:t> </a:t>
            </a:r>
            <a:r>
              <a:rPr lang="en-US" sz="2000" b="1" dirty="0" err="1"/>
              <a:t>chuyển</a:t>
            </a:r>
            <a:r>
              <a:rPr lang="en-US" sz="2000" b="1" dirty="0"/>
              <a:t> sang </a:t>
            </a:r>
            <a:r>
              <a:rPr lang="en-US" sz="2000" b="1" dirty="0" err="1"/>
              <a:t>thế</a:t>
            </a:r>
            <a:r>
              <a:rPr lang="en-US" sz="2000" b="1" dirty="0"/>
              <a:t> </a:t>
            </a:r>
            <a:r>
              <a:rPr lang="en-US" sz="2000" b="1" dirty="0" err="1"/>
              <a:t>giới</a:t>
            </a:r>
            <a:r>
              <a:rPr lang="en-US" sz="2000" b="1" dirty="0"/>
              <a:t> </a:t>
            </a:r>
            <a:r>
              <a:rPr lang="en-US" sz="2000" b="1" dirty="0" err="1"/>
              <a:t>bên</a:t>
            </a:r>
            <a:r>
              <a:rPr lang="en-US" sz="2000" b="1" dirty="0"/>
              <a:t> </a:t>
            </a:r>
            <a:r>
              <a:rPr lang="en-US" sz="2000" b="1" dirty="0" err="1"/>
              <a:t>kia</a:t>
            </a:r>
            <a:r>
              <a:rPr lang="en-US" sz="2000" b="1" dirty="0"/>
              <a:t> </a:t>
            </a:r>
            <a:r>
              <a:rPr lang="en-US" sz="2000" b="1" dirty="0" err="1"/>
              <a:t>sống</a:t>
            </a:r>
            <a:r>
              <a:rPr lang="en-US" sz="2000" b="1" dirty="0"/>
              <a:t> </a:t>
            </a:r>
            <a:r>
              <a:rPr lang="en-US" sz="2000" b="1" dirty="0" err="1"/>
              <a:t>như</a:t>
            </a:r>
            <a:r>
              <a:rPr lang="en-US" sz="2000" b="1" dirty="0"/>
              <a:t> </a:t>
            </a:r>
            <a:r>
              <a:rPr lang="en-US" sz="2000" b="1" dirty="0" err="1"/>
              <a:t>những</a:t>
            </a:r>
            <a:r>
              <a:rPr lang="en-US" sz="2000" b="1" dirty="0"/>
              <a:t> </a:t>
            </a:r>
            <a:r>
              <a:rPr lang="en-US" sz="2000" b="1" dirty="0" err="1"/>
              <a:t>vị</a:t>
            </a:r>
            <a:r>
              <a:rPr lang="en-US" sz="2000" b="1" dirty="0"/>
              <a:t> </a:t>
            </a:r>
            <a:r>
              <a:rPr lang="en-US" sz="2000" b="1" dirty="0" err="1"/>
              <a:t>thần</a:t>
            </a:r>
            <a:r>
              <a:rPr lang="en-US" sz="2000" b="1" dirty="0"/>
              <a:t>. </a:t>
            </a:r>
            <a:r>
              <a:rPr lang="en-US" sz="2000" b="1" dirty="0" err="1"/>
              <a:t>Những</a:t>
            </a:r>
            <a:r>
              <a:rPr lang="en-US" sz="2000" b="1" dirty="0"/>
              <a:t> Pharaoh </a:t>
            </a:r>
            <a:r>
              <a:rPr lang="en-US" sz="2000" b="1" dirty="0" err="1"/>
              <a:t>này</a:t>
            </a:r>
            <a:r>
              <a:rPr lang="en-US" sz="2000" b="1" dirty="0"/>
              <a:t> </a:t>
            </a:r>
            <a:r>
              <a:rPr lang="en-US" sz="2000" b="1" dirty="0" err="1"/>
              <a:t>đã</a:t>
            </a:r>
            <a:r>
              <a:rPr lang="en-US" sz="2000" b="1" dirty="0"/>
              <a:t> </a:t>
            </a:r>
            <a:r>
              <a:rPr lang="en-US" sz="2000" b="1" dirty="0" err="1"/>
              <a:t>chuẩn</a:t>
            </a:r>
            <a:r>
              <a:rPr lang="en-US" sz="2000" b="1" dirty="0"/>
              <a:t> </a:t>
            </a:r>
            <a:r>
              <a:rPr lang="en-US" sz="2000" b="1" dirty="0" err="1"/>
              <a:t>bị</a:t>
            </a:r>
            <a:r>
              <a:rPr lang="en-US" sz="2000" b="1" dirty="0"/>
              <a:t> </a:t>
            </a:r>
            <a:r>
              <a:rPr lang="en-US" sz="2000" b="1" dirty="0" err="1"/>
              <a:t>cho</a:t>
            </a:r>
            <a:r>
              <a:rPr lang="en-US" sz="2000" b="1" dirty="0"/>
              <a:t> </a:t>
            </a:r>
            <a:r>
              <a:rPr lang="en-US" sz="2000" b="1" dirty="0" err="1"/>
              <a:t>việc</a:t>
            </a:r>
            <a:r>
              <a:rPr lang="en-US" sz="2000" b="1" dirty="0"/>
              <a:t> qua </a:t>
            </a:r>
            <a:r>
              <a:rPr lang="en-US" sz="2000" b="1" dirty="0" err="1"/>
              <a:t>thế</a:t>
            </a:r>
            <a:r>
              <a:rPr lang="en-US" sz="2000" b="1" dirty="0"/>
              <a:t> </a:t>
            </a:r>
            <a:r>
              <a:rPr lang="en-US" sz="2000" b="1" dirty="0" err="1"/>
              <a:t>giới</a:t>
            </a:r>
            <a:r>
              <a:rPr lang="en-US" sz="2000" b="1" dirty="0"/>
              <a:t> </a:t>
            </a:r>
            <a:r>
              <a:rPr lang="en-US" sz="2000" b="1" dirty="0" err="1"/>
              <a:t>bên</a:t>
            </a:r>
            <a:r>
              <a:rPr lang="en-US" sz="2000" b="1" dirty="0"/>
              <a:t> </a:t>
            </a:r>
            <a:r>
              <a:rPr lang="en-US" sz="2000" b="1" dirty="0" err="1"/>
              <a:t>kia</a:t>
            </a:r>
            <a:r>
              <a:rPr lang="en-US" sz="2000" b="1" dirty="0"/>
              <a:t> </a:t>
            </a:r>
            <a:r>
              <a:rPr lang="en-US" sz="2000" b="1" dirty="0" err="1"/>
              <a:t>bằng</a:t>
            </a:r>
            <a:r>
              <a:rPr lang="en-US" sz="2000" b="1" dirty="0"/>
              <a:t> </a:t>
            </a:r>
            <a:r>
              <a:rPr lang="en-US" sz="2000" b="1" dirty="0" err="1"/>
              <a:t>cách</a:t>
            </a:r>
            <a:r>
              <a:rPr lang="en-US" sz="2000" b="1" dirty="0"/>
              <a:t> </a:t>
            </a:r>
            <a:r>
              <a:rPr lang="en-US" sz="2000" b="1" dirty="0" err="1"/>
              <a:t>ra</a:t>
            </a:r>
            <a:r>
              <a:rPr lang="en-US" sz="2000" b="1" dirty="0"/>
              <a:t> </a:t>
            </a:r>
            <a:r>
              <a:rPr lang="en-US" sz="2000" b="1" dirty="0" err="1"/>
              <a:t>lệnh</a:t>
            </a:r>
            <a:r>
              <a:rPr lang="en-US" sz="2000" b="1" dirty="0"/>
              <a:t> </a:t>
            </a:r>
            <a:r>
              <a:rPr lang="en-US" sz="2000" b="1" dirty="0" err="1"/>
              <a:t>xây</a:t>
            </a:r>
            <a:r>
              <a:rPr lang="en-US" sz="2000" b="1" dirty="0"/>
              <a:t> </a:t>
            </a:r>
            <a:r>
              <a:rPr lang="en-US" sz="2000" b="1" dirty="0" err="1"/>
              <a:t>dựng</a:t>
            </a:r>
            <a:r>
              <a:rPr lang="en-US" sz="2000" b="1" dirty="0"/>
              <a:t> </a:t>
            </a:r>
            <a:r>
              <a:rPr lang="en-US" sz="2000" b="1" dirty="0" err="1"/>
              <a:t>những</a:t>
            </a:r>
            <a:r>
              <a:rPr lang="en-US" sz="2000" b="1" dirty="0"/>
              <a:t> </a:t>
            </a:r>
            <a:r>
              <a:rPr lang="en-US" sz="2000" b="1" dirty="0" err="1"/>
              <a:t>ngôi</a:t>
            </a:r>
            <a:r>
              <a:rPr lang="en-US" sz="2000" b="1" dirty="0"/>
              <a:t> </a:t>
            </a:r>
            <a:r>
              <a:rPr lang="en-US" sz="2000" b="1" dirty="0" err="1"/>
              <a:t>mộ</a:t>
            </a:r>
            <a:r>
              <a:rPr lang="en-US" sz="2000" b="1" dirty="0"/>
              <a:t> </a:t>
            </a:r>
            <a:r>
              <a:rPr lang="en-US" sz="2000" b="1" dirty="0" err="1"/>
              <a:t>là</a:t>
            </a:r>
            <a:r>
              <a:rPr lang="en-US" sz="2000" b="1" dirty="0"/>
              <a:t> </a:t>
            </a:r>
            <a:r>
              <a:rPr lang="en-US" sz="2000" b="1" dirty="0" err="1"/>
              <a:t>kim</a:t>
            </a:r>
            <a:r>
              <a:rPr lang="en-US" sz="2000" b="1" dirty="0"/>
              <a:t> </a:t>
            </a:r>
            <a:r>
              <a:rPr lang="en-US" sz="2000" b="1" dirty="0" err="1"/>
              <a:t>tự</a:t>
            </a:r>
            <a:r>
              <a:rPr lang="en-US" sz="2000" b="1" dirty="0"/>
              <a:t> </a:t>
            </a:r>
            <a:r>
              <a:rPr lang="en-US" sz="2000" b="1" dirty="0" err="1"/>
              <a:t>tháp</a:t>
            </a:r>
            <a:r>
              <a:rPr lang="en-US" sz="2000" b="1" dirty="0"/>
              <a:t> </a:t>
            </a:r>
            <a:r>
              <a:rPr lang="en-US" sz="2000" b="1" dirty="0" err="1"/>
              <a:t>khổng</a:t>
            </a:r>
            <a:r>
              <a:rPr lang="en-US" sz="2000" b="1" dirty="0"/>
              <a:t> </a:t>
            </a:r>
            <a:r>
              <a:rPr lang="en-US" sz="2000" b="1" dirty="0" err="1"/>
              <a:t>lồ</a:t>
            </a:r>
            <a:r>
              <a:rPr lang="en-US" sz="2000" b="1" dirty="0"/>
              <a:t> </a:t>
            </a:r>
            <a:r>
              <a:rPr lang="en-US" sz="2000" b="1" dirty="0" err="1"/>
              <a:t>cho</a:t>
            </a:r>
            <a:r>
              <a:rPr lang="en-US" sz="2000" b="1" dirty="0"/>
              <a:t> </a:t>
            </a:r>
            <a:r>
              <a:rPr lang="en-US" sz="2000" b="1" dirty="0" err="1"/>
              <a:t>chính</a:t>
            </a:r>
            <a:r>
              <a:rPr lang="en-US" sz="2000" b="1" dirty="0"/>
              <a:t> </a:t>
            </a:r>
            <a:r>
              <a:rPr lang="en-US" sz="2000" b="1" dirty="0" err="1"/>
              <a:t>họ</a:t>
            </a:r>
            <a:r>
              <a:rPr lang="en-US" sz="2000" b="1" dirty="0"/>
              <a:t>, </a:t>
            </a:r>
            <a:r>
              <a:rPr lang="en-US" sz="2000" b="1" dirty="0" err="1"/>
              <a:t>nơi</a:t>
            </a:r>
            <a:r>
              <a:rPr lang="en-US" sz="2000" b="1" dirty="0"/>
              <a:t> </a:t>
            </a:r>
            <a:r>
              <a:rPr lang="en-US" sz="2000" b="1" dirty="0" err="1"/>
              <a:t>họ</a:t>
            </a:r>
            <a:r>
              <a:rPr lang="en-US" sz="2000" b="1" dirty="0"/>
              <a:t> </a:t>
            </a:r>
            <a:r>
              <a:rPr lang="en-US" sz="2000" b="1" dirty="0" err="1"/>
              <a:t>có</a:t>
            </a:r>
            <a:r>
              <a:rPr lang="en-US" sz="2000" b="1" dirty="0"/>
              <a:t> </a:t>
            </a:r>
            <a:r>
              <a:rPr lang="en-US" sz="2000" b="1" dirty="0" err="1"/>
              <a:t>thể</a:t>
            </a:r>
            <a:r>
              <a:rPr lang="en-US" sz="2000" b="1" dirty="0"/>
              <a:t> </a:t>
            </a:r>
            <a:r>
              <a:rPr lang="en-US" sz="2000" b="1" dirty="0" err="1"/>
              <a:t>lưu</a:t>
            </a:r>
            <a:r>
              <a:rPr lang="en-US" sz="2000" b="1" dirty="0"/>
              <a:t> </a:t>
            </a:r>
            <a:r>
              <a:rPr lang="en-US" sz="2000" b="1" dirty="0" err="1"/>
              <a:t>trữ</a:t>
            </a:r>
            <a:r>
              <a:rPr lang="en-US" sz="2000" b="1" dirty="0"/>
              <a:t> </a:t>
            </a:r>
            <a:r>
              <a:rPr lang="en-US" sz="2000" b="1" dirty="0" err="1"/>
              <a:t>tất</a:t>
            </a:r>
            <a:r>
              <a:rPr lang="en-US" sz="2000" b="1" dirty="0"/>
              <a:t> </a:t>
            </a:r>
            <a:r>
              <a:rPr lang="en-US" sz="2000" b="1" dirty="0" err="1"/>
              <a:t>cả</a:t>
            </a:r>
            <a:r>
              <a:rPr lang="en-US" sz="2000" b="1" dirty="0"/>
              <a:t> </a:t>
            </a:r>
            <a:r>
              <a:rPr lang="en-US" sz="2000" b="1" dirty="0" err="1"/>
              <a:t>các</a:t>
            </a:r>
            <a:r>
              <a:rPr lang="en-US" sz="2000" b="1" dirty="0"/>
              <a:t> </a:t>
            </a:r>
            <a:r>
              <a:rPr lang="en-US" sz="2000" b="1" dirty="0" err="1"/>
              <a:t>vật</a:t>
            </a:r>
            <a:r>
              <a:rPr lang="en-US" sz="2000" b="1" dirty="0"/>
              <a:t> </a:t>
            </a:r>
            <a:r>
              <a:rPr lang="en-US" sz="2000" b="1" dirty="0" err="1"/>
              <a:t>phẩm</a:t>
            </a:r>
            <a:r>
              <a:rPr lang="en-US" sz="2000" b="1" dirty="0"/>
              <a:t> </a:t>
            </a:r>
            <a:r>
              <a:rPr lang="en-US" sz="2000" b="1" dirty="0" err="1"/>
              <a:t>mà</a:t>
            </a:r>
            <a:r>
              <a:rPr lang="en-US" sz="2000" b="1" dirty="0"/>
              <a:t> </a:t>
            </a:r>
            <a:r>
              <a:rPr lang="en-US" sz="2000" b="1" dirty="0" err="1"/>
              <a:t>họ</a:t>
            </a:r>
            <a:r>
              <a:rPr lang="en-US" sz="2000" b="1" dirty="0"/>
              <a:t> </a:t>
            </a:r>
            <a:r>
              <a:rPr lang="en-US" sz="2000" b="1" dirty="0" err="1"/>
              <a:t>cần</a:t>
            </a:r>
            <a:r>
              <a:rPr lang="en-US" sz="2000" b="1" dirty="0"/>
              <a:t> </a:t>
            </a:r>
            <a:r>
              <a:rPr lang="en-US" sz="2000" b="1" dirty="0" err="1"/>
              <a:t>trong</a:t>
            </a:r>
            <a:r>
              <a:rPr lang="en-US" sz="2000" b="1" dirty="0"/>
              <a:t> </a:t>
            </a:r>
            <a:r>
              <a:rPr lang="en-US" sz="2000" b="1" dirty="0" err="1"/>
              <a:t>thế</a:t>
            </a:r>
            <a:r>
              <a:rPr lang="en-US" sz="2000" b="1" dirty="0"/>
              <a:t> </a:t>
            </a:r>
            <a:r>
              <a:rPr lang="en-US" sz="2000" b="1" dirty="0" err="1"/>
              <a:t>giới</a:t>
            </a:r>
            <a:r>
              <a:rPr lang="en-US" sz="2000" b="1" dirty="0"/>
              <a:t> </a:t>
            </a:r>
            <a:r>
              <a:rPr lang="en-US" sz="2000" b="1" dirty="0" err="1"/>
              <a:t>tiếp</a:t>
            </a:r>
            <a:r>
              <a:rPr lang="en-US" sz="2000" b="1" dirty="0"/>
              <a:t> </a:t>
            </a:r>
            <a:r>
              <a:rPr lang="en-US" sz="2000" b="1" dirty="0" err="1"/>
              <a:t>theo.</a:t>
            </a:r>
            <a:endParaRPr lang="en-US" sz="2000" b="1" dirty="0">
              <a:effectLst/>
            </a:endParaRPr>
          </a:p>
        </p:txBody>
      </p:sp>
    </p:spTree>
    <p:extLst>
      <p:ext uri="{BB962C8B-B14F-4D97-AF65-F5344CB8AC3E}">
        <p14:creationId xmlns="" xmlns:p14="http://schemas.microsoft.com/office/powerpoint/2010/main" val="33961941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E12BC2F-218C-4C53-909A-2BF7B48DF3F2}"/>
              </a:ext>
            </a:extLst>
          </p:cNvPr>
          <p:cNvGrpSpPr/>
          <p:nvPr/>
        </p:nvGrpSpPr>
        <p:grpSpPr>
          <a:xfrm>
            <a:off x="243366" y="460397"/>
            <a:ext cx="8136097" cy="5937206"/>
            <a:chOff x="291577" y="429207"/>
            <a:chExt cx="7100046" cy="4486060"/>
          </a:xfrm>
        </p:grpSpPr>
        <p:pic>
          <p:nvPicPr>
            <p:cNvPr id="2" name="Picture 1">
              <a:extLst>
                <a:ext uri="{FF2B5EF4-FFF2-40B4-BE49-F238E27FC236}">
                  <a16:creationId xmlns="" xmlns:a16="http://schemas.microsoft.com/office/drawing/2014/main" id="{B8E90E84-7EC7-4DAE-BF7B-B2E36ACD7826}"/>
                </a:ext>
              </a:extLst>
            </p:cNvPr>
            <p:cNvPicPr>
              <a:picLocks noChangeAspect="1"/>
            </p:cNvPicPr>
            <p:nvPr/>
          </p:nvPicPr>
          <p:blipFill>
            <a:blip r:embed="rId2" cstate="print"/>
            <a:stretch>
              <a:fillRect/>
            </a:stretch>
          </p:blipFill>
          <p:spPr>
            <a:xfrm>
              <a:off x="746382" y="429207"/>
              <a:ext cx="6645241" cy="3739382"/>
            </a:xfrm>
            <a:prstGeom prst="rect">
              <a:avLst/>
            </a:prstGeom>
          </p:spPr>
        </p:pic>
        <p:sp>
          <p:nvSpPr>
            <p:cNvPr id="3" name="Rectangle 2">
              <a:extLst>
                <a:ext uri="{FF2B5EF4-FFF2-40B4-BE49-F238E27FC236}">
                  <a16:creationId xmlns="" xmlns:a16="http://schemas.microsoft.com/office/drawing/2014/main" id="{28440F38-4647-4029-AC8F-0144F1BB5B61}"/>
                </a:ext>
              </a:extLst>
            </p:cNvPr>
            <p:cNvSpPr/>
            <p:nvPr/>
          </p:nvSpPr>
          <p:spPr>
            <a:xfrm>
              <a:off x="291577" y="4194359"/>
              <a:ext cx="7070202" cy="720908"/>
            </a:xfrm>
            <a:prstGeom prst="rect">
              <a:avLst/>
            </a:prstGeom>
          </p:spPr>
          <p:txBody>
            <a:bodyPr wrap="none">
              <a:spAutoFit/>
            </a:bodyPr>
            <a:lstStyle/>
            <a:p>
              <a:pPr algn="ctr"/>
              <a:r>
                <a:rPr lang="vi-VN" sz="2400">
                  <a:solidFill>
                    <a:srgbClr val="1B04FA"/>
                  </a:solidFill>
                  <a:latin typeface="Arial" panose="020B0604020202020204" pitchFamily="34" charset="0"/>
                  <a:cs typeface="Arial" panose="020B0604020202020204" pitchFamily="34" charset="0"/>
                </a:rPr>
                <a:t>T</a:t>
              </a:r>
              <a:r>
                <a:rPr lang="en-US" sz="2800">
                  <a:solidFill>
                    <a:srgbClr val="1B04FA"/>
                  </a:solidFill>
                  <a:latin typeface="Arial" panose="020B0604020202020204" pitchFamily="34" charset="0"/>
                  <a:cs typeface="Arial" panose="020B0604020202020204" pitchFamily="34" charset="0"/>
                </a:rPr>
                <a:t>hành phố cổ Tim-bút-tu (Ma-li)</a:t>
              </a:r>
              <a:r>
                <a:rPr lang="vi-VN" sz="2800">
                  <a:solidFill>
                    <a:srgbClr val="1B04FA"/>
                  </a:solidFill>
                  <a:latin typeface="Arial" panose="020B0604020202020204" pitchFamily="34" charset="0"/>
                  <a:cs typeface="Arial" panose="020B0604020202020204" pitchFamily="34" charset="0"/>
                </a:rPr>
                <a:t> </a:t>
              </a:r>
              <a:r>
                <a:rPr lang="en-US" sz="2800">
                  <a:solidFill>
                    <a:srgbClr val="1B04FA"/>
                  </a:solidFill>
                  <a:latin typeface="Arial" panose="020B0604020202020204" pitchFamily="34" charset="0"/>
                  <a:cs typeface="Arial" panose="020B0604020202020204" pitchFamily="34" charset="0"/>
                </a:rPr>
                <a:t>mang dáng dấp</a:t>
              </a:r>
              <a:endParaRPr lang="vi-VN" sz="2800">
                <a:solidFill>
                  <a:srgbClr val="1B04FA"/>
                </a:solidFill>
                <a:latin typeface="Arial" panose="020B0604020202020204" pitchFamily="34" charset="0"/>
                <a:cs typeface="Arial" panose="020B0604020202020204" pitchFamily="34" charset="0"/>
              </a:endParaRPr>
            </a:p>
            <a:p>
              <a:pPr algn="ctr"/>
              <a:r>
                <a:rPr lang="en-US" sz="2800">
                  <a:solidFill>
                    <a:srgbClr val="1B04FA"/>
                  </a:solidFill>
                  <a:latin typeface="Arial" panose="020B0604020202020204" pitchFamily="34" charset="0"/>
                  <a:cs typeface="Arial" panose="020B0604020202020204" pitchFamily="34" charset="0"/>
                </a:rPr>
                <a:t> xinh đẹp với những ngôi nhà xây bằng gạch bùn.</a:t>
              </a:r>
            </a:p>
          </p:txBody>
        </p:sp>
      </p:grpSp>
    </p:spTree>
    <p:extLst>
      <p:ext uri="{BB962C8B-B14F-4D97-AF65-F5344CB8AC3E}">
        <p14:creationId xmlns="" xmlns:p14="http://schemas.microsoft.com/office/powerpoint/2010/main" val="28197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4781666" y="1647177"/>
            <a:ext cx="4275310" cy="5083823"/>
            <a:chOff x="0" y="0"/>
            <a:chExt cx="2668359" cy="1844161"/>
          </a:xfrm>
        </p:grpSpPr>
        <p:sp>
          <p:nvSpPr>
            <p:cNvPr id="10" name="Freeform 10"/>
            <p:cNvSpPr/>
            <p:nvPr/>
          </p:nvSpPr>
          <p:spPr>
            <a:xfrm>
              <a:off x="38100" y="44450"/>
              <a:ext cx="2631529" cy="1799711"/>
            </a:xfrm>
            <a:custGeom>
              <a:avLst/>
              <a:gdLst/>
              <a:ahLst/>
              <a:cxnLst/>
              <a:rect l="l" t="t" r="r" b="b"/>
              <a:pathLst>
                <a:path w="2631529" h="1799711">
                  <a:moveTo>
                    <a:pt x="2540" y="1769231"/>
                  </a:moveTo>
                  <a:cubicBezTo>
                    <a:pt x="0" y="1778121"/>
                    <a:pt x="5080" y="1784471"/>
                    <a:pt x="18992" y="1785741"/>
                  </a:cubicBezTo>
                  <a:cubicBezTo>
                    <a:pt x="35009" y="1787011"/>
                    <a:pt x="49023" y="1787011"/>
                    <a:pt x="65039" y="1787011"/>
                  </a:cubicBezTo>
                  <a:cubicBezTo>
                    <a:pt x="129105" y="1788281"/>
                    <a:pt x="193170" y="1788281"/>
                    <a:pt x="259238" y="1789551"/>
                  </a:cubicBezTo>
                  <a:cubicBezTo>
                    <a:pt x="295275" y="1790821"/>
                    <a:pt x="331311" y="1792091"/>
                    <a:pt x="365346" y="1793361"/>
                  </a:cubicBezTo>
                  <a:cubicBezTo>
                    <a:pt x="425408" y="1794631"/>
                    <a:pt x="483467" y="1794631"/>
                    <a:pt x="543528" y="1795901"/>
                  </a:cubicBezTo>
                  <a:cubicBezTo>
                    <a:pt x="567553" y="1795901"/>
                    <a:pt x="589575" y="1795901"/>
                    <a:pt x="613600" y="1794631"/>
                  </a:cubicBezTo>
                  <a:cubicBezTo>
                    <a:pt x="623610" y="1794631"/>
                    <a:pt x="635623" y="1793361"/>
                    <a:pt x="645633" y="1793361"/>
                  </a:cubicBezTo>
                  <a:cubicBezTo>
                    <a:pt x="685674" y="1794631"/>
                    <a:pt x="1486492" y="1785741"/>
                    <a:pt x="1526533" y="1787011"/>
                  </a:cubicBezTo>
                  <a:cubicBezTo>
                    <a:pt x="1582591" y="1788281"/>
                    <a:pt x="1736748" y="1788281"/>
                    <a:pt x="1792805" y="1788281"/>
                  </a:cubicBezTo>
                  <a:cubicBezTo>
                    <a:pt x="1814828" y="1788281"/>
                    <a:pt x="1834848" y="1787011"/>
                    <a:pt x="1856871" y="1787011"/>
                  </a:cubicBezTo>
                  <a:lnTo>
                    <a:pt x="1964982" y="1790821"/>
                  </a:lnTo>
                  <a:cubicBezTo>
                    <a:pt x="2043061" y="1793361"/>
                    <a:pt x="2119139" y="1790821"/>
                    <a:pt x="2197219" y="1794631"/>
                  </a:cubicBezTo>
                  <a:cubicBezTo>
                    <a:pt x="2327352" y="1799711"/>
                    <a:pt x="2459487" y="1793361"/>
                    <a:pt x="2566759" y="1798441"/>
                  </a:cubicBezTo>
                  <a:cubicBezTo>
                    <a:pt x="2587079" y="1799711"/>
                    <a:pt x="2607399" y="1798441"/>
                    <a:pt x="2630259" y="1798441"/>
                  </a:cubicBezTo>
                  <a:lnTo>
                    <a:pt x="2630259" y="1738751"/>
                  </a:lnTo>
                  <a:cubicBezTo>
                    <a:pt x="2628989" y="1671647"/>
                    <a:pt x="2627719" y="1606763"/>
                    <a:pt x="2627719" y="1537823"/>
                  </a:cubicBezTo>
                  <a:cubicBezTo>
                    <a:pt x="2627719" y="1458069"/>
                    <a:pt x="2631529" y="1376963"/>
                    <a:pt x="2625179" y="1297209"/>
                  </a:cubicBezTo>
                  <a:cubicBezTo>
                    <a:pt x="2617559" y="1244490"/>
                    <a:pt x="2606129" y="204985"/>
                    <a:pt x="2606129" y="152266"/>
                  </a:cubicBezTo>
                  <a:cubicBezTo>
                    <a:pt x="2603589" y="115768"/>
                    <a:pt x="2602319" y="77919"/>
                    <a:pt x="2599779" y="41421"/>
                  </a:cubicBezTo>
                  <a:cubicBezTo>
                    <a:pt x="2599779" y="30607"/>
                    <a:pt x="2598509" y="19793"/>
                    <a:pt x="2597239" y="6350"/>
                  </a:cubicBezTo>
                  <a:cubicBezTo>
                    <a:pt x="2587079" y="3810"/>
                    <a:pt x="2578189" y="2540"/>
                    <a:pt x="2568029" y="1270"/>
                  </a:cubicBezTo>
                  <a:cubicBezTo>
                    <a:pt x="2560409" y="0"/>
                    <a:pt x="2552789" y="1270"/>
                    <a:pt x="2546439" y="1270"/>
                  </a:cubicBezTo>
                  <a:lnTo>
                    <a:pt x="8982" y="6350"/>
                  </a:lnTo>
                  <a:lnTo>
                    <a:pt x="2540" y="1769231"/>
                  </a:lnTo>
                  <a:close/>
                </a:path>
              </a:pathLst>
            </a:custGeom>
            <a:solidFill>
              <a:srgbClr val="2E2C2B"/>
            </a:solidFill>
          </p:spPr>
        </p:sp>
        <p:sp>
          <p:nvSpPr>
            <p:cNvPr id="11" name="Freeform 11"/>
            <p:cNvSpPr/>
            <p:nvPr/>
          </p:nvSpPr>
          <p:spPr>
            <a:xfrm>
              <a:off x="11430" y="16510"/>
              <a:ext cx="2607399" cy="1789551"/>
            </a:xfrm>
            <a:custGeom>
              <a:avLst/>
              <a:gdLst/>
              <a:ahLst/>
              <a:cxnLst/>
              <a:rect l="l" t="t" r="r" b="b"/>
              <a:pathLst>
                <a:path w="2607399" h="1789551">
                  <a:moveTo>
                    <a:pt x="2607399" y="1789551"/>
                  </a:moveTo>
                  <a:lnTo>
                    <a:pt x="0" y="1781931"/>
                  </a:lnTo>
                  <a:lnTo>
                    <a:pt x="0" y="634398"/>
                  </a:lnTo>
                  <a:lnTo>
                    <a:pt x="7620" y="20320"/>
                  </a:lnTo>
                  <a:lnTo>
                    <a:pt x="1302948" y="0"/>
                  </a:lnTo>
                  <a:lnTo>
                    <a:pt x="2585809" y="8890"/>
                  </a:lnTo>
                  <a:close/>
                </a:path>
              </a:pathLst>
            </a:custGeom>
            <a:solidFill>
              <a:srgbClr val="FAF3E2"/>
            </a:solidFill>
          </p:spPr>
        </p:sp>
        <p:sp>
          <p:nvSpPr>
            <p:cNvPr id="12" name="Freeform 12"/>
            <p:cNvSpPr/>
            <p:nvPr/>
          </p:nvSpPr>
          <p:spPr>
            <a:xfrm>
              <a:off x="-3810" y="0"/>
              <a:ext cx="2636609" cy="1816221"/>
            </a:xfrm>
            <a:custGeom>
              <a:avLst/>
              <a:gdLst/>
              <a:ahLst/>
              <a:cxnLst/>
              <a:rect l="l" t="t" r="r" b="b"/>
              <a:pathLst>
                <a:path w="2636609" h="1816221">
                  <a:moveTo>
                    <a:pt x="2602319" y="21590"/>
                  </a:moveTo>
                  <a:cubicBezTo>
                    <a:pt x="2603589" y="34290"/>
                    <a:pt x="2603589" y="44450"/>
                    <a:pt x="2604859" y="54781"/>
                  </a:cubicBezTo>
                  <a:cubicBezTo>
                    <a:pt x="2607399" y="91278"/>
                    <a:pt x="2608669" y="129128"/>
                    <a:pt x="2611209" y="165625"/>
                  </a:cubicBezTo>
                  <a:cubicBezTo>
                    <a:pt x="2611209" y="218344"/>
                    <a:pt x="2623909" y="1257850"/>
                    <a:pt x="2630259" y="1310568"/>
                  </a:cubicBezTo>
                  <a:cubicBezTo>
                    <a:pt x="2636609" y="1390322"/>
                    <a:pt x="2632799" y="1471428"/>
                    <a:pt x="2632799" y="1551182"/>
                  </a:cubicBezTo>
                  <a:cubicBezTo>
                    <a:pt x="2632799" y="1621474"/>
                    <a:pt x="2634069" y="1686358"/>
                    <a:pt x="2635339" y="1755261"/>
                  </a:cubicBezTo>
                  <a:lnTo>
                    <a:pt x="2635339" y="1814951"/>
                  </a:lnTo>
                  <a:cubicBezTo>
                    <a:pt x="2612479" y="1814951"/>
                    <a:pt x="2592159" y="1816221"/>
                    <a:pt x="2571839" y="1814951"/>
                  </a:cubicBezTo>
                  <a:cubicBezTo>
                    <a:pt x="2443338" y="1809871"/>
                    <a:pt x="2311203" y="1816221"/>
                    <a:pt x="2181070" y="1811141"/>
                  </a:cubicBezTo>
                  <a:cubicBezTo>
                    <a:pt x="2102990" y="1807331"/>
                    <a:pt x="2026912" y="1809871"/>
                    <a:pt x="1948832" y="1807331"/>
                  </a:cubicBezTo>
                  <a:lnTo>
                    <a:pt x="1840722" y="1803521"/>
                  </a:lnTo>
                  <a:cubicBezTo>
                    <a:pt x="1818699" y="1803521"/>
                    <a:pt x="1798679" y="1804791"/>
                    <a:pt x="1776656" y="1804791"/>
                  </a:cubicBezTo>
                  <a:cubicBezTo>
                    <a:pt x="1720599" y="1803521"/>
                    <a:pt x="1566441" y="1804791"/>
                    <a:pt x="1510384" y="1803521"/>
                  </a:cubicBezTo>
                  <a:cubicBezTo>
                    <a:pt x="1470343" y="1802251"/>
                    <a:pt x="669524" y="1811141"/>
                    <a:pt x="629483" y="1809871"/>
                  </a:cubicBezTo>
                  <a:cubicBezTo>
                    <a:pt x="619473" y="1809871"/>
                    <a:pt x="607461" y="1811141"/>
                    <a:pt x="597451" y="1811141"/>
                  </a:cubicBezTo>
                  <a:cubicBezTo>
                    <a:pt x="573426" y="1811141"/>
                    <a:pt x="551404" y="1812411"/>
                    <a:pt x="527379" y="1812411"/>
                  </a:cubicBezTo>
                  <a:cubicBezTo>
                    <a:pt x="467318" y="1812411"/>
                    <a:pt x="409258" y="1811141"/>
                    <a:pt x="349197" y="1809871"/>
                  </a:cubicBezTo>
                  <a:cubicBezTo>
                    <a:pt x="313160" y="1808601"/>
                    <a:pt x="277123" y="1807331"/>
                    <a:pt x="243088" y="1806061"/>
                  </a:cubicBezTo>
                  <a:cubicBezTo>
                    <a:pt x="179023" y="1804791"/>
                    <a:pt x="114957" y="1803521"/>
                    <a:pt x="48890" y="1803521"/>
                  </a:cubicBezTo>
                  <a:cubicBezTo>
                    <a:pt x="38100" y="1803521"/>
                    <a:pt x="29210" y="1803521"/>
                    <a:pt x="19050" y="1802251"/>
                  </a:cubicBezTo>
                  <a:cubicBezTo>
                    <a:pt x="10160" y="1800981"/>
                    <a:pt x="5080" y="1794631"/>
                    <a:pt x="7620" y="1785741"/>
                  </a:cubicBezTo>
                  <a:cubicBezTo>
                    <a:pt x="16510" y="1753947"/>
                    <a:pt x="12700" y="1720153"/>
                    <a:pt x="11430" y="1685007"/>
                  </a:cubicBezTo>
                  <a:cubicBezTo>
                    <a:pt x="10160" y="1613363"/>
                    <a:pt x="6350" y="1543072"/>
                    <a:pt x="7620" y="1471428"/>
                  </a:cubicBezTo>
                  <a:cubicBezTo>
                    <a:pt x="5080" y="1382212"/>
                    <a:pt x="0" y="277822"/>
                    <a:pt x="7620" y="187253"/>
                  </a:cubicBezTo>
                  <a:cubicBezTo>
                    <a:pt x="8890" y="169681"/>
                    <a:pt x="7620" y="150756"/>
                    <a:pt x="8890" y="133183"/>
                  </a:cubicBezTo>
                  <a:cubicBezTo>
                    <a:pt x="10160" y="104796"/>
                    <a:pt x="12700" y="73705"/>
                    <a:pt x="13970" y="44450"/>
                  </a:cubicBezTo>
                  <a:cubicBezTo>
                    <a:pt x="13970" y="41910"/>
                    <a:pt x="15240" y="39370"/>
                    <a:pt x="16510" y="38100"/>
                  </a:cubicBezTo>
                  <a:cubicBezTo>
                    <a:pt x="38100" y="35560"/>
                    <a:pt x="64906" y="30480"/>
                    <a:pt x="96939" y="29210"/>
                  </a:cubicBezTo>
                  <a:cubicBezTo>
                    <a:pt x="150994" y="25400"/>
                    <a:pt x="205050" y="22860"/>
                    <a:pt x="261107" y="20320"/>
                  </a:cubicBezTo>
                  <a:cubicBezTo>
                    <a:pt x="299146" y="17780"/>
                    <a:pt x="337185" y="16510"/>
                    <a:pt x="373221" y="13970"/>
                  </a:cubicBezTo>
                  <a:cubicBezTo>
                    <a:pt x="409258" y="11430"/>
                    <a:pt x="447297" y="8890"/>
                    <a:pt x="483334" y="8890"/>
                  </a:cubicBezTo>
                  <a:cubicBezTo>
                    <a:pt x="523375" y="7620"/>
                    <a:pt x="563416" y="10160"/>
                    <a:pt x="603457" y="8890"/>
                  </a:cubicBezTo>
                  <a:cubicBezTo>
                    <a:pt x="653508" y="8890"/>
                    <a:pt x="1560435" y="6350"/>
                    <a:pt x="1610486" y="5080"/>
                  </a:cubicBezTo>
                  <a:cubicBezTo>
                    <a:pt x="1658535" y="3810"/>
                    <a:pt x="1706585" y="2540"/>
                    <a:pt x="1756636" y="2540"/>
                  </a:cubicBezTo>
                  <a:cubicBezTo>
                    <a:pt x="1838720" y="1270"/>
                    <a:pt x="1918801" y="0"/>
                    <a:pt x="2000885" y="0"/>
                  </a:cubicBezTo>
                  <a:cubicBezTo>
                    <a:pt x="2034920" y="0"/>
                    <a:pt x="2070957" y="2540"/>
                    <a:pt x="2104992" y="2540"/>
                  </a:cubicBezTo>
                  <a:cubicBezTo>
                    <a:pt x="2199088" y="3810"/>
                    <a:pt x="2295186" y="5080"/>
                    <a:pt x="2389282" y="7620"/>
                  </a:cubicBezTo>
                  <a:cubicBezTo>
                    <a:pt x="2439334" y="8890"/>
                    <a:pt x="2489385" y="12700"/>
                    <a:pt x="2539436" y="16510"/>
                  </a:cubicBezTo>
                  <a:lnTo>
                    <a:pt x="2571839" y="16510"/>
                  </a:lnTo>
                  <a:cubicBezTo>
                    <a:pt x="2583269" y="17780"/>
                    <a:pt x="2592159" y="20320"/>
                    <a:pt x="2602319" y="21590"/>
                  </a:cubicBezTo>
                  <a:close/>
                  <a:moveTo>
                    <a:pt x="2612479" y="1798441"/>
                  </a:moveTo>
                  <a:cubicBezTo>
                    <a:pt x="2613749" y="1781931"/>
                    <a:pt x="2615019" y="1769231"/>
                    <a:pt x="2615019" y="1756531"/>
                  </a:cubicBezTo>
                  <a:cubicBezTo>
                    <a:pt x="2613749" y="1679600"/>
                    <a:pt x="2612479" y="1607956"/>
                    <a:pt x="2612479" y="1530906"/>
                  </a:cubicBezTo>
                  <a:cubicBezTo>
                    <a:pt x="2612479" y="1495760"/>
                    <a:pt x="2615019" y="1460614"/>
                    <a:pt x="2613749" y="1425468"/>
                  </a:cubicBezTo>
                  <a:cubicBezTo>
                    <a:pt x="2613749" y="1393026"/>
                    <a:pt x="2612479" y="1359232"/>
                    <a:pt x="2611209" y="1326790"/>
                  </a:cubicBezTo>
                  <a:cubicBezTo>
                    <a:pt x="2606129" y="1276774"/>
                    <a:pt x="2594699" y="241324"/>
                    <a:pt x="2594699" y="191309"/>
                  </a:cubicBezTo>
                  <a:cubicBezTo>
                    <a:pt x="2592159" y="149404"/>
                    <a:pt x="2589619" y="106148"/>
                    <a:pt x="2587079" y="64243"/>
                  </a:cubicBezTo>
                  <a:cubicBezTo>
                    <a:pt x="2585809" y="44450"/>
                    <a:pt x="2584539" y="43180"/>
                    <a:pt x="2567465" y="41910"/>
                  </a:cubicBezTo>
                  <a:cubicBezTo>
                    <a:pt x="2561459" y="41910"/>
                    <a:pt x="2557454" y="41910"/>
                    <a:pt x="2551448" y="40640"/>
                  </a:cubicBezTo>
                  <a:cubicBezTo>
                    <a:pt x="2501397" y="36830"/>
                    <a:pt x="2449344" y="31750"/>
                    <a:pt x="2399293" y="30480"/>
                  </a:cubicBezTo>
                  <a:cubicBezTo>
                    <a:pt x="2277168" y="26670"/>
                    <a:pt x="2153041" y="25400"/>
                    <a:pt x="2030916" y="22860"/>
                  </a:cubicBezTo>
                  <a:lnTo>
                    <a:pt x="1886769" y="22860"/>
                  </a:lnTo>
                  <a:cubicBezTo>
                    <a:pt x="1822703" y="22860"/>
                    <a:pt x="1758638" y="22860"/>
                    <a:pt x="1696574" y="24130"/>
                  </a:cubicBezTo>
                  <a:cubicBezTo>
                    <a:pt x="1642519" y="25400"/>
                    <a:pt x="731588" y="29210"/>
                    <a:pt x="677533" y="29210"/>
                  </a:cubicBezTo>
                  <a:cubicBezTo>
                    <a:pt x="589442" y="29210"/>
                    <a:pt x="501352" y="26670"/>
                    <a:pt x="413262" y="33020"/>
                  </a:cubicBezTo>
                  <a:cubicBezTo>
                    <a:pt x="367215" y="36830"/>
                    <a:pt x="323170" y="36830"/>
                    <a:pt x="279125" y="38100"/>
                  </a:cubicBezTo>
                  <a:cubicBezTo>
                    <a:pt x="203047" y="41910"/>
                    <a:pt x="126970" y="45720"/>
                    <a:pt x="50892" y="50800"/>
                  </a:cubicBezTo>
                  <a:cubicBezTo>
                    <a:pt x="36830" y="50800"/>
                    <a:pt x="34290" y="53429"/>
                    <a:pt x="33020" y="69650"/>
                  </a:cubicBezTo>
                  <a:cubicBezTo>
                    <a:pt x="31750" y="93982"/>
                    <a:pt x="31750" y="118314"/>
                    <a:pt x="30480" y="142645"/>
                  </a:cubicBezTo>
                  <a:cubicBezTo>
                    <a:pt x="29210" y="183198"/>
                    <a:pt x="26670" y="222399"/>
                    <a:pt x="25400" y="262952"/>
                  </a:cubicBezTo>
                  <a:cubicBezTo>
                    <a:pt x="20320" y="306209"/>
                    <a:pt x="26670" y="1363287"/>
                    <a:pt x="29210" y="1406544"/>
                  </a:cubicBezTo>
                  <a:cubicBezTo>
                    <a:pt x="29210" y="1452503"/>
                    <a:pt x="29210" y="1499815"/>
                    <a:pt x="30480" y="1545775"/>
                  </a:cubicBezTo>
                  <a:cubicBezTo>
                    <a:pt x="30480" y="1579569"/>
                    <a:pt x="33020" y="1613363"/>
                    <a:pt x="33020" y="1647157"/>
                  </a:cubicBezTo>
                  <a:cubicBezTo>
                    <a:pt x="33020" y="1683655"/>
                    <a:pt x="33020" y="1720153"/>
                    <a:pt x="31750" y="1756531"/>
                  </a:cubicBezTo>
                  <a:lnTo>
                    <a:pt x="31750" y="1766691"/>
                  </a:lnTo>
                  <a:cubicBezTo>
                    <a:pt x="31750" y="1776851"/>
                    <a:pt x="35560" y="1780661"/>
                    <a:pt x="44450" y="1780661"/>
                  </a:cubicBezTo>
                  <a:cubicBezTo>
                    <a:pt x="68910" y="1780661"/>
                    <a:pt x="96939" y="1781931"/>
                    <a:pt x="122966" y="1781931"/>
                  </a:cubicBezTo>
                  <a:cubicBezTo>
                    <a:pt x="161004" y="1781931"/>
                    <a:pt x="201045" y="1779391"/>
                    <a:pt x="239084" y="1781931"/>
                  </a:cubicBezTo>
                  <a:cubicBezTo>
                    <a:pt x="301148" y="1785741"/>
                    <a:pt x="363211" y="1788281"/>
                    <a:pt x="425275" y="1787011"/>
                  </a:cubicBezTo>
                  <a:cubicBezTo>
                    <a:pt x="465316" y="1785741"/>
                    <a:pt x="503355" y="1788281"/>
                    <a:pt x="543395" y="1788281"/>
                  </a:cubicBezTo>
                  <a:cubicBezTo>
                    <a:pt x="601455" y="1788281"/>
                    <a:pt x="659514" y="1787011"/>
                    <a:pt x="717574" y="1788281"/>
                  </a:cubicBezTo>
                  <a:cubicBezTo>
                    <a:pt x="803662" y="1789551"/>
                    <a:pt x="1748628" y="1779391"/>
                    <a:pt x="1836718" y="1781931"/>
                  </a:cubicBezTo>
                  <a:cubicBezTo>
                    <a:pt x="1874756" y="1783201"/>
                    <a:pt x="1912795" y="1784471"/>
                    <a:pt x="1948832" y="1784471"/>
                  </a:cubicBezTo>
                  <a:cubicBezTo>
                    <a:pt x="2014900" y="1787011"/>
                    <a:pt x="2078965" y="1783201"/>
                    <a:pt x="2145033" y="1787011"/>
                  </a:cubicBezTo>
                  <a:cubicBezTo>
                    <a:pt x="2199088" y="1789551"/>
                    <a:pt x="2253143" y="1789551"/>
                    <a:pt x="2307199" y="1792091"/>
                  </a:cubicBezTo>
                  <a:cubicBezTo>
                    <a:pt x="2387280" y="1795901"/>
                    <a:pt x="2467362" y="1798441"/>
                    <a:pt x="2547444" y="1799711"/>
                  </a:cubicBezTo>
                  <a:cubicBezTo>
                    <a:pt x="2574379" y="1799711"/>
                    <a:pt x="2592159" y="1798441"/>
                    <a:pt x="2612479" y="1798441"/>
                  </a:cubicBezTo>
                  <a:close/>
                </a:path>
              </a:pathLst>
            </a:custGeom>
            <a:solidFill>
              <a:srgbClr val="FAF3E2"/>
            </a:solidFill>
          </p:spPr>
        </p:sp>
      </p:grpSp>
      <p:grpSp>
        <p:nvGrpSpPr>
          <p:cNvPr id="17" name="Group 17"/>
          <p:cNvGrpSpPr/>
          <p:nvPr/>
        </p:nvGrpSpPr>
        <p:grpSpPr>
          <a:xfrm>
            <a:off x="839568" y="2902507"/>
            <a:ext cx="3264885" cy="923455"/>
            <a:chOff x="0" y="19049"/>
            <a:chExt cx="8706360" cy="1846911"/>
          </a:xfrm>
        </p:grpSpPr>
        <p:sp>
          <p:nvSpPr>
            <p:cNvPr id="18" name="TextBox 18"/>
            <p:cNvSpPr txBox="1"/>
            <p:nvPr/>
          </p:nvSpPr>
          <p:spPr>
            <a:xfrm>
              <a:off x="0" y="19049"/>
              <a:ext cx="8706360" cy="872034"/>
            </a:xfrm>
            <a:prstGeom prst="rect">
              <a:avLst/>
            </a:prstGeom>
          </p:spPr>
          <p:txBody>
            <a:bodyPr lIns="0" tIns="0" rIns="0" bIns="0" rtlCol="0" anchor="t">
              <a:spAutoFit/>
            </a:bodyPr>
            <a:lstStyle/>
            <a:p>
              <a:pPr marL="0" lvl="1" algn="ctr">
                <a:lnSpc>
                  <a:spcPts val="3387"/>
                </a:lnSpc>
                <a:spcBef>
                  <a:spcPct val="0"/>
                </a:spcBef>
              </a:pPr>
              <a:endParaRPr lang="en-US" sz="3100" dirty="0">
                <a:solidFill>
                  <a:srgbClr val="404040"/>
                </a:solidFill>
                <a:latin typeface="Bubblebody Neue Bold"/>
              </a:endParaRPr>
            </a:p>
          </p:txBody>
        </p:sp>
        <p:sp>
          <p:nvSpPr>
            <p:cNvPr id="19" name="TextBox 19"/>
            <p:cNvSpPr txBox="1"/>
            <p:nvPr/>
          </p:nvSpPr>
          <p:spPr>
            <a:xfrm>
              <a:off x="0" y="1404296"/>
              <a:ext cx="8706360" cy="461664"/>
            </a:xfrm>
            <a:prstGeom prst="rect">
              <a:avLst/>
            </a:prstGeom>
          </p:spPr>
          <p:txBody>
            <a:bodyPr lIns="0" tIns="0" rIns="0" bIns="0" rtlCol="0" anchor="t">
              <a:spAutoFit/>
            </a:bodyPr>
            <a:lstStyle/>
            <a:p>
              <a:pPr marL="0" lvl="1" algn="ctr">
                <a:lnSpc>
                  <a:spcPts val="1847"/>
                </a:lnSpc>
                <a:spcBef>
                  <a:spcPct val="0"/>
                </a:spcBef>
              </a:pPr>
              <a:endParaRPr lang="en-US" sz="1700" dirty="0">
                <a:solidFill>
                  <a:srgbClr val="404040"/>
                </a:solidFill>
                <a:latin typeface="Bubblebody Neue"/>
              </a:endParaRPr>
            </a:p>
          </p:txBody>
        </p:sp>
      </p:grpSp>
      <p:sp>
        <p:nvSpPr>
          <p:cNvPr id="21" name="TextBox 21"/>
          <p:cNvSpPr txBox="1"/>
          <p:nvPr/>
        </p:nvSpPr>
        <p:spPr>
          <a:xfrm>
            <a:off x="419099" y="1240639"/>
            <a:ext cx="8558517" cy="452431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lIns="0" tIns="0" rIns="0" bIns="0" rtlCol="0" anchor="t">
            <a:spAutoFit/>
          </a:bodyPr>
          <a:lstStyle/>
          <a:p>
            <a:pPr algn="just">
              <a:lnSpc>
                <a:spcPct val="150000"/>
              </a:lnSpc>
            </a:pPr>
            <a:r>
              <a:rPr lang="en-US" sz="2800" b="1" dirty="0" smtClean="0">
                <a:solidFill>
                  <a:schemeClr val="tx1"/>
                </a:solidFill>
                <a:ea typeface="Times New Roman" panose="02020603050405020304" pitchFamily="18" charset="0"/>
              </a:rPr>
              <a:t>    </a:t>
            </a:r>
            <a:r>
              <a:rPr lang="vi-VN" sz="2400" b="1" dirty="0" smtClean="0">
                <a:solidFill>
                  <a:schemeClr val="tx1"/>
                </a:solidFill>
                <a:ea typeface="Times New Roman" panose="02020603050405020304" pitchFamily="18" charset="0"/>
              </a:rPr>
              <a:t>Trong </a:t>
            </a:r>
            <a:r>
              <a:rPr lang="vi-VN" sz="2400" b="1" dirty="0">
                <a:solidFill>
                  <a:schemeClr val="tx1"/>
                </a:solidFill>
                <a:ea typeface="Times New Roman" panose="02020603050405020304" pitchFamily="18" charset="0"/>
              </a:rPr>
              <a:t>việc khai thác và phát huy các di sản, châu Phi cần lưu ý những vấn đề có thể làm các công trình bị phá huỷ và xuống cấp như:</a:t>
            </a:r>
          </a:p>
          <a:p>
            <a:pPr marL="320040" indent="-320040" algn="just">
              <a:lnSpc>
                <a:spcPct val="150000"/>
              </a:lnSpc>
              <a:buFont typeface="Wingdings" panose="05000000000000000000" pitchFamily="2" charset="2"/>
              <a:buChar char="Ø"/>
            </a:pPr>
            <a:r>
              <a:rPr lang="vi-VN" sz="2400" b="1" dirty="0">
                <a:solidFill>
                  <a:schemeClr val="tx1"/>
                </a:solidFill>
                <a:ea typeface="Times New Roman" panose="02020603050405020304" pitchFamily="18" charset="0"/>
              </a:rPr>
              <a:t>Công tác trùng tu, bảo tồn cần nguồn kinh </a:t>
            </a:r>
            <a:endParaRPr lang="en-US" sz="2400" b="1" dirty="0" smtClean="0">
              <a:solidFill>
                <a:schemeClr val="tx1"/>
              </a:solidFill>
              <a:ea typeface="Times New Roman" panose="02020603050405020304" pitchFamily="18" charset="0"/>
            </a:endParaRPr>
          </a:p>
          <a:p>
            <a:pPr algn="just">
              <a:lnSpc>
                <a:spcPct val="150000"/>
              </a:lnSpc>
            </a:pPr>
            <a:r>
              <a:rPr lang="vi-VN" sz="2400" b="1" dirty="0" smtClean="0">
                <a:solidFill>
                  <a:schemeClr val="tx1"/>
                </a:solidFill>
                <a:ea typeface="Times New Roman" panose="02020603050405020304" pitchFamily="18" charset="0"/>
              </a:rPr>
              <a:t>phí </a:t>
            </a:r>
            <a:r>
              <a:rPr lang="vi-VN" sz="2400" b="1" dirty="0">
                <a:solidFill>
                  <a:schemeClr val="tx1"/>
                </a:solidFill>
                <a:ea typeface="Times New Roman" panose="02020603050405020304" pitchFamily="18" charset="0"/>
              </a:rPr>
              <a:t>lớn.</a:t>
            </a:r>
          </a:p>
          <a:p>
            <a:pPr marL="320040" indent="-320040" algn="just">
              <a:lnSpc>
                <a:spcPct val="150000"/>
              </a:lnSpc>
              <a:buFont typeface="Wingdings" panose="05000000000000000000" pitchFamily="2" charset="2"/>
              <a:buChar char="Ø"/>
            </a:pPr>
            <a:r>
              <a:rPr lang="vi-VN" sz="2400" b="1" dirty="0">
                <a:solidFill>
                  <a:schemeClr val="tx1"/>
                </a:solidFill>
                <a:ea typeface="Times New Roman" panose="02020603050405020304" pitchFamily="18" charset="0"/>
              </a:rPr>
              <a:t>Nguy cơ xung đột quân sự.</a:t>
            </a:r>
          </a:p>
          <a:p>
            <a:pPr marL="320040" indent="-320040" algn="just">
              <a:lnSpc>
                <a:spcPct val="150000"/>
              </a:lnSpc>
              <a:buFont typeface="Wingdings" panose="05000000000000000000" pitchFamily="2" charset="2"/>
              <a:buChar char="Ø"/>
            </a:pPr>
            <a:r>
              <a:rPr lang="vi-VN" sz="2400" b="1" dirty="0">
                <a:solidFill>
                  <a:schemeClr val="tx1"/>
                </a:solidFill>
                <a:ea typeface="Times New Roman" panose="02020603050405020304" pitchFamily="18" charset="0"/>
              </a:rPr>
              <a:t>Hoạt động khủng bố.</a:t>
            </a:r>
          </a:p>
          <a:p>
            <a:pPr marL="320040" indent="-320040" algn="just">
              <a:lnSpc>
                <a:spcPct val="150000"/>
              </a:lnSpc>
              <a:buFont typeface="Wingdings" panose="05000000000000000000" pitchFamily="2" charset="2"/>
              <a:buChar char="Ø"/>
            </a:pPr>
            <a:r>
              <a:rPr lang="vi-VN" sz="2400" b="1" dirty="0">
                <a:solidFill>
                  <a:schemeClr val="tx1"/>
                </a:solidFill>
                <a:ea typeface="Times New Roman" panose="02020603050405020304" pitchFamily="18" charset="0"/>
              </a:rPr>
              <a:t>Ảnh hưởng của thiên tai.</a:t>
            </a:r>
            <a:endParaRPr lang="en-US" sz="2400" b="1" dirty="0">
              <a:solidFill>
                <a:schemeClr val="tx1"/>
              </a:solidFill>
            </a:endParaRPr>
          </a:p>
        </p:txBody>
      </p:sp>
      <p:grpSp>
        <p:nvGrpSpPr>
          <p:cNvPr id="22" name="Group 22"/>
          <p:cNvGrpSpPr/>
          <p:nvPr/>
        </p:nvGrpSpPr>
        <p:grpSpPr>
          <a:xfrm>
            <a:off x="5047371" y="2902507"/>
            <a:ext cx="3264885" cy="923455"/>
            <a:chOff x="0" y="19049"/>
            <a:chExt cx="8706360" cy="1846911"/>
          </a:xfrm>
        </p:grpSpPr>
        <p:sp>
          <p:nvSpPr>
            <p:cNvPr id="23" name="TextBox 23"/>
            <p:cNvSpPr txBox="1"/>
            <p:nvPr/>
          </p:nvSpPr>
          <p:spPr>
            <a:xfrm>
              <a:off x="0" y="19049"/>
              <a:ext cx="8706360" cy="872034"/>
            </a:xfrm>
            <a:prstGeom prst="rect">
              <a:avLst/>
            </a:prstGeom>
          </p:spPr>
          <p:txBody>
            <a:bodyPr lIns="0" tIns="0" rIns="0" bIns="0" rtlCol="0" anchor="t">
              <a:spAutoFit/>
            </a:bodyPr>
            <a:lstStyle/>
            <a:p>
              <a:pPr marL="0" lvl="1" algn="ctr">
                <a:lnSpc>
                  <a:spcPts val="3387"/>
                </a:lnSpc>
                <a:spcBef>
                  <a:spcPct val="0"/>
                </a:spcBef>
              </a:pPr>
              <a:endParaRPr lang="en-US" sz="3100" dirty="0">
                <a:solidFill>
                  <a:srgbClr val="404040"/>
                </a:solidFill>
                <a:latin typeface="Bubblebody Neue Bold"/>
              </a:endParaRPr>
            </a:p>
          </p:txBody>
        </p:sp>
        <p:sp>
          <p:nvSpPr>
            <p:cNvPr id="24" name="TextBox 24"/>
            <p:cNvSpPr txBox="1"/>
            <p:nvPr/>
          </p:nvSpPr>
          <p:spPr>
            <a:xfrm>
              <a:off x="0" y="1404296"/>
              <a:ext cx="8706360" cy="461664"/>
            </a:xfrm>
            <a:prstGeom prst="rect">
              <a:avLst/>
            </a:prstGeom>
          </p:spPr>
          <p:txBody>
            <a:bodyPr lIns="0" tIns="0" rIns="0" bIns="0" rtlCol="0" anchor="t">
              <a:spAutoFit/>
            </a:bodyPr>
            <a:lstStyle/>
            <a:p>
              <a:pPr marL="0" lvl="1" algn="ctr">
                <a:lnSpc>
                  <a:spcPts val="1847"/>
                </a:lnSpc>
                <a:spcBef>
                  <a:spcPct val="0"/>
                </a:spcBef>
              </a:pPr>
              <a:endParaRPr lang="en-US" sz="1700" dirty="0">
                <a:solidFill>
                  <a:srgbClr val="404040"/>
                </a:solidFill>
                <a:latin typeface="Bubblebody Neue"/>
              </a:endParaRPr>
            </a:p>
          </p:txBody>
        </p:sp>
      </p:grpSp>
      <p:sp>
        <p:nvSpPr>
          <p:cNvPr id="2" name="TextBox 1"/>
          <p:cNvSpPr txBox="1"/>
          <p:nvPr/>
        </p:nvSpPr>
        <p:spPr>
          <a:xfrm>
            <a:off x="228600" y="-31378"/>
            <a:ext cx="8610600" cy="1200329"/>
          </a:xfrm>
          <a:prstGeom prst="rect">
            <a:avLst/>
          </a:prstGeom>
          <a:noFill/>
        </p:spPr>
        <p:txBody>
          <a:bodyPr wrap="square" rtlCol="0">
            <a:spAutoFit/>
          </a:bodyPr>
          <a:lstStyle/>
          <a:p>
            <a:r>
              <a:rPr lang="vi-VN" sz="3600" dirty="0">
                <a:solidFill>
                  <a:srgbClr val="FF0066"/>
                </a:solidFill>
                <a:latin typeface="Times New Roman" pitchFamily="18" charset="0"/>
                <a:cs typeface="Times New Roman" pitchFamily="18" charset="0"/>
              </a:rPr>
              <a:t>Cho biết trong việc khai thác và phát huy các di sản, châu Phi cần lưu ý những vấn đề gì</a:t>
            </a:r>
            <a:r>
              <a:rPr lang="vi-VN" sz="3600" dirty="0" smtClean="0">
                <a:solidFill>
                  <a:srgbClr val="FF0066"/>
                </a:solidFill>
                <a:latin typeface="Times New Roman" pitchFamily="18" charset="0"/>
                <a:cs typeface="Times New Roman" pitchFamily="18" charset="0"/>
              </a:rPr>
              <a:t>?</a:t>
            </a:r>
            <a:endParaRPr lang="vi-VN" sz="3600" dirty="0">
              <a:solidFill>
                <a:srgbClr val="FF0066"/>
              </a:solidFill>
              <a:latin typeface="Times New Roman" pitchFamily="18" charset="0"/>
              <a:cs typeface="Times New Roman" pitchFamily="18" charset="0"/>
            </a:endParaRPr>
          </a:p>
        </p:txBody>
      </p:sp>
      <p:sp>
        <p:nvSpPr>
          <p:cNvPr id="3" name="Rectangle 2"/>
          <p:cNvSpPr/>
          <p:nvPr/>
        </p:nvSpPr>
        <p:spPr>
          <a:xfrm>
            <a:off x="419099" y="5805867"/>
            <a:ext cx="8558520" cy="954107"/>
          </a:xfrm>
          <a:prstGeom prst="rect">
            <a:avLst/>
          </a:prstGeom>
        </p:spPr>
        <p:txBody>
          <a:bodyPr wrap="square">
            <a:spAutoFit/>
          </a:bodyPr>
          <a:lstStyle/>
          <a:p>
            <a:r>
              <a:rPr lang="en-US" sz="2800" b="1" dirty="0"/>
              <a:t>- </a:t>
            </a:r>
            <a:r>
              <a:rPr lang="en-US" sz="2800" b="1" i="1" dirty="0" err="1"/>
              <a:t>Giải</a:t>
            </a:r>
            <a:r>
              <a:rPr lang="en-US" sz="2800" b="1" i="1" dirty="0"/>
              <a:t> </a:t>
            </a:r>
            <a:r>
              <a:rPr lang="en-US" sz="2800" b="1" i="1" dirty="0" err="1"/>
              <a:t>pháp</a:t>
            </a:r>
            <a:r>
              <a:rPr lang="en-US" sz="2800" b="1" i="1" dirty="0"/>
              <a:t>:</a:t>
            </a:r>
            <a:r>
              <a:rPr lang="en-US" sz="2800" b="1" dirty="0"/>
              <a:t> </a:t>
            </a:r>
            <a:r>
              <a:rPr lang="en-US" sz="2800" b="1" dirty="0" err="1"/>
              <a:t>Nhân</a:t>
            </a:r>
            <a:r>
              <a:rPr lang="en-US" sz="2800" b="1" dirty="0"/>
              <a:t> </a:t>
            </a:r>
            <a:r>
              <a:rPr lang="en-US" sz="2800" b="1" dirty="0" err="1"/>
              <a:t>dân</a:t>
            </a:r>
            <a:r>
              <a:rPr lang="en-US" sz="2800" b="1" dirty="0"/>
              <a:t>, </a:t>
            </a:r>
            <a:r>
              <a:rPr lang="en-US" sz="2800" b="1" dirty="0" err="1"/>
              <a:t>chính</a:t>
            </a:r>
            <a:r>
              <a:rPr lang="en-US" sz="2800" b="1" dirty="0"/>
              <a:t> </a:t>
            </a:r>
            <a:r>
              <a:rPr lang="en-US" sz="2800" b="1" dirty="0" err="1"/>
              <a:t>quyền</a:t>
            </a:r>
            <a:r>
              <a:rPr lang="en-US" sz="2800" b="1" dirty="0"/>
              <a:t> </a:t>
            </a:r>
            <a:r>
              <a:rPr lang="en-US" sz="2800" b="1" dirty="0" err="1"/>
              <a:t>và</a:t>
            </a:r>
            <a:r>
              <a:rPr lang="en-US" sz="2800" b="1" dirty="0"/>
              <a:t> </a:t>
            </a:r>
            <a:r>
              <a:rPr lang="en-US" sz="2800" b="1" dirty="0" err="1"/>
              <a:t>cộng</a:t>
            </a:r>
            <a:r>
              <a:rPr lang="en-US" sz="2800" b="1" dirty="0"/>
              <a:t> </a:t>
            </a:r>
            <a:r>
              <a:rPr lang="en-US" sz="2800" b="1" dirty="0" err="1"/>
              <a:t>đồng</a:t>
            </a:r>
            <a:r>
              <a:rPr lang="en-US" sz="2800" b="1" dirty="0"/>
              <a:t> </a:t>
            </a:r>
            <a:r>
              <a:rPr lang="en-US" sz="2800" b="1" dirty="0" err="1"/>
              <a:t>quốc</a:t>
            </a:r>
            <a:r>
              <a:rPr lang="en-US" sz="2800" b="1" dirty="0"/>
              <a:t> </a:t>
            </a:r>
            <a:r>
              <a:rPr lang="en-US" sz="2800" b="1" dirty="0" err="1"/>
              <a:t>tế</a:t>
            </a:r>
            <a:r>
              <a:rPr lang="en-US" sz="2800" b="1" dirty="0"/>
              <a:t> </a:t>
            </a:r>
            <a:r>
              <a:rPr lang="en-US" sz="2800" b="1" dirty="0" err="1"/>
              <a:t>chung</a:t>
            </a:r>
            <a:r>
              <a:rPr lang="en-US" sz="2800" b="1" dirty="0"/>
              <a:t> </a:t>
            </a:r>
            <a:r>
              <a:rPr lang="en-US" sz="2800" b="1" dirty="0" err="1"/>
              <a:t>tay</a:t>
            </a:r>
            <a:endParaRPr lang="en-US" sz="2800" b="1" dirty="0"/>
          </a:p>
        </p:txBody>
      </p:sp>
    </p:spTree>
    <p:extLst>
      <p:ext uri="{BB962C8B-B14F-4D97-AF65-F5344CB8AC3E}">
        <p14:creationId xmlns="" xmlns:p14="http://schemas.microsoft.com/office/powerpoint/2010/main" val="3854557528"/>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9" y="914400"/>
            <a:ext cx="8001000" cy="4483689"/>
          </a:xfrm>
          <a:prstGeom prst="rect">
            <a:avLst/>
          </a:prstGeom>
        </p:spPr>
        <p:txBody>
          <a:bodyPr wrap="square" lIns="51206" tIns="25603" rIns="51206" bIns="25603">
            <a:spAutoFit/>
          </a:bodyPr>
          <a:lstStyle/>
          <a:p>
            <a:pPr lvl="0" algn="ctr"/>
            <a:r>
              <a:rPr lang="vi-VN" sz="3600" b="1" dirty="0">
                <a:solidFill>
                  <a:srgbClr val="C00000"/>
                </a:solidFill>
                <a:latin typeface="+mj-lt"/>
              </a:rPr>
              <a:t>3. Di sản lịch sử châu Phi</a:t>
            </a:r>
            <a:endParaRPr lang="en-US" sz="3600" b="1" dirty="0">
              <a:solidFill>
                <a:srgbClr val="C00000"/>
              </a:solidFill>
              <a:latin typeface="+mj-lt"/>
            </a:endParaRPr>
          </a:p>
          <a:p>
            <a:pPr algn="just"/>
            <a:r>
              <a:rPr lang="en-US" sz="3600" dirty="0" smtClean="0">
                <a:latin typeface="Times New Roman" pitchFamily="18" charset="0"/>
                <a:ea typeface="Times New Roman" panose="02020603050405020304" pitchFamily="18" charset="0"/>
                <a:cs typeface="Times New Roman" pitchFamily="18" charset="0"/>
              </a:rPr>
              <a:t>     - </a:t>
            </a:r>
            <a:r>
              <a:rPr lang="vi-VN" sz="3600" dirty="0" smtClean="0">
                <a:latin typeface="Times New Roman" pitchFamily="18" charset="0"/>
                <a:ea typeface="Times New Roman" panose="02020603050405020304" pitchFamily="18" charset="0"/>
                <a:cs typeface="Times New Roman" pitchFamily="18" charset="0"/>
              </a:rPr>
              <a:t>Châu </a:t>
            </a:r>
            <a:r>
              <a:rPr lang="vi-VN" sz="3600" dirty="0">
                <a:latin typeface="Times New Roman" pitchFamily="18" charset="0"/>
                <a:ea typeface="Times New Roman" panose="02020603050405020304" pitchFamily="18" charset="0"/>
                <a:cs typeface="Times New Roman" pitchFamily="18" charset="0"/>
              </a:rPr>
              <a:t>Phi là một trong những cái nôi của loài người với di sản có lịch sử từ lâu đời như: </a:t>
            </a:r>
            <a:r>
              <a:rPr lang="en-US" sz="3600" dirty="0" err="1">
                <a:latin typeface="Times New Roman" pitchFamily="18" charset="0"/>
                <a:ea typeface="Times New Roman" panose="02020603050405020304" pitchFamily="18" charset="0"/>
                <a:cs typeface="Times New Roman" pitchFamily="18" charset="0"/>
              </a:rPr>
              <a:t>chữ</a:t>
            </a:r>
            <a:r>
              <a:rPr lang="en-US" sz="3600" dirty="0">
                <a:latin typeface="Times New Roman" pitchFamily="18" charset="0"/>
                <a:ea typeface="Times New Roman" panose="02020603050405020304" pitchFamily="18" charset="0"/>
                <a:cs typeface="Times New Roman" pitchFamily="18" charset="0"/>
              </a:rPr>
              <a:t> </a:t>
            </a:r>
            <a:r>
              <a:rPr lang="en-US" sz="3600" dirty="0" err="1">
                <a:latin typeface="Times New Roman" pitchFamily="18" charset="0"/>
                <a:ea typeface="Times New Roman" panose="02020603050405020304" pitchFamily="18" charset="0"/>
                <a:cs typeface="Times New Roman" pitchFamily="18" charset="0"/>
              </a:rPr>
              <a:t>viết</a:t>
            </a:r>
            <a:r>
              <a:rPr lang="en-US" sz="3600" dirty="0">
                <a:latin typeface="Times New Roman" pitchFamily="18" charset="0"/>
                <a:ea typeface="Times New Roman" panose="02020603050405020304" pitchFamily="18" charset="0"/>
                <a:cs typeface="Times New Roman" pitchFamily="18" charset="0"/>
              </a:rPr>
              <a:t>, </a:t>
            </a:r>
            <a:r>
              <a:rPr lang="vi-VN" sz="3600" dirty="0">
                <a:latin typeface="Times New Roman" pitchFamily="18" charset="0"/>
                <a:ea typeface="Times New Roman" panose="02020603050405020304" pitchFamily="18" charset="0"/>
                <a:cs typeface="Times New Roman" pitchFamily="18" charset="0"/>
              </a:rPr>
              <a:t>phép tính, giấy,... </a:t>
            </a:r>
            <a:endParaRPr lang="en-US" sz="3600" dirty="0">
              <a:latin typeface="Times New Roman" pitchFamily="18" charset="0"/>
              <a:ea typeface="Times New Roman" panose="02020603050405020304" pitchFamily="18" charset="0"/>
              <a:cs typeface="Times New Roman" pitchFamily="18" charset="0"/>
            </a:endParaRPr>
          </a:p>
          <a:p>
            <a:pPr algn="just"/>
            <a:r>
              <a:rPr lang="en-US" sz="3600" dirty="0" smtClean="0">
                <a:latin typeface="Times New Roman" pitchFamily="18" charset="0"/>
                <a:ea typeface="Times New Roman" panose="02020603050405020304" pitchFamily="18" charset="0"/>
                <a:cs typeface="Times New Roman" pitchFamily="18" charset="0"/>
              </a:rPr>
              <a:t>    - </a:t>
            </a:r>
            <a:r>
              <a:rPr lang="vi-VN" sz="3600" dirty="0" smtClean="0">
                <a:latin typeface="Times New Roman" pitchFamily="18" charset="0"/>
                <a:ea typeface="Times New Roman" panose="02020603050405020304" pitchFamily="18" charset="0"/>
                <a:cs typeface="Times New Roman" pitchFamily="18" charset="0"/>
              </a:rPr>
              <a:t>Có </a:t>
            </a:r>
            <a:r>
              <a:rPr lang="vi-VN" sz="3600" dirty="0">
                <a:latin typeface="Times New Roman" pitchFamily="18" charset="0"/>
                <a:ea typeface="Times New Roman" panose="02020603050405020304" pitchFamily="18" charset="0"/>
                <a:cs typeface="Times New Roman" pitchFamily="18" charset="0"/>
              </a:rPr>
              <a:t>nhiều di sản lịch sử nổi tiếng được công nhận là di sản thế giới như: các kim tự tháp,</a:t>
            </a:r>
            <a:r>
              <a:rPr lang="en-US" sz="3600" dirty="0">
                <a:latin typeface="Times New Roman" pitchFamily="18" charset="0"/>
                <a:ea typeface="Times New Roman" panose="02020603050405020304" pitchFamily="18" charset="0"/>
                <a:cs typeface="Times New Roman" pitchFamily="18" charset="0"/>
              </a:rPr>
              <a:t> </a:t>
            </a:r>
            <a:r>
              <a:rPr lang="en-US" sz="3600" dirty="0" err="1">
                <a:latin typeface="Times New Roman" pitchFamily="18" charset="0"/>
                <a:ea typeface="Times New Roman" panose="02020603050405020304" pitchFamily="18" charset="0"/>
                <a:cs typeface="Times New Roman" pitchFamily="18" charset="0"/>
              </a:rPr>
              <a:t>tượng</a:t>
            </a:r>
            <a:r>
              <a:rPr lang="en-US" sz="3600" dirty="0">
                <a:latin typeface="Times New Roman" pitchFamily="18" charset="0"/>
                <a:ea typeface="Times New Roman" panose="02020603050405020304" pitchFamily="18" charset="0"/>
                <a:cs typeface="Times New Roman" pitchFamily="18" charset="0"/>
              </a:rPr>
              <a:t> </a:t>
            </a:r>
            <a:r>
              <a:rPr lang="en-US" sz="3600" dirty="0" err="1">
                <a:latin typeface="Times New Roman" pitchFamily="18" charset="0"/>
                <a:ea typeface="Times New Roman" panose="02020603050405020304" pitchFamily="18" charset="0"/>
                <a:cs typeface="Times New Roman" pitchFamily="18" charset="0"/>
              </a:rPr>
              <a:t>nhân</a:t>
            </a:r>
            <a:r>
              <a:rPr lang="en-US" sz="3600" dirty="0">
                <a:latin typeface="Times New Roman" pitchFamily="18" charset="0"/>
                <a:ea typeface="Times New Roman" panose="02020603050405020304" pitchFamily="18" charset="0"/>
                <a:cs typeface="Times New Roman" pitchFamily="18" charset="0"/>
              </a:rPr>
              <a:t> </a:t>
            </a:r>
            <a:r>
              <a:rPr lang="en-US" sz="3600" dirty="0" err="1" smtClean="0">
                <a:latin typeface="Times New Roman" pitchFamily="18" charset="0"/>
                <a:ea typeface="Times New Roman" panose="02020603050405020304" pitchFamily="18" charset="0"/>
                <a:cs typeface="Times New Roman" pitchFamily="18" charset="0"/>
              </a:rPr>
              <a:t>sư</a:t>
            </a:r>
            <a:r>
              <a:rPr lang="en-US" sz="3600" dirty="0" smtClean="0">
                <a:latin typeface="Times New Roman" pitchFamily="18" charset="0"/>
                <a:ea typeface="Times New Roman" panose="02020603050405020304" pitchFamily="18" charset="0"/>
                <a:cs typeface="Times New Roman" pitchFamily="18" charset="0"/>
              </a:rPr>
              <a:t>, </a:t>
            </a:r>
            <a:r>
              <a:rPr lang="vi-VN" sz="3600" dirty="0" smtClean="0">
                <a:latin typeface="Times New Roman" pitchFamily="18" charset="0"/>
                <a:ea typeface="Times New Roman" panose="02020603050405020304" pitchFamily="18" charset="0"/>
                <a:cs typeface="Times New Roman" pitchFamily="18" charset="0"/>
              </a:rPr>
              <a:t>thành </a:t>
            </a:r>
            <a:r>
              <a:rPr lang="vi-VN" sz="3600" dirty="0">
                <a:latin typeface="Times New Roman" pitchFamily="18" charset="0"/>
                <a:ea typeface="Times New Roman" panose="02020603050405020304" pitchFamily="18" charset="0"/>
                <a:cs typeface="Times New Roman" pitchFamily="18" charset="0"/>
              </a:rPr>
              <a:t>phố cổ Tim-bút-tu</a:t>
            </a:r>
            <a:r>
              <a:rPr lang="en-US" sz="3600" dirty="0">
                <a:latin typeface="Times New Roman" pitchFamily="18" charset="0"/>
                <a:ea typeface="Times New Roman" panose="02020603050405020304" pitchFamily="18" charset="0"/>
                <a:cs typeface="Times New Roman" pitchFamily="18" charset="0"/>
              </a:rPr>
              <a:t>…</a:t>
            </a:r>
          </a:p>
        </p:txBody>
      </p:sp>
      <p:sp>
        <p:nvSpPr>
          <p:cNvPr id="3" name="TextBox 2">
            <a:extLst>
              <a:ext uri="{FF2B5EF4-FFF2-40B4-BE49-F238E27FC236}">
                <a16:creationId xmlns="" xmlns:a16="http://schemas.microsoft.com/office/drawing/2014/main" id="{8850A5FF-3E8C-A12F-1DE0-579594A3D02B}"/>
              </a:ext>
            </a:extLst>
          </p:cNvPr>
          <p:cNvSpPr txBox="1"/>
          <p:nvPr/>
        </p:nvSpPr>
        <p:spPr>
          <a:xfrm>
            <a:off x="838200" y="130322"/>
            <a:ext cx="8133497"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BÀI 10  ĐẶC ĐIỂM DÂN C</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 XÃ HỘI CHÂU </a:t>
            </a:r>
            <a:r>
              <a:rPr lang="en-US" sz="2800" b="1" dirty="0" smtClean="0">
                <a:solidFill>
                  <a:srgbClr val="FF0000"/>
                </a:solidFill>
                <a:latin typeface="Arial" panose="020B0604020202020204" pitchFamily="34" charset="0"/>
                <a:cs typeface="Arial" panose="020B0604020202020204" pitchFamily="34" charset="0"/>
              </a:rPr>
              <a:t>PHI</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47096021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 xmlns:a16="http://schemas.microsoft.com/office/drawing/2014/main" id="{0CEB9080-D9D4-4E82-86F3-C3C77DAE7C9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l="15417" t="23775" r="29166" b="21182"/>
          <a:stretch>
            <a:fillRect/>
          </a:stretch>
        </p:blipFill>
        <p:spPr bwMode="auto">
          <a:xfrm>
            <a:off x="403623" y="254000"/>
            <a:ext cx="8740378" cy="669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1146572" y="533401"/>
            <a:ext cx="6848475"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 xmlns:p14="http://schemas.microsoft.com/office/powerpoint/2010/main" val="2739832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2">
            <a:extLst>
              <a:ext uri="{FF2B5EF4-FFF2-40B4-BE49-F238E27FC236}">
                <a16:creationId xmlns="" xmlns:a16="http://schemas.microsoft.com/office/drawing/2014/main" id="{D01BB0B5-4FBC-45AB-9FDE-B804042B389A}"/>
              </a:ext>
            </a:extLst>
          </p:cNvPr>
          <p:cNvGrpSpPr>
            <a:grpSpLocks/>
          </p:cNvGrpSpPr>
          <p:nvPr/>
        </p:nvGrpSpPr>
        <p:grpSpPr bwMode="auto">
          <a:xfrm>
            <a:off x="1140618" y="304800"/>
            <a:ext cx="7495019" cy="1309688"/>
            <a:chOff x="71" y="528"/>
            <a:chExt cx="5641" cy="825"/>
          </a:xfrm>
        </p:grpSpPr>
        <p:sp>
          <p:nvSpPr>
            <p:cNvPr id="60419" name="AutoShape 3">
              <a:hlinkClick r:id="rId2" action="ppaction://hlinkfile"/>
              <a:extLst>
                <a:ext uri="{FF2B5EF4-FFF2-40B4-BE49-F238E27FC236}">
                  <a16:creationId xmlns="" xmlns:a16="http://schemas.microsoft.com/office/drawing/2014/main" id="{6162AA50-09C2-49C8-ABFD-5F861E3264D1}"/>
                </a:ext>
              </a:extLst>
            </p:cNvPr>
            <p:cNvSpPr>
              <a:spLocks noChangeArrowheads="1"/>
            </p:cNvSpPr>
            <p:nvPr/>
          </p:nvSpPr>
          <p:spPr bwMode="gray">
            <a:xfrm>
              <a:off x="96" y="528"/>
              <a:ext cx="5616" cy="825"/>
            </a:xfrm>
            <a:prstGeom prst="roundRect">
              <a:avLst>
                <a:gd name="adj" fmla="val 50000"/>
              </a:avLst>
            </a:prstGeom>
            <a:gradFill rotWithShape="1">
              <a:gsLst>
                <a:gs pos="0">
                  <a:schemeClr val="tx1">
                    <a:gamma/>
                    <a:tint val="79216"/>
                    <a:invGamma/>
                  </a:schemeClr>
                </a:gs>
                <a:gs pos="100000">
                  <a:schemeClr val="tx1"/>
                </a:gs>
              </a:gsLst>
              <a:path path="shape">
                <a:fillToRect l="50000" t="50000" r="50000" b="50000"/>
              </a:path>
            </a:gradFill>
            <a:ln w="38100" algn="ctr">
              <a:solidFill>
                <a:srgbClr val="FFFFFF"/>
              </a:solidFill>
              <a:round/>
              <a:headEnd/>
              <a:tailEnd/>
            </a:ln>
            <a:effectLst>
              <a:outerShdw dist="63500" dir="3187806" algn="ctr" rotWithShape="0">
                <a:srgbClr val="001D3A"/>
              </a:outerShdw>
            </a:effectLst>
          </p:spPr>
          <p:txBody>
            <a:bodyPr wrap="none" anchor="ctr"/>
            <a:lstStyle/>
            <a:p>
              <a:pPr algn="ct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Dân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số</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châu</a:t>
              </a:r>
              <a:r>
                <a:rPr lang="en-US" altLang="en-US" sz="3000" b="1" dirty="0">
                  <a:solidFill>
                    <a:schemeClr val="bg1"/>
                  </a:solidFill>
                  <a:latin typeface="Arial" pitchFamily="34" charset="0"/>
                  <a:cs typeface="Arial" pitchFamily="34" charset="0"/>
                </a:rPr>
                <a:t> Phi </a:t>
              </a:r>
              <a:r>
                <a:rPr lang="en-US" altLang="en-US" sz="3000" b="1" dirty="0" err="1">
                  <a:solidFill>
                    <a:schemeClr val="bg1"/>
                  </a:solidFill>
                  <a:latin typeface="Arial" pitchFamily="34" charset="0"/>
                  <a:cs typeface="Arial" pitchFamily="34" charset="0"/>
                </a:rPr>
                <a:t>có</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đặc</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điểm</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gì</a:t>
              </a:r>
              <a:r>
                <a:rPr lang="en-US" altLang="en-US" sz="3000" b="1" dirty="0">
                  <a:solidFill>
                    <a:schemeClr val="bg1"/>
                  </a:solidFill>
                  <a:latin typeface="Arial" pitchFamily="34" charset="0"/>
                  <a:cs typeface="Arial" pitchFamily="34" charset="0"/>
                </a:rPr>
                <a:t> ?</a:t>
              </a:r>
            </a:p>
          </p:txBody>
        </p:sp>
        <p:grpSp>
          <p:nvGrpSpPr>
            <p:cNvPr id="60420" name="Group 4">
              <a:extLst>
                <a:ext uri="{FF2B5EF4-FFF2-40B4-BE49-F238E27FC236}">
                  <a16:creationId xmlns="" xmlns:a16="http://schemas.microsoft.com/office/drawing/2014/main" id="{B4E7455C-26CC-42F1-955A-2AAC6B9A82E6}"/>
                </a:ext>
              </a:extLst>
            </p:cNvPr>
            <p:cNvGrpSpPr>
              <a:grpSpLocks/>
            </p:cNvGrpSpPr>
            <p:nvPr/>
          </p:nvGrpSpPr>
          <p:grpSpPr bwMode="auto">
            <a:xfrm>
              <a:off x="71" y="775"/>
              <a:ext cx="425" cy="328"/>
              <a:chOff x="4808" y="240"/>
              <a:chExt cx="673" cy="575"/>
            </a:xfrm>
          </p:grpSpPr>
          <p:grpSp>
            <p:nvGrpSpPr>
              <p:cNvPr id="60421" name="Group 5">
                <a:extLst>
                  <a:ext uri="{FF2B5EF4-FFF2-40B4-BE49-F238E27FC236}">
                    <a16:creationId xmlns="" xmlns:a16="http://schemas.microsoft.com/office/drawing/2014/main" id="{46919704-A96D-4291-99C3-EA935933BDFF}"/>
                  </a:ext>
                </a:extLst>
              </p:cNvPr>
              <p:cNvGrpSpPr>
                <a:grpSpLocks/>
              </p:cNvGrpSpPr>
              <p:nvPr/>
            </p:nvGrpSpPr>
            <p:grpSpPr bwMode="auto">
              <a:xfrm>
                <a:off x="4808" y="240"/>
                <a:ext cx="673" cy="575"/>
                <a:chOff x="884" y="2628"/>
                <a:chExt cx="806" cy="653"/>
              </a:xfrm>
            </p:grpSpPr>
            <p:sp>
              <p:nvSpPr>
                <p:cNvPr id="60422" name="Oval 6">
                  <a:extLst>
                    <a:ext uri="{FF2B5EF4-FFF2-40B4-BE49-F238E27FC236}">
                      <a16:creationId xmlns="" xmlns:a16="http://schemas.microsoft.com/office/drawing/2014/main" id="{A854B8FE-2B80-4B2C-B4A6-BE7ED56173D8}"/>
                    </a:ext>
                  </a:extLst>
                </p:cNvPr>
                <p:cNvSpPr>
                  <a:spLocks noChangeArrowheads="1"/>
                </p:cNvSpPr>
                <p:nvPr/>
              </p:nvSpPr>
              <p:spPr bwMode="gray">
                <a:xfrm>
                  <a:off x="884" y="2629"/>
                  <a:ext cx="414" cy="651"/>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60423" name="Oval 7">
                  <a:extLst>
                    <a:ext uri="{FF2B5EF4-FFF2-40B4-BE49-F238E27FC236}">
                      <a16:creationId xmlns="" xmlns:a16="http://schemas.microsoft.com/office/drawing/2014/main" id="{F9C4F262-376C-4420-A102-972DA1087F28}"/>
                    </a:ext>
                  </a:extLst>
                </p:cNvPr>
                <p:cNvSpPr>
                  <a:spLocks noChangeArrowheads="1"/>
                </p:cNvSpPr>
                <p:nvPr/>
              </p:nvSpPr>
              <p:spPr bwMode="gray">
                <a:xfrm>
                  <a:off x="884" y="2629"/>
                  <a:ext cx="414" cy="651"/>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60424" name="Oval 8">
                  <a:extLst>
                    <a:ext uri="{FF2B5EF4-FFF2-40B4-BE49-F238E27FC236}">
                      <a16:creationId xmlns="" xmlns:a16="http://schemas.microsoft.com/office/drawing/2014/main" id="{85AA684F-D1C6-487D-8C8C-85682C553ACD}"/>
                    </a:ext>
                  </a:extLst>
                </p:cNvPr>
                <p:cNvSpPr>
                  <a:spLocks noChangeArrowheads="1"/>
                </p:cNvSpPr>
                <p:nvPr/>
              </p:nvSpPr>
              <p:spPr bwMode="gray">
                <a:xfrm>
                  <a:off x="940" y="2629"/>
                  <a:ext cx="750" cy="651"/>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0425" name="Oval 9">
                  <a:extLst>
                    <a:ext uri="{FF2B5EF4-FFF2-40B4-BE49-F238E27FC236}">
                      <a16:creationId xmlns="" xmlns:a16="http://schemas.microsoft.com/office/drawing/2014/main" id="{B00ADAD6-7A7B-400F-A751-BAEBEF753BE5}"/>
                    </a:ext>
                  </a:extLst>
                </p:cNvPr>
                <p:cNvSpPr>
                  <a:spLocks noChangeArrowheads="1"/>
                </p:cNvSpPr>
                <p:nvPr/>
              </p:nvSpPr>
              <p:spPr bwMode="gray">
                <a:xfrm>
                  <a:off x="941" y="2629"/>
                  <a:ext cx="749" cy="651"/>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0426" name="Oval 10">
                  <a:extLst>
                    <a:ext uri="{FF2B5EF4-FFF2-40B4-BE49-F238E27FC236}">
                      <a16:creationId xmlns="" xmlns:a16="http://schemas.microsoft.com/office/drawing/2014/main" id="{B0DCCDF3-336A-43CB-BFB7-C3FB110898D9}"/>
                    </a:ext>
                  </a:extLst>
                </p:cNvPr>
                <p:cNvSpPr>
                  <a:spLocks noChangeArrowheads="1"/>
                </p:cNvSpPr>
                <p:nvPr/>
              </p:nvSpPr>
              <p:spPr bwMode="gray">
                <a:xfrm>
                  <a:off x="981" y="2629"/>
                  <a:ext cx="674" cy="651"/>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0427" name="Oval 11">
                  <a:extLst>
                    <a:ext uri="{FF2B5EF4-FFF2-40B4-BE49-F238E27FC236}">
                      <a16:creationId xmlns="" xmlns:a16="http://schemas.microsoft.com/office/drawing/2014/main" id="{1841945E-E247-4D05-8E7A-229E2E769C9C}"/>
                    </a:ext>
                  </a:extLst>
                </p:cNvPr>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0428" name="Oval 12">
                  <a:extLst>
                    <a:ext uri="{FF2B5EF4-FFF2-40B4-BE49-F238E27FC236}">
                      <a16:creationId xmlns="" xmlns:a16="http://schemas.microsoft.com/office/drawing/2014/main" id="{5BB43232-6C1E-4FE7-ACD9-A2388F09CE1A}"/>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0429" name="Oval 13">
                  <a:extLst>
                    <a:ext uri="{FF2B5EF4-FFF2-40B4-BE49-F238E27FC236}">
                      <a16:creationId xmlns="" xmlns:a16="http://schemas.microsoft.com/office/drawing/2014/main" id="{18C18BC0-D2C7-4B77-87F8-EF9E81503245}"/>
                    </a:ext>
                  </a:extLst>
                </p:cNvPr>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0430" name="Oval 14">
                  <a:extLst>
                    <a:ext uri="{FF2B5EF4-FFF2-40B4-BE49-F238E27FC236}">
                      <a16:creationId xmlns="" xmlns:a16="http://schemas.microsoft.com/office/drawing/2014/main" id="{8A2894B5-9D16-4E58-8DD9-828624DAE166}"/>
                    </a:ext>
                  </a:extLst>
                </p:cNvPr>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grpSp>
          <p:sp>
            <p:nvSpPr>
              <p:cNvPr id="60431" name="WordArt 15">
                <a:extLst>
                  <a:ext uri="{FF2B5EF4-FFF2-40B4-BE49-F238E27FC236}">
                    <a16:creationId xmlns="" xmlns:a16="http://schemas.microsoft.com/office/drawing/2014/main" id="{BBBC6C6F-C481-4C07-9198-14FB668E7CA0}"/>
                  </a:ext>
                </a:extLst>
              </p:cNvPr>
              <p:cNvSpPr>
                <a:spLocks noChangeArrowheads="1" noChangeShapeType="1" noTextEdit="1"/>
              </p:cNvSpPr>
              <p:nvPr/>
            </p:nvSpPr>
            <p:spPr bwMode="auto">
              <a:xfrm>
                <a:off x="5034" y="371"/>
                <a:ext cx="192" cy="312"/>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lgn="ctr"/>
                <a:r>
                  <a:rPr lang="en-US" sz="3000" kern="10">
                    <a:ln w="9525">
                      <a:solidFill>
                        <a:srgbClr val="0000FF"/>
                      </a:solidFill>
                      <a:round/>
                      <a:headEnd/>
                      <a:tailEnd/>
                    </a:ln>
                    <a:solidFill>
                      <a:srgbClr val="FF0000"/>
                    </a:solidFill>
                    <a:latin typeface="Arial" pitchFamily="34" charset="0"/>
                    <a:cs typeface="Arial" pitchFamily="34" charset="0"/>
                  </a:rPr>
                  <a:t>1</a:t>
                </a:r>
              </a:p>
            </p:txBody>
          </p:sp>
        </p:grpSp>
      </p:grpSp>
      <p:sp>
        <p:nvSpPr>
          <p:cNvPr id="60432" name="AutoShape 16">
            <a:hlinkClick r:id="rId2" action="ppaction://hlinkfile"/>
            <a:extLst>
              <a:ext uri="{FF2B5EF4-FFF2-40B4-BE49-F238E27FC236}">
                <a16:creationId xmlns="" xmlns:a16="http://schemas.microsoft.com/office/drawing/2014/main" id="{1927D648-E826-4908-A8AF-7B48F6AEAF0C}"/>
              </a:ext>
            </a:extLst>
          </p:cNvPr>
          <p:cNvSpPr>
            <a:spLocks noChangeArrowheads="1"/>
          </p:cNvSpPr>
          <p:nvPr/>
        </p:nvSpPr>
        <p:spPr bwMode="gray">
          <a:xfrm>
            <a:off x="1485900" y="4114800"/>
            <a:ext cx="7695648"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C. </a:t>
            </a:r>
            <a:r>
              <a:rPr lang="en-US" altLang="en-US" sz="2700" b="1" dirty="0" err="1">
                <a:solidFill>
                  <a:schemeClr val="bg1"/>
                </a:solidFill>
                <a:latin typeface="Arial" pitchFamily="34" charset="0"/>
                <a:cs typeface="Arial" pitchFamily="34" charset="0"/>
              </a:rPr>
              <a:t>Có</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tỉ</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lệ</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gia</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tăng</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tự</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nhiên</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cao</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nhất</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thế</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giới</a:t>
            </a:r>
            <a:r>
              <a:rPr lang="en-US" altLang="en-US" sz="2700" b="1" dirty="0">
                <a:solidFill>
                  <a:schemeClr val="bg1"/>
                </a:solidFill>
                <a:latin typeface="Arial" pitchFamily="34" charset="0"/>
                <a:cs typeface="Arial" pitchFamily="34" charset="0"/>
              </a:rPr>
              <a:t>.</a:t>
            </a:r>
          </a:p>
        </p:txBody>
      </p:sp>
      <p:sp>
        <p:nvSpPr>
          <p:cNvPr id="60433" name="AutoShape 17">
            <a:hlinkClick r:id="rId2" action="ppaction://hlinkfile"/>
            <a:extLst>
              <a:ext uri="{FF2B5EF4-FFF2-40B4-BE49-F238E27FC236}">
                <a16:creationId xmlns="" xmlns:a16="http://schemas.microsoft.com/office/drawing/2014/main" id="{B062C9A6-E017-4AEE-88A2-5D0884A1E0A4}"/>
              </a:ext>
            </a:extLst>
          </p:cNvPr>
          <p:cNvSpPr>
            <a:spLocks noChangeArrowheads="1"/>
          </p:cNvSpPr>
          <p:nvPr/>
        </p:nvSpPr>
        <p:spPr bwMode="gray">
          <a:xfrm>
            <a:off x="1657350" y="2971800"/>
            <a:ext cx="7334250"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B. Có mật độ trung bình cao nhất thế giới.</a:t>
            </a:r>
          </a:p>
        </p:txBody>
      </p:sp>
      <p:sp>
        <p:nvSpPr>
          <p:cNvPr id="60434" name="AutoShape 18">
            <a:hlinkClick r:id="rId2" action="ppaction://hlinkfile"/>
            <a:extLst>
              <a:ext uri="{FF2B5EF4-FFF2-40B4-BE49-F238E27FC236}">
                <a16:creationId xmlns="" xmlns:a16="http://schemas.microsoft.com/office/drawing/2014/main" id="{2163EBF4-049F-42C4-A5BC-5FF2206525CE}"/>
              </a:ext>
            </a:extLst>
          </p:cNvPr>
          <p:cNvSpPr>
            <a:spLocks noChangeArrowheads="1"/>
          </p:cNvSpPr>
          <p:nvPr/>
        </p:nvSpPr>
        <p:spPr bwMode="gray">
          <a:xfrm>
            <a:off x="1657349" y="1905000"/>
            <a:ext cx="6505161"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A. Có dân số đông nhất thế giới.</a:t>
            </a:r>
          </a:p>
        </p:txBody>
      </p:sp>
      <p:sp>
        <p:nvSpPr>
          <p:cNvPr id="60435" name="AutoShape 19">
            <a:hlinkClick r:id="rId2" action="ppaction://hlinkfile"/>
            <a:extLst>
              <a:ext uri="{FF2B5EF4-FFF2-40B4-BE49-F238E27FC236}">
                <a16:creationId xmlns="" xmlns:a16="http://schemas.microsoft.com/office/drawing/2014/main" id="{D252A7E0-BD88-406B-A497-69BDF2E44E3C}"/>
              </a:ext>
            </a:extLst>
          </p:cNvPr>
          <p:cNvSpPr>
            <a:spLocks noChangeArrowheads="1"/>
          </p:cNvSpPr>
          <p:nvPr/>
        </p:nvSpPr>
        <p:spPr bwMode="gray">
          <a:xfrm>
            <a:off x="1714499" y="5257800"/>
            <a:ext cx="6505161"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D. Chiếm hơn 15% dân số thế giới.</a:t>
            </a:r>
          </a:p>
        </p:txBody>
      </p:sp>
    </p:spTree>
    <p:extLst>
      <p:ext uri="{BB962C8B-B14F-4D97-AF65-F5344CB8AC3E}">
        <p14:creationId xmlns="" xmlns:p14="http://schemas.microsoft.com/office/powerpoint/2010/main" val="298951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additive="base">
                                        <p:cTn id="7" dur="500" fill="hold"/>
                                        <p:tgtEl>
                                          <p:spTgt spid="60418"/>
                                        </p:tgtEl>
                                        <p:attrNameLst>
                                          <p:attrName>ppt_x</p:attrName>
                                        </p:attrNameLst>
                                      </p:cBhvr>
                                      <p:tavLst>
                                        <p:tav tm="0">
                                          <p:val>
                                            <p:strVal val="#ppt_x"/>
                                          </p:val>
                                        </p:tav>
                                        <p:tav tm="100000">
                                          <p:val>
                                            <p:strVal val="#ppt_x"/>
                                          </p:val>
                                        </p:tav>
                                      </p:tavLst>
                                    </p:anim>
                                    <p:anim calcmode="lin" valueType="num">
                                      <p:cBhvr additive="base">
                                        <p:cTn id="8" dur="500" fill="hold"/>
                                        <p:tgtEl>
                                          <p:spTgt spid="604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0434"/>
                                        </p:tgtEl>
                                        <p:attrNameLst>
                                          <p:attrName>style.visibility</p:attrName>
                                        </p:attrNameLst>
                                      </p:cBhvr>
                                      <p:to>
                                        <p:strVal val="visible"/>
                                      </p:to>
                                    </p:set>
                                    <p:animEffect transition="in" filter="diamond(in)">
                                      <p:cBhvr>
                                        <p:cTn id="13" dur="500"/>
                                        <p:tgtEl>
                                          <p:spTgt spid="6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60433"/>
                                        </p:tgtEl>
                                        <p:attrNameLst>
                                          <p:attrName>style.visibility</p:attrName>
                                        </p:attrNameLst>
                                      </p:cBhvr>
                                      <p:to>
                                        <p:strVal val="visible"/>
                                      </p:to>
                                    </p:set>
                                    <p:animEffect transition="in" filter="diamond(in)">
                                      <p:cBhvr>
                                        <p:cTn id="18" dur="500"/>
                                        <p:tgtEl>
                                          <p:spTgt spid="604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60432"/>
                                        </p:tgtEl>
                                        <p:attrNameLst>
                                          <p:attrName>style.visibility</p:attrName>
                                        </p:attrNameLst>
                                      </p:cBhvr>
                                      <p:to>
                                        <p:strVal val="visible"/>
                                      </p:to>
                                    </p:set>
                                    <p:animEffect transition="in" filter="diamond(in)">
                                      <p:cBhvr>
                                        <p:cTn id="23" dur="500"/>
                                        <p:tgtEl>
                                          <p:spTgt spid="604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60435"/>
                                        </p:tgtEl>
                                        <p:attrNameLst>
                                          <p:attrName>style.visibility</p:attrName>
                                        </p:attrNameLst>
                                      </p:cBhvr>
                                      <p:to>
                                        <p:strVal val="visible"/>
                                      </p:to>
                                    </p:set>
                                    <p:animEffect transition="in" filter="diamond(in)">
                                      <p:cBhvr>
                                        <p:cTn id="28" dur="500"/>
                                        <p:tgtEl>
                                          <p:spTgt spid="604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mph" presetSubtype="2" fill="hold" nodeType="clickEffect">
                                  <p:stCondLst>
                                    <p:cond delay="0"/>
                                  </p:stCondLst>
                                  <p:childTnLst>
                                    <p:animClr clrSpc="rgb" dir="cw">
                                      <p:cBhvr>
                                        <p:cTn id="32" dur="2000" fill="hold"/>
                                        <p:tgtEl>
                                          <p:spTgt spid="60432"/>
                                        </p:tgtEl>
                                        <p:attrNameLst>
                                          <p:attrName>fillcolor</p:attrName>
                                        </p:attrNameLst>
                                      </p:cBhvr>
                                      <p:to>
                                        <a:schemeClr val="accent2"/>
                                      </p:to>
                                    </p:animClr>
                                    <p:set>
                                      <p:cBhvr>
                                        <p:cTn id="33" dur="2000" fill="hold"/>
                                        <p:tgtEl>
                                          <p:spTgt spid="60432"/>
                                        </p:tgtEl>
                                        <p:attrNameLst>
                                          <p:attrName>fill.type</p:attrName>
                                        </p:attrNameLst>
                                      </p:cBhvr>
                                      <p:to>
                                        <p:strVal val="solid"/>
                                      </p:to>
                                    </p:set>
                                    <p:set>
                                      <p:cBhvr>
                                        <p:cTn id="34" dur="2000" fill="hold"/>
                                        <p:tgtEl>
                                          <p:spTgt spid="6043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2" grpId="0" animBg="1"/>
      <p:bldP spid="60433" grpId="0" animBg="1"/>
      <p:bldP spid="60434" grpId="0" animBg="1"/>
      <p:bldP spid="6043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a:extLst>
              <a:ext uri="{FF2B5EF4-FFF2-40B4-BE49-F238E27FC236}">
                <a16:creationId xmlns="" xmlns:a16="http://schemas.microsoft.com/office/drawing/2014/main" id="{9D3E206F-F362-4CD6-B90D-6A1886DEEC89}"/>
              </a:ext>
            </a:extLst>
          </p:cNvPr>
          <p:cNvGrpSpPr>
            <a:grpSpLocks/>
          </p:cNvGrpSpPr>
          <p:nvPr/>
        </p:nvGrpSpPr>
        <p:grpSpPr bwMode="auto">
          <a:xfrm>
            <a:off x="1140618" y="304800"/>
            <a:ext cx="7317581" cy="1309688"/>
            <a:chOff x="71" y="528"/>
            <a:chExt cx="5641" cy="825"/>
          </a:xfrm>
        </p:grpSpPr>
        <p:sp>
          <p:nvSpPr>
            <p:cNvPr id="61443" name="AutoShape 3">
              <a:hlinkClick r:id="rId2" action="ppaction://hlinkfile"/>
              <a:extLst>
                <a:ext uri="{FF2B5EF4-FFF2-40B4-BE49-F238E27FC236}">
                  <a16:creationId xmlns="" xmlns:a16="http://schemas.microsoft.com/office/drawing/2014/main" id="{B9CE3E89-91D1-4955-9948-B3F51139DD74}"/>
                </a:ext>
              </a:extLst>
            </p:cNvPr>
            <p:cNvSpPr>
              <a:spLocks noChangeArrowheads="1"/>
            </p:cNvSpPr>
            <p:nvPr/>
          </p:nvSpPr>
          <p:spPr bwMode="gray">
            <a:xfrm>
              <a:off x="96" y="528"/>
              <a:ext cx="5616" cy="825"/>
            </a:xfrm>
            <a:prstGeom prst="roundRect">
              <a:avLst>
                <a:gd name="adj" fmla="val 50000"/>
              </a:avLst>
            </a:prstGeom>
            <a:gradFill rotWithShape="1">
              <a:gsLst>
                <a:gs pos="0">
                  <a:schemeClr val="tx1">
                    <a:gamma/>
                    <a:tint val="79216"/>
                    <a:invGamma/>
                  </a:schemeClr>
                </a:gs>
                <a:gs pos="100000">
                  <a:schemeClr val="tx1"/>
                </a:gs>
              </a:gsLst>
              <a:path path="shape">
                <a:fillToRect l="50000" t="50000" r="50000" b="50000"/>
              </a:path>
            </a:gradFill>
            <a:ln w="38100" algn="ctr">
              <a:solidFill>
                <a:srgbClr val="FFFFFF"/>
              </a:solidFill>
              <a:round/>
              <a:headEnd/>
              <a:tailEnd/>
            </a:ln>
            <a:effectLst>
              <a:outerShdw dist="63500" dir="3187806" algn="ctr" rotWithShape="0">
                <a:srgbClr val="001D3A"/>
              </a:outerShdw>
            </a:effectLst>
          </p:spPr>
          <p:txBody>
            <a:bodyPr wrap="none" anchor="ctr"/>
            <a:lstStyle/>
            <a:p>
              <a:pPr algn="ct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Loại</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thiên</a:t>
              </a:r>
              <a:r>
                <a:rPr lang="en-US" altLang="en-US" sz="3000" b="1" dirty="0">
                  <a:solidFill>
                    <a:schemeClr val="bg1"/>
                  </a:solidFill>
                  <a:latin typeface="Arial" pitchFamily="34" charset="0"/>
                  <a:cs typeface="Arial" pitchFamily="34" charset="0"/>
                </a:rPr>
                <a:t> tai </a:t>
              </a:r>
              <a:r>
                <a:rPr lang="en-US" altLang="en-US" sz="3000" b="1" dirty="0" err="1">
                  <a:solidFill>
                    <a:schemeClr val="bg1"/>
                  </a:solidFill>
                  <a:latin typeface="Arial" pitchFamily="34" charset="0"/>
                  <a:cs typeface="Arial" pitchFamily="34" charset="0"/>
                </a:rPr>
                <a:t>thường</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gây</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ra</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nạn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đói</a:t>
              </a:r>
              <a:r>
                <a:rPr lang="en-US" altLang="en-US" sz="3000" b="1" dirty="0">
                  <a:solidFill>
                    <a:schemeClr val="bg1"/>
                  </a:solidFill>
                  <a:latin typeface="Arial" pitchFamily="34" charset="0"/>
                  <a:cs typeface="Arial" pitchFamily="34" charset="0"/>
                </a:rPr>
                <a:t> ở </a:t>
              </a:r>
            </a:p>
            <a:p>
              <a:pPr algn="ctr"/>
              <a:r>
                <a:rPr lang="en-US" altLang="en-US" sz="3000" b="1" dirty="0" err="1">
                  <a:solidFill>
                    <a:schemeClr val="bg1"/>
                  </a:solidFill>
                  <a:latin typeface="Arial" pitchFamily="34" charset="0"/>
                  <a:cs typeface="Arial" pitchFamily="34" charset="0"/>
                </a:rPr>
                <a:t>châu</a:t>
              </a:r>
              <a:r>
                <a:rPr lang="en-US" altLang="en-US" sz="3000" b="1" dirty="0">
                  <a:solidFill>
                    <a:schemeClr val="bg1"/>
                  </a:solidFill>
                  <a:latin typeface="Arial" pitchFamily="34" charset="0"/>
                  <a:cs typeface="Arial" pitchFamily="34" charset="0"/>
                </a:rPr>
                <a:t> Phi </a:t>
              </a:r>
              <a:r>
                <a:rPr lang="en-US" altLang="en-US" sz="3000" b="1" dirty="0" err="1">
                  <a:solidFill>
                    <a:schemeClr val="bg1"/>
                  </a:solidFill>
                  <a:latin typeface="Arial" pitchFamily="34" charset="0"/>
                  <a:cs typeface="Arial" pitchFamily="34" charset="0"/>
                </a:rPr>
                <a:t>là</a:t>
              </a:r>
              <a:r>
                <a:rPr lang="en-US" altLang="en-US" sz="3000" b="1" dirty="0">
                  <a:solidFill>
                    <a:schemeClr val="bg1"/>
                  </a:solidFill>
                  <a:latin typeface="Arial" pitchFamily="34" charset="0"/>
                  <a:cs typeface="Arial" pitchFamily="34" charset="0"/>
                </a:rPr>
                <a:t>:</a:t>
              </a:r>
            </a:p>
          </p:txBody>
        </p:sp>
        <p:grpSp>
          <p:nvGrpSpPr>
            <p:cNvPr id="61444" name="Group 4">
              <a:extLst>
                <a:ext uri="{FF2B5EF4-FFF2-40B4-BE49-F238E27FC236}">
                  <a16:creationId xmlns="" xmlns:a16="http://schemas.microsoft.com/office/drawing/2014/main" id="{7E67E2F5-F336-4CA9-9D14-FD733DD4DC85}"/>
                </a:ext>
              </a:extLst>
            </p:cNvPr>
            <p:cNvGrpSpPr>
              <a:grpSpLocks/>
            </p:cNvGrpSpPr>
            <p:nvPr/>
          </p:nvGrpSpPr>
          <p:grpSpPr bwMode="auto">
            <a:xfrm>
              <a:off x="71" y="775"/>
              <a:ext cx="425" cy="328"/>
              <a:chOff x="4808" y="240"/>
              <a:chExt cx="673" cy="575"/>
            </a:xfrm>
          </p:grpSpPr>
          <p:grpSp>
            <p:nvGrpSpPr>
              <p:cNvPr id="61445" name="Group 5">
                <a:extLst>
                  <a:ext uri="{FF2B5EF4-FFF2-40B4-BE49-F238E27FC236}">
                    <a16:creationId xmlns="" xmlns:a16="http://schemas.microsoft.com/office/drawing/2014/main" id="{5B1126E5-0BE7-469C-9316-FBDEBA59AA72}"/>
                  </a:ext>
                </a:extLst>
              </p:cNvPr>
              <p:cNvGrpSpPr>
                <a:grpSpLocks/>
              </p:cNvGrpSpPr>
              <p:nvPr/>
            </p:nvGrpSpPr>
            <p:grpSpPr bwMode="auto">
              <a:xfrm>
                <a:off x="4808" y="240"/>
                <a:ext cx="673" cy="575"/>
                <a:chOff x="884" y="2628"/>
                <a:chExt cx="806" cy="653"/>
              </a:xfrm>
            </p:grpSpPr>
            <p:sp>
              <p:nvSpPr>
                <p:cNvPr id="61446" name="Oval 6">
                  <a:extLst>
                    <a:ext uri="{FF2B5EF4-FFF2-40B4-BE49-F238E27FC236}">
                      <a16:creationId xmlns="" xmlns:a16="http://schemas.microsoft.com/office/drawing/2014/main" id="{980F2238-14BB-48B8-A596-24FDFDED960A}"/>
                    </a:ext>
                  </a:extLst>
                </p:cNvPr>
                <p:cNvSpPr>
                  <a:spLocks noChangeArrowheads="1"/>
                </p:cNvSpPr>
                <p:nvPr/>
              </p:nvSpPr>
              <p:spPr bwMode="gray">
                <a:xfrm>
                  <a:off x="884" y="2629"/>
                  <a:ext cx="414" cy="651"/>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61447" name="Oval 7">
                  <a:extLst>
                    <a:ext uri="{FF2B5EF4-FFF2-40B4-BE49-F238E27FC236}">
                      <a16:creationId xmlns="" xmlns:a16="http://schemas.microsoft.com/office/drawing/2014/main" id="{0AEAD477-D571-422D-89E4-1265C7A2D118}"/>
                    </a:ext>
                  </a:extLst>
                </p:cNvPr>
                <p:cNvSpPr>
                  <a:spLocks noChangeArrowheads="1"/>
                </p:cNvSpPr>
                <p:nvPr/>
              </p:nvSpPr>
              <p:spPr bwMode="gray">
                <a:xfrm>
                  <a:off x="884" y="2629"/>
                  <a:ext cx="414" cy="651"/>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61448" name="Oval 8">
                  <a:extLst>
                    <a:ext uri="{FF2B5EF4-FFF2-40B4-BE49-F238E27FC236}">
                      <a16:creationId xmlns="" xmlns:a16="http://schemas.microsoft.com/office/drawing/2014/main" id="{36116F3B-FE96-4A6D-A993-83A63BAA83B8}"/>
                    </a:ext>
                  </a:extLst>
                </p:cNvPr>
                <p:cNvSpPr>
                  <a:spLocks noChangeArrowheads="1"/>
                </p:cNvSpPr>
                <p:nvPr/>
              </p:nvSpPr>
              <p:spPr bwMode="gray">
                <a:xfrm>
                  <a:off x="940" y="2629"/>
                  <a:ext cx="750" cy="651"/>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1449" name="Oval 9">
                  <a:extLst>
                    <a:ext uri="{FF2B5EF4-FFF2-40B4-BE49-F238E27FC236}">
                      <a16:creationId xmlns="" xmlns:a16="http://schemas.microsoft.com/office/drawing/2014/main" id="{10578BD2-DC36-4245-B22D-B112C1A3C9B3}"/>
                    </a:ext>
                  </a:extLst>
                </p:cNvPr>
                <p:cNvSpPr>
                  <a:spLocks noChangeArrowheads="1"/>
                </p:cNvSpPr>
                <p:nvPr/>
              </p:nvSpPr>
              <p:spPr bwMode="gray">
                <a:xfrm>
                  <a:off x="941" y="2629"/>
                  <a:ext cx="749" cy="651"/>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1450" name="Oval 10">
                  <a:extLst>
                    <a:ext uri="{FF2B5EF4-FFF2-40B4-BE49-F238E27FC236}">
                      <a16:creationId xmlns="" xmlns:a16="http://schemas.microsoft.com/office/drawing/2014/main" id="{66ECCACE-AF4D-45E1-A652-4E222E96D6FE}"/>
                    </a:ext>
                  </a:extLst>
                </p:cNvPr>
                <p:cNvSpPr>
                  <a:spLocks noChangeArrowheads="1"/>
                </p:cNvSpPr>
                <p:nvPr/>
              </p:nvSpPr>
              <p:spPr bwMode="gray">
                <a:xfrm>
                  <a:off x="981" y="2629"/>
                  <a:ext cx="674" cy="651"/>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61451" name="Oval 11">
                  <a:extLst>
                    <a:ext uri="{FF2B5EF4-FFF2-40B4-BE49-F238E27FC236}">
                      <a16:creationId xmlns="" xmlns:a16="http://schemas.microsoft.com/office/drawing/2014/main" id="{5F785A3C-8C76-48C9-97C1-AE7549969512}"/>
                    </a:ext>
                  </a:extLst>
                </p:cNvPr>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1452" name="Oval 12">
                  <a:extLst>
                    <a:ext uri="{FF2B5EF4-FFF2-40B4-BE49-F238E27FC236}">
                      <a16:creationId xmlns="" xmlns:a16="http://schemas.microsoft.com/office/drawing/2014/main" id="{AEB7B9F2-05BF-4B4E-A7A6-723E68809F3D}"/>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1453" name="Oval 13">
                  <a:extLst>
                    <a:ext uri="{FF2B5EF4-FFF2-40B4-BE49-F238E27FC236}">
                      <a16:creationId xmlns="" xmlns:a16="http://schemas.microsoft.com/office/drawing/2014/main" id="{1E3E1B5E-8462-4503-9AF9-AE1D154C44C8}"/>
                    </a:ext>
                  </a:extLst>
                </p:cNvPr>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61454" name="Oval 14">
                  <a:extLst>
                    <a:ext uri="{FF2B5EF4-FFF2-40B4-BE49-F238E27FC236}">
                      <a16:creationId xmlns="" xmlns:a16="http://schemas.microsoft.com/office/drawing/2014/main" id="{0B45DA90-C5F0-4B21-8BF1-B1D421EDC8FC}"/>
                    </a:ext>
                  </a:extLst>
                </p:cNvPr>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grpSp>
          <p:sp>
            <p:nvSpPr>
              <p:cNvPr id="61455" name="WordArt 15">
                <a:extLst>
                  <a:ext uri="{FF2B5EF4-FFF2-40B4-BE49-F238E27FC236}">
                    <a16:creationId xmlns="" xmlns:a16="http://schemas.microsoft.com/office/drawing/2014/main" id="{1C611620-960D-44A5-829D-5F3C022CAB8B}"/>
                  </a:ext>
                </a:extLst>
              </p:cNvPr>
              <p:cNvSpPr>
                <a:spLocks noChangeArrowheads="1" noChangeShapeType="1" noTextEdit="1"/>
              </p:cNvSpPr>
              <p:nvPr/>
            </p:nvSpPr>
            <p:spPr bwMode="auto">
              <a:xfrm>
                <a:off x="5034" y="371"/>
                <a:ext cx="192" cy="312"/>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lgn="ctr"/>
                <a:r>
                  <a:rPr lang="en-US" sz="3000" kern="10">
                    <a:ln w="9525">
                      <a:solidFill>
                        <a:srgbClr val="0000FF"/>
                      </a:solidFill>
                      <a:round/>
                      <a:headEnd/>
                      <a:tailEnd/>
                    </a:ln>
                    <a:solidFill>
                      <a:srgbClr val="FF0000"/>
                    </a:solidFill>
                    <a:latin typeface="Arial" pitchFamily="34" charset="0"/>
                    <a:cs typeface="Arial" pitchFamily="34" charset="0"/>
                  </a:rPr>
                  <a:t>2</a:t>
                </a:r>
              </a:p>
            </p:txBody>
          </p:sp>
        </p:grpSp>
      </p:grpSp>
      <p:sp>
        <p:nvSpPr>
          <p:cNvPr id="61456" name="AutoShape 16">
            <a:hlinkClick r:id="rId2" action="ppaction://hlinkfile"/>
            <a:extLst>
              <a:ext uri="{FF2B5EF4-FFF2-40B4-BE49-F238E27FC236}">
                <a16:creationId xmlns="" xmlns:a16="http://schemas.microsoft.com/office/drawing/2014/main" id="{52C8937D-6007-47BF-82F3-6DC3DBE16DAA}"/>
              </a:ext>
            </a:extLst>
          </p:cNvPr>
          <p:cNvSpPr>
            <a:spLocks noChangeArrowheads="1"/>
          </p:cNvSpPr>
          <p:nvPr/>
        </p:nvSpPr>
        <p:spPr bwMode="gray">
          <a:xfrm>
            <a:off x="1828799" y="3962400"/>
            <a:ext cx="6351157"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C. Sóng thần.</a:t>
            </a:r>
          </a:p>
        </p:txBody>
      </p:sp>
      <p:sp>
        <p:nvSpPr>
          <p:cNvPr id="61457" name="AutoShape 17">
            <a:hlinkClick r:id="rId2" action="ppaction://hlinkfile"/>
            <a:extLst>
              <a:ext uri="{FF2B5EF4-FFF2-40B4-BE49-F238E27FC236}">
                <a16:creationId xmlns="" xmlns:a16="http://schemas.microsoft.com/office/drawing/2014/main" id="{43F9041F-8F68-4718-BB62-84C95D24A865}"/>
              </a:ext>
            </a:extLst>
          </p:cNvPr>
          <p:cNvSpPr>
            <a:spLocks noChangeArrowheads="1"/>
          </p:cNvSpPr>
          <p:nvPr/>
        </p:nvSpPr>
        <p:spPr bwMode="gray">
          <a:xfrm>
            <a:off x="1771649" y="2895600"/>
            <a:ext cx="6351157"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B. Lũ lụt.</a:t>
            </a:r>
          </a:p>
        </p:txBody>
      </p:sp>
      <p:sp>
        <p:nvSpPr>
          <p:cNvPr id="61458" name="AutoShape 18">
            <a:hlinkClick r:id="rId2" action="ppaction://hlinkfile"/>
            <a:extLst>
              <a:ext uri="{FF2B5EF4-FFF2-40B4-BE49-F238E27FC236}">
                <a16:creationId xmlns="" xmlns:a16="http://schemas.microsoft.com/office/drawing/2014/main" id="{54E9A85D-FE3F-4E71-BBB8-7D061F0DEAC7}"/>
              </a:ext>
            </a:extLst>
          </p:cNvPr>
          <p:cNvSpPr>
            <a:spLocks noChangeArrowheads="1"/>
          </p:cNvSpPr>
          <p:nvPr/>
        </p:nvSpPr>
        <p:spPr bwMode="gray">
          <a:xfrm>
            <a:off x="1771649" y="1828800"/>
            <a:ext cx="6351157"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A. </a:t>
            </a:r>
            <a:r>
              <a:rPr lang="en-US" altLang="en-US" sz="2700" b="1" dirty="0" err="1">
                <a:solidFill>
                  <a:schemeClr val="bg1"/>
                </a:solidFill>
                <a:latin typeface="Arial" pitchFamily="34" charset="0"/>
                <a:cs typeface="Arial" pitchFamily="34" charset="0"/>
              </a:rPr>
              <a:t>Động</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đất</a:t>
            </a:r>
            <a:r>
              <a:rPr lang="en-US" altLang="en-US" sz="2700" b="1" dirty="0">
                <a:solidFill>
                  <a:schemeClr val="bg1"/>
                </a:solidFill>
                <a:latin typeface="Arial" pitchFamily="34" charset="0"/>
                <a:cs typeface="Arial" pitchFamily="34" charset="0"/>
              </a:rPr>
              <a:t>.</a:t>
            </a:r>
          </a:p>
        </p:txBody>
      </p:sp>
      <p:sp>
        <p:nvSpPr>
          <p:cNvPr id="61459" name="AutoShape 19">
            <a:hlinkClick r:id="rId2" action="ppaction://hlinkfile"/>
            <a:extLst>
              <a:ext uri="{FF2B5EF4-FFF2-40B4-BE49-F238E27FC236}">
                <a16:creationId xmlns="" xmlns:a16="http://schemas.microsoft.com/office/drawing/2014/main" id="{73B4913A-8747-4B13-A236-D134F92F26C7}"/>
              </a:ext>
            </a:extLst>
          </p:cNvPr>
          <p:cNvSpPr>
            <a:spLocks noChangeArrowheads="1"/>
          </p:cNvSpPr>
          <p:nvPr/>
        </p:nvSpPr>
        <p:spPr bwMode="gray">
          <a:xfrm>
            <a:off x="1828799" y="5181600"/>
            <a:ext cx="6351157"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D. Hạn hán.</a:t>
            </a:r>
          </a:p>
        </p:txBody>
      </p:sp>
    </p:spTree>
    <p:extLst>
      <p:ext uri="{BB962C8B-B14F-4D97-AF65-F5344CB8AC3E}">
        <p14:creationId xmlns="" xmlns:p14="http://schemas.microsoft.com/office/powerpoint/2010/main" val="3201271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additive="base">
                                        <p:cTn id="7" dur="500" fill="hold"/>
                                        <p:tgtEl>
                                          <p:spTgt spid="61442"/>
                                        </p:tgtEl>
                                        <p:attrNameLst>
                                          <p:attrName>ppt_x</p:attrName>
                                        </p:attrNameLst>
                                      </p:cBhvr>
                                      <p:tavLst>
                                        <p:tav tm="0">
                                          <p:val>
                                            <p:strVal val="#ppt_x"/>
                                          </p:val>
                                        </p:tav>
                                        <p:tav tm="100000">
                                          <p:val>
                                            <p:strVal val="#ppt_x"/>
                                          </p:val>
                                        </p:tav>
                                      </p:tavLst>
                                    </p:anim>
                                    <p:anim calcmode="lin" valueType="num">
                                      <p:cBhvr additive="base">
                                        <p:cTn id="8" dur="500" fill="hold"/>
                                        <p:tgtEl>
                                          <p:spTgt spid="614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61458"/>
                                        </p:tgtEl>
                                        <p:attrNameLst>
                                          <p:attrName>style.visibility</p:attrName>
                                        </p:attrNameLst>
                                      </p:cBhvr>
                                      <p:to>
                                        <p:strVal val="visible"/>
                                      </p:to>
                                    </p:set>
                                    <p:animEffect transition="in" filter="diamond(in)">
                                      <p:cBhvr>
                                        <p:cTn id="13" dur="500"/>
                                        <p:tgtEl>
                                          <p:spTgt spid="6145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61457"/>
                                        </p:tgtEl>
                                        <p:attrNameLst>
                                          <p:attrName>style.visibility</p:attrName>
                                        </p:attrNameLst>
                                      </p:cBhvr>
                                      <p:to>
                                        <p:strVal val="visible"/>
                                      </p:to>
                                    </p:set>
                                    <p:animEffect transition="in" filter="diamond(in)">
                                      <p:cBhvr>
                                        <p:cTn id="18" dur="500"/>
                                        <p:tgtEl>
                                          <p:spTgt spid="6145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61456"/>
                                        </p:tgtEl>
                                        <p:attrNameLst>
                                          <p:attrName>style.visibility</p:attrName>
                                        </p:attrNameLst>
                                      </p:cBhvr>
                                      <p:to>
                                        <p:strVal val="visible"/>
                                      </p:to>
                                    </p:set>
                                    <p:animEffect transition="in" filter="diamond(in)">
                                      <p:cBhvr>
                                        <p:cTn id="23" dur="500"/>
                                        <p:tgtEl>
                                          <p:spTgt spid="6145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61459"/>
                                        </p:tgtEl>
                                        <p:attrNameLst>
                                          <p:attrName>style.visibility</p:attrName>
                                        </p:attrNameLst>
                                      </p:cBhvr>
                                      <p:to>
                                        <p:strVal val="visible"/>
                                      </p:to>
                                    </p:set>
                                    <p:animEffect transition="in" filter="diamond(in)">
                                      <p:cBhvr>
                                        <p:cTn id="28" dur="500"/>
                                        <p:tgtEl>
                                          <p:spTgt spid="614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mph" presetSubtype="2" fill="hold" nodeType="clickEffect">
                                  <p:stCondLst>
                                    <p:cond delay="0"/>
                                  </p:stCondLst>
                                  <p:childTnLst>
                                    <p:animClr clrSpc="rgb" dir="cw">
                                      <p:cBhvr>
                                        <p:cTn id="32" dur="2000" fill="hold"/>
                                        <p:tgtEl>
                                          <p:spTgt spid="61459"/>
                                        </p:tgtEl>
                                        <p:attrNameLst>
                                          <p:attrName>fillcolor</p:attrName>
                                        </p:attrNameLst>
                                      </p:cBhvr>
                                      <p:to>
                                        <a:schemeClr val="accent2"/>
                                      </p:to>
                                    </p:animClr>
                                    <p:set>
                                      <p:cBhvr>
                                        <p:cTn id="33" dur="2000" fill="hold"/>
                                        <p:tgtEl>
                                          <p:spTgt spid="61459"/>
                                        </p:tgtEl>
                                        <p:attrNameLst>
                                          <p:attrName>fill.type</p:attrName>
                                        </p:attrNameLst>
                                      </p:cBhvr>
                                      <p:to>
                                        <p:strVal val="solid"/>
                                      </p:to>
                                    </p:set>
                                    <p:set>
                                      <p:cBhvr>
                                        <p:cTn id="34" dur="2000" fill="hold"/>
                                        <p:tgtEl>
                                          <p:spTgt spid="6145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6" grpId="0" animBg="1"/>
      <p:bldP spid="61457" grpId="0" animBg="1"/>
      <p:bldP spid="61458" grpId="0" animBg="1"/>
      <p:bldP spid="6145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a:extLst>
              <a:ext uri="{FF2B5EF4-FFF2-40B4-BE49-F238E27FC236}">
                <a16:creationId xmlns="" xmlns:a16="http://schemas.microsoft.com/office/drawing/2014/main" id="{2B6E762B-32EC-45B4-AB17-C33D343C0C6E}"/>
              </a:ext>
            </a:extLst>
          </p:cNvPr>
          <p:cNvGrpSpPr>
            <a:grpSpLocks/>
          </p:cNvGrpSpPr>
          <p:nvPr/>
        </p:nvGrpSpPr>
        <p:grpSpPr bwMode="auto">
          <a:xfrm>
            <a:off x="1186652" y="424543"/>
            <a:ext cx="6716316" cy="1309688"/>
            <a:chOff x="71" y="528"/>
            <a:chExt cx="5641" cy="825"/>
          </a:xfrm>
        </p:grpSpPr>
        <p:sp>
          <p:nvSpPr>
            <p:cNvPr id="58371" name="AutoShape 3">
              <a:hlinkClick r:id="rId2" action="ppaction://hlinkfile"/>
              <a:extLst>
                <a:ext uri="{FF2B5EF4-FFF2-40B4-BE49-F238E27FC236}">
                  <a16:creationId xmlns="" xmlns:a16="http://schemas.microsoft.com/office/drawing/2014/main" id="{D0085073-B1B1-471C-90F7-730E5590EF97}"/>
                </a:ext>
              </a:extLst>
            </p:cNvPr>
            <p:cNvSpPr>
              <a:spLocks noChangeArrowheads="1"/>
            </p:cNvSpPr>
            <p:nvPr/>
          </p:nvSpPr>
          <p:spPr bwMode="gray">
            <a:xfrm>
              <a:off x="96" y="528"/>
              <a:ext cx="5616" cy="825"/>
            </a:xfrm>
            <a:prstGeom prst="roundRect">
              <a:avLst>
                <a:gd name="adj" fmla="val 50000"/>
              </a:avLst>
            </a:prstGeom>
            <a:gradFill rotWithShape="1">
              <a:gsLst>
                <a:gs pos="0">
                  <a:schemeClr val="tx1">
                    <a:gamma/>
                    <a:tint val="79216"/>
                    <a:invGamma/>
                  </a:schemeClr>
                </a:gs>
                <a:gs pos="100000">
                  <a:schemeClr val="tx1"/>
                </a:gs>
              </a:gsLst>
              <a:path path="shape">
                <a:fillToRect l="50000" t="50000" r="50000" b="50000"/>
              </a:path>
            </a:gradFill>
            <a:ln w="38100" algn="ctr">
              <a:solidFill>
                <a:srgbClr val="FFFFFF"/>
              </a:solidFill>
              <a:round/>
              <a:headEnd/>
              <a:tailEnd/>
            </a:ln>
            <a:effectLst>
              <a:outerShdw dist="63500" dir="3187806" algn="ctr" rotWithShape="0">
                <a:srgbClr val="001D3A"/>
              </a:outerShdw>
            </a:effectLst>
          </p:spPr>
          <p:txBody>
            <a:bodyPr wrap="none" anchor="ctr"/>
            <a:lstStyle/>
            <a:p>
              <a:pPr algn="ctr"/>
              <a:r>
                <a:rPr lang="en-US" altLang="en-US" sz="3000" b="1" dirty="0" err="1">
                  <a:solidFill>
                    <a:schemeClr val="bg1"/>
                  </a:solidFill>
                  <a:latin typeface="Arial" pitchFamily="34" charset="0"/>
                  <a:cs typeface="Arial" pitchFamily="34" charset="0"/>
                </a:rPr>
                <a:t>Nhân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tố</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quan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trọng</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nhất</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làm</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cho</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dân</a:t>
              </a:r>
              <a:endParaRPr lang="en-US" altLang="en-US" sz="3000" b="1" dirty="0">
                <a:solidFill>
                  <a:schemeClr val="bg1"/>
                </a:solidFill>
                <a:latin typeface="Arial" pitchFamily="34" charset="0"/>
                <a:cs typeface="Arial" pitchFamily="34" charset="0"/>
              </a:endParaRPr>
            </a:p>
            <a:p>
              <a:pPr algn="ct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cư</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châu</a:t>
              </a:r>
              <a:r>
                <a:rPr lang="en-US" altLang="en-US" sz="3000" b="1" dirty="0">
                  <a:solidFill>
                    <a:schemeClr val="bg1"/>
                  </a:solidFill>
                  <a:latin typeface="Arial" pitchFamily="34" charset="0"/>
                  <a:cs typeface="Arial" pitchFamily="34" charset="0"/>
                </a:rPr>
                <a:t> Phi </a:t>
              </a:r>
              <a:r>
                <a:rPr lang="en-US" altLang="en-US" sz="3000" b="1" dirty="0" err="1">
                  <a:solidFill>
                    <a:schemeClr val="bg1"/>
                  </a:solidFill>
                  <a:latin typeface="Arial" pitchFamily="34" charset="0"/>
                  <a:cs typeface="Arial" pitchFamily="34" charset="0"/>
                </a:rPr>
                <a:t>phân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bố</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không</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đều</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là</a:t>
              </a:r>
              <a:r>
                <a:rPr lang="en-US" altLang="en-US" sz="3000" b="1" dirty="0">
                  <a:solidFill>
                    <a:schemeClr val="bg1"/>
                  </a:solidFill>
                  <a:latin typeface="Arial" pitchFamily="34" charset="0"/>
                  <a:cs typeface="Arial" pitchFamily="34" charset="0"/>
                </a:rPr>
                <a:t>:</a:t>
              </a:r>
            </a:p>
          </p:txBody>
        </p:sp>
        <p:grpSp>
          <p:nvGrpSpPr>
            <p:cNvPr id="58372" name="Group 4">
              <a:extLst>
                <a:ext uri="{FF2B5EF4-FFF2-40B4-BE49-F238E27FC236}">
                  <a16:creationId xmlns="" xmlns:a16="http://schemas.microsoft.com/office/drawing/2014/main" id="{2C4DBAAD-5D74-4ACC-8C82-5C19216807CE}"/>
                </a:ext>
              </a:extLst>
            </p:cNvPr>
            <p:cNvGrpSpPr>
              <a:grpSpLocks/>
            </p:cNvGrpSpPr>
            <p:nvPr/>
          </p:nvGrpSpPr>
          <p:grpSpPr bwMode="auto">
            <a:xfrm>
              <a:off x="71" y="775"/>
              <a:ext cx="425" cy="328"/>
              <a:chOff x="4808" y="240"/>
              <a:chExt cx="673" cy="575"/>
            </a:xfrm>
          </p:grpSpPr>
          <p:grpSp>
            <p:nvGrpSpPr>
              <p:cNvPr id="58373" name="Group 5">
                <a:extLst>
                  <a:ext uri="{FF2B5EF4-FFF2-40B4-BE49-F238E27FC236}">
                    <a16:creationId xmlns="" xmlns:a16="http://schemas.microsoft.com/office/drawing/2014/main" id="{4D9CAA54-DCFF-4D64-88FF-3D575CA5B1D3}"/>
                  </a:ext>
                </a:extLst>
              </p:cNvPr>
              <p:cNvGrpSpPr>
                <a:grpSpLocks/>
              </p:cNvGrpSpPr>
              <p:nvPr/>
            </p:nvGrpSpPr>
            <p:grpSpPr bwMode="auto">
              <a:xfrm>
                <a:off x="4808" y="240"/>
                <a:ext cx="673" cy="575"/>
                <a:chOff x="884" y="2628"/>
                <a:chExt cx="806" cy="653"/>
              </a:xfrm>
            </p:grpSpPr>
            <p:sp>
              <p:nvSpPr>
                <p:cNvPr id="58374" name="Oval 6">
                  <a:extLst>
                    <a:ext uri="{FF2B5EF4-FFF2-40B4-BE49-F238E27FC236}">
                      <a16:creationId xmlns="" xmlns:a16="http://schemas.microsoft.com/office/drawing/2014/main" id="{3B63D033-45AE-4BEE-B9FB-C00C97159F1D}"/>
                    </a:ext>
                  </a:extLst>
                </p:cNvPr>
                <p:cNvSpPr>
                  <a:spLocks noChangeArrowheads="1"/>
                </p:cNvSpPr>
                <p:nvPr/>
              </p:nvSpPr>
              <p:spPr bwMode="gray">
                <a:xfrm>
                  <a:off x="884" y="2629"/>
                  <a:ext cx="414" cy="651"/>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58375" name="Oval 7">
                  <a:extLst>
                    <a:ext uri="{FF2B5EF4-FFF2-40B4-BE49-F238E27FC236}">
                      <a16:creationId xmlns="" xmlns:a16="http://schemas.microsoft.com/office/drawing/2014/main" id="{69C3FE14-D729-4B70-88FD-06C380BF59EC}"/>
                    </a:ext>
                  </a:extLst>
                </p:cNvPr>
                <p:cNvSpPr>
                  <a:spLocks noChangeArrowheads="1"/>
                </p:cNvSpPr>
                <p:nvPr/>
              </p:nvSpPr>
              <p:spPr bwMode="gray">
                <a:xfrm>
                  <a:off x="884" y="2629"/>
                  <a:ext cx="414" cy="651"/>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58376" name="Oval 8">
                  <a:extLst>
                    <a:ext uri="{FF2B5EF4-FFF2-40B4-BE49-F238E27FC236}">
                      <a16:creationId xmlns="" xmlns:a16="http://schemas.microsoft.com/office/drawing/2014/main" id="{444F673C-81E9-434A-BDA1-DDC59E0F5A03}"/>
                    </a:ext>
                  </a:extLst>
                </p:cNvPr>
                <p:cNvSpPr>
                  <a:spLocks noChangeArrowheads="1"/>
                </p:cNvSpPr>
                <p:nvPr/>
              </p:nvSpPr>
              <p:spPr bwMode="gray">
                <a:xfrm>
                  <a:off x="940" y="2629"/>
                  <a:ext cx="750" cy="651"/>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8377" name="Oval 9">
                  <a:extLst>
                    <a:ext uri="{FF2B5EF4-FFF2-40B4-BE49-F238E27FC236}">
                      <a16:creationId xmlns="" xmlns:a16="http://schemas.microsoft.com/office/drawing/2014/main" id="{6A03CB97-6F3E-4F05-962A-8864E4313F1E}"/>
                    </a:ext>
                  </a:extLst>
                </p:cNvPr>
                <p:cNvSpPr>
                  <a:spLocks noChangeArrowheads="1"/>
                </p:cNvSpPr>
                <p:nvPr/>
              </p:nvSpPr>
              <p:spPr bwMode="gray">
                <a:xfrm>
                  <a:off x="941" y="2629"/>
                  <a:ext cx="749" cy="651"/>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8378" name="Oval 10">
                  <a:extLst>
                    <a:ext uri="{FF2B5EF4-FFF2-40B4-BE49-F238E27FC236}">
                      <a16:creationId xmlns="" xmlns:a16="http://schemas.microsoft.com/office/drawing/2014/main" id="{3C5B3BC4-FDAD-4A8C-9043-FFC988F51C7F}"/>
                    </a:ext>
                  </a:extLst>
                </p:cNvPr>
                <p:cNvSpPr>
                  <a:spLocks noChangeArrowheads="1"/>
                </p:cNvSpPr>
                <p:nvPr/>
              </p:nvSpPr>
              <p:spPr bwMode="gray">
                <a:xfrm>
                  <a:off x="981" y="2629"/>
                  <a:ext cx="674" cy="651"/>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8379" name="Oval 11">
                  <a:extLst>
                    <a:ext uri="{FF2B5EF4-FFF2-40B4-BE49-F238E27FC236}">
                      <a16:creationId xmlns="" xmlns:a16="http://schemas.microsoft.com/office/drawing/2014/main" id="{6A0F578B-89F1-40D2-B43E-BC6CB204BA65}"/>
                    </a:ext>
                  </a:extLst>
                </p:cNvPr>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8380" name="Oval 12">
                  <a:extLst>
                    <a:ext uri="{FF2B5EF4-FFF2-40B4-BE49-F238E27FC236}">
                      <a16:creationId xmlns="" xmlns:a16="http://schemas.microsoft.com/office/drawing/2014/main" id="{7206D938-D94A-49C3-93BA-DFFAD5C3DE76}"/>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8381" name="Oval 13">
                  <a:extLst>
                    <a:ext uri="{FF2B5EF4-FFF2-40B4-BE49-F238E27FC236}">
                      <a16:creationId xmlns="" xmlns:a16="http://schemas.microsoft.com/office/drawing/2014/main" id="{A7CD41DD-1A36-4FC8-A39D-3F6CBDBEF15B}"/>
                    </a:ext>
                  </a:extLst>
                </p:cNvPr>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8382" name="Oval 14">
                  <a:extLst>
                    <a:ext uri="{FF2B5EF4-FFF2-40B4-BE49-F238E27FC236}">
                      <a16:creationId xmlns="" xmlns:a16="http://schemas.microsoft.com/office/drawing/2014/main" id="{BF3F06E6-24EA-4D45-8DF8-DE2972A7AAAC}"/>
                    </a:ext>
                  </a:extLst>
                </p:cNvPr>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grpSp>
          <p:sp>
            <p:nvSpPr>
              <p:cNvPr id="58383" name="WordArt 15">
                <a:extLst>
                  <a:ext uri="{FF2B5EF4-FFF2-40B4-BE49-F238E27FC236}">
                    <a16:creationId xmlns="" xmlns:a16="http://schemas.microsoft.com/office/drawing/2014/main" id="{DB7E37B6-1753-4203-8EEF-5CEE17F649D5}"/>
                  </a:ext>
                </a:extLst>
              </p:cNvPr>
              <p:cNvSpPr>
                <a:spLocks noChangeArrowheads="1" noChangeShapeType="1" noTextEdit="1"/>
              </p:cNvSpPr>
              <p:nvPr/>
            </p:nvSpPr>
            <p:spPr bwMode="auto">
              <a:xfrm>
                <a:off x="5034" y="371"/>
                <a:ext cx="192" cy="312"/>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lgn="ctr"/>
                <a:r>
                  <a:rPr lang="en-US" sz="3000" kern="10">
                    <a:ln w="9525">
                      <a:solidFill>
                        <a:srgbClr val="0000FF"/>
                      </a:solidFill>
                      <a:round/>
                      <a:headEnd/>
                      <a:tailEnd/>
                    </a:ln>
                    <a:solidFill>
                      <a:srgbClr val="FF0000"/>
                    </a:solidFill>
                    <a:latin typeface="Arial" pitchFamily="34" charset="0"/>
                    <a:cs typeface="Arial" pitchFamily="34" charset="0"/>
                  </a:rPr>
                  <a:t>3</a:t>
                </a:r>
              </a:p>
            </p:txBody>
          </p:sp>
        </p:grpSp>
      </p:grpSp>
      <p:sp>
        <p:nvSpPr>
          <p:cNvPr id="58384" name="AutoShape 16">
            <a:hlinkClick r:id="rId2" action="ppaction://hlinkfile"/>
            <a:extLst>
              <a:ext uri="{FF2B5EF4-FFF2-40B4-BE49-F238E27FC236}">
                <a16:creationId xmlns="" xmlns:a16="http://schemas.microsoft.com/office/drawing/2014/main" id="{EDEF4CA3-2FAB-4492-B30C-5D71BBB08F2F}"/>
              </a:ext>
            </a:extLst>
          </p:cNvPr>
          <p:cNvSpPr>
            <a:spLocks noChangeArrowheads="1"/>
          </p:cNvSpPr>
          <p:nvPr/>
        </p:nvSpPr>
        <p:spPr bwMode="gray">
          <a:xfrm>
            <a:off x="1771650" y="4386943"/>
            <a:ext cx="5829300"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C. Kinh tế kém phát triển.</a:t>
            </a:r>
          </a:p>
        </p:txBody>
      </p:sp>
      <p:sp>
        <p:nvSpPr>
          <p:cNvPr id="58385" name="AutoShape 17">
            <a:hlinkClick r:id="rId2" action="ppaction://hlinkfile"/>
            <a:extLst>
              <a:ext uri="{FF2B5EF4-FFF2-40B4-BE49-F238E27FC236}">
                <a16:creationId xmlns="" xmlns:a16="http://schemas.microsoft.com/office/drawing/2014/main" id="{16961189-84F7-4973-9C3E-82BE0691600A}"/>
              </a:ext>
            </a:extLst>
          </p:cNvPr>
          <p:cNvSpPr>
            <a:spLocks noChangeArrowheads="1"/>
          </p:cNvSpPr>
          <p:nvPr/>
        </p:nvSpPr>
        <p:spPr bwMode="gray">
          <a:xfrm>
            <a:off x="1817683" y="3167743"/>
            <a:ext cx="5829300"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B. </a:t>
            </a:r>
            <a:r>
              <a:rPr lang="en-US" altLang="en-US" sz="2700" b="1" dirty="0" err="1">
                <a:solidFill>
                  <a:schemeClr val="bg1"/>
                </a:solidFill>
                <a:latin typeface="Arial" pitchFamily="34" charset="0"/>
                <a:cs typeface="Arial" pitchFamily="34" charset="0"/>
              </a:rPr>
              <a:t>Xung</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đột</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giữa</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các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tộc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người</a:t>
            </a:r>
            <a:r>
              <a:rPr lang="en-US" altLang="en-US" sz="2700" b="1" dirty="0">
                <a:solidFill>
                  <a:schemeClr val="bg1"/>
                </a:solidFill>
                <a:latin typeface="Arial" pitchFamily="34" charset="0"/>
                <a:cs typeface="Arial" pitchFamily="34" charset="0"/>
              </a:rPr>
              <a:t>.</a:t>
            </a:r>
          </a:p>
        </p:txBody>
      </p:sp>
      <p:sp>
        <p:nvSpPr>
          <p:cNvPr id="58386" name="AutoShape 18">
            <a:hlinkClick r:id="rId2" action="ppaction://hlinkfile"/>
            <a:extLst>
              <a:ext uri="{FF2B5EF4-FFF2-40B4-BE49-F238E27FC236}">
                <a16:creationId xmlns="" xmlns:a16="http://schemas.microsoft.com/office/drawing/2014/main" id="{A06A89AA-A6F1-447A-96D1-F09A68FD58E7}"/>
              </a:ext>
            </a:extLst>
          </p:cNvPr>
          <p:cNvSpPr>
            <a:spLocks noChangeArrowheads="1"/>
          </p:cNvSpPr>
          <p:nvPr/>
        </p:nvSpPr>
        <p:spPr bwMode="gray">
          <a:xfrm>
            <a:off x="1760533" y="2024743"/>
            <a:ext cx="5829300"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A. Điều kiện tự nhiên.</a:t>
            </a:r>
          </a:p>
        </p:txBody>
      </p:sp>
      <p:sp>
        <p:nvSpPr>
          <p:cNvPr id="58387" name="AutoShape 19">
            <a:hlinkClick r:id="rId2" action="ppaction://hlinkfile"/>
            <a:extLst>
              <a:ext uri="{FF2B5EF4-FFF2-40B4-BE49-F238E27FC236}">
                <a16:creationId xmlns="" xmlns:a16="http://schemas.microsoft.com/office/drawing/2014/main" id="{16C22E7C-EF42-4580-8ADB-CA08BC94F9DC}"/>
              </a:ext>
            </a:extLst>
          </p:cNvPr>
          <p:cNvSpPr>
            <a:spLocks noChangeArrowheads="1"/>
          </p:cNvSpPr>
          <p:nvPr/>
        </p:nvSpPr>
        <p:spPr bwMode="gray">
          <a:xfrm>
            <a:off x="1828800" y="5606143"/>
            <a:ext cx="5829300"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D. Lịch sử phát triển .</a:t>
            </a:r>
          </a:p>
        </p:txBody>
      </p:sp>
    </p:spTree>
    <p:extLst>
      <p:ext uri="{BB962C8B-B14F-4D97-AF65-F5344CB8AC3E}">
        <p14:creationId xmlns="" xmlns:p14="http://schemas.microsoft.com/office/powerpoint/2010/main" val="1496335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8386"/>
                                        </p:tgtEl>
                                        <p:attrNameLst>
                                          <p:attrName>style.visibility</p:attrName>
                                        </p:attrNameLst>
                                      </p:cBhvr>
                                      <p:to>
                                        <p:strVal val="visible"/>
                                      </p:to>
                                    </p:set>
                                    <p:animEffect transition="in" filter="diamond(in)">
                                      <p:cBhvr>
                                        <p:cTn id="7" dur="500"/>
                                        <p:tgtEl>
                                          <p:spTgt spid="58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8385"/>
                                        </p:tgtEl>
                                        <p:attrNameLst>
                                          <p:attrName>style.visibility</p:attrName>
                                        </p:attrNameLst>
                                      </p:cBhvr>
                                      <p:to>
                                        <p:strVal val="visible"/>
                                      </p:to>
                                    </p:set>
                                    <p:animEffect transition="in" filter="diamond(in)">
                                      <p:cBhvr>
                                        <p:cTn id="12" dur="500"/>
                                        <p:tgtEl>
                                          <p:spTgt spid="583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8384"/>
                                        </p:tgtEl>
                                        <p:attrNameLst>
                                          <p:attrName>style.visibility</p:attrName>
                                        </p:attrNameLst>
                                      </p:cBhvr>
                                      <p:to>
                                        <p:strVal val="visible"/>
                                      </p:to>
                                    </p:set>
                                    <p:animEffect transition="in" filter="diamond(in)">
                                      <p:cBhvr>
                                        <p:cTn id="17" dur="500"/>
                                        <p:tgtEl>
                                          <p:spTgt spid="583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8387"/>
                                        </p:tgtEl>
                                        <p:attrNameLst>
                                          <p:attrName>style.visibility</p:attrName>
                                        </p:attrNameLst>
                                      </p:cBhvr>
                                      <p:to>
                                        <p:strVal val="visible"/>
                                      </p:to>
                                    </p:set>
                                    <p:animEffect transition="in" filter="diamond(in)">
                                      <p:cBhvr>
                                        <p:cTn id="22" dur="500"/>
                                        <p:tgtEl>
                                          <p:spTgt spid="583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mph" presetSubtype="2" fill="hold" nodeType="clickEffect">
                                  <p:stCondLst>
                                    <p:cond delay="0"/>
                                  </p:stCondLst>
                                  <p:childTnLst>
                                    <p:animClr clrSpc="rgb" dir="cw">
                                      <p:cBhvr>
                                        <p:cTn id="26" dur="2000" fill="hold"/>
                                        <p:tgtEl>
                                          <p:spTgt spid="58386"/>
                                        </p:tgtEl>
                                        <p:attrNameLst>
                                          <p:attrName>fillcolor</p:attrName>
                                        </p:attrNameLst>
                                      </p:cBhvr>
                                      <p:to>
                                        <a:schemeClr val="accent2"/>
                                      </p:to>
                                    </p:animClr>
                                    <p:set>
                                      <p:cBhvr>
                                        <p:cTn id="27" dur="2000" fill="hold"/>
                                        <p:tgtEl>
                                          <p:spTgt spid="58386"/>
                                        </p:tgtEl>
                                        <p:attrNameLst>
                                          <p:attrName>fill.type</p:attrName>
                                        </p:attrNameLst>
                                      </p:cBhvr>
                                      <p:to>
                                        <p:strVal val="solid"/>
                                      </p:to>
                                    </p:set>
                                    <p:set>
                                      <p:cBhvr>
                                        <p:cTn id="28" dur="2000" fill="hold"/>
                                        <p:tgtEl>
                                          <p:spTgt spid="583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4" grpId="0" animBg="1"/>
      <p:bldP spid="58385" grpId="0" animBg="1"/>
      <p:bldP spid="58386" grpId="0" animBg="1"/>
      <p:bldP spid="583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6707" y="1121773"/>
            <a:ext cx="7970588" cy="1694906"/>
          </a:xfrm>
          <a:prstGeom prst="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ea typeface="Tahoma" panose="020B0604030504040204" pitchFamily="34" charset="0"/>
                <a:cs typeface="Arial" panose="020B0604020202020204" pitchFamily="34" charset="0"/>
              </a:rPr>
              <a:t>Câu 6.</a:t>
            </a:r>
            <a:r>
              <a:rPr lang="vi-VN" sz="3600" b="1" i="1">
                <a:solidFill>
                  <a:srgbClr val="FFFF00"/>
                </a:solidFill>
                <a:latin typeface="Arial" panose="020B0604020202020204" pitchFamily="34" charset="0"/>
                <a:cs typeface="Arial" panose="020B0604020202020204" pitchFamily="34" charset="0"/>
              </a:rPr>
              <a:t> </a:t>
            </a:r>
            <a:r>
              <a:rPr lang="vi-VN" sz="3600" b="1" i="1">
                <a:solidFill>
                  <a:srgbClr val="FFFF00"/>
                </a:solidFill>
              </a:rPr>
              <a:t>Con sông dài nhất thế giới nằm ở châu lục này tên gì? </a:t>
            </a:r>
            <a:endParaRPr lang="vi-VN" sz="3600" b="1" dirty="0">
              <a:solidFill>
                <a:srgbClr val="FFFF00"/>
              </a:solidFill>
              <a:latin typeface="Arial" panose="020B0604020202020204" pitchFamily="34" charset="0"/>
              <a:ea typeface="Tahoma" panose="020B0604030504040204" pitchFamily="34" charset="0"/>
              <a:cs typeface="Arial" panose="020B0604020202020204" pitchFamily="34" charset="0"/>
            </a:endParaRPr>
          </a:p>
        </p:txBody>
      </p:sp>
      <p:sp>
        <p:nvSpPr>
          <p:cNvPr id="11" name="Rectangle 10"/>
          <p:cNvSpPr/>
          <p:nvPr/>
        </p:nvSpPr>
        <p:spPr>
          <a:xfrm>
            <a:off x="2323238" y="3281499"/>
            <a:ext cx="5729133" cy="151964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err="1">
                <a:solidFill>
                  <a:schemeClr val="tx1"/>
                </a:solidFill>
                <a:latin typeface="Arial" panose="020B0604020202020204" pitchFamily="34" charset="0"/>
                <a:ea typeface="Tahoma" panose="020B0604030504040204" pitchFamily="34" charset="0"/>
                <a:cs typeface="Arial" panose="020B0604020202020204" pitchFamily="34" charset="0"/>
              </a:rPr>
              <a:t>Sông</a:t>
            </a:r>
            <a:r>
              <a:rPr lang="en-US" sz="3300" b="1" dirty="0">
                <a:solidFill>
                  <a:schemeClr val="tx1"/>
                </a:solidFill>
                <a:latin typeface="Arial" panose="020B0604020202020204" pitchFamily="34" charset="0"/>
                <a:ea typeface="Tahoma" panose="020B0604030504040204" pitchFamily="34" charset="0"/>
                <a:cs typeface="Arial" panose="020B0604020202020204" pitchFamily="34" charset="0"/>
              </a:rPr>
              <a:t> Nin</a:t>
            </a:r>
            <a:endParaRPr lang="vi-VN" sz="3300" b="1"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16" name="Pentagon 15"/>
          <p:cNvSpPr/>
          <p:nvPr/>
        </p:nvSpPr>
        <p:spPr>
          <a:xfrm>
            <a:off x="1130024" y="3281499"/>
            <a:ext cx="1610608" cy="1519645"/>
          </a:xfrm>
          <a:prstGeom prst="homePlate">
            <a:avLst>
              <a:gd name="adj" fmla="val 19268"/>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ahoma" panose="020B0604030504040204" pitchFamily="34" charset="0"/>
                <a:ea typeface="Tahoma" panose="020B0604030504040204" pitchFamily="34" charset="0"/>
                <a:cs typeface="Tahoma" panose="020B0604030504040204" pitchFamily="34" charset="0"/>
              </a:rPr>
              <a:t>Đáp án</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building, window&#10;&#10;Description automatically generated">
            <a:hlinkClick r:id="rId3" action="ppaction://hlinksldjump"/>
            <a:extLst>
              <a:ext uri="{FF2B5EF4-FFF2-40B4-BE49-F238E27FC236}">
                <a16:creationId xmlns="" xmlns:a16="http://schemas.microsoft.com/office/drawing/2014/main" id="{6CCA0C16-234A-44E2-B8EB-58F26FCC13C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10077" y="5436870"/>
            <a:ext cx="656294" cy="563880"/>
          </a:xfrm>
          <a:prstGeom prst="rect">
            <a:avLst/>
          </a:prstGeom>
        </p:spPr>
      </p:pic>
    </p:spTree>
    <p:extLst>
      <p:ext uri="{BB962C8B-B14F-4D97-AF65-F5344CB8AC3E}">
        <p14:creationId xmlns="" xmlns:p14="http://schemas.microsoft.com/office/powerpoint/2010/main" val="191710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000" fill="hold"/>
                                        <p:tgtEl>
                                          <p:spTgt spid="16"/>
                                        </p:tgtEl>
                                        <p:attrNameLst>
                                          <p:attrName>ppt_x</p:attrName>
                                        </p:attrNameLst>
                                      </p:cBhvr>
                                      <p:tavLst>
                                        <p:tav tm="0">
                                          <p:val>
                                            <p:strVal val="#ppt_x"/>
                                          </p:val>
                                        </p:tav>
                                        <p:tav tm="100000">
                                          <p:val>
                                            <p:strVal val="#ppt_x"/>
                                          </p:val>
                                        </p:tav>
                                      </p:tavLst>
                                    </p:anim>
                                    <p:anim calcmode="lin" valueType="num">
                                      <p:cBhvr additive="base">
                                        <p:cTn id="1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11"/>
                                        </p:tgtEl>
                                        <p:attrNameLst>
                                          <p:attrName>fillcolor</p:attrName>
                                        </p:attrNameLst>
                                      </p:cBhvr>
                                      <p:to>
                                        <a:srgbClr val="92D050"/>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a:extLst>
              <a:ext uri="{FF2B5EF4-FFF2-40B4-BE49-F238E27FC236}">
                <a16:creationId xmlns="" xmlns:a16="http://schemas.microsoft.com/office/drawing/2014/main" id="{D0F78EFC-7CEB-4CA6-B3DD-BA8D4A4409A6}"/>
              </a:ext>
            </a:extLst>
          </p:cNvPr>
          <p:cNvGrpSpPr>
            <a:grpSpLocks/>
          </p:cNvGrpSpPr>
          <p:nvPr/>
        </p:nvGrpSpPr>
        <p:grpSpPr bwMode="auto">
          <a:xfrm>
            <a:off x="381000" y="143784"/>
            <a:ext cx="7696200" cy="1309688"/>
            <a:chOff x="71" y="528"/>
            <a:chExt cx="6464" cy="825"/>
          </a:xfrm>
        </p:grpSpPr>
        <p:sp>
          <p:nvSpPr>
            <p:cNvPr id="57347" name="AutoShape 3">
              <a:hlinkClick r:id="rId2" action="ppaction://hlinkfile"/>
              <a:extLst>
                <a:ext uri="{FF2B5EF4-FFF2-40B4-BE49-F238E27FC236}">
                  <a16:creationId xmlns="" xmlns:a16="http://schemas.microsoft.com/office/drawing/2014/main" id="{90988222-85E7-49CD-BDD1-E095E2C65403}"/>
                </a:ext>
              </a:extLst>
            </p:cNvPr>
            <p:cNvSpPr>
              <a:spLocks noChangeArrowheads="1"/>
            </p:cNvSpPr>
            <p:nvPr/>
          </p:nvSpPr>
          <p:spPr bwMode="gray">
            <a:xfrm>
              <a:off x="96" y="528"/>
              <a:ext cx="6439" cy="825"/>
            </a:xfrm>
            <a:prstGeom prst="roundRect">
              <a:avLst>
                <a:gd name="adj" fmla="val 50000"/>
              </a:avLst>
            </a:prstGeom>
            <a:gradFill rotWithShape="1">
              <a:gsLst>
                <a:gs pos="0">
                  <a:schemeClr val="tx1">
                    <a:gamma/>
                    <a:tint val="79216"/>
                    <a:invGamma/>
                  </a:schemeClr>
                </a:gs>
                <a:gs pos="100000">
                  <a:schemeClr val="tx1"/>
                </a:gs>
              </a:gsLst>
              <a:path path="shape">
                <a:fillToRect l="50000" t="50000" r="50000" b="50000"/>
              </a:path>
            </a:gradFill>
            <a:ln w="38100" algn="ctr">
              <a:solidFill>
                <a:srgbClr val="FFFFFF"/>
              </a:solidFill>
              <a:round/>
              <a:headEnd/>
              <a:tailEnd/>
            </a:ln>
            <a:effectLst>
              <a:outerShdw dist="63500" dir="3187806" algn="ctr" rotWithShape="0">
                <a:srgbClr val="001D3A"/>
              </a:outerShdw>
            </a:effectLst>
          </p:spPr>
          <p:txBody>
            <a:bodyPr wrap="none" anchor="ctr"/>
            <a:lstStyle/>
            <a:p>
              <a:pPr algn="ct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Nguyên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nhân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sâu</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xa</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nhất</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dẫn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đến</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xung</a:t>
              </a:r>
              <a:endParaRPr lang="en-US" altLang="en-US" sz="3000" b="1" dirty="0">
                <a:solidFill>
                  <a:schemeClr val="bg1"/>
                </a:solidFill>
                <a:latin typeface="Arial" pitchFamily="34" charset="0"/>
                <a:cs typeface="Arial" pitchFamily="34" charset="0"/>
              </a:endParaRPr>
            </a:p>
            <a:p>
              <a:pPr algn="ctr"/>
              <a:r>
                <a:rPr lang="en-US" altLang="en-US" sz="3000" b="1" dirty="0" err="1">
                  <a:solidFill>
                    <a:schemeClr val="bg1"/>
                  </a:solidFill>
                  <a:latin typeface="Arial" pitchFamily="34" charset="0"/>
                  <a:cs typeface="Arial" pitchFamily="34" charset="0"/>
                </a:rPr>
                <a:t>đột</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giữa</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các</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tộc</a:t>
              </a:r>
              <a:r>
                <a:rPr lang="en-US" altLang="en-US" sz="3000" b="1" dirty="0">
                  <a:solidFill>
                    <a:schemeClr val="bg1"/>
                  </a:solidFill>
                  <a:latin typeface="Arial" pitchFamily="34" charset="0"/>
                  <a:cs typeface="Arial" pitchFamily="34" charset="0"/>
                </a:rPr>
                <a:t> </a:t>
              </a:r>
              <a:r>
                <a:rPr lang="en-US" altLang="en-US" sz="3000" b="1" dirty="0" err="1">
                  <a:solidFill>
                    <a:schemeClr val="bg1"/>
                  </a:solidFill>
                  <a:latin typeface="Arial" pitchFamily="34" charset="0"/>
                  <a:cs typeface="Arial" pitchFamily="34" charset="0"/>
                </a:rPr>
                <a:t>người</a:t>
              </a:r>
              <a:r>
                <a:rPr lang="en-US" altLang="en-US" sz="3000" b="1" dirty="0">
                  <a:solidFill>
                    <a:schemeClr val="bg1"/>
                  </a:solidFill>
                  <a:latin typeface="Arial" pitchFamily="34" charset="0"/>
                  <a:cs typeface="Arial" pitchFamily="34" charset="0"/>
                </a:rPr>
                <a:t> ở </a:t>
              </a:r>
              <a:r>
                <a:rPr lang="en-US" altLang="en-US" sz="3000" b="1" dirty="0" err="1">
                  <a:solidFill>
                    <a:schemeClr val="bg1"/>
                  </a:solidFill>
                  <a:latin typeface="Arial" pitchFamily="34" charset="0"/>
                  <a:cs typeface="Arial" pitchFamily="34" charset="0"/>
                </a:rPr>
                <a:t>châu</a:t>
              </a:r>
              <a:r>
                <a:rPr lang="en-US" altLang="en-US" sz="3000" b="1" dirty="0">
                  <a:solidFill>
                    <a:schemeClr val="bg1"/>
                  </a:solidFill>
                  <a:latin typeface="Arial" pitchFamily="34" charset="0"/>
                  <a:cs typeface="Arial" pitchFamily="34" charset="0"/>
                </a:rPr>
                <a:t> Phi </a:t>
              </a:r>
              <a:r>
                <a:rPr lang="en-US" altLang="en-US" sz="3000" b="1" dirty="0" err="1">
                  <a:solidFill>
                    <a:schemeClr val="bg1"/>
                  </a:solidFill>
                  <a:latin typeface="Arial" pitchFamily="34" charset="0"/>
                  <a:cs typeface="Arial" pitchFamily="34" charset="0"/>
                </a:rPr>
                <a:t>là</a:t>
              </a:r>
              <a:r>
                <a:rPr lang="en-US" altLang="en-US" sz="3000" b="1" dirty="0">
                  <a:solidFill>
                    <a:schemeClr val="bg1"/>
                  </a:solidFill>
                  <a:latin typeface="Arial" pitchFamily="34" charset="0"/>
                  <a:cs typeface="Arial" pitchFamily="34" charset="0"/>
                </a:rPr>
                <a:t>:</a:t>
              </a:r>
            </a:p>
          </p:txBody>
        </p:sp>
        <p:grpSp>
          <p:nvGrpSpPr>
            <p:cNvPr id="57348" name="Group 4">
              <a:extLst>
                <a:ext uri="{FF2B5EF4-FFF2-40B4-BE49-F238E27FC236}">
                  <a16:creationId xmlns="" xmlns:a16="http://schemas.microsoft.com/office/drawing/2014/main" id="{4F29BB00-5282-4579-A944-FAFC3618F8A3}"/>
                </a:ext>
              </a:extLst>
            </p:cNvPr>
            <p:cNvGrpSpPr>
              <a:grpSpLocks/>
            </p:cNvGrpSpPr>
            <p:nvPr/>
          </p:nvGrpSpPr>
          <p:grpSpPr bwMode="auto">
            <a:xfrm>
              <a:off x="71" y="775"/>
              <a:ext cx="425" cy="328"/>
              <a:chOff x="4808" y="240"/>
              <a:chExt cx="673" cy="575"/>
            </a:xfrm>
          </p:grpSpPr>
          <p:grpSp>
            <p:nvGrpSpPr>
              <p:cNvPr id="57349" name="Group 5">
                <a:extLst>
                  <a:ext uri="{FF2B5EF4-FFF2-40B4-BE49-F238E27FC236}">
                    <a16:creationId xmlns="" xmlns:a16="http://schemas.microsoft.com/office/drawing/2014/main" id="{B6D3E002-AD09-4DCF-B6FF-F8A13BF39F8F}"/>
                  </a:ext>
                </a:extLst>
              </p:cNvPr>
              <p:cNvGrpSpPr>
                <a:grpSpLocks/>
              </p:cNvGrpSpPr>
              <p:nvPr/>
            </p:nvGrpSpPr>
            <p:grpSpPr bwMode="auto">
              <a:xfrm>
                <a:off x="4808" y="240"/>
                <a:ext cx="673" cy="575"/>
                <a:chOff x="884" y="2628"/>
                <a:chExt cx="806" cy="653"/>
              </a:xfrm>
            </p:grpSpPr>
            <p:sp>
              <p:nvSpPr>
                <p:cNvPr id="57350" name="Oval 6">
                  <a:extLst>
                    <a:ext uri="{FF2B5EF4-FFF2-40B4-BE49-F238E27FC236}">
                      <a16:creationId xmlns="" xmlns:a16="http://schemas.microsoft.com/office/drawing/2014/main" id="{472E7409-F6D1-4FB0-A008-A84660FC7898}"/>
                    </a:ext>
                  </a:extLst>
                </p:cNvPr>
                <p:cNvSpPr>
                  <a:spLocks noChangeArrowheads="1"/>
                </p:cNvSpPr>
                <p:nvPr/>
              </p:nvSpPr>
              <p:spPr bwMode="gray">
                <a:xfrm>
                  <a:off x="884" y="2629"/>
                  <a:ext cx="414" cy="651"/>
                </a:xfrm>
                <a:prstGeom prst="ellipse">
                  <a:avLst/>
                </a:prstGeom>
                <a:gradFill rotWithShape="1">
                  <a:gsLst>
                    <a:gs pos="0">
                      <a:srgbClr val="00CC66">
                        <a:gamma/>
                        <a:tint val="0"/>
                        <a:invGamma/>
                      </a:srgbClr>
                    </a:gs>
                    <a:gs pos="50000">
                      <a:srgbClr val="00CC66"/>
                    </a:gs>
                    <a:gs pos="100000">
                      <a:srgbClr val="00CC66">
                        <a:gamma/>
                        <a:tint val="0"/>
                        <a:invGamma/>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57351" name="Oval 7">
                  <a:extLst>
                    <a:ext uri="{FF2B5EF4-FFF2-40B4-BE49-F238E27FC236}">
                      <a16:creationId xmlns="" xmlns:a16="http://schemas.microsoft.com/office/drawing/2014/main" id="{4CD03A61-4B64-451C-B714-3EEA2E33FA2D}"/>
                    </a:ext>
                  </a:extLst>
                </p:cNvPr>
                <p:cNvSpPr>
                  <a:spLocks noChangeArrowheads="1"/>
                </p:cNvSpPr>
                <p:nvPr/>
              </p:nvSpPr>
              <p:spPr bwMode="gray">
                <a:xfrm>
                  <a:off x="884" y="2629"/>
                  <a:ext cx="414" cy="651"/>
                </a:xfrm>
                <a:prstGeom prst="ellipse">
                  <a:avLst/>
                </a:prstGeom>
                <a:gradFill rotWithShape="1">
                  <a:gsLst>
                    <a:gs pos="0">
                      <a:srgbClr val="00CC66">
                        <a:alpha val="32001"/>
                      </a:srgbClr>
                    </a:gs>
                    <a:gs pos="100000">
                      <a:srgbClr val="00CC66">
                        <a:gamma/>
                        <a:shade val="0"/>
                        <a:invGamma/>
                        <a:alpha val="89999"/>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endParaRPr lang="en-US">
                    <a:latin typeface="Arial" pitchFamily="34" charset="0"/>
                    <a:cs typeface="Arial" pitchFamily="34" charset="0"/>
                  </a:endParaRPr>
                </a:p>
              </p:txBody>
            </p:sp>
            <p:sp>
              <p:nvSpPr>
                <p:cNvPr id="57352" name="Oval 8">
                  <a:extLst>
                    <a:ext uri="{FF2B5EF4-FFF2-40B4-BE49-F238E27FC236}">
                      <a16:creationId xmlns="" xmlns:a16="http://schemas.microsoft.com/office/drawing/2014/main" id="{374C3CFA-5A70-43E1-9D83-B5209C1630E3}"/>
                    </a:ext>
                  </a:extLst>
                </p:cNvPr>
                <p:cNvSpPr>
                  <a:spLocks noChangeArrowheads="1"/>
                </p:cNvSpPr>
                <p:nvPr/>
              </p:nvSpPr>
              <p:spPr bwMode="gray">
                <a:xfrm>
                  <a:off x="940" y="2629"/>
                  <a:ext cx="750" cy="651"/>
                </a:xfrm>
                <a:prstGeom prst="ellipse">
                  <a:avLst/>
                </a:prstGeom>
                <a:gradFill rotWithShape="1">
                  <a:gsLst>
                    <a:gs pos="0">
                      <a:srgbClr val="00CC66">
                        <a:gamma/>
                        <a:shade val="54118"/>
                        <a:invGamma/>
                      </a:srgbClr>
                    </a:gs>
                    <a:gs pos="50000">
                      <a:srgbClr val="00CC66"/>
                    </a:gs>
                    <a:gs pos="100000">
                      <a:srgbClr val="00CC66">
                        <a:gamma/>
                        <a:shade val="54118"/>
                        <a:invGamma/>
                      </a:srgbClr>
                    </a:gs>
                  </a:gsLst>
                  <a:lin ang="189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7353" name="Oval 9">
                  <a:extLst>
                    <a:ext uri="{FF2B5EF4-FFF2-40B4-BE49-F238E27FC236}">
                      <a16:creationId xmlns="" xmlns:a16="http://schemas.microsoft.com/office/drawing/2014/main" id="{6FF93F43-CC67-42C6-98B2-57B12F09EDEB}"/>
                    </a:ext>
                  </a:extLst>
                </p:cNvPr>
                <p:cNvSpPr>
                  <a:spLocks noChangeArrowheads="1"/>
                </p:cNvSpPr>
                <p:nvPr/>
              </p:nvSpPr>
              <p:spPr bwMode="gray">
                <a:xfrm>
                  <a:off x="941" y="2629"/>
                  <a:ext cx="749" cy="651"/>
                </a:xfrm>
                <a:prstGeom prst="ellipse">
                  <a:avLst/>
                </a:prstGeom>
                <a:gradFill rotWithShape="1">
                  <a:gsLst>
                    <a:gs pos="0">
                      <a:srgbClr val="00CC66">
                        <a:gamma/>
                        <a:shade val="63529"/>
                        <a:invGamma/>
                      </a:srgbClr>
                    </a:gs>
                    <a:gs pos="100000">
                      <a:srgbClr val="00CC66">
                        <a:alpha val="0"/>
                      </a:srgbClr>
                    </a:gs>
                  </a:gsLst>
                  <a:lin ang="2700000" scaled="1"/>
                </a:gra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7354" name="Oval 10">
                  <a:extLst>
                    <a:ext uri="{FF2B5EF4-FFF2-40B4-BE49-F238E27FC236}">
                      <a16:creationId xmlns="" xmlns:a16="http://schemas.microsoft.com/office/drawing/2014/main" id="{3D82F4FD-4AAF-4B16-B008-04B52185CF27}"/>
                    </a:ext>
                  </a:extLst>
                </p:cNvPr>
                <p:cNvSpPr>
                  <a:spLocks noChangeArrowheads="1"/>
                </p:cNvSpPr>
                <p:nvPr/>
              </p:nvSpPr>
              <p:spPr bwMode="gray">
                <a:xfrm>
                  <a:off x="981" y="2629"/>
                  <a:ext cx="674" cy="651"/>
                </a:xfrm>
                <a:prstGeom prst="ellipse">
                  <a:avLst/>
                </a:prstGeom>
                <a:solidFill>
                  <a:srgbClr val="333333"/>
                </a:solidFill>
                <a:ln>
                  <a:noFill/>
                </a:ln>
                <a:effectLst/>
                <a:extLst>
                  <a:ext uri="{91240B29-F687-4F45-9708-019B960494DF}">
                    <a14:hiddenLine xmlns="" xmlns:a14="http://schemas.microsoft.com/office/drawing/2010/main" w="38100" algn="ctr">
                      <a:solidFill>
                        <a:schemeClr val="bg1"/>
                      </a:solidFill>
                      <a:round/>
                      <a:headEnd/>
                      <a:tailEnd/>
                    </a14:hiddenLine>
                  </a:ext>
                  <a:ext uri="{AF507438-7753-43E0-B8FC-AC1667EBCBE1}">
                    <a14:hiddenEffects xmln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endParaRPr lang="en-US">
                    <a:latin typeface="Arial" pitchFamily="34" charset="0"/>
                    <a:cs typeface="Arial" pitchFamily="34" charset="0"/>
                  </a:endParaRPr>
                </a:p>
              </p:txBody>
            </p:sp>
            <p:sp>
              <p:nvSpPr>
                <p:cNvPr id="57355" name="Oval 11">
                  <a:extLst>
                    <a:ext uri="{FF2B5EF4-FFF2-40B4-BE49-F238E27FC236}">
                      <a16:creationId xmlns="" xmlns:a16="http://schemas.microsoft.com/office/drawing/2014/main" id="{3F74BA47-2C7D-4DD8-9BFF-D0A3FBF0E1B9}"/>
                    </a:ext>
                  </a:extLst>
                </p:cNvPr>
                <p:cNvSpPr>
                  <a:spLocks noChangeArrowheads="1"/>
                </p:cNvSpPr>
                <p:nvPr/>
              </p:nvSpPr>
              <p:spPr bwMode="gray">
                <a:xfrm>
                  <a:off x="992" y="2628"/>
                  <a:ext cx="653" cy="653"/>
                </a:xfrm>
                <a:prstGeom prst="ellipse">
                  <a:avLst/>
                </a:prstGeom>
                <a:gradFill rotWithShape="1">
                  <a:gsLst>
                    <a:gs pos="0">
                      <a:srgbClr val="C0C0C0">
                        <a:gamma/>
                        <a:shade val="46275"/>
                        <a:invGamma/>
                      </a:srgbClr>
                    </a:gs>
                    <a:gs pos="100000">
                      <a:srgbClr val="C0C0C0"/>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7356" name="Oval 12">
                  <a:extLst>
                    <a:ext uri="{FF2B5EF4-FFF2-40B4-BE49-F238E27FC236}">
                      <a16:creationId xmlns="" xmlns:a16="http://schemas.microsoft.com/office/drawing/2014/main" id="{E6FB8FC5-920D-453A-8DDA-83F27BF8C071}"/>
                    </a:ext>
                  </a:extLst>
                </p:cNvPr>
                <p:cNvSpPr>
                  <a:spLocks noChangeArrowheads="1"/>
                </p:cNvSpPr>
                <p:nvPr/>
              </p:nvSpPr>
              <p:spPr bwMode="gray">
                <a:xfrm>
                  <a:off x="1000" y="2632"/>
                  <a:ext cx="637" cy="636"/>
                </a:xfrm>
                <a:prstGeom prst="ellipse">
                  <a:avLst/>
                </a:prstGeom>
                <a:gradFill rotWithShape="1">
                  <a:gsLst>
                    <a:gs pos="0">
                      <a:srgbClr val="C0C0C0">
                        <a:alpha val="0"/>
                      </a:srgbClr>
                    </a:gs>
                    <a:gs pos="100000">
                      <a:srgbClr val="C0C0C0">
                        <a:gamma/>
                        <a:tint val="34902"/>
                        <a:invGamma/>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7357" name="Oval 13">
                  <a:extLst>
                    <a:ext uri="{FF2B5EF4-FFF2-40B4-BE49-F238E27FC236}">
                      <a16:creationId xmlns="" xmlns:a16="http://schemas.microsoft.com/office/drawing/2014/main" id="{3D080CD5-2583-4740-A4BE-4E9BCD40853E}"/>
                    </a:ext>
                  </a:extLst>
                </p:cNvPr>
                <p:cNvSpPr>
                  <a:spLocks noChangeArrowheads="1"/>
                </p:cNvSpPr>
                <p:nvPr/>
              </p:nvSpPr>
              <p:spPr bwMode="gray">
                <a:xfrm>
                  <a:off x="1007" y="2638"/>
                  <a:ext cx="606" cy="595"/>
                </a:xfrm>
                <a:prstGeom prst="ellipse">
                  <a:avLst/>
                </a:prstGeom>
                <a:gradFill rotWithShape="1">
                  <a:gsLst>
                    <a:gs pos="0">
                      <a:srgbClr val="C0C0C0">
                        <a:gamma/>
                        <a:shade val="79216"/>
                        <a:invGamma/>
                      </a:srgbClr>
                    </a:gs>
                    <a:gs pos="100000">
                      <a:srgbClr val="C0C0C0">
                        <a:alpha val="4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sp>
              <p:nvSpPr>
                <p:cNvPr id="57358" name="Oval 14">
                  <a:extLst>
                    <a:ext uri="{FF2B5EF4-FFF2-40B4-BE49-F238E27FC236}">
                      <a16:creationId xmlns="" xmlns:a16="http://schemas.microsoft.com/office/drawing/2014/main" id="{396EC950-C2F3-4706-8C5C-15B7E9E58E1A}"/>
                    </a:ext>
                  </a:extLst>
                </p:cNvPr>
                <p:cNvSpPr>
                  <a:spLocks noChangeArrowheads="1"/>
                </p:cNvSpPr>
                <p:nvPr/>
              </p:nvSpPr>
              <p:spPr bwMode="gray">
                <a:xfrm>
                  <a:off x="1042" y="2655"/>
                  <a:ext cx="539" cy="483"/>
                </a:xfrm>
                <a:prstGeom prst="ellipse">
                  <a:avLst/>
                </a:prstGeom>
                <a:gradFill rotWithShape="1">
                  <a:gsLst>
                    <a:gs pos="0">
                      <a:srgbClr val="C0C0C0">
                        <a:gamma/>
                        <a:tint val="0"/>
                        <a:invGamma/>
                      </a:srgbClr>
                    </a:gs>
                    <a:gs pos="100000">
                      <a:srgbClr val="C0C0C0">
                        <a:alpha val="38000"/>
                      </a:srgbClr>
                    </a:gs>
                  </a:gsLst>
                  <a:lin ang="5400000" scaled="1"/>
                </a:gradFill>
                <a:ln>
                  <a:noFill/>
                </a:ln>
                <a:effectLst/>
                <a:extLst>
                  <a:ext uri="{91240B29-F687-4F45-9708-019B960494DF}">
                    <a14:hiddenLine xmlns="" xmlns:a14="http://schemas.microsoft.com/office/drawing/2010/main" w="9525" algn="ctr">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eaVert" wrap="none" anchor="ctr"/>
                <a:lstStyle/>
                <a:p>
                  <a:endParaRPr lang="en-US">
                    <a:latin typeface="Arial" pitchFamily="34" charset="0"/>
                    <a:cs typeface="Arial" pitchFamily="34" charset="0"/>
                  </a:endParaRPr>
                </a:p>
              </p:txBody>
            </p:sp>
          </p:grpSp>
          <p:sp>
            <p:nvSpPr>
              <p:cNvPr id="57359" name="WordArt 15">
                <a:extLst>
                  <a:ext uri="{FF2B5EF4-FFF2-40B4-BE49-F238E27FC236}">
                    <a16:creationId xmlns="" xmlns:a16="http://schemas.microsoft.com/office/drawing/2014/main" id="{53DCE6F9-B301-4B8B-937E-85568DC56044}"/>
                  </a:ext>
                </a:extLst>
              </p:cNvPr>
              <p:cNvSpPr>
                <a:spLocks noChangeArrowheads="1" noChangeShapeType="1" noTextEdit="1"/>
              </p:cNvSpPr>
              <p:nvPr/>
            </p:nvSpPr>
            <p:spPr bwMode="auto">
              <a:xfrm>
                <a:off x="5034" y="371"/>
                <a:ext cx="192" cy="312"/>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lgn="ctr"/>
                <a:r>
                  <a:rPr lang="en-US" sz="3000" kern="10">
                    <a:ln w="9525">
                      <a:solidFill>
                        <a:srgbClr val="0000FF"/>
                      </a:solidFill>
                      <a:round/>
                      <a:headEnd/>
                      <a:tailEnd/>
                    </a:ln>
                    <a:solidFill>
                      <a:srgbClr val="FF0000"/>
                    </a:solidFill>
                    <a:latin typeface="Arial" pitchFamily="34" charset="0"/>
                    <a:cs typeface="Arial" pitchFamily="34" charset="0"/>
                  </a:rPr>
                  <a:t>4</a:t>
                </a:r>
              </a:p>
            </p:txBody>
          </p:sp>
        </p:grpSp>
      </p:grpSp>
      <p:sp>
        <p:nvSpPr>
          <p:cNvPr id="57360" name="AutoShape 16">
            <a:hlinkClick r:id="rId2" action="ppaction://hlinkfile"/>
            <a:extLst>
              <a:ext uri="{FF2B5EF4-FFF2-40B4-BE49-F238E27FC236}">
                <a16:creationId xmlns="" xmlns:a16="http://schemas.microsoft.com/office/drawing/2014/main" id="{5AB61B7A-E764-4A92-8587-D4CB0154F3BD}"/>
              </a:ext>
            </a:extLst>
          </p:cNvPr>
          <p:cNvSpPr>
            <a:spLocks noChangeArrowheads="1"/>
          </p:cNvSpPr>
          <p:nvPr/>
        </p:nvSpPr>
        <p:spPr bwMode="gray">
          <a:xfrm>
            <a:off x="1000198" y="4419600"/>
            <a:ext cx="7381801"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a:solidFill>
                  <a:schemeClr val="bg1"/>
                </a:solidFill>
                <a:latin typeface="Arial" pitchFamily="34" charset="0"/>
                <a:cs typeface="Arial" pitchFamily="34" charset="0"/>
              </a:rPr>
              <a:t> C. Việc tranh giành đất đai và nguồn nước.</a:t>
            </a:r>
          </a:p>
        </p:txBody>
      </p:sp>
      <p:sp>
        <p:nvSpPr>
          <p:cNvPr id="57361" name="AutoShape 17">
            <a:hlinkClick r:id="rId2" action="ppaction://hlinkfile"/>
            <a:extLst>
              <a:ext uri="{FF2B5EF4-FFF2-40B4-BE49-F238E27FC236}">
                <a16:creationId xmlns="" xmlns:a16="http://schemas.microsoft.com/office/drawing/2014/main" id="{6F181D8A-B263-47D7-8E5E-1937E55A9693}"/>
              </a:ext>
            </a:extLst>
          </p:cNvPr>
          <p:cNvSpPr>
            <a:spLocks noChangeArrowheads="1"/>
          </p:cNvSpPr>
          <p:nvPr/>
        </p:nvSpPr>
        <p:spPr bwMode="gray">
          <a:xfrm>
            <a:off x="1000198" y="3048000"/>
            <a:ext cx="7305601"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B. </a:t>
            </a:r>
            <a:r>
              <a:rPr lang="en-US" altLang="en-US" sz="2700" b="1" dirty="0" err="1">
                <a:solidFill>
                  <a:schemeClr val="bg1"/>
                </a:solidFill>
                <a:latin typeface="Arial" pitchFamily="34" charset="0"/>
                <a:cs typeface="Arial" pitchFamily="34" charset="0"/>
              </a:rPr>
              <a:t>Việc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thành</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lập</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quốc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gia</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gồm</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nhiều</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bộ</a:t>
            </a:r>
            <a:endParaRPr lang="en-US" altLang="en-US" sz="2700" b="1" dirty="0">
              <a:solidFill>
                <a:schemeClr val="bg1"/>
              </a:solidFill>
              <a:latin typeface="Arial" pitchFamily="34" charset="0"/>
              <a:cs typeface="Arial" pitchFamily="34" charset="0"/>
            </a:endParaRPr>
          </a:p>
          <a:p>
            <a:r>
              <a:rPr lang="en-US" altLang="en-US" sz="2700" b="1" dirty="0" err="1">
                <a:solidFill>
                  <a:schemeClr val="bg1"/>
                </a:solidFill>
                <a:latin typeface="Arial" pitchFamily="34" charset="0"/>
                <a:cs typeface="Arial" pitchFamily="34" charset="0"/>
              </a:rPr>
              <a:t>tộc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khác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nhau</a:t>
            </a:r>
            <a:r>
              <a:rPr lang="en-US" altLang="en-US" sz="2700" b="1" dirty="0">
                <a:solidFill>
                  <a:schemeClr val="bg1"/>
                </a:solidFill>
                <a:latin typeface="Arial" pitchFamily="34" charset="0"/>
                <a:cs typeface="Arial" pitchFamily="34" charset="0"/>
              </a:rPr>
              <a:t>.</a:t>
            </a:r>
          </a:p>
        </p:txBody>
      </p:sp>
      <p:sp>
        <p:nvSpPr>
          <p:cNvPr id="57362" name="AutoShape 18">
            <a:hlinkClick r:id="rId2" action="ppaction://hlinkfile"/>
            <a:extLst>
              <a:ext uri="{FF2B5EF4-FFF2-40B4-BE49-F238E27FC236}">
                <a16:creationId xmlns="" xmlns:a16="http://schemas.microsoft.com/office/drawing/2014/main" id="{5B62A98A-21DE-4666-8FE5-DA450EA43C54}"/>
              </a:ext>
            </a:extLst>
          </p:cNvPr>
          <p:cNvSpPr>
            <a:spLocks noChangeArrowheads="1"/>
          </p:cNvSpPr>
          <p:nvPr/>
        </p:nvSpPr>
        <p:spPr bwMode="gray">
          <a:xfrm>
            <a:off x="964820" y="1676400"/>
            <a:ext cx="7645780"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A. </a:t>
            </a:r>
            <a:r>
              <a:rPr lang="en-US" altLang="en-US" sz="2700" b="1" dirty="0" err="1">
                <a:solidFill>
                  <a:schemeClr val="bg1"/>
                </a:solidFill>
                <a:latin typeface="Arial" pitchFamily="34" charset="0"/>
                <a:cs typeface="Arial" pitchFamily="34" charset="0"/>
              </a:rPr>
              <a:t>Sự</a:t>
            </a:r>
            <a:r>
              <a:rPr lang="en-US" altLang="en-US" sz="2700" b="1" dirty="0">
                <a:solidFill>
                  <a:schemeClr val="bg1"/>
                </a:solidFill>
                <a:latin typeface="Arial" pitchFamily="34" charset="0"/>
                <a:cs typeface="Arial" pitchFamily="34" charset="0"/>
              </a:rPr>
              <a:t> can </a:t>
            </a:r>
            <a:r>
              <a:rPr lang="en-US" altLang="en-US" sz="2700" b="1" dirty="0" err="1">
                <a:solidFill>
                  <a:schemeClr val="bg1"/>
                </a:solidFill>
                <a:latin typeface="Arial" pitchFamily="34" charset="0"/>
                <a:cs typeface="Arial" pitchFamily="34" charset="0"/>
              </a:rPr>
              <a:t>thiệp</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của</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các</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thế</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lự</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từ</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bên</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ngoài</a:t>
            </a:r>
            <a:r>
              <a:rPr lang="en-US" altLang="en-US" sz="2700" b="1" dirty="0">
                <a:solidFill>
                  <a:schemeClr val="bg1"/>
                </a:solidFill>
                <a:latin typeface="Arial" pitchFamily="34" charset="0"/>
                <a:cs typeface="Arial" pitchFamily="34" charset="0"/>
              </a:rPr>
              <a:t>.</a:t>
            </a:r>
          </a:p>
        </p:txBody>
      </p:sp>
      <p:sp>
        <p:nvSpPr>
          <p:cNvPr id="57363" name="AutoShape 19">
            <a:hlinkClick r:id="rId2" action="ppaction://hlinkfile"/>
            <a:extLst>
              <a:ext uri="{FF2B5EF4-FFF2-40B4-BE49-F238E27FC236}">
                <a16:creationId xmlns="" xmlns:a16="http://schemas.microsoft.com/office/drawing/2014/main" id="{44480F30-FEB3-4AA1-B125-5F58E8936872}"/>
              </a:ext>
            </a:extLst>
          </p:cNvPr>
          <p:cNvSpPr>
            <a:spLocks noChangeArrowheads="1"/>
          </p:cNvSpPr>
          <p:nvPr/>
        </p:nvSpPr>
        <p:spPr bwMode="gray">
          <a:xfrm>
            <a:off x="600148" y="5562600"/>
            <a:ext cx="7629451" cy="838200"/>
          </a:xfrm>
          <a:prstGeom prst="roundRect">
            <a:avLst>
              <a:gd name="adj" fmla="val 50000"/>
            </a:avLst>
          </a:prstGeom>
          <a:blipFill dpi="0" rotWithShape="1">
            <a:blip r:embed="rId3" cstate="print"/>
            <a:srcRect/>
            <a:stretch>
              <a:fillRect/>
            </a:stretch>
          </a:blipFill>
          <a:ln w="38100" algn="ctr">
            <a:solidFill>
              <a:srgbClr val="FFFFFF"/>
            </a:solidFill>
            <a:round/>
            <a:headEnd/>
            <a:tailEnd/>
          </a:ln>
          <a:effectLst>
            <a:outerShdw dist="63500" dir="3187806" algn="ctr" rotWithShape="0">
              <a:srgbClr val="001D3A"/>
            </a:outerShdw>
          </a:effectLst>
        </p:spPr>
        <p:txBody>
          <a:bodyPr wrap="none" lIns="76810" tIns="38405" rIns="76810" bIns="38405" anchor="ctr"/>
          <a:lstStyle/>
          <a:p>
            <a:r>
              <a:rPr lang="en-US" altLang="en-US" sz="2700" b="1" dirty="0">
                <a:solidFill>
                  <a:schemeClr val="bg1"/>
                </a:solidFill>
                <a:latin typeface="Arial" pitchFamily="34" charset="0"/>
                <a:cs typeface="Arial" pitchFamily="34" charset="0"/>
              </a:rPr>
              <a:t> D. </a:t>
            </a:r>
            <a:r>
              <a:rPr lang="en-US" altLang="en-US" sz="2700" b="1" dirty="0" err="1">
                <a:solidFill>
                  <a:schemeClr val="bg1"/>
                </a:solidFill>
                <a:latin typeface="Arial" pitchFamily="34" charset="0"/>
                <a:cs typeface="Arial" pitchFamily="34" charset="0"/>
              </a:rPr>
              <a:t>Chính</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quyền</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nằm</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trong</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tay</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thủ</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lĩnh</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của</a:t>
            </a:r>
            <a:r>
              <a:rPr lang="en-US" altLang="en-US" sz="2700" b="1" dirty="0">
                <a:solidFill>
                  <a:schemeClr val="bg1"/>
                </a:solidFill>
                <a:latin typeface="Arial" pitchFamily="34" charset="0"/>
                <a:cs typeface="Arial" pitchFamily="34" charset="0"/>
              </a:rPr>
              <a:t> </a:t>
            </a:r>
          </a:p>
          <a:p>
            <a:r>
              <a:rPr lang="en-US" altLang="en-US" sz="2700" b="1" dirty="0" err="1">
                <a:solidFill>
                  <a:schemeClr val="bg1"/>
                </a:solidFill>
                <a:latin typeface="Arial" pitchFamily="34" charset="0"/>
                <a:cs typeface="Arial" pitchFamily="34" charset="0"/>
              </a:rPr>
              <a:t>một</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vài</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bộ</a:t>
            </a:r>
            <a:r>
              <a:rPr lang="en-US" altLang="en-US" sz="2700" b="1" dirty="0">
                <a:solidFill>
                  <a:schemeClr val="bg1"/>
                </a:solidFill>
                <a:latin typeface="Arial" pitchFamily="34" charset="0"/>
                <a:cs typeface="Arial" pitchFamily="34" charset="0"/>
              </a:rPr>
              <a:t> </a:t>
            </a:r>
            <a:r>
              <a:rPr lang="en-US" altLang="en-US" sz="2700" b="1" dirty="0" err="1">
                <a:solidFill>
                  <a:schemeClr val="bg1"/>
                </a:solidFill>
                <a:latin typeface="Arial" pitchFamily="34" charset="0"/>
                <a:cs typeface="Arial" pitchFamily="34" charset="0"/>
              </a:rPr>
              <a:t>tộc</a:t>
            </a:r>
            <a:r>
              <a:rPr lang="en-US" altLang="en-US" sz="2700" b="1" dirty="0">
                <a:solidFill>
                  <a:schemeClr val="bg1"/>
                </a:solidFill>
                <a:latin typeface="Arial" pitchFamily="34" charset="0"/>
                <a:cs typeface="Arial" pitchFamily="34" charset="0"/>
              </a:rPr>
              <a:t>.</a:t>
            </a:r>
          </a:p>
        </p:txBody>
      </p:sp>
    </p:spTree>
    <p:extLst>
      <p:ext uri="{BB962C8B-B14F-4D97-AF65-F5344CB8AC3E}">
        <p14:creationId xmlns="" xmlns:p14="http://schemas.microsoft.com/office/powerpoint/2010/main" val="1891292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additive="base">
                                        <p:cTn id="7" dur="500" fill="hold"/>
                                        <p:tgtEl>
                                          <p:spTgt spid="57346"/>
                                        </p:tgtEl>
                                        <p:attrNameLst>
                                          <p:attrName>ppt_x</p:attrName>
                                        </p:attrNameLst>
                                      </p:cBhvr>
                                      <p:tavLst>
                                        <p:tav tm="0">
                                          <p:val>
                                            <p:strVal val="#ppt_x"/>
                                          </p:val>
                                        </p:tav>
                                        <p:tav tm="100000">
                                          <p:val>
                                            <p:strVal val="#ppt_x"/>
                                          </p:val>
                                        </p:tav>
                                      </p:tavLst>
                                    </p:anim>
                                    <p:anim calcmode="lin" valueType="num">
                                      <p:cBhvr additive="base">
                                        <p:cTn id="8"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57362"/>
                                        </p:tgtEl>
                                        <p:attrNameLst>
                                          <p:attrName>style.visibility</p:attrName>
                                        </p:attrNameLst>
                                      </p:cBhvr>
                                      <p:to>
                                        <p:strVal val="visible"/>
                                      </p:to>
                                    </p:set>
                                    <p:animEffect transition="in" filter="diamond(in)">
                                      <p:cBhvr>
                                        <p:cTn id="13" dur="500"/>
                                        <p:tgtEl>
                                          <p:spTgt spid="5736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57361"/>
                                        </p:tgtEl>
                                        <p:attrNameLst>
                                          <p:attrName>style.visibility</p:attrName>
                                        </p:attrNameLst>
                                      </p:cBhvr>
                                      <p:to>
                                        <p:strVal val="visible"/>
                                      </p:to>
                                    </p:set>
                                    <p:animEffect transition="in" filter="diamond(in)">
                                      <p:cBhvr>
                                        <p:cTn id="18" dur="500"/>
                                        <p:tgtEl>
                                          <p:spTgt spid="5736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57360"/>
                                        </p:tgtEl>
                                        <p:attrNameLst>
                                          <p:attrName>style.visibility</p:attrName>
                                        </p:attrNameLst>
                                      </p:cBhvr>
                                      <p:to>
                                        <p:strVal val="visible"/>
                                      </p:to>
                                    </p:set>
                                    <p:animEffect transition="in" filter="diamond(in)">
                                      <p:cBhvr>
                                        <p:cTn id="23" dur="500"/>
                                        <p:tgtEl>
                                          <p:spTgt spid="5736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57363"/>
                                        </p:tgtEl>
                                        <p:attrNameLst>
                                          <p:attrName>style.visibility</p:attrName>
                                        </p:attrNameLst>
                                      </p:cBhvr>
                                      <p:to>
                                        <p:strVal val="visible"/>
                                      </p:to>
                                    </p:set>
                                    <p:animEffect transition="in" filter="diamond(in)">
                                      <p:cBhvr>
                                        <p:cTn id="28" dur="500"/>
                                        <p:tgtEl>
                                          <p:spTgt spid="573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mph" presetSubtype="2" fill="hold" nodeType="clickEffect">
                                  <p:stCondLst>
                                    <p:cond delay="0"/>
                                  </p:stCondLst>
                                  <p:childTnLst>
                                    <p:animClr clrSpc="rgb" dir="cw">
                                      <p:cBhvr>
                                        <p:cTn id="32" dur="2000" fill="hold"/>
                                        <p:tgtEl>
                                          <p:spTgt spid="57361"/>
                                        </p:tgtEl>
                                        <p:attrNameLst>
                                          <p:attrName>fillcolor</p:attrName>
                                        </p:attrNameLst>
                                      </p:cBhvr>
                                      <p:to>
                                        <a:schemeClr val="accent2"/>
                                      </p:to>
                                    </p:animClr>
                                    <p:set>
                                      <p:cBhvr>
                                        <p:cTn id="33" dur="2000" fill="hold"/>
                                        <p:tgtEl>
                                          <p:spTgt spid="57361"/>
                                        </p:tgtEl>
                                        <p:attrNameLst>
                                          <p:attrName>fill.type</p:attrName>
                                        </p:attrNameLst>
                                      </p:cBhvr>
                                      <p:to>
                                        <p:strVal val="solid"/>
                                      </p:to>
                                    </p:set>
                                    <p:set>
                                      <p:cBhvr>
                                        <p:cTn id="34" dur="2000" fill="hold"/>
                                        <p:tgtEl>
                                          <p:spTgt spid="5736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animBg="1"/>
      <p:bldP spid="57361" grpId="0" animBg="1"/>
      <p:bldP spid="57362" grpId="0" animBg="1"/>
      <p:bldP spid="5736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99104" y="1565970"/>
            <a:ext cx="4435577" cy="3539430"/>
          </a:xfrm>
          <a:prstGeom prst="rect">
            <a:avLst/>
          </a:prstGeom>
          <a:solidFill>
            <a:schemeClr val="accent4">
              <a:lumMod val="20000"/>
              <a:lumOff val="80000"/>
            </a:schemeClr>
          </a:solidFill>
          <a:ln w="9525">
            <a:solidFill>
              <a:schemeClr val="accent1"/>
            </a:solidFill>
            <a:prstDash val="dash"/>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1" fontAlgn="base" latinLnBrk="0" hangingPunct="1">
              <a:lnSpc>
                <a:spcPct val="100000"/>
              </a:lnSpc>
              <a:spcBef>
                <a:spcPct val="0"/>
              </a:spcBef>
              <a:spcAft>
                <a:spcPct val="0"/>
              </a:spcAft>
              <a:buClrTx/>
              <a:buSzTx/>
              <a:tabLst>
                <a:tab pos="857250" algn="l"/>
              </a:tabLst>
            </a:pPr>
            <a:r>
              <a:rPr kumimoji="0" lang="vi-VN" sz="3200" b="1" i="0" u="none" strike="noStrike" cap="none" normalizeH="0" baseline="0" dirty="0">
                <a:ln>
                  <a:noFill/>
                </a:ln>
                <a:solidFill>
                  <a:srgbClr val="0070C0"/>
                </a:solidFill>
                <a:effectLst/>
                <a:latin typeface="Arial" pitchFamily="34" charset="0"/>
                <a:ea typeface="Cambria" pitchFamily="18" charset="0"/>
                <a:cs typeface="Cambria" pitchFamily="18" charset="0"/>
              </a:rPr>
              <a:t>Nếu em là lãnh đạo, em sẽ làm gì đế giúp người dân châu Phi</a:t>
            </a:r>
            <a:r>
              <a:rPr kumimoji="0" lang="en-US" sz="3200" b="1" i="0" u="none" strike="noStrike" cap="none" normalizeH="0" baseline="0" dirty="0">
                <a:ln>
                  <a:noFill/>
                </a:ln>
                <a:solidFill>
                  <a:srgbClr val="0070C0"/>
                </a:solidFill>
                <a:effectLst/>
                <a:latin typeface="Arial" pitchFamily="34" charset="0"/>
                <a:ea typeface="Cambria" pitchFamily="18" charset="0"/>
                <a:cs typeface="Cambria" pitchFamily="18" charset="0"/>
              </a:rPr>
              <a:t> </a:t>
            </a:r>
            <a:r>
              <a:rPr lang="en-US" sz="3200" b="1" dirty="0">
                <a:solidFill>
                  <a:srgbClr val="0070C0"/>
                </a:solidFill>
                <a:latin typeface="Arial" pitchFamily="34" charset="0"/>
                <a:ea typeface="Cambria" pitchFamily="18" charset="0"/>
                <a:cs typeface="Cambria" pitchFamily="18" charset="0"/>
              </a:rPr>
              <a:t>hay </a:t>
            </a:r>
            <a:r>
              <a:rPr kumimoji="0" lang="vi-VN" sz="3200" b="1" i="0" u="none" strike="noStrike" cap="none" normalizeH="0" baseline="0" dirty="0">
                <a:ln>
                  <a:noFill/>
                </a:ln>
                <a:solidFill>
                  <a:srgbClr val="0070C0"/>
                </a:solidFill>
                <a:effectLst/>
                <a:latin typeface="Arial" pitchFamily="34" charset="0"/>
                <a:ea typeface="Cambria" pitchFamily="18" charset="0"/>
                <a:cs typeface="Cambria" pitchFamily="18" charset="0"/>
              </a:rPr>
              <a:t>1 quốc gia nào đó thoát khỏi tình trạng </a:t>
            </a:r>
            <a:r>
              <a:rPr kumimoji="0" lang="en-US" sz="3200" b="1" i="0" u="none" strike="noStrike" cap="none" normalizeH="0" baseline="0" dirty="0" err="1">
                <a:ln>
                  <a:noFill/>
                </a:ln>
                <a:solidFill>
                  <a:srgbClr val="0070C0"/>
                </a:solidFill>
                <a:effectLst/>
                <a:latin typeface="Arial" pitchFamily="34" charset="0"/>
                <a:ea typeface="Cambria" pitchFamily="18" charset="0"/>
                <a:cs typeface="Cambria" pitchFamily="18" charset="0"/>
              </a:rPr>
              <a:t>nghèo</a:t>
            </a:r>
            <a:r>
              <a:rPr kumimoji="0" lang="en-US" sz="3200" b="1" i="0" u="none" strike="noStrike" cap="none" normalizeH="0" dirty="0">
                <a:ln>
                  <a:noFill/>
                </a:ln>
                <a:solidFill>
                  <a:srgbClr val="0070C0"/>
                </a:solidFill>
                <a:effectLst/>
                <a:latin typeface="Arial" pitchFamily="34" charset="0"/>
                <a:ea typeface="Cambria" pitchFamily="18" charset="0"/>
                <a:cs typeface="Cambria" pitchFamily="18" charset="0"/>
              </a:rPr>
              <a:t> </a:t>
            </a:r>
            <a:r>
              <a:rPr kumimoji="0" lang="en-US" sz="3200" b="1" i="0" u="none" strike="noStrike" cap="none" normalizeH="0" dirty="0" err="1">
                <a:ln>
                  <a:noFill/>
                </a:ln>
                <a:solidFill>
                  <a:srgbClr val="0070C0"/>
                </a:solidFill>
                <a:effectLst/>
                <a:latin typeface="Arial" pitchFamily="34" charset="0"/>
                <a:ea typeface="Cambria" pitchFamily="18" charset="0"/>
                <a:cs typeface="Cambria" pitchFamily="18" charset="0"/>
              </a:rPr>
              <a:t>đói</a:t>
            </a:r>
            <a:r>
              <a:rPr kumimoji="0" lang="vi-VN" sz="3200" b="1" i="0" u="none" strike="noStrike" cap="none" normalizeH="0" baseline="0" dirty="0">
                <a:ln>
                  <a:noFill/>
                </a:ln>
                <a:solidFill>
                  <a:srgbClr val="0070C0"/>
                </a:solidFill>
                <a:effectLst/>
                <a:latin typeface="Arial" pitchFamily="34" charset="0"/>
                <a:ea typeface="Cambria" pitchFamily="18" charset="0"/>
                <a:cs typeface="Cambria" pitchFamily="18" charset="0"/>
              </a:rPr>
              <a:t> như hiện nay?</a:t>
            </a:r>
            <a:endParaRPr kumimoji="0" lang="vi-VN" sz="3200" b="1" i="0" u="none" strike="noStrike" cap="none" normalizeH="0" baseline="0" dirty="0">
              <a:ln>
                <a:noFill/>
              </a:ln>
              <a:solidFill>
                <a:srgbClr val="0070C0"/>
              </a:solidFill>
              <a:effectLst/>
              <a:latin typeface="Arial" pitchFamily="34" charset="0"/>
              <a:cs typeface="Arial" pitchFamily="34" charset="0"/>
            </a:endParaRPr>
          </a:p>
        </p:txBody>
      </p:sp>
      <p:sp>
        <p:nvSpPr>
          <p:cNvPr id="5"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1710698" y="223684"/>
            <a:ext cx="6065389" cy="119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square"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3600" b="1" dirty="0">
                <a:solidFill>
                  <a:srgbClr val="FF0066"/>
                </a:solidFill>
                <a:latin typeface="Arial" panose="020B0604020202020204" pitchFamily="34" charset="0"/>
                <a:ea typeface="Kids"/>
                <a:cs typeface="Arial" panose="020B0604020202020204" pitchFamily="34" charset="0"/>
              </a:rPr>
              <a:t>TÔI LÀ THỦ TƯỚNG CHÍNH PHỦ</a:t>
            </a:r>
          </a:p>
        </p:txBody>
      </p:sp>
      <p:sp>
        <p:nvSpPr>
          <p:cNvPr id="6" name="Hình Chữ nhật 5"/>
          <p:cNvSpPr/>
          <p:nvPr/>
        </p:nvSpPr>
        <p:spPr>
          <a:xfrm>
            <a:off x="4857651" y="1589517"/>
            <a:ext cx="4129549" cy="2246769"/>
          </a:xfrm>
          <a:prstGeom prst="rect">
            <a:avLst/>
          </a:prstGeom>
          <a:ln w="9525">
            <a:solidFill>
              <a:srgbClr val="0070C0"/>
            </a:solidFill>
            <a:prstDash val="dash"/>
          </a:ln>
        </p:spPr>
        <p:txBody>
          <a:bodyPr wrap="square">
            <a:spAutoFit/>
          </a:bodyPr>
          <a:lstStyle/>
          <a:p>
            <a:pPr>
              <a:buFont typeface="Wingdings" pitchFamily="2" charset="2"/>
              <a:buChar char="ü"/>
            </a:pPr>
            <a:r>
              <a:rPr lang="en-US" dirty="0"/>
              <a:t> </a:t>
            </a:r>
            <a:r>
              <a:rPr lang="en-US" sz="2800" dirty="0" err="1">
                <a:solidFill>
                  <a:srgbClr val="7030A0"/>
                </a:solidFill>
                <a:latin typeface="Arial" pitchFamily="34" charset="0"/>
                <a:cs typeface="Arial" pitchFamily="34" charset="0"/>
              </a:rPr>
              <a:t>Gh</a:t>
            </a:r>
            <a:r>
              <a:rPr lang="vi-VN" sz="2800" dirty="0">
                <a:solidFill>
                  <a:srgbClr val="7030A0"/>
                </a:solidFill>
                <a:latin typeface="Arial" pitchFamily="34" charset="0"/>
                <a:cs typeface="Arial" pitchFamily="34" charset="0"/>
              </a:rPr>
              <a:t>i ý </a:t>
            </a:r>
            <a:r>
              <a:rPr lang="vi-VN" sz="2800" dirty="0" err="1">
                <a:solidFill>
                  <a:srgbClr val="7030A0"/>
                </a:solidFill>
                <a:latin typeface="Arial" pitchFamily="34" charset="0"/>
                <a:cs typeface="Arial" pitchFamily="34" charset="0"/>
              </a:rPr>
              <a:t>kiến</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cá</a:t>
            </a:r>
            <a:r>
              <a:rPr lang="vi-VN" sz="2800" dirty="0">
                <a:solidFill>
                  <a:srgbClr val="7030A0"/>
                </a:solidFill>
                <a:latin typeface="Arial" pitchFamily="34" charset="0"/>
                <a:cs typeface="Arial" pitchFamily="34" charset="0"/>
              </a:rPr>
              <a:t> nhân ra </a:t>
            </a:r>
            <a:r>
              <a:rPr lang="vi-VN" sz="2800" dirty="0" err="1">
                <a:solidFill>
                  <a:srgbClr val="7030A0"/>
                </a:solidFill>
                <a:latin typeface="Arial" pitchFamily="34" charset="0"/>
                <a:cs typeface="Arial" pitchFamily="34" charset="0"/>
              </a:rPr>
              <a:t>giấy</a:t>
            </a:r>
            <a:r>
              <a:rPr lang="vi-VN" sz="2800" dirty="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note</a:t>
            </a:r>
            <a:r>
              <a:rPr lang="vi-VN" sz="2800" dirty="0">
                <a:solidFill>
                  <a:srgbClr val="7030A0"/>
                </a:solidFill>
                <a:latin typeface="Arial" pitchFamily="34" charset="0"/>
                <a:cs typeface="Arial" pitchFamily="34" charset="0"/>
              </a:rPr>
              <a:t> </a:t>
            </a:r>
            <a:endParaRPr lang="en-US" sz="2800" dirty="0">
              <a:solidFill>
                <a:srgbClr val="7030A0"/>
              </a:solidFill>
              <a:latin typeface="Arial" pitchFamily="34" charset="0"/>
              <a:cs typeface="Arial" pitchFamily="34" charset="0"/>
            </a:endParaRPr>
          </a:p>
          <a:p>
            <a:pPr>
              <a:buFont typeface="Wingdings" pitchFamily="2" charset="2"/>
              <a:buChar char="ü"/>
            </a:pPr>
            <a:r>
              <a:rPr lang="vi-VN" sz="2800">
                <a:solidFill>
                  <a:srgbClr val="7030A0"/>
                </a:solidFill>
                <a:latin typeface="Arial" pitchFamily="34" charset="0"/>
                <a:cs typeface="Arial" pitchFamily="34" charset="0"/>
              </a:rPr>
              <a:t>Thời gian </a:t>
            </a:r>
            <a:r>
              <a:rPr lang="en-US" sz="2800">
                <a:solidFill>
                  <a:srgbClr val="7030A0"/>
                </a:solidFill>
                <a:latin typeface="Arial" pitchFamily="34" charset="0"/>
                <a:cs typeface="Arial" pitchFamily="34" charset="0"/>
              </a:rPr>
              <a:t>3</a:t>
            </a:r>
            <a:r>
              <a:rPr lang="vi-VN" sz="2800">
                <a:solidFill>
                  <a:srgbClr val="7030A0"/>
                </a:solidFill>
                <a:latin typeface="Arial" pitchFamily="34" charset="0"/>
                <a:cs typeface="Arial" pitchFamily="34" charset="0"/>
              </a:rPr>
              <a:t> </a:t>
            </a:r>
            <a:r>
              <a:rPr lang="vi-VN" sz="2800" dirty="0" err="1">
                <a:solidFill>
                  <a:srgbClr val="7030A0"/>
                </a:solidFill>
                <a:latin typeface="Arial" pitchFamily="34" charset="0"/>
                <a:cs typeface="Arial" pitchFamily="34" charset="0"/>
              </a:rPr>
              <a:t>phút</a:t>
            </a:r>
            <a:endParaRPr lang="en-US" sz="2800" dirty="0">
              <a:solidFill>
                <a:srgbClr val="7030A0"/>
              </a:solidFill>
              <a:latin typeface="Arial" pitchFamily="34" charset="0"/>
              <a:cs typeface="Arial" pitchFamily="34" charset="0"/>
            </a:endParaRPr>
          </a:p>
          <a:p>
            <a:pPr>
              <a:buFont typeface="Wingdings" pitchFamily="2" charset="2"/>
              <a:buChar char="ü"/>
            </a:pP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Trình</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bày</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theo</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vòng</a:t>
            </a:r>
            <a:r>
              <a:rPr lang="en-US" sz="2800" dirty="0">
                <a:solidFill>
                  <a:srgbClr val="7030A0"/>
                </a:solidFill>
                <a:latin typeface="Arial" pitchFamily="34" charset="0"/>
                <a:cs typeface="Arial" pitchFamily="34" charset="0"/>
              </a:rPr>
              <a:t> </a:t>
            </a:r>
            <a:r>
              <a:rPr lang="en-US" sz="2800" dirty="0" err="1">
                <a:solidFill>
                  <a:srgbClr val="7030A0"/>
                </a:solidFill>
                <a:latin typeface="Arial" pitchFamily="34" charset="0"/>
                <a:cs typeface="Arial" pitchFamily="34" charset="0"/>
              </a:rPr>
              <a:t>tròn</a:t>
            </a:r>
            <a:endParaRPr lang="en-US" sz="2800" dirty="0">
              <a:solidFill>
                <a:srgbClr val="7030A0"/>
              </a:solidFill>
              <a:latin typeface="Arial" pitchFamily="34" charset="0"/>
              <a:cs typeface="Arial" pitchFamily="34" charset="0"/>
            </a:endParaRPr>
          </a:p>
        </p:txBody>
      </p:sp>
      <p:pic>
        <p:nvPicPr>
          <p:cNvPr id="8194" name="Picture 2" descr="C:\Users\tuankhanh\Desktop\CHINH\CÁC ICON HỖ TRỢ SOẠN GIẢNG PPT\hạ tầng.png"/>
          <p:cNvPicPr>
            <a:picLocks noChangeAspect="1" noChangeArrowheads="1"/>
          </p:cNvPicPr>
          <p:nvPr/>
        </p:nvPicPr>
        <p:blipFill>
          <a:blip r:embed="rId3" cstate="print"/>
          <a:srcRect/>
          <a:stretch>
            <a:fillRect/>
          </a:stretch>
        </p:blipFill>
        <p:spPr bwMode="auto">
          <a:xfrm>
            <a:off x="6922426" y="4129546"/>
            <a:ext cx="2221574" cy="2123769"/>
          </a:xfrm>
          <a:prstGeom prst="rect">
            <a:avLst/>
          </a:prstGeom>
          <a:noFill/>
        </p:spPr>
      </p:pic>
      <p:sp>
        <p:nvSpPr>
          <p:cNvPr id="8197" name="AutoShape 5" descr="Education costs measure on scales value vector"/>
          <p:cNvSpPr>
            <a:spLocks noChangeAspect="1" noChangeArrowheads="1"/>
          </p:cNvSpPr>
          <p:nvPr/>
        </p:nvSpPr>
        <p:spPr bwMode="auto">
          <a:xfrm>
            <a:off x="116681" y="-144463"/>
            <a:ext cx="2286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 xmlns:p14="http://schemas.microsoft.com/office/powerpoint/2010/main" val="179805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193"/>
                                        </p:tgtEl>
                                        <p:attrNameLst>
                                          <p:attrName>style.visibility</p:attrName>
                                        </p:attrNameLst>
                                      </p:cBhvr>
                                      <p:to>
                                        <p:strVal val="visible"/>
                                      </p:to>
                                    </p:set>
                                    <p:animEffect transition="in" filter="barn(inVertical)">
                                      <p:cBhvr>
                                        <p:cTn id="16" dur="500"/>
                                        <p:tgtEl>
                                          <p:spTgt spid="819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barn(inVertical)">
                                      <p:cBhvr>
                                        <p:cTn id="2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 grpId="0" animBg="1"/>
      <p:bldP spid="5" grpId="0"/>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EAAF909-09B6-4F77-A107-4E80ACD6B788}"/>
              </a:ext>
            </a:extLst>
          </p:cNvPr>
          <p:cNvSpPr txBox="1"/>
          <p:nvPr/>
        </p:nvSpPr>
        <p:spPr>
          <a:xfrm>
            <a:off x="217089" y="1148086"/>
            <a:ext cx="8706678" cy="1384995"/>
          </a:xfrm>
          <a:prstGeom prst="rect">
            <a:avLst/>
          </a:prstGeom>
          <a:noFill/>
          <a:ln>
            <a:solidFill>
              <a:srgbClr val="0070C0"/>
            </a:solidFill>
            <a:prstDash val="sysDash"/>
          </a:ln>
        </p:spPr>
        <p:txBody>
          <a:bodyPr wrap="square" rtlCol="0">
            <a:spAutoFit/>
          </a:bodyPr>
          <a:lstStyle/>
          <a:p>
            <a:pPr algn="ctr"/>
            <a:r>
              <a:rPr lang="vi-VN" sz="2800" b="1" dirty="0">
                <a:solidFill>
                  <a:srgbClr val="1B04FA"/>
                </a:solidFill>
                <a:latin typeface="Times New Roman" pitchFamily="18" charset="0"/>
                <a:cs typeface="Times New Roman" pitchFamily="18" charset="0"/>
              </a:rPr>
              <a:t>Hãy sưu tầm thông tin, hình ảnh từ sách báo và mạng internet về một di sản lịch sử của châu Phi và chia sẻ với các bạn cùn lớp.</a:t>
            </a:r>
            <a:endParaRPr lang="en-US" sz="2800" b="1" dirty="0">
              <a:solidFill>
                <a:srgbClr val="1B04FA"/>
              </a:solidFill>
              <a:latin typeface="Times New Roman" pitchFamily="18" charset="0"/>
              <a:cs typeface="Times New Roman" pitchFamily="18" charset="0"/>
            </a:endParaRPr>
          </a:p>
        </p:txBody>
      </p:sp>
      <p:pic>
        <p:nvPicPr>
          <p:cNvPr id="11" name="Picture 10" descr="A picture containing text&#10;&#10;Description automatically generated">
            <a:extLst>
              <a:ext uri="{FF2B5EF4-FFF2-40B4-BE49-F238E27FC236}">
                <a16:creationId xmlns="" xmlns:a16="http://schemas.microsoft.com/office/drawing/2014/main" id="{F5F35BB6-9304-44E2-B4A3-62F202495224}"/>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5600" t="8748" r="11440" b="18501"/>
          <a:stretch/>
        </p:blipFill>
        <p:spPr>
          <a:xfrm>
            <a:off x="1088971" y="163619"/>
            <a:ext cx="604287" cy="943537"/>
          </a:xfrm>
          <a:prstGeom prst="rect">
            <a:avLst/>
          </a:prstGeom>
        </p:spPr>
      </p:pic>
      <p:sp>
        <p:nvSpPr>
          <p:cNvPr id="15" name="TextBox 14">
            <a:extLst>
              <a:ext uri="{FF2B5EF4-FFF2-40B4-BE49-F238E27FC236}">
                <a16:creationId xmlns="" xmlns:a16="http://schemas.microsoft.com/office/drawing/2014/main" id="{43D506F8-67ED-4584-876E-B924B29D7D16}"/>
              </a:ext>
            </a:extLst>
          </p:cNvPr>
          <p:cNvSpPr txBox="1"/>
          <p:nvPr/>
        </p:nvSpPr>
        <p:spPr>
          <a:xfrm>
            <a:off x="3111330" y="28246"/>
            <a:ext cx="3902102" cy="461665"/>
          </a:xfrm>
          <a:prstGeom prst="rect">
            <a:avLst/>
          </a:prstGeom>
          <a:noFill/>
        </p:spPr>
        <p:txBody>
          <a:bodyPr wrap="square" rtlCol="0">
            <a:spAutoFit/>
          </a:bodyPr>
          <a:lstStyle/>
          <a:p>
            <a:r>
              <a:rPr lang="en-US" sz="2400" dirty="0">
                <a:solidFill>
                  <a:srgbClr val="FF0000"/>
                </a:solidFill>
                <a:latin typeface="Times New Roman" pitchFamily="18" charset="0"/>
                <a:cs typeface="Times New Roman" pitchFamily="18" charset="0"/>
              </a:rPr>
              <a:t>VẬN DỤNG</a:t>
            </a:r>
          </a:p>
        </p:txBody>
      </p:sp>
      <p:sp>
        <p:nvSpPr>
          <p:cNvPr id="16" name="Rectangle 15">
            <a:extLst>
              <a:ext uri="{FF2B5EF4-FFF2-40B4-BE49-F238E27FC236}">
                <a16:creationId xmlns="" xmlns:a16="http://schemas.microsoft.com/office/drawing/2014/main" id="{69A17607-23A5-4C0E-945D-A6C4B71F66F8}"/>
              </a:ext>
            </a:extLst>
          </p:cNvPr>
          <p:cNvSpPr/>
          <p:nvPr/>
        </p:nvSpPr>
        <p:spPr>
          <a:xfrm>
            <a:off x="3352800" y="3022825"/>
            <a:ext cx="6132443" cy="646331"/>
          </a:xfrm>
          <a:prstGeom prst="rect">
            <a:avLst/>
          </a:prstGeom>
        </p:spPr>
        <p:txBody>
          <a:bodyPr wrap="square">
            <a:spAutoFit/>
          </a:bodyPr>
          <a:lstStyle/>
          <a:p>
            <a:pPr marL="285750" indent="-285750">
              <a:buFont typeface="Wingdings" panose="05000000000000000000" pitchFamily="2" charset="2"/>
              <a:buChar char="ü"/>
            </a:pPr>
            <a:r>
              <a:rPr lang="en-US" sz="3600" dirty="0" err="1">
                <a:solidFill>
                  <a:srgbClr val="FF0066"/>
                </a:solidFill>
                <a:latin typeface="Times New Roman" pitchFamily="18" charset="0"/>
                <a:cs typeface="Times New Roman" pitchFamily="18" charset="0"/>
              </a:rPr>
              <a:t>Viết</a:t>
            </a:r>
            <a:r>
              <a:rPr lang="en-US" sz="3600" dirty="0">
                <a:solidFill>
                  <a:srgbClr val="FF0066"/>
                </a:solidFill>
                <a:latin typeface="Times New Roman" pitchFamily="18" charset="0"/>
                <a:cs typeface="Times New Roman" pitchFamily="18" charset="0"/>
              </a:rPr>
              <a:t> </a:t>
            </a:r>
            <a:r>
              <a:rPr lang="en-US" sz="3600" dirty="0" err="1">
                <a:solidFill>
                  <a:srgbClr val="FF0066"/>
                </a:solidFill>
                <a:latin typeface="Times New Roman" pitchFamily="18" charset="0"/>
                <a:cs typeface="Times New Roman" pitchFamily="18" charset="0"/>
              </a:rPr>
              <a:t>đoạn</a:t>
            </a:r>
            <a:r>
              <a:rPr lang="en-US" sz="3600" dirty="0">
                <a:solidFill>
                  <a:srgbClr val="FF0066"/>
                </a:solidFill>
                <a:latin typeface="Times New Roman" pitchFamily="18" charset="0"/>
                <a:cs typeface="Times New Roman" pitchFamily="18" charset="0"/>
              </a:rPr>
              <a:t> </a:t>
            </a:r>
            <a:r>
              <a:rPr lang="en-US" sz="3600" dirty="0" err="1">
                <a:solidFill>
                  <a:srgbClr val="FF0066"/>
                </a:solidFill>
                <a:latin typeface="Times New Roman" pitchFamily="18" charset="0"/>
                <a:cs typeface="Times New Roman" pitchFamily="18" charset="0"/>
              </a:rPr>
              <a:t>văn</a:t>
            </a:r>
            <a:r>
              <a:rPr lang="en-US" sz="3600" dirty="0">
                <a:solidFill>
                  <a:srgbClr val="FF0066"/>
                </a:solidFill>
                <a:latin typeface="Times New Roman" pitchFamily="18" charset="0"/>
                <a:cs typeface="Times New Roman" pitchFamily="18" charset="0"/>
              </a:rPr>
              <a:t> </a:t>
            </a:r>
            <a:r>
              <a:rPr lang="en-US" sz="3600" dirty="0" err="1">
                <a:solidFill>
                  <a:srgbClr val="FF0066"/>
                </a:solidFill>
                <a:latin typeface="Times New Roman" pitchFamily="18" charset="0"/>
                <a:cs typeface="Times New Roman" pitchFamily="18" charset="0"/>
              </a:rPr>
              <a:t>ngắn</a:t>
            </a:r>
            <a:endParaRPr lang="en-US" sz="3600" dirty="0">
              <a:solidFill>
                <a:srgbClr val="FF0066"/>
              </a:solidFill>
              <a:latin typeface="Times New Roman" pitchFamily="18" charset="0"/>
              <a:cs typeface="Times New Roman" pitchFamily="18" charset="0"/>
            </a:endParaRPr>
          </a:p>
        </p:txBody>
      </p:sp>
      <p:sp>
        <p:nvSpPr>
          <p:cNvPr id="17" name="Rectangle 16">
            <a:extLst>
              <a:ext uri="{FF2B5EF4-FFF2-40B4-BE49-F238E27FC236}">
                <a16:creationId xmlns="" xmlns:a16="http://schemas.microsoft.com/office/drawing/2014/main" id="{50E57EC3-7D34-482A-9862-AC238788E190}"/>
              </a:ext>
            </a:extLst>
          </p:cNvPr>
          <p:cNvSpPr/>
          <p:nvPr/>
        </p:nvSpPr>
        <p:spPr>
          <a:xfrm>
            <a:off x="3429000" y="3620869"/>
            <a:ext cx="6132443" cy="646331"/>
          </a:xfrm>
          <a:prstGeom prst="rect">
            <a:avLst/>
          </a:prstGeom>
        </p:spPr>
        <p:txBody>
          <a:bodyPr wrap="square">
            <a:spAutoFit/>
          </a:bodyPr>
          <a:lstStyle/>
          <a:p>
            <a:pPr marL="285750" indent="-285750">
              <a:buFont typeface="Wingdings" panose="05000000000000000000" pitchFamily="2" charset="2"/>
              <a:buChar char="ü"/>
            </a:pPr>
            <a:r>
              <a:rPr lang="en-US" sz="3600" dirty="0" err="1">
                <a:solidFill>
                  <a:srgbClr val="FF0066"/>
                </a:solidFill>
                <a:latin typeface="Times New Roman" pitchFamily="18" charset="0"/>
                <a:cs typeface="Times New Roman" pitchFamily="18" charset="0"/>
              </a:rPr>
              <a:t>Làm</a:t>
            </a:r>
            <a:r>
              <a:rPr lang="en-US" sz="3600" dirty="0">
                <a:solidFill>
                  <a:srgbClr val="FF0066"/>
                </a:solidFill>
                <a:latin typeface="Times New Roman" pitchFamily="18" charset="0"/>
                <a:cs typeface="Times New Roman" pitchFamily="18" charset="0"/>
              </a:rPr>
              <a:t> Video</a:t>
            </a:r>
          </a:p>
        </p:txBody>
      </p:sp>
      <p:sp>
        <p:nvSpPr>
          <p:cNvPr id="20" name="TextBox 19">
            <a:extLst>
              <a:ext uri="{FF2B5EF4-FFF2-40B4-BE49-F238E27FC236}">
                <a16:creationId xmlns="" xmlns:a16="http://schemas.microsoft.com/office/drawing/2014/main" id="{8B53AB1C-7DF7-4AFD-B15A-161B15616375}"/>
              </a:ext>
            </a:extLst>
          </p:cNvPr>
          <p:cNvSpPr txBox="1"/>
          <p:nvPr/>
        </p:nvSpPr>
        <p:spPr>
          <a:xfrm>
            <a:off x="448377" y="2690875"/>
            <a:ext cx="2720340" cy="461665"/>
          </a:xfrm>
          <a:prstGeom prst="rect">
            <a:avLst/>
          </a:prstGeom>
          <a:noFill/>
        </p:spPr>
        <p:txBody>
          <a:bodyPr wrap="square" rtlCol="0">
            <a:spAutoFit/>
          </a:bodyPr>
          <a:lstStyle/>
          <a:p>
            <a:r>
              <a:rPr lang="en-US" sz="2400" b="1" dirty="0">
                <a:solidFill>
                  <a:srgbClr val="0ABA27"/>
                </a:solidFill>
                <a:latin typeface="Arial" panose="020B0604020202020204" pitchFamily="34" charset="0"/>
                <a:cs typeface="Arial" panose="020B0604020202020204" pitchFamily="34" charset="0"/>
              </a:rPr>
              <a:t> </a:t>
            </a:r>
            <a:r>
              <a:rPr lang="en-US" sz="2400" b="1" i="1" dirty="0" err="1">
                <a:solidFill>
                  <a:srgbClr val="26529A"/>
                </a:solidFill>
                <a:latin typeface="Arial" panose="020B0604020202020204" pitchFamily="34" charset="0"/>
                <a:cs typeface="Arial" panose="020B0604020202020204" pitchFamily="34" charset="0"/>
              </a:rPr>
              <a:t>Gợi</a:t>
            </a:r>
            <a:r>
              <a:rPr lang="en-US" sz="2400" b="1" i="1" dirty="0">
                <a:solidFill>
                  <a:srgbClr val="26529A"/>
                </a:solidFill>
                <a:latin typeface="Arial" panose="020B0604020202020204" pitchFamily="34" charset="0"/>
                <a:cs typeface="Arial" panose="020B0604020202020204" pitchFamily="34" charset="0"/>
              </a:rPr>
              <a:t> ý </a:t>
            </a:r>
            <a:r>
              <a:rPr lang="en-US" sz="2400" b="1" i="1" dirty="0" err="1">
                <a:solidFill>
                  <a:srgbClr val="26529A"/>
                </a:solidFill>
                <a:latin typeface="Arial" panose="020B0604020202020204" pitchFamily="34" charset="0"/>
                <a:cs typeface="Arial" panose="020B0604020202020204" pitchFamily="34" charset="0"/>
              </a:rPr>
              <a:t>cách</a:t>
            </a:r>
            <a:r>
              <a:rPr lang="en-US" sz="2400" b="1" i="1" dirty="0">
                <a:solidFill>
                  <a:srgbClr val="26529A"/>
                </a:solidFill>
                <a:latin typeface="Arial" panose="020B0604020202020204" pitchFamily="34" charset="0"/>
                <a:cs typeface="Arial" panose="020B0604020202020204" pitchFamily="34" charset="0"/>
              </a:rPr>
              <a:t> </a:t>
            </a:r>
            <a:r>
              <a:rPr lang="en-US" sz="2400" b="1" i="1" dirty="0" err="1">
                <a:solidFill>
                  <a:srgbClr val="26529A"/>
                </a:solidFill>
                <a:latin typeface="Arial" panose="020B0604020202020204" pitchFamily="34" charset="0"/>
                <a:cs typeface="Arial" panose="020B0604020202020204" pitchFamily="34" charset="0"/>
              </a:rPr>
              <a:t>làm</a:t>
            </a:r>
            <a:endParaRPr lang="en-US" sz="2400" b="1" i="1" dirty="0">
              <a:solidFill>
                <a:srgbClr val="26529A"/>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6E5B285B-87D9-42E1-BFA1-FF61FAF1E776}"/>
              </a:ext>
            </a:extLst>
          </p:cNvPr>
          <p:cNvSpPr txBox="1"/>
          <p:nvPr/>
        </p:nvSpPr>
        <p:spPr>
          <a:xfrm>
            <a:off x="933642" y="5070479"/>
            <a:ext cx="5162358"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Thời</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gian</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nộp</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bài</a:t>
            </a:r>
            <a:r>
              <a:rPr lang="en-US" sz="2800" b="1" i="1" dirty="0">
                <a:solidFill>
                  <a:srgbClr val="00B050"/>
                </a:solidFill>
                <a:latin typeface="Arial" panose="020B0604020202020204" pitchFamily="34" charset="0"/>
                <a:cs typeface="Arial" panose="020B0604020202020204" pitchFamily="34" charset="0"/>
              </a:rPr>
              <a:t>: </a:t>
            </a:r>
            <a:r>
              <a:rPr lang="en-US" sz="2800" b="1" i="1" dirty="0">
                <a:solidFill>
                  <a:srgbClr val="FF0066"/>
                </a:solidFill>
                <a:latin typeface="Arial" panose="020B0604020202020204" pitchFamily="34" charset="0"/>
                <a:cs typeface="Arial" panose="020B0604020202020204" pitchFamily="34" charset="0"/>
              </a:rPr>
              <a:t>1 </a:t>
            </a:r>
            <a:r>
              <a:rPr lang="en-US" sz="2800" b="1" i="1" dirty="0" err="1">
                <a:solidFill>
                  <a:srgbClr val="FF0066"/>
                </a:solidFill>
                <a:latin typeface="Arial" panose="020B0604020202020204" pitchFamily="34" charset="0"/>
                <a:cs typeface="Arial" panose="020B0604020202020204" pitchFamily="34" charset="0"/>
              </a:rPr>
              <a:t>tuần</a:t>
            </a:r>
            <a:endParaRPr lang="en-US" sz="2800" b="1" i="1" dirty="0">
              <a:solidFill>
                <a:srgbClr val="FF0066"/>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 xmlns:a16="http://schemas.microsoft.com/office/drawing/2014/main" id="{2EA72017-DDE8-4775-AE7D-805770A55D7C}"/>
              </a:ext>
            </a:extLst>
          </p:cNvPr>
          <p:cNvSpPr txBox="1"/>
          <p:nvPr/>
        </p:nvSpPr>
        <p:spPr>
          <a:xfrm>
            <a:off x="1751160" y="5972542"/>
            <a:ext cx="4146742"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Cá</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nhân</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hoặc</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nhóm</a:t>
            </a:r>
            <a:endParaRPr lang="en-US" sz="2800" b="1" i="1" dirty="0">
              <a:solidFill>
                <a:srgbClr val="FF0066"/>
              </a:solidFill>
              <a:latin typeface="Arial" panose="020B0604020202020204" pitchFamily="34" charset="0"/>
              <a:cs typeface="Arial" panose="020B0604020202020204" pitchFamily="34" charset="0"/>
            </a:endParaRPr>
          </a:p>
        </p:txBody>
      </p:sp>
      <p:pic>
        <p:nvPicPr>
          <p:cNvPr id="23" name="Picture 4" descr="Chương trình đào tạo học sinh thi tuyển vào các đại học hàng đầu tại Mỹ">
            <a:extLst>
              <a:ext uri="{FF2B5EF4-FFF2-40B4-BE49-F238E27FC236}">
                <a16:creationId xmlns="" xmlns:a16="http://schemas.microsoft.com/office/drawing/2014/main" id="{F9D788F7-0C7F-437D-939D-44DDC6F92DE4}"/>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0467" t="13295" r="14207" b="13729"/>
          <a:stretch/>
        </p:blipFill>
        <p:spPr bwMode="auto">
          <a:xfrm>
            <a:off x="892242" y="5867265"/>
            <a:ext cx="623047" cy="927998"/>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People Logo Team Welcome. Vector Icon Design Stock Vector #business  #communication #concept #design #group #icon #i… | People logo, Vector icon  design, Icon design">
            <a:extLst>
              <a:ext uri="{FF2B5EF4-FFF2-40B4-BE49-F238E27FC236}">
                <a16:creationId xmlns="" xmlns:a16="http://schemas.microsoft.com/office/drawing/2014/main" id="{3FD4E58A-DEED-43CE-9D20-763F5A4AC67D}"/>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8317" t="33855" r="19901" b="41111"/>
          <a:stretch/>
        </p:blipFill>
        <p:spPr bwMode="auto">
          <a:xfrm>
            <a:off x="7985151" y="5954896"/>
            <a:ext cx="963287" cy="78834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Biểu tượng máy tính Đồng hồ báo thức Đồng hồ bấm giờ &amp; chấm công, thời  gian, Đồng hồ báo thức, đồng hồ png | PNGEgg">
            <a:extLst>
              <a:ext uri="{FF2B5EF4-FFF2-40B4-BE49-F238E27FC236}">
                <a16:creationId xmlns="" xmlns:a16="http://schemas.microsoft.com/office/drawing/2014/main" id="{93A7164C-AC01-47C9-A991-7DA46DB1AED1}"/>
              </a:ext>
            </a:extLst>
          </p:cNvPr>
          <p:cNvPicPr>
            <a:picLocks noChangeAspect="1" noChangeArrowheads="1"/>
          </p:cNvPicPr>
          <p:nvPr/>
        </p:nvPicPr>
        <p:blipFill rotWithShape="1">
          <a:blip r:embed="rId6" cstate="print">
            <a:extLst>
              <a:ext uri="{BEBA8EAE-BF5A-486C-A8C5-ECC9F3942E4B}">
                <a14:imgProps xmlns="" xmlns:a14="http://schemas.microsoft.com/office/drawing/2010/main">
                  <a14:imgLayer r:embed="rId7">
                    <a14:imgEffect>
                      <a14:backgroundRemoval t="10000" b="90000" l="10000" r="90000"/>
                    </a14:imgEffect>
                  </a14:imgLayer>
                </a14:imgProps>
              </a:ext>
              <a:ext uri="{28A0092B-C50C-407E-A947-70E740481C1C}">
                <a14:useLocalDpi xmlns="" xmlns:a14="http://schemas.microsoft.com/office/drawing/2010/main" val="0"/>
              </a:ext>
            </a:extLst>
          </a:blip>
          <a:srcRect l="28247" t="13005" r="31350" b="15971"/>
          <a:stretch/>
        </p:blipFill>
        <p:spPr bwMode="auto">
          <a:xfrm>
            <a:off x="196243" y="4882801"/>
            <a:ext cx="695999" cy="9279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428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P spid="20" grpId="0"/>
      <p:bldP spid="21" grpId="0"/>
      <p:bldP spid="2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8">
            <a:extLst>
              <a:ext uri="{FF2B5EF4-FFF2-40B4-BE49-F238E27FC236}">
                <a16:creationId xmlns="" xmlns:a16="http://schemas.microsoft.com/office/drawing/2014/main" id="{A19ECB77-B032-4E88-B15F-FDAE0101D1A8}"/>
              </a:ext>
            </a:extLst>
          </p:cNvPr>
          <p:cNvSpPr txBox="1"/>
          <p:nvPr/>
        </p:nvSpPr>
        <p:spPr>
          <a:xfrm>
            <a:off x="1790700" y="262135"/>
            <a:ext cx="6262631" cy="577081"/>
          </a:xfrm>
          <a:prstGeom prst="rect">
            <a:avLst/>
          </a:prstGeom>
        </p:spPr>
        <p:txBody>
          <a:bodyPr wrap="square" lIns="0" tIns="0" rIns="0" bIns="0" rtlCol="0" anchor="t">
            <a:spAutoFit/>
          </a:bodyPr>
          <a:lstStyle/>
          <a:p>
            <a:pPr algn="ctr" defTabSz="512090">
              <a:lnSpc>
                <a:spcPts val="4481"/>
              </a:lnSpc>
              <a:spcBef>
                <a:spcPct val="0"/>
              </a:spcBef>
            </a:pPr>
            <a:r>
              <a:rPr lang="vi-VN" sz="2700" b="1" spc="-45" dirty="0">
                <a:solidFill>
                  <a:schemeClr val="tx2">
                    <a:lumMod val="75000"/>
                  </a:schemeClr>
                </a:solidFill>
                <a:latin typeface="Arial" panose="020B0604020202020204" pitchFamily="34" charset="0"/>
                <a:cs typeface="Arial" panose="020B0604020202020204" pitchFamily="34" charset="0"/>
              </a:rPr>
              <a:t>Trả lời các câu hỏi trắc nghiệm</a:t>
            </a:r>
            <a:endParaRPr lang="en-US" sz="2700" b="1" spc="-45" dirty="0">
              <a:solidFill>
                <a:schemeClr val="tx2">
                  <a:lumMod val="75000"/>
                </a:schemeClr>
              </a:solidFill>
              <a:latin typeface="Arial" panose="020B0604020202020204" pitchFamily="34" charset="0"/>
              <a:cs typeface="Arial" panose="020B0604020202020204" pitchFamily="34" charset="0"/>
            </a:endParaRPr>
          </a:p>
        </p:txBody>
      </p:sp>
      <p:sp>
        <p:nvSpPr>
          <p:cNvPr id="2" name="Câu hỏi">
            <a:extLst>
              <a:ext uri="{FF2B5EF4-FFF2-40B4-BE49-F238E27FC236}">
                <a16:creationId xmlns="" xmlns:a16="http://schemas.microsoft.com/office/drawing/2014/main" id="{4ADFFF1A-F500-CC57-185E-00F4826D0836}"/>
              </a:ext>
            </a:extLst>
          </p:cNvPr>
          <p:cNvSpPr/>
          <p:nvPr/>
        </p:nvSpPr>
        <p:spPr>
          <a:xfrm>
            <a:off x="910936" y="1487820"/>
            <a:ext cx="7322128" cy="12415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vi-VN" sz="2500" b="1" noProof="1">
              <a:solidFill>
                <a:srgbClr val="000000"/>
              </a:solidFill>
              <a:cs typeface="Arial" panose="020B0604020202020204" pitchFamily="34" charset="0"/>
            </a:endParaRPr>
          </a:p>
          <a:p>
            <a:pPr algn="ctr"/>
            <a:r>
              <a:rPr lang="vi-VN" sz="2500" b="1" noProof="1">
                <a:solidFill>
                  <a:srgbClr val="000000"/>
                </a:solidFill>
                <a:cs typeface="Arial" panose="020B0604020202020204" pitchFamily="34" charset="0"/>
              </a:rPr>
              <a:t>Câu 1</a:t>
            </a:r>
            <a:r>
              <a:rPr lang="en-US" sz="2500" b="1" noProof="1">
                <a:solidFill>
                  <a:srgbClr val="000000"/>
                </a:solidFill>
                <a:cs typeface="Arial" panose="020B0604020202020204" pitchFamily="34" charset="0"/>
              </a:rPr>
              <a:t>: </a:t>
            </a:r>
            <a:r>
              <a:rPr lang="vi-VN" sz="2500" dirty="0">
                <a:solidFill>
                  <a:schemeClr val="tx1"/>
                </a:solidFill>
              </a:rPr>
              <a:t>Số dân châu Phi tăng rất nhanh từ những năm</a:t>
            </a:r>
            <a:endParaRPr lang="en-US" sz="2500" dirty="0">
              <a:solidFill>
                <a:schemeClr val="tx1"/>
              </a:solidFill>
            </a:endParaRPr>
          </a:p>
          <a:p>
            <a:pPr algn="just">
              <a:buClrTx/>
            </a:pP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910936" y="3327914"/>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A. Giữa thế kỉ XX. </a:t>
            </a:r>
            <a:endParaRPr lang="vi-VN" sz="2500" noProof="1">
              <a:solidFill>
                <a:schemeClr val="tx1"/>
              </a:solidFill>
              <a:cs typeface="Arial" panose="020B0604020202020204" pitchFamily="34" charset="0"/>
            </a:endParaRPr>
          </a:p>
        </p:txBody>
      </p:sp>
      <p:sp>
        <p:nvSpPr>
          <p:cNvPr id="6" name="Đáp án sai 1">
            <a:extLst>
              <a:ext uri="{FF2B5EF4-FFF2-40B4-BE49-F238E27FC236}">
                <a16:creationId xmlns="" xmlns:a16="http://schemas.microsoft.com/office/drawing/2014/main" id="{3FCD9830-5FD1-BD44-878B-228BD96CE996}"/>
              </a:ext>
            </a:extLst>
          </p:cNvPr>
          <p:cNvSpPr/>
          <p:nvPr/>
        </p:nvSpPr>
        <p:spPr>
          <a:xfrm>
            <a:off x="910936" y="5047671"/>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B. </a:t>
            </a:r>
            <a:r>
              <a:rPr lang="vi-VN" sz="2500" noProof="1">
                <a:solidFill>
                  <a:schemeClr val="tx1"/>
                </a:solidFill>
                <a:latin typeface="Arial" panose="020B0604020202020204" pitchFamily="34" charset="0"/>
                <a:cs typeface="Arial" panose="020B0604020202020204" pitchFamily="34" charset="0"/>
              </a:rPr>
              <a:t>C</a:t>
            </a:r>
            <a:r>
              <a:rPr lang="vi-VN" sz="2500" dirty="0">
                <a:solidFill>
                  <a:schemeClr val="tx1"/>
                </a:solidFill>
                <a:latin typeface="Arial" panose="020B0604020202020204" pitchFamily="34" charset="0"/>
                <a:cs typeface="Arial" panose="020B0604020202020204" pitchFamily="34" charset="0"/>
              </a:rPr>
              <a:t>uối thế kỉ XIX. </a:t>
            </a:r>
            <a:endParaRPr lang="vi-VN" sz="25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 xmlns:a16="http://schemas.microsoft.com/office/drawing/2014/main" id="{6A919885-0285-0403-1E09-FA94D8BC080B}"/>
              </a:ext>
            </a:extLst>
          </p:cNvPr>
          <p:cNvSpPr/>
          <p:nvPr/>
        </p:nvSpPr>
        <p:spPr>
          <a:xfrm>
            <a:off x="4791291" y="3305464"/>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C. Đầu thế kỉ XX.</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4791291" y="5047671"/>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D. Đầu thế kỉ XXI.</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3712925" y="3966193"/>
            <a:ext cx="639785" cy="742495"/>
          </a:xfrm>
          <a:prstGeom prst="rect">
            <a:avLst/>
          </a:prstGeom>
        </p:spPr>
      </p:pic>
      <p:pic>
        <p:nvPicPr>
          <p:cNvPr id="11" name="Picture 10">
            <a:extLst>
              <a:ext uri="{FF2B5EF4-FFF2-40B4-BE49-F238E27FC236}">
                <a16:creationId xmlns="" xmlns:a16="http://schemas.microsoft.com/office/drawing/2014/main" id="{4B31FD67-694B-8D1E-89C7-5C3C61578F68}"/>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595471" y="3900568"/>
            <a:ext cx="637592" cy="757381"/>
          </a:xfrm>
          <a:prstGeom prst="rect">
            <a:avLst/>
          </a:prstGeom>
        </p:spPr>
      </p:pic>
      <p:pic>
        <p:nvPicPr>
          <p:cNvPr id="12" name="Picture 10">
            <a:extLst>
              <a:ext uri="{FF2B5EF4-FFF2-40B4-BE49-F238E27FC236}">
                <a16:creationId xmlns="" xmlns:a16="http://schemas.microsoft.com/office/drawing/2014/main" id="{A47525BE-8DC6-1E4E-AED4-3C6DAB364AFC}"/>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595471" y="5620324"/>
            <a:ext cx="637592" cy="757381"/>
          </a:xfrm>
          <a:prstGeom prst="rect">
            <a:avLst/>
          </a:prstGeom>
        </p:spPr>
      </p:pic>
      <p:pic>
        <p:nvPicPr>
          <p:cNvPr id="13" name="Picture 10">
            <a:extLst>
              <a:ext uri="{FF2B5EF4-FFF2-40B4-BE49-F238E27FC236}">
                <a16:creationId xmlns="" xmlns:a16="http://schemas.microsoft.com/office/drawing/2014/main" id="{65C423E0-743C-7316-FEF3-4CE8613F3E05}"/>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3705305" y="5615244"/>
            <a:ext cx="637592" cy="757381"/>
          </a:xfrm>
          <a:prstGeom prst="rect">
            <a:avLst/>
          </a:prstGeom>
        </p:spPr>
      </p:pic>
      <p:sp>
        <p:nvSpPr>
          <p:cNvPr id="17" name="Cloud Callout 2">
            <a:extLst>
              <a:ext uri="{FF2B5EF4-FFF2-40B4-BE49-F238E27FC236}">
                <a16:creationId xmlns="" xmlns:a16="http://schemas.microsoft.com/office/drawing/2014/main" id="{5270D6E1-95A8-4FB3-9691-CCE7989A864F}"/>
              </a:ext>
            </a:extLst>
          </p:cNvPr>
          <p:cNvSpPr/>
          <p:nvPr/>
        </p:nvSpPr>
        <p:spPr>
          <a:xfrm>
            <a:off x="76200" y="107046"/>
            <a:ext cx="2452631" cy="1241525"/>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endParaRPr lang="en-US" sz="900" dirty="0"/>
          </a:p>
        </p:txBody>
      </p:sp>
      <p:sp>
        <p:nvSpPr>
          <p:cNvPr id="19" name="TextBox 18">
            <a:extLst>
              <a:ext uri="{FF2B5EF4-FFF2-40B4-BE49-F238E27FC236}">
                <a16:creationId xmlns="" xmlns:a16="http://schemas.microsoft.com/office/drawing/2014/main" id="{A2831ABA-6231-4ED5-BE31-265915B3E68B}"/>
              </a:ext>
            </a:extLst>
          </p:cNvPr>
          <p:cNvSpPr txBox="1"/>
          <p:nvPr/>
        </p:nvSpPr>
        <p:spPr>
          <a:xfrm rot="21095318">
            <a:off x="432727" y="132175"/>
            <a:ext cx="4572000" cy="467204"/>
          </a:xfrm>
          <a:prstGeom prst="rect">
            <a:avLst/>
          </a:prstGeom>
          <a:noFill/>
        </p:spPr>
        <p:txBody>
          <a:bodyPr wrap="square" lIns="51206" tIns="25603" rIns="51206" bIns="25603">
            <a:spAutoFit/>
          </a:bodyPr>
          <a:lstStyle/>
          <a:p>
            <a:r>
              <a:rPr lang="vi-VN" sz="2700" b="1" spc="-45" dirty="0">
                <a:solidFill>
                  <a:schemeClr val="tx2">
                    <a:lumMod val="75000"/>
                  </a:schemeClr>
                </a:solidFill>
                <a:latin typeface="Arial" panose="020B0604020202020204" pitchFamily="34" charset="0"/>
                <a:cs typeface="Arial" panose="020B0604020202020204" pitchFamily="34" charset="0"/>
              </a:rPr>
              <a:t>Luyện tập 2 </a:t>
            </a:r>
            <a:endParaRPr lang="en-US" sz="2700" dirty="0"/>
          </a:p>
        </p:txBody>
      </p:sp>
    </p:spTree>
    <p:extLst>
      <p:ext uri="{BB962C8B-B14F-4D97-AF65-F5344CB8AC3E}">
        <p14:creationId xmlns="" xmlns:p14="http://schemas.microsoft.com/office/powerpoint/2010/main" val="2073903695"/>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290">
                                          <p:stCondLst>
                                            <p:cond delay="0"/>
                                          </p:stCondLst>
                                        </p:cTn>
                                        <p:tgtEl>
                                          <p:spTgt spid="19"/>
                                        </p:tgtEl>
                                      </p:cBhvr>
                                    </p:animEffect>
                                    <p:anim calcmode="lin" valueType="num">
                                      <p:cBhvr>
                                        <p:cTn id="13"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8" dur="13">
                                          <p:stCondLst>
                                            <p:cond delay="325"/>
                                          </p:stCondLst>
                                        </p:cTn>
                                        <p:tgtEl>
                                          <p:spTgt spid="19"/>
                                        </p:tgtEl>
                                      </p:cBhvr>
                                      <p:to x="100000" y="60000"/>
                                    </p:animScale>
                                    <p:animScale>
                                      <p:cBhvr>
                                        <p:cTn id="19" dur="83" decel="50000">
                                          <p:stCondLst>
                                            <p:cond delay="338"/>
                                          </p:stCondLst>
                                        </p:cTn>
                                        <p:tgtEl>
                                          <p:spTgt spid="19"/>
                                        </p:tgtEl>
                                      </p:cBhvr>
                                      <p:to x="100000" y="100000"/>
                                    </p:animScale>
                                    <p:animScale>
                                      <p:cBhvr>
                                        <p:cTn id="20" dur="13">
                                          <p:stCondLst>
                                            <p:cond delay="656"/>
                                          </p:stCondLst>
                                        </p:cTn>
                                        <p:tgtEl>
                                          <p:spTgt spid="19"/>
                                        </p:tgtEl>
                                      </p:cBhvr>
                                      <p:to x="100000" y="80000"/>
                                    </p:animScale>
                                    <p:animScale>
                                      <p:cBhvr>
                                        <p:cTn id="21" dur="83" decel="50000">
                                          <p:stCondLst>
                                            <p:cond delay="669"/>
                                          </p:stCondLst>
                                        </p:cTn>
                                        <p:tgtEl>
                                          <p:spTgt spid="19"/>
                                        </p:tgtEl>
                                      </p:cBhvr>
                                      <p:to x="100000" y="100000"/>
                                    </p:animScale>
                                    <p:animScale>
                                      <p:cBhvr>
                                        <p:cTn id="22" dur="13">
                                          <p:stCondLst>
                                            <p:cond delay="821"/>
                                          </p:stCondLst>
                                        </p:cTn>
                                        <p:tgtEl>
                                          <p:spTgt spid="19"/>
                                        </p:tgtEl>
                                      </p:cBhvr>
                                      <p:to x="100000" y="90000"/>
                                    </p:animScale>
                                    <p:animScale>
                                      <p:cBhvr>
                                        <p:cTn id="23" dur="83" decel="50000">
                                          <p:stCondLst>
                                            <p:cond delay="834"/>
                                          </p:stCondLst>
                                        </p:cTn>
                                        <p:tgtEl>
                                          <p:spTgt spid="19"/>
                                        </p:tgtEl>
                                      </p:cBhvr>
                                      <p:to x="100000" y="100000"/>
                                    </p:animScale>
                                    <p:animScale>
                                      <p:cBhvr>
                                        <p:cTn id="24" dur="13">
                                          <p:stCondLst>
                                            <p:cond delay="904"/>
                                          </p:stCondLst>
                                        </p:cTn>
                                        <p:tgtEl>
                                          <p:spTgt spid="19"/>
                                        </p:tgtEl>
                                      </p:cBhvr>
                                      <p:to x="100000" y="95000"/>
                                    </p:animScale>
                                    <p:animScale>
                                      <p:cBhvr>
                                        <p:cTn id="25" dur="83" decel="50000">
                                          <p:stCondLst>
                                            <p:cond delay="917"/>
                                          </p:stCondLst>
                                        </p:cTn>
                                        <p:tgtEl>
                                          <p:spTgt spid="1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randombar(horizontal)">
                                      <p:cBhvr>
                                        <p:cTn id="35" dur="1000"/>
                                        <p:tgtEl>
                                          <p:spTgt spid="2"/>
                                        </p:tgtEl>
                                      </p:cBhvr>
                                    </p:animEffect>
                                  </p:childTnLst>
                                </p:cTn>
                              </p:par>
                            </p:childTnLst>
                          </p:cTn>
                        </p:par>
                        <p:par>
                          <p:cTn id="36" fill="hold">
                            <p:stCondLst>
                              <p:cond delay="1000"/>
                            </p:stCondLst>
                            <p:childTnLst>
                              <p:par>
                                <p:cTn id="37" presetID="18" presetClass="entr" presetSubtype="12"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strips(downLeft)">
                                      <p:cBhvr>
                                        <p:cTn id="39" dur="500"/>
                                        <p:tgtEl>
                                          <p:spTgt spid="5"/>
                                        </p:tgtEl>
                                      </p:cBhvr>
                                    </p:animEffect>
                                  </p:childTnLst>
                                </p:cTn>
                              </p:par>
                            </p:childTnLst>
                          </p:cTn>
                        </p:par>
                        <p:par>
                          <p:cTn id="40" fill="hold">
                            <p:stCondLst>
                              <p:cond delay="1500"/>
                            </p:stCondLst>
                            <p:childTnLst>
                              <p:par>
                                <p:cTn id="41" presetID="18" presetClass="entr" presetSubtype="12"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strips(downLeft)">
                                      <p:cBhvr>
                                        <p:cTn id="43" dur="500"/>
                                        <p:tgtEl>
                                          <p:spTgt spid="6"/>
                                        </p:tgtEl>
                                      </p:cBhvr>
                                    </p:animEffect>
                                  </p:childTnLst>
                                </p:cTn>
                              </p:par>
                            </p:childTnLst>
                          </p:cTn>
                        </p:par>
                        <p:par>
                          <p:cTn id="44" fill="hold">
                            <p:stCondLst>
                              <p:cond delay="2000"/>
                            </p:stCondLst>
                            <p:childTnLst>
                              <p:par>
                                <p:cTn id="45" presetID="18" presetClass="entr" presetSubtype="12"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strips(downLeft)">
                                      <p:cBhvr>
                                        <p:cTn id="47" dur="500"/>
                                        <p:tgtEl>
                                          <p:spTgt spid="7"/>
                                        </p:tgtEl>
                                      </p:cBhvr>
                                    </p:animEffect>
                                  </p:childTnLst>
                                </p:cTn>
                              </p:par>
                            </p:childTnLst>
                          </p:cTn>
                        </p:par>
                        <p:par>
                          <p:cTn id="48" fill="hold">
                            <p:stCondLst>
                              <p:cond delay="2500"/>
                            </p:stCondLst>
                            <p:childTnLst>
                              <p:par>
                                <p:cTn id="49" presetID="18" presetClass="entr" presetSubtype="12"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strips(down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par>
                                <p:cTn id="57" presetID="16" presetClass="entr" presetSubtype="21"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par>
                                <p:cTn id="60" presetID="16" presetClass="entr" presetSubtype="21"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par>
                                <p:cTn id="63" presetID="16" presetClass="entr" presetSubtype="21"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5"/>
                                        </p:tgtEl>
                                        <p:attrNameLst>
                                          <p:attrName>fillcolor</p:attrName>
                                        </p:attrNameLst>
                                      </p:cBhvr>
                                      <p:to>
                                        <a:srgbClr val="92D050"/>
                                      </p:to>
                                    </p:animClr>
                                    <p:set>
                                      <p:cBhvr>
                                        <p:cTn id="71" dur="500" fill="hold"/>
                                        <p:tgtEl>
                                          <p:spTgt spid="5"/>
                                        </p:tgtEl>
                                        <p:attrNameLst>
                                          <p:attrName>fill.type</p:attrName>
                                        </p:attrNameLst>
                                      </p:cBhvr>
                                      <p:to>
                                        <p:strVal val="solid"/>
                                      </p:to>
                                    </p:set>
                                    <p:set>
                                      <p:cBhvr>
                                        <p:cTn id="72" dur="500" fill="hold"/>
                                        <p:tgtEl>
                                          <p:spTgt spid="5"/>
                                        </p:tgtEl>
                                        <p:attrNameLst>
                                          <p:attrName>fill.on</p:attrName>
                                        </p:attrNameLst>
                                      </p:cBhvr>
                                      <p:to>
                                        <p:strVal val="true"/>
                                      </p:to>
                                    </p:set>
                                  </p:childTnLst>
                                </p:cTn>
                              </p:par>
                              <p:par>
                                <p:cTn id="73" presetID="26" presetClass="emph" presetSubtype="0" repeatCount="4000" fill="hold" grpId="1" nodeType="withEffect">
                                  <p:stCondLst>
                                    <p:cond delay="0"/>
                                  </p:stCondLst>
                                  <p:childTnLst>
                                    <p:animEffect transition="out" filter="fade">
                                      <p:cBhvr>
                                        <p:cTn id="74" dur="500" tmFilter="0, 0; .2, .5; .8, .5; 1, 0"/>
                                        <p:tgtEl>
                                          <p:spTgt spid="5"/>
                                        </p:tgtEl>
                                      </p:cBhvr>
                                    </p:animEffect>
                                    <p:animScale>
                                      <p:cBhvr>
                                        <p:cTn id="75"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76" restart="whenNotActive" fill="hold" evtFilter="cancelBubble" nodeType="interactiveSeq">
                <p:stCondLst>
                  <p:cond evt="onClick" delay="0">
                    <p:tgtEl>
                      <p:spTgt spid="6"/>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500" fill="hold"/>
                                        <p:tgtEl>
                                          <p:spTgt spid="6"/>
                                        </p:tgtEl>
                                        <p:attrNameLst>
                                          <p:attrName>fillcolor</p:attrName>
                                        </p:attrNameLst>
                                      </p:cBhvr>
                                      <p:to>
                                        <a:srgbClr val="D99694"/>
                                      </p:to>
                                    </p:animClr>
                                    <p:set>
                                      <p:cBhvr>
                                        <p:cTn id="81" dur="500" fill="hold"/>
                                        <p:tgtEl>
                                          <p:spTgt spid="6"/>
                                        </p:tgtEl>
                                        <p:attrNameLst>
                                          <p:attrName>fill.type</p:attrName>
                                        </p:attrNameLst>
                                      </p:cBhvr>
                                      <p:to>
                                        <p:strVal val="solid"/>
                                      </p:to>
                                    </p:set>
                                    <p:set>
                                      <p:cBhvr>
                                        <p:cTn id="82" dur="500" fill="hold"/>
                                        <p:tgtEl>
                                          <p:spTgt spid="6"/>
                                        </p:tgtEl>
                                        <p:attrNameLst>
                                          <p:attrName>fill.on</p:attrName>
                                        </p:attrNameLst>
                                      </p:cBhvr>
                                      <p:to>
                                        <p:strVal val="true"/>
                                      </p:to>
                                    </p:set>
                                  </p:childTnLst>
                                </p:cTn>
                              </p:par>
                              <p:par>
                                <p:cTn id="83" presetID="26" presetClass="emph" presetSubtype="0" repeatCount="4000" fill="hold" grpId="1" nodeType="withEffect">
                                  <p:stCondLst>
                                    <p:cond delay="0"/>
                                  </p:stCondLst>
                                  <p:childTnLst>
                                    <p:animEffect transition="out" filter="fade">
                                      <p:cBhvr>
                                        <p:cTn id="84" dur="500" tmFilter="0, 0; .2, .5; .8, .5; 1, 0"/>
                                        <p:tgtEl>
                                          <p:spTgt spid="6"/>
                                        </p:tgtEl>
                                      </p:cBhvr>
                                    </p:animEffect>
                                    <p:animScale>
                                      <p:cBhvr>
                                        <p:cTn id="8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500" fill="hold"/>
                                        <p:tgtEl>
                                          <p:spTgt spid="7"/>
                                        </p:tgtEl>
                                        <p:attrNameLst>
                                          <p:attrName>fillcolor</p:attrName>
                                        </p:attrNameLst>
                                      </p:cBhvr>
                                      <p:to>
                                        <a:srgbClr val="D99694"/>
                                      </p:to>
                                    </p:animClr>
                                    <p:set>
                                      <p:cBhvr>
                                        <p:cTn id="91" dur="500" fill="hold"/>
                                        <p:tgtEl>
                                          <p:spTgt spid="7"/>
                                        </p:tgtEl>
                                        <p:attrNameLst>
                                          <p:attrName>fill.type</p:attrName>
                                        </p:attrNameLst>
                                      </p:cBhvr>
                                      <p:to>
                                        <p:strVal val="solid"/>
                                      </p:to>
                                    </p:set>
                                    <p:set>
                                      <p:cBhvr>
                                        <p:cTn id="92" dur="500" fill="hold"/>
                                        <p:tgtEl>
                                          <p:spTgt spid="7"/>
                                        </p:tgtEl>
                                        <p:attrNameLst>
                                          <p:attrName>fill.on</p:attrName>
                                        </p:attrNameLst>
                                      </p:cBhvr>
                                      <p:to>
                                        <p:strVal val="true"/>
                                      </p:to>
                                    </p:set>
                                  </p:childTnLst>
                                </p:cTn>
                              </p:par>
                              <p:par>
                                <p:cTn id="93" presetID="26" presetClass="emph" presetSubtype="0" repeatCount="4000" fill="hold" grpId="1" nodeType="withEffect">
                                  <p:stCondLst>
                                    <p:cond delay="0"/>
                                  </p:stCondLst>
                                  <p:childTnLst>
                                    <p:animEffect transition="out" filter="fade">
                                      <p:cBhvr>
                                        <p:cTn id="94" dur="500" tmFilter="0, 0; .2, .5; .8, .5; 1, 0"/>
                                        <p:tgtEl>
                                          <p:spTgt spid="7"/>
                                        </p:tgtEl>
                                      </p:cBhvr>
                                    </p:animEffect>
                                    <p:animScale>
                                      <p:cBhvr>
                                        <p:cTn id="95" dur="250" autoRev="1" fill="hold"/>
                                        <p:tgtEl>
                                          <p:spTgt spid="7"/>
                                        </p:tgtEl>
                                      </p:cBhvr>
                                      <p:by x="105000" y="105000"/>
                                    </p:animScale>
                                  </p:childTnLst>
                                </p:cTn>
                              </p:par>
                            </p:childTnLst>
                          </p:cTn>
                        </p:par>
                      </p:childTnLst>
                    </p:cTn>
                  </p:par>
                </p:childTnLst>
              </p:cTn>
              <p:nextCondLst>
                <p:cond evt="onClick" delay="0">
                  <p:tgtEl>
                    <p:spTgt spid="7"/>
                  </p:tgtEl>
                </p:cond>
              </p:nextCondLst>
            </p:seq>
          </p:childTnLst>
        </p:cTn>
      </p:par>
    </p:tnLst>
    <p:bldLst>
      <p:bldP spid="16" grpId="0"/>
      <p:bldP spid="2" grpId="0" animBg="1"/>
      <p:bldP spid="5" grpId="0" animBg="1"/>
      <p:bldP spid="5" grpId="1" animBg="1"/>
      <p:bldP spid="6" grpId="0" animBg="1"/>
      <p:bldP spid="6" grpId="1" animBg="1"/>
      <p:bldP spid="7" grpId="0" animBg="1"/>
      <p:bldP spid="7" grpId="1" animBg="1"/>
      <p:bldP spid="8" grpId="0" animBg="1"/>
      <p:bldP spid="17" grpId="0" animBg="1"/>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910936" y="568805"/>
            <a:ext cx="7322128" cy="16409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500" b="1" noProof="1">
                <a:solidFill>
                  <a:srgbClr val="000000"/>
                </a:solidFill>
                <a:cs typeface="Arial" panose="020B0604020202020204" pitchFamily="34" charset="0"/>
              </a:rPr>
              <a:t>Câu 2.</a:t>
            </a:r>
            <a:r>
              <a:rPr lang="en-US" sz="2500" b="1" noProof="1">
                <a:solidFill>
                  <a:srgbClr val="000000"/>
                </a:solidFill>
                <a:cs typeface="Arial" panose="020B0604020202020204" pitchFamily="34" charset="0"/>
              </a:rPr>
              <a:t> </a:t>
            </a:r>
            <a:r>
              <a:rPr lang="vi-VN" sz="2500" noProof="1">
                <a:solidFill>
                  <a:srgbClr val="000000"/>
                </a:solidFill>
                <a:cs typeface="Arial" panose="020B0604020202020204" pitchFamily="34" charset="0"/>
              </a:rPr>
              <a:t>Giai đoạn 2015 – 2020, tỉ lệ tăng dân số tự nhiên của châu Phi so với thế giới:</a:t>
            </a: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831166" y="4430758"/>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dirty="0">
                <a:solidFill>
                  <a:schemeClr val="tx1"/>
                </a:solidFill>
              </a:rPr>
              <a:t>B</a:t>
            </a:r>
            <a:r>
              <a:rPr lang="vi-VN" sz="2500" dirty="0">
                <a:solidFill>
                  <a:schemeClr val="tx1"/>
                </a:solidFill>
              </a:rPr>
              <a:t>. Cao hơn</a:t>
            </a:r>
            <a:endParaRPr lang="vi-VN" sz="2500" noProof="1">
              <a:solidFill>
                <a:schemeClr val="tx1"/>
              </a:solidFill>
              <a:cs typeface="Arial" panose="020B0604020202020204" pitchFamily="34" charset="0"/>
            </a:endParaRPr>
          </a:p>
        </p:txBody>
      </p:sp>
      <p:sp>
        <p:nvSpPr>
          <p:cNvPr id="6" name="Đáp án sai 1">
            <a:extLst>
              <a:ext uri="{FF2B5EF4-FFF2-40B4-BE49-F238E27FC236}">
                <a16:creationId xmlns="" xmlns:a16="http://schemas.microsoft.com/office/drawing/2014/main" id="{3FCD9830-5FD1-BD44-878B-228BD96CE996}"/>
              </a:ext>
            </a:extLst>
          </p:cNvPr>
          <p:cNvSpPr/>
          <p:nvPr/>
        </p:nvSpPr>
        <p:spPr>
          <a:xfrm>
            <a:off x="838200" y="269188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A. Thấp</a:t>
            </a:r>
            <a:r>
              <a:rPr lang="vi-VN" sz="2500" noProof="1">
                <a:solidFill>
                  <a:schemeClr val="tx1"/>
                </a:solidFill>
                <a:latin typeface="Arial" panose="020B0604020202020204" pitchFamily="34" charset="0"/>
                <a:cs typeface="Arial" panose="020B0604020202020204" pitchFamily="34" charset="0"/>
              </a:rPr>
              <a:t> hơn</a:t>
            </a:r>
          </a:p>
        </p:txBody>
      </p:sp>
      <p:sp>
        <p:nvSpPr>
          <p:cNvPr id="7" name="Đáp án sai 2">
            <a:extLst>
              <a:ext uri="{FF2B5EF4-FFF2-40B4-BE49-F238E27FC236}">
                <a16:creationId xmlns="" xmlns:a16="http://schemas.microsoft.com/office/drawing/2014/main" id="{6A919885-0285-0403-1E09-FA94D8BC080B}"/>
              </a:ext>
            </a:extLst>
          </p:cNvPr>
          <p:cNvSpPr/>
          <p:nvPr/>
        </p:nvSpPr>
        <p:spPr>
          <a:xfrm>
            <a:off x="4831772" y="269188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C. Bằng nhau</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4831772" y="433502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D. Cao hơn 2 lần</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3687683" y="4605063"/>
            <a:ext cx="639785" cy="742495"/>
          </a:xfrm>
          <a:prstGeom prst="rect">
            <a:avLst/>
          </a:prstGeom>
        </p:spPr>
      </p:pic>
      <p:pic>
        <p:nvPicPr>
          <p:cNvPr id="11" name="Picture 10">
            <a:extLst>
              <a:ext uri="{FF2B5EF4-FFF2-40B4-BE49-F238E27FC236}">
                <a16:creationId xmlns="" xmlns:a16="http://schemas.microsoft.com/office/drawing/2014/main" id="{4B31FD67-694B-8D1E-89C7-5C3C61578F68}"/>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3797869" y="2950715"/>
            <a:ext cx="637592" cy="757381"/>
          </a:xfrm>
          <a:prstGeom prst="rect">
            <a:avLst/>
          </a:prstGeom>
        </p:spPr>
      </p:pic>
      <p:pic>
        <p:nvPicPr>
          <p:cNvPr id="12" name="Picture 10">
            <a:extLst>
              <a:ext uri="{FF2B5EF4-FFF2-40B4-BE49-F238E27FC236}">
                <a16:creationId xmlns="" xmlns:a16="http://schemas.microsoft.com/office/drawing/2014/main" id="{A47525BE-8DC6-1E4E-AED4-3C6DAB364AFC}"/>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770337" y="4634474"/>
            <a:ext cx="637592" cy="757381"/>
          </a:xfrm>
          <a:prstGeom prst="rect">
            <a:avLst/>
          </a:prstGeom>
        </p:spPr>
      </p:pic>
      <p:pic>
        <p:nvPicPr>
          <p:cNvPr id="13" name="Picture 10">
            <a:extLst>
              <a:ext uri="{FF2B5EF4-FFF2-40B4-BE49-F238E27FC236}">
                <a16:creationId xmlns="" xmlns:a16="http://schemas.microsoft.com/office/drawing/2014/main" id="{65C423E0-743C-7316-FEF3-4CE8613F3E05}"/>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810500" y="2895600"/>
            <a:ext cx="637592" cy="757381"/>
          </a:xfrm>
          <a:prstGeom prst="rect">
            <a:avLst/>
          </a:prstGeom>
        </p:spPr>
      </p:pic>
      <p:pic>
        <p:nvPicPr>
          <p:cNvPr id="14" name="Picture 6">
            <a:extLst>
              <a:ext uri="{FF2B5EF4-FFF2-40B4-BE49-F238E27FC236}">
                <a16:creationId xmlns="" xmlns:a16="http://schemas.microsoft.com/office/drawing/2014/main" id="{007AB91B-CA42-4984-8DFB-1327870633FF}"/>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8309659" y="5594456"/>
            <a:ext cx="816978" cy="1272011"/>
          </a:xfrm>
          <a:prstGeom prst="rect">
            <a:avLst/>
          </a:prstGeom>
        </p:spPr>
      </p:pic>
      <p:pic>
        <p:nvPicPr>
          <p:cNvPr id="15" name="Picture 9">
            <a:extLst>
              <a:ext uri="{FF2B5EF4-FFF2-40B4-BE49-F238E27FC236}">
                <a16:creationId xmlns="" xmlns:a16="http://schemas.microsoft.com/office/drawing/2014/main" id="{5E7D3996-8B60-4E39-941B-A1325B445D93}"/>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100616" y="5541837"/>
            <a:ext cx="1004284" cy="1268445"/>
          </a:xfrm>
          <a:prstGeom prst="rect">
            <a:avLst/>
          </a:prstGeom>
        </p:spPr>
      </p:pic>
    </p:spTree>
    <p:extLst>
      <p:ext uri="{BB962C8B-B14F-4D97-AF65-F5344CB8AC3E}">
        <p14:creationId xmlns="" xmlns:p14="http://schemas.microsoft.com/office/powerpoint/2010/main" val="1337536225"/>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
                                        </p:tgtEl>
                                        <p:attrNameLst>
                                          <p:attrName>fillcolor</p:attrName>
                                        </p:attrNameLst>
                                      </p:cBhvr>
                                      <p:to>
                                        <a:srgbClr val="92D050"/>
                                      </p:to>
                                    </p:animClr>
                                    <p:set>
                                      <p:cBhvr>
                                        <p:cTn id="43" dur="500" fill="hold"/>
                                        <p:tgtEl>
                                          <p:spTgt spid="5"/>
                                        </p:tgtEl>
                                        <p:attrNameLst>
                                          <p:attrName>fill.type</p:attrName>
                                        </p:attrNameLst>
                                      </p:cBhvr>
                                      <p:to>
                                        <p:strVal val="solid"/>
                                      </p:to>
                                    </p:set>
                                    <p:set>
                                      <p:cBhvr>
                                        <p:cTn id="44" dur="500" fill="hold"/>
                                        <p:tgtEl>
                                          <p:spTgt spid="5"/>
                                        </p:tgtEl>
                                        <p:attrNameLst>
                                          <p:attrName>fill.on</p:attrName>
                                        </p:attrNameLst>
                                      </p:cBhvr>
                                      <p:to>
                                        <p:strVal val="tru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6"/>
                                        </p:tgtEl>
                                        <p:attrNameLst>
                                          <p:attrName>fillcolor</p:attrName>
                                        </p:attrNameLst>
                                      </p:cBhvr>
                                      <p:to>
                                        <a:srgbClr val="D99694"/>
                                      </p:to>
                                    </p:animClr>
                                    <p:set>
                                      <p:cBhvr>
                                        <p:cTn id="53" dur="500" fill="hold"/>
                                        <p:tgtEl>
                                          <p:spTgt spid="6"/>
                                        </p:tgtEl>
                                        <p:attrNameLst>
                                          <p:attrName>fill.type</p:attrName>
                                        </p:attrNameLst>
                                      </p:cBhvr>
                                      <p:to>
                                        <p:strVal val="solid"/>
                                      </p:to>
                                    </p:set>
                                    <p:set>
                                      <p:cBhvr>
                                        <p:cTn id="54" dur="500" fill="hold"/>
                                        <p:tgtEl>
                                          <p:spTgt spid="6"/>
                                        </p:tgtEl>
                                        <p:attrNameLst>
                                          <p:attrName>fill.on</p:attrName>
                                        </p:attrNameLst>
                                      </p:cBhvr>
                                      <p:to>
                                        <p:strVal val="tru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6"/>
                                        </p:tgtEl>
                                      </p:cBhvr>
                                    </p:animEffect>
                                    <p:animScale>
                                      <p:cBhvr>
                                        <p:cTn id="5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7"/>
                                        </p:tgtEl>
                                        <p:attrNameLst>
                                          <p:attrName>fillcolor</p:attrName>
                                        </p:attrNameLst>
                                      </p:cBhvr>
                                      <p:to>
                                        <a:srgbClr val="D99694"/>
                                      </p:to>
                                    </p:animClr>
                                    <p:set>
                                      <p:cBhvr>
                                        <p:cTn id="63" dur="500" fill="hold"/>
                                        <p:tgtEl>
                                          <p:spTgt spid="7"/>
                                        </p:tgtEl>
                                        <p:attrNameLst>
                                          <p:attrName>fill.type</p:attrName>
                                        </p:attrNameLst>
                                      </p:cBhvr>
                                      <p:to>
                                        <p:strVal val="solid"/>
                                      </p:to>
                                    </p:set>
                                    <p:set>
                                      <p:cBhvr>
                                        <p:cTn id="64" dur="500" fill="hold"/>
                                        <p:tgtEl>
                                          <p:spTgt spid="7"/>
                                        </p:tgtEl>
                                        <p:attrNameLst>
                                          <p:attrName>fill.on</p:attrName>
                                        </p:attrNameLst>
                                      </p:cBhvr>
                                      <p:to>
                                        <p:strVal val="tru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26" presetClass="emph" presetSubtype="0" repeatCount="4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910936" y="568805"/>
            <a:ext cx="7322128" cy="16409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500" b="1" noProof="1">
                <a:solidFill>
                  <a:srgbClr val="000000"/>
                </a:solidFill>
                <a:cs typeface="Arial" panose="020B0604020202020204" pitchFamily="34" charset="0"/>
              </a:rPr>
              <a:t>Câu 3. </a:t>
            </a:r>
            <a:r>
              <a:rPr lang="vi-VN" sz="2500" noProof="1">
                <a:solidFill>
                  <a:srgbClr val="000000"/>
                </a:solidFill>
                <a:cs typeface="Arial" panose="020B0604020202020204" pitchFamily="34" charset="0"/>
              </a:rPr>
              <a:t>Nơi chịu ảnh hưởng nặng nề nhất của nạn đói ở châu Phi là:</a:t>
            </a: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4791291" y="4576616"/>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buClrTx/>
              <a:buFontTx/>
              <a:buNone/>
            </a:pPr>
            <a:r>
              <a:rPr lang="en-US" sz="2500" dirty="0">
                <a:solidFill>
                  <a:schemeClr val="tx1"/>
                </a:solidFill>
              </a:rPr>
              <a:t>D</a:t>
            </a:r>
            <a:r>
              <a:rPr lang="vi-VN" sz="2500" dirty="0">
                <a:solidFill>
                  <a:schemeClr val="tx1"/>
                </a:solidFill>
              </a:rPr>
              <a:t>. Vùng nam hoang mạc Xa – ha - ra</a:t>
            </a:r>
            <a:endParaRPr lang="vi-VN" sz="2500" noProof="1">
              <a:solidFill>
                <a:schemeClr val="tx1"/>
              </a:solidFill>
              <a:cs typeface="Arial" panose="020B0604020202020204" pitchFamily="34" charset="0"/>
            </a:endParaRPr>
          </a:p>
        </p:txBody>
      </p:sp>
      <p:sp>
        <p:nvSpPr>
          <p:cNvPr id="6" name="Đáp án sai 1">
            <a:extLst>
              <a:ext uri="{FF2B5EF4-FFF2-40B4-BE49-F238E27FC236}">
                <a16:creationId xmlns="" xmlns:a16="http://schemas.microsoft.com/office/drawing/2014/main" id="{3FCD9830-5FD1-BD44-878B-228BD96CE996}"/>
              </a:ext>
            </a:extLst>
          </p:cNvPr>
          <p:cNvSpPr/>
          <p:nvPr/>
        </p:nvSpPr>
        <p:spPr>
          <a:xfrm>
            <a:off x="834342" y="4484028"/>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B. </a:t>
            </a:r>
            <a:r>
              <a:rPr lang="vi-VN" sz="2500" noProof="1">
                <a:solidFill>
                  <a:schemeClr val="tx1"/>
                </a:solidFill>
                <a:latin typeface="Arial" panose="020B0604020202020204" pitchFamily="34" charset="0"/>
                <a:cs typeface="Arial" panose="020B0604020202020204" pitchFamily="34" charset="0"/>
              </a:rPr>
              <a:t>Nam Phi</a:t>
            </a:r>
          </a:p>
        </p:txBody>
      </p:sp>
      <p:sp>
        <p:nvSpPr>
          <p:cNvPr id="7" name="Đáp án sai 2">
            <a:extLst>
              <a:ext uri="{FF2B5EF4-FFF2-40B4-BE49-F238E27FC236}">
                <a16:creationId xmlns="" xmlns:a16="http://schemas.microsoft.com/office/drawing/2014/main" id="{6A919885-0285-0403-1E09-FA94D8BC080B}"/>
              </a:ext>
            </a:extLst>
          </p:cNvPr>
          <p:cNvSpPr/>
          <p:nvPr/>
        </p:nvSpPr>
        <p:spPr>
          <a:xfrm>
            <a:off x="4791291" y="2618262"/>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C. Đông Phi</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834342" y="2622353"/>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dirty="0">
                <a:solidFill>
                  <a:schemeClr val="tx1"/>
                </a:solidFill>
                <a:latin typeface="Arial" panose="020B0604020202020204" pitchFamily="34" charset="0"/>
                <a:cs typeface="Arial" panose="020B0604020202020204" pitchFamily="34" charset="0"/>
              </a:rPr>
              <a:t>A</a:t>
            </a:r>
            <a:r>
              <a:rPr lang="vi-VN" sz="2500" dirty="0">
                <a:solidFill>
                  <a:schemeClr val="tx1"/>
                </a:solidFill>
                <a:latin typeface="Arial" panose="020B0604020202020204" pitchFamily="34" charset="0"/>
                <a:cs typeface="Arial" panose="020B0604020202020204" pitchFamily="34" charset="0"/>
              </a:rPr>
              <a:t>. </a:t>
            </a:r>
            <a:r>
              <a:rPr lang="vi-VN" sz="2500" dirty="0">
                <a:solidFill>
                  <a:schemeClr val="tx1"/>
                </a:solidFill>
              </a:rPr>
              <a:t>Bắc Phi</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7806934" y="5029200"/>
            <a:ext cx="639785" cy="956867"/>
          </a:xfrm>
          <a:prstGeom prst="rect">
            <a:avLst/>
          </a:prstGeom>
        </p:spPr>
      </p:pic>
      <p:pic>
        <p:nvPicPr>
          <p:cNvPr id="11" name="Picture 10">
            <a:extLst>
              <a:ext uri="{FF2B5EF4-FFF2-40B4-BE49-F238E27FC236}">
                <a16:creationId xmlns="" xmlns:a16="http://schemas.microsoft.com/office/drawing/2014/main" id="{4B31FD67-694B-8D1E-89C7-5C3C61578F68}"/>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3598041" y="4770354"/>
            <a:ext cx="637592" cy="757381"/>
          </a:xfrm>
          <a:prstGeom prst="rect">
            <a:avLst/>
          </a:prstGeom>
        </p:spPr>
      </p:pic>
      <p:pic>
        <p:nvPicPr>
          <p:cNvPr id="12" name="Picture 10">
            <a:extLst>
              <a:ext uri="{FF2B5EF4-FFF2-40B4-BE49-F238E27FC236}">
                <a16:creationId xmlns="" xmlns:a16="http://schemas.microsoft.com/office/drawing/2014/main" id="{A47525BE-8DC6-1E4E-AED4-3C6DAB364AFC}"/>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3428979" y="2970259"/>
            <a:ext cx="637592" cy="757381"/>
          </a:xfrm>
          <a:prstGeom prst="rect">
            <a:avLst/>
          </a:prstGeom>
        </p:spPr>
      </p:pic>
      <p:pic>
        <p:nvPicPr>
          <p:cNvPr id="13" name="Picture 10">
            <a:extLst>
              <a:ext uri="{FF2B5EF4-FFF2-40B4-BE49-F238E27FC236}">
                <a16:creationId xmlns="" xmlns:a16="http://schemas.microsoft.com/office/drawing/2014/main" id="{65C423E0-743C-7316-FEF3-4CE8613F3E05}"/>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653513" y="2931320"/>
            <a:ext cx="637592" cy="757381"/>
          </a:xfrm>
          <a:prstGeom prst="rect">
            <a:avLst/>
          </a:prstGeom>
        </p:spPr>
      </p:pic>
      <p:pic>
        <p:nvPicPr>
          <p:cNvPr id="14" name="Picture 11">
            <a:extLst>
              <a:ext uri="{FF2B5EF4-FFF2-40B4-BE49-F238E27FC236}">
                <a16:creationId xmlns="" xmlns:a16="http://schemas.microsoft.com/office/drawing/2014/main" id="{CC168591-CE51-4B9E-A3D6-764138981E30}"/>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8291105" y="177800"/>
            <a:ext cx="741772" cy="1430783"/>
          </a:xfrm>
          <a:prstGeom prst="rect">
            <a:avLst/>
          </a:prstGeom>
        </p:spPr>
      </p:pic>
      <p:pic>
        <p:nvPicPr>
          <p:cNvPr id="15" name="Picture 10">
            <a:extLst>
              <a:ext uri="{FF2B5EF4-FFF2-40B4-BE49-F238E27FC236}">
                <a16:creationId xmlns="" xmlns:a16="http://schemas.microsoft.com/office/drawing/2014/main" id="{3E3B92D4-780C-4593-ACB4-1AC694B42D53}"/>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0" y="5449166"/>
            <a:ext cx="744574" cy="1487174"/>
          </a:xfrm>
          <a:prstGeom prst="rect">
            <a:avLst/>
          </a:prstGeom>
        </p:spPr>
      </p:pic>
    </p:spTree>
    <p:extLst>
      <p:ext uri="{BB962C8B-B14F-4D97-AF65-F5344CB8AC3E}">
        <p14:creationId xmlns="" xmlns:p14="http://schemas.microsoft.com/office/powerpoint/2010/main" val="713842340"/>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
                                        </p:tgtEl>
                                        <p:attrNameLst>
                                          <p:attrName>fillcolor</p:attrName>
                                        </p:attrNameLst>
                                      </p:cBhvr>
                                      <p:to>
                                        <a:srgbClr val="92D050"/>
                                      </p:to>
                                    </p:animClr>
                                    <p:set>
                                      <p:cBhvr>
                                        <p:cTn id="43" dur="500" fill="hold"/>
                                        <p:tgtEl>
                                          <p:spTgt spid="5"/>
                                        </p:tgtEl>
                                        <p:attrNameLst>
                                          <p:attrName>fill.type</p:attrName>
                                        </p:attrNameLst>
                                      </p:cBhvr>
                                      <p:to>
                                        <p:strVal val="solid"/>
                                      </p:to>
                                    </p:set>
                                    <p:set>
                                      <p:cBhvr>
                                        <p:cTn id="44" dur="500" fill="hold"/>
                                        <p:tgtEl>
                                          <p:spTgt spid="5"/>
                                        </p:tgtEl>
                                        <p:attrNameLst>
                                          <p:attrName>fill.on</p:attrName>
                                        </p:attrNameLst>
                                      </p:cBhvr>
                                      <p:to>
                                        <p:strVal val="tru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6"/>
                                        </p:tgtEl>
                                        <p:attrNameLst>
                                          <p:attrName>fillcolor</p:attrName>
                                        </p:attrNameLst>
                                      </p:cBhvr>
                                      <p:to>
                                        <a:srgbClr val="D99694"/>
                                      </p:to>
                                    </p:animClr>
                                    <p:set>
                                      <p:cBhvr>
                                        <p:cTn id="53" dur="500" fill="hold"/>
                                        <p:tgtEl>
                                          <p:spTgt spid="6"/>
                                        </p:tgtEl>
                                        <p:attrNameLst>
                                          <p:attrName>fill.type</p:attrName>
                                        </p:attrNameLst>
                                      </p:cBhvr>
                                      <p:to>
                                        <p:strVal val="solid"/>
                                      </p:to>
                                    </p:set>
                                    <p:set>
                                      <p:cBhvr>
                                        <p:cTn id="54" dur="500" fill="hold"/>
                                        <p:tgtEl>
                                          <p:spTgt spid="6"/>
                                        </p:tgtEl>
                                        <p:attrNameLst>
                                          <p:attrName>fill.on</p:attrName>
                                        </p:attrNameLst>
                                      </p:cBhvr>
                                      <p:to>
                                        <p:strVal val="tru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6"/>
                                        </p:tgtEl>
                                      </p:cBhvr>
                                    </p:animEffect>
                                    <p:animScale>
                                      <p:cBhvr>
                                        <p:cTn id="5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7"/>
                                        </p:tgtEl>
                                        <p:attrNameLst>
                                          <p:attrName>fillcolor</p:attrName>
                                        </p:attrNameLst>
                                      </p:cBhvr>
                                      <p:to>
                                        <a:srgbClr val="D99694"/>
                                      </p:to>
                                    </p:animClr>
                                    <p:set>
                                      <p:cBhvr>
                                        <p:cTn id="63" dur="500" fill="hold"/>
                                        <p:tgtEl>
                                          <p:spTgt spid="7"/>
                                        </p:tgtEl>
                                        <p:attrNameLst>
                                          <p:attrName>fill.type</p:attrName>
                                        </p:attrNameLst>
                                      </p:cBhvr>
                                      <p:to>
                                        <p:strVal val="solid"/>
                                      </p:to>
                                    </p:set>
                                    <p:set>
                                      <p:cBhvr>
                                        <p:cTn id="64" dur="500" fill="hold"/>
                                        <p:tgtEl>
                                          <p:spTgt spid="7"/>
                                        </p:tgtEl>
                                        <p:attrNameLst>
                                          <p:attrName>fill.on</p:attrName>
                                        </p:attrNameLst>
                                      </p:cBhvr>
                                      <p:to>
                                        <p:strVal val="tru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26" presetClass="emph" presetSubtype="0" repeatCount="4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1010276" y="665549"/>
            <a:ext cx="7166264" cy="965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500" b="1" noProof="1">
                <a:solidFill>
                  <a:srgbClr val="000000"/>
                </a:solidFill>
                <a:cs typeface="Arial" panose="020B0604020202020204" pitchFamily="34" charset="0"/>
              </a:rPr>
              <a:t>Câu 4. </a:t>
            </a:r>
            <a:r>
              <a:rPr lang="vi-VN" sz="2500" noProof="1">
                <a:solidFill>
                  <a:srgbClr val="000000"/>
                </a:solidFill>
                <a:cs typeface="Arial" panose="020B0604020202020204" pitchFamily="34" charset="0"/>
              </a:rPr>
              <a:t>Xung đột quân sự tại châu Phi còn gọi là:</a:t>
            </a: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1011100" y="4155669"/>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buClrTx/>
              <a:buFontTx/>
              <a:buNone/>
            </a:pPr>
            <a:r>
              <a:rPr lang="en-US" sz="2500" noProof="1">
                <a:solidFill>
                  <a:schemeClr val="tx1"/>
                </a:solidFill>
                <a:latin typeface="Arial" panose="020B0604020202020204" pitchFamily="34" charset="0"/>
                <a:cs typeface="Arial" panose="020B0604020202020204" pitchFamily="34" charset="0"/>
              </a:rPr>
              <a:t>B</a:t>
            </a:r>
            <a:r>
              <a:rPr lang="vi-VN" sz="2500" dirty="0">
                <a:solidFill>
                  <a:schemeClr val="tx1"/>
                </a:solidFill>
              </a:rPr>
              <a:t>. </a:t>
            </a:r>
            <a:r>
              <a:rPr lang="vi-VN" sz="2500" noProof="1">
                <a:solidFill>
                  <a:schemeClr val="tx1"/>
                </a:solidFill>
                <a:cs typeface="Arial" panose="020B0604020202020204" pitchFamily="34" charset="0"/>
              </a:rPr>
              <a:t>Xung đột vũ trang</a:t>
            </a:r>
          </a:p>
        </p:txBody>
      </p:sp>
      <p:sp>
        <p:nvSpPr>
          <p:cNvPr id="6" name="Đáp án sai 1">
            <a:extLst>
              <a:ext uri="{FF2B5EF4-FFF2-40B4-BE49-F238E27FC236}">
                <a16:creationId xmlns="" xmlns:a16="http://schemas.microsoft.com/office/drawing/2014/main" id="{3FCD9830-5FD1-BD44-878B-228BD96CE996}"/>
              </a:ext>
            </a:extLst>
          </p:cNvPr>
          <p:cNvSpPr/>
          <p:nvPr/>
        </p:nvSpPr>
        <p:spPr>
          <a:xfrm>
            <a:off x="1192117" y="2061059"/>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A. </a:t>
            </a:r>
            <a:r>
              <a:rPr lang="vi-VN" sz="2500" dirty="0">
                <a:solidFill>
                  <a:schemeClr val="tx1"/>
                </a:solidFill>
              </a:rPr>
              <a:t>Xung đột văn hóa</a:t>
            </a:r>
            <a:endParaRPr lang="vi-VN" sz="25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 xmlns:a16="http://schemas.microsoft.com/office/drawing/2014/main" id="{6A919885-0285-0403-1E09-FA94D8BC080B}"/>
              </a:ext>
            </a:extLst>
          </p:cNvPr>
          <p:cNvSpPr/>
          <p:nvPr/>
        </p:nvSpPr>
        <p:spPr>
          <a:xfrm>
            <a:off x="4825756" y="209896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C. Xung đột tôn giáo</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4842755" y="4155669"/>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D. Xung đột xã hội</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3943852" y="4561533"/>
            <a:ext cx="639785" cy="742495"/>
          </a:xfrm>
          <a:prstGeom prst="rect">
            <a:avLst/>
          </a:prstGeom>
        </p:spPr>
      </p:pic>
      <p:pic>
        <p:nvPicPr>
          <p:cNvPr id="11" name="Picture 10">
            <a:extLst>
              <a:ext uri="{FF2B5EF4-FFF2-40B4-BE49-F238E27FC236}">
                <a16:creationId xmlns="" xmlns:a16="http://schemas.microsoft.com/office/drawing/2014/main" id="{4B31FD67-694B-8D1E-89C7-5C3C61578F68}"/>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4239208" y="2362200"/>
            <a:ext cx="637592" cy="757381"/>
          </a:xfrm>
          <a:prstGeom prst="rect">
            <a:avLst/>
          </a:prstGeom>
        </p:spPr>
      </p:pic>
      <p:pic>
        <p:nvPicPr>
          <p:cNvPr id="12" name="Picture 10">
            <a:extLst>
              <a:ext uri="{FF2B5EF4-FFF2-40B4-BE49-F238E27FC236}">
                <a16:creationId xmlns="" xmlns:a16="http://schemas.microsoft.com/office/drawing/2014/main" id="{A47525BE-8DC6-1E4E-AED4-3C6DAB364AFC}"/>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841953" y="4586427"/>
            <a:ext cx="637592" cy="757381"/>
          </a:xfrm>
          <a:prstGeom prst="rect">
            <a:avLst/>
          </a:prstGeom>
        </p:spPr>
      </p:pic>
      <p:pic>
        <p:nvPicPr>
          <p:cNvPr id="13" name="Picture 10">
            <a:extLst>
              <a:ext uri="{FF2B5EF4-FFF2-40B4-BE49-F238E27FC236}">
                <a16:creationId xmlns="" xmlns:a16="http://schemas.microsoft.com/office/drawing/2014/main" id="{65C423E0-743C-7316-FEF3-4CE8613F3E05}"/>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841953" y="2514600"/>
            <a:ext cx="637592" cy="757381"/>
          </a:xfrm>
          <a:prstGeom prst="rect">
            <a:avLst/>
          </a:prstGeom>
        </p:spPr>
      </p:pic>
      <p:pic>
        <p:nvPicPr>
          <p:cNvPr id="14" name="Picture 5">
            <a:extLst>
              <a:ext uri="{FF2B5EF4-FFF2-40B4-BE49-F238E27FC236}">
                <a16:creationId xmlns="" xmlns:a16="http://schemas.microsoft.com/office/drawing/2014/main" id="{42AA6B48-5B7F-4690-AE3D-2D90CC419271}"/>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55658" y="5206237"/>
            <a:ext cx="1125442" cy="1617886"/>
          </a:xfrm>
          <a:prstGeom prst="rect">
            <a:avLst/>
          </a:prstGeom>
        </p:spPr>
      </p:pic>
    </p:spTree>
    <p:extLst>
      <p:ext uri="{BB962C8B-B14F-4D97-AF65-F5344CB8AC3E}">
        <p14:creationId xmlns="" xmlns:p14="http://schemas.microsoft.com/office/powerpoint/2010/main" val="2185583863"/>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par>
                                <p:cTn id="35" presetID="22" presetClass="entr" presetSubtype="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5"/>
                                        </p:tgtEl>
                                        <p:attrNameLst>
                                          <p:attrName>fillcolor</p:attrName>
                                        </p:attrNameLst>
                                      </p:cBhvr>
                                      <p:to>
                                        <a:srgbClr val="92D050"/>
                                      </p:to>
                                    </p:animClr>
                                    <p:set>
                                      <p:cBhvr>
                                        <p:cTn id="43" dur="500" fill="hold"/>
                                        <p:tgtEl>
                                          <p:spTgt spid="5"/>
                                        </p:tgtEl>
                                        <p:attrNameLst>
                                          <p:attrName>fill.type</p:attrName>
                                        </p:attrNameLst>
                                      </p:cBhvr>
                                      <p:to>
                                        <p:strVal val="solid"/>
                                      </p:to>
                                    </p:set>
                                    <p:set>
                                      <p:cBhvr>
                                        <p:cTn id="44" dur="500" fill="hold"/>
                                        <p:tgtEl>
                                          <p:spTgt spid="5"/>
                                        </p:tgtEl>
                                        <p:attrNameLst>
                                          <p:attrName>fill.on</p:attrName>
                                        </p:attrNameLst>
                                      </p:cBhvr>
                                      <p:to>
                                        <p:strVal val="true"/>
                                      </p:to>
                                    </p:set>
                                  </p:childTnLst>
                                </p:cTn>
                              </p:par>
                              <p:par>
                                <p:cTn id="45" presetID="26" presetClass="emph" presetSubtype="0" repeatCount="4000" fill="hold" grpId="1" nodeType="with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500" fill="hold"/>
                                        <p:tgtEl>
                                          <p:spTgt spid="6"/>
                                        </p:tgtEl>
                                        <p:attrNameLst>
                                          <p:attrName>fillcolor</p:attrName>
                                        </p:attrNameLst>
                                      </p:cBhvr>
                                      <p:to>
                                        <a:srgbClr val="D99694"/>
                                      </p:to>
                                    </p:animClr>
                                    <p:set>
                                      <p:cBhvr>
                                        <p:cTn id="53" dur="500" fill="hold"/>
                                        <p:tgtEl>
                                          <p:spTgt spid="6"/>
                                        </p:tgtEl>
                                        <p:attrNameLst>
                                          <p:attrName>fill.type</p:attrName>
                                        </p:attrNameLst>
                                      </p:cBhvr>
                                      <p:to>
                                        <p:strVal val="solid"/>
                                      </p:to>
                                    </p:set>
                                    <p:set>
                                      <p:cBhvr>
                                        <p:cTn id="54" dur="500" fill="hold"/>
                                        <p:tgtEl>
                                          <p:spTgt spid="6"/>
                                        </p:tgtEl>
                                        <p:attrNameLst>
                                          <p:attrName>fill.on</p:attrName>
                                        </p:attrNameLst>
                                      </p:cBhvr>
                                      <p:to>
                                        <p:strVal val="tru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6"/>
                                        </p:tgtEl>
                                      </p:cBhvr>
                                    </p:animEffect>
                                    <p:animScale>
                                      <p:cBhvr>
                                        <p:cTn id="57"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7"/>
                                        </p:tgtEl>
                                        <p:attrNameLst>
                                          <p:attrName>fillcolor</p:attrName>
                                        </p:attrNameLst>
                                      </p:cBhvr>
                                      <p:to>
                                        <a:srgbClr val="D99694"/>
                                      </p:to>
                                    </p:animClr>
                                    <p:set>
                                      <p:cBhvr>
                                        <p:cTn id="63" dur="500" fill="hold"/>
                                        <p:tgtEl>
                                          <p:spTgt spid="7"/>
                                        </p:tgtEl>
                                        <p:attrNameLst>
                                          <p:attrName>fill.type</p:attrName>
                                        </p:attrNameLst>
                                      </p:cBhvr>
                                      <p:to>
                                        <p:strVal val="solid"/>
                                      </p:to>
                                    </p:set>
                                    <p:set>
                                      <p:cBhvr>
                                        <p:cTn id="64" dur="500" fill="hold"/>
                                        <p:tgtEl>
                                          <p:spTgt spid="7"/>
                                        </p:tgtEl>
                                        <p:attrNameLst>
                                          <p:attrName>fill.on</p:attrName>
                                        </p:attrNameLst>
                                      </p:cBhvr>
                                      <p:to>
                                        <p:strVal val="true"/>
                                      </p:to>
                                    </p:set>
                                  </p:childTnLst>
                                </p:cTn>
                              </p:par>
                              <p:par>
                                <p:cTn id="65" presetID="26" presetClass="emph" presetSubtype="0" repeatCount="4000" fill="hold" grpId="1" nodeType="withEffect">
                                  <p:stCondLst>
                                    <p:cond delay="0"/>
                                  </p:stCondLst>
                                  <p:childTnLst>
                                    <p:animEffect transition="out" filter="fade">
                                      <p:cBhvr>
                                        <p:cTn id="66" dur="500" tmFilter="0, 0; .2, .5; .8, .5; 1, 0"/>
                                        <p:tgtEl>
                                          <p:spTgt spid="7"/>
                                        </p:tgtEl>
                                      </p:cBhvr>
                                    </p:animEffect>
                                    <p:animScale>
                                      <p:cBhvr>
                                        <p:cTn id="67"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8"/>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8"/>
                                        </p:tgtEl>
                                        <p:attrNameLst>
                                          <p:attrName>fillcolor</p:attrName>
                                        </p:attrNameLst>
                                      </p:cBhvr>
                                      <p:to>
                                        <a:srgbClr val="D99694"/>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cTn>
                              </p:par>
                              <p:par>
                                <p:cTn id="75" presetID="26" presetClass="emph" presetSubtype="0" repeatCount="4000" fill="hold" grpId="1" nodeType="withEffect">
                                  <p:stCondLst>
                                    <p:cond delay="0"/>
                                  </p:st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âu hỏi">
            <a:extLst>
              <a:ext uri="{FF2B5EF4-FFF2-40B4-BE49-F238E27FC236}">
                <a16:creationId xmlns="" xmlns:a16="http://schemas.microsoft.com/office/drawing/2014/main" id="{4ADFFF1A-F500-CC57-185E-00F4826D0836}"/>
              </a:ext>
            </a:extLst>
          </p:cNvPr>
          <p:cNvSpPr/>
          <p:nvPr/>
        </p:nvSpPr>
        <p:spPr>
          <a:xfrm>
            <a:off x="774511" y="664995"/>
            <a:ext cx="7322128" cy="15232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500" b="1" noProof="1">
                <a:solidFill>
                  <a:srgbClr val="000000"/>
                </a:solidFill>
                <a:cs typeface="Arial" panose="020B0604020202020204" pitchFamily="34" charset="0"/>
              </a:rPr>
              <a:t>Câu 5. </a:t>
            </a:r>
            <a:r>
              <a:rPr lang="vi-VN" sz="2500" noProof="1">
                <a:solidFill>
                  <a:srgbClr val="000000"/>
                </a:solidFill>
                <a:cs typeface="Arial" panose="020B0604020202020204" pitchFamily="34" charset="0"/>
              </a:rPr>
              <a:t>Đâu không phải là di sản lịch sử nổi tiếng của châu Phi?</a:t>
            </a:r>
            <a:endParaRPr lang="en-US" sz="2200" dirty="0">
              <a:solidFill>
                <a:srgbClr val="000000"/>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 xmlns:a16="http://schemas.microsoft.com/office/drawing/2014/main" id="{8B66CBE4-2DB9-BCF7-D1C4-281B894BFE17}"/>
              </a:ext>
            </a:extLst>
          </p:cNvPr>
          <p:cNvSpPr/>
          <p:nvPr/>
        </p:nvSpPr>
        <p:spPr>
          <a:xfrm>
            <a:off x="4715576" y="2713113"/>
            <a:ext cx="3818824"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buClrTx/>
              <a:buFontTx/>
              <a:buNone/>
            </a:pPr>
            <a:r>
              <a:rPr lang="vi-VN" sz="2500" dirty="0">
                <a:solidFill>
                  <a:schemeClr val="tx1"/>
                </a:solidFill>
              </a:rPr>
              <a:t>C. </a:t>
            </a:r>
            <a:r>
              <a:rPr lang="vi-VN" sz="2500" noProof="1">
                <a:solidFill>
                  <a:schemeClr val="tx1"/>
                </a:solidFill>
                <a:cs typeface="Arial" panose="020B0604020202020204" pitchFamily="34" charset="0"/>
              </a:rPr>
              <a:t>Vườn treo Ba-bi-lon</a:t>
            </a:r>
          </a:p>
        </p:txBody>
      </p:sp>
      <p:sp>
        <p:nvSpPr>
          <p:cNvPr id="6" name="Đáp án sai 1">
            <a:extLst>
              <a:ext uri="{FF2B5EF4-FFF2-40B4-BE49-F238E27FC236}">
                <a16:creationId xmlns="" xmlns:a16="http://schemas.microsoft.com/office/drawing/2014/main" id="{3FCD9830-5FD1-BD44-878B-228BD96CE996}"/>
              </a:ext>
            </a:extLst>
          </p:cNvPr>
          <p:cNvSpPr/>
          <p:nvPr/>
        </p:nvSpPr>
        <p:spPr>
          <a:xfrm>
            <a:off x="932686" y="4500405"/>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noProof="1">
                <a:solidFill>
                  <a:schemeClr val="tx1"/>
                </a:solidFill>
                <a:latin typeface="Arial" panose="020B0604020202020204" pitchFamily="34" charset="0"/>
                <a:cs typeface="Arial" panose="020B0604020202020204" pitchFamily="34" charset="0"/>
              </a:rPr>
              <a:t>B. </a:t>
            </a:r>
            <a:r>
              <a:rPr lang="vi-VN" sz="2500" dirty="0">
                <a:solidFill>
                  <a:schemeClr val="tx1"/>
                </a:solidFill>
              </a:rPr>
              <a:t>Tượng Nhân sư</a:t>
            </a:r>
            <a:r>
              <a:rPr lang="vi-VN" sz="2500" noProof="1">
                <a:solidFill>
                  <a:schemeClr val="tx1"/>
                </a:solidFill>
                <a:cs typeface="Arial" panose="020B0604020202020204" pitchFamily="34" charset="0"/>
              </a:rPr>
              <a:t> </a:t>
            </a:r>
            <a:endParaRPr lang="vi-VN" sz="2500" noProof="1">
              <a:solidFill>
                <a:schemeClr val="tx1"/>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 xmlns:a16="http://schemas.microsoft.com/office/drawing/2014/main" id="{6A919885-0285-0403-1E09-FA94D8BC080B}"/>
              </a:ext>
            </a:extLst>
          </p:cNvPr>
          <p:cNvSpPr/>
          <p:nvPr/>
        </p:nvSpPr>
        <p:spPr>
          <a:xfrm>
            <a:off x="897899" y="2713113"/>
            <a:ext cx="3401291"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en-US" sz="2500" dirty="0">
                <a:solidFill>
                  <a:schemeClr val="tx1"/>
                </a:solidFill>
              </a:rPr>
              <a:t>A</a:t>
            </a:r>
            <a:r>
              <a:rPr lang="vi-VN" sz="2500" dirty="0">
                <a:solidFill>
                  <a:schemeClr val="tx1"/>
                </a:solidFill>
              </a:rPr>
              <a:t>. Chữ tượng hình</a:t>
            </a:r>
            <a:endParaRPr lang="vi-VN" sz="2500" noProof="1">
              <a:solidFill>
                <a:schemeClr val="tx1"/>
              </a:solidFill>
              <a:cs typeface="Arial" panose="020B0604020202020204" pitchFamily="34" charset="0"/>
            </a:endParaRPr>
          </a:p>
        </p:txBody>
      </p:sp>
      <p:sp>
        <p:nvSpPr>
          <p:cNvPr id="8" name="Đáp án sai 3">
            <a:extLst>
              <a:ext uri="{FF2B5EF4-FFF2-40B4-BE49-F238E27FC236}">
                <a16:creationId xmlns="" xmlns:a16="http://schemas.microsoft.com/office/drawing/2014/main" id="{2E7D83A4-3758-8699-4DD0-010A80780539}"/>
              </a:ext>
            </a:extLst>
          </p:cNvPr>
          <p:cNvSpPr/>
          <p:nvPr/>
        </p:nvSpPr>
        <p:spPr>
          <a:xfrm>
            <a:off x="4775748" y="4530129"/>
            <a:ext cx="3842294"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Tx/>
              <a:buFontTx/>
              <a:buNone/>
            </a:pPr>
            <a:r>
              <a:rPr lang="vi-VN" sz="2500" dirty="0">
                <a:solidFill>
                  <a:schemeClr val="tx1"/>
                </a:solidFill>
              </a:rPr>
              <a:t>D. Kim tự tháp Khê - ốp</a:t>
            </a:r>
            <a:endParaRPr lang="vi-VN" sz="2500" noProof="1">
              <a:solidFill>
                <a:schemeClr val="tx1"/>
              </a:solidFill>
              <a:cs typeface="Arial" panose="020B0604020202020204" pitchFamily="34" charset="0"/>
            </a:endParaRPr>
          </a:p>
        </p:txBody>
      </p:sp>
      <p:pic>
        <p:nvPicPr>
          <p:cNvPr id="10" name="Picture 5">
            <a:extLst>
              <a:ext uri="{FF2B5EF4-FFF2-40B4-BE49-F238E27FC236}">
                <a16:creationId xmlns="" xmlns:a16="http://schemas.microsoft.com/office/drawing/2014/main" id="{31EA41D2-9796-7E4F-2882-9DC49D5A8C0A}"/>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7614378" y="3475410"/>
            <a:ext cx="639785" cy="742495"/>
          </a:xfrm>
          <a:prstGeom prst="rect">
            <a:avLst/>
          </a:prstGeom>
        </p:spPr>
      </p:pic>
      <p:pic>
        <p:nvPicPr>
          <p:cNvPr id="11" name="Picture 10">
            <a:extLst>
              <a:ext uri="{FF2B5EF4-FFF2-40B4-BE49-F238E27FC236}">
                <a16:creationId xmlns="" xmlns:a16="http://schemas.microsoft.com/office/drawing/2014/main" id="{4B31FD67-694B-8D1E-89C7-5C3C61578F68}"/>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3812862" y="5397504"/>
            <a:ext cx="637592" cy="757381"/>
          </a:xfrm>
          <a:prstGeom prst="rect">
            <a:avLst/>
          </a:prstGeom>
        </p:spPr>
      </p:pic>
      <p:pic>
        <p:nvPicPr>
          <p:cNvPr id="12" name="Picture 10">
            <a:extLst>
              <a:ext uri="{FF2B5EF4-FFF2-40B4-BE49-F238E27FC236}">
                <a16:creationId xmlns="" xmlns:a16="http://schemas.microsoft.com/office/drawing/2014/main" id="{A47525BE-8DC6-1E4E-AED4-3C6DAB364AFC}"/>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772400" y="5408946"/>
            <a:ext cx="637592" cy="757381"/>
          </a:xfrm>
          <a:prstGeom prst="rect">
            <a:avLst/>
          </a:prstGeom>
        </p:spPr>
      </p:pic>
      <p:pic>
        <p:nvPicPr>
          <p:cNvPr id="13" name="Picture 10">
            <a:extLst>
              <a:ext uri="{FF2B5EF4-FFF2-40B4-BE49-F238E27FC236}">
                <a16:creationId xmlns="" xmlns:a16="http://schemas.microsoft.com/office/drawing/2014/main" id="{65C423E0-743C-7316-FEF3-4CE8613F3E05}"/>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3790833" y="3581839"/>
            <a:ext cx="637592" cy="757381"/>
          </a:xfrm>
          <a:prstGeom prst="rect">
            <a:avLst/>
          </a:prstGeom>
        </p:spPr>
      </p:pic>
      <p:pic>
        <p:nvPicPr>
          <p:cNvPr id="14" name="Picture 4">
            <a:extLst>
              <a:ext uri="{FF2B5EF4-FFF2-40B4-BE49-F238E27FC236}">
                <a16:creationId xmlns="" xmlns:a16="http://schemas.microsoft.com/office/drawing/2014/main" id="{1C29E1DB-F4DA-477B-93FA-78B8ECA8BF48}"/>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rot="-382859">
            <a:off x="151935" y="4683139"/>
            <a:ext cx="665873" cy="1914928"/>
          </a:xfrm>
          <a:prstGeom prst="rect">
            <a:avLst/>
          </a:prstGeom>
        </p:spPr>
      </p:pic>
      <p:pic>
        <p:nvPicPr>
          <p:cNvPr id="15" name="Picture 7">
            <a:extLst>
              <a:ext uri="{FF2B5EF4-FFF2-40B4-BE49-F238E27FC236}">
                <a16:creationId xmlns="" xmlns:a16="http://schemas.microsoft.com/office/drawing/2014/main" id="{7D1DD13F-6655-403A-AAD6-AF23BE584FE6}"/>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8177039" y="-89037"/>
            <a:ext cx="882007" cy="1608969"/>
          </a:xfrm>
          <a:prstGeom prst="rect">
            <a:avLst/>
          </a:prstGeom>
        </p:spPr>
      </p:pic>
    </p:spTree>
    <p:extLst>
      <p:ext uri="{BB962C8B-B14F-4D97-AF65-F5344CB8AC3E}">
        <p14:creationId xmlns="" xmlns:p14="http://schemas.microsoft.com/office/powerpoint/2010/main" val="3511203743"/>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5"/>
                                        </p:tgtEl>
                                        <p:attrNameLst>
                                          <p:attrName>fillcolor</p:attrName>
                                        </p:attrNameLst>
                                      </p:cBhvr>
                                      <p:to>
                                        <a:srgbClr val="92D050"/>
                                      </p:to>
                                    </p:animClr>
                                    <p:set>
                                      <p:cBhvr>
                                        <p:cTn id="47" dur="500" fill="hold"/>
                                        <p:tgtEl>
                                          <p:spTgt spid="5"/>
                                        </p:tgtEl>
                                        <p:attrNameLst>
                                          <p:attrName>fill.type</p:attrName>
                                        </p:attrNameLst>
                                      </p:cBhvr>
                                      <p:to>
                                        <p:strVal val="solid"/>
                                      </p:to>
                                    </p:set>
                                    <p:set>
                                      <p:cBhvr>
                                        <p:cTn id="48" dur="500" fill="hold"/>
                                        <p:tgtEl>
                                          <p:spTgt spid="5"/>
                                        </p:tgtEl>
                                        <p:attrNameLst>
                                          <p:attrName>fill.on</p:attrName>
                                        </p:attrNameLst>
                                      </p:cBhvr>
                                      <p:to>
                                        <p:strVal val="tru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5"/>
                                        </p:tgtEl>
                                      </p:cBhvr>
                                    </p:animEffect>
                                    <p:animScale>
                                      <p:cBhvr>
                                        <p:cTn id="51"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6"/>
                                        </p:tgtEl>
                                        <p:attrNameLst>
                                          <p:attrName>fillcolor</p:attrName>
                                        </p:attrNameLst>
                                      </p:cBhvr>
                                      <p:to>
                                        <a:srgbClr val="D99694"/>
                                      </p:to>
                                    </p:animClr>
                                    <p:set>
                                      <p:cBhvr>
                                        <p:cTn id="57" dur="500" fill="hold"/>
                                        <p:tgtEl>
                                          <p:spTgt spid="6"/>
                                        </p:tgtEl>
                                        <p:attrNameLst>
                                          <p:attrName>fill.type</p:attrName>
                                        </p:attrNameLst>
                                      </p:cBhvr>
                                      <p:to>
                                        <p:strVal val="solid"/>
                                      </p:to>
                                    </p:set>
                                    <p:set>
                                      <p:cBhvr>
                                        <p:cTn id="58" dur="500" fill="hold"/>
                                        <p:tgtEl>
                                          <p:spTgt spid="6"/>
                                        </p:tgtEl>
                                        <p:attrNameLst>
                                          <p:attrName>fill.on</p:attrName>
                                        </p:attrNameLst>
                                      </p:cBhvr>
                                      <p:to>
                                        <p:strVal val="true"/>
                                      </p:to>
                                    </p:set>
                                  </p:childTnLst>
                                </p:cTn>
                              </p:par>
                              <p:par>
                                <p:cTn id="59" presetID="26" presetClass="emph" presetSubtype="0" repeatCount="4000" fill="hold" grpId="1" nodeType="withEffect">
                                  <p:stCondLst>
                                    <p:cond delay="0"/>
                                  </p:stCondLst>
                                  <p:childTnLst>
                                    <p:animEffect transition="out" filter="fade">
                                      <p:cBhvr>
                                        <p:cTn id="60" dur="500" tmFilter="0, 0; .2, .5; .8, .5; 1, 0"/>
                                        <p:tgtEl>
                                          <p:spTgt spid="6"/>
                                        </p:tgtEl>
                                      </p:cBhvr>
                                    </p:animEffect>
                                    <p:animScale>
                                      <p:cBhvr>
                                        <p:cTn id="6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7"/>
                                        </p:tgtEl>
                                        <p:attrNameLst>
                                          <p:attrName>fillcolor</p:attrName>
                                        </p:attrNameLst>
                                      </p:cBhvr>
                                      <p:to>
                                        <a:srgbClr val="D99694"/>
                                      </p:to>
                                    </p:animClr>
                                    <p:set>
                                      <p:cBhvr>
                                        <p:cTn id="67" dur="500" fill="hold"/>
                                        <p:tgtEl>
                                          <p:spTgt spid="7"/>
                                        </p:tgtEl>
                                        <p:attrNameLst>
                                          <p:attrName>fill.type</p:attrName>
                                        </p:attrNameLst>
                                      </p:cBhvr>
                                      <p:to>
                                        <p:strVal val="solid"/>
                                      </p:to>
                                    </p:set>
                                    <p:set>
                                      <p:cBhvr>
                                        <p:cTn id="68" dur="500" fill="hold"/>
                                        <p:tgtEl>
                                          <p:spTgt spid="7"/>
                                        </p:tgtEl>
                                        <p:attrNameLst>
                                          <p:attrName>fill.on</p:attrName>
                                        </p:attrNameLst>
                                      </p:cBhvr>
                                      <p:to>
                                        <p:strVal val="tru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7"/>
                                        </p:tgtEl>
                                      </p:cBhvr>
                                    </p:animEffect>
                                    <p:animScale>
                                      <p:cBhvr>
                                        <p:cTn id="71"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8"/>
                                        </p:tgtEl>
                                        <p:attrNameLst>
                                          <p:attrName>fillcolor</p:attrName>
                                        </p:attrNameLst>
                                      </p:cBhvr>
                                      <p:to>
                                        <a:srgbClr val="D99694"/>
                                      </p:to>
                                    </p:animClr>
                                    <p:set>
                                      <p:cBhvr>
                                        <p:cTn id="77" dur="500" fill="hold"/>
                                        <p:tgtEl>
                                          <p:spTgt spid="8"/>
                                        </p:tgtEl>
                                        <p:attrNameLst>
                                          <p:attrName>fill.type</p:attrName>
                                        </p:attrNameLst>
                                      </p:cBhvr>
                                      <p:to>
                                        <p:strVal val="solid"/>
                                      </p:to>
                                    </p:set>
                                    <p:set>
                                      <p:cBhvr>
                                        <p:cTn id="78" dur="500" fill="hold"/>
                                        <p:tgtEl>
                                          <p:spTgt spid="8"/>
                                        </p:tgtEl>
                                        <p:attrNameLst>
                                          <p:attrName>fill.on</p:attrName>
                                        </p:attrNameLst>
                                      </p:cBhvr>
                                      <p:to>
                                        <p:strVal val="true"/>
                                      </p:to>
                                    </p:set>
                                  </p:childTnLst>
                                </p:cTn>
                              </p:par>
                              <p:par>
                                <p:cTn id="79" presetID="26" presetClass="emph" presetSubtype="0" repeatCount="4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chart&#10;&#10;Description automatically generated">
            <a:extLst>
              <a:ext uri="{FF2B5EF4-FFF2-40B4-BE49-F238E27FC236}">
                <a16:creationId xmlns="" xmlns:a16="http://schemas.microsoft.com/office/drawing/2014/main" id="{66152816-AF2F-403C-8227-BC0BC11F83A5}"/>
              </a:ext>
            </a:extLst>
          </p:cNvPr>
          <p:cNvPicPr/>
          <p:nvPr/>
        </p:nvPicPr>
        <p:blipFill rotWithShape="1">
          <a:blip r:embed="rId3" cstate="print"/>
          <a:srcRect b="461"/>
          <a:stretch/>
        </p:blipFill>
        <p:spPr>
          <a:xfrm>
            <a:off x="15" y="1282"/>
            <a:ext cx="9143985" cy="6856718"/>
          </a:xfrm>
          <a:prstGeom prst="rect">
            <a:avLst/>
          </a:prstGeom>
        </p:spPr>
      </p:pic>
      <p:sp>
        <p:nvSpPr>
          <p:cNvPr id="5" name="Rectangle: Rounded Corners 4">
            <a:extLst>
              <a:ext uri="{FF2B5EF4-FFF2-40B4-BE49-F238E27FC236}">
                <a16:creationId xmlns="" xmlns:a16="http://schemas.microsoft.com/office/drawing/2014/main" id="{D1DF9551-B344-4207-A668-DAB1DF912AFE}"/>
              </a:ext>
            </a:extLst>
          </p:cNvPr>
          <p:cNvSpPr/>
          <p:nvPr/>
        </p:nvSpPr>
        <p:spPr>
          <a:xfrm>
            <a:off x="6291470" y="212036"/>
            <a:ext cx="2007705" cy="543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2" name="Rectangle: Rounded Corners 11">
            <a:extLst>
              <a:ext uri="{FF2B5EF4-FFF2-40B4-BE49-F238E27FC236}">
                <a16:creationId xmlns="" xmlns:a16="http://schemas.microsoft.com/office/drawing/2014/main" id="{B5EC2B54-C68C-4EA0-A525-7438DF0A477C}"/>
              </a:ext>
            </a:extLst>
          </p:cNvPr>
          <p:cNvSpPr/>
          <p:nvPr/>
        </p:nvSpPr>
        <p:spPr>
          <a:xfrm>
            <a:off x="6291470" y="846858"/>
            <a:ext cx="2007705" cy="54333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4" name="Rectangle: Rounded Corners 13">
            <a:extLst>
              <a:ext uri="{FF2B5EF4-FFF2-40B4-BE49-F238E27FC236}">
                <a16:creationId xmlns="" xmlns:a16="http://schemas.microsoft.com/office/drawing/2014/main" id="{4204D352-56E5-419C-8865-5E9D04963E64}"/>
              </a:ext>
            </a:extLst>
          </p:cNvPr>
          <p:cNvSpPr/>
          <p:nvPr/>
        </p:nvSpPr>
        <p:spPr>
          <a:xfrm>
            <a:off x="6291470" y="1481680"/>
            <a:ext cx="2007705" cy="543339"/>
          </a:xfrm>
          <a:prstGeom prst="roundRect">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6" name="Rectangle: Rounded Corners 15">
            <a:extLst>
              <a:ext uri="{FF2B5EF4-FFF2-40B4-BE49-F238E27FC236}">
                <a16:creationId xmlns="" xmlns:a16="http://schemas.microsoft.com/office/drawing/2014/main" id="{4D3D7C4F-9817-41FB-814C-F26256D54E3D}"/>
              </a:ext>
            </a:extLst>
          </p:cNvPr>
          <p:cNvSpPr/>
          <p:nvPr/>
        </p:nvSpPr>
        <p:spPr>
          <a:xfrm>
            <a:off x="6291470" y="2103250"/>
            <a:ext cx="2007705" cy="54333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8" name="Rectangle: Rounded Corners 17">
            <a:extLst>
              <a:ext uri="{FF2B5EF4-FFF2-40B4-BE49-F238E27FC236}">
                <a16:creationId xmlns="" xmlns:a16="http://schemas.microsoft.com/office/drawing/2014/main" id="{D22363E2-01A0-452C-99AA-EB0AC5D78884}"/>
              </a:ext>
            </a:extLst>
          </p:cNvPr>
          <p:cNvSpPr/>
          <p:nvPr/>
        </p:nvSpPr>
        <p:spPr>
          <a:xfrm>
            <a:off x="6291470" y="2724820"/>
            <a:ext cx="2007705" cy="54333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19" name="Rectangle: Rounded Corners 18">
            <a:extLst>
              <a:ext uri="{FF2B5EF4-FFF2-40B4-BE49-F238E27FC236}">
                <a16:creationId xmlns="" xmlns:a16="http://schemas.microsoft.com/office/drawing/2014/main" id="{3DA4D7F1-7DE3-4325-B13C-B75D928337F5}"/>
              </a:ext>
            </a:extLst>
          </p:cNvPr>
          <p:cNvSpPr/>
          <p:nvPr/>
        </p:nvSpPr>
        <p:spPr>
          <a:xfrm>
            <a:off x="6291470" y="3346390"/>
            <a:ext cx="2007705" cy="543339"/>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20" name="Rectangle: Rounded Corners 19">
            <a:extLst>
              <a:ext uri="{FF2B5EF4-FFF2-40B4-BE49-F238E27FC236}">
                <a16:creationId xmlns="" xmlns:a16="http://schemas.microsoft.com/office/drawing/2014/main" id="{9CEC0456-EE92-4F77-B527-6B4CCE6E112D}"/>
              </a:ext>
            </a:extLst>
          </p:cNvPr>
          <p:cNvSpPr/>
          <p:nvPr/>
        </p:nvSpPr>
        <p:spPr>
          <a:xfrm>
            <a:off x="6291470" y="3937286"/>
            <a:ext cx="2007705" cy="54333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21" name="Rectangle: Rounded Corners 20">
            <a:extLst>
              <a:ext uri="{FF2B5EF4-FFF2-40B4-BE49-F238E27FC236}">
                <a16:creationId xmlns="" xmlns:a16="http://schemas.microsoft.com/office/drawing/2014/main" id="{53796541-99FE-4F9F-9910-D86523AB275B}"/>
              </a:ext>
            </a:extLst>
          </p:cNvPr>
          <p:cNvSpPr/>
          <p:nvPr/>
        </p:nvSpPr>
        <p:spPr>
          <a:xfrm>
            <a:off x="6291470" y="4528182"/>
            <a:ext cx="2007705" cy="543339"/>
          </a:xfrm>
          <a:prstGeom prst="roundRect">
            <a:avLst/>
          </a:prstGeom>
          <a:solidFill>
            <a:srgbClr val="1B04FA"/>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22" name="Rectangle: Rounded Corners 21">
            <a:extLst>
              <a:ext uri="{FF2B5EF4-FFF2-40B4-BE49-F238E27FC236}">
                <a16:creationId xmlns="" xmlns:a16="http://schemas.microsoft.com/office/drawing/2014/main" id="{EA1F434D-92C3-4B10-ABD3-56B892F089F2}"/>
              </a:ext>
            </a:extLst>
          </p:cNvPr>
          <p:cNvSpPr/>
          <p:nvPr/>
        </p:nvSpPr>
        <p:spPr>
          <a:xfrm>
            <a:off x="6291470" y="5119078"/>
            <a:ext cx="2007705" cy="54333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
        <p:nvSpPr>
          <p:cNvPr id="23" name="Rectangle: Rounded Corners 22">
            <a:extLst>
              <a:ext uri="{FF2B5EF4-FFF2-40B4-BE49-F238E27FC236}">
                <a16:creationId xmlns="" xmlns:a16="http://schemas.microsoft.com/office/drawing/2014/main" id="{2AE26568-FB21-4D40-9858-A9337CC0B6A5}"/>
              </a:ext>
            </a:extLst>
          </p:cNvPr>
          <p:cNvSpPr/>
          <p:nvPr/>
        </p:nvSpPr>
        <p:spPr>
          <a:xfrm>
            <a:off x="6291470" y="5709973"/>
            <a:ext cx="2007705" cy="93599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76810" tIns="38405" rIns="76810" bIns="38405" rtlCol="0" anchor="ctr"/>
          <a:lstStyle/>
          <a:p>
            <a:pPr algn="ctr"/>
            <a:endParaRPr lang="en-US"/>
          </a:p>
        </p:txBody>
      </p:sp>
    </p:spTree>
    <p:extLst>
      <p:ext uri="{BB962C8B-B14F-4D97-AF65-F5344CB8AC3E}">
        <p14:creationId xmlns="" xmlns:p14="http://schemas.microsoft.com/office/powerpoint/2010/main" val="110048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14"/>
                                        </p:tgtEl>
                                      </p:cBhvr>
                                    </p:animEffect>
                                    <p:set>
                                      <p:cBhvr>
                                        <p:cTn id="17" dur="1" fill="hold">
                                          <p:stCondLst>
                                            <p:cond delay="19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0" nodeType="clickEffect">
                                  <p:stCondLst>
                                    <p:cond delay="0"/>
                                  </p:stCondLst>
                                  <p:childTnLst>
                                    <p:animEffect transition="out" filter="box(out)">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2000"/>
                                        <p:tgtEl>
                                          <p:spTgt spid="20"/>
                                        </p:tgtEl>
                                      </p:cBhvr>
                                    </p:animEffect>
                                    <p:set>
                                      <p:cBhvr>
                                        <p:cTn id="37" dur="1" fill="hold">
                                          <p:stCondLst>
                                            <p:cond delay="19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2000"/>
                                        <p:tgtEl>
                                          <p:spTgt spid="21"/>
                                        </p:tgtEl>
                                      </p:cBhvr>
                                    </p:animEffect>
                                    <p:set>
                                      <p:cBhvr>
                                        <p:cTn id="42" dur="1" fill="hold">
                                          <p:stCondLst>
                                            <p:cond delay="19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xit" presetSubtype="32" fill="hold" grpId="0" nodeType="clickEffect">
                                  <p:stCondLst>
                                    <p:cond delay="0"/>
                                  </p:stCondLst>
                                  <p:childTnLst>
                                    <p:animEffect transition="out" filter="box(out)">
                                      <p:cBhvr>
                                        <p:cTn id="46" dur="2000"/>
                                        <p:tgtEl>
                                          <p:spTgt spid="22"/>
                                        </p:tgtEl>
                                      </p:cBhvr>
                                    </p:animEffect>
                                    <p:set>
                                      <p:cBhvr>
                                        <p:cTn id="47" dur="1" fill="hold">
                                          <p:stCondLst>
                                            <p:cond delay="1999"/>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 presetClass="exit" presetSubtype="32" fill="hold" grpId="0" nodeType="clickEffect">
                                  <p:stCondLst>
                                    <p:cond delay="0"/>
                                  </p:stCondLst>
                                  <p:childTnLst>
                                    <p:animEffect transition="out" filter="box(out)">
                                      <p:cBhvr>
                                        <p:cTn id="51" dur="2000"/>
                                        <p:tgtEl>
                                          <p:spTgt spid="23"/>
                                        </p:tgtEl>
                                      </p:cBhvr>
                                    </p:animEffect>
                                    <p:set>
                                      <p:cBhvr>
                                        <p:cTn id="52"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animBg="1"/>
      <p:bldP spid="16" grpId="0" animBg="1"/>
      <p:bldP spid="18" grpId="0" animBg="1"/>
      <p:bldP spid="19" grpId="0" animBg="1"/>
      <p:bldP spid="20" grpId="0" animBg="1"/>
      <p:bldP spid="21" grpId="0" animBg="1"/>
      <p:bldP spid="22" grpId="0" animBg="1"/>
      <p:bldP spid="2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497906" y="1806501"/>
            <a:ext cx="8115300" cy="3541684"/>
            <a:chOff x="0" y="0"/>
            <a:chExt cx="5541791" cy="2084037"/>
          </a:xfrm>
        </p:grpSpPr>
        <p:sp>
          <p:nvSpPr>
            <p:cNvPr id="10" name="Freeform 10"/>
            <p:cNvSpPr/>
            <p:nvPr/>
          </p:nvSpPr>
          <p:spPr>
            <a:xfrm>
              <a:off x="38100" y="44450"/>
              <a:ext cx="5504962" cy="2039587"/>
            </a:xfrm>
            <a:custGeom>
              <a:avLst/>
              <a:gdLst/>
              <a:ahLst/>
              <a:cxnLst/>
              <a:rect l="l" t="t" r="r" b="b"/>
              <a:pathLst>
                <a:path w="5504962" h="2039587">
                  <a:moveTo>
                    <a:pt x="2540" y="2009107"/>
                  </a:moveTo>
                  <a:cubicBezTo>
                    <a:pt x="0" y="2017997"/>
                    <a:pt x="5080" y="2024347"/>
                    <a:pt x="34642" y="2025617"/>
                  </a:cubicBezTo>
                  <a:cubicBezTo>
                    <a:pt x="68908" y="2026887"/>
                    <a:pt x="98890" y="2026887"/>
                    <a:pt x="133156" y="2026887"/>
                  </a:cubicBezTo>
                  <a:cubicBezTo>
                    <a:pt x="270219" y="2028157"/>
                    <a:pt x="407282" y="2028157"/>
                    <a:pt x="548628" y="2029427"/>
                  </a:cubicBezTo>
                  <a:cubicBezTo>
                    <a:pt x="625726" y="2030697"/>
                    <a:pt x="702824" y="2031967"/>
                    <a:pt x="775638" y="2033237"/>
                  </a:cubicBezTo>
                  <a:cubicBezTo>
                    <a:pt x="904135" y="2034507"/>
                    <a:pt x="1028348" y="2034507"/>
                    <a:pt x="1156844" y="2035777"/>
                  </a:cubicBezTo>
                  <a:cubicBezTo>
                    <a:pt x="1208243" y="2035777"/>
                    <a:pt x="1255358" y="2035777"/>
                    <a:pt x="1306757" y="2034507"/>
                  </a:cubicBezTo>
                  <a:cubicBezTo>
                    <a:pt x="1328173" y="2034507"/>
                    <a:pt x="1353872" y="2033237"/>
                    <a:pt x="1375288" y="2033237"/>
                  </a:cubicBezTo>
                  <a:cubicBezTo>
                    <a:pt x="1460952" y="2034507"/>
                    <a:pt x="3174238" y="2025617"/>
                    <a:pt x="3259903" y="2026887"/>
                  </a:cubicBezTo>
                  <a:cubicBezTo>
                    <a:pt x="3379833" y="2028157"/>
                    <a:pt x="3709640" y="2028157"/>
                    <a:pt x="3829571" y="2028157"/>
                  </a:cubicBezTo>
                  <a:cubicBezTo>
                    <a:pt x="3876686" y="2028157"/>
                    <a:pt x="3919518" y="2026887"/>
                    <a:pt x="3966633" y="2026887"/>
                  </a:cubicBezTo>
                  <a:lnTo>
                    <a:pt x="4197927" y="2030697"/>
                  </a:lnTo>
                  <a:cubicBezTo>
                    <a:pt x="4364972" y="2033237"/>
                    <a:pt x="4527734" y="2030697"/>
                    <a:pt x="4694780" y="2034507"/>
                  </a:cubicBezTo>
                  <a:cubicBezTo>
                    <a:pt x="4973189" y="2039587"/>
                    <a:pt x="5255881" y="2033237"/>
                    <a:pt x="5440192" y="2038317"/>
                  </a:cubicBezTo>
                  <a:cubicBezTo>
                    <a:pt x="5460512" y="2039587"/>
                    <a:pt x="5480831" y="2038317"/>
                    <a:pt x="5503692" y="2038317"/>
                  </a:cubicBezTo>
                  <a:lnTo>
                    <a:pt x="5503692" y="1978627"/>
                  </a:lnTo>
                  <a:cubicBezTo>
                    <a:pt x="5502422" y="1906087"/>
                    <a:pt x="5501151" y="1832062"/>
                    <a:pt x="5501151" y="1753410"/>
                  </a:cubicBezTo>
                  <a:cubicBezTo>
                    <a:pt x="5501151" y="1662420"/>
                    <a:pt x="5504962" y="1569888"/>
                    <a:pt x="5498612" y="1478899"/>
                  </a:cubicBezTo>
                  <a:cubicBezTo>
                    <a:pt x="5490992" y="1418753"/>
                    <a:pt x="5479562" y="232805"/>
                    <a:pt x="5479562" y="172659"/>
                  </a:cubicBezTo>
                  <a:cubicBezTo>
                    <a:pt x="5477022" y="131020"/>
                    <a:pt x="5475751" y="87838"/>
                    <a:pt x="5473212" y="46199"/>
                  </a:cubicBezTo>
                  <a:cubicBezTo>
                    <a:pt x="5473212" y="33861"/>
                    <a:pt x="5471942" y="21524"/>
                    <a:pt x="5470672" y="6350"/>
                  </a:cubicBezTo>
                  <a:cubicBezTo>
                    <a:pt x="5460512" y="3810"/>
                    <a:pt x="5451622" y="2540"/>
                    <a:pt x="5441462" y="1270"/>
                  </a:cubicBezTo>
                  <a:cubicBezTo>
                    <a:pt x="5433842" y="0"/>
                    <a:pt x="5426222" y="1270"/>
                    <a:pt x="5419872" y="1270"/>
                  </a:cubicBezTo>
                  <a:lnTo>
                    <a:pt x="13226" y="6350"/>
                  </a:lnTo>
                  <a:lnTo>
                    <a:pt x="2540" y="2009107"/>
                  </a:lnTo>
                  <a:close/>
                </a:path>
              </a:pathLst>
            </a:custGeom>
            <a:solidFill>
              <a:srgbClr val="2E2C2B"/>
            </a:solidFill>
          </p:spPr>
        </p:sp>
        <p:sp>
          <p:nvSpPr>
            <p:cNvPr id="11" name="Freeform 11"/>
            <p:cNvSpPr/>
            <p:nvPr/>
          </p:nvSpPr>
          <p:spPr>
            <a:xfrm>
              <a:off x="11430" y="16510"/>
              <a:ext cx="5480832" cy="2029427"/>
            </a:xfrm>
            <a:custGeom>
              <a:avLst/>
              <a:gdLst/>
              <a:ahLst/>
              <a:cxnLst/>
              <a:rect l="l" t="t" r="r" b="b"/>
              <a:pathLst>
                <a:path w="5480832" h="2029427">
                  <a:moveTo>
                    <a:pt x="5480832" y="2029427"/>
                  </a:moveTo>
                  <a:lnTo>
                    <a:pt x="0" y="2021807"/>
                  </a:lnTo>
                  <a:lnTo>
                    <a:pt x="0" y="718777"/>
                  </a:lnTo>
                  <a:lnTo>
                    <a:pt x="7620" y="20320"/>
                  </a:lnTo>
                  <a:lnTo>
                    <a:pt x="2751171" y="0"/>
                  </a:lnTo>
                  <a:lnTo>
                    <a:pt x="5459242" y="8890"/>
                  </a:lnTo>
                  <a:close/>
                </a:path>
              </a:pathLst>
            </a:custGeom>
            <a:solidFill>
              <a:srgbClr val="FAF3E2"/>
            </a:solidFill>
          </p:spPr>
        </p:sp>
        <p:sp>
          <p:nvSpPr>
            <p:cNvPr id="12" name="Freeform 12"/>
            <p:cNvSpPr/>
            <p:nvPr/>
          </p:nvSpPr>
          <p:spPr>
            <a:xfrm>
              <a:off x="-3810" y="0"/>
              <a:ext cx="5510041" cy="2056097"/>
            </a:xfrm>
            <a:custGeom>
              <a:avLst/>
              <a:gdLst/>
              <a:ahLst/>
              <a:cxnLst/>
              <a:rect l="l" t="t" r="r" b="b"/>
              <a:pathLst>
                <a:path w="5510041" h="2056097">
                  <a:moveTo>
                    <a:pt x="5475752" y="21590"/>
                  </a:moveTo>
                  <a:cubicBezTo>
                    <a:pt x="5477021" y="34290"/>
                    <a:pt x="5477021" y="44450"/>
                    <a:pt x="5478291" y="55178"/>
                  </a:cubicBezTo>
                  <a:cubicBezTo>
                    <a:pt x="5480832" y="96818"/>
                    <a:pt x="5482102" y="139999"/>
                    <a:pt x="5484641" y="181638"/>
                  </a:cubicBezTo>
                  <a:cubicBezTo>
                    <a:pt x="5484641" y="241784"/>
                    <a:pt x="5497341" y="1427733"/>
                    <a:pt x="5503691" y="1487878"/>
                  </a:cubicBezTo>
                  <a:cubicBezTo>
                    <a:pt x="5510041" y="1578868"/>
                    <a:pt x="5506232" y="1671400"/>
                    <a:pt x="5506232" y="1762389"/>
                  </a:cubicBezTo>
                  <a:cubicBezTo>
                    <a:pt x="5506232" y="1842583"/>
                    <a:pt x="5507502" y="1916609"/>
                    <a:pt x="5508771" y="1995137"/>
                  </a:cubicBezTo>
                  <a:lnTo>
                    <a:pt x="5508771" y="2054827"/>
                  </a:lnTo>
                  <a:cubicBezTo>
                    <a:pt x="5485911" y="2054827"/>
                    <a:pt x="5465591" y="2056097"/>
                    <a:pt x="5445271" y="2054827"/>
                  </a:cubicBezTo>
                  <a:cubicBezTo>
                    <a:pt x="5173578" y="2049747"/>
                    <a:pt x="4890885" y="2056097"/>
                    <a:pt x="4612477" y="2051017"/>
                  </a:cubicBezTo>
                  <a:cubicBezTo>
                    <a:pt x="4445431" y="2047207"/>
                    <a:pt x="4282669" y="2049747"/>
                    <a:pt x="4115624" y="2047207"/>
                  </a:cubicBezTo>
                  <a:lnTo>
                    <a:pt x="3884330" y="2043397"/>
                  </a:lnTo>
                  <a:cubicBezTo>
                    <a:pt x="3837215" y="2043397"/>
                    <a:pt x="3794383" y="2044667"/>
                    <a:pt x="3747267" y="2044667"/>
                  </a:cubicBezTo>
                  <a:cubicBezTo>
                    <a:pt x="3627337" y="2043397"/>
                    <a:pt x="3297529" y="2044667"/>
                    <a:pt x="3177600" y="2043397"/>
                  </a:cubicBezTo>
                  <a:cubicBezTo>
                    <a:pt x="3091935" y="2042127"/>
                    <a:pt x="1378649" y="2051017"/>
                    <a:pt x="1292985" y="2049747"/>
                  </a:cubicBezTo>
                  <a:cubicBezTo>
                    <a:pt x="1271569" y="2049747"/>
                    <a:pt x="1245870" y="2051017"/>
                    <a:pt x="1224454" y="2051017"/>
                  </a:cubicBezTo>
                  <a:cubicBezTo>
                    <a:pt x="1173055" y="2051017"/>
                    <a:pt x="1125940" y="2052287"/>
                    <a:pt x="1074541" y="2052287"/>
                  </a:cubicBezTo>
                  <a:cubicBezTo>
                    <a:pt x="946045" y="2052287"/>
                    <a:pt x="821831" y="2051017"/>
                    <a:pt x="693335" y="2049747"/>
                  </a:cubicBezTo>
                  <a:cubicBezTo>
                    <a:pt x="616237" y="2048477"/>
                    <a:pt x="539139" y="2047207"/>
                    <a:pt x="466325" y="2045937"/>
                  </a:cubicBezTo>
                  <a:cubicBezTo>
                    <a:pt x="329262" y="2044667"/>
                    <a:pt x="192199" y="2043397"/>
                    <a:pt x="50853" y="2043397"/>
                  </a:cubicBezTo>
                  <a:cubicBezTo>
                    <a:pt x="38100" y="2043397"/>
                    <a:pt x="29210" y="2043397"/>
                    <a:pt x="19050" y="2042127"/>
                  </a:cubicBezTo>
                  <a:cubicBezTo>
                    <a:pt x="10160" y="2040857"/>
                    <a:pt x="5080" y="2034507"/>
                    <a:pt x="7620" y="2025617"/>
                  </a:cubicBezTo>
                  <a:cubicBezTo>
                    <a:pt x="16510" y="1993719"/>
                    <a:pt x="12700" y="1955164"/>
                    <a:pt x="11430" y="1915067"/>
                  </a:cubicBezTo>
                  <a:cubicBezTo>
                    <a:pt x="10160" y="1833330"/>
                    <a:pt x="6350" y="1753136"/>
                    <a:pt x="7620" y="1671400"/>
                  </a:cubicBezTo>
                  <a:cubicBezTo>
                    <a:pt x="5080" y="1569615"/>
                    <a:pt x="0" y="309641"/>
                    <a:pt x="7620" y="206314"/>
                  </a:cubicBezTo>
                  <a:cubicBezTo>
                    <a:pt x="8890" y="186265"/>
                    <a:pt x="7620" y="164674"/>
                    <a:pt x="8890" y="144626"/>
                  </a:cubicBezTo>
                  <a:cubicBezTo>
                    <a:pt x="10160" y="112240"/>
                    <a:pt x="12700" y="76769"/>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038317"/>
                  </a:moveTo>
                  <a:cubicBezTo>
                    <a:pt x="5487182" y="2021807"/>
                    <a:pt x="5488452" y="2009107"/>
                    <a:pt x="5488452" y="1996407"/>
                  </a:cubicBezTo>
                  <a:cubicBezTo>
                    <a:pt x="5487182" y="1908898"/>
                    <a:pt x="5485911" y="1827162"/>
                    <a:pt x="5485911" y="1739256"/>
                  </a:cubicBezTo>
                  <a:cubicBezTo>
                    <a:pt x="5485911" y="1699159"/>
                    <a:pt x="5488452" y="1659062"/>
                    <a:pt x="5487182" y="1618965"/>
                  </a:cubicBezTo>
                  <a:cubicBezTo>
                    <a:pt x="5487182" y="1581952"/>
                    <a:pt x="5485911" y="1543398"/>
                    <a:pt x="5484641" y="1506385"/>
                  </a:cubicBezTo>
                  <a:cubicBezTo>
                    <a:pt x="5479561" y="1449324"/>
                    <a:pt x="5468132" y="268001"/>
                    <a:pt x="5468132" y="210940"/>
                  </a:cubicBezTo>
                  <a:cubicBezTo>
                    <a:pt x="5465591" y="163132"/>
                    <a:pt x="5463052" y="113782"/>
                    <a:pt x="5460511" y="65974"/>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3636"/>
                    <a:pt x="33020" y="72143"/>
                  </a:cubicBezTo>
                  <a:cubicBezTo>
                    <a:pt x="31750" y="99902"/>
                    <a:pt x="31750" y="127662"/>
                    <a:pt x="30480" y="155421"/>
                  </a:cubicBezTo>
                  <a:cubicBezTo>
                    <a:pt x="29210" y="201687"/>
                    <a:pt x="26670" y="246411"/>
                    <a:pt x="25400" y="292677"/>
                  </a:cubicBezTo>
                  <a:cubicBezTo>
                    <a:pt x="20320" y="342027"/>
                    <a:pt x="26670" y="1548024"/>
                    <a:pt x="29210" y="1597374"/>
                  </a:cubicBezTo>
                  <a:cubicBezTo>
                    <a:pt x="29210" y="1649809"/>
                    <a:pt x="29210" y="1703786"/>
                    <a:pt x="30480" y="1756221"/>
                  </a:cubicBezTo>
                  <a:cubicBezTo>
                    <a:pt x="30480" y="1794776"/>
                    <a:pt x="33020" y="1833330"/>
                    <a:pt x="33020" y="1871885"/>
                  </a:cubicBezTo>
                  <a:cubicBezTo>
                    <a:pt x="33020" y="1913524"/>
                    <a:pt x="33020" y="1955164"/>
                    <a:pt x="31750" y="1996407"/>
                  </a:cubicBezTo>
                  <a:lnTo>
                    <a:pt x="31750" y="2006567"/>
                  </a:lnTo>
                  <a:cubicBezTo>
                    <a:pt x="31750" y="2016727"/>
                    <a:pt x="35560" y="2020537"/>
                    <a:pt x="44450" y="2020537"/>
                  </a:cubicBezTo>
                  <a:cubicBezTo>
                    <a:pt x="93685" y="2020537"/>
                    <a:pt x="153650" y="2021807"/>
                    <a:pt x="209332" y="2021807"/>
                  </a:cubicBezTo>
                  <a:cubicBezTo>
                    <a:pt x="290713" y="2021807"/>
                    <a:pt x="376377" y="2019267"/>
                    <a:pt x="457758" y="2021807"/>
                  </a:cubicBezTo>
                  <a:cubicBezTo>
                    <a:pt x="590538" y="2025617"/>
                    <a:pt x="723317" y="2028157"/>
                    <a:pt x="856097" y="2026887"/>
                  </a:cubicBezTo>
                  <a:cubicBezTo>
                    <a:pt x="941761" y="2025617"/>
                    <a:pt x="1023143" y="2028157"/>
                    <a:pt x="1108807" y="2028157"/>
                  </a:cubicBezTo>
                  <a:cubicBezTo>
                    <a:pt x="1233020" y="2028157"/>
                    <a:pt x="1357233" y="2026887"/>
                    <a:pt x="1481447" y="2028157"/>
                  </a:cubicBezTo>
                  <a:cubicBezTo>
                    <a:pt x="1665625" y="2029427"/>
                    <a:pt x="3687302" y="2019267"/>
                    <a:pt x="3875764" y="2021807"/>
                  </a:cubicBezTo>
                  <a:cubicBezTo>
                    <a:pt x="3957145" y="2023077"/>
                    <a:pt x="4038526" y="2024347"/>
                    <a:pt x="4115624" y="2024347"/>
                  </a:cubicBezTo>
                  <a:cubicBezTo>
                    <a:pt x="4256970" y="2026887"/>
                    <a:pt x="4394033" y="2023077"/>
                    <a:pt x="4535379" y="2026887"/>
                  </a:cubicBezTo>
                  <a:cubicBezTo>
                    <a:pt x="4651026" y="2029427"/>
                    <a:pt x="4766672" y="2029427"/>
                    <a:pt x="4882319" y="2031967"/>
                  </a:cubicBezTo>
                  <a:cubicBezTo>
                    <a:pt x="5053648" y="2035777"/>
                    <a:pt x="5224977" y="2038317"/>
                    <a:pt x="5396305" y="2039587"/>
                  </a:cubicBezTo>
                  <a:cubicBezTo>
                    <a:pt x="5447811" y="2039587"/>
                    <a:pt x="5465591" y="2038317"/>
                    <a:pt x="5485911" y="2038317"/>
                  </a:cubicBezTo>
                  <a:close/>
                </a:path>
              </a:pathLst>
            </a:custGeom>
            <a:solidFill>
              <a:srgbClr val="FAF3E2"/>
            </a:solidFill>
          </p:spPr>
        </p:sp>
      </p:grpSp>
      <p:sp>
        <p:nvSpPr>
          <p:cNvPr id="13" name="TextBox 13"/>
          <p:cNvSpPr txBox="1"/>
          <p:nvPr/>
        </p:nvSpPr>
        <p:spPr>
          <a:xfrm>
            <a:off x="723900" y="2418930"/>
            <a:ext cx="7482751" cy="320601"/>
          </a:xfrm>
          <a:prstGeom prst="rect">
            <a:avLst/>
          </a:prstGeom>
        </p:spPr>
        <p:txBody>
          <a:bodyPr lIns="0" tIns="0" rIns="0" bIns="0" rtlCol="0" anchor="t">
            <a:spAutoFit/>
          </a:bodyPr>
          <a:lstStyle/>
          <a:p>
            <a:pPr algn="ctr">
              <a:lnSpc>
                <a:spcPts val="2475"/>
              </a:lnSpc>
            </a:pPr>
            <a:r>
              <a:rPr lang="vi-VN" sz="2250" b="1" dirty="0">
                <a:solidFill>
                  <a:srgbClr val="C00000"/>
                </a:solidFill>
              </a:rPr>
              <a:t>Luyện tập 1: </a:t>
            </a:r>
            <a:r>
              <a:rPr lang="vi-VN" sz="2250" b="1" dirty="0">
                <a:solidFill>
                  <a:srgbClr val="404040"/>
                </a:solidFill>
              </a:rPr>
              <a:t>Làm việc theo nhóm</a:t>
            </a:r>
            <a:endParaRPr lang="en-US" sz="2250" b="1" dirty="0">
              <a:solidFill>
                <a:srgbClr val="404040"/>
              </a:solidFill>
            </a:endParaRPr>
          </a:p>
        </p:txBody>
      </p:sp>
      <p:sp>
        <p:nvSpPr>
          <p:cNvPr id="14" name="TextBox 14"/>
          <p:cNvSpPr txBox="1"/>
          <p:nvPr/>
        </p:nvSpPr>
        <p:spPr>
          <a:xfrm>
            <a:off x="488607" y="569466"/>
            <a:ext cx="7482751" cy="540982"/>
          </a:xfrm>
          <a:prstGeom prst="rect">
            <a:avLst/>
          </a:prstGeom>
        </p:spPr>
        <p:txBody>
          <a:bodyPr lIns="0" tIns="0" rIns="0" bIns="0" rtlCol="0" anchor="t">
            <a:spAutoFit/>
          </a:bodyPr>
          <a:lstStyle/>
          <a:p>
            <a:pPr algn="ctr">
              <a:lnSpc>
                <a:spcPts val="4550"/>
              </a:lnSpc>
            </a:pPr>
            <a:r>
              <a:rPr lang="vi-VN" sz="3000" b="1" dirty="0">
                <a:solidFill>
                  <a:srgbClr val="D6583C"/>
                </a:solidFill>
              </a:rPr>
              <a:t>LUYỆN TẬP</a:t>
            </a:r>
            <a:endParaRPr lang="en-US" sz="3000" b="1" dirty="0">
              <a:solidFill>
                <a:srgbClr val="D6583C"/>
              </a:solidFill>
            </a:endParaRPr>
          </a:p>
        </p:txBody>
      </p:sp>
      <p:sp>
        <p:nvSpPr>
          <p:cNvPr id="22" name="TextBox 21">
            <a:extLst>
              <a:ext uri="{FF2B5EF4-FFF2-40B4-BE49-F238E27FC236}">
                <a16:creationId xmlns="" xmlns:a16="http://schemas.microsoft.com/office/drawing/2014/main" id="{5FDBADCB-92F5-4FE8-96E0-04E337055B7C}"/>
              </a:ext>
            </a:extLst>
          </p:cNvPr>
          <p:cNvSpPr txBox="1"/>
          <p:nvPr/>
        </p:nvSpPr>
        <p:spPr>
          <a:xfrm>
            <a:off x="1371600" y="2944353"/>
            <a:ext cx="6757505" cy="965970"/>
          </a:xfrm>
          <a:prstGeom prst="rect">
            <a:avLst/>
          </a:prstGeom>
          <a:noFill/>
        </p:spPr>
        <p:txBody>
          <a:bodyPr wrap="square">
            <a:spAutoFit/>
          </a:bodyPr>
          <a:lstStyle/>
          <a:p>
            <a:pPr algn="ctr">
              <a:lnSpc>
                <a:spcPct val="150000"/>
              </a:lnSpc>
              <a:spcBef>
                <a:spcPts val="150"/>
              </a:spcBef>
              <a:spcAft>
                <a:spcPts val="150"/>
              </a:spcAft>
            </a:pPr>
            <a:r>
              <a:rPr lang="vi-VN" sz="2000" dirty="0">
                <a:solidFill>
                  <a:srgbClr val="000000"/>
                </a:solidFill>
                <a:ea typeface="Times New Roman" panose="02020603050405020304" pitchFamily="18" charset="0"/>
              </a:rPr>
              <a:t>Em hãy hoàn thành bảng tổng hợp thông tin về các vấn đề xã hội nổi cộm ở châu Phi theo mẫu sau:</a:t>
            </a:r>
            <a:endParaRPr lang="en-US" sz="2000" dirty="0">
              <a:ea typeface="Times New Roman" panose="02020603050405020304" pitchFamily="18" charset="0"/>
            </a:endParaRPr>
          </a:p>
        </p:txBody>
      </p:sp>
      <p:graphicFrame>
        <p:nvGraphicFramePr>
          <p:cNvPr id="25" name="Table 25">
            <a:extLst>
              <a:ext uri="{FF2B5EF4-FFF2-40B4-BE49-F238E27FC236}">
                <a16:creationId xmlns="" xmlns:a16="http://schemas.microsoft.com/office/drawing/2014/main" id="{E68252AF-71E7-4C75-BDD4-A490DC7EB059}"/>
              </a:ext>
            </a:extLst>
          </p:cNvPr>
          <p:cNvGraphicFramePr>
            <a:graphicFrameLocks noGrp="1"/>
          </p:cNvGraphicFramePr>
          <p:nvPr>
            <p:extLst>
              <p:ext uri="{D42A27DB-BD31-4B8C-83A1-F6EECF244321}">
                <p14:modId xmlns="" xmlns:p14="http://schemas.microsoft.com/office/powerpoint/2010/main" val="1423707827"/>
              </p:ext>
            </p:extLst>
          </p:nvPr>
        </p:nvGraphicFramePr>
        <p:xfrm>
          <a:off x="1258758" y="4021883"/>
          <a:ext cx="6851666" cy="1051957"/>
        </p:xfrm>
        <a:graphic>
          <a:graphicData uri="http://schemas.openxmlformats.org/drawingml/2006/table">
            <a:tbl>
              <a:tblPr firstRow="1" bandRow="1">
                <a:tableStyleId>{F5AB1C69-6EDB-4FF4-983F-18BD219EF322}</a:tableStyleId>
              </a:tblPr>
              <a:tblGrid>
                <a:gridCol w="2759815">
                  <a:extLst>
                    <a:ext uri="{9D8B030D-6E8A-4147-A177-3AD203B41FA5}">
                      <a16:colId xmlns="" xmlns:a16="http://schemas.microsoft.com/office/drawing/2014/main" val="1440515192"/>
                    </a:ext>
                  </a:extLst>
                </a:gridCol>
                <a:gridCol w="4091851">
                  <a:extLst>
                    <a:ext uri="{9D8B030D-6E8A-4147-A177-3AD203B41FA5}">
                      <a16:colId xmlns="" xmlns:a16="http://schemas.microsoft.com/office/drawing/2014/main" val="3479271815"/>
                    </a:ext>
                  </a:extLst>
                </a:gridCol>
              </a:tblGrid>
              <a:tr h="522351">
                <a:tc>
                  <a:txBody>
                    <a:bodyPr/>
                    <a:lstStyle/>
                    <a:p>
                      <a:endParaRPr lang="en-US" sz="900" dirty="0"/>
                    </a:p>
                  </a:txBody>
                  <a:tcPr marL="45720" marR="45720" marT="22860" marB="22860">
                    <a:solidFill>
                      <a:srgbClr val="00B050"/>
                    </a:solidFill>
                  </a:tcPr>
                </a:tc>
                <a:tc>
                  <a:txBody>
                    <a:bodyPr/>
                    <a:lstStyle/>
                    <a:p>
                      <a:endParaRPr lang="en-US" sz="900"/>
                    </a:p>
                  </a:txBody>
                  <a:tcPr marL="45720" marR="45720" marT="22860" marB="22860">
                    <a:solidFill>
                      <a:srgbClr val="00B050"/>
                    </a:solidFill>
                  </a:tcPr>
                </a:tc>
                <a:extLst>
                  <a:ext uri="{0D108BD9-81ED-4DB2-BD59-A6C34878D82A}">
                    <a16:rowId xmlns="" xmlns:a16="http://schemas.microsoft.com/office/drawing/2014/main" val="942885619"/>
                  </a:ext>
                </a:extLst>
              </a:tr>
              <a:tr h="529606">
                <a:tc>
                  <a:txBody>
                    <a:bodyPr/>
                    <a:lstStyle/>
                    <a:p>
                      <a:pPr algn="ctr"/>
                      <a:endParaRPr lang="en-US" sz="1800" dirty="0"/>
                    </a:p>
                  </a:txBody>
                  <a:tcPr marL="45720" marR="45720" marT="22860" marB="22860" anchor="ctr">
                    <a:solidFill>
                      <a:srgbClr val="00B050"/>
                    </a:solidFill>
                  </a:tcPr>
                </a:tc>
                <a:tc>
                  <a:txBody>
                    <a:bodyPr/>
                    <a:lstStyle/>
                    <a:p>
                      <a:pPr algn="ctr"/>
                      <a:endParaRPr lang="en-US" sz="1800" dirty="0"/>
                    </a:p>
                  </a:txBody>
                  <a:tcPr marL="45720" marR="45720" marT="22860" marB="22860" anchor="ctr">
                    <a:solidFill>
                      <a:srgbClr val="00B050"/>
                    </a:solidFill>
                  </a:tcPr>
                </a:tc>
                <a:extLst>
                  <a:ext uri="{0D108BD9-81ED-4DB2-BD59-A6C34878D82A}">
                    <a16:rowId xmlns="" xmlns:a16="http://schemas.microsoft.com/office/drawing/2014/main" val="3535123132"/>
                  </a:ext>
                </a:extLst>
              </a:tr>
            </a:tbl>
          </a:graphicData>
        </a:graphic>
      </p:graphicFrame>
      <p:sp>
        <p:nvSpPr>
          <p:cNvPr id="27" name="TextBox 26">
            <a:extLst>
              <a:ext uri="{FF2B5EF4-FFF2-40B4-BE49-F238E27FC236}">
                <a16:creationId xmlns="" xmlns:a16="http://schemas.microsoft.com/office/drawing/2014/main" id="{A071A7DA-FF16-4057-862E-62FB20F04513}"/>
              </a:ext>
            </a:extLst>
          </p:cNvPr>
          <p:cNvSpPr txBox="1"/>
          <p:nvPr/>
        </p:nvSpPr>
        <p:spPr>
          <a:xfrm>
            <a:off x="1891265" y="4122893"/>
            <a:ext cx="1690136" cy="369332"/>
          </a:xfrm>
          <a:prstGeom prst="rect">
            <a:avLst/>
          </a:prstGeom>
          <a:noFill/>
        </p:spPr>
        <p:txBody>
          <a:bodyPr wrap="square">
            <a:spAutoFit/>
          </a:bodyPr>
          <a:lstStyle/>
          <a:p>
            <a:r>
              <a:rPr lang="vi-VN" dirty="0">
                <a:solidFill>
                  <a:schemeClr val="bg1"/>
                </a:solidFill>
                <a:ea typeface="Times New Roman" panose="02020603050405020304" pitchFamily="18" charset="0"/>
              </a:rPr>
              <a:t>Vấn đề xã hội</a:t>
            </a:r>
            <a:endParaRPr lang="en-US" dirty="0">
              <a:solidFill>
                <a:schemeClr val="bg1"/>
              </a:solidFill>
            </a:endParaRPr>
          </a:p>
        </p:txBody>
      </p:sp>
      <p:sp>
        <p:nvSpPr>
          <p:cNvPr id="29" name="TextBox 28">
            <a:extLst>
              <a:ext uri="{FF2B5EF4-FFF2-40B4-BE49-F238E27FC236}">
                <a16:creationId xmlns="" xmlns:a16="http://schemas.microsoft.com/office/drawing/2014/main" id="{B033F90A-040D-4660-893E-8D3ACDA8225E}"/>
              </a:ext>
            </a:extLst>
          </p:cNvPr>
          <p:cNvSpPr txBox="1"/>
          <p:nvPr/>
        </p:nvSpPr>
        <p:spPr>
          <a:xfrm>
            <a:off x="4185879" y="4108673"/>
            <a:ext cx="4073261" cy="369332"/>
          </a:xfrm>
          <a:prstGeom prst="rect">
            <a:avLst/>
          </a:prstGeom>
          <a:noFill/>
        </p:spPr>
        <p:txBody>
          <a:bodyPr wrap="square">
            <a:spAutoFit/>
          </a:bodyPr>
          <a:lstStyle/>
          <a:p>
            <a:r>
              <a:rPr lang="vi-VN" dirty="0">
                <a:solidFill>
                  <a:schemeClr val="bg1"/>
                </a:solidFill>
                <a:ea typeface="Times New Roman" panose="02020603050405020304" pitchFamily="18" charset="0"/>
              </a:rPr>
              <a:t>Ảnh hưởng đến đời sống người dân</a:t>
            </a:r>
            <a:endParaRPr lang="en-US" dirty="0"/>
          </a:p>
        </p:txBody>
      </p:sp>
      <p:sp>
        <p:nvSpPr>
          <p:cNvPr id="2" name="TextBox 1">
            <a:extLst>
              <a:ext uri="{FF2B5EF4-FFF2-40B4-BE49-F238E27FC236}">
                <a16:creationId xmlns="" xmlns:a16="http://schemas.microsoft.com/office/drawing/2014/main" id="{4BC7BE21-CFEE-5F33-B745-500DF5545179}"/>
              </a:ext>
            </a:extLst>
          </p:cNvPr>
          <p:cNvSpPr txBox="1"/>
          <p:nvPr/>
        </p:nvSpPr>
        <p:spPr>
          <a:xfrm>
            <a:off x="2552700" y="4638181"/>
            <a:ext cx="641044" cy="369332"/>
          </a:xfrm>
          <a:prstGeom prst="rect">
            <a:avLst/>
          </a:prstGeom>
          <a:noFill/>
        </p:spPr>
        <p:txBody>
          <a:bodyPr wrap="square">
            <a:spAutoFit/>
          </a:bodyPr>
          <a:lstStyle/>
          <a:p>
            <a:r>
              <a:rPr lang="en-US" dirty="0">
                <a:cs typeface="Arial" panose="020B0604020202020204" pitchFamily="34" charset="0"/>
              </a:rPr>
              <a:t>?</a:t>
            </a:r>
          </a:p>
        </p:txBody>
      </p:sp>
      <p:sp>
        <p:nvSpPr>
          <p:cNvPr id="3" name="TextBox 2">
            <a:extLst>
              <a:ext uri="{FF2B5EF4-FFF2-40B4-BE49-F238E27FC236}">
                <a16:creationId xmlns="" xmlns:a16="http://schemas.microsoft.com/office/drawing/2014/main" id="{4A2712A6-9CAB-8AA6-DD85-B9E84A09C51B}"/>
              </a:ext>
            </a:extLst>
          </p:cNvPr>
          <p:cNvSpPr txBox="1"/>
          <p:nvPr/>
        </p:nvSpPr>
        <p:spPr>
          <a:xfrm>
            <a:off x="6019800" y="4673444"/>
            <a:ext cx="641044" cy="369332"/>
          </a:xfrm>
          <a:prstGeom prst="rect">
            <a:avLst/>
          </a:prstGeom>
          <a:noFill/>
        </p:spPr>
        <p:txBody>
          <a:bodyPr wrap="square">
            <a:spAutoFit/>
          </a:bodyPr>
          <a:lstStyle/>
          <a:p>
            <a:r>
              <a:rPr lang="en-US" dirty="0">
                <a:cs typeface="Arial" panose="020B0604020202020204" pitchFamily="34" charset="0"/>
              </a:rPr>
              <a:t>?</a:t>
            </a:r>
          </a:p>
        </p:txBody>
      </p:sp>
    </p:spTree>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3"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
                                        <p:tgtEl>
                                          <p:spTgt spid="22"/>
                                        </p:tgtEl>
                                      </p:cBhvr>
                                    </p:animEffect>
                                    <p:anim calcmode="lin" valueType="num">
                                      <p:cBhvr>
                                        <p:cTn id="23" dur="400" fill="hold"/>
                                        <p:tgtEl>
                                          <p:spTgt spid="22"/>
                                        </p:tgtEl>
                                        <p:attrNameLst>
                                          <p:attrName>ppt_x</p:attrName>
                                        </p:attrNameLst>
                                      </p:cBhvr>
                                      <p:tavLst>
                                        <p:tav tm="0">
                                          <p:val>
                                            <p:strVal val="#ppt_x"/>
                                          </p:val>
                                        </p:tav>
                                        <p:tav tm="100000">
                                          <p:val>
                                            <p:strVal val="#ppt_x"/>
                                          </p:val>
                                        </p:tav>
                                      </p:tavLst>
                                    </p:anim>
                                    <p:anim calcmode="lin" valueType="num">
                                      <p:cBhvr>
                                        <p:cTn id="24" dur="400" fill="hold"/>
                                        <p:tgtEl>
                                          <p:spTgt spid="22"/>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1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7" grpId="0"/>
      <p:bldP spid="29"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2"/>
          <p:cNvSpPr txBox="1">
            <a:spLocks noGrp="1"/>
          </p:cNvSpPr>
          <p:nvPr>
            <p:ph type="title" idx="4294967295"/>
          </p:nvPr>
        </p:nvSpPr>
        <p:spPr>
          <a:xfrm>
            <a:off x="1600200" y="359617"/>
            <a:ext cx="5921375" cy="681567"/>
          </a:xfrm>
          <a:prstGeom prst="rect">
            <a:avLst/>
          </a:prstGeom>
        </p:spPr>
        <p:txBody>
          <a:bodyPr spcFirstLastPara="1" wrap="square" lIns="102396" tIns="102396" rIns="102396" bIns="102396" anchor="t" anchorCtr="0">
            <a:noAutofit/>
          </a:bodyPr>
          <a:lstStyle/>
          <a:p>
            <a:r>
              <a:rPr lang="en-US" sz="3600" b="1" dirty="0">
                <a:solidFill>
                  <a:schemeClr val="accent5">
                    <a:lumMod val="50000"/>
                  </a:schemeClr>
                </a:solidFill>
                <a:latin typeface="+mn-lt"/>
              </a:rPr>
              <a:t>KHỞI ĐỘNG</a:t>
            </a:r>
            <a:endParaRPr sz="3600" b="1" dirty="0">
              <a:solidFill>
                <a:schemeClr val="accent5">
                  <a:lumMod val="50000"/>
                </a:schemeClr>
              </a:solidFill>
              <a:latin typeface="+mn-lt"/>
            </a:endParaRPr>
          </a:p>
        </p:txBody>
      </p:sp>
      <p:sp>
        <p:nvSpPr>
          <p:cNvPr id="8" name="TextBox 7"/>
          <p:cNvSpPr txBox="1"/>
          <p:nvPr/>
        </p:nvSpPr>
        <p:spPr>
          <a:xfrm>
            <a:off x="2035163" y="1435952"/>
            <a:ext cx="5486412" cy="436427"/>
          </a:xfrm>
          <a:prstGeom prst="rect">
            <a:avLst/>
          </a:prstGeom>
          <a:noFill/>
        </p:spPr>
        <p:txBody>
          <a:bodyPr wrap="square" lIns="51206" tIns="25603" rIns="51206" bIns="25603" rtlCol="0">
            <a:spAutoFit/>
          </a:bodyPr>
          <a:lstStyle/>
          <a:p>
            <a:pPr algn="ctr">
              <a:buClr>
                <a:srgbClr val="000000"/>
              </a:buClr>
              <a:buFont typeface="Arial"/>
              <a:buNone/>
            </a:pPr>
            <a:r>
              <a:rPr lang="en-US" sz="2500" i="1" kern="0" dirty="0" err="1">
                <a:solidFill>
                  <a:srgbClr val="002060"/>
                </a:solidFill>
                <a:cs typeface="Arial"/>
                <a:sym typeface="Arial"/>
              </a:rPr>
              <a:t>Em</a:t>
            </a:r>
            <a:r>
              <a:rPr lang="en-US" sz="2500" i="1" kern="0" dirty="0">
                <a:solidFill>
                  <a:srgbClr val="002060"/>
                </a:solidFill>
                <a:cs typeface="Arial"/>
                <a:sym typeface="Arial"/>
              </a:rPr>
              <a:t> </a:t>
            </a:r>
            <a:r>
              <a:rPr lang="en-US" sz="2500" i="1" kern="0" dirty="0" err="1">
                <a:solidFill>
                  <a:srgbClr val="002060"/>
                </a:solidFill>
                <a:cs typeface="Arial"/>
                <a:sym typeface="Arial"/>
              </a:rPr>
              <a:t>hãy</a:t>
            </a:r>
            <a:r>
              <a:rPr lang="en-US" sz="2500" i="1" kern="0" dirty="0">
                <a:solidFill>
                  <a:srgbClr val="002060"/>
                </a:solidFill>
                <a:cs typeface="Arial"/>
                <a:sym typeface="Arial"/>
              </a:rPr>
              <a:t> </a:t>
            </a:r>
            <a:r>
              <a:rPr lang="en-US" sz="2500" i="1" kern="0" dirty="0" err="1">
                <a:solidFill>
                  <a:srgbClr val="002060"/>
                </a:solidFill>
                <a:cs typeface="Arial"/>
                <a:sym typeface="Arial"/>
              </a:rPr>
              <a:t>quan</a:t>
            </a:r>
            <a:r>
              <a:rPr lang="en-US" sz="2500" i="1" kern="0" dirty="0">
                <a:solidFill>
                  <a:srgbClr val="002060"/>
                </a:solidFill>
                <a:cs typeface="Arial"/>
                <a:sym typeface="Arial"/>
              </a:rPr>
              <a:t> </a:t>
            </a:r>
            <a:r>
              <a:rPr lang="en-US" sz="2500" i="1" kern="0" dirty="0" err="1">
                <a:solidFill>
                  <a:srgbClr val="002060"/>
                </a:solidFill>
                <a:cs typeface="Arial"/>
                <a:sym typeface="Arial"/>
              </a:rPr>
              <a:t>sát</a:t>
            </a:r>
            <a:r>
              <a:rPr lang="en-US" sz="2500" i="1" kern="0" dirty="0">
                <a:solidFill>
                  <a:srgbClr val="002060"/>
                </a:solidFill>
                <a:cs typeface="Arial"/>
                <a:sym typeface="Arial"/>
              </a:rPr>
              <a:t> </a:t>
            </a:r>
            <a:r>
              <a:rPr lang="en-US" sz="2500" i="1" kern="0" dirty="0" err="1">
                <a:solidFill>
                  <a:srgbClr val="002060"/>
                </a:solidFill>
                <a:cs typeface="Arial"/>
                <a:sym typeface="Arial"/>
              </a:rPr>
              <a:t>những</a:t>
            </a:r>
            <a:r>
              <a:rPr lang="en-US" sz="2500" i="1" kern="0" dirty="0">
                <a:solidFill>
                  <a:srgbClr val="002060"/>
                </a:solidFill>
                <a:cs typeface="Arial"/>
                <a:sym typeface="Arial"/>
              </a:rPr>
              <a:t> </a:t>
            </a:r>
            <a:r>
              <a:rPr lang="en-US" sz="2500" i="1" kern="0" dirty="0" err="1">
                <a:solidFill>
                  <a:srgbClr val="002060"/>
                </a:solidFill>
                <a:cs typeface="Arial"/>
                <a:sym typeface="Arial"/>
              </a:rPr>
              <a:t>hình</a:t>
            </a:r>
            <a:r>
              <a:rPr lang="en-US" sz="2500" i="1" kern="0" dirty="0">
                <a:solidFill>
                  <a:srgbClr val="002060"/>
                </a:solidFill>
                <a:cs typeface="Arial"/>
                <a:sym typeface="Arial"/>
              </a:rPr>
              <a:t> </a:t>
            </a:r>
            <a:r>
              <a:rPr lang="en-US" sz="2500" i="1" kern="0" dirty="0" err="1">
                <a:solidFill>
                  <a:srgbClr val="002060"/>
                </a:solidFill>
                <a:cs typeface="Arial"/>
                <a:sym typeface="Arial"/>
              </a:rPr>
              <a:t>ảnh</a:t>
            </a:r>
            <a:r>
              <a:rPr lang="en-US" sz="2500" i="1" kern="0" dirty="0">
                <a:solidFill>
                  <a:srgbClr val="002060"/>
                </a:solidFill>
                <a:cs typeface="Arial"/>
                <a:sym typeface="Arial"/>
              </a:rPr>
              <a:t> </a:t>
            </a:r>
            <a:r>
              <a:rPr lang="en-US" sz="2500" i="1" kern="0" dirty="0" err="1">
                <a:solidFill>
                  <a:srgbClr val="002060"/>
                </a:solidFill>
                <a:cs typeface="Arial"/>
                <a:sym typeface="Arial"/>
              </a:rPr>
              <a:t>sau</a:t>
            </a:r>
            <a:r>
              <a:rPr lang="en-US" sz="2500" i="1" kern="0" dirty="0">
                <a:solidFill>
                  <a:srgbClr val="002060"/>
                </a:solidFill>
                <a:cs typeface="Arial"/>
                <a:sym typeface="Arial"/>
              </a:rPr>
              <a:t>:</a:t>
            </a:r>
          </a:p>
        </p:txBody>
      </p:sp>
      <p:pic>
        <p:nvPicPr>
          <p:cNvPr id="10" name="Picture 13"/>
          <p:cNvPicPr>
            <a:picLocks noChangeAspect="1"/>
          </p:cNvPicPr>
          <p:nvPr/>
        </p:nvPicPr>
        <p:blipFill>
          <a:blip r:embed="rId3" cstate="print">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rot="328308">
            <a:off x="1522492" y="1023414"/>
            <a:ext cx="603677" cy="1127711"/>
          </a:xfrm>
          <a:prstGeom prst="rect">
            <a:avLst/>
          </a:prstGeom>
        </p:spPr>
      </p:pic>
      <p:sp>
        <p:nvSpPr>
          <p:cNvPr id="15" name="Rectangle 14"/>
          <p:cNvSpPr/>
          <p:nvPr/>
        </p:nvSpPr>
        <p:spPr>
          <a:xfrm>
            <a:off x="8072046" y="5302102"/>
            <a:ext cx="978196" cy="155589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
                <a:srgbClr val="000000"/>
              </a:buClr>
              <a:buFont typeface="Arial"/>
              <a:buNone/>
            </a:pPr>
            <a:endParaRPr lang="en-US" sz="1600" kern="0">
              <a:solidFill>
                <a:srgbClr val="FFFFFF"/>
              </a:solidFill>
              <a:sym typeface="Arial"/>
            </a:endParaRPr>
          </a:p>
        </p:txBody>
      </p:sp>
      <p:pic>
        <p:nvPicPr>
          <p:cNvPr id="11" name="Picture 10"/>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95014" y="2581701"/>
            <a:ext cx="3491348" cy="3521100"/>
          </a:xfrm>
          <a:prstGeom prst="rect">
            <a:avLst/>
          </a:prstGeom>
        </p:spPr>
      </p:pic>
      <p:sp>
        <p:nvSpPr>
          <p:cNvPr id="4" name="Rectangle 3"/>
          <p:cNvSpPr/>
          <p:nvPr/>
        </p:nvSpPr>
        <p:spPr>
          <a:xfrm>
            <a:off x="85060" y="5302104"/>
            <a:ext cx="978196" cy="155589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buClr>
                <a:srgbClr val="000000"/>
              </a:buClr>
              <a:buFont typeface="Arial"/>
              <a:buNone/>
            </a:pPr>
            <a:endParaRPr lang="en-US" sz="1600" kern="0">
              <a:solidFill>
                <a:srgbClr val="FFFFFF"/>
              </a:solidFill>
              <a:sym typeface="Arial"/>
            </a:endParaRPr>
          </a:p>
        </p:txBody>
      </p:sp>
      <p:pic>
        <p:nvPicPr>
          <p:cNvPr id="14" name="Picture 1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57803" y="2581701"/>
            <a:ext cx="4664468" cy="3498351"/>
          </a:xfrm>
          <a:prstGeom prst="rect">
            <a:avLst/>
          </a:prstGeom>
        </p:spPr>
      </p:pic>
    </p:spTree>
    <p:extLst>
      <p:ext uri="{BB962C8B-B14F-4D97-AF65-F5344CB8AC3E}">
        <p14:creationId xmlns="" xmlns:p14="http://schemas.microsoft.com/office/powerpoint/2010/main" val="3380964916"/>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750"/>
                                        <p:tgtEl>
                                          <p:spTgt spid="541"/>
                                        </p:tgtEl>
                                      </p:cBhvr>
                                    </p:animEffect>
                                    <p:anim calcmode="lin" valueType="num">
                                      <p:cBhvr>
                                        <p:cTn id="8" dur="750" fill="hold"/>
                                        <p:tgtEl>
                                          <p:spTgt spid="541"/>
                                        </p:tgtEl>
                                        <p:attrNameLst>
                                          <p:attrName>ppt_x</p:attrName>
                                        </p:attrNameLst>
                                      </p:cBhvr>
                                      <p:tavLst>
                                        <p:tav tm="0">
                                          <p:val>
                                            <p:strVal val="#ppt_x"/>
                                          </p:val>
                                        </p:tav>
                                        <p:tav tm="100000">
                                          <p:val>
                                            <p:strVal val="#ppt_x"/>
                                          </p:val>
                                        </p:tav>
                                      </p:tavLst>
                                    </p:anim>
                                    <p:anim calcmode="lin" valueType="num">
                                      <p:cBhvr>
                                        <p:cTn id="9" dur="750" fill="hold"/>
                                        <p:tgtEl>
                                          <p:spTgt spid="5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217">
                                          <p:stCondLst>
                                            <p:cond delay="0"/>
                                          </p:stCondLst>
                                        </p:cTn>
                                        <p:tgtEl>
                                          <p:spTgt spid="10"/>
                                        </p:tgtEl>
                                      </p:cBhvr>
                                    </p:animEffect>
                                    <p:anim calcmode="lin" valueType="num">
                                      <p:cBhvr>
                                        <p:cTn id="15"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18"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19"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20" dur="10">
                                          <p:stCondLst>
                                            <p:cond delay="244"/>
                                          </p:stCondLst>
                                        </p:cTn>
                                        <p:tgtEl>
                                          <p:spTgt spid="10"/>
                                        </p:tgtEl>
                                      </p:cBhvr>
                                      <p:to x="100000" y="60000"/>
                                    </p:animScale>
                                    <p:animScale>
                                      <p:cBhvr>
                                        <p:cTn id="21" dur="62" decel="50000">
                                          <p:stCondLst>
                                            <p:cond delay="254"/>
                                          </p:stCondLst>
                                        </p:cTn>
                                        <p:tgtEl>
                                          <p:spTgt spid="10"/>
                                        </p:tgtEl>
                                      </p:cBhvr>
                                      <p:to x="100000" y="100000"/>
                                    </p:animScale>
                                    <p:animScale>
                                      <p:cBhvr>
                                        <p:cTn id="22" dur="10">
                                          <p:stCondLst>
                                            <p:cond delay="492"/>
                                          </p:stCondLst>
                                        </p:cTn>
                                        <p:tgtEl>
                                          <p:spTgt spid="10"/>
                                        </p:tgtEl>
                                      </p:cBhvr>
                                      <p:to x="100000" y="80000"/>
                                    </p:animScale>
                                    <p:animScale>
                                      <p:cBhvr>
                                        <p:cTn id="23" dur="62" decel="50000">
                                          <p:stCondLst>
                                            <p:cond delay="502"/>
                                          </p:stCondLst>
                                        </p:cTn>
                                        <p:tgtEl>
                                          <p:spTgt spid="10"/>
                                        </p:tgtEl>
                                      </p:cBhvr>
                                      <p:to x="100000" y="100000"/>
                                    </p:animScale>
                                    <p:animScale>
                                      <p:cBhvr>
                                        <p:cTn id="24" dur="10">
                                          <p:stCondLst>
                                            <p:cond delay="616"/>
                                          </p:stCondLst>
                                        </p:cTn>
                                        <p:tgtEl>
                                          <p:spTgt spid="10"/>
                                        </p:tgtEl>
                                      </p:cBhvr>
                                      <p:to x="100000" y="90000"/>
                                    </p:animScale>
                                    <p:animScale>
                                      <p:cBhvr>
                                        <p:cTn id="25" dur="62" decel="50000">
                                          <p:stCondLst>
                                            <p:cond delay="625"/>
                                          </p:stCondLst>
                                        </p:cTn>
                                        <p:tgtEl>
                                          <p:spTgt spid="10"/>
                                        </p:tgtEl>
                                      </p:cBhvr>
                                      <p:to x="100000" y="100000"/>
                                    </p:animScale>
                                    <p:animScale>
                                      <p:cBhvr>
                                        <p:cTn id="26" dur="10">
                                          <p:stCondLst>
                                            <p:cond delay="678"/>
                                          </p:stCondLst>
                                        </p:cTn>
                                        <p:tgtEl>
                                          <p:spTgt spid="10"/>
                                        </p:tgtEl>
                                      </p:cBhvr>
                                      <p:to x="100000" y="95000"/>
                                    </p:animScale>
                                    <p:animScale>
                                      <p:cBhvr>
                                        <p:cTn id="27" dur="62" decel="50000">
                                          <p:stCondLst>
                                            <p:cond delay="688"/>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750" fill="hold"/>
                                        <p:tgtEl>
                                          <p:spTgt spid="8"/>
                                        </p:tgtEl>
                                        <p:attrNameLst>
                                          <p:attrName>ppt_w</p:attrName>
                                        </p:attrNameLst>
                                      </p:cBhvr>
                                      <p:tavLst>
                                        <p:tav tm="0">
                                          <p:val>
                                            <p:fltVal val="0"/>
                                          </p:val>
                                        </p:tav>
                                        <p:tav tm="100000">
                                          <p:val>
                                            <p:strVal val="#ppt_w"/>
                                          </p:val>
                                        </p:tav>
                                      </p:tavLst>
                                    </p:anim>
                                    <p:anim calcmode="lin" valueType="num">
                                      <p:cBhvr>
                                        <p:cTn id="33" dur="750" fill="hold"/>
                                        <p:tgtEl>
                                          <p:spTgt spid="8"/>
                                        </p:tgtEl>
                                        <p:attrNameLst>
                                          <p:attrName>ppt_h</p:attrName>
                                        </p:attrNameLst>
                                      </p:cBhvr>
                                      <p:tavLst>
                                        <p:tav tm="0">
                                          <p:val>
                                            <p:fltVal val="0"/>
                                          </p:val>
                                        </p:tav>
                                        <p:tav tm="100000">
                                          <p:val>
                                            <p:strVal val="#ppt_h"/>
                                          </p:val>
                                        </p:tav>
                                      </p:tavLst>
                                    </p:anim>
                                    <p:anim calcmode="lin" valueType="num">
                                      <p:cBhvr>
                                        <p:cTn id="34" dur="750" fill="hold"/>
                                        <p:tgtEl>
                                          <p:spTgt spid="8"/>
                                        </p:tgtEl>
                                        <p:attrNameLst>
                                          <p:attrName>style.rotation</p:attrName>
                                        </p:attrNameLst>
                                      </p:cBhvr>
                                      <p:tavLst>
                                        <p:tav tm="0">
                                          <p:val>
                                            <p:fltVal val="90"/>
                                          </p:val>
                                        </p:tav>
                                        <p:tav tm="100000">
                                          <p:val>
                                            <p:fltVal val="0"/>
                                          </p:val>
                                        </p:tav>
                                      </p:tavLst>
                                    </p:anim>
                                    <p:animEffect transition="in" filter="fade">
                                      <p:cBhvr>
                                        <p:cTn id="35" dur="75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 xmlns:a16="http://schemas.microsoft.com/office/drawing/2014/main" id="{89CFDC4E-4194-4810-B2CA-548D4BDBD80F}"/>
              </a:ext>
            </a:extLst>
          </p:cNvPr>
          <p:cNvGraphicFramePr>
            <a:graphicFrameLocks noGrp="1"/>
          </p:cNvGraphicFramePr>
          <p:nvPr>
            <p:extLst>
              <p:ext uri="{D42A27DB-BD31-4B8C-83A1-F6EECF244321}">
                <p14:modId xmlns="" xmlns:p14="http://schemas.microsoft.com/office/powerpoint/2010/main" val="4141532884"/>
              </p:ext>
            </p:extLst>
          </p:nvPr>
        </p:nvGraphicFramePr>
        <p:xfrm>
          <a:off x="819150" y="1575058"/>
          <a:ext cx="7759587" cy="4141401"/>
        </p:xfrm>
        <a:graphic>
          <a:graphicData uri="http://schemas.openxmlformats.org/drawingml/2006/table">
            <a:tbl>
              <a:tblPr firstRow="1" firstCol="1" bandRow="1">
                <a:tableStyleId>{F5AB1C69-6EDB-4FF4-983F-18BD219EF322}</a:tableStyleId>
              </a:tblPr>
              <a:tblGrid>
                <a:gridCol w="2702162">
                  <a:extLst>
                    <a:ext uri="{9D8B030D-6E8A-4147-A177-3AD203B41FA5}">
                      <a16:colId xmlns="" xmlns:a16="http://schemas.microsoft.com/office/drawing/2014/main" val="1931525588"/>
                    </a:ext>
                  </a:extLst>
                </a:gridCol>
                <a:gridCol w="5057425">
                  <a:extLst>
                    <a:ext uri="{9D8B030D-6E8A-4147-A177-3AD203B41FA5}">
                      <a16:colId xmlns="" xmlns:a16="http://schemas.microsoft.com/office/drawing/2014/main" val="3190244861"/>
                    </a:ext>
                  </a:extLst>
                </a:gridCol>
              </a:tblGrid>
              <a:tr h="545608">
                <a:tc>
                  <a:txBody>
                    <a:bodyPr/>
                    <a:lstStyle/>
                    <a:p>
                      <a:pPr algn="ctr">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tc>
                  <a:txBody>
                    <a:bodyPr/>
                    <a:lstStyle/>
                    <a:p>
                      <a:pPr algn="ctr">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extLst>
                  <a:ext uri="{0D108BD9-81ED-4DB2-BD59-A6C34878D82A}">
                    <a16:rowId xmlns="" xmlns:a16="http://schemas.microsoft.com/office/drawing/2014/main" val="3259835847"/>
                  </a:ext>
                </a:extLst>
              </a:tr>
              <a:tr h="1831398">
                <a:tc>
                  <a:txBody>
                    <a:bodyPr/>
                    <a:lstStyle/>
                    <a:p>
                      <a:pPr algn="ctr">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tc>
                  <a:txBody>
                    <a:bodyPr/>
                    <a:lstStyle/>
                    <a:p>
                      <a:pPr marL="0" indent="0" algn="just">
                        <a:lnSpc>
                          <a:spcPct val="150000"/>
                        </a:lnSpc>
                        <a:spcBef>
                          <a:spcPts val="300"/>
                        </a:spcBef>
                        <a:spcAft>
                          <a:spcPts val="300"/>
                        </a:spcAft>
                        <a:buFontTx/>
                        <a:buNone/>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extLst>
                  <a:ext uri="{0D108BD9-81ED-4DB2-BD59-A6C34878D82A}">
                    <a16:rowId xmlns="" xmlns:a16="http://schemas.microsoft.com/office/drawing/2014/main" val="3385035025"/>
                  </a:ext>
                </a:extLst>
              </a:tr>
              <a:tr h="1764395">
                <a:tc>
                  <a:txBody>
                    <a:bodyPr/>
                    <a:lstStyle/>
                    <a:p>
                      <a:pPr algn="ctr">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tc>
                  <a:txBody>
                    <a:bodyPr/>
                    <a:lstStyle/>
                    <a:p>
                      <a:pPr algn="just">
                        <a:lnSpc>
                          <a:spcPct val="150000"/>
                        </a:lnSpc>
                        <a:spcBef>
                          <a:spcPts val="300"/>
                        </a:spcBef>
                        <a:spcAft>
                          <a:spcPts val="300"/>
                        </a:spcAft>
                      </a:pP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34290" marR="34290" marT="0" marB="0" anchor="ctr"/>
                </a:tc>
                <a:extLst>
                  <a:ext uri="{0D108BD9-81ED-4DB2-BD59-A6C34878D82A}">
                    <a16:rowId xmlns="" xmlns:a16="http://schemas.microsoft.com/office/drawing/2014/main" val="723543566"/>
                  </a:ext>
                </a:extLst>
              </a:tr>
            </a:tbl>
          </a:graphicData>
        </a:graphic>
      </p:graphicFrame>
      <p:sp>
        <p:nvSpPr>
          <p:cNvPr id="9" name="TextBox 8">
            <a:extLst>
              <a:ext uri="{FF2B5EF4-FFF2-40B4-BE49-F238E27FC236}">
                <a16:creationId xmlns="" xmlns:a16="http://schemas.microsoft.com/office/drawing/2014/main" id="{484D26F4-82BE-46FE-A2AB-12C56741DF9F}"/>
              </a:ext>
            </a:extLst>
          </p:cNvPr>
          <p:cNvSpPr txBox="1"/>
          <p:nvPr/>
        </p:nvSpPr>
        <p:spPr>
          <a:xfrm>
            <a:off x="1395544" y="304800"/>
            <a:ext cx="4918363" cy="430887"/>
          </a:xfrm>
          <a:prstGeom prst="rect">
            <a:avLst/>
          </a:prstGeom>
          <a:noFill/>
        </p:spPr>
        <p:txBody>
          <a:bodyPr wrap="square">
            <a:spAutoFit/>
          </a:bodyPr>
          <a:lstStyle/>
          <a:p>
            <a:pPr algn="ctr"/>
            <a:r>
              <a:rPr lang="vi-VN" sz="2200" b="1" dirty="0">
                <a:solidFill>
                  <a:srgbClr val="C00000"/>
                </a:solidFill>
              </a:rPr>
              <a:t>Trả lời</a:t>
            </a:r>
            <a:endParaRPr lang="en-US" sz="2200" b="1" dirty="0">
              <a:solidFill>
                <a:srgbClr val="C00000"/>
              </a:solidFill>
            </a:endParaRPr>
          </a:p>
        </p:txBody>
      </p:sp>
      <p:sp>
        <p:nvSpPr>
          <p:cNvPr id="4" name="TextBox 3">
            <a:extLst>
              <a:ext uri="{FF2B5EF4-FFF2-40B4-BE49-F238E27FC236}">
                <a16:creationId xmlns="" xmlns:a16="http://schemas.microsoft.com/office/drawing/2014/main" id="{D9CDACC0-A69A-4BED-C69D-BC630A974B2F}"/>
              </a:ext>
            </a:extLst>
          </p:cNvPr>
          <p:cNvSpPr txBox="1"/>
          <p:nvPr/>
        </p:nvSpPr>
        <p:spPr>
          <a:xfrm>
            <a:off x="1226591" y="1598315"/>
            <a:ext cx="2254525" cy="553998"/>
          </a:xfrm>
          <a:prstGeom prst="rect">
            <a:avLst/>
          </a:prstGeom>
          <a:noFill/>
        </p:spPr>
        <p:txBody>
          <a:bodyPr wrap="square" rtlCol="0">
            <a:spAutoFit/>
          </a:bodyPr>
          <a:lstStyle/>
          <a:p>
            <a:pPr algn="ctr">
              <a:lnSpc>
                <a:spcPct val="150000"/>
              </a:lnSpc>
              <a:spcBef>
                <a:spcPts val="150"/>
              </a:spcBef>
              <a:spcAft>
                <a:spcPts val="150"/>
              </a:spcAft>
            </a:pPr>
            <a:r>
              <a:rPr lang="en-US" sz="2000" b="1" dirty="0" err="1">
                <a:solidFill>
                  <a:schemeClr val="lt1"/>
                </a:solidFill>
                <a:latin typeface="Arial" panose="020B0604020202020204" pitchFamily="34" charset="0"/>
                <a:cs typeface="Arial" panose="020B0604020202020204" pitchFamily="34" charset="0"/>
              </a:rPr>
              <a:t>Vấn</a:t>
            </a:r>
            <a:r>
              <a:rPr lang="vi-VN" sz="2000" b="1" dirty="0">
                <a:solidFill>
                  <a:schemeClr val="lt1"/>
                </a:solidFill>
                <a:latin typeface="Arial" panose="020B0604020202020204" pitchFamily="34" charset="0"/>
                <a:cs typeface="Arial" panose="020B0604020202020204" pitchFamily="34" charset="0"/>
              </a:rPr>
              <a:t> đề xã hội</a:t>
            </a:r>
            <a:endParaRPr lang="en-US" sz="2000" b="1" dirty="0">
              <a:solidFill>
                <a:schemeClr val="l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1C98BC51-BDDE-9708-0913-647CD14231BA}"/>
              </a:ext>
            </a:extLst>
          </p:cNvPr>
          <p:cNvSpPr txBox="1"/>
          <p:nvPr/>
        </p:nvSpPr>
        <p:spPr>
          <a:xfrm>
            <a:off x="1273866" y="2831354"/>
            <a:ext cx="1752600" cy="1015663"/>
          </a:xfrm>
          <a:prstGeom prst="rect">
            <a:avLst/>
          </a:prstGeom>
          <a:noFill/>
        </p:spPr>
        <p:txBody>
          <a:bodyPr wrap="square" rtlCol="0">
            <a:spAutoFit/>
          </a:bodyPr>
          <a:lstStyle/>
          <a:p>
            <a:pPr algn="ctr">
              <a:lnSpc>
                <a:spcPct val="150000"/>
              </a:lnSpc>
              <a:spcBef>
                <a:spcPts val="150"/>
              </a:spcBef>
              <a:spcAft>
                <a:spcPts val="150"/>
              </a:spcAft>
            </a:pPr>
            <a:r>
              <a:rPr lang="en-US" sz="2000" b="1" dirty="0" err="1">
                <a:solidFill>
                  <a:schemeClr val="lt1"/>
                </a:solidFill>
                <a:latin typeface="Arial" panose="020B0604020202020204" pitchFamily="34" charset="0"/>
                <a:cs typeface="Arial" panose="020B0604020202020204" pitchFamily="34" charset="0"/>
              </a:rPr>
              <a:t>Vấn</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đề</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nạn</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đói</a:t>
            </a:r>
            <a:endParaRPr lang="en-US" sz="2000" b="1" dirty="0">
              <a:solidFill>
                <a:schemeClr val="l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 xmlns:a16="http://schemas.microsoft.com/office/drawing/2014/main" id="{C5547BBF-F10A-B6DB-3C53-1D9EC2586CE7}"/>
              </a:ext>
            </a:extLst>
          </p:cNvPr>
          <p:cNvSpPr txBox="1"/>
          <p:nvPr/>
        </p:nvSpPr>
        <p:spPr>
          <a:xfrm>
            <a:off x="1273866" y="4430086"/>
            <a:ext cx="1752600" cy="1015663"/>
          </a:xfrm>
          <a:prstGeom prst="rect">
            <a:avLst/>
          </a:prstGeom>
          <a:noFill/>
        </p:spPr>
        <p:txBody>
          <a:bodyPr wrap="square" rtlCol="0">
            <a:spAutoFit/>
          </a:bodyPr>
          <a:lstStyle/>
          <a:p>
            <a:pPr algn="ctr">
              <a:lnSpc>
                <a:spcPct val="150000"/>
              </a:lnSpc>
              <a:spcBef>
                <a:spcPts val="150"/>
              </a:spcBef>
              <a:spcAft>
                <a:spcPts val="150"/>
              </a:spcAft>
            </a:pPr>
            <a:r>
              <a:rPr lang="en-US" sz="2000" b="1" dirty="0" err="1">
                <a:solidFill>
                  <a:schemeClr val="lt1"/>
                </a:solidFill>
                <a:latin typeface="Arial" panose="020B0604020202020204" pitchFamily="34" charset="0"/>
                <a:cs typeface="Arial" panose="020B0604020202020204" pitchFamily="34" charset="0"/>
              </a:rPr>
              <a:t>Vấn</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đề</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xung</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đột</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quân</a:t>
            </a:r>
            <a:r>
              <a:rPr lang="en-US" sz="2000" b="1" dirty="0">
                <a:solidFill>
                  <a:schemeClr val="lt1"/>
                </a:solidFill>
                <a:latin typeface="Arial" panose="020B0604020202020204" pitchFamily="34" charset="0"/>
                <a:cs typeface="Arial" panose="020B0604020202020204" pitchFamily="34" charset="0"/>
              </a:rPr>
              <a:t> </a:t>
            </a:r>
            <a:r>
              <a:rPr lang="en-US" sz="2000" b="1" dirty="0" err="1">
                <a:solidFill>
                  <a:schemeClr val="lt1"/>
                </a:solidFill>
                <a:latin typeface="Arial" panose="020B0604020202020204" pitchFamily="34" charset="0"/>
                <a:cs typeface="Arial" panose="020B0604020202020204" pitchFamily="34" charset="0"/>
              </a:rPr>
              <a:t>sự</a:t>
            </a:r>
            <a:endParaRPr lang="en-US" sz="2000" b="1" dirty="0">
              <a:solidFill>
                <a:schemeClr val="lt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CCE5D027-7D94-D5D1-4222-1713B69F9124}"/>
              </a:ext>
            </a:extLst>
          </p:cNvPr>
          <p:cNvSpPr txBox="1"/>
          <p:nvPr/>
        </p:nvSpPr>
        <p:spPr>
          <a:xfrm>
            <a:off x="3854726" y="1672098"/>
            <a:ext cx="4572000" cy="882293"/>
          </a:xfrm>
          <a:prstGeom prst="rect">
            <a:avLst/>
          </a:prstGeom>
          <a:noFill/>
        </p:spPr>
        <p:txBody>
          <a:bodyPr wrap="square" rtlCol="0">
            <a:spAutoFit/>
          </a:bodyPr>
          <a:lstStyle/>
          <a:p>
            <a:pPr algn="ctr">
              <a:lnSpc>
                <a:spcPct val="150000"/>
              </a:lnSpc>
              <a:spcBef>
                <a:spcPts val="150"/>
              </a:spcBef>
              <a:spcAft>
                <a:spcPts val="150"/>
              </a:spcAft>
            </a:pPr>
            <a:r>
              <a:rPr lang="vi-VN" sz="1600" b="1" dirty="0">
                <a:solidFill>
                  <a:schemeClr val="lt1"/>
                </a:solidFill>
                <a:latin typeface="Arial" panose="020B0604020202020204" pitchFamily="34" charset="0"/>
                <a:cs typeface="Arial" panose="020B0604020202020204" pitchFamily="34" charset="0"/>
              </a:rPr>
              <a:t>Ảnh hưởng đến đời sống người dân</a:t>
            </a:r>
            <a:endParaRPr lang="en-US" sz="1600" b="1" dirty="0">
              <a:solidFill>
                <a:schemeClr val="lt1"/>
              </a:solidFill>
              <a:latin typeface="Arial" panose="020B0604020202020204" pitchFamily="34" charset="0"/>
              <a:cs typeface="Arial" panose="020B0604020202020204" pitchFamily="34" charset="0"/>
            </a:endParaRPr>
          </a:p>
          <a:p>
            <a:pPr algn="ctr">
              <a:lnSpc>
                <a:spcPct val="150000"/>
              </a:lnSpc>
              <a:spcBef>
                <a:spcPts val="150"/>
              </a:spcBef>
              <a:spcAft>
                <a:spcPts val="150"/>
              </a:spcAft>
            </a:pPr>
            <a:endParaRPr lang="en-US" sz="1600" b="1" dirty="0">
              <a:solidFill>
                <a:schemeClr val="lt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91627F1E-7E6C-06A0-B830-CE72741DD8D1}"/>
              </a:ext>
            </a:extLst>
          </p:cNvPr>
          <p:cNvSpPr txBox="1"/>
          <p:nvPr/>
        </p:nvSpPr>
        <p:spPr>
          <a:xfrm>
            <a:off x="1226591" y="3368481"/>
            <a:ext cx="1921628" cy="230832"/>
          </a:xfrm>
          <a:prstGeom prst="rect">
            <a:avLst/>
          </a:prstGeom>
          <a:noFill/>
        </p:spPr>
        <p:txBody>
          <a:bodyPr wrap="square" rtlCol="0">
            <a:spAutoFit/>
          </a:bodyPr>
          <a:lstStyle/>
          <a:p>
            <a:r>
              <a:rPr lang="en-US" sz="900" dirty="0"/>
              <a:t>    </a:t>
            </a:r>
            <a:endParaRPr lang="en-GB" sz="900" dirty="0"/>
          </a:p>
        </p:txBody>
      </p:sp>
      <p:sp>
        <p:nvSpPr>
          <p:cNvPr id="16" name="TextBox 15">
            <a:extLst>
              <a:ext uri="{FF2B5EF4-FFF2-40B4-BE49-F238E27FC236}">
                <a16:creationId xmlns="" xmlns:a16="http://schemas.microsoft.com/office/drawing/2014/main" id="{415F3522-C6DA-DE54-6171-8FD3F71F45AB}"/>
              </a:ext>
            </a:extLst>
          </p:cNvPr>
          <p:cNvSpPr txBox="1"/>
          <p:nvPr/>
        </p:nvSpPr>
        <p:spPr>
          <a:xfrm>
            <a:off x="3654454" y="2301984"/>
            <a:ext cx="4755108" cy="1077218"/>
          </a:xfrm>
          <a:prstGeom prst="rect">
            <a:avLst/>
          </a:prstGeom>
          <a:noFill/>
        </p:spPr>
        <p:txBody>
          <a:bodyPr wrap="square" rtlCol="0">
            <a:spAutoFit/>
          </a:bodyPr>
          <a:lstStyle/>
          <a:p>
            <a:pPr marL="228600" indent="-228600">
              <a:lnSpc>
                <a:spcPct val="150000"/>
              </a:lnSpc>
              <a:buFont typeface="Wingdings" panose="05000000000000000000" pitchFamily="2" charset="2"/>
              <a:buChar char="§"/>
            </a:pPr>
            <a:r>
              <a:rPr lang="en-US" sz="1600" dirty="0" err="1">
                <a:latin typeface="Arial" panose="020B0604020202020204" pitchFamily="34" charset="0"/>
                <a:cs typeface="Arial" panose="020B0604020202020204" pitchFamily="34" charset="0"/>
              </a:rPr>
              <a:t>Nạn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đói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còn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xảy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ra</a:t>
            </a:r>
            <a:r>
              <a:rPr lang="en-US" sz="1600" dirty="0">
                <a:latin typeface="Arial" panose="020B0604020202020204" pitchFamily="34" charset="0"/>
                <a:cs typeface="Arial" panose="020B0604020202020204" pitchFamily="34" charset="0"/>
              </a:rPr>
              <a:t> ở </a:t>
            </a:r>
            <a:r>
              <a:rPr lang="en-US" sz="1600" dirty="0" err="1">
                <a:latin typeface="Arial" panose="020B0604020202020204" pitchFamily="34" charset="0"/>
                <a:cs typeface="Arial" panose="020B0604020202020204" pitchFamily="34" charset="0"/>
              </a:rPr>
              <a:t>nhiều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quốc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đặc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biệt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nam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Xa</a:t>
            </a:r>
            <a:r>
              <a:rPr lang="en-US" sz="1600" dirty="0">
                <a:latin typeface="Arial" panose="020B0604020202020204" pitchFamily="34" charset="0"/>
                <a:cs typeface="Arial" panose="020B0604020202020204" pitchFamily="34" charset="0"/>
              </a:rPr>
              <a:t>-ha-</a:t>
            </a:r>
            <a:r>
              <a:rPr lang="en-US" sz="1600" dirty="0" err="1">
                <a:latin typeface="Arial" panose="020B0604020202020204" pitchFamily="34" charset="0"/>
                <a:cs typeface="Arial" panose="020B0604020202020204" pitchFamily="34" charset="0"/>
              </a:rPr>
              <a:t>ra.</a:t>
            </a:r>
            <a:endParaRPr lang="vi-VN" sz="1600" dirty="0">
              <a:latin typeface="Arial" panose="020B0604020202020204" pitchFamily="34" charset="0"/>
              <a:cs typeface="Arial" panose="020B0604020202020204" pitchFamily="34" charset="0"/>
            </a:endParaRPr>
          </a:p>
          <a:p>
            <a:endParaRPr lang="en-GB" sz="1600" dirty="0"/>
          </a:p>
        </p:txBody>
      </p:sp>
      <p:sp>
        <p:nvSpPr>
          <p:cNvPr id="17" name="TextBox 16">
            <a:extLst>
              <a:ext uri="{FF2B5EF4-FFF2-40B4-BE49-F238E27FC236}">
                <a16:creationId xmlns="" xmlns:a16="http://schemas.microsoft.com/office/drawing/2014/main" id="{68E96188-5193-55D7-F3F3-5A77CA22391A}"/>
              </a:ext>
            </a:extLst>
          </p:cNvPr>
          <p:cNvSpPr txBox="1"/>
          <p:nvPr/>
        </p:nvSpPr>
        <p:spPr>
          <a:xfrm>
            <a:off x="3638119" y="3087795"/>
            <a:ext cx="4755109" cy="1102866"/>
          </a:xfrm>
          <a:prstGeom prst="rect">
            <a:avLst/>
          </a:prstGeom>
          <a:noFill/>
        </p:spPr>
        <p:txBody>
          <a:bodyPr wrap="square" rtlCol="0">
            <a:spAutoFit/>
          </a:bodyPr>
          <a:lstStyle/>
          <a:p>
            <a:pPr marL="228600" indent="-228600" algn="just">
              <a:lnSpc>
                <a:spcPct val="150000"/>
              </a:lnSpc>
              <a:spcBef>
                <a:spcPts val="150"/>
              </a:spcBef>
              <a:spcAft>
                <a:spcPts val="150"/>
              </a:spcAft>
              <a:buFont typeface="Wingdings" panose="05000000000000000000" pitchFamily="2" charset="2"/>
              <a:buChar char="§"/>
            </a:pPr>
            <a:r>
              <a:rPr lang="en-US" sz="1600" dirty="0" err="1">
                <a:latin typeface="Arial" panose="020B0604020202020204" pitchFamily="34" charset="0"/>
                <a:cs typeface="Arial" panose="020B0604020202020204" pitchFamily="34" charset="0"/>
              </a:rPr>
              <a:t>Hằng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năm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quốc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gia</a:t>
            </a:r>
            <a:r>
              <a:rPr lang="en-US" sz="1600" dirty="0">
                <a:latin typeface="Arial" panose="020B0604020202020204" pitchFamily="34" charset="0"/>
                <a:cs typeface="Arial" panose="020B0604020202020204" pitchFamily="34" charset="0"/>
              </a:rPr>
              <a:t> ở </a:t>
            </a:r>
            <a:r>
              <a:rPr lang="en-US" sz="1600" dirty="0" err="1">
                <a:latin typeface="Arial" panose="020B0604020202020204" pitchFamily="34" charset="0"/>
                <a:cs typeface="Arial" panose="020B0604020202020204" pitchFamily="34" charset="0"/>
              </a:rPr>
              <a:t>châu</a:t>
            </a:r>
            <a:r>
              <a:rPr lang="en-US" sz="1600" dirty="0">
                <a:latin typeface="Arial" panose="020B0604020202020204" pitchFamily="34" charset="0"/>
                <a:cs typeface="Arial" panose="020B0604020202020204" pitchFamily="34" charset="0"/>
              </a:rPr>
              <a:t> Phi </a:t>
            </a:r>
            <a:r>
              <a:rPr lang="en-US" sz="1600" dirty="0" err="1">
                <a:latin typeface="Arial" panose="020B0604020202020204" pitchFamily="34" charset="0"/>
                <a:cs typeface="Arial" panose="020B0604020202020204" pitchFamily="34" charset="0"/>
              </a:rPr>
              <a:t>cần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cứu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trợ</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khẩn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cấp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lương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a:t>
            </a:r>
            <a:endParaRPr lang="vi-VN" sz="1600" dirty="0">
              <a:latin typeface="Arial" panose="020B0604020202020204" pitchFamily="34" charset="0"/>
              <a:cs typeface="Arial" panose="020B0604020202020204" pitchFamily="34" charset="0"/>
            </a:endParaRPr>
          </a:p>
          <a:p>
            <a:endParaRPr lang="en-GB" sz="1600" dirty="0"/>
          </a:p>
        </p:txBody>
      </p:sp>
      <p:sp>
        <p:nvSpPr>
          <p:cNvPr id="18" name="TextBox 17">
            <a:extLst>
              <a:ext uri="{FF2B5EF4-FFF2-40B4-BE49-F238E27FC236}">
                <a16:creationId xmlns="" xmlns:a16="http://schemas.microsoft.com/office/drawing/2014/main" id="{D71D26A9-F3A0-425B-FE07-2D2FED29D432}"/>
              </a:ext>
            </a:extLst>
          </p:cNvPr>
          <p:cNvSpPr txBox="1"/>
          <p:nvPr/>
        </p:nvSpPr>
        <p:spPr>
          <a:xfrm>
            <a:off x="3637292" y="4115526"/>
            <a:ext cx="4941444" cy="1938992"/>
          </a:xfrm>
          <a:prstGeom prst="rect">
            <a:avLst/>
          </a:prstGeom>
          <a:noFill/>
        </p:spPr>
        <p:txBody>
          <a:bodyPr wrap="square" rtlCol="0">
            <a:spAutoFit/>
          </a:bodyPr>
          <a:lstStyle/>
          <a:p>
            <a:pPr>
              <a:lnSpc>
                <a:spcPct val="150000"/>
              </a:lnSpc>
            </a:pPr>
            <a:r>
              <a:rPr lang="en-US" sz="1600" dirty="0" err="1">
                <a:latin typeface="Arial" panose="020B0604020202020204" pitchFamily="34" charset="0"/>
                <a:cs typeface="Arial" panose="020B0604020202020204" pitchFamily="34" charset="0"/>
              </a:rPr>
              <a:t>Gây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ảnh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hưởng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lớn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sống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của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quá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trình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triển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tế</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xã</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hội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như</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gây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thương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vong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về</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người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tăng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đói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bệnh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tật</a:t>
            </a:r>
            <a:r>
              <a:rPr lang="en-US" sz="1600" dirty="0">
                <a:latin typeface="Arial" panose="020B0604020202020204" pitchFamily="34" charset="0"/>
                <a:cs typeface="Arial" panose="020B0604020202020204" pitchFamily="34" charset="0"/>
              </a:rPr>
              <a:t>, di </a:t>
            </a:r>
            <a:r>
              <a:rPr lang="en-US" sz="1600" dirty="0" err="1">
                <a:latin typeface="Arial" panose="020B0604020202020204" pitchFamily="34" charset="0"/>
                <a:cs typeface="Arial" panose="020B0604020202020204" pitchFamily="34" charset="0"/>
              </a:rPr>
              <a:t>dân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ảnh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hưởng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môi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trường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nhiên</a:t>
            </a:r>
            <a:r>
              <a:rPr lang="en-US" sz="1600" dirty="0">
                <a:latin typeface="Arial" panose="020B0604020202020204" pitchFamily="34" charset="0"/>
                <a:cs typeface="Arial" panose="020B0604020202020204" pitchFamily="34" charset="0"/>
              </a:rPr>
              <a:t>.</a:t>
            </a:r>
            <a:endParaRPr lang="en-US" sz="1600" dirty="0">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GB" sz="1600" dirty="0"/>
          </a:p>
        </p:txBody>
      </p:sp>
    </p:spTree>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90">
                                          <p:stCondLst>
                                            <p:cond delay="0"/>
                                          </p:stCondLst>
                                        </p:cTn>
                                        <p:tgtEl>
                                          <p:spTgt spid="9"/>
                                        </p:tgtEl>
                                      </p:cBhvr>
                                    </p:animEffect>
                                    <p:anim calcmode="lin" valueType="num">
                                      <p:cBhvr>
                                        <p:cTn id="8"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13" dur="13">
                                          <p:stCondLst>
                                            <p:cond delay="325"/>
                                          </p:stCondLst>
                                        </p:cTn>
                                        <p:tgtEl>
                                          <p:spTgt spid="9"/>
                                        </p:tgtEl>
                                      </p:cBhvr>
                                      <p:to x="100000" y="60000"/>
                                    </p:animScale>
                                    <p:animScale>
                                      <p:cBhvr>
                                        <p:cTn id="14" dur="83" decel="50000">
                                          <p:stCondLst>
                                            <p:cond delay="338"/>
                                          </p:stCondLst>
                                        </p:cTn>
                                        <p:tgtEl>
                                          <p:spTgt spid="9"/>
                                        </p:tgtEl>
                                      </p:cBhvr>
                                      <p:to x="100000" y="100000"/>
                                    </p:animScale>
                                    <p:animScale>
                                      <p:cBhvr>
                                        <p:cTn id="15" dur="13">
                                          <p:stCondLst>
                                            <p:cond delay="656"/>
                                          </p:stCondLst>
                                        </p:cTn>
                                        <p:tgtEl>
                                          <p:spTgt spid="9"/>
                                        </p:tgtEl>
                                      </p:cBhvr>
                                      <p:to x="100000" y="80000"/>
                                    </p:animScale>
                                    <p:animScale>
                                      <p:cBhvr>
                                        <p:cTn id="16" dur="83" decel="50000">
                                          <p:stCondLst>
                                            <p:cond delay="669"/>
                                          </p:stCondLst>
                                        </p:cTn>
                                        <p:tgtEl>
                                          <p:spTgt spid="9"/>
                                        </p:tgtEl>
                                      </p:cBhvr>
                                      <p:to x="100000" y="100000"/>
                                    </p:animScale>
                                    <p:animScale>
                                      <p:cBhvr>
                                        <p:cTn id="17" dur="13">
                                          <p:stCondLst>
                                            <p:cond delay="821"/>
                                          </p:stCondLst>
                                        </p:cTn>
                                        <p:tgtEl>
                                          <p:spTgt spid="9"/>
                                        </p:tgtEl>
                                      </p:cBhvr>
                                      <p:to x="100000" y="90000"/>
                                    </p:animScale>
                                    <p:animScale>
                                      <p:cBhvr>
                                        <p:cTn id="18" dur="83" decel="50000">
                                          <p:stCondLst>
                                            <p:cond delay="834"/>
                                          </p:stCondLst>
                                        </p:cTn>
                                        <p:tgtEl>
                                          <p:spTgt spid="9"/>
                                        </p:tgtEl>
                                      </p:cBhvr>
                                      <p:to x="100000" y="100000"/>
                                    </p:animScale>
                                    <p:animScale>
                                      <p:cBhvr>
                                        <p:cTn id="19" dur="13">
                                          <p:stCondLst>
                                            <p:cond delay="904"/>
                                          </p:stCondLst>
                                        </p:cTn>
                                        <p:tgtEl>
                                          <p:spTgt spid="9"/>
                                        </p:tgtEl>
                                      </p:cBhvr>
                                      <p:to x="100000" y="95000"/>
                                    </p:animScale>
                                    <p:animScale>
                                      <p:cBhvr>
                                        <p:cTn id="20" dur="83" decel="50000">
                                          <p:stCondLst>
                                            <p:cond delay="917"/>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down)">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6" grpId="0"/>
      <p:bldP spid="8" grpId="0"/>
      <p:bldP spid="10" grpId="0"/>
      <p:bldP spid="16" grpId="0"/>
      <p:bldP spid="17" grpId="0"/>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 xmlns:a16="http://schemas.microsoft.com/office/drawing/2014/main" id="{C6517611-11DC-4E7E-8D96-560BF88DB64F}"/>
              </a:ext>
            </a:extLst>
          </p:cNvPr>
          <p:cNvSpPr txBox="1">
            <a:spLocks noChangeArrowheads="1"/>
          </p:cNvSpPr>
          <p:nvPr/>
        </p:nvSpPr>
        <p:spPr bwMode="auto">
          <a:xfrm>
            <a:off x="1371600" y="1802608"/>
            <a:ext cx="6515100" cy="4034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8489" tIns="34244" rIns="68489" bIns="34244">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ts val="450"/>
              </a:spcBef>
              <a:defRPr/>
            </a:pPr>
            <a:r>
              <a:rPr lang="en-US">
                <a:solidFill>
                  <a:srgbClr val="000000"/>
                </a:solidFill>
                <a:latin typeface="Times New Roman" pitchFamily="18" charset="0"/>
              </a:rPr>
              <a:t>b</a:t>
            </a:r>
            <a:r>
              <a:rPr lang="en-US" dirty="0">
                <a:solidFill>
                  <a:srgbClr val="000000"/>
                </a:solidFill>
                <a:latin typeface="Times New Roman" pitchFamily="18" charset="0"/>
              </a:rPr>
              <a:t>. </a:t>
            </a:r>
            <a:r>
              <a:rPr lang="en-US" dirty="0" err="1">
                <a:solidFill>
                  <a:srgbClr val="000000"/>
                </a:solidFill>
                <a:latin typeface="Times New Roman" pitchFamily="18" charset="0"/>
              </a:rPr>
              <a:t>Xung</a:t>
            </a:r>
            <a:r>
              <a:rPr lang="en-US" dirty="0">
                <a:solidFill>
                  <a:srgbClr val="000000"/>
                </a:solidFill>
                <a:latin typeface="Times New Roman" pitchFamily="18" charset="0"/>
              </a:rPr>
              <a:t> </a:t>
            </a:r>
            <a:r>
              <a:rPr lang="en-US" dirty="0" err="1">
                <a:solidFill>
                  <a:srgbClr val="000000"/>
                </a:solidFill>
                <a:latin typeface="Times New Roman" pitchFamily="18" charset="0"/>
              </a:rPr>
              <a:t>đột</a:t>
            </a:r>
            <a:r>
              <a:rPr lang="en-US" dirty="0">
                <a:solidFill>
                  <a:srgbClr val="000000"/>
                </a:solidFill>
                <a:latin typeface="Times New Roman" pitchFamily="18" charset="0"/>
              </a:rPr>
              <a:t> </a:t>
            </a:r>
            <a:r>
              <a:rPr lang="en-US" dirty="0" err="1">
                <a:solidFill>
                  <a:srgbClr val="000000"/>
                </a:solidFill>
                <a:latin typeface="Times New Roman" pitchFamily="18" charset="0"/>
              </a:rPr>
              <a:t>tộc</a:t>
            </a:r>
            <a:r>
              <a:rPr lang="en-US" dirty="0">
                <a:solidFill>
                  <a:srgbClr val="000000"/>
                </a:solidFill>
                <a:latin typeface="Times New Roman" pitchFamily="18" charset="0"/>
              </a:rPr>
              <a:t> </a:t>
            </a:r>
            <a:r>
              <a:rPr lang="en-US" dirty="0" err="1">
                <a:solidFill>
                  <a:srgbClr val="000000"/>
                </a:solidFill>
                <a:latin typeface="Times New Roman" pitchFamily="18" charset="0"/>
              </a:rPr>
              <a:t>người</a:t>
            </a:r>
            <a:r>
              <a:rPr lang="en-US" dirty="0">
                <a:solidFill>
                  <a:srgbClr val="000000"/>
                </a:solidFill>
                <a:latin typeface="Times New Roman" pitchFamily="18" charset="0"/>
              </a:rPr>
              <a:t>: </a:t>
            </a:r>
          </a:p>
          <a:p>
            <a:pPr marL="0" indent="0" eaLnBrk="1" hangingPunct="1">
              <a:spcBef>
                <a:spcPts val="450"/>
              </a:spcBef>
              <a:defRPr/>
            </a:pPr>
            <a:r>
              <a:rPr lang="en-US" dirty="0">
                <a:solidFill>
                  <a:srgbClr val="000000"/>
                </a:solidFill>
                <a:latin typeface="Times New Roman" pitchFamily="18" charset="0"/>
              </a:rPr>
              <a:t>- </a:t>
            </a:r>
            <a:r>
              <a:rPr lang="en-US" dirty="0" err="1">
                <a:solidFill>
                  <a:srgbClr val="000000"/>
                </a:solidFill>
                <a:latin typeface="Times New Roman" pitchFamily="18" charset="0"/>
              </a:rPr>
              <a:t>Thực</a:t>
            </a:r>
            <a:r>
              <a:rPr lang="en-US" dirty="0">
                <a:solidFill>
                  <a:srgbClr val="000000"/>
                </a:solidFill>
                <a:latin typeface="Times New Roman" pitchFamily="18" charset="0"/>
              </a:rPr>
              <a:t> </a:t>
            </a:r>
            <a:r>
              <a:rPr lang="en-US" dirty="0" err="1">
                <a:solidFill>
                  <a:srgbClr val="000000"/>
                </a:solidFill>
                <a:latin typeface="Times New Roman" pitchFamily="18" charset="0"/>
              </a:rPr>
              <a:t>trạng</a:t>
            </a:r>
            <a:r>
              <a:rPr lang="en-US" dirty="0">
                <a:solidFill>
                  <a:srgbClr val="000000"/>
                </a:solidFill>
                <a:latin typeface="Times New Roman" pitchFamily="18" charset="0"/>
              </a:rPr>
              <a:t> </a:t>
            </a:r>
            <a:r>
              <a:rPr lang="en-US" dirty="0" err="1">
                <a:solidFill>
                  <a:srgbClr val="000000"/>
                </a:solidFill>
                <a:latin typeface="Times New Roman" pitchFamily="18" charset="0"/>
              </a:rPr>
              <a:t>vấn</a:t>
            </a:r>
            <a:r>
              <a:rPr lang="en-US" dirty="0">
                <a:solidFill>
                  <a:srgbClr val="000000"/>
                </a:solidFill>
                <a:latin typeface="Times New Roman" pitchFamily="18" charset="0"/>
              </a:rPr>
              <a:t> </a:t>
            </a:r>
            <a:r>
              <a:rPr lang="en-US" dirty="0" err="1">
                <a:solidFill>
                  <a:srgbClr val="000000"/>
                </a:solidFill>
                <a:latin typeface="Times New Roman" pitchFamily="18" charset="0"/>
              </a:rPr>
              <a:t>đề</a:t>
            </a:r>
            <a:r>
              <a:rPr lang="en-US" dirty="0">
                <a:solidFill>
                  <a:srgbClr val="000000"/>
                </a:solidFill>
                <a:latin typeface="Times New Roman" pitchFamily="18" charset="0"/>
              </a:rPr>
              <a:t> </a:t>
            </a:r>
            <a:r>
              <a:rPr lang="en-US" dirty="0" err="1">
                <a:solidFill>
                  <a:srgbClr val="000000"/>
                </a:solidFill>
                <a:latin typeface="Times New Roman" pitchFamily="18" charset="0"/>
              </a:rPr>
              <a:t>xung</a:t>
            </a:r>
            <a:r>
              <a:rPr lang="en-US" dirty="0">
                <a:solidFill>
                  <a:srgbClr val="000000"/>
                </a:solidFill>
                <a:latin typeface="Times New Roman" pitchFamily="18" charset="0"/>
              </a:rPr>
              <a:t> </a:t>
            </a:r>
            <a:r>
              <a:rPr lang="en-US" dirty="0" err="1">
                <a:solidFill>
                  <a:srgbClr val="000000"/>
                </a:solidFill>
                <a:latin typeface="Times New Roman" pitchFamily="18" charset="0"/>
              </a:rPr>
              <a:t>đột</a:t>
            </a:r>
            <a:r>
              <a:rPr lang="en-US" dirty="0">
                <a:solidFill>
                  <a:srgbClr val="000000"/>
                </a:solidFill>
                <a:latin typeface="Times New Roman" pitchFamily="18" charset="0"/>
              </a:rPr>
              <a:t> </a:t>
            </a:r>
            <a:r>
              <a:rPr lang="en-US" dirty="0" err="1">
                <a:solidFill>
                  <a:srgbClr val="000000"/>
                </a:solidFill>
                <a:latin typeface="Times New Roman" pitchFamily="18" charset="0"/>
              </a:rPr>
              <a:t>tộc</a:t>
            </a:r>
            <a:r>
              <a:rPr lang="en-US" dirty="0">
                <a:solidFill>
                  <a:srgbClr val="000000"/>
                </a:solidFill>
                <a:latin typeface="Times New Roman" pitchFamily="18" charset="0"/>
              </a:rPr>
              <a:t> </a:t>
            </a:r>
            <a:r>
              <a:rPr lang="en-US" dirty="0" err="1">
                <a:solidFill>
                  <a:srgbClr val="000000"/>
                </a:solidFill>
                <a:latin typeface="Times New Roman" pitchFamily="18" charset="0"/>
              </a:rPr>
              <a:t>người</a:t>
            </a:r>
            <a:r>
              <a:rPr lang="en-US" dirty="0">
                <a:solidFill>
                  <a:srgbClr val="000000"/>
                </a:solidFill>
                <a:latin typeface="Times New Roman" pitchFamily="18" charset="0"/>
              </a:rPr>
              <a:t> ở </a:t>
            </a:r>
            <a:r>
              <a:rPr lang="en-US" dirty="0" err="1">
                <a:solidFill>
                  <a:srgbClr val="000000"/>
                </a:solidFill>
                <a:latin typeface="Times New Roman" pitchFamily="18" charset="0"/>
              </a:rPr>
              <a:t>Châu</a:t>
            </a:r>
            <a:r>
              <a:rPr lang="en-US" dirty="0">
                <a:solidFill>
                  <a:srgbClr val="000000"/>
                </a:solidFill>
                <a:latin typeface="Times New Roman" pitchFamily="18" charset="0"/>
              </a:rPr>
              <a:t> Phi: ………………………………………………………………………...                   </a:t>
            </a:r>
          </a:p>
          <a:p>
            <a:pPr eaLnBrk="1" hangingPunct="1">
              <a:spcBef>
                <a:spcPts val="450"/>
              </a:spcBef>
              <a:buFontTx/>
              <a:buChar char="-"/>
              <a:defRPr/>
            </a:pPr>
            <a:r>
              <a:rPr lang="en-US" dirty="0" err="1">
                <a:solidFill>
                  <a:srgbClr val="000000"/>
                </a:solidFill>
                <a:latin typeface="Times New Roman" pitchFamily="18" charset="0"/>
              </a:rPr>
              <a:t>Nguyên</a:t>
            </a:r>
            <a:r>
              <a:rPr lang="en-US" dirty="0">
                <a:solidFill>
                  <a:srgbClr val="000000"/>
                </a:solidFill>
                <a:latin typeface="Times New Roman" pitchFamily="18" charset="0"/>
              </a:rPr>
              <a:t> </a:t>
            </a:r>
            <a:r>
              <a:rPr lang="en-US" dirty="0" err="1">
                <a:solidFill>
                  <a:srgbClr val="000000"/>
                </a:solidFill>
                <a:latin typeface="Times New Roman" pitchFamily="18" charset="0"/>
              </a:rPr>
              <a:t>nhân</a:t>
            </a:r>
            <a:r>
              <a:rPr lang="en-US" dirty="0">
                <a:solidFill>
                  <a:srgbClr val="000000"/>
                </a:solidFill>
                <a:latin typeface="Times New Roman" pitchFamily="18" charset="0"/>
              </a:rPr>
              <a:t>:</a:t>
            </a:r>
          </a:p>
          <a:p>
            <a:pPr marL="0" indent="0" eaLnBrk="1" hangingPunct="1">
              <a:spcBef>
                <a:spcPts val="450"/>
              </a:spcBef>
              <a:defRPr/>
            </a:pPr>
            <a:r>
              <a:rPr lang="en-US" dirty="0">
                <a:solidFill>
                  <a:srgbClr val="000000"/>
                </a:solidFill>
                <a:latin typeface="Times New Roman" pitchFamily="18" charset="0"/>
              </a:rPr>
              <a:t>+ ……………………………………………………………………… </a:t>
            </a:r>
          </a:p>
          <a:p>
            <a:pPr marL="0" indent="0" eaLnBrk="1" hangingPunct="1">
              <a:spcBef>
                <a:spcPts val="450"/>
              </a:spcBef>
              <a:defRPr/>
            </a:pPr>
            <a:r>
              <a:rPr lang="en-US" dirty="0">
                <a:solidFill>
                  <a:srgbClr val="000000"/>
                </a:solidFill>
                <a:latin typeface="Times New Roman" pitchFamily="18" charset="0"/>
              </a:rPr>
              <a:t>+ ..………..……………………………………………………………</a:t>
            </a:r>
          </a:p>
          <a:p>
            <a:pPr marL="0" indent="0" eaLnBrk="1" hangingPunct="1">
              <a:spcBef>
                <a:spcPts val="450"/>
              </a:spcBef>
              <a:defRPr/>
            </a:pPr>
            <a:r>
              <a:rPr lang="en-US" dirty="0">
                <a:solidFill>
                  <a:srgbClr val="000000"/>
                </a:solidFill>
                <a:latin typeface="Times New Roman" pitchFamily="18" charset="0"/>
              </a:rPr>
              <a:t>+ ………………………………………………………………………</a:t>
            </a:r>
          </a:p>
          <a:p>
            <a:pPr eaLnBrk="1" hangingPunct="1">
              <a:spcBef>
                <a:spcPts val="450"/>
              </a:spcBef>
              <a:buFontTx/>
              <a:buChar char="-"/>
              <a:defRPr/>
            </a:pPr>
            <a:r>
              <a:rPr lang="en-US" dirty="0" err="1">
                <a:solidFill>
                  <a:srgbClr val="000000"/>
                </a:solidFill>
                <a:latin typeface="Times New Roman" pitchFamily="18" charset="0"/>
              </a:rPr>
              <a:t>Hậu</a:t>
            </a:r>
            <a:r>
              <a:rPr lang="en-US" dirty="0">
                <a:solidFill>
                  <a:srgbClr val="000000"/>
                </a:solidFill>
                <a:latin typeface="Times New Roman" pitchFamily="18" charset="0"/>
              </a:rPr>
              <a:t> </a:t>
            </a:r>
            <a:r>
              <a:rPr lang="en-US" dirty="0" err="1">
                <a:solidFill>
                  <a:srgbClr val="000000"/>
                </a:solidFill>
                <a:latin typeface="Times New Roman" pitchFamily="18" charset="0"/>
              </a:rPr>
              <a:t>quả</a:t>
            </a:r>
            <a:r>
              <a:rPr lang="en-US" dirty="0">
                <a:solidFill>
                  <a:srgbClr val="000000"/>
                </a:solidFill>
                <a:latin typeface="Times New Roman" pitchFamily="18" charset="0"/>
              </a:rPr>
              <a:t>:</a:t>
            </a:r>
          </a:p>
          <a:p>
            <a:pPr marL="0" indent="0" eaLnBrk="1" hangingPunct="1">
              <a:spcBef>
                <a:spcPts val="450"/>
              </a:spcBef>
              <a:defRPr/>
            </a:pPr>
            <a:r>
              <a:rPr lang="en-US" dirty="0">
                <a:solidFill>
                  <a:srgbClr val="000000"/>
                </a:solidFill>
                <a:latin typeface="Times New Roman" pitchFamily="18" charset="0"/>
              </a:rPr>
              <a:t>+  ……......……………………………………………………………. </a:t>
            </a:r>
          </a:p>
          <a:p>
            <a:pPr marL="0" indent="0" eaLnBrk="1" hangingPunct="1">
              <a:spcBef>
                <a:spcPts val="450"/>
              </a:spcBef>
              <a:defRPr/>
            </a:pPr>
            <a:r>
              <a:rPr lang="en-US" dirty="0">
                <a:solidFill>
                  <a:srgbClr val="000000"/>
                </a:solidFill>
                <a:latin typeface="Times New Roman" pitchFamily="18" charset="0"/>
              </a:rPr>
              <a:t>+ ..………..……………………………………………………………</a:t>
            </a:r>
          </a:p>
          <a:p>
            <a:pPr marL="0" indent="0" eaLnBrk="1" hangingPunct="1">
              <a:spcBef>
                <a:spcPts val="450"/>
              </a:spcBef>
              <a:defRPr/>
            </a:pPr>
            <a:r>
              <a:rPr lang="en-US" dirty="0">
                <a:solidFill>
                  <a:srgbClr val="000000"/>
                </a:solidFill>
                <a:latin typeface="Times New Roman" pitchFamily="18" charset="0"/>
              </a:rPr>
              <a:t>+ ………………………………………………………………………</a:t>
            </a:r>
          </a:p>
          <a:p>
            <a:pPr marL="0" indent="0" eaLnBrk="1" hangingPunct="1">
              <a:spcBef>
                <a:spcPts val="450"/>
              </a:spcBef>
              <a:defRPr/>
            </a:pPr>
            <a:r>
              <a:rPr lang="en-US" dirty="0">
                <a:solidFill>
                  <a:srgbClr val="000000"/>
                </a:solidFill>
                <a:latin typeface="Times New Roman" pitchFamily="18" charset="0"/>
              </a:rPr>
              <a:t>+……………………………………………………………………….</a:t>
            </a:r>
          </a:p>
        </p:txBody>
      </p:sp>
      <p:pic>
        <p:nvPicPr>
          <p:cNvPr id="35843" name="Picture 2" descr="Digit 120">
            <a:extLst>
              <a:ext uri="{FF2B5EF4-FFF2-40B4-BE49-F238E27FC236}">
                <a16:creationId xmlns="" xmlns:a16="http://schemas.microsoft.com/office/drawing/2014/main" id="{3EAD47C6-2FCC-4603-96D6-68F54F5DC32B}"/>
              </a:ext>
            </a:extLst>
          </p:cNvPr>
          <p:cNvPicPr>
            <a:picLocks noChangeAspect="1" noChangeArrowheads="1" noCrop="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412707" y="983457"/>
            <a:ext cx="154305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469865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a:extLst>
              <a:ext uri="{FF2B5EF4-FFF2-40B4-BE49-F238E27FC236}">
                <a16:creationId xmlns="" xmlns:a16="http://schemas.microsoft.com/office/drawing/2014/main" id="{46D0465C-6A1A-499E-9EA8-66B2BE27A788}"/>
              </a:ext>
            </a:extLst>
          </p:cNvPr>
          <p:cNvSpPr txBox="1">
            <a:spLocks noChangeArrowheads="1"/>
          </p:cNvSpPr>
          <p:nvPr/>
        </p:nvSpPr>
        <p:spPr bwMode="auto">
          <a:xfrm>
            <a:off x="1371600" y="1006079"/>
            <a:ext cx="6515100" cy="40343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8489" tIns="34244" rIns="68489" bIns="34244">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spcBef>
                <a:spcPts val="450"/>
              </a:spcBef>
            </a:pPr>
            <a:r>
              <a:rPr lang="en-US" altLang="en-US" sz="1800">
                <a:solidFill>
                  <a:srgbClr val="000000"/>
                </a:solidFill>
                <a:latin typeface="Times New Roman" panose="02020603050405020304" pitchFamily="18" charset="0"/>
              </a:rPr>
              <a:t>b. Xung đột tộc người: </a:t>
            </a:r>
          </a:p>
          <a:p>
            <a:pPr eaLnBrk="1" hangingPunct="1">
              <a:spcBef>
                <a:spcPts val="450"/>
              </a:spcBef>
            </a:pPr>
            <a:r>
              <a:rPr lang="en-US" altLang="en-US" sz="1800">
                <a:solidFill>
                  <a:srgbClr val="000000"/>
                </a:solidFill>
                <a:latin typeface="Times New Roman" panose="02020603050405020304" pitchFamily="18" charset="0"/>
              </a:rPr>
              <a:t>- Thực trạng vấn đề xung đột tộc người ở Châu Phi: ………………………</a:t>
            </a:r>
            <a:endParaRPr lang="en-US" altLang="en-US" sz="1800" b="0">
              <a:solidFill>
                <a:srgbClr val="000000"/>
              </a:solidFill>
              <a:latin typeface="Times New Roman" panose="02020603050405020304" pitchFamily="18" charset="0"/>
            </a:endParaRPr>
          </a:p>
          <a:p>
            <a:pPr eaLnBrk="1" hangingPunct="1">
              <a:spcBef>
                <a:spcPts val="450"/>
              </a:spcBef>
            </a:pPr>
            <a:r>
              <a:rPr lang="en-US" altLang="en-US" sz="1800">
                <a:solidFill>
                  <a:srgbClr val="000000"/>
                </a:solidFill>
                <a:latin typeface="Times New Roman" panose="02020603050405020304" pitchFamily="18" charset="0"/>
              </a:rPr>
              <a:t>- Nguyên nhân:</a:t>
            </a:r>
          </a:p>
          <a:p>
            <a:pPr eaLnBrk="1" hangingPunct="1">
              <a:spcBef>
                <a:spcPts val="450"/>
              </a:spcBef>
            </a:pPr>
            <a:r>
              <a:rPr lang="en-US" altLang="en-US" sz="1800">
                <a:solidFill>
                  <a:srgbClr val="000000"/>
                </a:solidFill>
                <a:latin typeface="Times New Roman" panose="02020603050405020304" pitchFamily="18" charset="0"/>
              </a:rPr>
              <a:t>+ ……………………………………………………………………… </a:t>
            </a:r>
          </a:p>
          <a:p>
            <a:pPr eaLnBrk="1" hangingPunct="1">
              <a:spcBef>
                <a:spcPts val="450"/>
              </a:spcBef>
            </a:pPr>
            <a:r>
              <a:rPr lang="en-US" altLang="en-US" sz="1800">
                <a:solidFill>
                  <a:srgbClr val="000000"/>
                </a:solidFill>
                <a:latin typeface="Times New Roman" panose="02020603050405020304" pitchFamily="18" charset="0"/>
              </a:rPr>
              <a:t>+ ..………..……………………………………………………………</a:t>
            </a:r>
          </a:p>
          <a:p>
            <a:pPr eaLnBrk="1" hangingPunct="1">
              <a:spcBef>
                <a:spcPts val="450"/>
              </a:spcBef>
            </a:pPr>
            <a:r>
              <a:rPr lang="en-US" altLang="en-US" sz="1800">
                <a:solidFill>
                  <a:srgbClr val="000000"/>
                </a:solidFill>
                <a:latin typeface="Times New Roman" panose="02020603050405020304" pitchFamily="18" charset="0"/>
              </a:rPr>
              <a:t>+ ………………………………………………………………………</a:t>
            </a:r>
          </a:p>
          <a:p>
            <a:pPr eaLnBrk="1" hangingPunct="1">
              <a:spcBef>
                <a:spcPts val="450"/>
              </a:spcBef>
            </a:pPr>
            <a:r>
              <a:rPr lang="en-US" altLang="en-US" sz="1800">
                <a:solidFill>
                  <a:srgbClr val="000000"/>
                </a:solidFill>
                <a:latin typeface="Times New Roman" panose="02020603050405020304" pitchFamily="18" charset="0"/>
              </a:rPr>
              <a:t>- Hậu quả:</a:t>
            </a:r>
          </a:p>
          <a:p>
            <a:pPr eaLnBrk="1" hangingPunct="1">
              <a:spcBef>
                <a:spcPts val="450"/>
              </a:spcBef>
            </a:pPr>
            <a:r>
              <a:rPr lang="en-US" altLang="en-US" sz="1800">
                <a:solidFill>
                  <a:srgbClr val="000000"/>
                </a:solidFill>
                <a:latin typeface="Times New Roman" panose="02020603050405020304" pitchFamily="18" charset="0"/>
              </a:rPr>
              <a:t>+  ……......……………………………………………………………. </a:t>
            </a:r>
          </a:p>
          <a:p>
            <a:pPr eaLnBrk="1" hangingPunct="1">
              <a:spcBef>
                <a:spcPts val="450"/>
              </a:spcBef>
            </a:pPr>
            <a:r>
              <a:rPr lang="en-US" altLang="en-US" sz="1800">
                <a:solidFill>
                  <a:srgbClr val="000000"/>
                </a:solidFill>
                <a:latin typeface="Times New Roman" panose="02020603050405020304" pitchFamily="18" charset="0"/>
              </a:rPr>
              <a:t>+ ..………..……………………………………………………………</a:t>
            </a:r>
          </a:p>
          <a:p>
            <a:pPr eaLnBrk="1" hangingPunct="1">
              <a:spcBef>
                <a:spcPts val="450"/>
              </a:spcBef>
            </a:pPr>
            <a:r>
              <a:rPr lang="en-US" altLang="en-US" sz="1800">
                <a:solidFill>
                  <a:srgbClr val="000000"/>
                </a:solidFill>
                <a:latin typeface="Times New Roman" panose="02020603050405020304" pitchFamily="18" charset="0"/>
              </a:rPr>
              <a:t>+ ………………………………………………………………………</a:t>
            </a:r>
          </a:p>
          <a:p>
            <a:pPr eaLnBrk="1" hangingPunct="1">
              <a:spcBef>
                <a:spcPts val="450"/>
              </a:spcBef>
            </a:pPr>
            <a:r>
              <a:rPr lang="en-US" altLang="en-US" sz="1800">
                <a:solidFill>
                  <a:srgbClr val="000000"/>
                </a:solidFill>
                <a:latin typeface="Times New Roman" panose="02020603050405020304" pitchFamily="18" charset="0"/>
              </a:rPr>
              <a:t>+……………………………………………………………………….</a:t>
            </a:r>
          </a:p>
        </p:txBody>
      </p:sp>
      <p:sp>
        <p:nvSpPr>
          <p:cNvPr id="4" name="TextBox 3">
            <a:extLst>
              <a:ext uri="{FF2B5EF4-FFF2-40B4-BE49-F238E27FC236}">
                <a16:creationId xmlns="" xmlns:a16="http://schemas.microsoft.com/office/drawing/2014/main" id="{B075849D-E6F3-410B-A15B-AC991B50F78F}"/>
              </a:ext>
            </a:extLst>
          </p:cNvPr>
          <p:cNvSpPr txBox="1">
            <a:spLocks noChangeArrowheads="1"/>
          </p:cNvSpPr>
          <p:nvPr/>
        </p:nvSpPr>
        <p:spPr bwMode="auto">
          <a:xfrm>
            <a:off x="1624014" y="1620441"/>
            <a:ext cx="180882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diễn ra rất gay gắt</a:t>
            </a:r>
          </a:p>
        </p:txBody>
      </p:sp>
      <p:sp>
        <p:nvSpPr>
          <p:cNvPr id="5" name="TextBox 4">
            <a:extLst>
              <a:ext uri="{FF2B5EF4-FFF2-40B4-BE49-F238E27FC236}">
                <a16:creationId xmlns="" xmlns:a16="http://schemas.microsoft.com/office/drawing/2014/main" id="{F378E5A9-0190-4648-813F-E93C3FB01BF1}"/>
              </a:ext>
            </a:extLst>
          </p:cNvPr>
          <p:cNvSpPr txBox="1">
            <a:spLocks noChangeArrowheads="1"/>
          </p:cNvSpPr>
          <p:nvPr/>
        </p:nvSpPr>
        <p:spPr bwMode="auto">
          <a:xfrm>
            <a:off x="1777605" y="2249091"/>
            <a:ext cx="505811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Có nhiều tộc người với hàng nghìn thổ ngữ khác nhau.</a:t>
            </a:r>
          </a:p>
        </p:txBody>
      </p:sp>
      <p:sp>
        <p:nvSpPr>
          <p:cNvPr id="6" name="TextBox 5">
            <a:extLst>
              <a:ext uri="{FF2B5EF4-FFF2-40B4-BE49-F238E27FC236}">
                <a16:creationId xmlns="" xmlns:a16="http://schemas.microsoft.com/office/drawing/2014/main" id="{E55D3652-2FD2-4336-97FF-3A3A724482D3}"/>
              </a:ext>
            </a:extLst>
          </p:cNvPr>
          <p:cNvSpPr txBox="1">
            <a:spLocks noChangeArrowheads="1"/>
          </p:cNvSpPr>
          <p:nvPr/>
        </p:nvSpPr>
        <p:spPr bwMode="auto">
          <a:xfrm>
            <a:off x="1784749" y="4552951"/>
            <a:ext cx="2841162"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Bệnh tât, nghèo đói phát triển</a:t>
            </a:r>
          </a:p>
        </p:txBody>
      </p:sp>
      <p:sp>
        <p:nvSpPr>
          <p:cNvPr id="7" name="TextBox 6">
            <a:extLst>
              <a:ext uri="{FF2B5EF4-FFF2-40B4-BE49-F238E27FC236}">
                <a16:creationId xmlns="" xmlns:a16="http://schemas.microsoft.com/office/drawing/2014/main" id="{C106A262-7F0F-441F-AA27-073BE75224F0}"/>
              </a:ext>
            </a:extLst>
          </p:cNvPr>
          <p:cNvSpPr txBox="1">
            <a:spLocks noChangeArrowheads="1"/>
          </p:cNvSpPr>
          <p:nvPr/>
        </p:nvSpPr>
        <p:spPr bwMode="auto">
          <a:xfrm>
            <a:off x="1743076" y="4229100"/>
            <a:ext cx="2825132"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Di dân tự phát do chiến tranh</a:t>
            </a:r>
          </a:p>
        </p:txBody>
      </p:sp>
      <p:sp>
        <p:nvSpPr>
          <p:cNvPr id="8" name="TextBox 7">
            <a:extLst>
              <a:ext uri="{FF2B5EF4-FFF2-40B4-BE49-F238E27FC236}">
                <a16:creationId xmlns="" xmlns:a16="http://schemas.microsoft.com/office/drawing/2014/main" id="{CD9A175A-0D75-493C-BBE7-5C019102C803}"/>
              </a:ext>
            </a:extLst>
          </p:cNvPr>
          <p:cNvSpPr txBox="1">
            <a:spLocks noChangeArrowheads="1"/>
          </p:cNvSpPr>
          <p:nvPr/>
        </p:nvSpPr>
        <p:spPr bwMode="auto">
          <a:xfrm>
            <a:off x="1777604" y="3906441"/>
            <a:ext cx="3206647"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Nhà cửa, cơ sở vật chất bị tàn phá</a:t>
            </a:r>
          </a:p>
        </p:txBody>
      </p:sp>
      <p:sp>
        <p:nvSpPr>
          <p:cNvPr id="9" name="TextBox 8">
            <a:extLst>
              <a:ext uri="{FF2B5EF4-FFF2-40B4-BE49-F238E27FC236}">
                <a16:creationId xmlns="" xmlns:a16="http://schemas.microsoft.com/office/drawing/2014/main" id="{C7A95937-1DF8-42FA-B4D7-0578CFCEEFE4}"/>
              </a:ext>
            </a:extLst>
          </p:cNvPr>
          <p:cNvSpPr txBox="1">
            <a:spLocks noChangeArrowheads="1"/>
          </p:cNvSpPr>
          <p:nvPr/>
        </p:nvSpPr>
        <p:spPr bwMode="auto">
          <a:xfrm>
            <a:off x="1672829" y="3563541"/>
            <a:ext cx="5800306"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Kinh tế giảm sút, tạo cơ hội cho nước ngoài nhảy vào can thiệp</a:t>
            </a:r>
          </a:p>
        </p:txBody>
      </p:sp>
      <p:sp>
        <p:nvSpPr>
          <p:cNvPr id="10" name="TextBox 9">
            <a:extLst>
              <a:ext uri="{FF2B5EF4-FFF2-40B4-BE49-F238E27FC236}">
                <a16:creationId xmlns="" xmlns:a16="http://schemas.microsoft.com/office/drawing/2014/main" id="{6F9BC261-1FDF-4ED6-ADBE-33B64D38D03A}"/>
              </a:ext>
            </a:extLst>
          </p:cNvPr>
          <p:cNvSpPr txBox="1">
            <a:spLocks noChangeArrowheads="1"/>
          </p:cNvSpPr>
          <p:nvPr/>
        </p:nvSpPr>
        <p:spPr bwMode="auto">
          <a:xfrm>
            <a:off x="1594249" y="2892029"/>
            <a:ext cx="5296322"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Chính quyền trong tay các thủ lĩnh của một vài tộc người</a:t>
            </a:r>
          </a:p>
        </p:txBody>
      </p:sp>
      <p:sp>
        <p:nvSpPr>
          <p:cNvPr id="11" name="TextBox 10">
            <a:extLst>
              <a:ext uri="{FF2B5EF4-FFF2-40B4-BE49-F238E27FC236}">
                <a16:creationId xmlns="" xmlns:a16="http://schemas.microsoft.com/office/drawing/2014/main" id="{6B8F06A1-AF97-400A-8B1A-EC5BAA1A7918}"/>
              </a:ext>
            </a:extLst>
          </p:cNvPr>
          <p:cNvSpPr txBox="1">
            <a:spLocks noChangeArrowheads="1"/>
          </p:cNvSpPr>
          <p:nvPr/>
        </p:nvSpPr>
        <p:spPr bwMode="auto">
          <a:xfrm>
            <a:off x="1682355" y="2558655"/>
            <a:ext cx="5595121"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sz="2000" b="1">
                <a:solidFill>
                  <a:schemeClr val="tx1"/>
                </a:solidFill>
                <a:latin typeface="Arial" panose="020B0604020202020204" pitchFamily="34" charset="0"/>
                <a:cs typeface="Arial" panose="020B0604020202020204" pitchFamily="34" charset="0"/>
              </a:defRPr>
            </a:lvl1pPr>
            <a:lvl2pPr marL="742950" indent="-285750" eaLnBrk="0" hangingPunct="0">
              <a:defRPr sz="2000" b="1">
                <a:solidFill>
                  <a:schemeClr val="tx1"/>
                </a:solidFill>
                <a:latin typeface="Arial" panose="020B0604020202020204" pitchFamily="34" charset="0"/>
                <a:cs typeface="Arial" panose="020B0604020202020204" pitchFamily="34" charset="0"/>
              </a:defRPr>
            </a:lvl2pPr>
            <a:lvl3pPr marL="1143000" indent="-228600" eaLnBrk="0" hangingPunct="0">
              <a:defRPr sz="2000" b="1">
                <a:solidFill>
                  <a:schemeClr val="tx1"/>
                </a:solidFill>
                <a:latin typeface="Arial" panose="020B0604020202020204" pitchFamily="34" charset="0"/>
                <a:cs typeface="Arial" panose="020B0604020202020204" pitchFamily="34" charset="0"/>
              </a:defRPr>
            </a:lvl3pPr>
            <a:lvl4pPr marL="1600200" indent="-228600" eaLnBrk="0" hangingPunct="0">
              <a:defRPr sz="2000" b="1">
                <a:solidFill>
                  <a:schemeClr val="tx1"/>
                </a:solidFill>
                <a:latin typeface="Arial" panose="020B0604020202020204" pitchFamily="34" charset="0"/>
                <a:cs typeface="Arial" panose="020B0604020202020204" pitchFamily="34" charset="0"/>
              </a:defRPr>
            </a:lvl4pPr>
            <a:lvl5pPr marL="2057400" indent="-228600" eaLnBrk="0" hangingPunct="0">
              <a:defRPr sz="2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cs typeface="Arial" panose="020B0604020202020204" pitchFamily="34" charset="0"/>
              </a:defRPr>
            </a:lvl9pPr>
          </a:lstStyle>
          <a:p>
            <a:pPr eaLnBrk="1" hangingPunct="1"/>
            <a:r>
              <a:rPr lang="en-US" altLang="en-US" sz="1650">
                <a:solidFill>
                  <a:srgbClr val="FF0000"/>
                </a:solidFill>
                <a:latin typeface="Times New Roman" panose="02020603050405020304" pitchFamily="18" charset="0"/>
                <a:cs typeface="Times New Roman" panose="02020603050405020304" pitchFamily="18" charset="0"/>
              </a:rPr>
              <a:t>Các nước đế quốc, thực dân thực hiện chính sách chia để trị.</a:t>
            </a:r>
          </a:p>
        </p:txBody>
      </p:sp>
    </p:spTree>
    <p:extLst>
      <p:ext uri="{BB962C8B-B14F-4D97-AF65-F5344CB8AC3E}">
        <p14:creationId xmlns="" xmlns:p14="http://schemas.microsoft.com/office/powerpoint/2010/main" val="26639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 xmlns:a16="http://schemas.microsoft.com/office/drawing/2014/main" id="{A12DB23E-A288-F0BD-022F-CE6E19A24646}"/>
              </a:ext>
            </a:extLst>
          </p:cNvPr>
          <p:cNvPicPr>
            <a:picLocks noRot="1" noChangeAspect="1"/>
          </p:cNvPicPr>
          <p:nvPr>
            <a:videoFile r:link="rId1"/>
          </p:nvPr>
        </p:nvPicPr>
        <p:blipFill>
          <a:blip r:embed="rId3" cstate="print"/>
          <a:stretch>
            <a:fillRect/>
          </a:stretch>
        </p:blipFill>
        <p:spPr>
          <a:xfrm>
            <a:off x="381000" y="762000"/>
            <a:ext cx="8361770" cy="4724400"/>
          </a:xfrm>
          <a:prstGeom prst="rect">
            <a:avLst/>
          </a:prstGeom>
        </p:spPr>
      </p:pic>
    </p:spTree>
    <p:extLst>
      <p:ext uri="{BB962C8B-B14F-4D97-AF65-F5344CB8AC3E}">
        <p14:creationId xmlns="" xmlns:p14="http://schemas.microsoft.com/office/powerpoint/2010/main" val="296029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99" y="192260"/>
            <a:ext cx="8991600" cy="830997"/>
          </a:xfrm>
          <a:prstGeom prst="rect">
            <a:avLst/>
          </a:prstGeom>
        </p:spPr>
        <p:txBody>
          <a:bodyPr wrap="square">
            <a:spAutoFit/>
          </a:bodyPr>
          <a:lstStyle/>
          <a:p>
            <a:r>
              <a:rPr lang="en-US" sz="2400" b="1" dirty="0" err="1">
                <a:solidFill>
                  <a:srgbClr val="FF0000"/>
                </a:solidFill>
                <a:latin typeface="Times New Roman" pitchFamily="18" charset="0"/>
                <a:cs typeface="Times New Roman" pitchFamily="18" charset="0"/>
              </a:rPr>
              <a:t>Tự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hào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8 di </a:t>
            </a:r>
            <a:r>
              <a:rPr lang="en-US" sz="2400" b="1" dirty="0" err="1">
                <a:solidFill>
                  <a:srgbClr val="FF0000"/>
                </a:solidFill>
                <a:latin typeface="Times New Roman" pitchFamily="18" charset="0"/>
                <a:cs typeface="Times New Roman" pitchFamily="18" charset="0"/>
              </a:rPr>
              <a:t>sản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thế</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Việt</a:t>
            </a:r>
            <a:r>
              <a:rPr lang="en-US" sz="2400" b="1" dirty="0">
                <a:solidFill>
                  <a:srgbClr val="FF0000"/>
                </a:solidFill>
                <a:latin typeface="Times New Roman" pitchFamily="18" charset="0"/>
                <a:cs typeface="Times New Roman" pitchFamily="18" charset="0"/>
              </a:rPr>
              <a:t> Nam </a:t>
            </a:r>
            <a:r>
              <a:rPr lang="en-US" sz="2400" b="1" dirty="0" err="1">
                <a:solidFill>
                  <a:srgbClr val="FF0000"/>
                </a:solidFill>
                <a:latin typeface="Times New Roman" pitchFamily="18" charset="0"/>
                <a:cs typeface="Times New Roman" pitchFamily="18" charset="0"/>
              </a:rPr>
              <a:t>được</a:t>
            </a:r>
            <a:r>
              <a:rPr lang="en-US" sz="2400" b="1" dirty="0">
                <a:solidFill>
                  <a:srgbClr val="FF0000"/>
                </a:solidFill>
                <a:latin typeface="Times New Roman" pitchFamily="18" charset="0"/>
                <a:cs typeface="Times New Roman" pitchFamily="18" charset="0"/>
              </a:rPr>
              <a:t> UNESCO </a:t>
            </a:r>
            <a:r>
              <a:rPr lang="en-US" sz="2400" b="1" dirty="0" err="1">
                <a:solidFill>
                  <a:srgbClr val="FF0000"/>
                </a:solidFill>
                <a:latin typeface="Times New Roman" pitchFamily="18" charset="0"/>
                <a:cs typeface="Times New Roman" pitchFamily="18" charset="0"/>
              </a:rPr>
              <a:t>công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nhận</a:t>
            </a:r>
            <a:endParaRPr lang="en-US" sz="2400" b="1" dirty="0">
              <a:solidFill>
                <a:srgbClr val="FF0000"/>
              </a:solidFill>
              <a:latin typeface="Times New Roman" pitchFamily="18" charset="0"/>
              <a:cs typeface="Times New Roman" pitchFamily="18" charset="0"/>
            </a:endParaRPr>
          </a:p>
          <a:p>
            <a:r>
              <a:rPr lang="en-US" sz="2400" dirty="0">
                <a:solidFill>
                  <a:srgbClr val="FF0000"/>
                </a:solidFill>
                <a:latin typeface="Times New Roman" pitchFamily="18" charset="0"/>
                <a:cs typeface="Times New Roman" pitchFamily="18" charset="0"/>
              </a:rPr>
              <a:t> </a:t>
            </a:r>
          </a:p>
        </p:txBody>
      </p:sp>
      <p:sp>
        <p:nvSpPr>
          <p:cNvPr id="7" name="TextBox 6"/>
          <p:cNvSpPr txBox="1"/>
          <p:nvPr/>
        </p:nvSpPr>
        <p:spPr>
          <a:xfrm>
            <a:off x="685800" y="760862"/>
            <a:ext cx="6172200" cy="1077218"/>
          </a:xfrm>
          <a:prstGeom prst="rect">
            <a:avLst/>
          </a:prstGeom>
          <a:noFill/>
        </p:spPr>
        <p:txBody>
          <a:bodyPr wrap="square" rtlCol="0">
            <a:spAutoFit/>
          </a:bodyPr>
          <a:lstStyle/>
          <a:p>
            <a:r>
              <a:rPr lang="en-US" sz="3200" b="1" dirty="0"/>
              <a:t>1. </a:t>
            </a:r>
            <a:r>
              <a:rPr lang="en-US" sz="3200" b="1" dirty="0" err="1"/>
              <a:t>Vịnh</a:t>
            </a:r>
            <a:r>
              <a:rPr lang="en-US" sz="3200" b="1" dirty="0"/>
              <a:t> </a:t>
            </a:r>
            <a:r>
              <a:rPr lang="en-US" sz="3200" b="1" dirty="0" err="1"/>
              <a:t>Hạ</a:t>
            </a:r>
            <a:r>
              <a:rPr lang="en-US" sz="3200" b="1" dirty="0"/>
              <a:t> Long</a:t>
            </a:r>
            <a:endParaRPr lang="en-US" sz="3200" dirty="0"/>
          </a:p>
          <a:p>
            <a:endParaRPr lang="en-US" sz="3200" dirty="0"/>
          </a:p>
        </p:txBody>
      </p:sp>
      <p:pic>
        <p:nvPicPr>
          <p:cNvPr id="9" name="Picture 8" descr="vinh-ha-lon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70857" y="1343014"/>
            <a:ext cx="7467599" cy="4415529"/>
          </a:xfrm>
          <a:prstGeom prst="rect">
            <a:avLst/>
          </a:prstGeom>
          <a:noFill/>
          <a:ln>
            <a:noFill/>
          </a:ln>
        </p:spPr>
      </p:pic>
      <p:sp>
        <p:nvSpPr>
          <p:cNvPr id="8" name="Rectangle 7"/>
          <p:cNvSpPr/>
          <p:nvPr/>
        </p:nvSpPr>
        <p:spPr>
          <a:xfrm>
            <a:off x="533399" y="5791200"/>
            <a:ext cx="7772400" cy="923330"/>
          </a:xfrm>
          <a:prstGeom prst="rect">
            <a:avLst/>
          </a:prstGeom>
        </p:spPr>
        <p:txBody>
          <a:bodyPr wrap="square">
            <a:spAutoFit/>
          </a:bodyPr>
          <a:lstStyle/>
          <a:p>
            <a:r>
              <a:rPr lang="en-US" b="1" dirty="0" err="1"/>
              <a:t>Vịnh</a:t>
            </a:r>
            <a:r>
              <a:rPr lang="en-US" b="1" dirty="0"/>
              <a:t> </a:t>
            </a:r>
            <a:r>
              <a:rPr lang="en-US" b="1" dirty="0" err="1"/>
              <a:t>Hạ</a:t>
            </a:r>
            <a:r>
              <a:rPr lang="en-US" b="1" dirty="0"/>
              <a:t> Long </a:t>
            </a:r>
            <a:r>
              <a:rPr lang="en-US" b="1" dirty="0" err="1"/>
              <a:t>được</a:t>
            </a:r>
            <a:r>
              <a:rPr lang="en-US" b="1" dirty="0"/>
              <a:t> UNESCO </a:t>
            </a:r>
            <a:r>
              <a:rPr lang="en-US" b="1" dirty="0" err="1"/>
              <a:t>công</a:t>
            </a:r>
            <a:r>
              <a:rPr lang="en-US" b="1" dirty="0"/>
              <a:t> </a:t>
            </a:r>
            <a:r>
              <a:rPr lang="en-US" b="1" dirty="0" err="1"/>
              <a:t>nhận</a:t>
            </a:r>
            <a:r>
              <a:rPr lang="en-US" b="1" dirty="0"/>
              <a:t> </a:t>
            </a:r>
            <a:r>
              <a:rPr lang="en-US" b="1" dirty="0" err="1"/>
              <a:t>là</a:t>
            </a:r>
            <a:r>
              <a:rPr lang="en-US" b="1" dirty="0"/>
              <a:t> Di </a:t>
            </a:r>
            <a:r>
              <a:rPr lang="en-US" b="1" dirty="0" err="1"/>
              <a:t>sản</a:t>
            </a:r>
            <a:r>
              <a:rPr lang="en-US" b="1" dirty="0"/>
              <a:t> </a:t>
            </a:r>
            <a:r>
              <a:rPr lang="en-US" b="1" dirty="0" err="1"/>
              <a:t>Thiên</a:t>
            </a:r>
            <a:r>
              <a:rPr lang="en-US" b="1" dirty="0"/>
              <a:t> </a:t>
            </a:r>
            <a:r>
              <a:rPr lang="en-US" b="1" dirty="0" err="1"/>
              <a:t>nhiên</a:t>
            </a:r>
            <a:r>
              <a:rPr lang="en-US" b="1" dirty="0"/>
              <a:t> </a:t>
            </a:r>
            <a:r>
              <a:rPr lang="en-US" b="1" dirty="0" err="1"/>
              <a:t>Thế</a:t>
            </a:r>
            <a:r>
              <a:rPr lang="en-US" b="1" dirty="0"/>
              <a:t> </a:t>
            </a:r>
            <a:r>
              <a:rPr lang="en-US" b="1" dirty="0" err="1"/>
              <a:t>giới</a:t>
            </a:r>
            <a:r>
              <a:rPr lang="en-US" b="1" dirty="0"/>
              <a:t> </a:t>
            </a:r>
            <a:r>
              <a:rPr lang="en-US" b="1" dirty="0" err="1"/>
              <a:t>lần</a:t>
            </a:r>
            <a:r>
              <a:rPr lang="en-US" b="1" dirty="0"/>
              <a:t> </a:t>
            </a:r>
            <a:r>
              <a:rPr lang="en-US" b="1" dirty="0" err="1"/>
              <a:t>đầu</a:t>
            </a:r>
            <a:r>
              <a:rPr lang="en-US" b="1" dirty="0"/>
              <a:t> </a:t>
            </a:r>
            <a:r>
              <a:rPr lang="en-US" b="1" dirty="0" err="1"/>
              <a:t>tiên</a:t>
            </a:r>
            <a:r>
              <a:rPr lang="en-US" b="1" dirty="0"/>
              <a:t> </a:t>
            </a:r>
            <a:r>
              <a:rPr lang="en-US" b="1" dirty="0" err="1"/>
              <a:t>vào</a:t>
            </a:r>
            <a:r>
              <a:rPr lang="en-US" b="1" dirty="0"/>
              <a:t> </a:t>
            </a:r>
            <a:r>
              <a:rPr lang="en-US" b="1" dirty="0" err="1"/>
              <a:t>năm</a:t>
            </a:r>
            <a:r>
              <a:rPr lang="en-US" b="1" dirty="0"/>
              <a:t> 1994 </a:t>
            </a:r>
            <a:r>
              <a:rPr lang="en-US" b="1" dirty="0" err="1"/>
              <a:t>nhờ</a:t>
            </a:r>
            <a:r>
              <a:rPr lang="en-US" b="1" dirty="0"/>
              <a:t> </a:t>
            </a:r>
            <a:r>
              <a:rPr lang="en-US" b="1" dirty="0" err="1"/>
              <a:t>những</a:t>
            </a:r>
            <a:r>
              <a:rPr lang="en-US" b="1" dirty="0"/>
              <a:t> </a:t>
            </a:r>
            <a:r>
              <a:rPr lang="en-US" b="1" dirty="0" err="1"/>
              <a:t>giá</a:t>
            </a:r>
            <a:r>
              <a:rPr lang="en-US" b="1" dirty="0"/>
              <a:t> </a:t>
            </a:r>
            <a:r>
              <a:rPr lang="en-US" b="1" dirty="0" err="1"/>
              <a:t>trị</a:t>
            </a:r>
            <a:r>
              <a:rPr lang="en-US" b="1" dirty="0"/>
              <a:t> </a:t>
            </a:r>
            <a:r>
              <a:rPr lang="en-US" b="1" dirty="0" err="1"/>
              <a:t>cảnh</a:t>
            </a:r>
            <a:r>
              <a:rPr lang="en-US" b="1" dirty="0"/>
              <a:t> </a:t>
            </a:r>
            <a:r>
              <a:rPr lang="en-US" b="1" dirty="0" err="1"/>
              <a:t>quan</a:t>
            </a:r>
            <a:r>
              <a:rPr lang="en-US" b="1" dirty="0"/>
              <a:t> </a:t>
            </a:r>
            <a:r>
              <a:rPr lang="en-US" b="1" dirty="0" err="1"/>
              <a:t>tự</a:t>
            </a:r>
            <a:r>
              <a:rPr lang="en-US" b="1" dirty="0"/>
              <a:t> </a:t>
            </a:r>
            <a:r>
              <a:rPr lang="en-US" b="1" dirty="0" err="1"/>
              <a:t>nhiên</a:t>
            </a:r>
            <a:r>
              <a:rPr lang="en-US" b="1" dirty="0"/>
              <a:t> </a:t>
            </a:r>
            <a:r>
              <a:rPr lang="en-US" b="1" dirty="0" err="1"/>
              <a:t>độc</a:t>
            </a:r>
            <a:r>
              <a:rPr lang="en-US" b="1" dirty="0"/>
              <a:t> </a:t>
            </a:r>
            <a:r>
              <a:rPr lang="en-US" b="1" dirty="0" err="1"/>
              <a:t>đáo</a:t>
            </a:r>
            <a:r>
              <a:rPr lang="en-US" b="1" dirty="0"/>
              <a:t> </a:t>
            </a:r>
            <a:r>
              <a:rPr lang="en-US" b="1" dirty="0" err="1"/>
              <a:t>và</a:t>
            </a:r>
            <a:r>
              <a:rPr lang="en-US" b="1" dirty="0"/>
              <a:t> </a:t>
            </a:r>
            <a:r>
              <a:rPr lang="en-US" b="1" dirty="0" err="1"/>
              <a:t>quan</a:t>
            </a:r>
            <a:r>
              <a:rPr lang="en-US" b="1" dirty="0"/>
              <a:t> </a:t>
            </a:r>
            <a:r>
              <a:rPr lang="en-US" b="1" dirty="0" err="1"/>
              <a:t>trọng</a:t>
            </a:r>
            <a:r>
              <a:rPr lang="en-US" b="1" dirty="0"/>
              <a:t> </a:t>
            </a:r>
            <a:r>
              <a:rPr lang="en-US" b="1" dirty="0" err="1"/>
              <a:t>về</a:t>
            </a:r>
            <a:r>
              <a:rPr lang="en-US" b="1" dirty="0"/>
              <a:t> </a:t>
            </a:r>
            <a:r>
              <a:rPr lang="en-US" b="1" dirty="0" err="1"/>
              <a:t>mặt</a:t>
            </a:r>
            <a:r>
              <a:rPr lang="en-US" b="1" dirty="0"/>
              <a:t> </a:t>
            </a:r>
            <a:r>
              <a:rPr lang="en-US" b="1" dirty="0" err="1"/>
              <a:t>thẩm</a:t>
            </a:r>
            <a:r>
              <a:rPr lang="en-US" b="1" dirty="0"/>
              <a:t> </a:t>
            </a:r>
            <a:r>
              <a:rPr lang="en-US" b="1" dirty="0" err="1"/>
              <a:t>mỹ</a:t>
            </a:r>
            <a:r>
              <a:rPr lang="en-US" b="1" dirty="0"/>
              <a:t>. </a:t>
            </a:r>
            <a:r>
              <a:rPr lang="en-US" b="1" dirty="0" err="1"/>
              <a:t>Năm</a:t>
            </a:r>
            <a:r>
              <a:rPr lang="en-US" b="1" dirty="0"/>
              <a:t> 2000, </a:t>
            </a:r>
            <a:r>
              <a:rPr lang="en-US" b="1" dirty="0" err="1"/>
              <a:t>Vịnh</a:t>
            </a:r>
            <a:r>
              <a:rPr lang="en-US" b="1" dirty="0"/>
              <a:t> </a:t>
            </a:r>
            <a:r>
              <a:rPr lang="en-US" b="1" dirty="0" err="1"/>
              <a:t>Hạ</a:t>
            </a:r>
            <a:r>
              <a:rPr lang="en-US" b="1" dirty="0"/>
              <a:t> Long </a:t>
            </a:r>
            <a:r>
              <a:rPr lang="en-US" b="1" dirty="0" err="1"/>
              <a:t>vinh</a:t>
            </a:r>
            <a:r>
              <a:rPr lang="en-US" b="1" dirty="0"/>
              <a:t> </a:t>
            </a:r>
            <a:r>
              <a:rPr lang="en-US" b="1" dirty="0" err="1"/>
              <a:t>dự</a:t>
            </a:r>
            <a:r>
              <a:rPr lang="en-US" b="1" dirty="0"/>
              <a:t> </a:t>
            </a:r>
            <a:r>
              <a:rPr lang="en-US" b="1" dirty="0" err="1"/>
              <a:t>lần</a:t>
            </a:r>
            <a:r>
              <a:rPr lang="en-US" b="1" dirty="0"/>
              <a:t> </a:t>
            </a:r>
            <a:r>
              <a:rPr lang="en-US" b="1" dirty="0" err="1"/>
              <a:t>thứ</a:t>
            </a:r>
            <a:r>
              <a:rPr lang="en-US" b="1" dirty="0"/>
              <a:t> </a:t>
            </a:r>
            <a:r>
              <a:rPr lang="en-US" b="1" dirty="0" err="1"/>
              <a:t>hai</a:t>
            </a:r>
            <a:r>
              <a:rPr lang="en-US" b="1" dirty="0"/>
              <a:t> </a:t>
            </a:r>
            <a:r>
              <a:rPr lang="en-US" b="1" dirty="0" err="1"/>
              <a:t>được</a:t>
            </a:r>
            <a:r>
              <a:rPr lang="en-US" b="1" dirty="0"/>
              <a:t> </a:t>
            </a:r>
            <a:r>
              <a:rPr lang="en-US" b="1" dirty="0" err="1"/>
              <a:t>công</a:t>
            </a:r>
            <a:r>
              <a:rPr lang="en-US" b="1" dirty="0"/>
              <a:t> </a:t>
            </a:r>
            <a:r>
              <a:rPr lang="en-US" b="1" dirty="0" err="1"/>
              <a:t>nhận</a:t>
            </a:r>
            <a:r>
              <a:rPr lang="en-US" b="1" dirty="0"/>
              <a:t> </a:t>
            </a:r>
          </a:p>
        </p:txBody>
      </p:sp>
    </p:spTree>
    <p:extLst>
      <p:ext uri="{BB962C8B-B14F-4D97-AF65-F5344CB8AC3E}">
        <p14:creationId xmlns="" xmlns:p14="http://schemas.microsoft.com/office/powerpoint/2010/main" val="23019729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8" y="1138572"/>
            <a:ext cx="8577943" cy="830997"/>
          </a:xfrm>
          <a:prstGeom prst="rect">
            <a:avLst/>
          </a:prstGeom>
        </p:spPr>
        <p:txBody>
          <a:bodyPr wrap="square">
            <a:spAutoFit/>
          </a:bodyPr>
          <a:lstStyle/>
          <a:p>
            <a:r>
              <a:rPr lang="en-US" sz="1600" b="1" dirty="0">
                <a:solidFill>
                  <a:srgbClr val="FF0000"/>
                </a:solidFill>
                <a:latin typeface="Arial" pitchFamily="34" charset="0"/>
                <a:cs typeface="Arial" pitchFamily="34" charset="0"/>
              </a:rPr>
              <a:t>1. </a:t>
            </a:r>
            <a:r>
              <a:rPr lang="en-US" sz="1600" b="1" dirty="0" err="1">
                <a:solidFill>
                  <a:srgbClr val="FF0000"/>
                </a:solidFill>
                <a:latin typeface="Arial" pitchFamily="34" charset="0"/>
                <a:cs typeface="Arial" pitchFamily="34" charset="0"/>
              </a:rPr>
              <a:t>Vịnh</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Hạ</a:t>
            </a:r>
            <a:r>
              <a:rPr lang="en-US" sz="1600" b="1" dirty="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Long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lần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đầu</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tiên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vào</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năm</a:t>
            </a:r>
            <a:r>
              <a:rPr lang="en-US" sz="1600" b="1" dirty="0" smtClean="0">
                <a:latin typeface="Arial" pitchFamily="34" charset="0"/>
                <a:cs typeface="Arial" pitchFamily="34" charset="0"/>
              </a:rPr>
              <a:t> 1994 </a:t>
            </a:r>
            <a:r>
              <a:rPr lang="en-US" sz="1600" b="1" dirty="0" err="1" smtClean="0">
                <a:latin typeface="Arial" pitchFamily="34" charset="0"/>
                <a:cs typeface="Arial" pitchFamily="34" charset="0"/>
              </a:rPr>
              <a:t>nhờ</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những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giá</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trị</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cảnh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quan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tự</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nhiên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độc</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đáo</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và</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quan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trọng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về</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mặt</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thẩm</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mỹ</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Năm</a:t>
            </a:r>
            <a:r>
              <a:rPr lang="en-US" sz="1600" b="1" dirty="0" smtClean="0">
                <a:latin typeface="Arial" pitchFamily="34" charset="0"/>
                <a:cs typeface="Arial" pitchFamily="34" charset="0"/>
              </a:rPr>
              <a:t> 2000, </a:t>
            </a:r>
            <a:r>
              <a:rPr lang="en-US" sz="1600" b="1" dirty="0" err="1" smtClean="0">
                <a:latin typeface="Arial" pitchFamily="34" charset="0"/>
                <a:cs typeface="Arial" pitchFamily="34" charset="0"/>
              </a:rPr>
              <a:t>Vịnh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Hạ</a:t>
            </a:r>
            <a:r>
              <a:rPr lang="en-US" sz="1600" b="1" dirty="0" smtClean="0">
                <a:latin typeface="Arial" pitchFamily="34" charset="0"/>
                <a:cs typeface="Arial" pitchFamily="34" charset="0"/>
              </a:rPr>
              <a:t> Long </a:t>
            </a:r>
            <a:r>
              <a:rPr lang="en-US" sz="1600" b="1" dirty="0" err="1" smtClean="0">
                <a:latin typeface="Arial" pitchFamily="34" charset="0"/>
                <a:cs typeface="Arial" pitchFamily="34" charset="0"/>
              </a:rPr>
              <a:t>vinh</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dự</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lần</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thứ</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hai</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được</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công</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nhận</a:t>
            </a:r>
            <a:r>
              <a:rPr lang="en-US" sz="1600" b="1" dirty="0" smtClean="0">
                <a:latin typeface="Arial" pitchFamily="34" charset="0"/>
                <a:cs typeface="Arial" pitchFamily="34" charset="0"/>
              </a:rPr>
              <a:t> </a:t>
            </a:r>
            <a:endParaRPr lang="en-US" sz="1600" b="1" dirty="0">
              <a:latin typeface="Arial" pitchFamily="34" charset="0"/>
              <a:cs typeface="Arial" pitchFamily="34" charset="0"/>
            </a:endParaRPr>
          </a:p>
        </p:txBody>
      </p:sp>
      <p:sp>
        <p:nvSpPr>
          <p:cNvPr id="4" name="Rectangle 3"/>
          <p:cNvSpPr/>
          <p:nvPr/>
        </p:nvSpPr>
        <p:spPr>
          <a:xfrm>
            <a:off x="364669" y="2061902"/>
            <a:ext cx="8458199" cy="338554"/>
          </a:xfrm>
          <a:prstGeom prst="rect">
            <a:avLst/>
          </a:prstGeom>
        </p:spPr>
        <p:txBody>
          <a:bodyPr wrap="square">
            <a:spAutoFit/>
          </a:bodyPr>
          <a:lstStyle/>
          <a:p>
            <a:r>
              <a:rPr lang="en-US" sz="1600" b="1" dirty="0">
                <a:solidFill>
                  <a:srgbClr val="FF0000"/>
                </a:solidFill>
                <a:latin typeface="Arial" pitchFamily="34" charset="0"/>
                <a:cs typeface="Arial" pitchFamily="34" charset="0"/>
              </a:rPr>
              <a:t>2. </a:t>
            </a:r>
            <a:r>
              <a:rPr lang="en-US" sz="1600" b="1" dirty="0" err="1">
                <a:solidFill>
                  <a:srgbClr val="FF0000"/>
                </a:solidFill>
                <a:latin typeface="Arial" pitchFamily="34" charset="0"/>
                <a:cs typeface="Arial" pitchFamily="34" charset="0"/>
              </a:rPr>
              <a:t>Vườn</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quốc</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gia</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Phong</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Nha</a:t>
            </a:r>
            <a:r>
              <a:rPr lang="en-US" sz="1600" b="1" dirty="0">
                <a:solidFill>
                  <a:srgbClr val="FF0000"/>
                </a:solidFill>
                <a:latin typeface="Arial" pitchFamily="34" charset="0"/>
                <a:cs typeface="Arial" pitchFamily="34" charset="0"/>
              </a:rPr>
              <a:t> – </a:t>
            </a:r>
            <a:r>
              <a:rPr lang="en-US" sz="1600" b="1" dirty="0" err="1">
                <a:solidFill>
                  <a:srgbClr val="FF0000"/>
                </a:solidFill>
                <a:latin typeface="Arial" pitchFamily="34" charset="0"/>
                <a:cs typeface="Arial" pitchFamily="34" charset="0"/>
              </a:rPr>
              <a:t>Kẻ</a:t>
            </a:r>
            <a:r>
              <a:rPr lang="en-US" sz="1600" b="1" dirty="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Bàng</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tháng</a:t>
            </a:r>
            <a:r>
              <a:rPr lang="en-US" sz="1600" dirty="0" smtClean="0">
                <a:latin typeface="Arial" pitchFamily="34" charset="0"/>
                <a:cs typeface="Arial" pitchFamily="34" charset="0"/>
              </a:rPr>
              <a:t> 7/2003</a:t>
            </a:r>
            <a:endParaRPr lang="en-US" sz="1600" dirty="0">
              <a:latin typeface="Arial" pitchFamily="34" charset="0"/>
              <a:cs typeface="Arial" pitchFamily="34" charset="0"/>
            </a:endParaRPr>
          </a:p>
        </p:txBody>
      </p:sp>
      <p:sp>
        <p:nvSpPr>
          <p:cNvPr id="5" name="Rectangle 4"/>
          <p:cNvSpPr/>
          <p:nvPr/>
        </p:nvSpPr>
        <p:spPr>
          <a:xfrm>
            <a:off x="244925" y="2620203"/>
            <a:ext cx="8577943" cy="584775"/>
          </a:xfrm>
          <a:prstGeom prst="rect">
            <a:avLst/>
          </a:prstGeom>
        </p:spPr>
        <p:txBody>
          <a:bodyPr wrap="square">
            <a:spAutoFit/>
          </a:bodyPr>
          <a:lstStyle/>
          <a:p>
            <a:pPr algn="ctr" fontAlgn="base">
              <a:spcBef>
                <a:spcPct val="0"/>
              </a:spcBef>
              <a:spcAft>
                <a:spcPct val="0"/>
              </a:spcAft>
            </a:pPr>
            <a:r>
              <a:rPr lang="en-US" sz="1600" b="1" dirty="0">
                <a:solidFill>
                  <a:srgbClr val="FF0000"/>
                </a:solidFill>
                <a:latin typeface="Arial" pitchFamily="34" charset="0"/>
                <a:ea typeface="Times New Roman" pitchFamily="18" charset="0"/>
                <a:cs typeface="Arial" pitchFamily="34" charset="0"/>
              </a:rPr>
              <a:t>3. </a:t>
            </a:r>
            <a:r>
              <a:rPr lang="en-US" sz="1600" b="1" dirty="0" err="1">
                <a:solidFill>
                  <a:srgbClr val="FF0000"/>
                </a:solidFill>
                <a:latin typeface="Arial" pitchFamily="34" charset="0"/>
                <a:ea typeface="Times New Roman" pitchFamily="18" charset="0"/>
                <a:cs typeface="Arial" pitchFamily="34" charset="0"/>
              </a:rPr>
              <a:t>Hoàng</a:t>
            </a:r>
            <a:r>
              <a:rPr lang="en-US" sz="1600" b="1" dirty="0">
                <a:solidFill>
                  <a:srgbClr val="FF0000"/>
                </a:solidFill>
                <a:latin typeface="Arial" pitchFamily="34" charset="0"/>
                <a:ea typeface="Times New Roman" pitchFamily="18" charset="0"/>
                <a:cs typeface="Arial" pitchFamily="34" charset="0"/>
              </a:rPr>
              <a:t> </a:t>
            </a:r>
            <a:r>
              <a:rPr lang="en-US" sz="1600" b="1" dirty="0" err="1">
                <a:solidFill>
                  <a:srgbClr val="FF0000"/>
                </a:solidFill>
                <a:latin typeface="Arial" pitchFamily="34" charset="0"/>
                <a:ea typeface="Times New Roman" pitchFamily="18" charset="0"/>
                <a:cs typeface="Arial" pitchFamily="34" charset="0"/>
              </a:rPr>
              <a:t>thành</a:t>
            </a:r>
            <a:r>
              <a:rPr lang="en-US" sz="1600" b="1" dirty="0">
                <a:solidFill>
                  <a:srgbClr val="FF0000"/>
                </a:solidFill>
                <a:latin typeface="Arial" pitchFamily="34" charset="0"/>
                <a:ea typeface="Times New Roman" pitchFamily="18" charset="0"/>
                <a:cs typeface="Arial" pitchFamily="34" charset="0"/>
              </a:rPr>
              <a:t> </a:t>
            </a:r>
            <a:r>
              <a:rPr lang="en-US" sz="1600" b="1" dirty="0" err="1">
                <a:solidFill>
                  <a:srgbClr val="FF0000"/>
                </a:solidFill>
                <a:latin typeface="Arial" pitchFamily="34" charset="0"/>
                <a:ea typeface="Times New Roman" pitchFamily="18" charset="0"/>
                <a:cs typeface="Arial" pitchFamily="34" charset="0"/>
              </a:rPr>
              <a:t>Thăng</a:t>
            </a:r>
            <a:r>
              <a:rPr lang="en-US" sz="1600" b="1" dirty="0">
                <a:solidFill>
                  <a:srgbClr val="FF0000"/>
                </a:solidFill>
                <a:latin typeface="Arial" pitchFamily="34" charset="0"/>
                <a:ea typeface="Times New Roman" pitchFamily="18" charset="0"/>
                <a:cs typeface="Arial" pitchFamily="34" charset="0"/>
              </a:rPr>
              <a:t> </a:t>
            </a:r>
            <a:r>
              <a:rPr lang="en-US" sz="1600" b="1" dirty="0" smtClean="0">
                <a:solidFill>
                  <a:srgbClr val="FF0000"/>
                </a:solidFill>
                <a:latin typeface="Arial" pitchFamily="34" charset="0"/>
                <a:ea typeface="Times New Roman" pitchFamily="18" charset="0"/>
                <a:cs typeface="Arial" pitchFamily="34" charset="0"/>
              </a:rPr>
              <a:t>Long  :</a:t>
            </a:r>
            <a:r>
              <a:rPr lang="en-US" sz="1600" b="1" dirty="0" err="1" smtClean="0">
                <a:latin typeface="Arial" pitchFamily="34" charset="0"/>
                <a:cs typeface="Arial" pitchFamily="34" charset="0"/>
              </a:rPr>
              <a:t>được</a:t>
            </a:r>
            <a:r>
              <a:rPr lang="en-US" sz="1600" b="1" dirty="0" smtClean="0">
                <a:latin typeface="Arial" pitchFamily="34" charset="0"/>
                <a:cs typeface="Arial" pitchFamily="34" charset="0"/>
              </a:rPr>
              <a:t> </a:t>
            </a:r>
            <a:r>
              <a:rPr lang="en-US" sz="1600" b="1" dirty="0" err="1">
                <a:latin typeface="Arial" pitchFamily="34" charset="0"/>
                <a:cs typeface="Arial" pitchFamily="34" charset="0"/>
              </a:rPr>
              <a:t>công</a:t>
            </a:r>
            <a:r>
              <a:rPr lang="en-US" sz="1600" b="1" dirty="0">
                <a:latin typeface="Arial" pitchFamily="34" charset="0"/>
                <a:cs typeface="Arial" pitchFamily="34" charset="0"/>
              </a:rPr>
              <a:t> </a:t>
            </a:r>
            <a:r>
              <a:rPr lang="en-US" sz="1600" b="1" dirty="0" err="1">
                <a:latin typeface="Arial" pitchFamily="34" charset="0"/>
                <a:cs typeface="Arial" pitchFamily="34" charset="0"/>
              </a:rPr>
              <a:t>nhận</a:t>
            </a:r>
            <a:r>
              <a:rPr lang="en-US" sz="1600" b="1" dirty="0">
                <a:latin typeface="Arial" pitchFamily="34" charset="0"/>
                <a:cs typeface="Arial" pitchFamily="34" charset="0"/>
              </a:rPr>
              <a:t> </a:t>
            </a:r>
            <a:r>
              <a:rPr lang="en-US" sz="1600" b="1" dirty="0" err="1">
                <a:latin typeface="Arial" pitchFamily="34" charset="0"/>
                <a:cs typeface="Arial" pitchFamily="34" charset="0"/>
              </a:rPr>
              <a:t>là</a:t>
            </a:r>
            <a:r>
              <a:rPr lang="en-US" sz="1600" b="1" dirty="0">
                <a:latin typeface="Arial" pitchFamily="34" charset="0"/>
                <a:cs typeface="Arial" pitchFamily="34" charset="0"/>
              </a:rPr>
              <a:t> di </a:t>
            </a:r>
            <a:r>
              <a:rPr lang="en-US" sz="1600" b="1" dirty="0" err="1">
                <a:latin typeface="Arial" pitchFamily="34" charset="0"/>
                <a:cs typeface="Arial" pitchFamily="34" charset="0"/>
              </a:rPr>
              <a:t>sản</a:t>
            </a:r>
            <a:r>
              <a:rPr lang="en-US" sz="1600" b="1" dirty="0">
                <a:latin typeface="Arial" pitchFamily="34" charset="0"/>
                <a:cs typeface="Arial" pitchFamily="34" charset="0"/>
              </a:rPr>
              <a:t> </a:t>
            </a:r>
            <a:r>
              <a:rPr lang="en-US" sz="1600" b="1" dirty="0" err="1">
                <a:latin typeface="Arial" pitchFamily="34" charset="0"/>
                <a:cs typeface="Arial" pitchFamily="34" charset="0"/>
              </a:rPr>
              <a:t>văn</a:t>
            </a:r>
            <a:r>
              <a:rPr lang="en-US" sz="1600" b="1" dirty="0">
                <a:latin typeface="Arial" pitchFamily="34" charset="0"/>
                <a:cs typeface="Arial" pitchFamily="34" charset="0"/>
              </a:rPr>
              <a:t> </a:t>
            </a:r>
            <a:r>
              <a:rPr lang="en-US" sz="1600" b="1" dirty="0" err="1">
                <a:latin typeface="Arial" pitchFamily="34" charset="0"/>
                <a:cs typeface="Arial" pitchFamily="34" charset="0"/>
              </a:rPr>
              <a:t>hóa</a:t>
            </a:r>
            <a:r>
              <a:rPr lang="en-US" sz="1600" b="1" dirty="0">
                <a:latin typeface="Arial" pitchFamily="34" charset="0"/>
                <a:cs typeface="Arial" pitchFamily="34" charset="0"/>
              </a:rPr>
              <a:t> </a:t>
            </a:r>
            <a:r>
              <a:rPr lang="en-US" sz="1600" b="1" dirty="0" err="1">
                <a:latin typeface="Arial" pitchFamily="34" charset="0"/>
                <a:cs typeface="Arial" pitchFamily="34" charset="0"/>
              </a:rPr>
              <a:t>thế</a:t>
            </a:r>
            <a:r>
              <a:rPr lang="en-US" sz="1600" b="1" dirty="0">
                <a:latin typeface="Arial" pitchFamily="34" charset="0"/>
                <a:cs typeface="Arial" pitchFamily="34" charset="0"/>
              </a:rPr>
              <a:t> </a:t>
            </a:r>
            <a:r>
              <a:rPr lang="en-US" sz="1600" b="1" dirty="0" err="1">
                <a:latin typeface="Arial" pitchFamily="34" charset="0"/>
                <a:cs typeface="Arial" pitchFamily="34" charset="0"/>
              </a:rPr>
              <a:t>giới</a:t>
            </a:r>
            <a:r>
              <a:rPr lang="en-US" sz="1600" b="1" dirty="0">
                <a:latin typeface="Arial" pitchFamily="34" charset="0"/>
                <a:cs typeface="Arial" pitchFamily="34" charset="0"/>
              </a:rPr>
              <a:t> (</a:t>
            </a:r>
            <a:r>
              <a:rPr lang="en-US" sz="1600" b="1" dirty="0" err="1">
                <a:latin typeface="Arial" pitchFamily="34" charset="0"/>
                <a:cs typeface="Arial" pitchFamily="34" charset="0"/>
              </a:rPr>
              <a:t>năm</a:t>
            </a:r>
            <a:r>
              <a:rPr lang="en-US" sz="1600" b="1" dirty="0">
                <a:latin typeface="Arial" pitchFamily="34" charset="0"/>
                <a:cs typeface="Arial" pitchFamily="34" charset="0"/>
              </a:rPr>
              <a:t> 2010) </a:t>
            </a:r>
          </a:p>
          <a:p>
            <a:pPr lvl="0" algn="ctr" fontAlgn="base">
              <a:spcBef>
                <a:spcPct val="0"/>
              </a:spcBef>
              <a:spcAft>
                <a:spcPct val="0"/>
              </a:spcAft>
            </a:pPr>
            <a:endParaRPr lang="en-US" sz="1600" dirty="0">
              <a:solidFill>
                <a:srgbClr val="FF0000"/>
              </a:solidFill>
              <a:latin typeface="Arial" pitchFamily="34" charset="0"/>
              <a:cs typeface="Arial" pitchFamily="34" charset="0"/>
            </a:endParaRPr>
          </a:p>
        </p:txBody>
      </p:sp>
      <p:sp>
        <p:nvSpPr>
          <p:cNvPr id="6" name="Rectangle 5"/>
          <p:cNvSpPr/>
          <p:nvPr/>
        </p:nvSpPr>
        <p:spPr>
          <a:xfrm>
            <a:off x="342898" y="3186612"/>
            <a:ext cx="7924800" cy="338554"/>
          </a:xfrm>
          <a:prstGeom prst="rect">
            <a:avLst/>
          </a:prstGeom>
        </p:spPr>
        <p:txBody>
          <a:bodyPr wrap="square">
            <a:spAutoFit/>
          </a:bodyPr>
          <a:lstStyle/>
          <a:p>
            <a:r>
              <a:rPr lang="en-US" sz="1600" b="1" dirty="0">
                <a:solidFill>
                  <a:srgbClr val="FF0000"/>
                </a:solidFill>
                <a:latin typeface="Arial" pitchFamily="34" charset="0"/>
                <a:cs typeface="Arial" pitchFamily="34" charset="0"/>
              </a:rPr>
              <a:t>4. </a:t>
            </a:r>
            <a:r>
              <a:rPr lang="en-US" sz="1600" b="1" dirty="0" err="1">
                <a:solidFill>
                  <a:srgbClr val="FF0000"/>
                </a:solidFill>
                <a:latin typeface="Arial" pitchFamily="34" charset="0"/>
                <a:cs typeface="Arial" pitchFamily="34" charset="0"/>
              </a:rPr>
              <a:t>Thành</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nhà</a:t>
            </a:r>
            <a:r>
              <a:rPr lang="en-US" sz="1600" b="1" dirty="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Hồ</a:t>
            </a:r>
            <a:r>
              <a:rPr lang="en-US" sz="1600" b="1" dirty="0" smtClean="0">
                <a:solidFill>
                  <a:srgbClr val="FF0000"/>
                </a:solidFill>
                <a:latin typeface="Arial" pitchFamily="34" charset="0"/>
                <a:cs typeface="Arial" pitchFamily="34" charset="0"/>
              </a:rPr>
              <a:t>  </a:t>
            </a:r>
            <a:r>
              <a:rPr lang="en-US" sz="1600" dirty="0" err="1" smtClean="0">
                <a:latin typeface="Arial" pitchFamily="34" charset="0"/>
                <a:cs typeface="Arial" pitchFamily="34" charset="0"/>
              </a:rPr>
              <a:t>công</a:t>
            </a:r>
            <a:r>
              <a:rPr lang="en-US" sz="1600" dirty="0" smtClean="0">
                <a:latin typeface="Arial" pitchFamily="34" charset="0"/>
                <a:cs typeface="Arial" pitchFamily="34" charset="0"/>
              </a:rPr>
              <a:t> </a:t>
            </a:r>
            <a:r>
              <a:rPr lang="en-US" sz="1600" dirty="0" err="1">
                <a:latin typeface="Arial" pitchFamily="34" charset="0"/>
                <a:cs typeface="Arial" pitchFamily="34" charset="0"/>
              </a:rPr>
              <a:t>nhận</a:t>
            </a:r>
            <a:r>
              <a:rPr lang="en-US" sz="1600" dirty="0">
                <a:latin typeface="Arial" pitchFamily="34" charset="0"/>
                <a:cs typeface="Arial" pitchFamily="34" charset="0"/>
              </a:rPr>
              <a:t> </a:t>
            </a:r>
            <a:r>
              <a:rPr lang="en-US" sz="1600" dirty="0" err="1">
                <a:latin typeface="Arial" pitchFamily="34" charset="0"/>
                <a:cs typeface="Arial" pitchFamily="34" charset="0"/>
              </a:rPr>
              <a:t>là</a:t>
            </a:r>
            <a:r>
              <a:rPr lang="en-US" sz="1600" dirty="0">
                <a:latin typeface="Arial" pitchFamily="34" charset="0"/>
                <a:cs typeface="Arial" pitchFamily="34" charset="0"/>
              </a:rPr>
              <a:t> Di </a:t>
            </a:r>
            <a:r>
              <a:rPr lang="en-US" sz="1600" dirty="0" err="1">
                <a:latin typeface="Arial" pitchFamily="34" charset="0"/>
                <a:cs typeface="Arial" pitchFamily="34" charset="0"/>
              </a:rPr>
              <a:t>sản</a:t>
            </a:r>
            <a:r>
              <a:rPr lang="en-US" sz="1600" dirty="0">
                <a:latin typeface="Arial" pitchFamily="34" charset="0"/>
                <a:cs typeface="Arial" pitchFamily="34" charset="0"/>
              </a:rPr>
              <a:t> </a:t>
            </a:r>
            <a:r>
              <a:rPr lang="en-US" sz="1600" dirty="0" err="1">
                <a:latin typeface="Arial" pitchFamily="34" charset="0"/>
                <a:cs typeface="Arial" pitchFamily="34" charset="0"/>
              </a:rPr>
              <a:t>Văn</a:t>
            </a:r>
            <a:r>
              <a:rPr lang="en-US" sz="1600" dirty="0">
                <a:latin typeface="Arial" pitchFamily="34" charset="0"/>
                <a:cs typeface="Arial" pitchFamily="34" charset="0"/>
              </a:rPr>
              <a:t> </a:t>
            </a:r>
            <a:r>
              <a:rPr lang="en-US" sz="1600" dirty="0" err="1">
                <a:latin typeface="Arial" pitchFamily="34" charset="0"/>
                <a:cs typeface="Arial" pitchFamily="34" charset="0"/>
              </a:rPr>
              <a:t>hóa</a:t>
            </a:r>
            <a:r>
              <a:rPr lang="en-US" sz="1600" dirty="0">
                <a:latin typeface="Arial" pitchFamily="34" charset="0"/>
                <a:cs typeface="Arial" pitchFamily="34" charset="0"/>
              </a:rPr>
              <a:t> </a:t>
            </a:r>
            <a:r>
              <a:rPr lang="en-US" sz="1600" dirty="0" err="1">
                <a:latin typeface="Arial" pitchFamily="34" charset="0"/>
                <a:cs typeface="Arial" pitchFamily="34" charset="0"/>
              </a:rPr>
              <a:t>thế</a:t>
            </a:r>
            <a:r>
              <a:rPr lang="en-US" sz="1600" dirty="0">
                <a:latin typeface="Arial" pitchFamily="34" charset="0"/>
                <a:cs typeface="Arial" pitchFamily="34" charset="0"/>
              </a:rPr>
              <a:t> </a:t>
            </a:r>
            <a:r>
              <a:rPr lang="en-US" sz="1600" dirty="0" err="1">
                <a:latin typeface="Arial" pitchFamily="34" charset="0"/>
                <a:cs typeface="Arial" pitchFamily="34" charset="0"/>
              </a:rPr>
              <a:t>giới</a:t>
            </a:r>
            <a:r>
              <a:rPr lang="en-US" sz="1600" dirty="0">
                <a:latin typeface="Arial" pitchFamily="34" charset="0"/>
                <a:cs typeface="Arial" pitchFamily="34" charset="0"/>
              </a:rPr>
              <a:t> </a:t>
            </a:r>
            <a:r>
              <a:rPr lang="en-US" sz="1600" dirty="0" err="1">
                <a:latin typeface="Arial" pitchFamily="34" charset="0"/>
                <a:cs typeface="Arial" pitchFamily="34" charset="0"/>
              </a:rPr>
              <a:t>vào</a:t>
            </a:r>
            <a:r>
              <a:rPr lang="en-US" sz="1600" dirty="0">
                <a:latin typeface="Arial" pitchFamily="34" charset="0"/>
                <a:cs typeface="Arial" pitchFamily="34" charset="0"/>
              </a:rPr>
              <a:t> </a:t>
            </a:r>
            <a:r>
              <a:rPr lang="en-US" sz="1600" dirty="0" err="1">
                <a:latin typeface="Arial" pitchFamily="34" charset="0"/>
                <a:cs typeface="Arial" pitchFamily="34" charset="0"/>
              </a:rPr>
              <a:t>ngày</a:t>
            </a:r>
            <a:r>
              <a:rPr lang="en-US" sz="1600" dirty="0">
                <a:latin typeface="Arial" pitchFamily="34" charset="0"/>
                <a:cs typeface="Arial" pitchFamily="34" charset="0"/>
              </a:rPr>
              <a:t> 27/6/2011</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p:txBody>
      </p:sp>
      <p:sp>
        <p:nvSpPr>
          <p:cNvPr id="7" name="Rectangle 6"/>
          <p:cNvSpPr/>
          <p:nvPr/>
        </p:nvSpPr>
        <p:spPr>
          <a:xfrm>
            <a:off x="397326" y="3619733"/>
            <a:ext cx="8120743" cy="584775"/>
          </a:xfrm>
          <a:prstGeom prst="rect">
            <a:avLst/>
          </a:prstGeom>
        </p:spPr>
        <p:txBody>
          <a:bodyPr wrap="square">
            <a:spAutoFit/>
          </a:bodyPr>
          <a:lstStyle/>
          <a:p>
            <a:r>
              <a:rPr lang="en-US" sz="1600" b="1" dirty="0">
                <a:solidFill>
                  <a:srgbClr val="FF0000"/>
                </a:solidFill>
                <a:latin typeface="Arial" pitchFamily="34" charset="0"/>
                <a:ea typeface="Times New Roman" pitchFamily="18" charset="0"/>
                <a:cs typeface="Arial" pitchFamily="34" charset="0"/>
              </a:rPr>
              <a:t>5. </a:t>
            </a:r>
            <a:r>
              <a:rPr lang="en-US" sz="1600" b="1" dirty="0" err="1">
                <a:solidFill>
                  <a:srgbClr val="FF0000"/>
                </a:solidFill>
                <a:latin typeface="Arial" pitchFamily="34" charset="0"/>
                <a:ea typeface="Times New Roman" pitchFamily="18" charset="0"/>
                <a:cs typeface="Arial" pitchFamily="34" charset="0"/>
              </a:rPr>
              <a:t>Cố</a:t>
            </a:r>
            <a:r>
              <a:rPr lang="en-US" sz="1600" b="1" dirty="0">
                <a:solidFill>
                  <a:srgbClr val="FF0000"/>
                </a:solidFill>
                <a:latin typeface="Arial" pitchFamily="34" charset="0"/>
                <a:ea typeface="Times New Roman" pitchFamily="18" charset="0"/>
                <a:cs typeface="Arial" pitchFamily="34" charset="0"/>
              </a:rPr>
              <a:t> </a:t>
            </a:r>
            <a:r>
              <a:rPr lang="en-US" sz="1600" b="1" dirty="0" err="1">
                <a:solidFill>
                  <a:srgbClr val="FF0000"/>
                </a:solidFill>
                <a:latin typeface="Arial" pitchFamily="34" charset="0"/>
                <a:ea typeface="Times New Roman" pitchFamily="18" charset="0"/>
                <a:cs typeface="Arial" pitchFamily="34" charset="0"/>
              </a:rPr>
              <a:t>đô</a:t>
            </a:r>
            <a:r>
              <a:rPr lang="en-US" sz="1600" b="1" dirty="0">
                <a:solidFill>
                  <a:srgbClr val="FF0000"/>
                </a:solidFill>
                <a:latin typeface="Arial" pitchFamily="34" charset="0"/>
                <a:ea typeface="Times New Roman" pitchFamily="18" charset="0"/>
                <a:cs typeface="Arial" pitchFamily="34" charset="0"/>
              </a:rPr>
              <a:t> </a:t>
            </a:r>
            <a:r>
              <a:rPr lang="en-US" sz="1600" b="1" dirty="0" err="1" smtClean="0">
                <a:solidFill>
                  <a:srgbClr val="FF0000"/>
                </a:solidFill>
                <a:latin typeface="Arial" pitchFamily="34" charset="0"/>
                <a:ea typeface="Times New Roman" pitchFamily="18" charset="0"/>
                <a:cs typeface="Arial" pitchFamily="34" charset="0"/>
              </a:rPr>
              <a:t>Huế</a:t>
            </a:r>
            <a:r>
              <a:rPr lang="en-US" sz="1600" b="1" dirty="0" smtClean="0">
                <a:solidFill>
                  <a:srgbClr val="FF0000"/>
                </a:solidFill>
                <a:latin typeface="Arial" pitchFamily="34" charset="0"/>
                <a:ea typeface="Times New Roman" pitchFamily="18" charset="0"/>
                <a:cs typeface="Arial" pitchFamily="34" charset="0"/>
              </a:rPr>
              <a:t> </a:t>
            </a:r>
            <a:r>
              <a:rPr lang="en-US" sz="1600" b="1" dirty="0" smtClean="0">
                <a:latin typeface="Arial" pitchFamily="34" charset="0"/>
                <a:cs typeface="Arial" pitchFamily="34" charset="0"/>
              </a:rPr>
              <a:t> </a:t>
            </a:r>
            <a:r>
              <a:rPr lang="en-US" sz="1600" b="1" dirty="0">
                <a:latin typeface="Arial" pitchFamily="34" charset="0"/>
                <a:cs typeface="Arial" pitchFamily="34" charset="0"/>
              </a:rPr>
              <a:t>11/12/1993, UNESCO </a:t>
            </a:r>
            <a:r>
              <a:rPr lang="en-US" sz="1600" b="1" dirty="0" err="1">
                <a:latin typeface="Arial" pitchFamily="34" charset="0"/>
                <a:cs typeface="Arial" pitchFamily="34" charset="0"/>
              </a:rPr>
              <a:t>đã</a:t>
            </a:r>
            <a:r>
              <a:rPr lang="en-US" sz="1600" b="1" dirty="0">
                <a:latin typeface="Arial" pitchFamily="34" charset="0"/>
                <a:cs typeface="Arial" pitchFamily="34" charset="0"/>
              </a:rPr>
              <a:t> </a:t>
            </a:r>
            <a:r>
              <a:rPr lang="en-US" sz="1600" b="1" dirty="0" err="1">
                <a:latin typeface="Arial" pitchFamily="34" charset="0"/>
                <a:cs typeface="Arial" pitchFamily="34" charset="0"/>
              </a:rPr>
              <a:t>quyết</a:t>
            </a:r>
            <a:r>
              <a:rPr lang="en-US" sz="1600" b="1" dirty="0">
                <a:latin typeface="Arial" pitchFamily="34" charset="0"/>
                <a:cs typeface="Arial" pitchFamily="34" charset="0"/>
              </a:rPr>
              <a:t> </a:t>
            </a:r>
            <a:r>
              <a:rPr lang="en-US" sz="1600" b="1" dirty="0" err="1">
                <a:latin typeface="Arial" pitchFamily="34" charset="0"/>
                <a:cs typeface="Arial" pitchFamily="34" charset="0"/>
              </a:rPr>
              <a:t>định</a:t>
            </a:r>
            <a:r>
              <a:rPr lang="en-US" sz="1600" b="1" dirty="0">
                <a:latin typeface="Arial" pitchFamily="34" charset="0"/>
                <a:cs typeface="Arial" pitchFamily="34" charset="0"/>
              </a:rPr>
              <a:t> </a:t>
            </a:r>
            <a:r>
              <a:rPr lang="en-US" sz="1600" b="1" dirty="0" err="1">
                <a:latin typeface="Arial" pitchFamily="34" charset="0"/>
                <a:cs typeface="Arial" pitchFamily="34" charset="0"/>
              </a:rPr>
              <a:t>công</a:t>
            </a:r>
            <a:r>
              <a:rPr lang="en-US" sz="1600" b="1" dirty="0">
                <a:latin typeface="Arial" pitchFamily="34" charset="0"/>
                <a:cs typeface="Arial" pitchFamily="34" charset="0"/>
              </a:rPr>
              <a:t> </a:t>
            </a:r>
            <a:r>
              <a:rPr lang="en-US" sz="1600" b="1" dirty="0" err="1">
                <a:latin typeface="Arial" pitchFamily="34" charset="0"/>
                <a:cs typeface="Arial" pitchFamily="34" charset="0"/>
              </a:rPr>
              <a:t>nhận</a:t>
            </a:r>
            <a:r>
              <a:rPr lang="en-US" sz="1600" b="1" dirty="0">
                <a:latin typeface="Arial" pitchFamily="34" charset="0"/>
                <a:cs typeface="Arial" pitchFamily="34" charset="0"/>
              </a:rPr>
              <a:t> </a:t>
            </a:r>
            <a:r>
              <a:rPr lang="en-US" sz="1600" b="1" dirty="0" err="1">
                <a:latin typeface="Arial" pitchFamily="34" charset="0"/>
                <a:cs typeface="Arial" pitchFamily="34" charset="0"/>
              </a:rPr>
              <a:t>quần</a:t>
            </a:r>
            <a:r>
              <a:rPr lang="en-US" sz="1600" b="1" dirty="0">
                <a:latin typeface="Arial" pitchFamily="34" charset="0"/>
                <a:cs typeface="Arial" pitchFamily="34" charset="0"/>
              </a:rPr>
              <a:t> </a:t>
            </a:r>
            <a:r>
              <a:rPr lang="en-US" sz="1600" b="1" dirty="0" err="1">
                <a:latin typeface="Arial" pitchFamily="34" charset="0"/>
                <a:cs typeface="Arial" pitchFamily="34" charset="0"/>
              </a:rPr>
              <a:t>thể</a:t>
            </a:r>
            <a:r>
              <a:rPr lang="en-US" sz="1600" b="1" dirty="0">
                <a:latin typeface="Arial" pitchFamily="34" charset="0"/>
                <a:cs typeface="Arial" pitchFamily="34" charset="0"/>
              </a:rPr>
              <a:t> di </a:t>
            </a:r>
            <a:r>
              <a:rPr lang="en-US" sz="1600" b="1" dirty="0" err="1">
                <a:latin typeface="Arial" pitchFamily="34" charset="0"/>
                <a:cs typeface="Arial" pitchFamily="34" charset="0"/>
              </a:rPr>
              <a:t>tích</a:t>
            </a:r>
            <a:r>
              <a:rPr lang="en-US" sz="1600" b="1" dirty="0">
                <a:latin typeface="Arial" pitchFamily="34" charset="0"/>
                <a:cs typeface="Arial" pitchFamily="34" charset="0"/>
              </a:rPr>
              <a:t> </a:t>
            </a:r>
            <a:r>
              <a:rPr lang="en-US" sz="1600" b="1" dirty="0" err="1">
                <a:latin typeface="Arial" pitchFamily="34" charset="0"/>
                <a:cs typeface="Arial" pitchFamily="34" charset="0"/>
              </a:rPr>
              <a:t>Cố</a:t>
            </a:r>
            <a:r>
              <a:rPr lang="en-US" sz="1600" b="1" dirty="0">
                <a:latin typeface="Arial" pitchFamily="34" charset="0"/>
                <a:cs typeface="Arial" pitchFamily="34" charset="0"/>
              </a:rPr>
              <a:t> </a:t>
            </a:r>
            <a:r>
              <a:rPr lang="en-US" sz="1600" b="1" dirty="0" err="1">
                <a:latin typeface="Arial" pitchFamily="34" charset="0"/>
                <a:cs typeface="Arial" pitchFamily="34" charset="0"/>
              </a:rPr>
              <a:t>đô</a:t>
            </a:r>
            <a:r>
              <a:rPr lang="en-US" sz="1600" b="1" dirty="0">
                <a:latin typeface="Arial" pitchFamily="34" charset="0"/>
                <a:cs typeface="Arial" pitchFamily="34" charset="0"/>
              </a:rPr>
              <a:t> </a:t>
            </a:r>
            <a:r>
              <a:rPr lang="en-US" sz="1600" b="1" dirty="0" err="1">
                <a:latin typeface="Arial" pitchFamily="34" charset="0"/>
                <a:cs typeface="Arial" pitchFamily="34" charset="0"/>
              </a:rPr>
              <a:t>Huế</a:t>
            </a:r>
            <a:r>
              <a:rPr lang="en-US" sz="1600" b="1" dirty="0">
                <a:latin typeface="Arial" pitchFamily="34" charset="0"/>
                <a:cs typeface="Arial" pitchFamily="34" charset="0"/>
              </a:rPr>
              <a:t> </a:t>
            </a:r>
            <a:r>
              <a:rPr lang="en-US" sz="1600" b="1" dirty="0" err="1">
                <a:latin typeface="Arial" pitchFamily="34" charset="0"/>
                <a:cs typeface="Arial" pitchFamily="34" charset="0"/>
              </a:rPr>
              <a:t>là</a:t>
            </a:r>
            <a:r>
              <a:rPr lang="en-US" sz="1600" b="1" dirty="0">
                <a:latin typeface="Arial" pitchFamily="34" charset="0"/>
                <a:cs typeface="Arial" pitchFamily="34" charset="0"/>
              </a:rPr>
              <a:t> di </a:t>
            </a:r>
            <a:r>
              <a:rPr lang="en-US" sz="1600" b="1" dirty="0" err="1">
                <a:latin typeface="Arial" pitchFamily="34" charset="0"/>
                <a:cs typeface="Arial" pitchFamily="34" charset="0"/>
              </a:rPr>
              <a:t>sản</a:t>
            </a:r>
            <a:r>
              <a:rPr lang="en-US" sz="1600" b="1" dirty="0">
                <a:latin typeface="Arial" pitchFamily="34" charset="0"/>
                <a:cs typeface="Arial" pitchFamily="34" charset="0"/>
              </a:rPr>
              <a:t> </a:t>
            </a:r>
            <a:r>
              <a:rPr lang="en-US" sz="1600" b="1" dirty="0" err="1">
                <a:latin typeface="Arial" pitchFamily="34" charset="0"/>
                <a:cs typeface="Arial" pitchFamily="34" charset="0"/>
              </a:rPr>
              <a:t>văn</a:t>
            </a:r>
            <a:r>
              <a:rPr lang="en-US" sz="1600" b="1" dirty="0">
                <a:latin typeface="Arial" pitchFamily="34" charset="0"/>
                <a:cs typeface="Arial" pitchFamily="34" charset="0"/>
              </a:rPr>
              <a:t> </a:t>
            </a:r>
            <a:r>
              <a:rPr lang="en-US" sz="1600" b="1" dirty="0" err="1">
                <a:latin typeface="Arial" pitchFamily="34" charset="0"/>
                <a:cs typeface="Arial" pitchFamily="34" charset="0"/>
              </a:rPr>
              <a:t>hoá</a:t>
            </a:r>
            <a:r>
              <a:rPr lang="en-US" sz="1600" b="1" dirty="0">
                <a:latin typeface="Arial" pitchFamily="34" charset="0"/>
                <a:cs typeface="Arial" pitchFamily="34" charset="0"/>
              </a:rPr>
              <a:t> </a:t>
            </a:r>
            <a:r>
              <a:rPr lang="en-US" sz="1600" b="1" dirty="0" err="1">
                <a:latin typeface="Arial" pitchFamily="34" charset="0"/>
                <a:cs typeface="Arial" pitchFamily="34" charset="0"/>
              </a:rPr>
              <a:t>của</a:t>
            </a:r>
            <a:r>
              <a:rPr lang="en-US" sz="1600" b="1" dirty="0">
                <a:latin typeface="Arial" pitchFamily="34" charset="0"/>
                <a:cs typeface="Arial" pitchFamily="34" charset="0"/>
              </a:rPr>
              <a:t> </a:t>
            </a:r>
            <a:r>
              <a:rPr lang="en-US" sz="1600" b="1" dirty="0" err="1">
                <a:latin typeface="Arial" pitchFamily="34" charset="0"/>
                <a:cs typeface="Arial" pitchFamily="34" charset="0"/>
              </a:rPr>
              <a:t>nhân</a:t>
            </a:r>
            <a:r>
              <a:rPr lang="en-US" sz="1600" b="1" dirty="0">
                <a:latin typeface="Arial" pitchFamily="34" charset="0"/>
                <a:cs typeface="Arial" pitchFamily="34" charset="0"/>
              </a:rPr>
              <a:t> </a:t>
            </a:r>
            <a:r>
              <a:rPr lang="en-US" sz="1600" b="1" dirty="0" err="1">
                <a:latin typeface="Arial" pitchFamily="34" charset="0"/>
                <a:cs typeface="Arial" pitchFamily="34" charset="0"/>
              </a:rPr>
              <a:t>loại</a:t>
            </a:r>
            <a:r>
              <a:rPr lang="en-US" sz="1600" b="1" dirty="0">
                <a:latin typeface="Arial" pitchFamily="34" charset="0"/>
                <a:cs typeface="Arial" pitchFamily="34" charset="0"/>
              </a:rPr>
              <a:t>. </a:t>
            </a:r>
          </a:p>
        </p:txBody>
      </p:sp>
      <p:sp>
        <p:nvSpPr>
          <p:cNvPr id="8" name="Rectangle 7"/>
          <p:cNvSpPr/>
          <p:nvPr/>
        </p:nvSpPr>
        <p:spPr>
          <a:xfrm>
            <a:off x="364669" y="4815006"/>
            <a:ext cx="7924800" cy="830997"/>
          </a:xfrm>
          <a:prstGeom prst="rect">
            <a:avLst/>
          </a:prstGeom>
        </p:spPr>
        <p:txBody>
          <a:bodyPr wrap="square">
            <a:spAutoFit/>
          </a:bodyPr>
          <a:lstStyle/>
          <a:p>
            <a:r>
              <a:rPr lang="en-US" sz="1600" b="1" dirty="0">
                <a:solidFill>
                  <a:srgbClr val="FF0000"/>
                </a:solidFill>
                <a:latin typeface="Arial" pitchFamily="34" charset="0"/>
                <a:cs typeface="Arial" pitchFamily="34" charset="0"/>
              </a:rPr>
              <a:t>7. </a:t>
            </a:r>
            <a:r>
              <a:rPr lang="en-US" sz="1600" b="1" dirty="0" err="1">
                <a:solidFill>
                  <a:srgbClr val="FF0000"/>
                </a:solidFill>
                <a:latin typeface="Arial" pitchFamily="34" charset="0"/>
                <a:cs typeface="Arial" pitchFamily="34" charset="0"/>
              </a:rPr>
              <a:t>Thánh</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địa</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Mỹ</a:t>
            </a:r>
            <a:r>
              <a:rPr lang="en-US" sz="1600" b="1" dirty="0">
                <a:solidFill>
                  <a:srgbClr val="FF0000"/>
                </a:solidFill>
                <a:latin typeface="Arial" pitchFamily="34" charset="0"/>
                <a:cs typeface="Arial" pitchFamily="34" charset="0"/>
              </a:rPr>
              <a:t> </a:t>
            </a:r>
            <a:r>
              <a:rPr lang="en-US" sz="1600" b="1" dirty="0" err="1" smtClean="0">
                <a:solidFill>
                  <a:srgbClr val="FF0000"/>
                </a:solidFill>
                <a:latin typeface="Arial" pitchFamily="34" charset="0"/>
                <a:cs typeface="Arial" pitchFamily="34" charset="0"/>
              </a:rPr>
              <a:t>Sơn</a:t>
            </a:r>
            <a:r>
              <a:rPr lang="en-US" sz="1600" dirty="0" err="1">
                <a:latin typeface="Arial" pitchFamily="34" charset="0"/>
                <a:cs typeface="Arial" pitchFamily="34" charset="0"/>
              </a:rPr>
              <a:t>Tháng</a:t>
            </a:r>
            <a:r>
              <a:rPr lang="en-US" sz="1600" dirty="0">
                <a:latin typeface="Arial" pitchFamily="34" charset="0"/>
                <a:cs typeface="Arial" pitchFamily="34" charset="0"/>
              </a:rPr>
              <a:t> 12 </a:t>
            </a:r>
            <a:r>
              <a:rPr lang="en-US" sz="1600" dirty="0" err="1">
                <a:latin typeface="Arial" pitchFamily="34" charset="0"/>
                <a:cs typeface="Arial" pitchFamily="34" charset="0"/>
              </a:rPr>
              <a:t>năm</a:t>
            </a:r>
            <a:r>
              <a:rPr lang="en-US" sz="1600" dirty="0">
                <a:latin typeface="Arial" pitchFamily="34" charset="0"/>
                <a:cs typeface="Arial" pitchFamily="34" charset="0"/>
              </a:rPr>
              <a:t> 1999 </a:t>
            </a:r>
            <a:r>
              <a:rPr lang="en-US" sz="1600" dirty="0" err="1">
                <a:latin typeface="Arial" pitchFamily="34" charset="0"/>
                <a:cs typeface="Arial" pitchFamily="34" charset="0"/>
              </a:rPr>
              <a:t>khu</a:t>
            </a:r>
            <a:r>
              <a:rPr lang="en-US" sz="1600" dirty="0">
                <a:latin typeface="Arial" pitchFamily="34" charset="0"/>
                <a:cs typeface="Arial" pitchFamily="34" charset="0"/>
              </a:rPr>
              <a:t> </a:t>
            </a:r>
            <a:r>
              <a:rPr lang="en-US" sz="1600" dirty="0" err="1">
                <a:latin typeface="Arial" pitchFamily="34" charset="0"/>
                <a:cs typeface="Arial" pitchFamily="34" charset="0"/>
              </a:rPr>
              <a:t>đền</a:t>
            </a:r>
            <a:r>
              <a:rPr lang="en-US" sz="1600" dirty="0">
                <a:latin typeface="Arial" pitchFamily="34" charset="0"/>
                <a:cs typeface="Arial" pitchFamily="34" charset="0"/>
              </a:rPr>
              <a:t> </a:t>
            </a:r>
            <a:r>
              <a:rPr lang="en-US" sz="1600" dirty="0" err="1">
                <a:latin typeface="Arial" pitchFamily="34" charset="0"/>
                <a:cs typeface="Arial" pitchFamily="34" charset="0"/>
              </a:rPr>
              <a:t>tháp</a:t>
            </a:r>
            <a:r>
              <a:rPr lang="en-US" sz="1600" dirty="0">
                <a:latin typeface="Arial" pitchFamily="34" charset="0"/>
                <a:cs typeface="Arial" pitchFamily="34" charset="0"/>
              </a:rPr>
              <a:t> </a:t>
            </a:r>
            <a:r>
              <a:rPr lang="en-US" sz="1600" dirty="0" err="1">
                <a:latin typeface="Arial" pitchFamily="34" charset="0"/>
                <a:cs typeface="Arial" pitchFamily="34" charset="0"/>
              </a:rPr>
              <a:t>Mỹ</a:t>
            </a:r>
            <a:r>
              <a:rPr lang="en-US" sz="1600" dirty="0">
                <a:latin typeface="Arial" pitchFamily="34" charset="0"/>
                <a:cs typeface="Arial" pitchFamily="34" charset="0"/>
              </a:rPr>
              <a:t> </a:t>
            </a:r>
            <a:r>
              <a:rPr lang="en-US" sz="1600" dirty="0" err="1">
                <a:latin typeface="Arial" pitchFamily="34" charset="0"/>
                <a:cs typeface="Arial" pitchFamily="34" charset="0"/>
              </a:rPr>
              <a:t>Sơn</a:t>
            </a:r>
            <a:r>
              <a:rPr lang="en-US" sz="1600" dirty="0">
                <a:latin typeface="Arial" pitchFamily="34" charset="0"/>
                <a:cs typeface="Arial" pitchFamily="34" charset="0"/>
              </a:rPr>
              <a:t> </a:t>
            </a:r>
            <a:r>
              <a:rPr lang="en-US" sz="1600" dirty="0" err="1">
                <a:latin typeface="Arial" pitchFamily="34" charset="0"/>
                <a:cs typeface="Arial" pitchFamily="34" charset="0"/>
              </a:rPr>
              <a:t>đã</a:t>
            </a:r>
            <a:r>
              <a:rPr lang="en-US" sz="1600" dirty="0">
                <a:latin typeface="Arial" pitchFamily="34" charset="0"/>
                <a:cs typeface="Arial" pitchFamily="34" charset="0"/>
              </a:rPr>
              <a:t> </a:t>
            </a:r>
            <a:r>
              <a:rPr lang="en-US" sz="1600" dirty="0" err="1">
                <a:latin typeface="Arial" pitchFamily="34" charset="0"/>
                <a:cs typeface="Arial" pitchFamily="34" charset="0"/>
              </a:rPr>
              <a:t>được</a:t>
            </a:r>
            <a:r>
              <a:rPr lang="en-US" sz="1600" dirty="0">
                <a:latin typeface="Arial" pitchFamily="34" charset="0"/>
                <a:cs typeface="Arial" pitchFamily="34" charset="0"/>
              </a:rPr>
              <a:t> UNESCO </a:t>
            </a:r>
            <a:r>
              <a:rPr lang="en-US" sz="1600" dirty="0" err="1">
                <a:latin typeface="Arial" pitchFamily="34" charset="0"/>
                <a:cs typeface="Arial" pitchFamily="34" charset="0"/>
              </a:rPr>
              <a:t>ghi</a:t>
            </a:r>
            <a:r>
              <a:rPr lang="en-US" sz="1600" dirty="0">
                <a:latin typeface="Arial" pitchFamily="34" charset="0"/>
                <a:cs typeface="Arial" pitchFamily="34" charset="0"/>
              </a:rPr>
              <a:t> </a:t>
            </a:r>
            <a:r>
              <a:rPr lang="en-US" sz="1600" dirty="0" err="1">
                <a:latin typeface="Arial" pitchFamily="34" charset="0"/>
                <a:cs typeface="Arial" pitchFamily="34" charset="0"/>
              </a:rPr>
              <a:t>tên</a:t>
            </a:r>
            <a:r>
              <a:rPr lang="en-US" sz="1600" dirty="0">
                <a:latin typeface="Arial" pitchFamily="34" charset="0"/>
                <a:cs typeface="Arial" pitchFamily="34" charset="0"/>
              </a:rPr>
              <a:t> </a:t>
            </a:r>
            <a:r>
              <a:rPr lang="en-US" sz="1600" dirty="0" err="1">
                <a:latin typeface="Arial" pitchFamily="34" charset="0"/>
                <a:cs typeface="Arial" pitchFamily="34" charset="0"/>
              </a:rPr>
              <a:t>vào</a:t>
            </a:r>
            <a:r>
              <a:rPr lang="en-US" sz="1600" dirty="0">
                <a:latin typeface="Arial" pitchFamily="34" charset="0"/>
                <a:cs typeface="Arial" pitchFamily="34" charset="0"/>
              </a:rPr>
              <a:t> </a:t>
            </a:r>
            <a:r>
              <a:rPr lang="en-US" sz="1600" dirty="0" err="1">
                <a:latin typeface="Arial" pitchFamily="34" charset="0"/>
                <a:cs typeface="Arial" pitchFamily="34" charset="0"/>
              </a:rPr>
              <a:t>danh</a:t>
            </a:r>
            <a:r>
              <a:rPr lang="en-US" sz="1600" dirty="0">
                <a:latin typeface="Arial" pitchFamily="34" charset="0"/>
                <a:cs typeface="Arial" pitchFamily="34" charset="0"/>
              </a:rPr>
              <a:t> </a:t>
            </a:r>
            <a:r>
              <a:rPr lang="en-US" sz="1600" dirty="0" err="1">
                <a:latin typeface="Arial" pitchFamily="34" charset="0"/>
                <a:cs typeface="Arial" pitchFamily="34" charset="0"/>
              </a:rPr>
              <a:t>mục</a:t>
            </a:r>
            <a:r>
              <a:rPr lang="en-US" sz="1600" dirty="0">
                <a:latin typeface="Arial" pitchFamily="34" charset="0"/>
                <a:cs typeface="Arial" pitchFamily="34" charset="0"/>
              </a:rPr>
              <a:t> </a:t>
            </a:r>
            <a:r>
              <a:rPr lang="en-US" sz="1600" dirty="0" err="1">
                <a:latin typeface="Arial" pitchFamily="34" charset="0"/>
                <a:cs typeface="Arial" pitchFamily="34" charset="0"/>
              </a:rPr>
              <a:t>các</a:t>
            </a:r>
            <a:r>
              <a:rPr lang="en-US" sz="1600" dirty="0">
                <a:latin typeface="Arial" pitchFamily="34" charset="0"/>
                <a:cs typeface="Arial" pitchFamily="34" charset="0"/>
              </a:rPr>
              <a:t> di </a:t>
            </a:r>
            <a:r>
              <a:rPr lang="en-US" sz="1600" dirty="0" err="1">
                <a:latin typeface="Arial" pitchFamily="34" charset="0"/>
                <a:cs typeface="Arial" pitchFamily="34" charset="0"/>
              </a:rPr>
              <a:t>sản</a:t>
            </a:r>
            <a:r>
              <a:rPr lang="en-US" sz="1600" dirty="0">
                <a:latin typeface="Arial" pitchFamily="34" charset="0"/>
                <a:cs typeface="Arial" pitchFamily="34" charset="0"/>
              </a:rPr>
              <a:t> </a:t>
            </a:r>
            <a:r>
              <a:rPr lang="en-US" sz="1600" dirty="0" err="1">
                <a:latin typeface="Arial" pitchFamily="34" charset="0"/>
                <a:cs typeface="Arial" pitchFamily="34" charset="0"/>
              </a:rPr>
              <a:t>văn</a:t>
            </a:r>
            <a:r>
              <a:rPr lang="en-US" sz="1600" dirty="0">
                <a:latin typeface="Arial" pitchFamily="34" charset="0"/>
                <a:cs typeface="Arial" pitchFamily="34" charset="0"/>
              </a:rPr>
              <a:t> </a:t>
            </a:r>
            <a:r>
              <a:rPr lang="en-US" sz="1600" dirty="0" err="1">
                <a:latin typeface="Arial" pitchFamily="34" charset="0"/>
                <a:cs typeface="Arial" pitchFamily="34" charset="0"/>
              </a:rPr>
              <a:t>hóa</a:t>
            </a:r>
            <a:r>
              <a:rPr lang="en-US" sz="1600" dirty="0">
                <a:latin typeface="Arial" pitchFamily="34" charset="0"/>
                <a:cs typeface="Arial" pitchFamily="34" charset="0"/>
              </a:rPr>
              <a:t> </a:t>
            </a:r>
            <a:r>
              <a:rPr lang="en-US" sz="1600" dirty="0" err="1">
                <a:latin typeface="Arial" pitchFamily="34" charset="0"/>
                <a:cs typeface="Arial" pitchFamily="34" charset="0"/>
              </a:rPr>
              <a:t>thế</a:t>
            </a:r>
            <a:r>
              <a:rPr lang="en-US" sz="1600" dirty="0">
                <a:latin typeface="Arial" pitchFamily="34" charset="0"/>
                <a:cs typeface="Arial" pitchFamily="34" charset="0"/>
              </a:rPr>
              <a:t> </a:t>
            </a:r>
            <a:r>
              <a:rPr lang="en-US" sz="1600" dirty="0" err="1">
                <a:latin typeface="Arial" pitchFamily="34" charset="0"/>
                <a:cs typeface="Arial" pitchFamily="34" charset="0"/>
              </a:rPr>
              <a:t>giới</a:t>
            </a:r>
            <a:r>
              <a:rPr lang="en-US" sz="1600" dirty="0">
                <a:latin typeface="Arial" pitchFamily="34" charset="0"/>
                <a:cs typeface="Arial" pitchFamily="34" charset="0"/>
              </a:rPr>
              <a:t>.</a:t>
            </a:r>
          </a:p>
          <a:p>
            <a:endParaRPr lang="en-US" sz="1600" dirty="0">
              <a:solidFill>
                <a:srgbClr val="FF0000"/>
              </a:solidFill>
              <a:latin typeface="Arial" pitchFamily="34" charset="0"/>
              <a:cs typeface="Arial" pitchFamily="34" charset="0"/>
            </a:endParaRPr>
          </a:p>
        </p:txBody>
      </p:sp>
      <p:sp>
        <p:nvSpPr>
          <p:cNvPr id="9" name="Rectangle 8"/>
          <p:cNvSpPr/>
          <p:nvPr/>
        </p:nvSpPr>
        <p:spPr>
          <a:xfrm>
            <a:off x="408212" y="5493603"/>
            <a:ext cx="8273140" cy="830997"/>
          </a:xfrm>
          <a:prstGeom prst="rect">
            <a:avLst/>
          </a:prstGeom>
        </p:spPr>
        <p:txBody>
          <a:bodyPr wrap="square">
            <a:spAutoFit/>
          </a:bodyPr>
          <a:lstStyle/>
          <a:p>
            <a:r>
              <a:rPr lang="en-US" sz="1600" b="1" dirty="0">
                <a:solidFill>
                  <a:srgbClr val="FF0000"/>
                </a:solidFill>
                <a:latin typeface="Arial" pitchFamily="34" charset="0"/>
                <a:cs typeface="Arial" pitchFamily="34" charset="0"/>
              </a:rPr>
              <a:t>8. </a:t>
            </a:r>
            <a:r>
              <a:rPr lang="en-US" sz="1600" b="1" dirty="0" err="1">
                <a:solidFill>
                  <a:srgbClr val="FF0000"/>
                </a:solidFill>
                <a:latin typeface="Arial" pitchFamily="34" charset="0"/>
                <a:cs typeface="Arial" pitchFamily="34" charset="0"/>
              </a:rPr>
              <a:t>Khu</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danh</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thắng</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Tràng</a:t>
            </a:r>
            <a:r>
              <a:rPr lang="en-US" sz="1600" b="1" dirty="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An </a:t>
            </a:r>
            <a:r>
              <a:rPr lang="en-US" sz="1600" b="1" dirty="0" err="1" smtClean="0">
                <a:latin typeface="Arial" pitchFamily="34" charset="0"/>
                <a:cs typeface="Arial" pitchFamily="34" charset="0"/>
              </a:rPr>
              <a:t>Tháng</a:t>
            </a:r>
            <a:r>
              <a:rPr lang="en-US" sz="1600" b="1" dirty="0" smtClean="0">
                <a:latin typeface="Arial" pitchFamily="34" charset="0"/>
                <a:cs typeface="Arial" pitchFamily="34" charset="0"/>
              </a:rPr>
              <a:t> </a:t>
            </a:r>
            <a:r>
              <a:rPr lang="en-US" sz="1600" b="1" dirty="0">
                <a:latin typeface="Arial" pitchFamily="34" charset="0"/>
                <a:cs typeface="Arial" pitchFamily="34" charset="0"/>
              </a:rPr>
              <a:t>6/2014 </a:t>
            </a:r>
            <a:r>
              <a:rPr lang="en-US" sz="1600" b="1" dirty="0" err="1">
                <a:latin typeface="Arial" pitchFamily="34" charset="0"/>
                <a:cs typeface="Arial" pitchFamily="34" charset="0"/>
              </a:rPr>
              <a:t>Danh</a:t>
            </a:r>
            <a:r>
              <a:rPr lang="en-US" sz="1600" b="1" dirty="0">
                <a:latin typeface="Arial" pitchFamily="34" charset="0"/>
                <a:cs typeface="Arial" pitchFamily="34" charset="0"/>
              </a:rPr>
              <a:t> </a:t>
            </a:r>
            <a:r>
              <a:rPr lang="en-US" sz="1600" b="1" dirty="0" err="1">
                <a:latin typeface="Arial" pitchFamily="34" charset="0"/>
                <a:cs typeface="Arial" pitchFamily="34" charset="0"/>
              </a:rPr>
              <a:t>thắng</a:t>
            </a:r>
            <a:r>
              <a:rPr lang="en-US" sz="1600" b="1" dirty="0">
                <a:latin typeface="Arial" pitchFamily="34" charset="0"/>
                <a:cs typeface="Arial" pitchFamily="34" charset="0"/>
              </a:rPr>
              <a:t> </a:t>
            </a:r>
            <a:r>
              <a:rPr lang="en-US" sz="1600" b="1" dirty="0" err="1">
                <a:latin typeface="Arial" pitchFamily="34" charset="0"/>
                <a:cs typeface="Arial" pitchFamily="34" charset="0"/>
              </a:rPr>
              <a:t>Tràng</a:t>
            </a:r>
            <a:r>
              <a:rPr lang="en-US" sz="1600" b="1" dirty="0">
                <a:latin typeface="Arial" pitchFamily="34" charset="0"/>
                <a:cs typeface="Arial" pitchFamily="34" charset="0"/>
              </a:rPr>
              <a:t> An </a:t>
            </a:r>
            <a:r>
              <a:rPr lang="en-US" sz="1600" b="1" dirty="0" err="1">
                <a:latin typeface="Arial" pitchFamily="34" charset="0"/>
                <a:cs typeface="Arial" pitchFamily="34" charset="0"/>
              </a:rPr>
              <a:t>đã</a:t>
            </a:r>
            <a:r>
              <a:rPr lang="en-US" sz="1600" b="1" dirty="0">
                <a:latin typeface="Arial" pitchFamily="34" charset="0"/>
                <a:cs typeface="Arial" pitchFamily="34" charset="0"/>
              </a:rPr>
              <a:t> </a:t>
            </a:r>
            <a:r>
              <a:rPr lang="en-US" sz="1600" b="1" dirty="0" err="1">
                <a:latin typeface="Arial" pitchFamily="34" charset="0"/>
                <a:cs typeface="Arial" pitchFamily="34" charset="0"/>
              </a:rPr>
              <a:t>chính</a:t>
            </a:r>
            <a:r>
              <a:rPr lang="en-US" sz="1600" b="1" dirty="0">
                <a:latin typeface="Arial" pitchFamily="34" charset="0"/>
                <a:cs typeface="Arial" pitchFamily="34" charset="0"/>
              </a:rPr>
              <a:t> </a:t>
            </a:r>
            <a:r>
              <a:rPr lang="en-US" sz="1600" b="1" dirty="0" err="1">
                <a:latin typeface="Arial" pitchFamily="34" charset="0"/>
                <a:cs typeface="Arial" pitchFamily="34" charset="0"/>
              </a:rPr>
              <a:t>thức</a:t>
            </a:r>
            <a:r>
              <a:rPr lang="en-US" sz="1600" b="1" dirty="0">
                <a:latin typeface="Arial" pitchFamily="34" charset="0"/>
                <a:cs typeface="Arial" pitchFamily="34" charset="0"/>
              </a:rPr>
              <a:t> </a:t>
            </a:r>
            <a:r>
              <a:rPr lang="en-US" sz="1600" b="1" dirty="0" err="1">
                <a:latin typeface="Arial" pitchFamily="34" charset="0"/>
                <a:cs typeface="Arial" pitchFamily="34" charset="0"/>
              </a:rPr>
              <a:t>được</a:t>
            </a:r>
            <a:r>
              <a:rPr lang="en-US" sz="1600" b="1" dirty="0">
                <a:latin typeface="Arial" pitchFamily="34" charset="0"/>
                <a:cs typeface="Arial" pitchFamily="34" charset="0"/>
              </a:rPr>
              <a:t> UNESCO </a:t>
            </a:r>
            <a:r>
              <a:rPr lang="en-US" sz="1600" b="1" dirty="0" err="1">
                <a:latin typeface="Arial" pitchFamily="34" charset="0"/>
                <a:cs typeface="Arial" pitchFamily="34" charset="0"/>
              </a:rPr>
              <a:t>công</a:t>
            </a:r>
            <a:r>
              <a:rPr lang="en-US" sz="1600" b="1" dirty="0">
                <a:latin typeface="Arial" pitchFamily="34" charset="0"/>
                <a:cs typeface="Arial" pitchFamily="34" charset="0"/>
              </a:rPr>
              <a:t> </a:t>
            </a:r>
            <a:r>
              <a:rPr lang="en-US" sz="1600" b="1" dirty="0" err="1">
                <a:latin typeface="Arial" pitchFamily="34" charset="0"/>
                <a:cs typeface="Arial" pitchFamily="34" charset="0"/>
              </a:rPr>
              <a:t>nhận</a:t>
            </a:r>
            <a:r>
              <a:rPr lang="en-US" sz="1600" b="1" dirty="0">
                <a:latin typeface="Arial" pitchFamily="34" charset="0"/>
                <a:cs typeface="Arial" pitchFamily="34" charset="0"/>
              </a:rPr>
              <a:t> </a:t>
            </a:r>
            <a:r>
              <a:rPr lang="en-US" sz="1600" b="1" dirty="0" err="1">
                <a:latin typeface="Arial" pitchFamily="34" charset="0"/>
                <a:cs typeface="Arial" pitchFamily="34" charset="0"/>
              </a:rPr>
              <a:t>là</a:t>
            </a:r>
            <a:r>
              <a:rPr lang="en-US" sz="1600" b="1" dirty="0">
                <a:latin typeface="Arial" pitchFamily="34" charset="0"/>
                <a:cs typeface="Arial" pitchFamily="34" charset="0"/>
              </a:rPr>
              <a:t> di </a:t>
            </a:r>
            <a:r>
              <a:rPr lang="en-US" sz="1600" b="1" dirty="0" err="1">
                <a:latin typeface="Arial" pitchFamily="34" charset="0"/>
                <a:cs typeface="Arial" pitchFamily="34" charset="0"/>
              </a:rPr>
              <a:t>sản</a:t>
            </a:r>
            <a:r>
              <a:rPr lang="en-US" sz="1600" b="1" dirty="0">
                <a:latin typeface="Arial" pitchFamily="34" charset="0"/>
                <a:cs typeface="Arial" pitchFamily="34" charset="0"/>
              </a:rPr>
              <a:t> </a:t>
            </a:r>
            <a:r>
              <a:rPr lang="en-US" sz="1600" b="1" dirty="0" err="1">
                <a:latin typeface="Arial" pitchFamily="34" charset="0"/>
                <a:cs typeface="Arial" pitchFamily="34" charset="0"/>
              </a:rPr>
              <a:t>văn</a:t>
            </a:r>
            <a:r>
              <a:rPr lang="en-US" sz="1600" b="1" dirty="0">
                <a:latin typeface="Arial" pitchFamily="34" charset="0"/>
                <a:cs typeface="Arial" pitchFamily="34" charset="0"/>
              </a:rPr>
              <a:t> </a:t>
            </a:r>
            <a:r>
              <a:rPr lang="en-US" sz="1600" b="1" dirty="0" err="1">
                <a:latin typeface="Arial" pitchFamily="34" charset="0"/>
                <a:cs typeface="Arial" pitchFamily="34" charset="0"/>
              </a:rPr>
              <a:t>hóa</a:t>
            </a:r>
            <a:r>
              <a:rPr lang="en-US" sz="1600" b="1" dirty="0">
                <a:latin typeface="Arial" pitchFamily="34" charset="0"/>
                <a:cs typeface="Arial" pitchFamily="34" charset="0"/>
              </a:rPr>
              <a:t> </a:t>
            </a:r>
            <a:r>
              <a:rPr lang="en-US" sz="1600" b="1" dirty="0" err="1">
                <a:latin typeface="Arial" pitchFamily="34" charset="0"/>
                <a:cs typeface="Arial" pitchFamily="34" charset="0"/>
              </a:rPr>
              <a:t>và</a:t>
            </a:r>
            <a:r>
              <a:rPr lang="en-US" sz="1600" b="1" dirty="0">
                <a:latin typeface="Arial" pitchFamily="34" charset="0"/>
                <a:cs typeface="Arial" pitchFamily="34" charset="0"/>
              </a:rPr>
              <a:t> </a:t>
            </a:r>
            <a:r>
              <a:rPr lang="en-US" sz="1600" b="1" dirty="0" err="1">
                <a:latin typeface="Arial" pitchFamily="34" charset="0"/>
                <a:cs typeface="Arial" pitchFamily="34" charset="0"/>
              </a:rPr>
              <a:t>thiên</a:t>
            </a:r>
            <a:r>
              <a:rPr lang="en-US" sz="1600" b="1" dirty="0">
                <a:latin typeface="Arial" pitchFamily="34" charset="0"/>
                <a:cs typeface="Arial" pitchFamily="34" charset="0"/>
              </a:rPr>
              <a:t> </a:t>
            </a:r>
            <a:r>
              <a:rPr lang="en-US" sz="1600" b="1" dirty="0" err="1">
                <a:latin typeface="Arial" pitchFamily="34" charset="0"/>
                <a:cs typeface="Arial" pitchFamily="34" charset="0"/>
              </a:rPr>
              <a:t>nhiên</a:t>
            </a:r>
            <a:r>
              <a:rPr lang="en-US" sz="1600" b="1" dirty="0">
                <a:latin typeface="Arial" pitchFamily="34" charset="0"/>
                <a:cs typeface="Arial" pitchFamily="34" charset="0"/>
              </a:rPr>
              <a:t> </a:t>
            </a:r>
            <a:r>
              <a:rPr lang="en-US" sz="1600" b="1" dirty="0" err="1">
                <a:latin typeface="Arial" pitchFamily="34" charset="0"/>
                <a:cs typeface="Arial" pitchFamily="34" charset="0"/>
              </a:rPr>
              <a:t>thế</a:t>
            </a:r>
            <a:r>
              <a:rPr lang="en-US" sz="1600" b="1" dirty="0">
                <a:latin typeface="Arial" pitchFamily="34" charset="0"/>
                <a:cs typeface="Arial" pitchFamily="34" charset="0"/>
              </a:rPr>
              <a:t> </a:t>
            </a:r>
            <a:r>
              <a:rPr lang="en-US" sz="1600" b="1" dirty="0" err="1">
                <a:latin typeface="Arial" pitchFamily="34" charset="0"/>
                <a:cs typeface="Arial" pitchFamily="34" charset="0"/>
              </a:rPr>
              <a:t>giới</a:t>
            </a:r>
            <a:r>
              <a:rPr lang="en-US" sz="1600" b="1" dirty="0">
                <a:latin typeface="Arial" pitchFamily="34" charset="0"/>
                <a:cs typeface="Arial" pitchFamily="34" charset="0"/>
              </a:rPr>
              <a:t>. </a:t>
            </a:r>
            <a:r>
              <a:rPr lang="en-US" sz="1600" b="1" dirty="0" err="1">
                <a:latin typeface="Arial" pitchFamily="34" charset="0"/>
                <a:cs typeface="Arial" pitchFamily="34" charset="0"/>
              </a:rPr>
              <a:t>Đây</a:t>
            </a:r>
            <a:r>
              <a:rPr lang="en-US" sz="1600" b="1" dirty="0">
                <a:latin typeface="Arial" pitchFamily="34" charset="0"/>
                <a:cs typeface="Arial" pitchFamily="34" charset="0"/>
              </a:rPr>
              <a:t> </a:t>
            </a:r>
            <a:r>
              <a:rPr lang="en-US" sz="1600" b="1" dirty="0" err="1">
                <a:latin typeface="Arial" pitchFamily="34" charset="0"/>
                <a:cs typeface="Arial" pitchFamily="34" charset="0"/>
              </a:rPr>
              <a:t>là</a:t>
            </a:r>
            <a:r>
              <a:rPr lang="en-US" sz="1600" b="1" dirty="0">
                <a:latin typeface="Arial" pitchFamily="34" charset="0"/>
                <a:cs typeface="Arial" pitchFamily="34" charset="0"/>
              </a:rPr>
              <a:t> di </a:t>
            </a:r>
            <a:r>
              <a:rPr lang="en-US" sz="1600" b="1" dirty="0" err="1">
                <a:latin typeface="Arial" pitchFamily="34" charset="0"/>
                <a:cs typeface="Arial" pitchFamily="34" charset="0"/>
              </a:rPr>
              <a:t>sản</a:t>
            </a:r>
            <a:r>
              <a:rPr lang="en-US" sz="1600" b="1" dirty="0">
                <a:latin typeface="Arial" pitchFamily="34" charset="0"/>
                <a:cs typeface="Arial" pitchFamily="34" charset="0"/>
              </a:rPr>
              <a:t> </a:t>
            </a:r>
            <a:r>
              <a:rPr lang="en-US" sz="1600" b="1" dirty="0" err="1">
                <a:latin typeface="Arial" pitchFamily="34" charset="0"/>
                <a:cs typeface="Arial" pitchFamily="34" charset="0"/>
              </a:rPr>
              <a:t>thế</a:t>
            </a:r>
            <a:r>
              <a:rPr lang="en-US" sz="1600" b="1" dirty="0">
                <a:latin typeface="Arial" pitchFamily="34" charset="0"/>
                <a:cs typeface="Arial" pitchFamily="34" charset="0"/>
              </a:rPr>
              <a:t> </a:t>
            </a:r>
            <a:r>
              <a:rPr lang="en-US" sz="1600" b="1" dirty="0" err="1">
                <a:latin typeface="Arial" pitchFamily="34" charset="0"/>
                <a:cs typeface="Arial" pitchFamily="34" charset="0"/>
              </a:rPr>
              <a:t>giới</a:t>
            </a:r>
            <a:r>
              <a:rPr lang="en-US" sz="1600" b="1" dirty="0">
                <a:latin typeface="Arial" pitchFamily="34" charset="0"/>
                <a:cs typeface="Arial" pitchFamily="34" charset="0"/>
              </a:rPr>
              <a:t> </a:t>
            </a:r>
            <a:r>
              <a:rPr lang="en-US" sz="1600" b="1" dirty="0" err="1">
                <a:latin typeface="Arial" pitchFamily="34" charset="0"/>
                <a:cs typeface="Arial" pitchFamily="34" charset="0"/>
              </a:rPr>
              <a:t>hỗn</a:t>
            </a:r>
            <a:r>
              <a:rPr lang="en-US" sz="1600" b="1" dirty="0">
                <a:latin typeface="Arial" pitchFamily="34" charset="0"/>
                <a:cs typeface="Arial" pitchFamily="34" charset="0"/>
              </a:rPr>
              <a:t> </a:t>
            </a:r>
            <a:r>
              <a:rPr lang="en-US" sz="1600" b="1" dirty="0" err="1">
                <a:latin typeface="Arial" pitchFamily="34" charset="0"/>
                <a:cs typeface="Arial" pitchFamily="34" charset="0"/>
              </a:rPr>
              <a:t>hợp</a:t>
            </a:r>
            <a:r>
              <a:rPr lang="en-US" sz="1600" b="1" dirty="0">
                <a:latin typeface="Arial" pitchFamily="34" charset="0"/>
                <a:cs typeface="Arial" pitchFamily="34" charset="0"/>
              </a:rPr>
              <a:t> </a:t>
            </a:r>
            <a:r>
              <a:rPr lang="en-US" sz="1600" b="1" dirty="0" err="1">
                <a:latin typeface="Arial" pitchFamily="34" charset="0"/>
                <a:cs typeface="Arial" pitchFamily="34" charset="0"/>
              </a:rPr>
              <a:t>đầu</a:t>
            </a:r>
            <a:r>
              <a:rPr lang="en-US" sz="1600" b="1" dirty="0">
                <a:latin typeface="Arial" pitchFamily="34" charset="0"/>
                <a:cs typeface="Arial" pitchFamily="34" charset="0"/>
              </a:rPr>
              <a:t> </a:t>
            </a:r>
            <a:r>
              <a:rPr lang="en-US" sz="1600" b="1" dirty="0" err="1">
                <a:latin typeface="Arial" pitchFamily="34" charset="0"/>
                <a:cs typeface="Arial" pitchFamily="34" charset="0"/>
              </a:rPr>
              <a:t>tiên</a:t>
            </a:r>
            <a:r>
              <a:rPr lang="en-US" sz="1600" b="1" dirty="0">
                <a:latin typeface="Arial" pitchFamily="34" charset="0"/>
                <a:cs typeface="Arial" pitchFamily="34" charset="0"/>
              </a:rPr>
              <a:t> </a:t>
            </a:r>
            <a:r>
              <a:rPr lang="en-US" sz="1600" b="1" dirty="0" err="1">
                <a:latin typeface="Arial" pitchFamily="34" charset="0"/>
                <a:cs typeface="Arial" pitchFamily="34" charset="0"/>
              </a:rPr>
              <a:t>của</a:t>
            </a:r>
            <a:r>
              <a:rPr lang="en-US" sz="1600" b="1" dirty="0">
                <a:latin typeface="Arial" pitchFamily="34" charset="0"/>
                <a:cs typeface="Arial" pitchFamily="34" charset="0"/>
              </a:rPr>
              <a:t> </a:t>
            </a:r>
            <a:r>
              <a:rPr lang="en-US" sz="1600" b="1" dirty="0" err="1">
                <a:latin typeface="Arial" pitchFamily="34" charset="0"/>
                <a:cs typeface="Arial" pitchFamily="34" charset="0"/>
              </a:rPr>
              <a:t>Việt</a:t>
            </a:r>
            <a:r>
              <a:rPr lang="en-US" sz="1600" b="1" dirty="0">
                <a:latin typeface="Arial" pitchFamily="34" charset="0"/>
                <a:cs typeface="Arial" pitchFamily="34" charset="0"/>
              </a:rPr>
              <a:t> Nam.</a:t>
            </a:r>
          </a:p>
        </p:txBody>
      </p:sp>
      <p:sp>
        <p:nvSpPr>
          <p:cNvPr id="10" name="TextBox 9"/>
          <p:cNvSpPr txBox="1"/>
          <p:nvPr/>
        </p:nvSpPr>
        <p:spPr>
          <a:xfrm>
            <a:off x="332012" y="4259491"/>
            <a:ext cx="8186057" cy="830997"/>
          </a:xfrm>
          <a:prstGeom prst="rect">
            <a:avLst/>
          </a:prstGeom>
          <a:noFill/>
        </p:spPr>
        <p:txBody>
          <a:bodyPr wrap="square" rtlCol="0">
            <a:spAutoFit/>
          </a:bodyPr>
          <a:lstStyle/>
          <a:p>
            <a:r>
              <a:rPr lang="en-US" sz="1600" b="1" dirty="0">
                <a:solidFill>
                  <a:srgbClr val="FF0000"/>
                </a:solidFill>
                <a:latin typeface="Arial" pitchFamily="34" charset="0"/>
                <a:cs typeface="Arial" pitchFamily="34" charset="0"/>
              </a:rPr>
              <a:t>6. </a:t>
            </a:r>
            <a:r>
              <a:rPr lang="en-US" sz="1600" b="1" dirty="0" err="1">
                <a:solidFill>
                  <a:srgbClr val="FF0000"/>
                </a:solidFill>
                <a:latin typeface="Arial" pitchFamily="34" charset="0"/>
                <a:cs typeface="Arial" pitchFamily="34" charset="0"/>
              </a:rPr>
              <a:t>Phố</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cổ</a:t>
            </a:r>
            <a:r>
              <a:rPr lang="en-US" sz="1600" b="1" dirty="0">
                <a:solidFill>
                  <a:srgbClr val="FF0000"/>
                </a:solidFill>
                <a:latin typeface="Arial" pitchFamily="34" charset="0"/>
                <a:cs typeface="Arial" pitchFamily="34" charset="0"/>
              </a:rPr>
              <a:t> </a:t>
            </a:r>
            <a:r>
              <a:rPr lang="en-US" sz="1600" b="1" dirty="0" err="1">
                <a:solidFill>
                  <a:srgbClr val="FF0000"/>
                </a:solidFill>
                <a:latin typeface="Arial" pitchFamily="34" charset="0"/>
                <a:cs typeface="Arial" pitchFamily="34" charset="0"/>
              </a:rPr>
              <a:t>Hội</a:t>
            </a:r>
            <a:r>
              <a:rPr lang="en-US" sz="1600" b="1" dirty="0">
                <a:solidFill>
                  <a:srgbClr val="FF0000"/>
                </a:solidFill>
                <a:latin typeface="Arial" pitchFamily="34" charset="0"/>
                <a:cs typeface="Arial" pitchFamily="34" charset="0"/>
              </a:rPr>
              <a:t> </a:t>
            </a:r>
            <a:r>
              <a:rPr lang="en-US" sz="1600" b="1" dirty="0" smtClean="0">
                <a:solidFill>
                  <a:srgbClr val="FF0000"/>
                </a:solidFill>
                <a:latin typeface="Arial" pitchFamily="34" charset="0"/>
                <a:cs typeface="Arial" pitchFamily="34" charset="0"/>
              </a:rPr>
              <a:t>An</a:t>
            </a:r>
            <a:r>
              <a:rPr lang="en-US" sz="1600" dirty="0">
                <a:solidFill>
                  <a:srgbClr val="FF0000"/>
                </a:solidFill>
                <a:latin typeface="Arial" pitchFamily="34" charset="0"/>
                <a:cs typeface="Arial" pitchFamily="34" charset="0"/>
              </a:rPr>
              <a:t> </a:t>
            </a:r>
            <a:r>
              <a:rPr lang="en-US" sz="1600" dirty="0" smtClean="0">
                <a:solidFill>
                  <a:srgbClr val="FF0000"/>
                </a:solidFill>
                <a:latin typeface="Arial" pitchFamily="34" charset="0"/>
                <a:cs typeface="Arial" pitchFamily="34" charset="0"/>
              </a:rPr>
              <a:t> </a:t>
            </a:r>
            <a:r>
              <a:rPr lang="en-US" sz="1600" dirty="0" err="1" smtClean="0">
                <a:latin typeface="Arial" pitchFamily="34" charset="0"/>
                <a:cs typeface="Arial" pitchFamily="34" charset="0"/>
              </a:rPr>
              <a:t>Tại</a:t>
            </a:r>
            <a:r>
              <a:rPr lang="en-US" sz="1600" dirty="0" smtClean="0">
                <a:latin typeface="Arial" pitchFamily="34" charset="0"/>
                <a:cs typeface="Arial" pitchFamily="34" charset="0"/>
              </a:rPr>
              <a:t> </a:t>
            </a:r>
            <a:r>
              <a:rPr lang="en-US" sz="1600" dirty="0" err="1">
                <a:latin typeface="Arial" pitchFamily="34" charset="0"/>
                <a:cs typeface="Arial" pitchFamily="34" charset="0"/>
              </a:rPr>
              <a:t>kỳ</a:t>
            </a:r>
            <a:r>
              <a:rPr lang="en-US" sz="1600" dirty="0">
                <a:latin typeface="Arial" pitchFamily="34" charset="0"/>
                <a:cs typeface="Arial" pitchFamily="34" charset="0"/>
              </a:rPr>
              <a:t> </a:t>
            </a:r>
            <a:r>
              <a:rPr lang="en-US" sz="1600" dirty="0" err="1">
                <a:latin typeface="Arial" pitchFamily="34" charset="0"/>
                <a:cs typeface="Arial" pitchFamily="34" charset="0"/>
              </a:rPr>
              <a:t>họp</a:t>
            </a:r>
            <a:r>
              <a:rPr lang="en-US" sz="1600" dirty="0">
                <a:latin typeface="Arial" pitchFamily="34" charset="0"/>
                <a:cs typeface="Arial" pitchFamily="34" charset="0"/>
              </a:rPr>
              <a:t> </a:t>
            </a:r>
            <a:r>
              <a:rPr lang="en-US" sz="1600" dirty="0" err="1">
                <a:latin typeface="Arial" pitchFamily="34" charset="0"/>
                <a:cs typeface="Arial" pitchFamily="34" charset="0"/>
              </a:rPr>
              <a:t>thứ</a:t>
            </a:r>
            <a:r>
              <a:rPr lang="en-US" sz="1600" dirty="0">
                <a:latin typeface="Arial" pitchFamily="34" charset="0"/>
                <a:cs typeface="Arial" pitchFamily="34" charset="0"/>
              </a:rPr>
              <a:t> 23 </a:t>
            </a:r>
            <a:r>
              <a:rPr lang="en-US" sz="1600" dirty="0" err="1">
                <a:latin typeface="Arial" pitchFamily="34" charset="0"/>
                <a:cs typeface="Arial" pitchFamily="34" charset="0"/>
              </a:rPr>
              <a:t>từ</a:t>
            </a:r>
            <a:r>
              <a:rPr lang="en-US" sz="1600" dirty="0">
                <a:latin typeface="Arial" pitchFamily="34" charset="0"/>
                <a:cs typeface="Arial" pitchFamily="34" charset="0"/>
              </a:rPr>
              <a:t> </a:t>
            </a:r>
            <a:r>
              <a:rPr lang="en-US" sz="1600" dirty="0" err="1">
                <a:latin typeface="Arial" pitchFamily="34" charset="0"/>
                <a:cs typeface="Arial" pitchFamily="34" charset="0"/>
              </a:rPr>
              <a:t>ngày</a:t>
            </a:r>
            <a:r>
              <a:rPr lang="en-US" sz="1600" dirty="0">
                <a:latin typeface="Arial" pitchFamily="34" charset="0"/>
                <a:cs typeface="Arial" pitchFamily="34" charset="0"/>
              </a:rPr>
              <a:t> 29/11 </a:t>
            </a:r>
            <a:r>
              <a:rPr lang="en-US" sz="1600" dirty="0" err="1">
                <a:latin typeface="Arial" pitchFamily="34" charset="0"/>
                <a:cs typeface="Arial" pitchFamily="34" charset="0"/>
              </a:rPr>
              <a:t>đến</a:t>
            </a:r>
            <a:r>
              <a:rPr lang="en-US" sz="1600" dirty="0">
                <a:latin typeface="Arial" pitchFamily="34" charset="0"/>
                <a:cs typeface="Arial" pitchFamily="34" charset="0"/>
              </a:rPr>
              <a:t> 4/12/1999 ở Marrakesh (</a:t>
            </a:r>
            <a:r>
              <a:rPr lang="en-US" sz="1600" dirty="0" err="1">
                <a:latin typeface="Arial" pitchFamily="34" charset="0"/>
                <a:cs typeface="Arial" pitchFamily="34" charset="0"/>
              </a:rPr>
              <a:t>Maroc</a:t>
            </a:r>
            <a:r>
              <a:rPr lang="en-US" sz="1600" dirty="0">
                <a:latin typeface="Arial" pitchFamily="34" charset="0"/>
                <a:cs typeface="Arial" pitchFamily="34" charset="0"/>
              </a:rPr>
              <a:t>), UNESCO </a:t>
            </a:r>
            <a:r>
              <a:rPr lang="en-US" sz="1600" dirty="0" err="1">
                <a:latin typeface="Arial" pitchFamily="34" charset="0"/>
                <a:cs typeface="Arial" pitchFamily="34" charset="0"/>
              </a:rPr>
              <a:t>đã</a:t>
            </a:r>
            <a:r>
              <a:rPr lang="en-US" sz="1600" dirty="0">
                <a:latin typeface="Arial" pitchFamily="34" charset="0"/>
                <a:cs typeface="Arial" pitchFamily="34" charset="0"/>
              </a:rPr>
              <a:t> </a:t>
            </a:r>
            <a:r>
              <a:rPr lang="en-US" sz="1600" dirty="0" err="1">
                <a:latin typeface="Arial" pitchFamily="34" charset="0"/>
                <a:cs typeface="Arial" pitchFamily="34" charset="0"/>
              </a:rPr>
              <a:t>ghi</a:t>
            </a:r>
            <a:r>
              <a:rPr lang="en-US" sz="1600" dirty="0">
                <a:latin typeface="Arial" pitchFamily="34" charset="0"/>
                <a:cs typeface="Arial" pitchFamily="34" charset="0"/>
              </a:rPr>
              <a:t> </a:t>
            </a:r>
            <a:r>
              <a:rPr lang="en-US" sz="1600" dirty="0" err="1">
                <a:latin typeface="Arial" pitchFamily="34" charset="0"/>
                <a:cs typeface="Arial" pitchFamily="34" charset="0"/>
              </a:rPr>
              <a:t>tên</a:t>
            </a:r>
            <a:r>
              <a:rPr lang="en-US" sz="1600" dirty="0">
                <a:latin typeface="Arial" pitchFamily="34" charset="0"/>
                <a:cs typeface="Arial" pitchFamily="34" charset="0"/>
              </a:rPr>
              <a:t> </a:t>
            </a:r>
            <a:r>
              <a:rPr lang="en-US" sz="1600" dirty="0" err="1">
                <a:latin typeface="Arial" pitchFamily="34" charset="0"/>
                <a:cs typeface="Arial" pitchFamily="34" charset="0"/>
              </a:rPr>
              <a:t>Hội</a:t>
            </a:r>
            <a:r>
              <a:rPr lang="en-US" sz="1600" dirty="0">
                <a:latin typeface="Arial" pitchFamily="34" charset="0"/>
                <a:cs typeface="Arial" pitchFamily="34" charset="0"/>
              </a:rPr>
              <a:t> An </a:t>
            </a:r>
            <a:r>
              <a:rPr lang="en-US" sz="1600" dirty="0" err="1">
                <a:latin typeface="Arial" pitchFamily="34" charset="0"/>
                <a:cs typeface="Arial" pitchFamily="34" charset="0"/>
              </a:rPr>
              <a:t>vào</a:t>
            </a:r>
            <a:r>
              <a:rPr lang="en-US" sz="1600" dirty="0">
                <a:latin typeface="Arial" pitchFamily="34" charset="0"/>
                <a:cs typeface="Arial" pitchFamily="34" charset="0"/>
              </a:rPr>
              <a:t> </a:t>
            </a:r>
            <a:r>
              <a:rPr lang="en-US" sz="1600" dirty="0" err="1">
                <a:latin typeface="Arial" pitchFamily="34" charset="0"/>
                <a:cs typeface="Arial" pitchFamily="34" charset="0"/>
              </a:rPr>
              <a:t>danh</a:t>
            </a:r>
            <a:r>
              <a:rPr lang="en-US" sz="1600" dirty="0">
                <a:latin typeface="Arial" pitchFamily="34" charset="0"/>
                <a:cs typeface="Arial" pitchFamily="34" charset="0"/>
              </a:rPr>
              <a:t> </a:t>
            </a:r>
            <a:r>
              <a:rPr lang="en-US" sz="1600" dirty="0" err="1">
                <a:latin typeface="Arial" pitchFamily="34" charset="0"/>
                <a:cs typeface="Arial" pitchFamily="34" charset="0"/>
              </a:rPr>
              <a:t>mục</a:t>
            </a:r>
            <a:r>
              <a:rPr lang="en-US" sz="1600" dirty="0">
                <a:latin typeface="Arial" pitchFamily="34" charset="0"/>
                <a:cs typeface="Arial" pitchFamily="34" charset="0"/>
              </a:rPr>
              <a:t> </a:t>
            </a:r>
            <a:r>
              <a:rPr lang="en-US" sz="1600" dirty="0" err="1">
                <a:latin typeface="Arial" pitchFamily="34" charset="0"/>
                <a:cs typeface="Arial" pitchFamily="34" charset="0"/>
              </a:rPr>
              <a:t>các</a:t>
            </a:r>
            <a:r>
              <a:rPr lang="en-US" sz="1600" dirty="0">
                <a:latin typeface="Arial" pitchFamily="34" charset="0"/>
                <a:cs typeface="Arial" pitchFamily="34" charset="0"/>
              </a:rPr>
              <a:t> Di </a:t>
            </a:r>
            <a:r>
              <a:rPr lang="en-US" sz="1600" dirty="0" err="1">
                <a:latin typeface="Arial" pitchFamily="34" charset="0"/>
                <a:cs typeface="Arial" pitchFamily="34" charset="0"/>
              </a:rPr>
              <a:t>sản</a:t>
            </a:r>
            <a:r>
              <a:rPr lang="en-US" sz="1600" dirty="0">
                <a:latin typeface="Arial" pitchFamily="34" charset="0"/>
                <a:cs typeface="Arial" pitchFamily="34" charset="0"/>
              </a:rPr>
              <a:t> </a:t>
            </a:r>
            <a:r>
              <a:rPr lang="en-US" sz="1600" dirty="0" err="1">
                <a:latin typeface="Arial" pitchFamily="34" charset="0"/>
                <a:cs typeface="Arial" pitchFamily="34" charset="0"/>
              </a:rPr>
              <a:t>Văn</a:t>
            </a:r>
            <a:r>
              <a:rPr lang="en-US" sz="1600" dirty="0">
                <a:latin typeface="Arial" pitchFamily="34" charset="0"/>
                <a:cs typeface="Arial" pitchFamily="34" charset="0"/>
              </a:rPr>
              <a:t> </a:t>
            </a:r>
            <a:r>
              <a:rPr lang="en-US" sz="1600" dirty="0" err="1">
                <a:latin typeface="Arial" pitchFamily="34" charset="0"/>
                <a:cs typeface="Arial" pitchFamily="34" charset="0"/>
              </a:rPr>
              <a:t>hoá</a:t>
            </a:r>
            <a:r>
              <a:rPr lang="en-US" sz="1600" dirty="0">
                <a:latin typeface="Arial" pitchFamily="34" charset="0"/>
                <a:cs typeface="Arial" pitchFamily="34" charset="0"/>
              </a:rPr>
              <a:t> </a:t>
            </a:r>
            <a:r>
              <a:rPr lang="en-US" sz="1600" dirty="0" err="1">
                <a:latin typeface="Arial" pitchFamily="34" charset="0"/>
                <a:cs typeface="Arial" pitchFamily="34" charset="0"/>
              </a:rPr>
              <a:t>Thế</a:t>
            </a:r>
            <a:r>
              <a:rPr lang="en-US" sz="1600" dirty="0">
                <a:latin typeface="Arial" pitchFamily="34" charset="0"/>
                <a:cs typeface="Arial" pitchFamily="34" charset="0"/>
              </a:rPr>
              <a:t> </a:t>
            </a:r>
            <a:r>
              <a:rPr lang="en-US" sz="1600" dirty="0" err="1">
                <a:latin typeface="Arial" pitchFamily="34" charset="0"/>
                <a:cs typeface="Arial" pitchFamily="34" charset="0"/>
              </a:rPr>
              <a:t>giới</a:t>
            </a:r>
            <a:r>
              <a:rPr lang="en-US" sz="1600" dirty="0">
                <a:latin typeface="Arial" pitchFamily="34" charset="0"/>
                <a:cs typeface="Arial" pitchFamily="34" charset="0"/>
              </a:rPr>
              <a:t>.</a:t>
            </a:r>
          </a:p>
          <a:p>
            <a:endParaRPr lang="en-US" sz="1600" dirty="0">
              <a:latin typeface="Arial" pitchFamily="34" charset="0"/>
              <a:cs typeface="Arial" pitchFamily="34" charset="0"/>
            </a:endParaRPr>
          </a:p>
        </p:txBody>
      </p:sp>
      <p:sp>
        <p:nvSpPr>
          <p:cNvPr id="11" name="Rectangle 10"/>
          <p:cNvSpPr/>
          <p:nvPr/>
        </p:nvSpPr>
        <p:spPr>
          <a:xfrm>
            <a:off x="914400" y="138613"/>
            <a:ext cx="8991600" cy="338554"/>
          </a:xfrm>
          <a:prstGeom prst="rect">
            <a:avLst/>
          </a:prstGeom>
        </p:spPr>
        <p:txBody>
          <a:bodyPr wrap="square">
            <a:spAutoFit/>
          </a:bodyPr>
          <a:lstStyle/>
          <a:p>
            <a:r>
              <a:rPr lang="en-US" sz="1600" b="1" dirty="0" err="1">
                <a:solidFill>
                  <a:srgbClr val="0000FF"/>
                </a:solidFill>
                <a:latin typeface="Arial" pitchFamily="34" charset="0"/>
                <a:cs typeface="Arial" pitchFamily="34" charset="0"/>
              </a:rPr>
              <a:t>Tự</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hào</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với</a:t>
            </a:r>
            <a:r>
              <a:rPr lang="en-US" sz="1600" b="1" dirty="0">
                <a:solidFill>
                  <a:srgbClr val="0000FF"/>
                </a:solidFill>
                <a:latin typeface="Arial" pitchFamily="34" charset="0"/>
                <a:cs typeface="Arial" pitchFamily="34" charset="0"/>
              </a:rPr>
              <a:t> 8 di </a:t>
            </a:r>
            <a:r>
              <a:rPr lang="en-US" sz="1600" b="1" dirty="0" err="1">
                <a:solidFill>
                  <a:srgbClr val="0000FF"/>
                </a:solidFill>
                <a:latin typeface="Arial" pitchFamily="34" charset="0"/>
                <a:cs typeface="Arial" pitchFamily="34" charset="0"/>
              </a:rPr>
              <a:t>sản</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thế</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giới</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tại</a:t>
            </a:r>
            <a:r>
              <a:rPr lang="en-US" sz="1600" b="1" dirty="0">
                <a:solidFill>
                  <a:srgbClr val="0000FF"/>
                </a:solidFill>
                <a:latin typeface="Arial" pitchFamily="34" charset="0"/>
                <a:cs typeface="Arial" pitchFamily="34" charset="0"/>
              </a:rPr>
              <a:t> </a:t>
            </a:r>
            <a:r>
              <a:rPr lang="en-US" sz="1600" b="1" dirty="0" err="1">
                <a:solidFill>
                  <a:srgbClr val="0000FF"/>
                </a:solidFill>
                <a:latin typeface="Arial" pitchFamily="34" charset="0"/>
                <a:cs typeface="Arial" pitchFamily="34" charset="0"/>
              </a:rPr>
              <a:t>Việt</a:t>
            </a:r>
            <a:r>
              <a:rPr lang="en-US" sz="1600" b="1" dirty="0">
                <a:solidFill>
                  <a:srgbClr val="0000FF"/>
                </a:solidFill>
                <a:latin typeface="Arial" pitchFamily="34" charset="0"/>
                <a:cs typeface="Arial" pitchFamily="34" charset="0"/>
              </a:rPr>
              <a:t> Nam </a:t>
            </a:r>
            <a:r>
              <a:rPr lang="en-US" sz="1600" b="1" dirty="0" err="1">
                <a:solidFill>
                  <a:srgbClr val="0000FF"/>
                </a:solidFill>
                <a:latin typeface="Arial" pitchFamily="34" charset="0"/>
                <a:cs typeface="Arial" pitchFamily="34" charset="0"/>
              </a:rPr>
              <a:t>được</a:t>
            </a:r>
            <a:r>
              <a:rPr lang="en-US" sz="1600" b="1" dirty="0">
                <a:solidFill>
                  <a:srgbClr val="0000FF"/>
                </a:solidFill>
                <a:latin typeface="Arial" pitchFamily="34" charset="0"/>
                <a:cs typeface="Arial" pitchFamily="34" charset="0"/>
              </a:rPr>
              <a:t> UNESCO </a:t>
            </a:r>
            <a:r>
              <a:rPr lang="en-US" sz="1600" b="1" dirty="0" err="1">
                <a:solidFill>
                  <a:srgbClr val="0000FF"/>
                </a:solidFill>
                <a:latin typeface="Arial" pitchFamily="34" charset="0"/>
                <a:cs typeface="Arial" pitchFamily="34" charset="0"/>
              </a:rPr>
              <a:t>công</a:t>
            </a:r>
            <a:r>
              <a:rPr lang="en-US" sz="1600" b="1" dirty="0">
                <a:solidFill>
                  <a:srgbClr val="0000FF"/>
                </a:solidFill>
                <a:latin typeface="Arial" pitchFamily="34" charset="0"/>
                <a:cs typeface="Arial" pitchFamily="34" charset="0"/>
              </a:rPr>
              <a:t> </a:t>
            </a:r>
            <a:r>
              <a:rPr lang="en-US" sz="1600" b="1" dirty="0" err="1" smtClean="0">
                <a:solidFill>
                  <a:srgbClr val="0000FF"/>
                </a:solidFill>
                <a:latin typeface="Arial" pitchFamily="34" charset="0"/>
                <a:cs typeface="Arial" pitchFamily="34" charset="0"/>
              </a:rPr>
              <a:t>nhận</a:t>
            </a:r>
            <a:endParaRPr lang="en-US" sz="1600" b="1" dirty="0">
              <a:solidFill>
                <a:srgbClr val="0000FF"/>
              </a:solidFill>
              <a:latin typeface="Arial" pitchFamily="34" charset="0"/>
              <a:cs typeface="Arial" pitchFamily="34" charset="0"/>
            </a:endParaRPr>
          </a:p>
        </p:txBody>
      </p:sp>
    </p:spTree>
    <p:extLst>
      <p:ext uri="{BB962C8B-B14F-4D97-AF65-F5344CB8AC3E}">
        <p14:creationId xmlns="" xmlns:p14="http://schemas.microsoft.com/office/powerpoint/2010/main" val="6375454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04800" y="513547"/>
            <a:ext cx="5105400" cy="95410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3. </a:t>
            </a:r>
            <a:r>
              <a:rPr kumimoji="0" lang="en-US" sz="28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Hoàng</a:t>
            </a:r>
            <a:r>
              <a:rPr kumimoji="0" lang="en-US" sz="28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en-US" sz="28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thành</a:t>
            </a:r>
            <a:r>
              <a:rPr kumimoji="0" lang="en-US" sz="28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en-US" sz="28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Thăng</a:t>
            </a:r>
            <a:r>
              <a:rPr kumimoji="0" lang="en-US" sz="28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Long</a:t>
            </a:r>
            <a:endParaRPr kumimoji="0" lang="en-US" sz="28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endParaRPr kumimoji="0" lang="en-US" sz="28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2049" name="Picture 5" descr="Description: hoang-thanh-thang-lo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37457" y="1219200"/>
            <a:ext cx="7620000" cy="39624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034143" y="5468034"/>
            <a:ext cx="6781800" cy="646331"/>
          </a:xfrm>
          <a:prstGeom prst="rect">
            <a:avLst/>
          </a:prstGeom>
        </p:spPr>
        <p:txBody>
          <a:bodyPr wrap="square">
            <a:spAutoFit/>
          </a:bodyPr>
          <a:lstStyle/>
          <a:p>
            <a:r>
              <a:rPr lang="en-US" b="1" dirty="0" err="1"/>
              <a:t>Việc</a:t>
            </a:r>
            <a:r>
              <a:rPr lang="en-US" b="1" dirty="0"/>
              <a:t> </a:t>
            </a:r>
            <a:r>
              <a:rPr lang="en-US" b="1" dirty="0" err="1"/>
              <a:t>khu</a:t>
            </a:r>
            <a:r>
              <a:rPr lang="en-US" b="1" dirty="0"/>
              <a:t> </a:t>
            </a:r>
            <a:r>
              <a:rPr lang="en-US" b="1" dirty="0" err="1"/>
              <a:t>Trung</a:t>
            </a:r>
            <a:r>
              <a:rPr lang="en-US" b="1" dirty="0"/>
              <a:t> </a:t>
            </a:r>
            <a:r>
              <a:rPr lang="en-US" b="1" dirty="0" err="1"/>
              <a:t>tâm</a:t>
            </a:r>
            <a:r>
              <a:rPr lang="en-US" b="1" dirty="0"/>
              <a:t> </a:t>
            </a:r>
            <a:r>
              <a:rPr lang="en-US" b="1" dirty="0" err="1"/>
              <a:t>Hoàng</a:t>
            </a:r>
            <a:r>
              <a:rPr lang="en-US" b="1" dirty="0"/>
              <a:t> </a:t>
            </a:r>
            <a:r>
              <a:rPr lang="en-US" b="1" dirty="0" err="1"/>
              <a:t>thành</a:t>
            </a:r>
            <a:r>
              <a:rPr lang="en-US" b="1" dirty="0"/>
              <a:t> </a:t>
            </a:r>
            <a:r>
              <a:rPr lang="en-US" b="1" dirty="0" err="1"/>
              <a:t>Thăng</a:t>
            </a:r>
            <a:r>
              <a:rPr lang="en-US" b="1" dirty="0"/>
              <a:t> Long - </a:t>
            </a:r>
            <a:r>
              <a:rPr lang="en-US" b="1" dirty="0" err="1"/>
              <a:t>Hà</a:t>
            </a:r>
            <a:r>
              <a:rPr lang="en-US" b="1" dirty="0"/>
              <a:t> </a:t>
            </a:r>
            <a:r>
              <a:rPr lang="en-US" b="1" dirty="0" err="1"/>
              <a:t>Nội</a:t>
            </a:r>
            <a:r>
              <a:rPr lang="en-US" b="1" dirty="0"/>
              <a:t> </a:t>
            </a:r>
            <a:r>
              <a:rPr lang="en-US" b="1" dirty="0" err="1"/>
              <a:t>được</a:t>
            </a:r>
            <a:r>
              <a:rPr lang="en-US" b="1" dirty="0"/>
              <a:t> </a:t>
            </a:r>
            <a:r>
              <a:rPr lang="en-US" b="1" dirty="0" err="1"/>
              <a:t>công</a:t>
            </a:r>
            <a:r>
              <a:rPr lang="en-US" b="1" dirty="0"/>
              <a:t> </a:t>
            </a:r>
            <a:r>
              <a:rPr lang="en-US" b="1" dirty="0" err="1"/>
              <a:t>nhận</a:t>
            </a:r>
            <a:r>
              <a:rPr lang="en-US" b="1" dirty="0"/>
              <a:t> </a:t>
            </a:r>
            <a:r>
              <a:rPr lang="en-US" b="1" dirty="0" err="1"/>
              <a:t>là</a:t>
            </a:r>
            <a:r>
              <a:rPr lang="en-US" b="1" dirty="0"/>
              <a:t> di </a:t>
            </a:r>
            <a:r>
              <a:rPr lang="en-US" b="1" dirty="0" err="1"/>
              <a:t>sản</a:t>
            </a:r>
            <a:r>
              <a:rPr lang="en-US" b="1" dirty="0"/>
              <a:t> </a:t>
            </a:r>
            <a:r>
              <a:rPr lang="en-US" b="1" dirty="0" err="1"/>
              <a:t>văn</a:t>
            </a:r>
            <a:r>
              <a:rPr lang="en-US" b="1" dirty="0"/>
              <a:t> </a:t>
            </a:r>
            <a:r>
              <a:rPr lang="en-US" b="1" dirty="0" err="1"/>
              <a:t>hóa</a:t>
            </a:r>
            <a:r>
              <a:rPr lang="en-US" b="1" dirty="0"/>
              <a:t> </a:t>
            </a:r>
            <a:r>
              <a:rPr lang="en-US" b="1" dirty="0" err="1"/>
              <a:t>thế</a:t>
            </a:r>
            <a:r>
              <a:rPr lang="en-US" b="1" dirty="0"/>
              <a:t> </a:t>
            </a:r>
            <a:r>
              <a:rPr lang="en-US" b="1" dirty="0" err="1"/>
              <a:t>giới</a:t>
            </a:r>
            <a:r>
              <a:rPr lang="en-US" b="1" dirty="0"/>
              <a:t> (</a:t>
            </a:r>
            <a:r>
              <a:rPr lang="en-US" b="1" dirty="0" err="1"/>
              <a:t>năm</a:t>
            </a:r>
            <a:r>
              <a:rPr lang="en-US" b="1" dirty="0"/>
              <a:t> 2010) </a:t>
            </a:r>
          </a:p>
        </p:txBody>
      </p:sp>
    </p:spTree>
    <p:extLst>
      <p:ext uri="{BB962C8B-B14F-4D97-AF65-F5344CB8AC3E}">
        <p14:creationId xmlns="" xmlns:p14="http://schemas.microsoft.com/office/powerpoint/2010/main" val="42970136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676400" y="54114"/>
            <a:ext cx="3939315" cy="707886"/>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5. </a:t>
            </a:r>
            <a:r>
              <a:rPr kumimoji="0" lang="en-US" sz="28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Cố</a:t>
            </a:r>
            <a:r>
              <a:rPr kumimoji="0" lang="en-US" sz="28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en-US" sz="28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đô</a:t>
            </a:r>
            <a:r>
              <a:rPr kumimoji="0" lang="en-US" sz="28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r>
              <a:rPr kumimoji="0" lang="en-US" sz="2800" b="1" i="0" u="none" strike="noStrike" cap="none" normalizeH="0" baseline="0" dirty="0" err="1" smtClean="0">
                <a:ln>
                  <a:noFill/>
                </a:ln>
                <a:solidFill>
                  <a:srgbClr val="FF0000"/>
                </a:solidFill>
                <a:effectLst/>
                <a:latin typeface="Calibri" pitchFamily="34" charset="0"/>
                <a:ea typeface="Times New Roman" pitchFamily="18" charset="0"/>
                <a:cs typeface="Times New Roman" pitchFamily="18" charset="0"/>
              </a:rPr>
              <a:t>Huế</a:t>
            </a:r>
            <a:endParaRPr kumimoji="0" lang="en-US" sz="28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3073" name="Picture 4" descr="Description: kinh-thanh-hu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 y="457200"/>
            <a:ext cx="8077200" cy="31718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990600" y="4038600"/>
            <a:ext cx="6934200" cy="2677656"/>
          </a:xfrm>
          <a:prstGeom prst="rect">
            <a:avLst/>
          </a:prstGeom>
        </p:spPr>
        <p:txBody>
          <a:bodyPr wrap="square">
            <a:spAutoFit/>
          </a:bodyPr>
          <a:lstStyle/>
          <a:p>
            <a:r>
              <a:rPr lang="en-US" sz="2400" b="1" dirty="0" err="1"/>
              <a:t>Uỷ</a:t>
            </a:r>
            <a:r>
              <a:rPr lang="en-US" sz="2400" b="1" dirty="0"/>
              <a:t> ban Di </a:t>
            </a:r>
            <a:r>
              <a:rPr lang="en-US" sz="2400" b="1" dirty="0" err="1"/>
              <a:t>sản</a:t>
            </a:r>
            <a:r>
              <a:rPr lang="en-US" sz="2400" b="1" dirty="0"/>
              <a:t> </a:t>
            </a:r>
            <a:r>
              <a:rPr lang="en-US" sz="2400" b="1" dirty="0" err="1"/>
              <a:t>thế</a:t>
            </a:r>
            <a:r>
              <a:rPr lang="en-US" sz="2400" b="1" dirty="0"/>
              <a:t> </a:t>
            </a:r>
            <a:r>
              <a:rPr lang="en-US" sz="2400" b="1" dirty="0" err="1"/>
              <a:t>giới</a:t>
            </a:r>
            <a:r>
              <a:rPr lang="en-US" sz="2400" b="1" dirty="0"/>
              <a:t>, Colombia </a:t>
            </a:r>
            <a:r>
              <a:rPr lang="en-US" sz="2400" b="1" dirty="0" err="1"/>
              <a:t>từ</a:t>
            </a:r>
            <a:r>
              <a:rPr lang="en-US" sz="2400" b="1" dirty="0"/>
              <a:t> </a:t>
            </a:r>
            <a:r>
              <a:rPr lang="en-US" sz="2400" b="1" dirty="0" err="1"/>
              <a:t>ngày</a:t>
            </a:r>
            <a:r>
              <a:rPr lang="en-US" sz="2400" b="1" dirty="0"/>
              <a:t> 6 </a:t>
            </a:r>
            <a:r>
              <a:rPr lang="en-US" sz="2400" b="1" dirty="0" err="1"/>
              <a:t>đến</a:t>
            </a:r>
            <a:r>
              <a:rPr lang="en-US" sz="2400" b="1" dirty="0"/>
              <a:t> 11/12/1993, UNESCO </a:t>
            </a:r>
            <a:r>
              <a:rPr lang="en-US" sz="2400" b="1" dirty="0" err="1"/>
              <a:t>đã</a:t>
            </a:r>
            <a:r>
              <a:rPr lang="en-US" sz="2400" b="1" dirty="0"/>
              <a:t> </a:t>
            </a:r>
            <a:r>
              <a:rPr lang="en-US" sz="2400" b="1" dirty="0" err="1"/>
              <a:t>quyết</a:t>
            </a:r>
            <a:r>
              <a:rPr lang="en-US" sz="2400" b="1" dirty="0"/>
              <a:t> </a:t>
            </a:r>
            <a:r>
              <a:rPr lang="en-US" sz="2400" b="1" dirty="0" err="1"/>
              <a:t>định</a:t>
            </a:r>
            <a:r>
              <a:rPr lang="en-US" sz="2400" b="1" dirty="0"/>
              <a:t> </a:t>
            </a:r>
            <a:r>
              <a:rPr lang="en-US" sz="2400" b="1" dirty="0" err="1"/>
              <a:t>công</a:t>
            </a:r>
            <a:r>
              <a:rPr lang="en-US" sz="2400" b="1" dirty="0"/>
              <a:t> </a:t>
            </a:r>
            <a:r>
              <a:rPr lang="en-US" sz="2400" b="1" dirty="0" err="1"/>
              <a:t>nhận</a:t>
            </a:r>
            <a:r>
              <a:rPr lang="en-US" sz="2400" b="1" dirty="0"/>
              <a:t> </a:t>
            </a:r>
            <a:r>
              <a:rPr lang="en-US" sz="2400" b="1" dirty="0" err="1"/>
              <a:t>quần</a:t>
            </a:r>
            <a:r>
              <a:rPr lang="en-US" sz="2400" b="1" dirty="0"/>
              <a:t> </a:t>
            </a:r>
            <a:r>
              <a:rPr lang="en-US" sz="2400" b="1" dirty="0" err="1"/>
              <a:t>thể</a:t>
            </a:r>
            <a:r>
              <a:rPr lang="en-US" sz="2400" b="1" dirty="0"/>
              <a:t> di </a:t>
            </a:r>
            <a:r>
              <a:rPr lang="en-US" sz="2400" b="1" dirty="0" err="1"/>
              <a:t>tích</a:t>
            </a:r>
            <a:r>
              <a:rPr lang="en-US" sz="2400" b="1" dirty="0"/>
              <a:t> </a:t>
            </a:r>
            <a:r>
              <a:rPr lang="en-US" sz="2400" b="1" dirty="0" err="1"/>
              <a:t>Cố</a:t>
            </a:r>
            <a:r>
              <a:rPr lang="en-US" sz="2400" b="1" dirty="0"/>
              <a:t> </a:t>
            </a:r>
            <a:r>
              <a:rPr lang="en-US" sz="2400" b="1" dirty="0" err="1"/>
              <a:t>đô</a:t>
            </a:r>
            <a:r>
              <a:rPr lang="en-US" sz="2400" b="1" dirty="0"/>
              <a:t> </a:t>
            </a:r>
            <a:r>
              <a:rPr lang="en-US" sz="2400" b="1" dirty="0" err="1"/>
              <a:t>Huế</a:t>
            </a:r>
            <a:r>
              <a:rPr lang="en-US" sz="2400" b="1" dirty="0"/>
              <a:t> </a:t>
            </a:r>
            <a:r>
              <a:rPr lang="en-US" sz="2400" b="1" dirty="0" err="1"/>
              <a:t>là</a:t>
            </a:r>
            <a:r>
              <a:rPr lang="en-US" sz="2400" b="1" dirty="0"/>
              <a:t> di </a:t>
            </a:r>
            <a:r>
              <a:rPr lang="en-US" sz="2400" b="1" dirty="0" err="1"/>
              <a:t>sản</a:t>
            </a:r>
            <a:r>
              <a:rPr lang="en-US" sz="2400" b="1" dirty="0"/>
              <a:t> </a:t>
            </a:r>
            <a:r>
              <a:rPr lang="en-US" sz="2400" b="1" dirty="0" err="1"/>
              <a:t>văn</a:t>
            </a:r>
            <a:r>
              <a:rPr lang="en-US" sz="2400" b="1" dirty="0"/>
              <a:t> </a:t>
            </a:r>
            <a:r>
              <a:rPr lang="en-US" sz="2400" b="1" dirty="0" err="1"/>
              <a:t>hoá</a:t>
            </a:r>
            <a:r>
              <a:rPr lang="en-US" sz="2400" b="1" dirty="0"/>
              <a:t> </a:t>
            </a:r>
            <a:r>
              <a:rPr lang="en-US" sz="2400" b="1" dirty="0" err="1"/>
              <a:t>của</a:t>
            </a:r>
            <a:r>
              <a:rPr lang="en-US" sz="2400" b="1" dirty="0"/>
              <a:t> </a:t>
            </a:r>
            <a:r>
              <a:rPr lang="en-US" sz="2400" b="1" dirty="0" err="1"/>
              <a:t>nhân</a:t>
            </a:r>
            <a:r>
              <a:rPr lang="en-US" sz="2400" b="1" dirty="0"/>
              <a:t> </a:t>
            </a:r>
            <a:r>
              <a:rPr lang="en-US" sz="2400" b="1" dirty="0" err="1"/>
              <a:t>loại</a:t>
            </a:r>
            <a:r>
              <a:rPr lang="en-US" sz="2400" b="1" dirty="0"/>
              <a:t>. </a:t>
            </a:r>
          </a:p>
          <a:p>
            <a:r>
              <a:rPr lang="en-US" sz="2400" b="1" dirty="0" err="1"/>
              <a:t>Tại</a:t>
            </a:r>
            <a:r>
              <a:rPr lang="en-US" sz="2400" b="1" dirty="0"/>
              <a:t> </a:t>
            </a:r>
            <a:r>
              <a:rPr lang="en-US" sz="2400" b="1" dirty="0" err="1"/>
              <a:t>kỳ</a:t>
            </a:r>
            <a:r>
              <a:rPr lang="en-US" sz="2400" b="1" dirty="0"/>
              <a:t> </a:t>
            </a:r>
            <a:r>
              <a:rPr lang="en-US" sz="2400" b="1" dirty="0" err="1"/>
              <a:t>họp</a:t>
            </a:r>
            <a:r>
              <a:rPr lang="en-US" sz="2400" b="1" dirty="0"/>
              <a:t> </a:t>
            </a:r>
            <a:r>
              <a:rPr lang="en-US" sz="2400" b="1" dirty="0" err="1"/>
              <a:t>thứ</a:t>
            </a:r>
            <a:r>
              <a:rPr lang="en-US" sz="2400" b="1" dirty="0"/>
              <a:t> 23 </a:t>
            </a:r>
            <a:r>
              <a:rPr lang="en-US" sz="2400" b="1" dirty="0" err="1"/>
              <a:t>từ</a:t>
            </a:r>
            <a:r>
              <a:rPr lang="en-US" sz="2400" b="1" dirty="0"/>
              <a:t> </a:t>
            </a:r>
            <a:r>
              <a:rPr lang="en-US" sz="2400" b="1" dirty="0" err="1"/>
              <a:t>ngày</a:t>
            </a:r>
            <a:r>
              <a:rPr lang="en-US" sz="2400" b="1" dirty="0"/>
              <a:t> 29/11 </a:t>
            </a:r>
            <a:r>
              <a:rPr lang="en-US" sz="2400" b="1" dirty="0" err="1"/>
              <a:t>đến</a:t>
            </a:r>
            <a:r>
              <a:rPr lang="en-US" sz="2400" b="1" dirty="0"/>
              <a:t> 4/12/1999 ở Marrakesh (</a:t>
            </a:r>
            <a:r>
              <a:rPr lang="en-US" sz="2400" b="1" dirty="0" err="1"/>
              <a:t>Maroc</a:t>
            </a:r>
            <a:r>
              <a:rPr lang="en-US" sz="2400" b="1" dirty="0"/>
              <a:t>), UNESCO </a:t>
            </a:r>
            <a:r>
              <a:rPr lang="en-US" sz="2400" b="1" dirty="0" err="1"/>
              <a:t>đã</a:t>
            </a:r>
            <a:r>
              <a:rPr lang="en-US" sz="2400" b="1" dirty="0"/>
              <a:t> </a:t>
            </a:r>
            <a:r>
              <a:rPr lang="en-US" sz="2400" b="1" dirty="0" err="1"/>
              <a:t>ghi</a:t>
            </a:r>
            <a:r>
              <a:rPr lang="en-US" sz="2400" b="1" dirty="0"/>
              <a:t> </a:t>
            </a:r>
            <a:r>
              <a:rPr lang="en-US" sz="2400" b="1" dirty="0" err="1"/>
              <a:t>tên</a:t>
            </a:r>
            <a:r>
              <a:rPr lang="en-US" sz="2400" b="1" dirty="0"/>
              <a:t> </a:t>
            </a:r>
            <a:r>
              <a:rPr lang="en-US" sz="2400" b="1" dirty="0" err="1"/>
              <a:t>Hội</a:t>
            </a:r>
            <a:r>
              <a:rPr lang="en-US" sz="2400" b="1" dirty="0"/>
              <a:t> An </a:t>
            </a:r>
            <a:r>
              <a:rPr lang="en-US" sz="2400" b="1" dirty="0" err="1"/>
              <a:t>vào</a:t>
            </a:r>
            <a:r>
              <a:rPr lang="en-US" sz="2400" b="1" dirty="0"/>
              <a:t> </a:t>
            </a:r>
            <a:r>
              <a:rPr lang="en-US" sz="2400" b="1" dirty="0" err="1"/>
              <a:t>danh</a:t>
            </a:r>
            <a:r>
              <a:rPr lang="en-US" sz="2400" b="1" dirty="0"/>
              <a:t> </a:t>
            </a:r>
            <a:r>
              <a:rPr lang="en-US" sz="2400" b="1" dirty="0" err="1"/>
              <a:t>mục</a:t>
            </a:r>
            <a:r>
              <a:rPr lang="en-US" sz="2400" b="1" dirty="0"/>
              <a:t> </a:t>
            </a:r>
            <a:r>
              <a:rPr lang="en-US" sz="2400" b="1" dirty="0" err="1"/>
              <a:t>các</a:t>
            </a:r>
            <a:r>
              <a:rPr lang="en-US" sz="2400" b="1" dirty="0"/>
              <a:t> Di </a:t>
            </a:r>
            <a:r>
              <a:rPr lang="en-US" sz="2400" b="1" dirty="0" err="1"/>
              <a:t>sản</a:t>
            </a:r>
            <a:r>
              <a:rPr lang="en-US" sz="2400" b="1" dirty="0"/>
              <a:t> </a:t>
            </a:r>
            <a:r>
              <a:rPr lang="en-US" sz="2400" b="1" dirty="0" err="1"/>
              <a:t>Văn</a:t>
            </a:r>
            <a:r>
              <a:rPr lang="en-US" sz="2400" b="1" dirty="0"/>
              <a:t> </a:t>
            </a:r>
            <a:r>
              <a:rPr lang="en-US" sz="2400" b="1" dirty="0" err="1"/>
              <a:t>hoá</a:t>
            </a:r>
            <a:r>
              <a:rPr lang="en-US" sz="2400" b="1" dirty="0"/>
              <a:t> </a:t>
            </a:r>
            <a:r>
              <a:rPr lang="en-US" sz="2400" b="1" dirty="0" err="1"/>
              <a:t>Thế</a:t>
            </a:r>
            <a:r>
              <a:rPr lang="en-US" sz="2400" b="1" dirty="0"/>
              <a:t> </a:t>
            </a:r>
            <a:r>
              <a:rPr lang="en-US" sz="2400" b="1" dirty="0" err="1"/>
              <a:t>giới</a:t>
            </a:r>
            <a:r>
              <a:rPr lang="en-US" sz="2400" b="1" dirty="0"/>
              <a:t>.</a:t>
            </a:r>
          </a:p>
          <a:p>
            <a:r>
              <a:rPr lang="en-US" sz="2400" b="1" dirty="0"/>
              <a:t> </a:t>
            </a:r>
          </a:p>
        </p:txBody>
      </p:sp>
    </p:spTree>
    <p:extLst>
      <p:ext uri="{BB962C8B-B14F-4D97-AF65-F5344CB8AC3E}">
        <p14:creationId xmlns="" xmlns:p14="http://schemas.microsoft.com/office/powerpoint/2010/main" val="30617459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26682"/>
            <a:ext cx="3267241" cy="523220"/>
          </a:xfrm>
          <a:prstGeom prst="rect">
            <a:avLst/>
          </a:prstGeom>
        </p:spPr>
        <p:txBody>
          <a:bodyPr wrap="none">
            <a:spAutoFit/>
          </a:bodyPr>
          <a:lstStyle/>
          <a:p>
            <a:r>
              <a:rPr lang="en-US" sz="2800" b="1" dirty="0">
                <a:solidFill>
                  <a:srgbClr val="FF0000"/>
                </a:solidFill>
              </a:rPr>
              <a:t>7. </a:t>
            </a:r>
            <a:r>
              <a:rPr lang="en-US" sz="2800" b="1" dirty="0" err="1">
                <a:solidFill>
                  <a:srgbClr val="FF0000"/>
                </a:solidFill>
              </a:rPr>
              <a:t>Thánh</a:t>
            </a:r>
            <a:r>
              <a:rPr lang="en-US" sz="2800" b="1" dirty="0">
                <a:solidFill>
                  <a:srgbClr val="FF0000"/>
                </a:solidFill>
              </a:rPr>
              <a:t> </a:t>
            </a:r>
            <a:r>
              <a:rPr lang="en-US" sz="2800" b="1" dirty="0" err="1">
                <a:solidFill>
                  <a:srgbClr val="FF0000"/>
                </a:solidFill>
              </a:rPr>
              <a:t>địa</a:t>
            </a:r>
            <a:r>
              <a:rPr lang="en-US" sz="2800" b="1" dirty="0">
                <a:solidFill>
                  <a:srgbClr val="FF0000"/>
                </a:solidFill>
              </a:rPr>
              <a:t> </a:t>
            </a:r>
            <a:r>
              <a:rPr lang="en-US" sz="2800" b="1" dirty="0" err="1">
                <a:solidFill>
                  <a:srgbClr val="FF0000"/>
                </a:solidFill>
              </a:rPr>
              <a:t>Mỹ</a:t>
            </a:r>
            <a:r>
              <a:rPr lang="en-US" sz="2800" b="1" dirty="0">
                <a:solidFill>
                  <a:srgbClr val="FF0000"/>
                </a:solidFill>
              </a:rPr>
              <a:t> </a:t>
            </a:r>
            <a:r>
              <a:rPr lang="en-US" sz="2800" b="1" dirty="0" err="1">
                <a:solidFill>
                  <a:srgbClr val="FF0000"/>
                </a:solidFill>
              </a:rPr>
              <a:t>Sơn</a:t>
            </a:r>
            <a:endParaRPr lang="en-US" sz="2800" dirty="0">
              <a:solidFill>
                <a:srgbClr val="FF0000"/>
              </a:solidFill>
            </a:endParaRPr>
          </a:p>
        </p:txBody>
      </p:sp>
      <p:pic>
        <p:nvPicPr>
          <p:cNvPr id="3" name="Picture 2" descr="thanh-dia-my-son"/>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728787" y="902732"/>
            <a:ext cx="5686425" cy="4888468"/>
          </a:xfrm>
          <a:prstGeom prst="rect">
            <a:avLst/>
          </a:prstGeom>
          <a:noFill/>
          <a:ln>
            <a:noFill/>
          </a:ln>
        </p:spPr>
      </p:pic>
      <p:sp>
        <p:nvSpPr>
          <p:cNvPr id="4" name="Rectangle 3"/>
          <p:cNvSpPr/>
          <p:nvPr/>
        </p:nvSpPr>
        <p:spPr>
          <a:xfrm>
            <a:off x="762000" y="5791199"/>
            <a:ext cx="8153400" cy="830997"/>
          </a:xfrm>
          <a:prstGeom prst="rect">
            <a:avLst/>
          </a:prstGeom>
        </p:spPr>
        <p:txBody>
          <a:bodyPr wrap="square">
            <a:spAutoFit/>
          </a:bodyPr>
          <a:lstStyle/>
          <a:p>
            <a:r>
              <a:rPr lang="en-US" sz="2400" dirty="0" err="1"/>
              <a:t>Tháng</a:t>
            </a:r>
            <a:r>
              <a:rPr lang="en-US" sz="2400" dirty="0"/>
              <a:t> 12 </a:t>
            </a:r>
            <a:r>
              <a:rPr lang="en-US" sz="2400" dirty="0" err="1"/>
              <a:t>năm</a:t>
            </a:r>
            <a:r>
              <a:rPr lang="en-US" sz="2400" dirty="0"/>
              <a:t> 1999 </a:t>
            </a:r>
            <a:r>
              <a:rPr lang="en-US" sz="2400" dirty="0" err="1"/>
              <a:t>khu</a:t>
            </a:r>
            <a:r>
              <a:rPr lang="en-US" sz="2400" dirty="0"/>
              <a:t> </a:t>
            </a:r>
            <a:r>
              <a:rPr lang="en-US" sz="2400" dirty="0" err="1"/>
              <a:t>đền</a:t>
            </a:r>
            <a:r>
              <a:rPr lang="en-US" sz="2400" dirty="0"/>
              <a:t> </a:t>
            </a:r>
            <a:r>
              <a:rPr lang="en-US" sz="2400" dirty="0" err="1"/>
              <a:t>tháp</a:t>
            </a:r>
            <a:r>
              <a:rPr lang="en-US" sz="2400" dirty="0"/>
              <a:t> </a:t>
            </a:r>
            <a:r>
              <a:rPr lang="en-US" sz="2400" dirty="0" err="1"/>
              <a:t>Mỹ</a:t>
            </a:r>
            <a:r>
              <a:rPr lang="en-US" sz="2400" dirty="0"/>
              <a:t> </a:t>
            </a:r>
            <a:r>
              <a:rPr lang="en-US" sz="2400" dirty="0" err="1"/>
              <a:t>Sơn</a:t>
            </a:r>
            <a:r>
              <a:rPr lang="en-US" sz="2400" dirty="0"/>
              <a:t> </a:t>
            </a:r>
            <a:r>
              <a:rPr lang="en-US" sz="2400" dirty="0" err="1"/>
              <a:t>đã</a:t>
            </a:r>
            <a:r>
              <a:rPr lang="en-US" sz="2400" dirty="0"/>
              <a:t> </a:t>
            </a:r>
            <a:r>
              <a:rPr lang="en-US" sz="2400" dirty="0" err="1"/>
              <a:t>được</a:t>
            </a:r>
            <a:r>
              <a:rPr lang="en-US" sz="2400" dirty="0"/>
              <a:t> UNESCO </a:t>
            </a:r>
            <a:r>
              <a:rPr lang="en-US" sz="2400" dirty="0" err="1"/>
              <a:t>ghi</a:t>
            </a:r>
            <a:r>
              <a:rPr lang="en-US" sz="2400" dirty="0"/>
              <a:t> </a:t>
            </a:r>
            <a:r>
              <a:rPr lang="en-US" sz="2400" dirty="0" err="1"/>
              <a:t>tên</a:t>
            </a:r>
            <a:r>
              <a:rPr lang="en-US" sz="2400" dirty="0"/>
              <a:t> </a:t>
            </a:r>
            <a:r>
              <a:rPr lang="en-US" sz="2400" dirty="0" err="1"/>
              <a:t>vào</a:t>
            </a:r>
            <a:r>
              <a:rPr lang="en-US" sz="2400" dirty="0"/>
              <a:t> </a:t>
            </a:r>
            <a:r>
              <a:rPr lang="en-US" sz="2400" dirty="0" err="1"/>
              <a:t>danh</a:t>
            </a:r>
            <a:r>
              <a:rPr lang="en-US" sz="2400" dirty="0"/>
              <a:t> </a:t>
            </a:r>
            <a:r>
              <a:rPr lang="en-US" sz="2400" dirty="0" err="1"/>
              <a:t>mục</a:t>
            </a:r>
            <a:r>
              <a:rPr lang="en-US" sz="2400" dirty="0"/>
              <a:t> </a:t>
            </a:r>
            <a:r>
              <a:rPr lang="en-US" sz="2400" dirty="0" err="1"/>
              <a:t>các</a:t>
            </a:r>
            <a:r>
              <a:rPr lang="en-US" sz="2400" dirty="0"/>
              <a:t> di </a:t>
            </a:r>
            <a:r>
              <a:rPr lang="en-US" sz="2400" dirty="0" err="1"/>
              <a:t>sản</a:t>
            </a:r>
            <a:r>
              <a:rPr lang="en-US" sz="2400" dirty="0"/>
              <a:t> </a:t>
            </a:r>
            <a:r>
              <a:rPr lang="en-US" sz="2400" dirty="0" err="1"/>
              <a:t>văn</a:t>
            </a:r>
            <a:r>
              <a:rPr lang="en-US" sz="2400" dirty="0"/>
              <a:t> </a:t>
            </a:r>
            <a:r>
              <a:rPr lang="en-US" sz="2400" dirty="0" err="1"/>
              <a:t>hóa</a:t>
            </a:r>
            <a:r>
              <a:rPr lang="en-US" sz="2400" dirty="0"/>
              <a:t> </a:t>
            </a:r>
            <a:r>
              <a:rPr lang="en-US" sz="2400" dirty="0" err="1"/>
              <a:t>thế</a:t>
            </a:r>
            <a:r>
              <a:rPr lang="en-US" sz="2400" dirty="0"/>
              <a:t> </a:t>
            </a:r>
            <a:r>
              <a:rPr lang="en-US" sz="2400" dirty="0" err="1"/>
              <a:t>giới</a:t>
            </a:r>
            <a:r>
              <a:rPr lang="en-US" sz="2400" dirty="0"/>
              <a:t>.</a:t>
            </a:r>
          </a:p>
        </p:txBody>
      </p:sp>
    </p:spTree>
    <p:extLst>
      <p:ext uri="{BB962C8B-B14F-4D97-AF65-F5344CB8AC3E}">
        <p14:creationId xmlns="" xmlns:p14="http://schemas.microsoft.com/office/powerpoint/2010/main" val="77931101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3142" y="228599"/>
            <a:ext cx="7347857" cy="954107"/>
          </a:xfrm>
          <a:prstGeom prst="rect">
            <a:avLst/>
          </a:prstGeom>
        </p:spPr>
        <p:txBody>
          <a:bodyPr wrap="square">
            <a:spAutoFit/>
          </a:bodyPr>
          <a:lstStyle/>
          <a:p>
            <a:r>
              <a:rPr lang="en-US" sz="2800" b="1" dirty="0" err="1">
                <a:solidFill>
                  <a:srgbClr val="C00000"/>
                </a:solidFill>
              </a:rPr>
              <a:t>Những</a:t>
            </a:r>
            <a:r>
              <a:rPr lang="en-US" sz="2800" b="1" dirty="0">
                <a:solidFill>
                  <a:srgbClr val="C00000"/>
                </a:solidFill>
              </a:rPr>
              <a:t> di </a:t>
            </a:r>
            <a:r>
              <a:rPr lang="en-US" sz="2800" b="1" dirty="0" err="1">
                <a:solidFill>
                  <a:srgbClr val="C00000"/>
                </a:solidFill>
              </a:rPr>
              <a:t>tích</a:t>
            </a:r>
            <a:r>
              <a:rPr lang="en-US" sz="2800" b="1" dirty="0">
                <a:solidFill>
                  <a:srgbClr val="C00000"/>
                </a:solidFill>
              </a:rPr>
              <a:t> </a:t>
            </a:r>
            <a:r>
              <a:rPr lang="en-US" sz="2800" b="1" dirty="0" err="1">
                <a:solidFill>
                  <a:srgbClr val="C00000"/>
                </a:solidFill>
              </a:rPr>
              <a:t>lịch</a:t>
            </a:r>
            <a:r>
              <a:rPr lang="en-US" sz="2800" b="1" dirty="0">
                <a:solidFill>
                  <a:srgbClr val="C00000"/>
                </a:solidFill>
              </a:rPr>
              <a:t> </a:t>
            </a:r>
            <a:r>
              <a:rPr lang="en-US" sz="2800" b="1" dirty="0" err="1">
                <a:solidFill>
                  <a:srgbClr val="C00000"/>
                </a:solidFill>
              </a:rPr>
              <a:t>sử</a:t>
            </a:r>
            <a:r>
              <a:rPr lang="en-US" sz="2800" b="1" dirty="0">
                <a:solidFill>
                  <a:srgbClr val="C00000"/>
                </a:solidFill>
              </a:rPr>
              <a:t> - </a:t>
            </a:r>
            <a:r>
              <a:rPr lang="en-US" sz="2800" b="1" dirty="0" err="1">
                <a:solidFill>
                  <a:srgbClr val="C00000"/>
                </a:solidFill>
              </a:rPr>
              <a:t>danh</a:t>
            </a:r>
            <a:r>
              <a:rPr lang="en-US" sz="2800" b="1" dirty="0">
                <a:solidFill>
                  <a:srgbClr val="C00000"/>
                </a:solidFill>
              </a:rPr>
              <a:t> </a:t>
            </a:r>
            <a:r>
              <a:rPr lang="en-US" sz="2800" b="1" dirty="0" err="1">
                <a:solidFill>
                  <a:srgbClr val="C00000"/>
                </a:solidFill>
              </a:rPr>
              <a:t>thắng</a:t>
            </a:r>
            <a:r>
              <a:rPr lang="en-US" sz="2800" b="1" dirty="0">
                <a:solidFill>
                  <a:srgbClr val="C00000"/>
                </a:solidFill>
              </a:rPr>
              <a:t> </a:t>
            </a:r>
            <a:r>
              <a:rPr lang="en-US" sz="2800" b="1" dirty="0" err="1">
                <a:solidFill>
                  <a:srgbClr val="C00000"/>
                </a:solidFill>
              </a:rPr>
              <a:t>cấp</a:t>
            </a:r>
            <a:r>
              <a:rPr lang="en-US" sz="2800" b="1" dirty="0">
                <a:solidFill>
                  <a:srgbClr val="C00000"/>
                </a:solidFill>
              </a:rPr>
              <a:t> </a:t>
            </a:r>
            <a:r>
              <a:rPr lang="en-US" sz="2800" b="1" dirty="0" err="1">
                <a:solidFill>
                  <a:srgbClr val="C00000"/>
                </a:solidFill>
              </a:rPr>
              <a:t>quốc</a:t>
            </a:r>
            <a:r>
              <a:rPr lang="en-US" sz="2800" b="1" dirty="0">
                <a:solidFill>
                  <a:srgbClr val="C00000"/>
                </a:solidFill>
              </a:rPr>
              <a:t> </a:t>
            </a:r>
            <a:r>
              <a:rPr lang="en-US" sz="2800" b="1" dirty="0" err="1">
                <a:solidFill>
                  <a:srgbClr val="C00000"/>
                </a:solidFill>
              </a:rPr>
              <a:t>gia</a:t>
            </a:r>
            <a:r>
              <a:rPr lang="en-US" sz="2800" b="1" dirty="0">
                <a:solidFill>
                  <a:srgbClr val="C00000"/>
                </a:solidFill>
              </a:rPr>
              <a:t> ở </a:t>
            </a:r>
            <a:r>
              <a:rPr lang="en-US" sz="2800" b="1" dirty="0" err="1">
                <a:solidFill>
                  <a:srgbClr val="C00000"/>
                </a:solidFill>
              </a:rPr>
              <a:t>Phú</a:t>
            </a:r>
            <a:r>
              <a:rPr lang="en-US" sz="2800" b="1" dirty="0">
                <a:solidFill>
                  <a:srgbClr val="C00000"/>
                </a:solidFill>
              </a:rPr>
              <a:t> </a:t>
            </a:r>
            <a:r>
              <a:rPr lang="en-US" sz="2800" b="1" dirty="0" err="1">
                <a:solidFill>
                  <a:srgbClr val="C00000"/>
                </a:solidFill>
              </a:rPr>
              <a:t>Yên</a:t>
            </a:r>
            <a:endParaRPr lang="en-US" sz="2800" b="1" dirty="0">
              <a:solidFill>
                <a:srgbClr val="C00000"/>
              </a:solidFill>
            </a:endParaRPr>
          </a:p>
        </p:txBody>
      </p:sp>
      <p:pic>
        <p:nvPicPr>
          <p:cNvPr id="15" name="Picture 14" descr="Khám phá khu lăng mộ và đền thờ Lương Văn Chánh Phú Yên 3"/>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5799" y="1181780"/>
            <a:ext cx="3748088" cy="4429125"/>
          </a:xfrm>
          <a:prstGeom prst="rect">
            <a:avLst/>
          </a:prstGeom>
          <a:noFill/>
          <a:ln>
            <a:noFill/>
          </a:ln>
        </p:spPr>
      </p:pic>
      <p:pic>
        <p:nvPicPr>
          <p:cNvPr id="16" name="Picture 15" descr="Khám phá khu lăng mộ và đền thờ Lương Văn Chánh Phú Yên 5"/>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00600" y="1295400"/>
            <a:ext cx="3505200" cy="4643120"/>
          </a:xfrm>
          <a:prstGeom prst="rect">
            <a:avLst/>
          </a:prstGeom>
          <a:noFill/>
          <a:ln>
            <a:noFill/>
          </a:ln>
        </p:spPr>
      </p:pic>
    </p:spTree>
    <p:extLst>
      <p:ext uri="{BB962C8B-B14F-4D97-AF65-F5344CB8AC3E}">
        <p14:creationId xmlns="" xmlns:p14="http://schemas.microsoft.com/office/powerpoint/2010/main" val="637545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 xmlns:a14="http://schemas.microsoft.com/office/drawing/2010/main" val="0"/>
              </a:ext>
            </a:extLst>
          </a:blip>
          <a:srcRect l="13557" r="16228" b="3033"/>
          <a:stretch/>
        </p:blipFill>
        <p:spPr>
          <a:xfrm>
            <a:off x="1090413" y="234723"/>
            <a:ext cx="3241096" cy="3135201"/>
          </a:xfrm>
          <a:prstGeom prst="rect">
            <a:avLst/>
          </a:prstGeom>
        </p:spPr>
      </p:pic>
      <p:pic>
        <p:nvPicPr>
          <p:cNvPr id="7" name="Picture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25150" y="234724"/>
            <a:ext cx="3492660" cy="3162597"/>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90413" y="3642475"/>
            <a:ext cx="3236560" cy="2876941"/>
          </a:xfrm>
          <a:prstGeom prst="rect">
            <a:avLst/>
          </a:prstGeom>
        </p:spPr>
      </p:pic>
      <p:pic>
        <p:nvPicPr>
          <p:cNvPr id="10" name="Picture 9"/>
          <p:cNvPicPr>
            <a:picLocks noChangeAspect="1"/>
          </p:cNvPicPr>
          <p:nvPr/>
        </p:nvPicPr>
        <p:blipFill rotWithShape="1">
          <a:blip r:embed="rId5" cstate="print">
            <a:extLst>
              <a:ext uri="{28A0092B-C50C-407E-A947-70E740481C1C}">
                <a14:useLocalDpi xmlns="" xmlns:a14="http://schemas.microsoft.com/office/drawing/2010/main" val="0"/>
              </a:ext>
            </a:extLst>
          </a:blip>
          <a:srcRect t="10336" r="18294"/>
          <a:stretch/>
        </p:blipFill>
        <p:spPr>
          <a:xfrm>
            <a:off x="4520614" y="3642475"/>
            <a:ext cx="3497197" cy="2876941"/>
          </a:xfrm>
          <a:prstGeom prst="rect">
            <a:avLst/>
          </a:prstGeom>
        </p:spPr>
      </p:pic>
    </p:spTree>
    <p:extLst>
      <p:ext uri="{BB962C8B-B14F-4D97-AF65-F5344CB8AC3E}">
        <p14:creationId xmlns="" xmlns:p14="http://schemas.microsoft.com/office/powerpoint/2010/main" val="747622196"/>
      </p:ext>
    </p:extLst>
  </p:cSld>
  <p:clrMapOvr>
    <a:masterClrMapping/>
  </p:clrMapOvr>
  <mc:AlternateContent xmlns:mc="http://schemas.openxmlformats.org/markup-compatibility/2006">
    <mc:Choice xmlns=""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ó hòn tháp Nhạn, có dòng sông Ba"/>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8600" y="838200"/>
            <a:ext cx="4876800" cy="547551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1371600" y="304800"/>
            <a:ext cx="6966857" cy="369332"/>
          </a:xfrm>
          <a:prstGeom prst="rect">
            <a:avLst/>
          </a:prstGeom>
        </p:spPr>
        <p:txBody>
          <a:bodyPr wrap="square">
            <a:spAutoFit/>
          </a:bodyPr>
          <a:lstStyle/>
          <a:p>
            <a:r>
              <a:rPr lang="vi-VN" dirty="0"/>
              <a:t>Di tích Kiến trúc Nghệ thuật cấp Quốc gia vào năm 1998.</a:t>
            </a:r>
            <a:endParaRPr lang="en-US" dirty="0"/>
          </a:p>
        </p:txBody>
      </p:sp>
      <p:pic>
        <p:nvPicPr>
          <p:cNvPr id="6148" name="Picture 4" descr="https://www.tapchikientruc.com.vn/wp-content/uploads/2022/06/22A0602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57800" y="762000"/>
            <a:ext cx="3508375" cy="544966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571897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762125" y="2951829"/>
          <a:ext cx="5619750" cy="1822704"/>
        </p:xfrm>
        <a:graphic>
          <a:graphicData uri="http://schemas.openxmlformats.org/drawingml/2006/table">
            <a:tbl>
              <a:tblPr bandRow="1">
                <a:tableStyleId>{5C22544A-7EE6-4342-B048-85BDC9FD1C3A}</a:tableStyleId>
              </a:tblPr>
              <a:tblGrid>
                <a:gridCol w="3484156"/>
                <a:gridCol w="743202"/>
                <a:gridCol w="686033"/>
                <a:gridCol w="706359"/>
              </a:tblGrid>
              <a:tr h="0">
                <a:tc>
                  <a:txBody>
                    <a:bodyPr/>
                    <a:lstStyle/>
                    <a:p>
                      <a:pPr marL="635" marR="0" indent="-1905" algn="ctr">
                        <a:lnSpc>
                          <a:spcPct val="115000"/>
                        </a:lnSpc>
                        <a:spcBef>
                          <a:spcPts val="0"/>
                        </a:spcBef>
                        <a:spcAft>
                          <a:spcPts val="0"/>
                        </a:spcAft>
                      </a:pPr>
                      <a:r>
                        <a:rPr lang="en-US" sz="1300">
                          <a:effectLst/>
                        </a:rPr>
                        <a:t>Tiêu chí</a:t>
                      </a:r>
                      <a:endParaRPr lang="en-US" sz="110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1 điểm</a:t>
                      </a:r>
                      <a:endParaRPr lang="en-US" sz="110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2 điểm</a:t>
                      </a:r>
                      <a:endParaRPr lang="en-US" sz="1100">
                        <a:effectLst/>
                        <a:latin typeface="Calibri"/>
                        <a:ea typeface="Calibri"/>
                        <a:cs typeface="Times New Roman"/>
                      </a:endParaRPr>
                    </a:p>
                  </a:txBody>
                  <a:tcPr marL="68580" marR="68580" marT="0" marB="0"/>
                </a:tc>
                <a:tc>
                  <a:txBody>
                    <a:bodyPr/>
                    <a:lstStyle/>
                    <a:p>
                      <a:pPr marL="635" marR="0" indent="-1905" algn="ctr">
                        <a:lnSpc>
                          <a:spcPct val="115000"/>
                        </a:lnSpc>
                        <a:spcBef>
                          <a:spcPts val="0"/>
                        </a:spcBef>
                        <a:spcAft>
                          <a:spcPts val="0"/>
                        </a:spcAft>
                      </a:pPr>
                      <a:r>
                        <a:rPr lang="en-US" sz="1300">
                          <a:effectLst/>
                        </a:rPr>
                        <a:t>3 điểm</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a:effectLst/>
                        </a:rPr>
                        <a:t>Nội dung ngắn gọn, chi tiết về đối tượng</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dirty="0">
                          <a:effectLst/>
                        </a:rPr>
                        <a:t>Font </a:t>
                      </a:r>
                      <a:r>
                        <a:rPr lang="en-US" sz="1300" dirty="0" err="1">
                          <a:effectLst/>
                        </a:rPr>
                        <a:t>chữ</a:t>
                      </a:r>
                      <a:r>
                        <a:rPr lang="en-US" sz="1300" dirty="0">
                          <a:effectLst/>
                        </a:rPr>
                        <a:t> </a:t>
                      </a:r>
                      <a:r>
                        <a:rPr lang="en-US" sz="1300" dirty="0" err="1">
                          <a:effectLst/>
                        </a:rPr>
                        <a:t>đẹp</a:t>
                      </a:r>
                      <a:r>
                        <a:rPr lang="en-US" sz="1300" dirty="0">
                          <a:effectLst/>
                        </a:rPr>
                        <a:t> </a:t>
                      </a:r>
                      <a:r>
                        <a:rPr lang="en-US" sz="1300" dirty="0" err="1">
                          <a:effectLst/>
                        </a:rPr>
                        <a:t>mắt</a:t>
                      </a:r>
                      <a:r>
                        <a:rPr lang="en-US" sz="1300" dirty="0">
                          <a:effectLst/>
                        </a:rPr>
                        <a:t>, </a:t>
                      </a:r>
                      <a:r>
                        <a:rPr lang="en-US" sz="1300" dirty="0" err="1">
                          <a:effectLst/>
                        </a:rPr>
                        <a:t>dễ</a:t>
                      </a:r>
                      <a:r>
                        <a:rPr lang="en-US" sz="1300" dirty="0">
                          <a:effectLst/>
                        </a:rPr>
                        <a:t> </a:t>
                      </a:r>
                      <a:r>
                        <a:rPr lang="en-US" sz="1300" dirty="0" err="1">
                          <a:effectLst/>
                        </a:rPr>
                        <a:t>đọc</a:t>
                      </a:r>
                      <a:endParaRPr lang="en-US" sz="1100" dirty="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a:effectLst/>
                        </a:rPr>
                        <a:t>Hình ảnh sinh động, độ phân giải từ 1000 trở lên</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a:effectLst/>
                        </a:rPr>
                        <a:t>Thông tin ngắn gọn, sơ đồ hóa</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a:effectLst/>
                        </a:rPr>
                        <a:t>Có các icon minh họa phù hợp</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a:effectLst/>
                        </a:rPr>
                        <a:t>Độ dài không quá 10 slides</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r>
              <a:tr h="0">
                <a:tc>
                  <a:txBody>
                    <a:bodyPr/>
                    <a:lstStyle/>
                    <a:p>
                      <a:pPr marL="635" marR="0" indent="-1905">
                        <a:lnSpc>
                          <a:spcPct val="115000"/>
                        </a:lnSpc>
                        <a:spcBef>
                          <a:spcPts val="0"/>
                        </a:spcBef>
                        <a:spcAft>
                          <a:spcPts val="0"/>
                        </a:spcAft>
                      </a:pPr>
                      <a:r>
                        <a:rPr lang="en-US" sz="1300">
                          <a:effectLst/>
                        </a:rPr>
                        <a:t>Thông tin tác giả, slide mở đầu và kết thúc đầy đủ</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a:effectLst/>
                        </a:rPr>
                        <a:t> </a:t>
                      </a:r>
                      <a:endParaRPr lang="en-US" sz="1100">
                        <a:effectLst/>
                        <a:latin typeface="Calibri"/>
                        <a:ea typeface="Calibri"/>
                        <a:cs typeface="Times New Roman"/>
                      </a:endParaRPr>
                    </a:p>
                  </a:txBody>
                  <a:tcPr marL="68580" marR="68580" marT="0" marB="0"/>
                </a:tc>
                <a:tc>
                  <a:txBody>
                    <a:bodyPr/>
                    <a:lstStyle/>
                    <a:p>
                      <a:pPr marL="635" marR="0" indent="-1905">
                        <a:lnSpc>
                          <a:spcPct val="115000"/>
                        </a:lnSpc>
                        <a:spcBef>
                          <a:spcPts val="0"/>
                        </a:spcBef>
                        <a:spcAft>
                          <a:spcPts val="0"/>
                        </a:spcAft>
                      </a:pPr>
                      <a:r>
                        <a:rPr lang="en-US" sz="1300" dirty="0">
                          <a:effectLst/>
                        </a:rPr>
                        <a:t> </a:t>
                      </a:r>
                      <a:endParaRPr lang="en-US" sz="1100" dirty="0">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1762125" y="2951163"/>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34" charset="0"/>
                <a:ea typeface="Calibri" pitchFamily="34" charset="0"/>
                <a:cs typeface="Times New Roman" pitchFamily="18" charset="0"/>
              </a:rPr>
              <a:t>- Tiêu chí đánh giá</a:t>
            </a: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8681627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3DCF1B39-2E63-4AF3-B276-D7E91DC4C4B3}"/>
              </a:ext>
            </a:extLst>
          </p:cNvPr>
          <p:cNvGrpSpPr/>
          <p:nvPr/>
        </p:nvGrpSpPr>
        <p:grpSpPr>
          <a:xfrm>
            <a:off x="2876197" y="1388868"/>
            <a:ext cx="6277342" cy="5392932"/>
            <a:chOff x="1896609" y="1431065"/>
            <a:chExt cx="8699545" cy="5229135"/>
          </a:xfrm>
        </p:grpSpPr>
        <p:pic>
          <p:nvPicPr>
            <p:cNvPr id="12" name="Picture 11">
              <a:extLst>
                <a:ext uri="{FF2B5EF4-FFF2-40B4-BE49-F238E27FC236}">
                  <a16:creationId xmlns="" xmlns:a16="http://schemas.microsoft.com/office/drawing/2014/main" id="{ED3E9EDF-7646-4CAF-A942-0A8DDE3829AC}"/>
                </a:ext>
              </a:extLst>
            </p:cNvPr>
            <p:cNvPicPr>
              <a:picLocks noChangeAspect="1"/>
            </p:cNvPicPr>
            <p:nvPr/>
          </p:nvPicPr>
          <p:blipFill rotWithShape="1">
            <a:blip r:embed="rId3" cstate="print"/>
            <a:srcRect t="2403" b="7139"/>
            <a:stretch/>
          </p:blipFill>
          <p:spPr>
            <a:xfrm>
              <a:off x="1896609" y="1431065"/>
              <a:ext cx="8203674" cy="4719371"/>
            </a:xfrm>
            <a:prstGeom prst="rect">
              <a:avLst/>
            </a:prstGeom>
          </p:spPr>
        </p:pic>
        <p:sp>
          <p:nvSpPr>
            <p:cNvPr id="13" name="TextBox 12">
              <a:extLst>
                <a:ext uri="{FF2B5EF4-FFF2-40B4-BE49-F238E27FC236}">
                  <a16:creationId xmlns="" xmlns:a16="http://schemas.microsoft.com/office/drawing/2014/main" id="{98C65738-844D-428C-B1C2-0A17A7A08C85}"/>
                </a:ext>
              </a:extLst>
            </p:cNvPr>
            <p:cNvSpPr txBox="1"/>
            <p:nvPr/>
          </p:nvSpPr>
          <p:spPr>
            <a:xfrm>
              <a:off x="2364229" y="6152871"/>
              <a:ext cx="8231925" cy="507329"/>
            </a:xfrm>
            <a:prstGeom prst="rect">
              <a:avLst/>
            </a:prstGeom>
            <a:noFill/>
          </p:spPr>
          <p:txBody>
            <a:bodyPr wrap="square" rtlCol="0">
              <a:spAutoFit/>
            </a:bodyPr>
            <a:lstStyle/>
            <a:p>
              <a:r>
                <a:rPr lang="vi-VN" sz="1400">
                  <a:solidFill>
                    <a:srgbClr val="1B04FA"/>
                  </a:solidFill>
                </a:rPr>
                <a:t>Hình 10.1. Tỉ suất tăng dân số tự nhiên và tuổi thọ trung bình của châu Phi qua một số giai đoạn</a:t>
              </a:r>
              <a:endParaRPr lang="en-US" sz="1400">
                <a:solidFill>
                  <a:srgbClr val="1B04FA"/>
                </a:solidFill>
              </a:endParaRPr>
            </a:p>
          </p:txBody>
        </p:sp>
      </p:grpSp>
      <p:sp>
        <p:nvSpPr>
          <p:cNvPr id="10" name="Rectangle 9">
            <a:extLst>
              <a:ext uri="{FF2B5EF4-FFF2-40B4-BE49-F238E27FC236}">
                <a16:creationId xmlns="" xmlns:a16="http://schemas.microsoft.com/office/drawing/2014/main" id="{6FE52605-B4AB-4421-93E1-CB469548CA7B}"/>
              </a:ext>
            </a:extLst>
          </p:cNvPr>
          <p:cNvSpPr/>
          <p:nvPr/>
        </p:nvSpPr>
        <p:spPr>
          <a:xfrm>
            <a:off x="39060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4B752372-78C5-4915-87B2-A8D4EC6E18CB}"/>
              </a:ext>
            </a:extLst>
          </p:cNvPr>
          <p:cNvSpPr/>
          <p:nvPr/>
        </p:nvSpPr>
        <p:spPr>
          <a:xfrm>
            <a:off x="5930386" y="2371232"/>
            <a:ext cx="168965" cy="33006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0D9CF1CD-2A65-42D3-A494-251AA0C13882}"/>
              </a:ext>
            </a:extLst>
          </p:cNvPr>
          <p:cNvSpPr/>
          <p:nvPr/>
        </p:nvSpPr>
        <p:spPr>
          <a:xfrm>
            <a:off x="3806688" y="2314119"/>
            <a:ext cx="536712"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FF00"/>
                </a:solidFill>
              </a:rPr>
              <a:t>2.5</a:t>
            </a:r>
            <a:endParaRPr lang="en-US" b="1" dirty="0">
              <a:solidFill>
                <a:srgbClr val="FFFF00"/>
              </a:solidFill>
            </a:endParaRPr>
          </a:p>
        </p:txBody>
      </p:sp>
      <p:sp>
        <p:nvSpPr>
          <p:cNvPr id="17" name="Rectangle: Rounded Corners 16">
            <a:extLst>
              <a:ext uri="{FF2B5EF4-FFF2-40B4-BE49-F238E27FC236}">
                <a16:creationId xmlns="" xmlns:a16="http://schemas.microsoft.com/office/drawing/2014/main" id="{DE3AE37A-8E15-4D95-828D-4F7207C65BDF}"/>
              </a:ext>
            </a:extLst>
          </p:cNvPr>
          <p:cNvSpPr/>
          <p:nvPr/>
        </p:nvSpPr>
        <p:spPr>
          <a:xfrm>
            <a:off x="5796208" y="2060524"/>
            <a:ext cx="604592"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FFFF00"/>
                </a:solidFill>
              </a:rPr>
              <a:t>2.7</a:t>
            </a:r>
            <a:endParaRPr lang="en-US" b="1">
              <a:solidFill>
                <a:srgbClr val="FFFF00"/>
              </a:solidFill>
            </a:endParaRPr>
          </a:p>
        </p:txBody>
      </p:sp>
      <p:sp>
        <p:nvSpPr>
          <p:cNvPr id="18" name="Rectangle 17">
            <a:extLst>
              <a:ext uri="{FF2B5EF4-FFF2-40B4-BE49-F238E27FC236}">
                <a16:creationId xmlns="" xmlns:a16="http://schemas.microsoft.com/office/drawing/2014/main" id="{1B5ADDF4-DF35-4B85-8D2F-1510BBE1DF00}"/>
              </a:ext>
            </a:extLst>
          </p:cNvPr>
          <p:cNvSpPr/>
          <p:nvPr/>
        </p:nvSpPr>
        <p:spPr>
          <a:xfrm>
            <a:off x="6992179" y="2650436"/>
            <a:ext cx="168965" cy="302149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 xmlns:a16="http://schemas.microsoft.com/office/drawing/2014/main" id="{F08A7073-5AC6-4E3E-83A1-67E3391B36A9}"/>
              </a:ext>
            </a:extLst>
          </p:cNvPr>
          <p:cNvSpPr/>
          <p:nvPr/>
        </p:nvSpPr>
        <p:spPr>
          <a:xfrm>
            <a:off x="6614497" y="2390319"/>
            <a:ext cx="624503" cy="27668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FFFF00"/>
                </a:solidFill>
              </a:rPr>
              <a:t>2.5</a:t>
            </a:r>
            <a:endParaRPr lang="en-US" b="1" dirty="0">
              <a:solidFill>
                <a:srgbClr val="FFFF00"/>
              </a:solidFill>
            </a:endParaRPr>
          </a:p>
        </p:txBody>
      </p:sp>
      <p:graphicFrame>
        <p:nvGraphicFramePr>
          <p:cNvPr id="15" name="Table 14">
            <a:extLst>
              <a:ext uri="{FF2B5EF4-FFF2-40B4-BE49-F238E27FC236}">
                <a16:creationId xmlns="" xmlns:a16="http://schemas.microsoft.com/office/drawing/2014/main" id="{714C80A5-A0F7-4E32-8426-FC71F3EBBF71}"/>
              </a:ext>
            </a:extLst>
          </p:cNvPr>
          <p:cNvGraphicFramePr>
            <a:graphicFrameLocks noGrp="1"/>
          </p:cNvGraphicFramePr>
          <p:nvPr>
            <p:extLst>
              <p:ext uri="{D42A27DB-BD31-4B8C-83A1-F6EECF244321}">
                <p14:modId xmlns="" xmlns:p14="http://schemas.microsoft.com/office/powerpoint/2010/main" val="1056812889"/>
              </p:ext>
            </p:extLst>
          </p:nvPr>
        </p:nvGraphicFramePr>
        <p:xfrm>
          <a:off x="584454" y="3357245"/>
          <a:ext cx="2294421" cy="3287395"/>
        </p:xfrm>
        <a:graphic>
          <a:graphicData uri="http://schemas.openxmlformats.org/drawingml/2006/table">
            <a:tbl>
              <a:tblPr>
                <a:effectLst>
                  <a:reflection blurRad="6350" stA="50000" endA="300" endPos="55000" dir="5400000" sy="-100000" algn="bl" rotWithShape="0"/>
                </a:effectLst>
              </a:tblPr>
              <a:tblGrid>
                <a:gridCol w="1218062">
                  <a:extLst>
                    <a:ext uri="{9D8B030D-6E8A-4147-A177-3AD203B41FA5}">
                      <a16:colId xmlns="" xmlns:a16="http://schemas.microsoft.com/office/drawing/2014/main" val="4096492772"/>
                    </a:ext>
                  </a:extLst>
                </a:gridCol>
                <a:gridCol w="1076359">
                  <a:extLst>
                    <a:ext uri="{9D8B030D-6E8A-4147-A177-3AD203B41FA5}">
                      <a16:colId xmlns="" xmlns:a16="http://schemas.microsoft.com/office/drawing/2014/main" val="2768593832"/>
                    </a:ext>
                  </a:extLst>
                </a:gridCol>
              </a:tblGrid>
              <a:tr h="0">
                <a:tc>
                  <a:txBody>
                    <a:bodyPr/>
                    <a:lstStyle/>
                    <a:p>
                      <a:r>
                        <a:rPr lang="en-US" sz="1600" b="1" dirty="0" err="1">
                          <a:effectLst/>
                        </a:rPr>
                        <a:t>Khu</a:t>
                      </a:r>
                      <a:r>
                        <a:rPr lang="en-US" sz="1600" b="1" dirty="0">
                          <a:effectLst/>
                        </a:rPr>
                        <a:t> </a:t>
                      </a:r>
                      <a:r>
                        <a:rPr lang="en-US" sz="1600" b="1" dirty="0" err="1">
                          <a:effectLst/>
                        </a:rPr>
                        <a:t>vực</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b="1" dirty="0" err="1">
                          <a:effectLst/>
                        </a:rPr>
                        <a:t>Quy</a:t>
                      </a:r>
                      <a:r>
                        <a:rPr lang="en-US" sz="1600" b="1" dirty="0">
                          <a:effectLst/>
                        </a:rPr>
                        <a:t> </a:t>
                      </a:r>
                      <a:r>
                        <a:rPr lang="en-US" sz="1600" b="1" dirty="0" err="1">
                          <a:effectLst/>
                        </a:rPr>
                        <a:t>mô</a:t>
                      </a:r>
                      <a:r>
                        <a:rPr lang="en-US" sz="1600" b="1" dirty="0">
                          <a:effectLst/>
                        </a:rPr>
                        <a:t> </a:t>
                      </a:r>
                      <a:r>
                        <a:rPr lang="en-US" sz="1600" b="1" dirty="0" err="1">
                          <a:effectLst/>
                        </a:rPr>
                        <a:t>dân</a:t>
                      </a:r>
                      <a:r>
                        <a:rPr lang="en-US" sz="1600" b="1" dirty="0">
                          <a:effectLst/>
                        </a:rPr>
                        <a:t> </a:t>
                      </a:r>
                      <a:r>
                        <a:rPr lang="en-US" sz="1600" b="1" dirty="0" err="1">
                          <a:effectLst/>
                        </a:rPr>
                        <a:t>số</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4249054605"/>
                  </a:ext>
                </a:extLst>
              </a:tr>
              <a:tr h="317627">
                <a:tc>
                  <a:txBody>
                    <a:bodyPr/>
                    <a:lstStyle/>
                    <a:p>
                      <a:r>
                        <a:rPr lang="en-US" sz="1600" dirty="0" err="1">
                          <a:effectLst/>
                        </a:rPr>
                        <a:t>Thế</a:t>
                      </a:r>
                      <a:r>
                        <a:rPr lang="en-US" sz="1600" dirty="0">
                          <a:effectLst/>
                        </a:rPr>
                        <a:t> </a:t>
                      </a:r>
                      <a:r>
                        <a:rPr lang="en-US" sz="1600" dirty="0" err="1">
                          <a:effectLst/>
                        </a:rPr>
                        <a:t>giới</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7.837</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19708720"/>
                  </a:ext>
                </a:extLst>
              </a:tr>
              <a:tr h="317627">
                <a:tc>
                  <a:txBody>
                    <a:bodyPr/>
                    <a:lstStyle/>
                    <a:p>
                      <a:r>
                        <a:rPr lang="en-US" sz="1600" dirty="0" err="1">
                          <a:effectLst/>
                        </a:rPr>
                        <a:t>Châu</a:t>
                      </a:r>
                      <a:r>
                        <a:rPr lang="en-US" sz="1600" dirty="0">
                          <a:effectLst/>
                        </a:rPr>
                        <a:t> Phi</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1.373</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187305858"/>
                  </a:ext>
                </a:extLst>
              </a:tr>
              <a:tr h="317627">
                <a:tc>
                  <a:txBody>
                    <a:bodyPr/>
                    <a:lstStyle/>
                    <a:p>
                      <a:r>
                        <a:rPr lang="en-US" sz="1600" dirty="0" err="1">
                          <a:effectLst/>
                        </a:rPr>
                        <a:t>Châu</a:t>
                      </a:r>
                      <a:r>
                        <a:rPr lang="en-US" sz="1600" dirty="0">
                          <a:effectLst/>
                        </a:rPr>
                        <a:t> </a:t>
                      </a:r>
                      <a:r>
                        <a:rPr lang="en-US" sz="1600" dirty="0" err="1">
                          <a:effectLst/>
                        </a:rPr>
                        <a:t>Mỹ</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1.027</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469156341"/>
                  </a:ext>
                </a:extLst>
              </a:tr>
              <a:tr h="317627">
                <a:tc>
                  <a:txBody>
                    <a:bodyPr/>
                    <a:lstStyle/>
                    <a:p>
                      <a:r>
                        <a:rPr lang="en-US" sz="1600" dirty="0" err="1">
                          <a:effectLst/>
                        </a:rPr>
                        <a:t>Châu</a:t>
                      </a:r>
                      <a:r>
                        <a:rPr lang="en-US" sz="1600" dirty="0">
                          <a:effectLst/>
                        </a:rPr>
                        <a:t> Á</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4.651</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649559532"/>
                  </a:ext>
                </a:extLst>
              </a:tr>
              <a:tr h="317627">
                <a:tc>
                  <a:txBody>
                    <a:bodyPr/>
                    <a:lstStyle/>
                    <a:p>
                      <a:r>
                        <a:rPr lang="en-US" sz="1600" dirty="0" err="1">
                          <a:effectLst/>
                        </a:rPr>
                        <a:t>Châu</a:t>
                      </a:r>
                      <a:r>
                        <a:rPr lang="en-US" sz="1600" dirty="0">
                          <a:effectLst/>
                        </a:rPr>
                        <a:t> </a:t>
                      </a:r>
                      <a:r>
                        <a:rPr lang="en-US" sz="1600" dirty="0" err="1">
                          <a:effectLst/>
                        </a:rPr>
                        <a:t>Âu</a:t>
                      </a:r>
                      <a:endParaRPr lang="en-US" sz="1600" dirty="0">
                        <a:effectLst/>
                      </a:endParaRP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744</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2550188198"/>
                  </a:ext>
                </a:extLst>
              </a:tr>
              <a:tr h="0">
                <a:tc>
                  <a:txBody>
                    <a:bodyPr/>
                    <a:lstStyle/>
                    <a:p>
                      <a:r>
                        <a:rPr lang="vi-VN" sz="1600" dirty="0">
                          <a:effectLst/>
                        </a:rPr>
                        <a:t>Châu Đại Dương</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600" dirty="0">
                          <a:effectLst/>
                        </a:rPr>
                        <a:t>43</a:t>
                      </a:r>
                    </a:p>
                  </a:txBody>
                  <a:tcPr marL="57150" marR="571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551619353"/>
                  </a:ext>
                </a:extLst>
              </a:tr>
              <a:tr h="609219">
                <a:tc gridSpan="2">
                  <a:txBody>
                    <a:bodyPr/>
                    <a:lstStyle/>
                    <a:p>
                      <a:r>
                        <a:rPr lang="en-US" sz="2800" i="1" dirty="0" smtClean="0">
                          <a:effectLst/>
                        </a:rPr>
                        <a:t>. *</a:t>
                      </a:r>
                      <a:r>
                        <a:rPr lang="en-US" sz="1200" i="1" dirty="0" err="1" smtClean="0">
                          <a:effectLst/>
                        </a:rPr>
                        <a:t>Nguồn</a:t>
                      </a:r>
                      <a:r>
                        <a:rPr lang="en-US" sz="1200" i="1" dirty="0" smtClean="0">
                          <a:effectLst/>
                        </a:rPr>
                        <a:t>: World population data sheet 2021. www.prb.org</a:t>
                      </a:r>
                      <a:endParaRPr lang="en-US" sz="1200" dirty="0">
                        <a:effectLst/>
                      </a:endParaRPr>
                    </a:p>
                  </a:txBody>
                  <a:tcPr marL="57150" marR="57150" marT="19050" marB="19050" anchor="ctr">
                    <a:lnL w="9525" cap="flat" cmpd="sng" algn="ctr">
                      <a:solidFill>
                        <a:srgbClr val="EDEDED"/>
                      </a:solidFill>
                      <a:prstDash val="solid"/>
                      <a:round/>
                      <a:headEnd type="none" w="med" len="med"/>
                      <a:tailEnd type="none" w="med" len="med"/>
                    </a:lnL>
                    <a:lnR w="9525" cap="flat" cmpd="sng" algn="ctr">
                      <a:solidFill>
                        <a:srgbClr val="EDEDED"/>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EDEDED"/>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997658933"/>
                  </a:ext>
                </a:extLst>
              </a:tr>
            </a:tbl>
          </a:graphicData>
        </a:graphic>
      </p:graphicFrame>
      <p:sp>
        <p:nvSpPr>
          <p:cNvPr id="20" name="Rectangle 1">
            <a:extLst>
              <a:ext uri="{FF2B5EF4-FFF2-40B4-BE49-F238E27FC236}">
                <a16:creationId xmlns="" xmlns:a16="http://schemas.microsoft.com/office/drawing/2014/main" id="{65EF2B44-761A-478D-BC5F-64F3E5EA5AC5}"/>
              </a:ext>
            </a:extLst>
          </p:cNvPr>
          <p:cNvSpPr>
            <a:spLocks noChangeArrowheads="1"/>
          </p:cNvSpPr>
          <p:nvPr/>
        </p:nvSpPr>
        <p:spPr bwMode="auto">
          <a:xfrm>
            <a:off x="381000" y="2641411"/>
            <a:ext cx="2832618" cy="580852"/>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157303" rIns="0" bIns="82651" numCol="1" anchor="ctr" anchorCtr="0" compatLnSpc="1">
            <a:prstTxWarp prst="textNoShape">
              <a:avLst/>
            </a:prstTxWarp>
            <a:spAutoFit/>
          </a:bodyPr>
          <a:lstStyle/>
          <a:p>
            <a:pPr defTabSz="768096" eaLnBrk="0" fontAlgn="base" hangingPunct="0">
              <a:spcBef>
                <a:spcPct val="0"/>
              </a:spcBef>
              <a:spcAft>
                <a:spcPct val="0"/>
              </a:spcAft>
            </a:pPr>
            <a:r>
              <a:rPr lang="en-US" altLang="en-US" sz="1100" b="1" dirty="0" err="1">
                <a:solidFill>
                  <a:srgbClr val="111111"/>
                </a:solidFill>
                <a:latin typeface="Times New Roman" panose="02020603050405020304" pitchFamily="18" charset="0"/>
                <a:cs typeface="Times New Roman" panose="02020603050405020304" pitchFamily="18" charset="0"/>
              </a:rPr>
              <a:t>Bảng</a:t>
            </a:r>
            <a:r>
              <a:rPr lang="en-US" altLang="en-US" sz="1100" b="1" dirty="0">
                <a:solidFill>
                  <a:srgbClr val="111111"/>
                </a:solidFill>
                <a:latin typeface="Times New Roman" panose="02020603050405020304" pitchFamily="18" charset="0"/>
                <a:cs typeface="Times New Roman" panose="02020603050405020304" pitchFamily="18" charset="0"/>
              </a:rPr>
              <a:t> 1. </a:t>
            </a:r>
            <a:r>
              <a:rPr lang="en-US" altLang="en-US" sz="1100" b="1" dirty="0" err="1">
                <a:solidFill>
                  <a:srgbClr val="111111"/>
                </a:solidFill>
                <a:latin typeface="Times New Roman" panose="02020603050405020304" pitchFamily="18" charset="0"/>
                <a:cs typeface="Times New Roman" panose="02020603050405020304" pitchFamily="18" charset="0"/>
              </a:rPr>
              <a:t>Quy</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mô</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dân</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số</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thế</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giới</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và</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các</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châu</a:t>
            </a:r>
            <a:r>
              <a:rPr lang="en-US" altLang="en-US" sz="1100" b="1" dirty="0">
                <a:solidFill>
                  <a:srgbClr val="111111"/>
                </a:solidFill>
                <a:latin typeface="Times New Roman" panose="02020603050405020304" pitchFamily="18" charset="0"/>
                <a:cs typeface="Times New Roman" panose="02020603050405020304" pitchFamily="18" charset="0"/>
              </a:rPr>
              <a:t> </a:t>
            </a:r>
            <a:r>
              <a:rPr lang="en-US" altLang="en-US" sz="1100" b="1" dirty="0" err="1">
                <a:solidFill>
                  <a:srgbClr val="111111"/>
                </a:solidFill>
                <a:latin typeface="Times New Roman" panose="02020603050405020304" pitchFamily="18" charset="0"/>
                <a:cs typeface="Times New Roman" panose="02020603050405020304" pitchFamily="18" charset="0"/>
              </a:rPr>
              <a:t>lục</a:t>
            </a:r>
            <a:endParaRPr lang="en-US" altLang="en-US" sz="1100" dirty="0">
              <a:solidFill>
                <a:srgbClr val="111111"/>
              </a:solidFill>
              <a:latin typeface="Times New Roman" panose="02020603050405020304" pitchFamily="18" charset="0"/>
              <a:cs typeface="Times New Roman" panose="02020603050405020304" pitchFamily="18" charset="0"/>
            </a:endParaRPr>
          </a:p>
          <a:p>
            <a:pPr defTabSz="768096" eaLnBrk="0" fontAlgn="base" hangingPunct="0">
              <a:spcBef>
                <a:spcPct val="0"/>
              </a:spcBef>
              <a:spcAft>
                <a:spcPct val="0"/>
              </a:spcAft>
            </a:pPr>
            <a:r>
              <a:rPr lang="en-US" altLang="en-US" sz="1100" i="1" dirty="0">
                <a:solidFill>
                  <a:srgbClr val="111111"/>
                </a:solidFill>
                <a:latin typeface="Times New Roman" panose="02020603050405020304" pitchFamily="18" charset="0"/>
                <a:cs typeface="Times New Roman" panose="02020603050405020304" pitchFamily="18" charset="0"/>
              </a:rPr>
              <a:t>             </a:t>
            </a:r>
            <a:r>
              <a:rPr lang="en-US" altLang="en-US" sz="1100" i="1" dirty="0" smtClean="0">
                <a:solidFill>
                  <a:srgbClr val="111111"/>
                </a:solidFill>
                <a:latin typeface="Times New Roman" panose="02020603050405020304" pitchFamily="18" charset="0"/>
                <a:cs typeface="Times New Roman" panose="02020603050405020304" pitchFamily="18" charset="0"/>
              </a:rPr>
              <a:t> </a:t>
            </a:r>
            <a:r>
              <a:rPr lang="en-US" altLang="en-US" sz="1100" i="1" dirty="0" err="1">
                <a:solidFill>
                  <a:srgbClr val="111111"/>
                </a:solidFill>
                <a:latin typeface="Times New Roman" panose="02020603050405020304" pitchFamily="18" charset="0"/>
                <a:cs typeface="Times New Roman" panose="02020603050405020304" pitchFamily="18" charset="0"/>
              </a:rPr>
              <a:t>Đơn</a:t>
            </a:r>
            <a:r>
              <a:rPr lang="en-US" altLang="en-US" sz="1100" i="1" dirty="0">
                <a:solidFill>
                  <a:srgbClr val="111111"/>
                </a:solidFill>
                <a:latin typeface="Times New Roman" panose="02020603050405020304" pitchFamily="18" charset="0"/>
                <a:cs typeface="Times New Roman" panose="02020603050405020304" pitchFamily="18" charset="0"/>
              </a:rPr>
              <a:t> </a:t>
            </a:r>
            <a:r>
              <a:rPr lang="en-US" altLang="en-US" sz="1100" i="1" dirty="0" err="1">
                <a:solidFill>
                  <a:srgbClr val="111111"/>
                </a:solidFill>
                <a:latin typeface="Times New Roman" panose="02020603050405020304" pitchFamily="18" charset="0"/>
                <a:cs typeface="Times New Roman" panose="02020603050405020304" pitchFamily="18" charset="0"/>
              </a:rPr>
              <a:t>vị</a:t>
            </a:r>
            <a:r>
              <a:rPr lang="en-US" altLang="en-US" sz="1100" i="1" dirty="0">
                <a:solidFill>
                  <a:srgbClr val="111111"/>
                </a:solidFill>
                <a:latin typeface="Times New Roman" panose="02020603050405020304" pitchFamily="18" charset="0"/>
                <a:cs typeface="Times New Roman" panose="02020603050405020304" pitchFamily="18" charset="0"/>
              </a:rPr>
              <a:t>: </a:t>
            </a:r>
            <a:r>
              <a:rPr lang="en-US" altLang="en-US" sz="1100" i="1" dirty="0" err="1">
                <a:solidFill>
                  <a:srgbClr val="111111"/>
                </a:solidFill>
                <a:latin typeface="Times New Roman" panose="02020603050405020304" pitchFamily="18" charset="0"/>
                <a:cs typeface="Times New Roman" panose="02020603050405020304" pitchFamily="18" charset="0"/>
              </a:rPr>
              <a:t>triệu</a:t>
            </a:r>
            <a:r>
              <a:rPr lang="en-US" altLang="en-US" sz="1100" i="1" dirty="0">
                <a:solidFill>
                  <a:srgbClr val="111111"/>
                </a:solidFill>
                <a:latin typeface="Times New Roman" panose="02020603050405020304" pitchFamily="18" charset="0"/>
                <a:cs typeface="Times New Roman" panose="02020603050405020304" pitchFamily="18" charset="0"/>
              </a:rPr>
              <a:t> </a:t>
            </a:r>
            <a:r>
              <a:rPr lang="en-US" altLang="en-US" sz="1100" i="1" dirty="0" err="1">
                <a:solidFill>
                  <a:srgbClr val="111111"/>
                </a:solidFill>
                <a:latin typeface="Times New Roman" panose="02020603050405020304" pitchFamily="18" charset="0"/>
                <a:cs typeface="Times New Roman" panose="02020603050405020304" pitchFamily="18" charset="0"/>
              </a:rPr>
              <a:t>người</a:t>
            </a:r>
            <a:endParaRPr lang="en-US" altLang="en-US" sz="1100" dirty="0">
              <a:solidFill>
                <a:srgbClr val="111111"/>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52399" y="89118"/>
            <a:ext cx="9001139" cy="1384995"/>
          </a:xfrm>
          <a:prstGeom prst="rect">
            <a:avLst/>
          </a:prstGeom>
          <a:noFill/>
        </p:spPr>
        <p:txBody>
          <a:bodyPr wrap="square" rtlCol="0">
            <a:spAutoFit/>
          </a:bodyPr>
          <a:lstStyle/>
          <a:p>
            <a:r>
              <a:rPr lang="en-US" sz="1400" b="1" i="1" dirty="0">
                <a:solidFill>
                  <a:srgbClr val="FF0000"/>
                </a:solidFill>
                <a:latin typeface="Arial" pitchFamily="34" charset="0"/>
                <a:cs typeface="Arial" pitchFamily="34" charset="0"/>
              </a:rPr>
              <a:t>1. </a:t>
            </a:r>
            <a:r>
              <a:rPr lang="en-US" sz="1400" b="1" i="1" dirty="0" err="1">
                <a:solidFill>
                  <a:srgbClr val="FF0000"/>
                </a:solidFill>
                <a:latin typeface="Arial" pitchFamily="34" charset="0"/>
                <a:cs typeface="Arial" pitchFamily="34" charset="0"/>
              </a:rPr>
              <a:t>Dân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số</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 </a:t>
            </a:r>
            <a:r>
              <a:rPr lang="en-US" sz="1400" b="1" i="1" dirty="0" err="1">
                <a:solidFill>
                  <a:srgbClr val="FF0000"/>
                </a:solidFill>
                <a:latin typeface="Arial" pitchFamily="34" charset="0"/>
                <a:cs typeface="Arial" pitchFamily="34" charset="0"/>
              </a:rPr>
              <a:t>năm</a:t>
            </a:r>
            <a:r>
              <a:rPr lang="en-US" sz="1400" b="1" i="1" dirty="0">
                <a:solidFill>
                  <a:srgbClr val="FF0000"/>
                </a:solidFill>
                <a:latin typeface="Arial" pitchFamily="34" charset="0"/>
                <a:cs typeface="Arial" pitchFamily="34" charset="0"/>
              </a:rPr>
              <a:t> 2020 </a:t>
            </a:r>
            <a:r>
              <a:rPr lang="en-US" sz="1400" b="1" i="1" dirty="0" err="1">
                <a:solidFill>
                  <a:srgbClr val="FF0000"/>
                </a:solidFill>
                <a:latin typeface="Arial" pitchFamily="34" charset="0"/>
                <a:cs typeface="Arial" pitchFamily="34" charset="0"/>
              </a:rPr>
              <a:t>là</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bao</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nhiêu</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Đứng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thứ</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mấy</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trên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thế</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giới</a:t>
            </a:r>
            <a:r>
              <a:rPr lang="en-US" sz="1400" b="1" i="1" dirty="0">
                <a:solidFill>
                  <a:srgbClr val="FF0000"/>
                </a:solidFill>
                <a:latin typeface="Arial" pitchFamily="34" charset="0"/>
                <a:cs typeface="Arial" pitchFamily="34" charset="0"/>
              </a:rPr>
              <a:t>?</a:t>
            </a:r>
            <a:endParaRPr lang="en-US" sz="1400" b="1" dirty="0">
              <a:solidFill>
                <a:srgbClr val="FF0000"/>
              </a:solidFill>
              <a:latin typeface="Arial" pitchFamily="34" charset="0"/>
              <a:cs typeface="Arial" pitchFamily="34" charset="0"/>
            </a:endParaRPr>
          </a:p>
          <a:p>
            <a:r>
              <a:rPr lang="en-US" sz="1400" b="1" i="1" dirty="0">
                <a:solidFill>
                  <a:srgbClr val="FF0000"/>
                </a:solidFill>
                <a:latin typeface="Arial" pitchFamily="34" charset="0"/>
                <a:cs typeface="Arial" pitchFamily="34" charset="0"/>
              </a:rPr>
              <a:t>2. </a:t>
            </a:r>
            <a:r>
              <a:rPr lang="en-US" sz="1400" b="1" i="1" dirty="0" err="1">
                <a:solidFill>
                  <a:srgbClr val="FF0000"/>
                </a:solidFill>
                <a:latin typeface="Arial" pitchFamily="34" charset="0"/>
                <a:cs typeface="Arial" pitchFamily="34" charset="0"/>
              </a:rPr>
              <a:t>Nhận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xét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tỉ</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suất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tăng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dân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số</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tự</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nhiên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của</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 </a:t>
            </a:r>
            <a:r>
              <a:rPr lang="en-US" sz="1400" b="1" i="1" dirty="0" err="1">
                <a:solidFill>
                  <a:srgbClr val="FF0000"/>
                </a:solidFill>
                <a:latin typeface="Arial" pitchFamily="34" charset="0"/>
                <a:cs typeface="Arial" pitchFamily="34" charset="0"/>
              </a:rPr>
              <a:t>từ</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giai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đoạn</a:t>
            </a:r>
            <a:r>
              <a:rPr lang="en-US" sz="1400" b="1" i="1" dirty="0">
                <a:solidFill>
                  <a:srgbClr val="FF0000"/>
                </a:solidFill>
                <a:latin typeface="Arial" pitchFamily="34" charset="0"/>
                <a:cs typeface="Arial" pitchFamily="34" charset="0"/>
              </a:rPr>
              <a:t> 2000 - 2005 </a:t>
            </a:r>
            <a:r>
              <a:rPr lang="en-US" sz="1400" b="1" i="1" dirty="0" err="1">
                <a:solidFill>
                  <a:srgbClr val="FF0000"/>
                </a:solidFill>
                <a:latin typeface="Arial" pitchFamily="34" charset="0"/>
                <a:cs typeface="Arial" pitchFamily="34" charset="0"/>
              </a:rPr>
              <a:t>đến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giai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đoạn</a:t>
            </a:r>
            <a:r>
              <a:rPr lang="en-US" sz="1400" b="1" i="1" dirty="0">
                <a:solidFill>
                  <a:srgbClr val="FF0000"/>
                </a:solidFill>
                <a:latin typeface="Arial" pitchFamily="34" charset="0"/>
                <a:cs typeface="Arial" pitchFamily="34" charset="0"/>
              </a:rPr>
              <a:t> 2015 - 2020.</a:t>
            </a:r>
            <a:endParaRPr lang="en-US" sz="1400" b="1" dirty="0">
              <a:solidFill>
                <a:srgbClr val="FF0000"/>
              </a:solidFill>
              <a:latin typeface="Arial" pitchFamily="34" charset="0"/>
              <a:cs typeface="Arial" pitchFamily="34" charset="0"/>
            </a:endParaRPr>
          </a:p>
          <a:p>
            <a:r>
              <a:rPr lang="en-US" sz="1400" b="1" i="1" dirty="0">
                <a:solidFill>
                  <a:srgbClr val="FF0000"/>
                </a:solidFill>
                <a:latin typeface="Arial" pitchFamily="34" charset="0"/>
                <a:cs typeface="Arial" pitchFamily="34" charset="0"/>
              </a:rPr>
              <a:t>3. </a:t>
            </a:r>
            <a:r>
              <a:rPr lang="en-US" sz="1400" b="1" i="1" dirty="0" err="1">
                <a:solidFill>
                  <a:srgbClr val="FF0000"/>
                </a:solidFill>
                <a:latin typeface="Arial" pitchFamily="34" charset="0"/>
                <a:cs typeface="Arial" pitchFamily="34" charset="0"/>
              </a:rPr>
              <a:t>Nhận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xét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tuổi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thọ</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trung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bình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của</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 </a:t>
            </a:r>
            <a:r>
              <a:rPr lang="en-US" sz="1400" b="1" i="1" dirty="0" err="1">
                <a:solidFill>
                  <a:srgbClr val="FF0000"/>
                </a:solidFill>
                <a:latin typeface="Arial" pitchFamily="34" charset="0"/>
                <a:cs typeface="Arial" pitchFamily="34" charset="0"/>
              </a:rPr>
              <a:t>từ</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giai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đoạn</a:t>
            </a:r>
            <a:r>
              <a:rPr lang="en-US" sz="1400" b="1" i="1" dirty="0">
                <a:solidFill>
                  <a:srgbClr val="FF0000"/>
                </a:solidFill>
                <a:latin typeface="Arial" pitchFamily="34" charset="0"/>
                <a:cs typeface="Arial" pitchFamily="34" charset="0"/>
              </a:rPr>
              <a:t> 2000 - 2005 </a:t>
            </a:r>
            <a:r>
              <a:rPr lang="en-US" sz="1400" b="1" i="1" dirty="0" err="1">
                <a:solidFill>
                  <a:srgbClr val="FF0000"/>
                </a:solidFill>
                <a:latin typeface="Arial" pitchFamily="34" charset="0"/>
                <a:cs typeface="Arial" pitchFamily="34" charset="0"/>
              </a:rPr>
              <a:t>đến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giai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đoạn</a:t>
            </a:r>
            <a:r>
              <a:rPr lang="en-US" sz="1400" b="1" i="1" dirty="0">
                <a:solidFill>
                  <a:srgbClr val="FF0000"/>
                </a:solidFill>
                <a:latin typeface="Arial" pitchFamily="34" charset="0"/>
                <a:cs typeface="Arial" pitchFamily="34" charset="0"/>
              </a:rPr>
              <a:t> 2015 - 2020.</a:t>
            </a:r>
            <a:endParaRPr lang="en-US" sz="1400" b="1" dirty="0">
              <a:solidFill>
                <a:srgbClr val="FF0000"/>
              </a:solidFill>
              <a:latin typeface="Arial" pitchFamily="34" charset="0"/>
              <a:cs typeface="Arial" pitchFamily="34" charset="0"/>
            </a:endParaRPr>
          </a:p>
          <a:p>
            <a:r>
              <a:rPr lang="en-US" sz="1400" b="1" i="1" dirty="0">
                <a:solidFill>
                  <a:srgbClr val="FF0000"/>
                </a:solidFill>
                <a:latin typeface="Arial" pitchFamily="34" charset="0"/>
                <a:cs typeface="Arial" pitchFamily="34" charset="0"/>
              </a:rPr>
              <a:t>4. </a:t>
            </a:r>
            <a:r>
              <a:rPr lang="en-US" sz="1400" b="1" i="1" dirty="0" err="1">
                <a:solidFill>
                  <a:srgbClr val="FF0000"/>
                </a:solidFill>
                <a:latin typeface="Arial" pitchFamily="34" charset="0"/>
                <a:cs typeface="Arial" pitchFamily="34" charset="0"/>
              </a:rPr>
              <a:t>Trình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bày</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cơ</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cấu</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dân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số</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của</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 </a:t>
            </a:r>
            <a:r>
              <a:rPr lang="en-US" sz="1400" b="1" i="1" dirty="0" err="1">
                <a:solidFill>
                  <a:srgbClr val="FF0000"/>
                </a:solidFill>
                <a:latin typeface="Arial" pitchFamily="34" charset="0"/>
                <a:cs typeface="Arial" pitchFamily="34" charset="0"/>
              </a:rPr>
              <a:t>năm</a:t>
            </a:r>
            <a:r>
              <a:rPr lang="en-US" sz="1400" b="1" i="1" dirty="0">
                <a:solidFill>
                  <a:srgbClr val="FF0000"/>
                </a:solidFill>
                <a:latin typeface="Arial" pitchFamily="34" charset="0"/>
                <a:cs typeface="Arial" pitchFamily="34" charset="0"/>
              </a:rPr>
              <a:t> 2020.</a:t>
            </a:r>
            <a:endParaRPr lang="en-US" sz="1400" b="1" dirty="0">
              <a:solidFill>
                <a:srgbClr val="FF0000"/>
              </a:solidFill>
              <a:latin typeface="Arial" pitchFamily="34" charset="0"/>
              <a:cs typeface="Arial" pitchFamily="34" charset="0"/>
            </a:endParaRPr>
          </a:p>
          <a:p>
            <a:r>
              <a:rPr lang="en-US" sz="1400" b="1" i="1" dirty="0">
                <a:solidFill>
                  <a:srgbClr val="FF0000"/>
                </a:solidFill>
                <a:latin typeface="Arial" pitchFamily="34" charset="0"/>
                <a:cs typeface="Arial" pitchFamily="34" charset="0"/>
              </a:rPr>
              <a:t>5. Cho </a:t>
            </a:r>
            <a:r>
              <a:rPr lang="en-US" sz="1400" b="1" i="1" dirty="0" err="1">
                <a:solidFill>
                  <a:srgbClr val="FF0000"/>
                </a:solidFill>
                <a:latin typeface="Arial" pitchFamily="34" charset="0"/>
                <a:cs typeface="Arial" pitchFamily="34" charset="0"/>
              </a:rPr>
              <a:t>biết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dân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số</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còn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tăng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nhanh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ảnh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hưởng</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như</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thế</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nào</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đến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sự</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phát</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triển</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kinh</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tế</a:t>
            </a:r>
            <a:r>
              <a:rPr lang="en-US" sz="1400" b="1" i="1" dirty="0">
                <a:solidFill>
                  <a:srgbClr val="FF0000"/>
                </a:solidFill>
                <a:latin typeface="Arial" pitchFamily="34" charset="0"/>
                <a:cs typeface="Arial" pitchFamily="34" charset="0"/>
              </a:rPr>
              <a:t> - </a:t>
            </a:r>
            <a:r>
              <a:rPr lang="en-US" sz="1400" b="1" i="1" dirty="0" err="1">
                <a:solidFill>
                  <a:srgbClr val="FF0000"/>
                </a:solidFill>
                <a:latin typeface="Arial" pitchFamily="34" charset="0"/>
                <a:cs typeface="Arial" pitchFamily="34" charset="0"/>
              </a:rPr>
              <a:t>xã</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hội</a:t>
            </a:r>
            <a:r>
              <a:rPr lang="en-US" sz="1400" b="1" i="1" dirty="0">
                <a:solidFill>
                  <a:srgbClr val="FF0000"/>
                </a:solidFill>
                <a:latin typeface="Arial" pitchFamily="34" charset="0"/>
                <a:cs typeface="Arial" pitchFamily="34" charset="0"/>
              </a:rPr>
              <a:t> </a:t>
            </a:r>
            <a:r>
              <a:rPr lang="en-US" sz="1400" b="1" i="1" dirty="0" err="1">
                <a:solidFill>
                  <a:srgbClr val="FF0000"/>
                </a:solidFill>
                <a:latin typeface="Arial" pitchFamily="34" charset="0"/>
                <a:cs typeface="Arial" pitchFamily="34" charset="0"/>
              </a:rPr>
              <a:t>châu</a:t>
            </a:r>
            <a:r>
              <a:rPr lang="en-US" sz="1400" b="1" i="1" dirty="0">
                <a:solidFill>
                  <a:srgbClr val="FF0000"/>
                </a:solidFill>
                <a:latin typeface="Arial" pitchFamily="34" charset="0"/>
                <a:cs typeface="Arial" pitchFamily="34" charset="0"/>
              </a:rPr>
              <a:t> Phi?</a:t>
            </a:r>
            <a:endParaRPr lang="en-US" sz="1400" b="1" dirty="0">
              <a:solidFill>
                <a:srgbClr val="FF0000"/>
              </a:solidFill>
              <a:latin typeface="Arial" pitchFamily="34" charset="0"/>
              <a:cs typeface="Arial" pitchFamily="34" charset="0"/>
            </a:endParaRPr>
          </a:p>
          <a:p>
            <a:endParaRPr lang="en-US" sz="1400" b="1" dirty="0">
              <a:solidFill>
                <a:srgbClr val="FF0000"/>
              </a:solidFill>
              <a:latin typeface="Arial" pitchFamily="34" charset="0"/>
              <a:cs typeface="Arial" pitchFamily="34" charset="0"/>
            </a:endParaRPr>
          </a:p>
        </p:txBody>
      </p:sp>
    </p:spTree>
    <p:extLst>
      <p:ext uri="{BB962C8B-B14F-4D97-AF65-F5344CB8AC3E}">
        <p14:creationId xmlns="" xmlns:p14="http://schemas.microsoft.com/office/powerpoint/2010/main" val="338216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1" grpId="0" animBg="1"/>
      <p:bldP spid="17" grpId="0" animBg="1"/>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TotalTime>
  <Words>5605</Words>
  <Application>Microsoft Office PowerPoint</Application>
  <PresentationFormat>Trình chiếu trên màn hình (4:3)</PresentationFormat>
  <Paragraphs>541</Paragraphs>
  <Slides>92</Slides>
  <Notes>27</Notes>
  <HiddenSlides>0</HiddenSlides>
  <MMClips>4</MMClips>
  <ScaleCrop>false</ScaleCrop>
  <HeadingPairs>
    <vt:vector size="4" baseType="variant">
      <vt:variant>
        <vt:lpstr>Chủ đề</vt:lpstr>
      </vt:variant>
      <vt:variant>
        <vt:i4>1</vt:i4>
      </vt:variant>
      <vt:variant>
        <vt:lpstr>Tiêu đề Bản chiếu</vt:lpstr>
      </vt:variant>
      <vt:variant>
        <vt:i4>92</vt:i4>
      </vt:variant>
    </vt:vector>
  </HeadingPairs>
  <TitlesOfParts>
    <vt:vector size="93" baseType="lpstr">
      <vt:lpstr>Office Theme</vt:lpstr>
      <vt:lpstr>Bản chiếu 1</vt:lpstr>
      <vt:lpstr>Bản chiếu 2</vt:lpstr>
      <vt:lpstr>Bản chiếu 3</vt:lpstr>
      <vt:lpstr>Bản chiếu 4</vt:lpstr>
      <vt:lpstr>Bản chiếu 5</vt:lpstr>
      <vt:lpstr>Bản chiếu 6</vt:lpstr>
      <vt:lpstr>Bản chiếu 7</vt:lpstr>
      <vt:lpstr>KHỞI ĐỘNG</vt:lpstr>
      <vt:lpstr>Bản chiếu 9</vt:lpstr>
      <vt:lpstr>Bản chiếu 10</vt:lpstr>
      <vt:lpstr>Bản chiếu 11</vt:lpstr>
      <vt:lpstr>Bản chiếu 12</vt:lpstr>
      <vt:lpstr>Bản chiếu 13</vt:lpstr>
      <vt:lpstr>Bản chiếu 14</vt:lpstr>
      <vt:lpstr>Bản chiếu 15</vt:lpstr>
      <vt:lpstr>Bản chiếu 16</vt:lpstr>
      <vt:lpstr>Bản chiếu 17</vt:lpstr>
      <vt:lpstr>Bản chiếu 18</vt:lpstr>
      <vt:lpstr>Bản chiếu 19</vt:lpstr>
      <vt:lpstr>Bản chiếu 20</vt:lpstr>
      <vt:lpstr>Bản chiếu 21</vt:lpstr>
      <vt:lpstr>Bản chiếu 22</vt:lpstr>
      <vt:lpstr>Bản chiếu 23</vt:lpstr>
      <vt:lpstr>Bản chiếu 24</vt:lpstr>
      <vt:lpstr>Bản chiếu 25</vt:lpstr>
      <vt:lpstr>Bản chiếu 26</vt:lpstr>
      <vt:lpstr>Bản chiếu 27</vt:lpstr>
      <vt:lpstr>Bản chiếu 28</vt:lpstr>
      <vt:lpstr>Bản chiếu 29</vt:lpstr>
      <vt:lpstr>Bản chiếu 30</vt:lpstr>
      <vt:lpstr>Bản chiếu 31</vt:lpstr>
      <vt:lpstr>Bản chiếu 32</vt:lpstr>
      <vt:lpstr>Bản chiếu 33</vt:lpstr>
      <vt:lpstr>Bản chiếu 34</vt:lpstr>
      <vt:lpstr>Bản chiếu 35</vt:lpstr>
      <vt:lpstr>Bản chiếu 36</vt:lpstr>
      <vt:lpstr>Bản chiếu 37</vt:lpstr>
      <vt:lpstr>Bản chiếu 38</vt:lpstr>
      <vt:lpstr>Bản chiếu 39</vt:lpstr>
      <vt:lpstr>Bản chiếu 40</vt:lpstr>
      <vt:lpstr>Bản chiếu 41</vt:lpstr>
      <vt:lpstr>Bản chiếu 42</vt:lpstr>
      <vt:lpstr>Bản chiếu 43</vt:lpstr>
      <vt:lpstr>Bản chiếu 44</vt:lpstr>
      <vt:lpstr>Bản chiếu 45</vt:lpstr>
      <vt:lpstr>Bản chiếu 46</vt:lpstr>
      <vt:lpstr>Bản chiếu 47</vt:lpstr>
      <vt:lpstr>Bản chiếu 48</vt:lpstr>
      <vt:lpstr>Bản chiếu 49</vt:lpstr>
      <vt:lpstr>Bản chiếu 50</vt:lpstr>
      <vt:lpstr>Bản chiếu 51</vt:lpstr>
      <vt:lpstr>Bản chiếu 52</vt:lpstr>
      <vt:lpstr>Bản chiếu 53</vt:lpstr>
      <vt:lpstr>Bản chiếu 54</vt:lpstr>
      <vt:lpstr>Bản chiếu 55</vt:lpstr>
      <vt:lpstr>Bản chiếu 56</vt:lpstr>
      <vt:lpstr>Bản chiếu 57</vt:lpstr>
      <vt:lpstr>Bản chiếu 58</vt:lpstr>
      <vt:lpstr>Bản chiếu 59</vt:lpstr>
      <vt:lpstr>Bản chiếu 60</vt:lpstr>
      <vt:lpstr>Bản chiếu 61</vt:lpstr>
      <vt:lpstr>Bản chiếu 62</vt:lpstr>
      <vt:lpstr>Bản chiếu 63</vt:lpstr>
      <vt:lpstr>Bản chiếu 64</vt:lpstr>
      <vt:lpstr>Bản chiếu 65</vt:lpstr>
      <vt:lpstr>Bản chiếu 66</vt:lpstr>
      <vt:lpstr>Bản chiếu 67</vt:lpstr>
      <vt:lpstr>Bản chiếu 68</vt:lpstr>
      <vt:lpstr>Bản chiếu 69</vt:lpstr>
      <vt:lpstr>Bản chiếu 70</vt:lpstr>
      <vt:lpstr>Bản chiếu 71</vt:lpstr>
      <vt:lpstr>Bản chiếu 72</vt:lpstr>
      <vt:lpstr>Bản chiếu 73</vt:lpstr>
      <vt:lpstr>Bản chiếu 74</vt:lpstr>
      <vt:lpstr>Bản chiếu 75</vt:lpstr>
      <vt:lpstr>Bản chiếu 76</vt:lpstr>
      <vt:lpstr>Bản chiếu 77</vt:lpstr>
      <vt:lpstr>Bản chiếu 78</vt:lpstr>
      <vt:lpstr>Bản chiếu 79</vt:lpstr>
      <vt:lpstr>Bản chiếu 80</vt:lpstr>
      <vt:lpstr>Bản chiếu 81</vt:lpstr>
      <vt:lpstr>Bản chiếu 82</vt:lpstr>
      <vt:lpstr>Bản chiếu 83</vt:lpstr>
      <vt:lpstr>Bản chiếu 84</vt:lpstr>
      <vt:lpstr>Bản chiếu 85</vt:lpstr>
      <vt:lpstr>Bản chiếu 86</vt:lpstr>
      <vt:lpstr>Bản chiếu 87</vt:lpstr>
      <vt:lpstr>Bản chiếu 88</vt:lpstr>
      <vt:lpstr>Bản chiếu 89</vt:lpstr>
      <vt:lpstr>Bản chiếu 90</vt:lpstr>
      <vt:lpstr>Bản chiếu 91</vt:lpstr>
      <vt:lpstr>Bản chiếu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 7</dc:creator>
  <cp:lastModifiedBy>MyComputer</cp:lastModifiedBy>
  <cp:revision>64</cp:revision>
  <dcterms:created xsi:type="dcterms:W3CDTF">2023-02-04T01:49:38Z</dcterms:created>
  <dcterms:modified xsi:type="dcterms:W3CDTF">2023-11-21T02:01:30Z</dcterms:modified>
</cp:coreProperties>
</file>